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Lst>
  <p:notesMasterIdLst>
    <p:notesMasterId r:id="rId280"/>
  </p:notesMasterIdLst>
  <p:handoutMasterIdLst>
    <p:handoutMasterId r:id="rId281"/>
  </p:handoutMasterIdLst>
  <p:sldIdLst>
    <p:sldId id="499" r:id="rId3"/>
    <p:sldId id="320" r:id="rId4"/>
    <p:sldId id="688" r:id="rId5"/>
    <p:sldId id="1150" r:id="rId6"/>
    <p:sldId id="1009" r:id="rId7"/>
    <p:sldId id="865" r:id="rId8"/>
    <p:sldId id="866" r:id="rId9"/>
    <p:sldId id="867" r:id="rId10"/>
    <p:sldId id="868" r:id="rId11"/>
    <p:sldId id="869" r:id="rId12"/>
    <p:sldId id="870" r:id="rId13"/>
    <p:sldId id="871" r:id="rId14"/>
    <p:sldId id="872" r:id="rId15"/>
    <p:sldId id="873" r:id="rId16"/>
    <p:sldId id="874" r:id="rId17"/>
    <p:sldId id="1010" r:id="rId18"/>
    <p:sldId id="734" r:id="rId19"/>
    <p:sldId id="729" r:id="rId20"/>
    <p:sldId id="811" r:id="rId21"/>
    <p:sldId id="812" r:id="rId22"/>
    <p:sldId id="815" r:id="rId23"/>
    <p:sldId id="817" r:id="rId24"/>
    <p:sldId id="819" r:id="rId25"/>
    <p:sldId id="614" r:id="rId26"/>
    <p:sldId id="938" r:id="rId27"/>
    <p:sldId id="877" r:id="rId28"/>
    <p:sldId id="878" r:id="rId29"/>
    <p:sldId id="879" r:id="rId30"/>
    <p:sldId id="880" r:id="rId31"/>
    <p:sldId id="881" r:id="rId32"/>
    <p:sldId id="882" r:id="rId33"/>
    <p:sldId id="883" r:id="rId34"/>
    <p:sldId id="884" r:id="rId35"/>
    <p:sldId id="885" r:id="rId36"/>
    <p:sldId id="886" r:id="rId37"/>
    <p:sldId id="887" r:id="rId38"/>
    <p:sldId id="888" r:id="rId39"/>
    <p:sldId id="889" r:id="rId40"/>
    <p:sldId id="890" r:id="rId41"/>
    <p:sldId id="891" r:id="rId42"/>
    <p:sldId id="892" r:id="rId43"/>
    <p:sldId id="893" r:id="rId44"/>
    <p:sldId id="894" r:id="rId45"/>
    <p:sldId id="895" r:id="rId46"/>
    <p:sldId id="896" r:id="rId47"/>
    <p:sldId id="897" r:id="rId48"/>
    <p:sldId id="898" r:id="rId49"/>
    <p:sldId id="899" r:id="rId50"/>
    <p:sldId id="900" r:id="rId51"/>
    <p:sldId id="901" r:id="rId52"/>
    <p:sldId id="902" r:id="rId53"/>
    <p:sldId id="903" r:id="rId54"/>
    <p:sldId id="904" r:id="rId55"/>
    <p:sldId id="905" r:id="rId56"/>
    <p:sldId id="906" r:id="rId57"/>
    <p:sldId id="907" r:id="rId58"/>
    <p:sldId id="908" r:id="rId59"/>
    <p:sldId id="909" r:id="rId60"/>
    <p:sldId id="910" r:id="rId61"/>
    <p:sldId id="911" r:id="rId62"/>
    <p:sldId id="912" r:id="rId63"/>
    <p:sldId id="913" r:id="rId64"/>
    <p:sldId id="914" r:id="rId65"/>
    <p:sldId id="915" r:id="rId66"/>
    <p:sldId id="916" r:id="rId67"/>
    <p:sldId id="917" r:id="rId68"/>
    <p:sldId id="918" r:id="rId69"/>
    <p:sldId id="919" r:id="rId70"/>
    <p:sldId id="1050" r:id="rId71"/>
    <p:sldId id="921" r:id="rId72"/>
    <p:sldId id="922" r:id="rId73"/>
    <p:sldId id="923" r:id="rId74"/>
    <p:sldId id="924" r:id="rId75"/>
    <p:sldId id="925" r:id="rId76"/>
    <p:sldId id="926" r:id="rId77"/>
    <p:sldId id="1034" r:id="rId78"/>
    <p:sldId id="928" r:id="rId79"/>
    <p:sldId id="929" r:id="rId80"/>
    <p:sldId id="930" r:id="rId81"/>
    <p:sldId id="931" r:id="rId82"/>
    <p:sldId id="932" r:id="rId83"/>
    <p:sldId id="933" r:id="rId84"/>
    <p:sldId id="1051" r:id="rId85"/>
    <p:sldId id="1052" r:id="rId86"/>
    <p:sldId id="1053" r:id="rId87"/>
    <p:sldId id="1054" r:id="rId88"/>
    <p:sldId id="1055" r:id="rId89"/>
    <p:sldId id="1056" r:id="rId90"/>
    <p:sldId id="1057" r:id="rId91"/>
    <p:sldId id="1058" r:id="rId92"/>
    <p:sldId id="1059" r:id="rId93"/>
    <p:sldId id="1060" r:id="rId94"/>
    <p:sldId id="1061" r:id="rId95"/>
    <p:sldId id="1027" r:id="rId96"/>
    <p:sldId id="1062" r:id="rId97"/>
    <p:sldId id="1063" r:id="rId98"/>
    <p:sldId id="1064" r:id="rId99"/>
    <p:sldId id="1065" r:id="rId100"/>
    <p:sldId id="1066" r:id="rId101"/>
    <p:sldId id="1067" r:id="rId102"/>
    <p:sldId id="1068" r:id="rId103"/>
    <p:sldId id="1069" r:id="rId104"/>
    <p:sldId id="1070" r:id="rId105"/>
    <p:sldId id="1071" r:id="rId106"/>
    <p:sldId id="1072" r:id="rId107"/>
    <p:sldId id="1073" r:id="rId108"/>
    <p:sldId id="1074" r:id="rId109"/>
    <p:sldId id="725" r:id="rId110"/>
    <p:sldId id="781" r:id="rId111"/>
    <p:sldId id="948" r:id="rId112"/>
    <p:sldId id="783" r:id="rId113"/>
    <p:sldId id="784" r:id="rId114"/>
    <p:sldId id="940" r:id="rId115"/>
    <p:sldId id="941" r:id="rId116"/>
    <p:sldId id="942" r:id="rId117"/>
    <p:sldId id="943" r:id="rId118"/>
    <p:sldId id="944" r:id="rId119"/>
    <p:sldId id="945" r:id="rId120"/>
    <p:sldId id="946" r:id="rId121"/>
    <p:sldId id="947" r:id="rId122"/>
    <p:sldId id="785" r:id="rId123"/>
    <p:sldId id="786" r:id="rId124"/>
    <p:sldId id="787" r:id="rId125"/>
    <p:sldId id="788" r:id="rId126"/>
    <p:sldId id="789" r:id="rId127"/>
    <p:sldId id="790" r:id="rId128"/>
    <p:sldId id="791" r:id="rId129"/>
    <p:sldId id="792" r:id="rId130"/>
    <p:sldId id="793" r:id="rId131"/>
    <p:sldId id="794" r:id="rId132"/>
    <p:sldId id="795" r:id="rId133"/>
    <p:sldId id="796" r:id="rId134"/>
    <p:sldId id="797" r:id="rId135"/>
    <p:sldId id="798" r:id="rId136"/>
    <p:sldId id="799" r:id="rId137"/>
    <p:sldId id="498" r:id="rId138"/>
    <p:sldId id="951" r:id="rId139"/>
    <p:sldId id="952" r:id="rId140"/>
    <p:sldId id="953" r:id="rId141"/>
    <p:sldId id="954" r:id="rId142"/>
    <p:sldId id="955" r:id="rId143"/>
    <p:sldId id="956" r:id="rId144"/>
    <p:sldId id="957" r:id="rId145"/>
    <p:sldId id="958" r:id="rId146"/>
    <p:sldId id="959" r:id="rId147"/>
    <p:sldId id="960" r:id="rId148"/>
    <p:sldId id="961" r:id="rId149"/>
    <p:sldId id="962" r:id="rId150"/>
    <p:sldId id="963" r:id="rId151"/>
    <p:sldId id="964" r:id="rId152"/>
    <p:sldId id="965" r:id="rId153"/>
    <p:sldId id="966" r:id="rId154"/>
    <p:sldId id="967" r:id="rId155"/>
    <p:sldId id="968" r:id="rId156"/>
    <p:sldId id="969" r:id="rId157"/>
    <p:sldId id="970" r:id="rId158"/>
    <p:sldId id="517" r:id="rId159"/>
    <p:sldId id="821" r:id="rId160"/>
    <p:sldId id="822" r:id="rId161"/>
    <p:sldId id="823" r:id="rId162"/>
    <p:sldId id="264" r:id="rId163"/>
    <p:sldId id="265" r:id="rId164"/>
    <p:sldId id="266" r:id="rId165"/>
    <p:sldId id="267" r:id="rId166"/>
    <p:sldId id="268" r:id="rId167"/>
    <p:sldId id="269" r:id="rId168"/>
    <p:sldId id="1077" r:id="rId169"/>
    <p:sldId id="272" r:id="rId170"/>
    <p:sldId id="273" r:id="rId171"/>
    <p:sldId id="274" r:id="rId172"/>
    <p:sldId id="275" r:id="rId173"/>
    <p:sldId id="276" r:id="rId174"/>
    <p:sldId id="277" r:id="rId175"/>
    <p:sldId id="278" r:id="rId176"/>
    <p:sldId id="279" r:id="rId177"/>
    <p:sldId id="280" r:id="rId178"/>
    <p:sldId id="283" r:id="rId179"/>
    <p:sldId id="860" r:id="rId180"/>
    <p:sldId id="861" r:id="rId181"/>
    <p:sldId id="777" r:id="rId182"/>
    <p:sldId id="845" r:id="rId183"/>
    <p:sldId id="846" r:id="rId184"/>
    <p:sldId id="750" r:id="rId185"/>
    <p:sldId id="751" r:id="rId186"/>
    <p:sldId id="848" r:id="rId187"/>
    <p:sldId id="754" r:id="rId188"/>
    <p:sldId id="854" r:id="rId189"/>
    <p:sldId id="853" r:id="rId190"/>
    <p:sldId id="284" r:id="rId191"/>
    <p:sldId id="755" r:id="rId192"/>
    <p:sldId id="855" r:id="rId193"/>
    <p:sldId id="764" r:id="rId194"/>
    <p:sldId id="856" r:id="rId195"/>
    <p:sldId id="857" r:id="rId196"/>
    <p:sldId id="858" r:id="rId197"/>
    <p:sldId id="286" r:id="rId198"/>
    <p:sldId id="287" r:id="rId199"/>
    <p:sldId id="288" r:id="rId200"/>
    <p:sldId id="862" r:id="rId201"/>
    <p:sldId id="863" r:id="rId202"/>
    <p:sldId id="289" r:id="rId203"/>
    <p:sldId id="290" r:id="rId204"/>
    <p:sldId id="291" r:id="rId205"/>
    <p:sldId id="292" r:id="rId206"/>
    <p:sldId id="293" r:id="rId207"/>
    <p:sldId id="294" r:id="rId208"/>
    <p:sldId id="295" r:id="rId209"/>
    <p:sldId id="297" r:id="rId210"/>
    <p:sldId id="298" r:id="rId211"/>
    <p:sldId id="300" r:id="rId212"/>
    <p:sldId id="301" r:id="rId213"/>
    <p:sldId id="302" r:id="rId214"/>
    <p:sldId id="303" r:id="rId215"/>
    <p:sldId id="304" r:id="rId216"/>
    <p:sldId id="305" r:id="rId217"/>
    <p:sldId id="306" r:id="rId218"/>
    <p:sldId id="307" r:id="rId219"/>
    <p:sldId id="309" r:id="rId220"/>
    <p:sldId id="257" r:id="rId221"/>
    <p:sldId id="258" r:id="rId222"/>
    <p:sldId id="259" r:id="rId223"/>
    <p:sldId id="260" r:id="rId224"/>
    <p:sldId id="261" r:id="rId225"/>
    <p:sldId id="262" r:id="rId226"/>
    <p:sldId id="263" r:id="rId227"/>
    <p:sldId id="1151" r:id="rId228"/>
    <p:sldId id="827" r:id="rId229"/>
    <p:sldId id="310" r:id="rId230"/>
    <p:sldId id="311" r:id="rId231"/>
    <p:sldId id="313" r:id="rId232"/>
    <p:sldId id="314" r:id="rId233"/>
    <p:sldId id="1075" r:id="rId234"/>
    <p:sldId id="973" r:id="rId235"/>
    <p:sldId id="974" r:id="rId236"/>
    <p:sldId id="975" r:id="rId237"/>
    <p:sldId id="976" r:id="rId238"/>
    <p:sldId id="977" r:id="rId239"/>
    <p:sldId id="978" r:id="rId240"/>
    <p:sldId id="979" r:id="rId241"/>
    <p:sldId id="980" r:id="rId242"/>
    <p:sldId id="981" r:id="rId243"/>
    <p:sldId id="982" r:id="rId244"/>
    <p:sldId id="983" r:id="rId245"/>
    <p:sldId id="984" r:id="rId246"/>
    <p:sldId id="985" r:id="rId247"/>
    <p:sldId id="986" r:id="rId248"/>
    <p:sldId id="987" r:id="rId249"/>
    <p:sldId id="988" r:id="rId250"/>
    <p:sldId id="989" r:id="rId251"/>
    <p:sldId id="990" r:id="rId252"/>
    <p:sldId id="991" r:id="rId253"/>
    <p:sldId id="992" r:id="rId254"/>
    <p:sldId id="993" r:id="rId255"/>
    <p:sldId id="994" r:id="rId256"/>
    <p:sldId id="995" r:id="rId257"/>
    <p:sldId id="996" r:id="rId258"/>
    <p:sldId id="997" r:id="rId259"/>
    <p:sldId id="998" r:id="rId260"/>
    <p:sldId id="999" r:id="rId261"/>
    <p:sldId id="1076" r:id="rId262"/>
    <p:sldId id="1002" r:id="rId263"/>
    <p:sldId id="1003" r:id="rId264"/>
    <p:sldId id="1004" r:id="rId265"/>
    <p:sldId id="732" r:id="rId266"/>
    <p:sldId id="801" r:id="rId267"/>
    <p:sldId id="802" r:id="rId268"/>
    <p:sldId id="803" r:id="rId269"/>
    <p:sldId id="804" r:id="rId270"/>
    <p:sldId id="805" r:id="rId271"/>
    <p:sldId id="806" r:id="rId272"/>
    <p:sldId id="807" r:id="rId273"/>
    <p:sldId id="1008" r:id="rId274"/>
    <p:sldId id="808" r:id="rId275"/>
    <p:sldId id="809" r:id="rId276"/>
    <p:sldId id="548" r:id="rId277"/>
    <p:sldId id="1006" r:id="rId278"/>
    <p:sldId id="1048" r:id="rId279"/>
  </p:sldIdLst>
  <p:sldSz cx="9144000" cy="6858000" type="screen4x3"/>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ce DEDIEU" initials="LD" lastIdx="1" clrIdx="0">
    <p:extLst>
      <p:ext uri="{19B8F6BF-5375-455C-9EA6-DF929625EA0E}">
        <p15:presenceInfo xmlns:p15="http://schemas.microsoft.com/office/powerpoint/2012/main" userId="e00f7ff35434d4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F0"/>
    <a:srgbClr val="EDECE5"/>
    <a:srgbClr val="EEEBE5"/>
    <a:srgbClr val="BAB190"/>
    <a:srgbClr val="F8F9F0"/>
    <a:srgbClr val="FFC003"/>
    <a:srgbClr val="FFFF99"/>
    <a:srgbClr val="FF66FF"/>
    <a:srgbClr val="0066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8" autoAdjust="0"/>
    <p:restoredTop sz="75850" autoAdjust="0"/>
  </p:normalViewPr>
  <p:slideViewPr>
    <p:cSldViewPr>
      <p:cViewPr varScale="1">
        <p:scale>
          <a:sx n="190" d="100"/>
          <a:sy n="190" d="100"/>
        </p:scale>
        <p:origin x="1872" y="20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76884"/>
    </p:cViewPr>
  </p:sorterViewPr>
  <p:notesViewPr>
    <p:cSldViewPr>
      <p:cViewPr varScale="1">
        <p:scale>
          <a:sx n="109" d="100"/>
          <a:sy n="109" d="100"/>
        </p:scale>
        <p:origin x="1524"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notesMaster" Target="notesMasters/notesMaster1.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handoutMaster" Target="handoutMasters/handoutMaster1.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commentAuthors" Target="commentAuthors.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presProps" Target="presProps.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viewProps" Target="view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tableStyles" Target="tableStyles.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A21D0B-4F05-4BF1-AFED-D0A97E99C489}" type="doc">
      <dgm:prSet loTypeId="urn:microsoft.com/office/officeart/2005/8/layout/venn2" loCatId="relationship" qsTypeId="urn:microsoft.com/office/officeart/2005/8/quickstyle/simple4" qsCatId="simple" csTypeId="urn:microsoft.com/office/officeart/2005/8/colors/accent1_2" csCatId="accent1" phldr="1"/>
      <dgm:spPr/>
      <dgm:t>
        <a:bodyPr/>
        <a:lstStyle/>
        <a:p>
          <a:endParaRPr lang="fr-FR"/>
        </a:p>
      </dgm:t>
    </dgm:pt>
    <dgm:pt modelId="{EEF0D2A9-E417-4B27-9678-737DF5D20086}">
      <dgm:prSet phldrT="[Texte]" custT="1"/>
      <dgm:spPr>
        <a:solidFill>
          <a:srgbClr val="00B050"/>
        </a:solidFill>
      </dgm:spPr>
      <dgm:t>
        <a:bodyPr/>
        <a:lstStyle/>
        <a:p>
          <a:r>
            <a:rPr lang="fr-FR" sz="1400" b="1" dirty="0">
              <a:solidFill>
                <a:srgbClr val="FFFF00"/>
              </a:solidFill>
            </a:rPr>
            <a:t>Positionnement </a:t>
          </a:r>
        </a:p>
        <a:p>
          <a:r>
            <a:rPr lang="fr-FR" sz="1400" b="1" dirty="0">
              <a:solidFill>
                <a:srgbClr val="FFFF00"/>
              </a:solidFill>
            </a:rPr>
            <a:t>Institutionnel</a:t>
          </a:r>
        </a:p>
      </dgm:t>
    </dgm:pt>
    <dgm:pt modelId="{2BB51D05-FDE6-43F2-B522-9EADC8ECA2A9}" type="parTrans" cxnId="{C6DE4808-1667-4C75-B721-67500EE49B7D}">
      <dgm:prSet/>
      <dgm:spPr/>
      <dgm:t>
        <a:bodyPr/>
        <a:lstStyle/>
        <a:p>
          <a:endParaRPr lang="fr-FR"/>
        </a:p>
      </dgm:t>
    </dgm:pt>
    <dgm:pt modelId="{EEBC46DF-1CEB-4EBB-B294-E9324A8DDCCE}" type="sibTrans" cxnId="{C6DE4808-1667-4C75-B721-67500EE49B7D}">
      <dgm:prSet/>
      <dgm:spPr/>
      <dgm:t>
        <a:bodyPr/>
        <a:lstStyle/>
        <a:p>
          <a:endParaRPr lang="fr-FR"/>
        </a:p>
      </dgm:t>
    </dgm:pt>
    <dgm:pt modelId="{A0562FD7-7BEE-4286-AEDE-D0908DAE2DCE}">
      <dgm:prSet phldrT="[Texte]" custT="1"/>
      <dgm:spPr>
        <a:solidFill>
          <a:srgbClr val="00B050"/>
        </a:solidFill>
      </dgm:spPr>
      <dgm:t>
        <a:bodyPr/>
        <a:lstStyle/>
        <a:p>
          <a:r>
            <a:rPr lang="fr-FR" sz="1600" b="1" dirty="0">
              <a:solidFill>
                <a:srgbClr val="FFC000"/>
              </a:solidFill>
            </a:rPr>
            <a:t>Cadre Règlementaire</a:t>
          </a:r>
        </a:p>
        <a:p>
          <a:r>
            <a:rPr lang="fr-FR" sz="1600" dirty="0"/>
            <a:t>	</a:t>
          </a:r>
        </a:p>
      </dgm:t>
    </dgm:pt>
    <dgm:pt modelId="{4B7C4D5C-704B-491D-B0EC-DE3B38B3E4FD}" type="parTrans" cxnId="{FCBA3946-857E-47D6-A2F5-EE8779E196CE}">
      <dgm:prSet/>
      <dgm:spPr/>
      <dgm:t>
        <a:bodyPr/>
        <a:lstStyle/>
        <a:p>
          <a:endParaRPr lang="fr-FR"/>
        </a:p>
      </dgm:t>
    </dgm:pt>
    <dgm:pt modelId="{0C54ACB4-ADD0-42B6-8350-B4CF218F837B}" type="sibTrans" cxnId="{FCBA3946-857E-47D6-A2F5-EE8779E196CE}">
      <dgm:prSet/>
      <dgm:spPr/>
      <dgm:t>
        <a:bodyPr/>
        <a:lstStyle/>
        <a:p>
          <a:endParaRPr lang="fr-FR"/>
        </a:p>
      </dgm:t>
    </dgm:pt>
    <dgm:pt modelId="{89ED0072-5B8C-485A-A4E8-8C94F862DED7}">
      <dgm:prSet phldrT="[Texte]" custT="1"/>
      <dgm:spPr>
        <a:solidFill>
          <a:srgbClr val="00B050"/>
        </a:solidFill>
      </dgm:spPr>
      <dgm:t>
        <a:bodyPr/>
        <a:lstStyle/>
        <a:p>
          <a:r>
            <a:rPr lang="fr-FR" sz="1600" b="1" dirty="0">
              <a:solidFill>
                <a:srgbClr val="FF0000"/>
              </a:solidFill>
            </a:rPr>
            <a:t>Cadre contractuel</a:t>
          </a:r>
        </a:p>
      </dgm:t>
    </dgm:pt>
    <dgm:pt modelId="{4257A872-5E70-4B59-9C44-7EE24E4369AD}" type="parTrans" cxnId="{1C419198-9690-46A3-8ACB-784913EE491D}">
      <dgm:prSet/>
      <dgm:spPr/>
      <dgm:t>
        <a:bodyPr/>
        <a:lstStyle/>
        <a:p>
          <a:endParaRPr lang="fr-FR"/>
        </a:p>
      </dgm:t>
    </dgm:pt>
    <dgm:pt modelId="{03FC92B9-73F6-4889-9409-13332ADD4384}" type="sibTrans" cxnId="{1C419198-9690-46A3-8ACB-784913EE491D}">
      <dgm:prSet/>
      <dgm:spPr/>
      <dgm:t>
        <a:bodyPr/>
        <a:lstStyle/>
        <a:p>
          <a:endParaRPr lang="fr-FR"/>
        </a:p>
      </dgm:t>
    </dgm:pt>
    <dgm:pt modelId="{D5C0F808-0284-46AB-82C3-1E96E2F800EE}">
      <dgm:prSet phldrT="[Texte]"/>
      <dgm:spPr>
        <a:solidFill>
          <a:srgbClr val="00B050"/>
        </a:solidFill>
      </dgm:spPr>
      <dgm:t>
        <a:bodyPr/>
        <a:lstStyle/>
        <a:p>
          <a:r>
            <a:rPr lang="fr-FR" b="1" dirty="0">
              <a:solidFill>
                <a:srgbClr val="FF1572"/>
              </a:solidFill>
            </a:rPr>
            <a:t>Données</a:t>
          </a:r>
        </a:p>
      </dgm:t>
    </dgm:pt>
    <dgm:pt modelId="{8B6E204A-3228-49A7-9F47-0BB10FFCC4C1}" type="parTrans" cxnId="{3D9956BE-EF43-445A-A0E8-F2920CAFB5AA}">
      <dgm:prSet/>
      <dgm:spPr/>
      <dgm:t>
        <a:bodyPr/>
        <a:lstStyle/>
        <a:p>
          <a:endParaRPr lang="fr-FR"/>
        </a:p>
      </dgm:t>
    </dgm:pt>
    <dgm:pt modelId="{C73B5DA1-2320-4342-A717-99F3AB5311BC}" type="sibTrans" cxnId="{3D9956BE-EF43-445A-A0E8-F2920CAFB5AA}">
      <dgm:prSet/>
      <dgm:spPr/>
      <dgm:t>
        <a:bodyPr/>
        <a:lstStyle/>
        <a:p>
          <a:endParaRPr lang="fr-FR"/>
        </a:p>
      </dgm:t>
    </dgm:pt>
    <dgm:pt modelId="{6AF2FB8A-13F3-41A7-AA26-26A9E808DA62}" type="pres">
      <dgm:prSet presAssocID="{32A21D0B-4F05-4BF1-AFED-D0A97E99C489}" presName="Name0" presStyleCnt="0">
        <dgm:presLayoutVars>
          <dgm:chMax val="7"/>
          <dgm:resizeHandles val="exact"/>
        </dgm:presLayoutVars>
      </dgm:prSet>
      <dgm:spPr/>
    </dgm:pt>
    <dgm:pt modelId="{0268F86E-38F3-44F2-AF7E-3AFB22D5A8F8}" type="pres">
      <dgm:prSet presAssocID="{32A21D0B-4F05-4BF1-AFED-D0A97E99C489}" presName="comp1" presStyleCnt="0"/>
      <dgm:spPr/>
    </dgm:pt>
    <dgm:pt modelId="{81B53BF8-561B-4A2F-8776-D8B32AD51E9A}" type="pres">
      <dgm:prSet presAssocID="{32A21D0B-4F05-4BF1-AFED-D0A97E99C489}" presName="circle1" presStyleLbl="node1" presStyleIdx="0" presStyleCnt="4" custLinFactNeighborY="6797"/>
      <dgm:spPr/>
    </dgm:pt>
    <dgm:pt modelId="{24B6D290-9391-4E9C-A65E-3F003959AA96}" type="pres">
      <dgm:prSet presAssocID="{32A21D0B-4F05-4BF1-AFED-D0A97E99C489}" presName="c1text" presStyleLbl="node1" presStyleIdx="0" presStyleCnt="4">
        <dgm:presLayoutVars>
          <dgm:bulletEnabled val="1"/>
        </dgm:presLayoutVars>
      </dgm:prSet>
      <dgm:spPr/>
    </dgm:pt>
    <dgm:pt modelId="{FCD7C0BE-7A32-4577-8F84-A951A2103113}" type="pres">
      <dgm:prSet presAssocID="{32A21D0B-4F05-4BF1-AFED-D0A97E99C489}" presName="comp2" presStyleCnt="0"/>
      <dgm:spPr/>
    </dgm:pt>
    <dgm:pt modelId="{1B29FED3-324B-4F6F-98E3-E2CDFA74B37E}" type="pres">
      <dgm:prSet presAssocID="{32A21D0B-4F05-4BF1-AFED-D0A97E99C489}" presName="circle2" presStyleLbl="node1" presStyleIdx="1" presStyleCnt="4" custLinFactNeighborX="-879" custLinFactNeighborY="0"/>
      <dgm:spPr/>
    </dgm:pt>
    <dgm:pt modelId="{4BCC2812-D2EA-4B12-9336-9D65A3469732}" type="pres">
      <dgm:prSet presAssocID="{32A21D0B-4F05-4BF1-AFED-D0A97E99C489}" presName="c2text" presStyleLbl="node1" presStyleIdx="1" presStyleCnt="4">
        <dgm:presLayoutVars>
          <dgm:bulletEnabled val="1"/>
        </dgm:presLayoutVars>
      </dgm:prSet>
      <dgm:spPr/>
    </dgm:pt>
    <dgm:pt modelId="{F2B30AED-9695-4C27-914B-1FA1EA8285F8}" type="pres">
      <dgm:prSet presAssocID="{32A21D0B-4F05-4BF1-AFED-D0A97E99C489}" presName="comp3" presStyleCnt="0"/>
      <dgm:spPr/>
    </dgm:pt>
    <dgm:pt modelId="{C3BCF988-95E2-40C2-93F2-034FC546EEA3}" type="pres">
      <dgm:prSet presAssocID="{32A21D0B-4F05-4BF1-AFED-D0A97E99C489}" presName="circle3" presStyleLbl="node1" presStyleIdx="2" presStyleCnt="4" custLinFactNeighborX="-1133" custLinFactNeighborY="-2504"/>
      <dgm:spPr/>
    </dgm:pt>
    <dgm:pt modelId="{DC8AD55E-6DEF-4FEE-A4CB-D1D348CCB577}" type="pres">
      <dgm:prSet presAssocID="{32A21D0B-4F05-4BF1-AFED-D0A97E99C489}" presName="c3text" presStyleLbl="node1" presStyleIdx="2" presStyleCnt="4">
        <dgm:presLayoutVars>
          <dgm:bulletEnabled val="1"/>
        </dgm:presLayoutVars>
      </dgm:prSet>
      <dgm:spPr/>
    </dgm:pt>
    <dgm:pt modelId="{9A0971D2-828C-4A14-8C6F-12BF81E95B0F}" type="pres">
      <dgm:prSet presAssocID="{32A21D0B-4F05-4BF1-AFED-D0A97E99C489}" presName="comp4" presStyleCnt="0"/>
      <dgm:spPr/>
    </dgm:pt>
    <dgm:pt modelId="{66D6D747-8B66-4924-A980-9BF627FCDE9E}" type="pres">
      <dgm:prSet presAssocID="{32A21D0B-4F05-4BF1-AFED-D0A97E99C489}" presName="circle4" presStyleLbl="node1" presStyleIdx="3" presStyleCnt="4"/>
      <dgm:spPr/>
    </dgm:pt>
    <dgm:pt modelId="{785F84A3-2B78-4B9A-B3A4-F4DF7921ADA3}" type="pres">
      <dgm:prSet presAssocID="{32A21D0B-4F05-4BF1-AFED-D0A97E99C489}" presName="c4text" presStyleLbl="node1" presStyleIdx="3" presStyleCnt="4">
        <dgm:presLayoutVars>
          <dgm:bulletEnabled val="1"/>
        </dgm:presLayoutVars>
      </dgm:prSet>
      <dgm:spPr/>
    </dgm:pt>
  </dgm:ptLst>
  <dgm:cxnLst>
    <dgm:cxn modelId="{BA3E3403-1E4E-47A7-9854-5E8D6F846B20}" type="presOf" srcId="{A0562FD7-7BEE-4286-AEDE-D0908DAE2DCE}" destId="{4BCC2812-D2EA-4B12-9336-9D65A3469732}" srcOrd="1" destOrd="0" presId="urn:microsoft.com/office/officeart/2005/8/layout/venn2"/>
    <dgm:cxn modelId="{C6DE4808-1667-4C75-B721-67500EE49B7D}" srcId="{32A21D0B-4F05-4BF1-AFED-D0A97E99C489}" destId="{EEF0D2A9-E417-4B27-9678-737DF5D20086}" srcOrd="0" destOrd="0" parTransId="{2BB51D05-FDE6-43F2-B522-9EADC8ECA2A9}" sibTransId="{EEBC46DF-1CEB-4EBB-B294-E9324A8DDCCE}"/>
    <dgm:cxn modelId="{FCBA3946-857E-47D6-A2F5-EE8779E196CE}" srcId="{32A21D0B-4F05-4BF1-AFED-D0A97E99C489}" destId="{A0562FD7-7BEE-4286-AEDE-D0908DAE2DCE}" srcOrd="1" destOrd="0" parTransId="{4B7C4D5C-704B-491D-B0EC-DE3B38B3E4FD}" sibTransId="{0C54ACB4-ADD0-42B6-8350-B4CF218F837B}"/>
    <dgm:cxn modelId="{E0AF125D-CE3D-4F58-9782-F80E7D409C99}" type="presOf" srcId="{A0562FD7-7BEE-4286-AEDE-D0908DAE2DCE}" destId="{1B29FED3-324B-4F6F-98E3-E2CDFA74B37E}" srcOrd="0" destOrd="0" presId="urn:microsoft.com/office/officeart/2005/8/layout/venn2"/>
    <dgm:cxn modelId="{1C419198-9690-46A3-8ACB-784913EE491D}" srcId="{32A21D0B-4F05-4BF1-AFED-D0A97E99C489}" destId="{89ED0072-5B8C-485A-A4E8-8C94F862DED7}" srcOrd="2" destOrd="0" parTransId="{4257A872-5E70-4B59-9C44-7EE24E4369AD}" sibTransId="{03FC92B9-73F6-4889-9409-13332ADD4384}"/>
    <dgm:cxn modelId="{8C626FB6-BAC6-4423-AE82-B51572736820}" type="presOf" srcId="{EEF0D2A9-E417-4B27-9678-737DF5D20086}" destId="{81B53BF8-561B-4A2F-8776-D8B32AD51E9A}" srcOrd="0" destOrd="0" presId="urn:microsoft.com/office/officeart/2005/8/layout/venn2"/>
    <dgm:cxn modelId="{3D9956BE-EF43-445A-A0E8-F2920CAFB5AA}" srcId="{32A21D0B-4F05-4BF1-AFED-D0A97E99C489}" destId="{D5C0F808-0284-46AB-82C3-1E96E2F800EE}" srcOrd="3" destOrd="0" parTransId="{8B6E204A-3228-49A7-9F47-0BB10FFCC4C1}" sibTransId="{C73B5DA1-2320-4342-A717-99F3AB5311BC}"/>
    <dgm:cxn modelId="{786BD0C1-DC1C-4483-B041-EEB2FC9975F6}" type="presOf" srcId="{89ED0072-5B8C-485A-A4E8-8C94F862DED7}" destId="{DC8AD55E-6DEF-4FEE-A4CB-D1D348CCB577}" srcOrd="1" destOrd="0" presId="urn:microsoft.com/office/officeart/2005/8/layout/venn2"/>
    <dgm:cxn modelId="{4BE17BC9-CA2D-4188-BD45-DEE7BBD8CCE9}" type="presOf" srcId="{89ED0072-5B8C-485A-A4E8-8C94F862DED7}" destId="{C3BCF988-95E2-40C2-93F2-034FC546EEA3}" srcOrd="0" destOrd="0" presId="urn:microsoft.com/office/officeart/2005/8/layout/venn2"/>
    <dgm:cxn modelId="{A24531CE-F630-449F-ADCD-557C5E31FBED}" type="presOf" srcId="{D5C0F808-0284-46AB-82C3-1E96E2F800EE}" destId="{785F84A3-2B78-4B9A-B3A4-F4DF7921ADA3}" srcOrd="1" destOrd="0" presId="urn:microsoft.com/office/officeart/2005/8/layout/venn2"/>
    <dgm:cxn modelId="{033D43DA-3055-4588-9B24-8E8262778A26}" type="presOf" srcId="{32A21D0B-4F05-4BF1-AFED-D0A97E99C489}" destId="{6AF2FB8A-13F3-41A7-AA26-26A9E808DA62}" srcOrd="0" destOrd="0" presId="urn:microsoft.com/office/officeart/2005/8/layout/venn2"/>
    <dgm:cxn modelId="{BCEA6ADC-E740-4C8D-8CBD-599BA1AB150B}" type="presOf" srcId="{EEF0D2A9-E417-4B27-9678-737DF5D20086}" destId="{24B6D290-9391-4E9C-A65E-3F003959AA96}" srcOrd="1" destOrd="0" presId="urn:microsoft.com/office/officeart/2005/8/layout/venn2"/>
    <dgm:cxn modelId="{E771E4E7-8E0F-4ADD-BD69-A1CD034B3A25}" type="presOf" srcId="{D5C0F808-0284-46AB-82C3-1E96E2F800EE}" destId="{66D6D747-8B66-4924-A980-9BF627FCDE9E}" srcOrd="0" destOrd="0" presId="urn:microsoft.com/office/officeart/2005/8/layout/venn2"/>
    <dgm:cxn modelId="{69A3679E-56F5-4BA0-A35A-4A5AA989C92C}" type="presParOf" srcId="{6AF2FB8A-13F3-41A7-AA26-26A9E808DA62}" destId="{0268F86E-38F3-44F2-AF7E-3AFB22D5A8F8}" srcOrd="0" destOrd="0" presId="urn:microsoft.com/office/officeart/2005/8/layout/venn2"/>
    <dgm:cxn modelId="{1743C78B-2496-4F69-BA98-2AD5FCD8B44C}" type="presParOf" srcId="{0268F86E-38F3-44F2-AF7E-3AFB22D5A8F8}" destId="{81B53BF8-561B-4A2F-8776-D8B32AD51E9A}" srcOrd="0" destOrd="0" presId="urn:microsoft.com/office/officeart/2005/8/layout/venn2"/>
    <dgm:cxn modelId="{921A14D0-C6D3-4527-B1D2-2AAFF03A63F7}" type="presParOf" srcId="{0268F86E-38F3-44F2-AF7E-3AFB22D5A8F8}" destId="{24B6D290-9391-4E9C-A65E-3F003959AA96}" srcOrd="1" destOrd="0" presId="urn:microsoft.com/office/officeart/2005/8/layout/venn2"/>
    <dgm:cxn modelId="{EAB7A996-5DBD-46F5-80F2-8839F58357EA}" type="presParOf" srcId="{6AF2FB8A-13F3-41A7-AA26-26A9E808DA62}" destId="{FCD7C0BE-7A32-4577-8F84-A951A2103113}" srcOrd="1" destOrd="0" presId="urn:microsoft.com/office/officeart/2005/8/layout/venn2"/>
    <dgm:cxn modelId="{4F3B564C-61C7-48ED-893B-7EA8B04D954B}" type="presParOf" srcId="{FCD7C0BE-7A32-4577-8F84-A951A2103113}" destId="{1B29FED3-324B-4F6F-98E3-E2CDFA74B37E}" srcOrd="0" destOrd="0" presId="urn:microsoft.com/office/officeart/2005/8/layout/venn2"/>
    <dgm:cxn modelId="{78BDBD96-8E0D-4714-9557-0B05BCDFC12C}" type="presParOf" srcId="{FCD7C0BE-7A32-4577-8F84-A951A2103113}" destId="{4BCC2812-D2EA-4B12-9336-9D65A3469732}" srcOrd="1" destOrd="0" presId="urn:microsoft.com/office/officeart/2005/8/layout/venn2"/>
    <dgm:cxn modelId="{E7CFB219-D527-4FA1-94BC-CC3991FD5645}" type="presParOf" srcId="{6AF2FB8A-13F3-41A7-AA26-26A9E808DA62}" destId="{F2B30AED-9695-4C27-914B-1FA1EA8285F8}" srcOrd="2" destOrd="0" presId="urn:microsoft.com/office/officeart/2005/8/layout/venn2"/>
    <dgm:cxn modelId="{8C08361D-CEF9-4170-92EE-20C0D2B317D8}" type="presParOf" srcId="{F2B30AED-9695-4C27-914B-1FA1EA8285F8}" destId="{C3BCF988-95E2-40C2-93F2-034FC546EEA3}" srcOrd="0" destOrd="0" presId="urn:microsoft.com/office/officeart/2005/8/layout/venn2"/>
    <dgm:cxn modelId="{106E92C1-6F98-492F-8B45-851C5509D56C}" type="presParOf" srcId="{F2B30AED-9695-4C27-914B-1FA1EA8285F8}" destId="{DC8AD55E-6DEF-4FEE-A4CB-D1D348CCB577}" srcOrd="1" destOrd="0" presId="urn:microsoft.com/office/officeart/2005/8/layout/venn2"/>
    <dgm:cxn modelId="{2E08E1A8-A3EE-4252-9E2B-4389F9D9AC84}" type="presParOf" srcId="{6AF2FB8A-13F3-41A7-AA26-26A9E808DA62}" destId="{9A0971D2-828C-4A14-8C6F-12BF81E95B0F}" srcOrd="3" destOrd="0" presId="urn:microsoft.com/office/officeart/2005/8/layout/venn2"/>
    <dgm:cxn modelId="{060810E0-C0FD-4D74-A5AB-C73FA95BAC68}" type="presParOf" srcId="{9A0971D2-828C-4A14-8C6F-12BF81E95B0F}" destId="{66D6D747-8B66-4924-A980-9BF627FCDE9E}" srcOrd="0" destOrd="0" presId="urn:microsoft.com/office/officeart/2005/8/layout/venn2"/>
    <dgm:cxn modelId="{61712CB4-7C06-4C08-95B8-D5C979DCB571}" type="presParOf" srcId="{9A0971D2-828C-4A14-8C6F-12BF81E95B0F}" destId="{785F84A3-2B78-4B9A-B3A4-F4DF7921ADA3}"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53BF8-561B-4A2F-8776-D8B32AD51E9A}">
      <dsp:nvSpPr>
        <dsp:cNvPr id="0" name=""/>
        <dsp:cNvSpPr/>
      </dsp:nvSpPr>
      <dsp:spPr>
        <a:xfrm>
          <a:off x="897741" y="0"/>
          <a:ext cx="4420870" cy="4420870"/>
        </a:xfrm>
        <a:prstGeom prst="ellipse">
          <a:avLst/>
        </a:prstGeom>
        <a:solidFill>
          <a:srgbClr val="00B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rgbClr val="FFFF00"/>
              </a:solidFill>
            </a:rPr>
            <a:t>Positionnement </a:t>
          </a:r>
        </a:p>
        <a:p>
          <a:pPr marL="0" lvl="0" indent="0" algn="ctr" defTabSz="622300">
            <a:lnSpc>
              <a:spcPct val="90000"/>
            </a:lnSpc>
            <a:spcBef>
              <a:spcPct val="0"/>
            </a:spcBef>
            <a:spcAft>
              <a:spcPct val="35000"/>
            </a:spcAft>
            <a:buNone/>
          </a:pPr>
          <a:r>
            <a:rPr lang="fr-FR" sz="1400" b="1" kern="1200" dirty="0">
              <a:solidFill>
                <a:srgbClr val="FFFF00"/>
              </a:solidFill>
            </a:rPr>
            <a:t>Institutionnel</a:t>
          </a:r>
        </a:p>
      </dsp:txBody>
      <dsp:txXfrm>
        <a:off x="2490138" y="221043"/>
        <a:ext cx="1236075" cy="663130"/>
      </dsp:txXfrm>
    </dsp:sp>
    <dsp:sp modelId="{1B29FED3-324B-4F6F-98E3-E2CDFA74B37E}">
      <dsp:nvSpPr>
        <dsp:cNvPr id="0" name=""/>
        <dsp:cNvSpPr/>
      </dsp:nvSpPr>
      <dsp:spPr>
        <a:xfrm>
          <a:off x="1308740" y="884173"/>
          <a:ext cx="3536696" cy="3536696"/>
        </a:xfrm>
        <a:prstGeom prst="ellipse">
          <a:avLst/>
        </a:prstGeom>
        <a:solidFill>
          <a:srgbClr val="00B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FFC000"/>
              </a:solidFill>
            </a:rPr>
            <a:t>Cadre Règlementaire</a:t>
          </a:r>
        </a:p>
        <a:p>
          <a:pPr marL="0" lvl="0" indent="0" algn="ctr" defTabSz="711200">
            <a:lnSpc>
              <a:spcPct val="90000"/>
            </a:lnSpc>
            <a:spcBef>
              <a:spcPct val="0"/>
            </a:spcBef>
            <a:spcAft>
              <a:spcPct val="35000"/>
            </a:spcAft>
            <a:buNone/>
          </a:pPr>
          <a:r>
            <a:rPr lang="fr-FR" sz="1600" kern="1200" dirty="0"/>
            <a:t>	</a:t>
          </a:r>
        </a:p>
      </dsp:txBody>
      <dsp:txXfrm>
        <a:off x="2459050" y="1096375"/>
        <a:ext cx="1236075" cy="636605"/>
      </dsp:txXfrm>
    </dsp:sp>
    <dsp:sp modelId="{C3BCF988-95E2-40C2-93F2-034FC546EEA3}">
      <dsp:nvSpPr>
        <dsp:cNvPr id="0" name=""/>
        <dsp:cNvSpPr/>
      </dsp:nvSpPr>
      <dsp:spPr>
        <a:xfrm>
          <a:off x="1751861" y="1701928"/>
          <a:ext cx="2652522" cy="2652522"/>
        </a:xfrm>
        <a:prstGeom prst="ellipse">
          <a:avLst/>
        </a:prstGeom>
        <a:solidFill>
          <a:srgbClr val="00B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FF0000"/>
              </a:solidFill>
            </a:rPr>
            <a:t>Cadre contractuel</a:t>
          </a:r>
        </a:p>
      </dsp:txBody>
      <dsp:txXfrm>
        <a:off x="2460085" y="1900867"/>
        <a:ext cx="1236075" cy="596817"/>
      </dsp:txXfrm>
    </dsp:sp>
    <dsp:sp modelId="{66D6D747-8B66-4924-A980-9BF627FCDE9E}">
      <dsp:nvSpPr>
        <dsp:cNvPr id="0" name=""/>
        <dsp:cNvSpPr/>
      </dsp:nvSpPr>
      <dsp:spPr>
        <a:xfrm>
          <a:off x="2224002" y="2652521"/>
          <a:ext cx="1768348" cy="1768348"/>
        </a:xfrm>
        <a:prstGeom prst="ellipse">
          <a:avLst/>
        </a:prstGeom>
        <a:solidFill>
          <a:srgbClr val="00B05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dirty="0">
              <a:solidFill>
                <a:srgbClr val="FF1572"/>
              </a:solidFill>
            </a:rPr>
            <a:t>Données</a:t>
          </a:r>
        </a:p>
      </dsp:txBody>
      <dsp:txXfrm>
        <a:off x="2482970" y="3094608"/>
        <a:ext cx="1250410" cy="88417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3"/>
            <a:ext cx="4302625" cy="34026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621697" y="3"/>
            <a:ext cx="4302625" cy="340265"/>
          </a:xfrm>
          <a:prstGeom prst="rect">
            <a:avLst/>
          </a:prstGeom>
        </p:spPr>
        <p:txBody>
          <a:bodyPr vert="horz" lIns="91440" tIns="45720" rIns="91440" bIns="45720" rtlCol="0"/>
          <a:lstStyle>
            <a:lvl1pPr algn="r">
              <a:defRPr sz="1200"/>
            </a:lvl1pPr>
          </a:lstStyle>
          <a:p>
            <a:fld id="{A1798896-B326-4145-B0F5-8891CF389290}" type="datetimeFigureOut">
              <a:rPr lang="fr-FR" smtClean="0"/>
              <a:pPr/>
              <a:t>23/10/2020</a:t>
            </a:fld>
            <a:endParaRPr lang="fr-FR"/>
          </a:p>
        </p:txBody>
      </p:sp>
      <p:sp>
        <p:nvSpPr>
          <p:cNvPr id="4" name="Espace réservé du pied de page 3"/>
          <p:cNvSpPr>
            <a:spLocks noGrp="1"/>
          </p:cNvSpPr>
          <p:nvPr>
            <p:ph type="ftr" sz="quarter" idx="2"/>
          </p:nvPr>
        </p:nvSpPr>
        <p:spPr>
          <a:xfrm>
            <a:off x="0" y="6456325"/>
            <a:ext cx="4302625" cy="34026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1697" y="6456325"/>
            <a:ext cx="4302625" cy="340264"/>
          </a:xfrm>
          <a:prstGeom prst="rect">
            <a:avLst/>
          </a:prstGeom>
        </p:spPr>
        <p:txBody>
          <a:bodyPr vert="horz" lIns="91440" tIns="45720" rIns="91440" bIns="45720" rtlCol="0" anchor="b"/>
          <a:lstStyle>
            <a:lvl1pPr algn="r">
              <a:defRPr sz="1200"/>
            </a:lvl1pPr>
          </a:lstStyle>
          <a:p>
            <a:fld id="{B4D9BD7D-835A-49F2-BAF9-8E5C8EACA867}" type="slidenum">
              <a:rPr lang="fr-FR" smtClean="0"/>
              <a:pPr/>
              <a:t>‹N°›</a:t>
            </a:fld>
            <a:endParaRPr lang="fr-FR"/>
          </a:p>
        </p:txBody>
      </p:sp>
    </p:spTree>
    <p:extLst>
      <p:ext uri="{BB962C8B-B14F-4D97-AF65-F5344CB8AC3E}">
        <p14:creationId xmlns:p14="http://schemas.microsoft.com/office/powerpoint/2010/main" val="6804907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3"/>
            <a:ext cx="4302625" cy="34026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1697" y="3"/>
            <a:ext cx="4302625" cy="340265"/>
          </a:xfrm>
          <a:prstGeom prst="rect">
            <a:avLst/>
          </a:prstGeom>
        </p:spPr>
        <p:txBody>
          <a:bodyPr vert="horz" lIns="91440" tIns="45720" rIns="91440" bIns="45720" rtlCol="0"/>
          <a:lstStyle>
            <a:lvl1pPr algn="r">
              <a:defRPr sz="1200"/>
            </a:lvl1pPr>
          </a:lstStyle>
          <a:p>
            <a:fld id="{60037206-5D39-4D42-9E29-F154BA8A64CB}" type="datetimeFigureOut">
              <a:rPr lang="fr-FR" smtClean="0"/>
              <a:pPr/>
              <a:t>23/10/2020</a:t>
            </a:fld>
            <a:endParaRPr lang="fr-FR"/>
          </a:p>
        </p:txBody>
      </p:sp>
      <p:sp>
        <p:nvSpPr>
          <p:cNvPr id="4" name="Espace réservé de l'image des diapositives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92202" y="3228708"/>
            <a:ext cx="7942238" cy="305911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56325"/>
            <a:ext cx="4302625" cy="34026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1697" y="6456325"/>
            <a:ext cx="4302625" cy="340264"/>
          </a:xfrm>
          <a:prstGeom prst="rect">
            <a:avLst/>
          </a:prstGeom>
        </p:spPr>
        <p:txBody>
          <a:bodyPr vert="horz" lIns="91440" tIns="45720" rIns="91440" bIns="45720" rtlCol="0" anchor="b"/>
          <a:lstStyle>
            <a:lvl1pPr algn="r">
              <a:defRPr sz="1200"/>
            </a:lvl1pPr>
          </a:lstStyle>
          <a:p>
            <a:fld id="{264EAA0A-B561-40A3-8D75-3AA42611BB63}" type="slidenum">
              <a:rPr lang="fr-FR" smtClean="0"/>
              <a:pPr/>
              <a:t>‹N°›</a:t>
            </a:fld>
            <a:endParaRPr lang="fr-FR"/>
          </a:p>
        </p:txBody>
      </p:sp>
    </p:spTree>
    <p:extLst>
      <p:ext uri="{BB962C8B-B14F-4D97-AF65-F5344CB8AC3E}">
        <p14:creationId xmlns:p14="http://schemas.microsoft.com/office/powerpoint/2010/main" val="30149887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nr.fr/fileadmin/aap/2020/aapg-2020-Guide.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csescienceeditor.org/article/data-sharing-and-citations-new-author-guidelines-promoting-open-and-fair-data-in-the-earth-space-and-environmental-sciences/" TargetMode="External"/><Relationship Id="rId7" Type="http://schemas.openxmlformats.org/officeDocument/2006/relationships/hyperlink" Target="https://publish.acs.org/publish/author_guidelines?coden=esthag"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s://onlinelibrary.wiley.com/page/journal/20457758/homepage/ForAuthors.html" TargetMode="External"/><Relationship Id="rId5" Type="http://schemas.openxmlformats.org/officeDocument/2006/relationships/hyperlink" Target="https://www.ebi.ac.uk/biosamples/" TargetMode="External"/><Relationship Id="rId4" Type="http://schemas.openxmlformats.org/officeDocument/2006/relationships/hyperlink" Target="https://www.protocols.io/"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springernature.com/gp/authors/research-data-policy/data-availability-statements/12330880" TargetMode="External"/><Relationship Id="rId2" Type="http://schemas.openxmlformats.org/officeDocument/2006/relationships/slide" Target="../slides/slide105.xml"/><Relationship Id="rId1" Type="http://schemas.openxmlformats.org/officeDocument/2006/relationships/notesMaster" Target="../notesMasters/notesMaster1.xml"/><Relationship Id="rId5" Type="http://schemas.openxmlformats.org/officeDocument/2006/relationships/hyperlink" Target="http://www.biodiversa.org/1677/download" TargetMode="External"/><Relationship Id="rId4" Type="http://schemas.openxmlformats.org/officeDocument/2006/relationships/hyperlink" Target="https://www.nature.com/srep/journal-policies/editorial-policies#availability"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osf.io/va89s/" TargetMode="External"/><Relationship Id="rId2" Type="http://schemas.openxmlformats.org/officeDocument/2006/relationships/slide" Target="../slides/slide138.xml"/><Relationship Id="rId1" Type="http://schemas.openxmlformats.org/officeDocument/2006/relationships/notesMaster" Target="../notesMasters/notesMaster1.xml"/><Relationship Id="rId5" Type="http://schemas.openxmlformats.org/officeDocument/2006/relationships/hyperlink" Target="https://help.osf.io/hc/en-us/articles/360019739054-How-to-Make-a-Data-Dictionary" TargetMode="External"/><Relationship Id="rId4" Type="http://schemas.openxmlformats.org/officeDocument/2006/relationships/hyperlink" Target="https://ihsn.org/node/136"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nr.fr/fileadmin/aap/2020/aapg-2020-Guide.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bfe-inf.github.io/toolkit/ddomp.html" TargetMode="Externa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ordar.otelo.univ-lorraine.fr/record?id=10.24396/ORDAR-1" TargetMode="External"/><Relationship Id="rId2" Type="http://schemas.openxmlformats.org/officeDocument/2006/relationships/slide" Target="../slides/slide143.xml"/><Relationship Id="rId1" Type="http://schemas.openxmlformats.org/officeDocument/2006/relationships/notesMaster" Target="../notesMasters/notesMaster1.xml"/><Relationship Id="rId6" Type="http://schemas.openxmlformats.org/officeDocument/2006/relationships/hyperlink" Target="https://www.loc.gov/preservation/digital/formats/content/gis.shtml" TargetMode="External"/><Relationship Id="rId5" Type="http://schemas.openxmlformats.org/officeDocument/2006/relationships/hyperlink" Target="https://www.geonames.org/export/codes.html" TargetMode="External"/><Relationship Id="rId4" Type="http://schemas.openxmlformats.org/officeDocument/2006/relationships/hyperlink" Target="https://www.iso.org/fr/standard/53798.html" TargetMode="Externa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ncbi.nlm.nih.gov/geo/info/MIAME.html" TargetMode="External"/><Relationship Id="rId7" Type="http://schemas.openxmlformats.org/officeDocument/2006/relationships/hyperlink" Target="ftp://ftp.microbio.me/emp/protocols/metadata" TargetMode="External"/><Relationship Id="rId2" Type="http://schemas.openxmlformats.org/officeDocument/2006/relationships/slide" Target="../slides/slide144.xml"/><Relationship Id="rId1" Type="http://schemas.openxmlformats.org/officeDocument/2006/relationships/notesMaster" Target="../notesMasters/notesMaster1.xml"/><Relationship Id="rId6" Type="http://schemas.openxmlformats.org/officeDocument/2006/relationships/hyperlink" Target="http://gensc.org/mixs" TargetMode="External"/><Relationship Id="rId5" Type="http://schemas.openxmlformats.org/officeDocument/2006/relationships/hyperlink" Target="https://press.igsb.anl.gov/earthmicrobiome/protocols-and-standards/metadata-guide/" TargetMode="External"/><Relationship Id="rId4" Type="http://schemas.openxmlformats.org/officeDocument/2006/relationships/hyperlink" Target="http://fged.org/projects/minseqe/"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8" Type="http://schemas.openxmlformats.org/officeDocument/2006/relationships/hyperlink" Target="https://fairsharing.org/FAIRsharing.x6dcc7" TargetMode="External"/><Relationship Id="rId3" Type="http://schemas.openxmlformats.org/officeDocument/2006/relationships/hyperlink" Target="https://www.tdwg.org/standards/abcd/" TargetMode="External"/><Relationship Id="rId7" Type="http://schemas.openxmlformats.org/officeDocument/2006/relationships/hyperlink" Target="https://fairsharing.org/FAIRsharing.pvdrmz" TargetMode="External"/><Relationship Id="rId2" Type="http://schemas.openxmlformats.org/officeDocument/2006/relationships/slide" Target="../slides/slide146.xml"/><Relationship Id="rId1" Type="http://schemas.openxmlformats.org/officeDocument/2006/relationships/notesMaster" Target="../notesMasters/notesMaster1.xml"/><Relationship Id="rId6" Type="http://schemas.openxmlformats.org/officeDocument/2006/relationships/hyperlink" Target="https://fairsharing.org/FAIRsharing.9mfexc" TargetMode="External"/><Relationship Id="rId5" Type="http://schemas.openxmlformats.org/officeDocument/2006/relationships/hyperlink" Target="https://fairsharing.org/FAIRsharing.my19zk" TargetMode="External"/><Relationship Id="rId10" Type="http://schemas.openxmlformats.org/officeDocument/2006/relationships/hyperlink" Target="https://fairsharing.org/FAIRsharing.hbwfep" TargetMode="External"/><Relationship Id="rId4" Type="http://schemas.openxmlformats.org/officeDocument/2006/relationships/hyperlink" Target="https://fairsharing.org/FAIRsharing.a55z32" TargetMode="External"/><Relationship Id="rId9" Type="http://schemas.openxmlformats.org/officeDocument/2006/relationships/hyperlink" Target="https://fairsharing.org/FAIRsharing.vy4h4j" TargetMode="Externa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plantmethods.biomedcentral.com/articles/10.1186/s13007-016-0144-4" TargetMode="External"/><Relationship Id="rId7" Type="http://schemas.openxmlformats.org/officeDocument/2006/relationships/hyperlink" Target="https://github.com/pato-ontology/pato" TargetMode="External"/><Relationship Id="rId2" Type="http://schemas.openxmlformats.org/officeDocument/2006/relationships/slide" Target="../slides/slide147.xml"/><Relationship Id="rId1" Type="http://schemas.openxmlformats.org/officeDocument/2006/relationships/notesMaster" Target="../notesMasters/notesMaster1.xml"/><Relationship Id="rId6" Type="http://schemas.openxmlformats.org/officeDocument/2006/relationships/hyperlink" Target="https://academic.oup.com/database/article/doi/10.1093/database/bay084/5099429" TargetMode="External"/><Relationship Id="rId5" Type="http://schemas.openxmlformats.org/officeDocument/2006/relationships/hyperlink" Target="https://github.com/MIAPPE/MIAPPE/blob/master/MIAPPE_Checklist-Data-Model-v1.1/MIAPPE_Checklist-Data-Model-v1.1.xlsx" TargetMode="External"/><Relationship Id="rId4" Type="http://schemas.openxmlformats.org/officeDocument/2006/relationships/hyperlink" Target="https://www.nature.com/articles/nplants201786" TargetMode="Externa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ncbi.nlm.nih.gov/biosample/6130607" TargetMode="External"/><Relationship Id="rId2" Type="http://schemas.openxmlformats.org/officeDocument/2006/relationships/slide" Target="../slides/slide148.xml"/><Relationship Id="rId1" Type="http://schemas.openxmlformats.org/officeDocument/2006/relationships/notesMaster" Target="../notesMasters/notesMaster1.xml"/><Relationship Id="rId5" Type="http://schemas.openxmlformats.org/officeDocument/2006/relationships/hyperlink" Target="https://www.g3journal.org/content/scope-and-publication-policies" TargetMode="External"/><Relationship Id="rId4" Type="http://schemas.openxmlformats.org/officeDocument/2006/relationships/hyperlink" Target="http://fged.org/projects/minseq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patricbrc.org/" TargetMode="External"/><Relationship Id="rId2" Type="http://schemas.openxmlformats.org/officeDocument/2006/relationships/slide" Target="../slides/slide149.xml"/><Relationship Id="rId1" Type="http://schemas.openxmlformats.org/officeDocument/2006/relationships/notesMaster" Target="../notesMasters/notesMaster1.xml"/><Relationship Id="rId4" Type="http://schemas.openxmlformats.org/officeDocument/2006/relationships/hyperlink" Target="https://rdamsc.bath.ac.uk/msc/t47" TargetMode="Externa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rs.tdwg.org/dwc/terms/" TargetMode="External"/><Relationship Id="rId7" Type="http://schemas.openxmlformats.org/officeDocument/2006/relationships/hyperlink" Target="https://qubeshub.org/publications/1138/1" TargetMode="External"/><Relationship Id="rId2" Type="http://schemas.openxmlformats.org/officeDocument/2006/relationships/slide" Target="../slides/slide150.xml"/><Relationship Id="rId1" Type="http://schemas.openxmlformats.org/officeDocument/2006/relationships/notesMaster" Target="../notesMasters/notesMaster1.xml"/><Relationship Id="rId6" Type="http://schemas.openxmlformats.org/officeDocument/2006/relationships/hyperlink" Target="https://community.canadensys.net/publication/darwin-core?lang=fr" TargetMode="External"/><Relationship Id="rId5" Type="http://schemas.openxmlformats.org/officeDocument/2006/relationships/hyperlink" Target="https://github.com/tdwg/dwc/blob/master/dist/simple_dwc_vertical.csv" TargetMode="External"/><Relationship Id="rId4" Type="http://schemas.openxmlformats.org/officeDocument/2006/relationships/hyperlink" Target="https://www.dublincore.org/specifications/dublin-core/dcmi-type-vocabulary/2010-10-11/" TargetMode="Externa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lternet.edu/wp-content/uploads/2019/06/DataBits_Summer2019.pdf" TargetMode="External"/><Relationship Id="rId2" Type="http://schemas.openxmlformats.org/officeDocument/2006/relationships/slide" Target="../slides/slide152.xml"/><Relationship Id="rId1" Type="http://schemas.openxmlformats.org/officeDocument/2006/relationships/notesMaster" Target="../notesMasters/notesMaster1.xml"/><Relationship Id="rId6" Type="http://schemas.openxmlformats.org/officeDocument/2006/relationships/hyperlink" Target="https://environmentaldatainitiative.org/five-phases-of-data-publishing/phase-3/controlled-vocabularies/" TargetMode="External"/><Relationship Id="rId5" Type="http://schemas.openxmlformats.org/officeDocument/2006/relationships/hyperlink" Target="https://environmentaldatainitiative.org/five-phases-of-data-publishing/phase-3/" TargetMode="External"/><Relationship Id="rId4" Type="http://schemas.openxmlformats.org/officeDocument/2006/relationships/hyperlink" Target="http://sbc.lternet.edu/external/EML/EML_documents/EMLHandbook.pdf" TargetMode="Externa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s://ddialliance.org/Specification/DDI-Codebook/2.5/XMLSchema/field_level_documentation.html"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8" Type="http://schemas.openxmlformats.org/officeDocument/2006/relationships/hyperlink" Target="https://rdamsc.bath.ac.uk/scheme-index" TargetMode="External"/><Relationship Id="rId3" Type="http://schemas.openxmlformats.org/officeDocument/2006/relationships/hyperlink" Target="https://fairsharing.org/search/?q=DNA+sequence&amp;content=standard&amp;selected_facets=expanded_onto_domains_exact:%20Sequence&amp;view=table&amp;selected_facets=recommended:true" TargetMode="External"/><Relationship Id="rId7" Type="http://schemas.openxmlformats.org/officeDocument/2006/relationships/hyperlink" Target="https://rdamsc.bath.ac.uk/" TargetMode="External"/><Relationship Id="rId2" Type="http://schemas.openxmlformats.org/officeDocument/2006/relationships/slide" Target="../slides/slide154.xml"/><Relationship Id="rId1" Type="http://schemas.openxmlformats.org/officeDocument/2006/relationships/notesMaster" Target="../notesMasters/notesMaster1.xml"/><Relationship Id="rId6" Type="http://schemas.openxmlformats.org/officeDocument/2006/relationships/hyperlink" Target="https://fairsharing.org/collections/?q=sequence" TargetMode="External"/><Relationship Id="rId5" Type="http://schemas.openxmlformats.org/officeDocument/2006/relationships/hyperlink" Target="http://fged.org/projects/minseqe/" TargetMode="External"/><Relationship Id="rId4" Type="http://schemas.openxmlformats.org/officeDocument/2006/relationships/hyperlink" Target="https://press3.mcs.anl.gov/gensc/mixs/" TargetMode="External"/><Relationship Id="rId9" Type="http://schemas.openxmlformats.org/officeDocument/2006/relationships/hyperlink" Target="https://rdamsc.bath.ac.uk/subject-index"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dataoneorg.github.io/Education/lessons/03_planning/index.html" TargetMode="External"/><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s://ordar.otelo.univ-lorraine.fr/files/ORDAR-1/GuideBP_Otelo_Inist_20170620.pdf" TargetMode="External"/><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ranum.fr/enjeux-benefices/parcours-interactif-sur-la-gestion-des-donnees-de-la-recherch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s://www.gatesfoundation.org/How-We-Work/General-Information/Open-Access-Policy" TargetMode="External"/><Relationship Id="rId2" Type="http://schemas.openxmlformats.org/officeDocument/2006/relationships/slide" Target="../slides/slide241.xml"/><Relationship Id="rId1" Type="http://schemas.openxmlformats.org/officeDocument/2006/relationships/notesMaster" Target="../notesMasters/notesMaster1.xml"/><Relationship Id="rId4" Type="http://schemas.openxmlformats.org/officeDocument/2006/relationships/hyperlink" Target="https://datacompass.lshtm.ac.uk/389/9/Gates_Foundation_Guide.pdf" TargetMode="External"/></Relationships>
</file>

<file path=ppt/notesSlides/_rels/notesSlide162.xml.rels><?xml version="1.0" encoding="UTF-8" standalone="yes"?>
<Relationships xmlns="http://schemas.openxmlformats.org/package/2006/relationships"><Relationship Id="rId3" Type="http://schemas.openxmlformats.org/officeDocument/2006/relationships/hyperlink" Target="https://zenodo.org/record/3820473#.X4g-5-06-Uk" TargetMode="External"/><Relationship Id="rId2" Type="http://schemas.openxmlformats.org/officeDocument/2006/relationships/slide" Target="../slides/slide242.xml"/><Relationship Id="rId1" Type="http://schemas.openxmlformats.org/officeDocument/2006/relationships/notesMaster" Target="../notesMasters/notesMaster1.xml"/><Relationship Id="rId6" Type="http://schemas.openxmlformats.org/officeDocument/2006/relationships/hyperlink" Target="https://riojournal.com/article/12431/list/9/" TargetMode="External"/><Relationship Id="rId5" Type="http://schemas.openxmlformats.org/officeDocument/2006/relationships/hyperlink" Target="https://journals.plos.org/plosone/article?id=10.1371/journal.pone.0194768" TargetMode="External"/><Relationship Id="rId4" Type="http://schemas.openxmlformats.org/officeDocument/2006/relationships/hyperlink" Target="https://www.cessda.eu/Training/Training-Resources/Library/Data-Management-Expert-Guide/6.-Archive-Publish/Promoting-your-data" TargetMode="Externa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ssistant.portagenetwork.ca/fr/projects/mon-plan-modele-portage--209/plans/5593/edi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3" Type="http://schemas.openxmlformats.org/officeDocument/2006/relationships/hyperlink" Target="http://eupathdb.org/eupathdb/" TargetMode="External"/><Relationship Id="rId7" Type="http://schemas.openxmlformats.org/officeDocument/2006/relationships/hyperlink" Target="https://www.niaid.nih.gov/research/emerging-infectious-diseases-pathogens" TargetMode="External"/><Relationship Id="rId2" Type="http://schemas.openxmlformats.org/officeDocument/2006/relationships/slide" Target="../slides/slide251.xml"/><Relationship Id="rId1" Type="http://schemas.openxmlformats.org/officeDocument/2006/relationships/notesMaster" Target="../notesMasters/notesMaster1.xml"/><Relationship Id="rId6" Type="http://schemas.openxmlformats.org/officeDocument/2006/relationships/hyperlink" Target="https://veupathdb.org/a/app/search/organism/GenomeDataTypes?autoRun" TargetMode="External"/><Relationship Id="rId5" Type="http://schemas.openxmlformats.org/officeDocument/2006/relationships/hyperlink" Target="https://www.viprbrc.org/" TargetMode="External"/><Relationship Id="rId4" Type="http://schemas.openxmlformats.org/officeDocument/2006/relationships/hyperlink" Target="https://patricbrc.org/" TargetMode="Externa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3" Type="http://schemas.openxmlformats.org/officeDocument/2006/relationships/hyperlink" Target="https://slideplayer.com/slide/5829764/19/images/37/Remember+the+Mars+Climate+Orbiter+incident+from+1999.jpg" TargetMode="External"/><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3" Type="http://schemas.openxmlformats.org/officeDocument/2006/relationships/hyperlink" Target="https://slideplayer.com/slide/5829764/19/images/37/Remember+the+Mars+Climate+Orbiter+incident+from+1999.jpg" TargetMode="External"/><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3" Type="http://schemas.openxmlformats.org/officeDocument/2006/relationships/hyperlink" Target="https://slideplayer.com/slide/5829764/19/images/37/Remember+the+Mars+Climate+Orbiter+incident+from+1999.jpg" TargetMode="External"/><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ouvrirlascience.fr/wp-content/uploads/2019/07/Plan-de-gestion-de-donn%C3%A9es-Recommandations-%C3%A0-ANR_vdef.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ec.europa.eu/research/participants/data/ref/h2020/grants_manual/hi/oa_pilot/h2020-hi-oa-data-mgt_en.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elp.osf.io/hc/en-us/articles/360019931133-Creating-a-data-management-plan-DMP-document"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c.europa.eu/research/participants/documents/downloadPublic?documentIds=080166e5b1fa5c6c&amp;appId=PPGMS" TargetMode="External"/><Relationship Id="rId5" Type="http://schemas.openxmlformats.org/officeDocument/2006/relationships/hyperlink" Target="http://www.biodiversa.org/1677/download" TargetMode="External"/><Relationship Id="rId4" Type="http://schemas.openxmlformats.org/officeDocument/2006/relationships/hyperlink" Target="https://www.loc.gov/preservation/digital/formats/content/dataset_quality.shtm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elp.osf.io/hc/en-us/articles/360019931133-Creating-a-data-management-plan-DMP-document"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ec.europa.eu/research/participants/documents/downloadPublic?documentIds=080166e5b1fa5c6c&amp;appId=PPGMS" TargetMode="External"/><Relationship Id="rId5" Type="http://schemas.openxmlformats.org/officeDocument/2006/relationships/hyperlink" Target="http://www.biodiversa.org/1677/download" TargetMode="External"/><Relationship Id="rId4" Type="http://schemas.openxmlformats.org/officeDocument/2006/relationships/hyperlink" Target="https://www.loc.gov/preservation/digital/formats/content/dataset_quality.shtm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ram.github.io/globam-dmp/globam-dmp.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nil.fr/fr/rgpd-par-ou-commencer"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atelier-rgpd.cnil.fr/" TargetMode="External"/><Relationship Id="rId5" Type="http://schemas.openxmlformats.org/officeDocument/2006/relationships/hyperlink" Target="https://www.cnil.fr/fr/comment-gerer-vos-donnees" TargetMode="External"/><Relationship Id="rId4" Type="http://schemas.openxmlformats.org/officeDocument/2006/relationships/hyperlink" Target="https://www.cnil.fr/fr/principes-cles/rgpd-se-preparer-en-6-etape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ejournal.cnrs.fr/articles/les-donnees-scientifiques-un-tresor-a-partag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al.univ-lille.fr/hal-01958472/documen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mailto:nagoya@ird.fr" TargetMode="External"/><Relationship Id="rId3" Type="http://schemas.openxmlformats.org/officeDocument/2006/relationships/hyperlink" Target="https://anr.fr/fileadmin/documents/2018/Plan-d-action-ANR-2019.pdf" TargetMode="External"/><Relationship Id="rId7" Type="http://schemas.openxmlformats.org/officeDocument/2006/relationships/hyperlink" Target="https://ist.blogs.inrae.fr/questionreponses/2019/08/07/protocole-de-nagoya-et-open-data/"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ec.europa.eu/research/participants/portal/doc/call/h2020/h2020-msca-itn-2015/1620147-h2020_-_guidance_ethics_self_assess_en.pdf" TargetMode="External"/><Relationship Id="rId5" Type="http://schemas.openxmlformats.org/officeDocument/2006/relationships/hyperlink" Target="http://www.cbd.int/abs" TargetMode="External"/><Relationship Id="rId4" Type="http://schemas.openxmlformats.org/officeDocument/2006/relationships/hyperlink" Target="https://absch.cbd.int/fr/"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cs.google.com/document/d/1TmMdq-93cAquy0DbV90XO0GfLu5JfI6mpgkt6KewjK8/edit#heading=h.6n0xh9iurstq"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libguides.princeton.edu/c.php?g=102546&amp;p=930626" TargetMode="External"/><Relationship Id="rId5" Type="http://schemas.openxmlformats.org/officeDocument/2006/relationships/hyperlink" Target="http://tiny.cc/op8lcz" TargetMode="External"/><Relationship Id="rId4" Type="http://schemas.openxmlformats.org/officeDocument/2006/relationships/hyperlink" Target="https://www.rd-alliance.org/system/files/RDA%20COVID-19%3B%20recommendations%20and%20guidelines%2C%201st%20release%2024%20April%202020.pdf"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oop-ist.cirad.fr/gerer-des-donnees/rediger-un-pgd/1-qu-est-ce-qu-un-pgd"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doranum.fr/wp-content/uploads/Standards-m%C3%A9tadonn%C3%A9es.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ddialliance.org/"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bequali.fr/media/ckeditor/uploads/2016/11/10/fiche_bequali_ese_20161109.pdf"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knb.ecoinformatics.org/about" TargetMode="External"/><Relationship Id="rId3" Type="http://schemas.openxmlformats.org/officeDocument/2006/relationships/hyperlink" Target="https://dans.knaw.nl/en/about/services/easy/information-about-depositing-data/before-depositing/file-formats/file-formats" TargetMode="External"/><Relationship Id="rId7" Type="http://schemas.openxmlformats.org/officeDocument/2006/relationships/hyperlink" Target="https://www.loc.gov/preservation/digital/formats/content/dataset_quality.shtml"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loc.gov/preservation/digital/formats/fdd/dataset_fdd.shtml" TargetMode="External"/><Relationship Id="rId5" Type="http://schemas.openxmlformats.org/officeDocument/2006/relationships/hyperlink" Target="https://www.loc.gov/preservation/digital/formats/content/dataset.shtml" TargetMode="External"/><Relationship Id="rId4" Type="http://schemas.openxmlformats.org/officeDocument/2006/relationships/hyperlink" Target="https://help.osf.io/hc/en-us/articles/360019931133-Creating-a-data-management-plan-DMP-documen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uvrirlascience.fr/wp-content/uploads/2020/09/Passeport-pour-la-science-ouverte-Guide-a-lusage-des-doctorants_04-09-2020_WEB.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nature.com/articles/d41586-019-01040-w"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fr.euronews.com/2019/07/17/l-incroyable-destin-de-la-video-originale-des-premiers-pas-de-l-homme-sur-la-lune" TargetMode="External"/><Relationship Id="rId7" Type="http://schemas.openxmlformats.org/officeDocument/2006/relationships/hyperlink" Target="https://www.nature.com/articles/d41586-019-01040-w"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www.futura-sciences.com/sciences/personnalites/astronautique-buzz-aldrin-751/" TargetMode="External"/><Relationship Id="rId5" Type="http://schemas.openxmlformats.org/officeDocument/2006/relationships/hyperlink" Target="https://www.futura-sciences.com/sciences/actualites/astronautique-apollo-11-nasa-egare-lune-9486/" TargetMode="External"/><Relationship Id="rId4" Type="http://schemas.openxmlformats.org/officeDocument/2006/relationships/hyperlink" Target="https://www.futura-sciences.com/sciences/actualites/astronautique-apollo-11-video-originale-alunissage-bientot-vendue-encheres-19933/"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s://www.journaldunet.com/web-tech/cloud/1493383-donnees-non-structurees-et-stockage-objet-cloud-une-alliance-ideale/" TargetMode="External"/><Relationship Id="rId3" Type="http://schemas.openxmlformats.org/officeDocument/2006/relationships/hyperlink" Target="https://old.dataone.org/best-practices/decide-what-data-preserve" TargetMode="External"/><Relationship Id="rId7" Type="http://schemas.openxmlformats.org/officeDocument/2006/relationships/hyperlink" Target="https://www.lib.ncsu.edu/do/data-management/elements-of-a-dmp#Costs"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biodiversa.org/1677/download" TargetMode="External"/><Relationship Id="rId5" Type="http://schemas.openxmlformats.org/officeDocument/2006/relationships/hyperlink" Target="https://www.datacc.org/bonnes-pratiques/adopter-un-plan-de-gestion-des-donnees/gestion-des-donnees-une-nouvelle-exigence-de-nouvelles-competences/" TargetMode="External"/><Relationship Id="rId4" Type="http://schemas.openxmlformats.org/officeDocument/2006/relationships/hyperlink" Target="https://www.wur.nl/en/Value-Creation-Cooperation/WDCC/Data-Management-WDCC/Planning/Funders-and-data-management-costs.htm"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biodiversa.org/1677/download"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biodiversa.org/1677/download"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ternet.edu/wp-content/uploads/2019/06/DataBits_Summer2019.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ordar.otelo.univ-lorraine.fr/record?id=10.24396/ORDAR-1"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zenodo.org/record/1324061#.X2NavkBuJ_x"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uvrirlascience.fr/wp-content/uploads/2020/09/Passeport-pour-la-science-ouverte-Guide-a-lusage-des-doctorants_04-09-2020_WEB.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dmponline.dcc.ac.uk/plans/37549/export.pdf"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riojournal.com/article/15111/"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opendatacharter.net/principles-fr/" TargetMode="External"/><Relationship Id="rId7" Type="http://schemas.openxmlformats.org/officeDocument/2006/relationships/hyperlink" Target="https://www.rd-alliance.org/system/files/RDA-COVID19-Epidemiology%20SUPPORTING%20OUTPUT%20(v0.06c%202020-09-21)_1.pdf"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ec.europa.eu/research/participants/data/ref/h2020/grants_manual/hi/oa_pilot/h2020-hi-oa-data-mgt_en.pdf" TargetMode="External"/><Relationship Id="rId5" Type="http://schemas.openxmlformats.org/officeDocument/2006/relationships/hyperlink" Target="https://lejournal.cnrs.fr/articles/les-donnees-scientifiques-un-tresor-a-partager" TargetMode="External"/><Relationship Id="rId4" Type="http://schemas.openxmlformats.org/officeDocument/2006/relationships/hyperlink" Target="https://archivesic.ccsd.cnrs.fr/sic_01690547/document"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cdc.gov/od/science/docs/Final-CDC-Public-Access-Plan-Jan-2015_508-Compliant.pdf" TargetMode="External"/><Relationship Id="rId3" Type="http://schemas.openxmlformats.org/officeDocument/2006/relationships/hyperlink" Target="https://ec.europa.eu/research/participants/data/ref/h2020/grants_manual/hi/oa_pilot/h2020-hi-oa-pilot-guide_en.pdf" TargetMode="External"/><Relationship Id="rId7" Type="http://schemas.openxmlformats.org/officeDocument/2006/relationships/hyperlink" Target="https://wellcome.ac.uk/funding/guidance/how-complete-outputs-management-pla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mponline.dcc.ac.uk/plans/50778/overview" TargetMode="External"/><Relationship Id="rId5" Type="http://schemas.openxmlformats.org/officeDocument/2006/relationships/hyperlink" Target="https://anr.fr/fileadmin/aap/2019/ANR-RF-2019-1.pdf" TargetMode="External"/><Relationship Id="rId4" Type="http://schemas.openxmlformats.org/officeDocument/2006/relationships/hyperlink" Target="https://ec.europa.eu/research/participants/data/ref/h2020/grants_manual/hi/oa_pilot/h2020-hi-oa-data-mgt_en.pdf"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nature.com/srep/journal-policies/editorial-policies#availability"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www.redactionmedicale.fr/2019/04/la-crise-de-la-reproductibilit%C3%A9-3-exemples-didactiques-de-novo-nordisk-ayant-cherch%C3%A9-%C3%A0-refaire-des-e.html"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datacc.org/bonnes-pratiques/adopter-un-plan-de-gestion-des-donnees/gestion-des-donnees-une-nouvelle-exigence-de-nouvelles-competences/#note"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www.h2mw.eu/redactionmedicale/2016/05/cest-un-article-par-3-auteurs-prestigieux-d%C3%A9pos%C3%A9-comme-preprint-dans-biorxiv-avec-comme-titre-the-prevalence-of-inappropri.html" TargetMode="External"/><Relationship Id="rId13" Type="http://schemas.openxmlformats.org/officeDocument/2006/relationships/hyperlink" Target="https://www.redactionmedicale.fr/2020/03/une-seule-usine-%C3%A0-papier-semble-avoir-produit-400-papiers-cest-la-chine.html" TargetMode="External"/><Relationship Id="rId3" Type="http://schemas.openxmlformats.org/officeDocument/2006/relationships/hyperlink" Target="https://www.liebertpub.com/doi/10.1089/bio.2018.0027#B21" TargetMode="External"/><Relationship Id="rId7" Type="http://schemas.openxmlformats.org/officeDocument/2006/relationships/hyperlink" Target="https://www.liebertpub.com/doi/10.1089/bio.2018.0027" TargetMode="External"/><Relationship Id="rId12" Type="http://schemas.openxmlformats.org/officeDocument/2006/relationships/hyperlink" Target="https://www.h2mw.eu/redactionmedicale/2015/07/une-chasseuse-dimages-bidouill%C3%A9es-dans-les-articles.html" TargetMode="External"/><Relationship Id="rId17" Type="http://schemas.openxmlformats.org/officeDocument/2006/relationships/hyperlink" Target="https://www.redactionmedicale.fr/2017/04/la-vie-apr%C3%A8s-avoir-%C3%A9t%C3%A9-puni-pour-fraude-scientifique-la-moiti%C3%A9-des-coupables-poursuivent-des-recherc.html" TargetMode="External"/><Relationship Id="rId2" Type="http://schemas.openxmlformats.org/officeDocument/2006/relationships/slide" Target="../slides/slide86.xml"/><Relationship Id="rId16" Type="http://schemas.openxmlformats.org/officeDocument/2006/relationships/hyperlink" Target="https://www.sciencedirect.com/science/article/pii/S0140673606688211?via%3Dihub" TargetMode="External"/><Relationship Id="rId1" Type="http://schemas.openxmlformats.org/officeDocument/2006/relationships/notesMaster" Target="../notesMasters/notesMaster1.xml"/><Relationship Id="rId6" Type="http://schemas.openxmlformats.org/officeDocument/2006/relationships/hyperlink" Target="https://www.liebertpub.com/doi/10.1089/bio.2018.0027#B23" TargetMode="External"/><Relationship Id="rId11" Type="http://schemas.openxmlformats.org/officeDocument/2006/relationships/hyperlink" Target="https://www.h2mw.eu/redactionmedicale/2016/05/cest-un-article-par-3-auteurs-prestigieux-d%C3%A9pos%C3%A9-comme-preprint-dans-biorxiv-avec-comme-titre-the-prevalence-of-inappropri.html" TargetMode="External"/><Relationship Id="rId5" Type="http://schemas.openxmlformats.org/officeDocument/2006/relationships/hyperlink" Target="https://www.ncbi.nlm.nih.gov/pmc/articles/PMC5121206/" TargetMode="External"/><Relationship Id="rId15" Type="http://schemas.openxmlformats.org/officeDocument/2006/relationships/hyperlink" Target="https://www.redactionmedicale.fr/2020/02/un-candidat-pour-rentrer-dans-le-club-ferm%C3%A9-des-100-r%C3%A9tractations-.html" TargetMode="External"/><Relationship Id="rId10" Type="http://schemas.openxmlformats.org/officeDocument/2006/relationships/hyperlink" Target="https://www.h2mw.eu/redactionmedicale/2013/09/25-des-auteurs-de-journal-of-cell-biology-ont-au-moins-une-image-manipul%C3%A9e.html" TargetMode="External"/><Relationship Id="rId4" Type="http://schemas.openxmlformats.org/officeDocument/2006/relationships/hyperlink" Target="https://www.liebertpub.com/doi/10.1089/bio.2018.0027#B22" TargetMode="External"/><Relationship Id="rId9" Type="http://schemas.openxmlformats.org/officeDocument/2006/relationships/hyperlink" Target="https://www.redactionmedicale.fr/2018/05/un-peu-de-sport-au-cnrs-avec-laffaire-jessus-les-r%C3%A9f%C3%A9rents-int%C3%A9grit%C3%A9-ne-font-pas-leur-boulot.html" TargetMode="External"/><Relationship Id="rId14" Type="http://schemas.openxmlformats.org/officeDocument/2006/relationships/hyperlink" Target="https://scienceintegritydigest.com/2020/02/21/the-tadpole-paper-mill/"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retractionwatch.com/" TargetMode="External"/><Relationship Id="rId2" Type="http://schemas.openxmlformats.org/officeDocument/2006/relationships/slide" Target="../slides/slide87.xml"/><Relationship Id="rId1" Type="http://schemas.openxmlformats.org/officeDocument/2006/relationships/notesMaster" Target="../notesMasters/notesMaster1.xml"/><Relationship Id="rId5" Type="http://schemas.openxmlformats.org/officeDocument/2006/relationships/hyperlink" Target="http://www.ease.org.uk/wp-content/uploads/session_2b.pdf" TargetMode="External"/><Relationship Id="rId4" Type="http://schemas.openxmlformats.org/officeDocument/2006/relationships/hyperlink" Target="http://www.ease.org.uk/ease-events/13th-ease-conference-strasbourg-france/" TargetMode="Externa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nature.com/srep/journal-policies/editorial-policies#availability" TargetMode="External"/><Relationship Id="rId7" Type="http://schemas.openxmlformats.org/officeDocument/2006/relationships/hyperlink" Target="https://fr.wikipedia.org/wiki/Sciences_participatives"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hceres.fr/sites/default/files/media/downloads/190325_Programme_colloque_IS-OS_0.pdf" TargetMode="External"/><Relationship Id="rId5" Type="http://schemas.openxmlformats.org/officeDocument/2006/relationships/hyperlink" Target="https://osf.io/va89s/" TargetMode="External"/><Relationship Id="rId4" Type="http://schemas.openxmlformats.org/officeDocument/2006/relationships/hyperlink" Target="https://www.redactionmedicale.fr/2019/04/la-crise-de-la-reproductibilit%C3%A9-3-exemples-didactiques-de-novo-nordisk-ayant-cherch%C3%A9-%C3%A0-refaire-des-e.html"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etalab.gouv.fr/wp-content/uploads/2018/04/PlanOGP-FR-2018-2020-VF-FR.pdf#page=57"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s://www.eosc-portal.eu/" TargetMode="External"/><Relationship Id="rId4" Type="http://schemas.openxmlformats.org/officeDocument/2006/relationships/hyperlink" Target="https://projectescape.eu/news/enabling-open-science-astroparticle-physics-%E2%80%93-escape-open-source-scientific-software-and-0"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ouvrirlascience.fr/pour-une-politique-des-donnees-de-la-recherche-guide-strategique-a-lusage-des-etablissements/"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intranet-dist.cirad.fr/actualites/2018/le-plan-national-pour-la-science-ouverte-les-avancees-du-cirad" TargetMode="External"/><Relationship Id="rId4" Type="http://schemas.openxmlformats.org/officeDocument/2006/relationships/hyperlink" Target="http://www.agence-nationale-recherche.fr/fileadmin/documents/2018/Plan-d-action-ANR-2019.pdf"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lejournal.cnrs.fr/articles/les-donnees-scientifiques-un-tresor-a-partager"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cienceouverte.univ-lorraine.fr/donnees-de-recherche/" TargetMode="External"/><Relationship Id="rId5" Type="http://schemas.openxmlformats.org/officeDocument/2006/relationships/hyperlink" Target="http://www.dcc.ac.uk/sites/default/files/documents/publications/Five%20Steps%20to%20decide%20what%20data%20to%20keep.pdf" TargetMode="External"/><Relationship Id="rId4" Type="http://schemas.openxmlformats.org/officeDocument/2006/relationships/hyperlink" Target="https://www.nature.com/articles/s41467-018-05227-z"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audipog.org/pdf/seminaires/seminaire_2015/pres03.pdf"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www.dcc.ac.uk/sites/default/files/documents/publications/Five%20Steps%20to%20decide%20what%20data%20to%20keep.pdf" TargetMode="External"/><Relationship Id="rId5" Type="http://schemas.openxmlformats.org/officeDocument/2006/relationships/hyperlink" Target="https://www.nature.com/articles/s41467-018-05227-z" TargetMode="External"/><Relationship Id="rId4" Type="http://schemas.openxmlformats.org/officeDocument/2006/relationships/hyperlink" Target="https://lejournal.cnrs.fr/articles/les-donnees-scientifiques-un-tresor-a-partage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publications-prairial.fr/arabesques/index.php?id=999"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www.audipog.org/pdf/seminaires/seminaire_2015/pres03.pdf"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gbif.org/science-review" TargetMode="External"/><Relationship Id="rId2" Type="http://schemas.openxmlformats.org/officeDocument/2006/relationships/slide" Target="../slides/slide94.xml"/><Relationship Id="rId1" Type="http://schemas.openxmlformats.org/officeDocument/2006/relationships/notesMaster" Target="../notesMasters/notesMaster1.xml"/><Relationship Id="rId4" Type="http://schemas.openxmlformats.org/officeDocument/2006/relationships/hyperlink" Target="https://fr.slideshare.net/IST_IRD/gbif-jeudist-ird20190418"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fr.slideshare.net/IST_IRD/gbif-jeudist-ird20190418"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www.europeandataportal.eu/sites/default/files/edp_s1_man_portal-version_4.3-user-manual_v1.0.pdf" TargetMode="External"/><Relationship Id="rId4" Type="http://schemas.openxmlformats.org/officeDocument/2006/relationships/hyperlink" Target="https://www.europeandataportal.eu/fr/about/european-data-portal"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gbif.org/resource/search?contentType=literature&amp;gbifDatasetKey=eb605c7a-a91c-4ab8-a588-85d0ccb2be9e"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doi.org/10.1038/nclimate1887"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s://science.sciencemag.org/content/354/6309/aaf8957" TargetMode="External"/><Relationship Id="rId4" Type="http://schemas.openxmlformats.org/officeDocument/2006/relationships/hyperlink" Target="https://downloads.ctfassets.net/uo17ejk9rkwj/1AjR0XFvyE0WCI6QypWgdu/29e0582c27345e8547d78bdc464e48ec/SR19-online_v2.pdf"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ouvrirlascience.fr/pour-une-politique-des-donnees-de-la-recherche-guide-strategique-a-lusage-des-etablissement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ordar.otelo.univ-lorraine.fr/record?id=10.24396/ORDAR-1"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lternet.edu/wp-content/uploads/2019/06/DataBits_Summer2019.pdf" TargetMode="External"/><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hyperlink" Target="https://ordar.otelo.univ-lorraine.fr/record?id=10.24396/ORDAR-1" TargetMode="Externa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rr-france.github.io/bookrr/B-data-input.html#ref-jetpropulsionlaboratory-californiainstituteoftechnologyMarsClimateOrbiter"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slideplayer.com/slide/5829764/19/images/37/Remember+the+Mars+Climate+Orbiter+incident+from+1999.jpg" TargetMode="External"/><Relationship Id="rId5" Type="http://schemas.openxmlformats.org/officeDocument/2006/relationships/hyperlink" Target="https://www.jpl.nasa.gov/missions/mars-climate-orbiter/" TargetMode="External"/><Relationship Id="rId4" Type="http://schemas.openxmlformats.org/officeDocument/2006/relationships/hyperlink" Target="https://www.simscale.com/blog/2017/12/nasa-mars-climate-orbiter-metric/"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09588"/>
            <a:ext cx="3398838" cy="2549525"/>
          </a:xfrm>
        </p:spPr>
      </p:sp>
      <p:sp>
        <p:nvSpPr>
          <p:cNvPr id="3" name="Espace réservé des commentaires 2"/>
          <p:cNvSpPr>
            <a:spLocks noGrp="1"/>
          </p:cNvSpPr>
          <p:nvPr>
            <p:ph type="body" idx="1"/>
          </p:nvPr>
        </p:nvSpPr>
        <p:spPr/>
        <p:txBody>
          <a:bodyPr/>
          <a:lstStyle/>
          <a:p>
            <a:r>
              <a:rPr lang="fr-FR" sz="1100" dirty="0"/>
              <a:t>Formation Plan de Gestion des données (PGD) de Pauline Corbière, Laurence Dedieu, Frédéric de Lamotte est mis à disposition selon les termes de la licence </a:t>
            </a:r>
            <a:r>
              <a:rPr lang="fr-FR" sz="1100" dirty="0" err="1"/>
              <a:t>Creative</a:t>
            </a:r>
            <a:r>
              <a:rPr lang="fr-FR" sz="1100" dirty="0"/>
              <a:t> Commons Attribution - Pas d’Utilisation Commerciale 4.0 International.</a:t>
            </a:r>
          </a:p>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a:t>
            </a:fld>
            <a:endParaRPr lang="fr-FR"/>
          </a:p>
        </p:txBody>
      </p:sp>
    </p:spTree>
    <p:extLst>
      <p:ext uri="{BB962C8B-B14F-4D97-AF65-F5344CB8AC3E}">
        <p14:creationId xmlns:p14="http://schemas.microsoft.com/office/powerpoint/2010/main" val="256565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00" baseline="0" dirty="0"/>
              <a:t>Idem dans les </a:t>
            </a:r>
            <a:r>
              <a:rPr lang="en-US" sz="1000" baseline="0" dirty="0" err="1"/>
              <a:t>projets</a:t>
            </a:r>
            <a:r>
              <a:rPr lang="en-US" sz="1000" baseline="0" dirty="0"/>
              <a:t> ANR: </a:t>
            </a:r>
            <a:r>
              <a:rPr lang="en-US" sz="900" baseline="0" dirty="0">
                <a:hlinkClick r:id="rId3"/>
              </a:rPr>
              <a:t>https://anr.fr/fileadmin/aap/2020/aapg-2020-Guide.pdf</a:t>
            </a:r>
            <a:r>
              <a:rPr lang="en-US" sz="900" baseline="0" dirty="0"/>
              <a:t>  </a:t>
            </a:r>
          </a:p>
          <a:p>
            <a:r>
              <a:rPr lang="fr-FR" sz="1000" baseline="0" dirty="0"/>
              <a:t>Critère 1: Qualité et ambition scientifique </a:t>
            </a:r>
          </a:p>
          <a:p>
            <a:r>
              <a:rPr lang="fr-FR" sz="1000" baseline="0" dirty="0"/>
              <a:t>Critère 2: Organisation et réalisation du projet</a:t>
            </a:r>
          </a:p>
          <a:p>
            <a:r>
              <a:rPr lang="en-US" sz="1000" baseline="0" dirty="0"/>
              <a:t>C</a:t>
            </a:r>
            <a:r>
              <a:rPr lang="fr-FR" sz="1000" baseline="0" dirty="0" err="1"/>
              <a:t>ritère</a:t>
            </a:r>
            <a:r>
              <a:rPr lang="fr-FR" sz="1000" baseline="0" dirty="0"/>
              <a:t> 3: Impact et retombées du projet</a:t>
            </a:r>
          </a:p>
          <a:p>
            <a:pPr marL="171450" indent="-171450">
              <a:buFont typeface="Arial" panose="020B0604020202020204" pitchFamily="34" charset="0"/>
              <a:buChar char="•"/>
            </a:pPr>
            <a:r>
              <a:rPr lang="fr-FR" sz="1000" baseline="0" dirty="0"/>
              <a:t>Impact scientifique et impact potentiel dans les domaines économique, social ou culture</a:t>
            </a:r>
          </a:p>
          <a:p>
            <a:pPr marL="171450" indent="-171450">
              <a:buFont typeface="Arial" panose="020B0604020202020204" pitchFamily="34" charset="0"/>
              <a:buChar char="•"/>
            </a:pPr>
            <a:r>
              <a:rPr lang="fr-FR" sz="1000" baseline="0" dirty="0"/>
              <a:t>Equilibre et complémentarité des contributions scientifiques respectives des partenaires de chaque pays et valeur ajoutée ou bénéfice pour la France de la coopération européenne ou internationale</a:t>
            </a:r>
          </a:p>
          <a:p>
            <a:pPr marL="171450" indent="-171450">
              <a:buFont typeface="Arial" panose="020B0604020202020204" pitchFamily="34" charset="0"/>
              <a:buChar char="•"/>
            </a:pPr>
            <a:r>
              <a:rPr lang="fr-FR" sz="1000" baseline="0" dirty="0"/>
              <a:t>Action de transfert de technologie et d’innovation vis-à-vis du monde socio-économique</a:t>
            </a:r>
          </a:p>
          <a:p>
            <a:pPr marL="171450" indent="-171450">
              <a:buFont typeface="Arial" panose="020B0604020202020204" pitchFamily="34" charset="0"/>
              <a:buChar char="•"/>
            </a:pPr>
            <a:r>
              <a:rPr lang="fr-FR" sz="1000" baseline="0" dirty="0"/>
              <a:t>Stratégie de diffusion et de valorisation des résultats, y compris promotion de la culture scientifique, technique et industrielle</a:t>
            </a:r>
          </a:p>
          <a:p>
            <a:r>
              <a:rPr lang="fr-FR" sz="1000" baseline="0" dirty="0"/>
              <a:t>	</a:t>
            </a:r>
            <a:endParaRPr lang="en-US" sz="10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9801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3" name="Espace réservé des commentaires 2"/>
          <p:cNvSpPr>
            <a:spLocks noGrp="1"/>
          </p:cNvSpPr>
          <p:nvPr>
            <p:ph type="body" idx="1"/>
          </p:nvPr>
        </p:nvSpPr>
        <p:spPr>
          <a:xfrm>
            <a:off x="489521" y="6898898"/>
            <a:ext cx="5438775" cy="3026154"/>
          </a:xfrm>
        </p:spPr>
        <p:txBody>
          <a:bodyPr/>
          <a:lstStyle/>
          <a:p>
            <a:r>
              <a:rPr lang="en-US" dirty="0"/>
              <a:t>In the </a:t>
            </a:r>
            <a:r>
              <a:rPr lang="en-US" b="1" dirty="0"/>
              <a:t>Earth, space, and environmental scie</a:t>
            </a:r>
            <a:r>
              <a:rPr lang="en-US" dirty="0"/>
              <a:t>nces, the Coalition for Publishing Data in the Earth and Space Sciences (COPDESS) and the major journal publishers in these domains were signatories of a statement of commitment regarding data.</a:t>
            </a:r>
          </a:p>
          <a:p>
            <a:r>
              <a:rPr lang="en-US" dirty="0"/>
              <a:t>COPDESS effort to establish common policies across all publishers that require </a:t>
            </a:r>
            <a:r>
              <a:rPr lang="en-US" b="1" dirty="0"/>
              <a:t>data be as open as possible and preserved in a repository </a:t>
            </a:r>
            <a:r>
              <a:rPr lang="en-US" dirty="0"/>
              <a:t>that follows the FAIR data guidelines. (</a:t>
            </a:r>
            <a:r>
              <a:rPr lang="en-US" sz="900" dirty="0">
                <a:hlinkClick r:id="rId3"/>
              </a:rPr>
              <a:t>https://www.csescienceeditor.org/article/data-sharing-and-citations-new-author-guidelines-promoting-open-and-fair-data-in-the-earth-space-and-environmental-sciences/</a:t>
            </a:r>
            <a:r>
              <a:rPr lang="en-US" sz="900" dirty="0"/>
              <a:t> </a:t>
            </a:r>
            <a:r>
              <a:rPr lang="en-US" dirty="0"/>
              <a:t>) </a:t>
            </a:r>
          </a:p>
          <a:p>
            <a:r>
              <a:rPr lang="en-US" dirty="0"/>
              <a:t>The project objectives include:</a:t>
            </a:r>
          </a:p>
          <a:p>
            <a:r>
              <a:rPr lang="en-US" b="1" dirty="0"/>
              <a:t>Scholarly publishers: to adopt common policy that data are no longer archived in the supplementary information </a:t>
            </a:r>
            <a:r>
              <a:rPr lang="en-US" dirty="0"/>
              <a:t>of a manuscript, that all data are to be deposited, documented, and preserved in a FAIR-aligned repository, and cited in the manuscript with an appropriate data availability statement.</a:t>
            </a:r>
          </a:p>
          <a:p>
            <a:r>
              <a:rPr lang="en-US" dirty="0"/>
              <a:t>Scientific repositories: to support authors and researchers by providing services to ensure data and software that support published research are well documented, identified with global persistent identifiers (PIDs), and have landing pages that support both machine and human readable data citation information.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aseline="0" dirty="0"/>
              <a:t>Il existe aussi des demandes des éditeurs pour soumettre les protocoles à </a:t>
            </a:r>
            <a:r>
              <a:rPr lang="fr-FR" sz="1100" b="1" baseline="0" dirty="0"/>
              <a:t>Protocols.io</a:t>
            </a:r>
            <a:r>
              <a:rPr lang="fr-FR" sz="1100" baseline="0" dirty="0"/>
              <a:t> (</a:t>
            </a:r>
            <a:r>
              <a:rPr lang="fr-FR" sz="1100" baseline="0" dirty="0">
                <a:hlinkClick r:id="rId4"/>
              </a:rPr>
              <a:t>https://www.protocols.io/</a:t>
            </a:r>
            <a:r>
              <a:rPr lang="fr-FR" sz="1100" baseline="0" dirty="0"/>
              <a:t> ) et les échantillons a « </a:t>
            </a:r>
            <a:r>
              <a:rPr lang="fr-FR" sz="1100" b="1" baseline="0" dirty="0" err="1"/>
              <a:t>BioSamples</a:t>
            </a:r>
            <a:r>
              <a:rPr lang="fr-FR" sz="1100" baseline="0" dirty="0"/>
              <a:t> » (</a:t>
            </a:r>
            <a:r>
              <a:rPr lang="fr-FR" sz="1100" baseline="0" dirty="0">
                <a:hlinkClick r:id="rId5"/>
              </a:rPr>
              <a:t>https://www.ebi.ac.uk/biosamples/</a:t>
            </a:r>
            <a:r>
              <a:rPr lang="fr-FR" sz="1100" baseline="0" dirty="0"/>
              <a:t>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aseline="0" dirty="0"/>
              <a:t>chez </a:t>
            </a:r>
            <a:r>
              <a:rPr lang="fr-FR" sz="1100" b="1" baseline="0" dirty="0"/>
              <a:t>EVA</a:t>
            </a:r>
            <a:r>
              <a:rPr lang="fr-FR" sz="1100" baseline="0" dirty="0"/>
              <a:t>: VCF files (</a:t>
            </a:r>
            <a:r>
              <a:rPr lang="en-US" sz="1100" baseline="0" dirty="0"/>
              <a:t>cram, </a:t>
            </a:r>
            <a:r>
              <a:rPr lang="en-US" sz="1100" baseline="0" dirty="0" err="1"/>
              <a:t>tabix</a:t>
            </a:r>
            <a:r>
              <a:rPr lang="en-US" sz="1100" baseline="0" dirty="0"/>
              <a:t>, wig, bed, </a:t>
            </a:r>
            <a:r>
              <a:rPr lang="en-US" sz="1100" baseline="0" dirty="0" err="1"/>
              <a:t>gff</a:t>
            </a:r>
            <a:r>
              <a:rPr lang="en-US" sz="1100" baseline="0" dirty="0"/>
              <a:t>, </a:t>
            </a:r>
            <a:r>
              <a:rPr lang="en-US" sz="1100" baseline="0" dirty="0" err="1"/>
              <a:t>ped</a:t>
            </a:r>
            <a:r>
              <a:rPr lang="en-US" sz="1100" baseline="0" dirty="0"/>
              <a:t> and </a:t>
            </a:r>
            <a:r>
              <a:rPr lang="en-US" sz="1100" baseline="0" dirty="0" err="1"/>
              <a:t>fasta</a:t>
            </a:r>
            <a:r>
              <a:rPr lang="en-US" sz="1100" baseline="0" dirty="0"/>
              <a:t>)</a:t>
            </a:r>
            <a:r>
              <a:rPr lang="fr-FR" sz="1100" baseline="0" dirty="0"/>
              <a:t>+ min info (</a:t>
            </a:r>
            <a:r>
              <a:rPr lang="fr-FR" sz="1100" baseline="0" dirty="0" err="1"/>
              <a:t>sample</a:t>
            </a:r>
            <a:r>
              <a:rPr lang="fr-FR" sz="1100" baseline="0" dirty="0"/>
              <a:t> </a:t>
            </a:r>
            <a:r>
              <a:rPr lang="fr-FR" sz="1100" baseline="0" dirty="0" err="1"/>
              <a:t>genotypes</a:t>
            </a:r>
            <a:r>
              <a:rPr lang="fr-FR" sz="1100" baseline="0" dirty="0"/>
              <a:t>, </a:t>
            </a:r>
            <a:r>
              <a:rPr lang="fr-FR" sz="1100" baseline="0" dirty="0" err="1"/>
              <a:t>allele</a:t>
            </a:r>
            <a:r>
              <a:rPr lang="fr-FR" sz="1100" baseline="0" dirty="0"/>
              <a:t> </a:t>
            </a:r>
            <a:r>
              <a:rPr lang="fr-FR" sz="1100" baseline="0" dirty="0" err="1"/>
              <a:t>frequencies</a:t>
            </a:r>
            <a:r>
              <a:rPr lang="fr-FR" sz="1100" baseline="0" dirty="0"/>
              <a:t>, </a:t>
            </a:r>
            <a:r>
              <a:rPr lang="fr-FR" sz="1100" baseline="0" dirty="0" err="1"/>
              <a:t>reference</a:t>
            </a:r>
            <a:r>
              <a:rPr lang="fr-FR" sz="1100" baseline="0" dirty="0"/>
              <a:t> </a:t>
            </a:r>
            <a:r>
              <a:rPr lang="fr-FR" sz="1100" baseline="0" dirty="0" err="1"/>
              <a:t>sequence</a:t>
            </a:r>
            <a:r>
              <a:rPr lang="fr-FR" sz="1100" baseline="0" dirty="0"/>
              <a:t>, consent </a:t>
            </a:r>
            <a:r>
              <a:rPr lang="fr-FR" sz="1100" baseline="0" dirty="0" err="1"/>
              <a:t>statement</a:t>
            </a:r>
            <a:endParaRPr lang="fr-FR" sz="11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1" baseline="0" dirty="0"/>
              <a:t>MIAPA</a:t>
            </a:r>
            <a:r>
              <a:rPr lang="fr-FR" sz="1100" baseline="0" dirty="0"/>
              <a:t>: Min Info about a </a:t>
            </a:r>
            <a:r>
              <a:rPr lang="fr-FR" sz="1100" baseline="0" dirty="0" err="1"/>
              <a:t>Phylogenetic</a:t>
            </a:r>
            <a:r>
              <a:rPr lang="fr-FR" sz="1100" baseline="0" dirty="0"/>
              <a:t> </a:t>
            </a:r>
            <a:r>
              <a:rPr lang="fr-FR" sz="1100" baseline="0" dirty="0" err="1"/>
              <a:t>analysis</a:t>
            </a:r>
            <a:endParaRPr lang="fr-FR" sz="11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aseline="0" dirty="0" err="1"/>
              <a:t>Ecol</a:t>
            </a:r>
            <a:r>
              <a:rPr lang="fr-FR" sz="1100" baseline="0" dirty="0"/>
              <a:t> and Evol + Mol Evol: obligatoire (</a:t>
            </a:r>
            <a:r>
              <a:rPr lang="fr-FR" sz="900" baseline="0" dirty="0">
                <a:hlinkClick r:id="rId6"/>
              </a:rPr>
              <a:t>https://onlinelibrary.wiley.com/page/journal/20457758/homepage/ForAuthors.html</a:t>
            </a:r>
            <a:r>
              <a:rPr lang="fr-FR" sz="900" baseline="0" dirty="0"/>
              <a:t> </a:t>
            </a:r>
            <a:r>
              <a:rPr lang="fr-FR" sz="1100" baseline="0" dirty="0"/>
              <a:t>) </a:t>
            </a:r>
          </a:p>
          <a:p>
            <a:pPr marL="0" lvl="1">
              <a:defRPr/>
            </a:pPr>
            <a:r>
              <a:rPr lang="fr-FR" dirty="0"/>
              <a:t>Exemple de la revue </a:t>
            </a:r>
            <a:r>
              <a:rPr lang="fr-FR" i="1" dirty="0" err="1"/>
              <a:t>Environmental</a:t>
            </a:r>
            <a:r>
              <a:rPr lang="fr-FR" i="1" dirty="0"/>
              <a:t> Science &amp; </a:t>
            </a:r>
            <a:r>
              <a:rPr lang="fr-FR" i="1" dirty="0" err="1"/>
              <a:t>Technology</a:t>
            </a:r>
            <a:r>
              <a:rPr lang="fr-FR" i="1" dirty="0"/>
              <a:t> : </a:t>
            </a:r>
            <a:r>
              <a:rPr lang="fr-FR" sz="900" i="1" dirty="0">
                <a:hlinkClick r:id="rId7"/>
              </a:rPr>
              <a:t>https://publish.acs.org/publish/author_guidelines?coden=esthag</a:t>
            </a:r>
            <a:r>
              <a:rPr lang="fr-FR" sz="900" i="1" dirty="0"/>
              <a:t>  </a:t>
            </a:r>
          </a:p>
          <a:p>
            <a:pPr marL="0" lvl="1">
              <a:defRPr/>
            </a:pPr>
            <a:r>
              <a:rPr lang="en-US" i="1" dirty="0"/>
              <a:t>When requested, the authors should make a reasonable effort to provide samples of unusual materials unavailable elsewhere, including, but not limited to, clones, microorganism strains, antibodies, computer codes, etc., to other researchers, with appropriate material transfer agreements to restrict the field of use of the materials so as to protect the legitimate interests of the authors</a:t>
            </a:r>
            <a:r>
              <a:rPr lang="en-US" dirty="0"/>
              <a:t>.</a:t>
            </a:r>
          </a:p>
          <a:p>
            <a:pPr marL="0" lvl="1">
              <a:defRPr/>
            </a:pPr>
            <a:endParaRPr lang="en-US" dirty="0"/>
          </a:p>
          <a:p>
            <a:r>
              <a:rPr lang="fr-FR" sz="1100" dirty="0"/>
              <a:t>Les 21 revues du groupe Lancet vont être rigoureuses sur les données sources... et les auteurs </a:t>
            </a:r>
            <a:r>
              <a:rPr lang="fr-FR" sz="1100" dirty="0" err="1"/>
              <a:t>signeront-ils</a:t>
            </a:r>
            <a:r>
              <a:rPr lang="fr-FR" sz="1100" dirty="0"/>
              <a:t> par complaisance</a:t>
            </a:r>
          </a:p>
          <a:p>
            <a:r>
              <a:rPr lang="fr-FR" sz="1100" dirty="0"/>
              <a:t>C'est une conséquence de la rétractation de l'article de </a:t>
            </a:r>
            <a:r>
              <a:rPr lang="fr-FR" sz="1100" dirty="0" err="1"/>
              <a:t>Mehra</a:t>
            </a:r>
            <a:r>
              <a:rPr lang="fr-FR" sz="1100" dirty="0"/>
              <a:t> et al sur COVID-19/HCQ/AZI dans The Lancet en juin 2020. </a:t>
            </a:r>
            <a:r>
              <a:rPr lang="fr-FR" sz="900" dirty="0"/>
              <a:t>https://www.redactionmedicale.fr/2020/09/cest-une-conséquence-de-la-rétractation-de-larticle-de-mehra-et-al-sur-covid-19hcqazi-dans-the-lancet-en-juin-2020-tous.html</a:t>
            </a:r>
            <a:endParaRPr lang="en-US" sz="900"/>
          </a:p>
          <a:p>
            <a:pPr marL="0" lvl="1">
              <a:defRPr/>
            </a:pPr>
            <a:endParaRPr lang="fr-FR"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i="1"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2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62304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3" name="Espace réservé des commentaires 2"/>
          <p:cNvSpPr>
            <a:spLocks noGrp="1"/>
          </p:cNvSpPr>
          <p:nvPr>
            <p:ph type="body" idx="1"/>
          </p:nvPr>
        </p:nvSpPr>
        <p:spPr>
          <a:xfrm>
            <a:off x="489521" y="6541083"/>
            <a:ext cx="5234219" cy="6767938"/>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100" b="1" i="0" baseline="0" dirty="0"/>
              <a:t>Description</a:t>
            </a:r>
            <a:r>
              <a:rPr lang="fr-FR" sz="1100" i="0" baseline="0" dirty="0"/>
              <a:t>: servira pour la rédaction de l’article : </a:t>
            </a:r>
            <a:r>
              <a:rPr lang="fr-FR" sz="1100" i="1" baseline="0" dirty="0"/>
              <a:t>Materials and Methods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1" i="0" baseline="0" dirty="0"/>
              <a:t>Droits</a:t>
            </a:r>
            <a:r>
              <a:rPr lang="fr-FR" sz="1100" i="0" baseline="0" dirty="0"/>
              <a:t>: permet de clarifier de façon anticipée, les droits de publier et de rendre dispo ces données .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1" i="0" baseline="0" dirty="0"/>
              <a:t>Ethique </a:t>
            </a:r>
            <a:r>
              <a:rPr lang="fr-FR" sz="1100" b="0" i="0" baseline="0" dirty="0"/>
              <a:t>: permet de clarifier les mesures à prendre si les données concernent des humains (anonymisation, </a:t>
            </a:r>
            <a:r>
              <a:rPr lang="fr-FR" sz="1100" i="0" baseline="0" dirty="0"/>
              <a:t>sécurisation de données cliniques</a:t>
            </a:r>
            <a:r>
              <a:rPr lang="fr-FR" sz="1100" b="0" i="0" baseline="0" dirty="0"/>
              <a:t>), des espèces en danger, des habitats sensibles</a:t>
            </a:r>
            <a:r>
              <a:rPr lang="fr-FR" sz="1100" i="0" baseline="0" dirty="0"/>
              <a:t>, une réglementation APA,…</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1" i="0" baseline="0" dirty="0"/>
              <a:t>Metadonnées</a:t>
            </a:r>
            <a:r>
              <a:rPr lang="fr-FR" sz="1100" i="0" baseline="0" dirty="0"/>
              <a:t>: permet d’anticiper les éléments demandés par l’</a:t>
            </a:r>
            <a:r>
              <a:rPr lang="fr-FR" sz="1100" i="0" baseline="0" dirty="0" err="1"/>
              <a:t>entrepot</a:t>
            </a:r>
            <a:r>
              <a:rPr lang="fr-FR" sz="1100" i="0" baseline="0" dirty="0"/>
              <a:t> (standards et format)</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1" i="0" baseline="0" dirty="0"/>
              <a:t>Stockage</a:t>
            </a:r>
            <a:r>
              <a:rPr lang="fr-FR" sz="1100" i="0" baseline="0" dirty="0"/>
              <a:t>: fichiers bien nommés et bien sécurisés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1" i="0" baseline="0" dirty="0"/>
              <a:t>Responsabilité</a:t>
            </a:r>
            <a:r>
              <a:rPr lang="fr-FR" sz="1100" i="0" baseline="0" dirty="0"/>
              <a:t>: personne contact (</a:t>
            </a:r>
            <a:r>
              <a:rPr lang="en-US" sz="1100" i="0" baseline="0" dirty="0"/>
              <a:t>important </a:t>
            </a:r>
            <a:r>
              <a:rPr lang="en-US" sz="1100" i="0" baseline="0" dirty="0" err="1"/>
              <a:t>s’il</a:t>
            </a:r>
            <a:r>
              <a:rPr lang="en-US" sz="1100" i="0" baseline="0" dirty="0"/>
              <a:t> y a des restrictions on data use, for instance a requirement that potential users contact the data collector before reusing data).</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i="0" baseline="0" dirty="0"/>
              <a:t>	Explain how the responsibilities regarding the management of your data will be delegated. This should include time allocations, project management of technical aspects, training requirements, and contributions of non-project staff - individuals should be named where possible. Remember that those responsible for long-term decisions about your data will likely be the custodians of the repository you choose to store your data.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i="0" baseline="0" dirty="0"/>
              <a:t>	While the </a:t>
            </a:r>
            <a:r>
              <a:rPr lang="en-US" sz="1100" b="1" i="0" baseline="0" dirty="0"/>
              <a:t>costs</a:t>
            </a:r>
            <a:r>
              <a:rPr lang="en-US" sz="1100" i="0" baseline="0" dirty="0"/>
              <a:t> associated must be specified in the Budget, you may want to reiterate who will be responsible for funding the management of your data. [from </a:t>
            </a:r>
            <a:r>
              <a:rPr lang="en-US" sz="1100" i="0" baseline="0" dirty="0" err="1"/>
              <a:t>DMPTool</a:t>
            </a:r>
            <a:r>
              <a:rPr lang="en-US" sz="1100" i="0" baseline="0" dirty="0"/>
              <a:t>, NSF-ENG template]</a:t>
            </a:r>
            <a:endParaRPr lang="fr-FR" sz="1100" i="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1" i="0" baseline="0" dirty="0"/>
              <a:t>Partage </a:t>
            </a:r>
            <a:r>
              <a:rPr lang="fr-FR" sz="1100" b="0" i="0" baseline="0" dirty="0"/>
              <a:t>: anticipation des jeux de données à partager, de l’accord des partenaires, du choix de</a:t>
            </a:r>
            <a:r>
              <a:rPr lang="fr-FR" sz="1100" i="0" baseline="0" dirty="0"/>
              <a:t> l’entrepôt ? licences ? délai ? conditions? obligations du financeur (ex: Bill Gates !) ou de l’institution (ex: CGIAR)</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2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3988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 chez Springer : </a:t>
            </a:r>
            <a:r>
              <a:rPr lang="fr-FR" sz="900" dirty="0">
                <a:hlinkClick r:id="rId3"/>
              </a:rPr>
              <a:t>https://www.springernature.com/gp/authors/research-data-policy/data-availability-statements/12330880</a:t>
            </a:r>
            <a:r>
              <a:rPr lang="fr-FR" sz="900" dirty="0"/>
              <a:t> </a:t>
            </a:r>
          </a:p>
          <a:p>
            <a:endParaRPr lang="fr-FR" dirty="0"/>
          </a:p>
          <a:p>
            <a:r>
              <a:rPr lang="fr-FR" dirty="0"/>
              <a:t>Chez Nature: </a:t>
            </a:r>
            <a:r>
              <a:rPr lang="fr-FR" sz="900" dirty="0">
                <a:hlinkClick r:id="rId4"/>
              </a:rPr>
              <a:t>https://www.nature.com/srep/journal-policies/editorial-policies#availability</a:t>
            </a:r>
            <a:r>
              <a:rPr lang="fr-FR" sz="900" dirty="0"/>
              <a:t>   </a:t>
            </a:r>
          </a:p>
          <a:p>
            <a:endParaRPr lang="fr-FR" dirty="0"/>
          </a:p>
          <a:p>
            <a:r>
              <a:rPr lang="en-US" sz="1100" kern="1200" dirty="0">
                <a:solidFill>
                  <a:schemeClr val="tx1"/>
                </a:solidFill>
                <a:effectLst/>
                <a:latin typeface="+mn-lt"/>
                <a:ea typeface="+mn-ea"/>
                <a:cs typeface="+mn-cs"/>
              </a:rPr>
              <a:t>Will the research be published in a journal that requires the underlying data to accompany articles? </a:t>
            </a:r>
          </a:p>
          <a:p>
            <a:r>
              <a:rPr lang="en-US" sz="1100" kern="1200" dirty="0">
                <a:solidFill>
                  <a:schemeClr val="tx1"/>
                </a:solidFill>
                <a:effectLst/>
                <a:latin typeface="+mn-lt"/>
                <a:ea typeface="+mn-ea"/>
                <a:cs typeface="+mn-cs"/>
              </a:rPr>
              <a:t>What are your intended Open Access publications practices (Green, Golden, Hybrid)?</a:t>
            </a:r>
          </a:p>
          <a:p>
            <a:r>
              <a:rPr lang="en-US" sz="1100" kern="1200" dirty="0">
                <a:solidFill>
                  <a:schemeClr val="tx1"/>
                </a:solidFill>
                <a:effectLst/>
                <a:latin typeface="+mn-lt"/>
                <a:ea typeface="+mn-ea"/>
                <a:cs typeface="+mn-cs"/>
              </a:rPr>
              <a:t>Data should be made available as soon as the results of the research have been published.</a:t>
            </a:r>
          </a:p>
          <a:p>
            <a:r>
              <a:rPr lang="en-US" sz="1100" kern="1200" dirty="0">
                <a:solidFill>
                  <a:schemeClr val="tx1"/>
                </a:solidFill>
                <a:effectLst/>
                <a:latin typeface="+mn-lt"/>
                <a:ea typeface="+mn-ea"/>
                <a:cs typeface="+mn-cs"/>
              </a:rPr>
              <a:t>(</a:t>
            </a:r>
            <a:r>
              <a:rPr lang="en-US" sz="1100" kern="1200" dirty="0" err="1">
                <a:solidFill>
                  <a:schemeClr val="tx1"/>
                </a:solidFill>
                <a:effectLst/>
                <a:latin typeface="+mn-lt"/>
                <a:ea typeface="+mn-ea"/>
                <a:cs typeface="+mn-cs"/>
              </a:rPr>
              <a:t>issu</a:t>
            </a:r>
            <a:r>
              <a:rPr lang="en-US" sz="1100" kern="1200" dirty="0">
                <a:solidFill>
                  <a:schemeClr val="tx1"/>
                </a:solidFill>
                <a:effectLst/>
                <a:latin typeface="+mn-lt"/>
                <a:ea typeface="+mn-ea"/>
                <a:cs typeface="+mn-cs"/>
              </a:rPr>
              <a:t> du Guide </a:t>
            </a:r>
            <a:r>
              <a:rPr lang="en-US" sz="1100" kern="1200" dirty="0" err="1">
                <a:solidFill>
                  <a:schemeClr val="tx1"/>
                </a:solidFill>
                <a:effectLst/>
                <a:latin typeface="+mn-lt"/>
                <a:ea typeface="+mn-ea"/>
                <a:cs typeface="+mn-cs"/>
              </a:rPr>
              <a:t>Biodiversa</a:t>
            </a:r>
            <a:r>
              <a:rPr lang="en-US" sz="11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hlinkClick r:id="rId5"/>
              </a:rPr>
              <a:t>http://www.biodiversa.org/1677/download</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1085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5396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fr-FR" sz="22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96346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41259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132</a:t>
            </a:fld>
            <a:endParaRPr lang="fr-FR"/>
          </a:p>
        </p:txBody>
      </p:sp>
    </p:spTree>
    <p:extLst>
      <p:ext uri="{BB962C8B-B14F-4D97-AF65-F5344CB8AC3E}">
        <p14:creationId xmlns:p14="http://schemas.microsoft.com/office/powerpoint/2010/main" val="846734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8860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100" b="1"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137</a:t>
            </a:fld>
            <a:endParaRPr lang="fr-FR"/>
          </a:p>
        </p:txBody>
      </p:sp>
    </p:spTree>
    <p:extLst>
      <p:ext uri="{BB962C8B-B14F-4D97-AF65-F5344CB8AC3E}">
        <p14:creationId xmlns:p14="http://schemas.microsoft.com/office/powerpoint/2010/main" val="12537878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dirty="0"/>
              <a:t>Ensemble standardisé</a:t>
            </a:r>
            <a:r>
              <a:rPr lang="fr-FR" sz="1100" dirty="0"/>
              <a:t>, structuré et partagé dans la discipline</a:t>
            </a:r>
          </a:p>
          <a:p>
            <a:r>
              <a:rPr lang="fr-FR" sz="1100" dirty="0"/>
              <a:t>Lisible par les </a:t>
            </a:r>
            <a:r>
              <a:rPr lang="fr-FR" sz="1100" b="1" dirty="0"/>
              <a:t>machines</a:t>
            </a:r>
          </a:p>
          <a:p>
            <a:r>
              <a:rPr lang="en-US" sz="1100" b="1" dirty="0"/>
              <a:t>A Standard provides a structure </a:t>
            </a:r>
            <a:r>
              <a:rPr lang="en-US" sz="1100" b="0" dirty="0"/>
              <a:t>to describe data with:</a:t>
            </a:r>
          </a:p>
          <a:p>
            <a:r>
              <a:rPr lang="en-US" sz="1100" b="0" dirty="0"/>
              <a:t>	Common </a:t>
            </a:r>
            <a:r>
              <a:rPr lang="en-US" sz="1100" b="1" dirty="0"/>
              <a:t>terms</a:t>
            </a:r>
            <a:r>
              <a:rPr lang="en-US" sz="1100" b="0" dirty="0"/>
              <a:t> to allow consistency between records</a:t>
            </a:r>
          </a:p>
          <a:p>
            <a:r>
              <a:rPr lang="en-US" sz="1100" b="0" dirty="0"/>
              <a:t>	Common </a:t>
            </a:r>
            <a:r>
              <a:rPr lang="en-US" sz="1100" b="1" dirty="0"/>
              <a:t>definitions</a:t>
            </a:r>
            <a:r>
              <a:rPr lang="en-US" sz="1100" b="0" dirty="0"/>
              <a:t> for easier interpretation</a:t>
            </a:r>
          </a:p>
          <a:p>
            <a:r>
              <a:rPr lang="en-US" sz="1100" b="0" dirty="0"/>
              <a:t>	Common </a:t>
            </a:r>
            <a:r>
              <a:rPr lang="en-US" sz="1100" b="1" dirty="0"/>
              <a:t>language</a:t>
            </a:r>
            <a:r>
              <a:rPr lang="en-US" sz="1100" b="0" dirty="0"/>
              <a:t> for ease of communication</a:t>
            </a:r>
          </a:p>
          <a:p>
            <a:r>
              <a:rPr lang="en-US" sz="1100" b="0" dirty="0"/>
              <a:t>	Common </a:t>
            </a:r>
            <a:r>
              <a:rPr lang="en-US" sz="1100" b="1" dirty="0"/>
              <a:t>structure</a:t>
            </a:r>
            <a:r>
              <a:rPr lang="en-US" sz="1100" b="0" dirty="0"/>
              <a:t> to quickly locate information</a:t>
            </a:r>
          </a:p>
          <a:p>
            <a:endParaRPr lang="fr-FR" sz="1100" b="1" dirty="0"/>
          </a:p>
          <a:p>
            <a:r>
              <a:rPr lang="fr-FR" sz="1100" b="1" dirty="0"/>
              <a:t>Fichier Read me </a:t>
            </a:r>
            <a:r>
              <a:rPr lang="fr-FR" dirty="0"/>
              <a:t>: voir le cours: </a:t>
            </a:r>
            <a:r>
              <a:rPr lang="fr-FR" sz="900" dirty="0">
                <a:hlinkClick r:id="rId3"/>
              </a:rPr>
              <a:t>https://osf.io/va89s/</a:t>
            </a:r>
            <a:r>
              <a:rPr lang="fr-FR" sz="900" dirty="0"/>
              <a:t> </a:t>
            </a:r>
          </a:p>
          <a:p>
            <a:endParaRPr lang="fr-FR" dirty="0"/>
          </a:p>
          <a:p>
            <a:r>
              <a:rPr lang="en-US" dirty="0"/>
              <a:t>There are 3 primary types of documentation ideal for a dataset: Explanatory materials, contextual information, and cataloguing material :  IHSN – Scope of documentation</a:t>
            </a:r>
            <a:r>
              <a:rPr lang="en-US" sz="900" dirty="0"/>
              <a:t>: </a:t>
            </a:r>
            <a:r>
              <a:rPr lang="en-US" sz="900" dirty="0">
                <a:hlinkClick r:id="rId4"/>
              </a:rPr>
              <a:t>https://ihsn.org/node/136</a:t>
            </a:r>
            <a:r>
              <a:rPr lang="en-US" sz="900" dirty="0"/>
              <a:t> </a:t>
            </a:r>
            <a:endParaRPr lang="fr-FR" sz="900" dirty="0"/>
          </a:p>
          <a:p>
            <a:endParaRPr lang="fr-FR" sz="1100" b="1" dirty="0"/>
          </a:p>
          <a:p>
            <a:r>
              <a:rPr lang="fr-FR" sz="1100" dirty="0"/>
              <a:t>Il existe des outils pour générer des métadonnées (</a:t>
            </a:r>
            <a:r>
              <a:rPr lang="en-US" sz="1100" dirty="0"/>
              <a:t>e.g. Morpho for easy creation of EML, </a:t>
            </a:r>
            <a:r>
              <a:rPr lang="en-US" sz="1100" dirty="0" err="1"/>
              <a:t>Nesstar</a:t>
            </a:r>
            <a:r>
              <a:rPr lang="en-US" sz="1100" dirty="0"/>
              <a:t> for DDI data, etc.).</a:t>
            </a:r>
            <a:endParaRPr lang="fr-FR" sz="1100" dirty="0"/>
          </a:p>
          <a:p>
            <a:endParaRPr lang="en-US" dirty="0"/>
          </a:p>
          <a:p>
            <a:r>
              <a:rPr lang="en-US" dirty="0"/>
              <a:t>How to Make a Data Dictionary </a:t>
            </a:r>
          </a:p>
          <a:p>
            <a:pPr marL="0" indent="0">
              <a:buNone/>
            </a:pPr>
            <a:r>
              <a:rPr lang="fr-FR" sz="900" dirty="0">
                <a:hlinkClick r:id="rId5"/>
              </a:rPr>
              <a:t>https://help.osf.io/hc/en-us/articles/360019739054-How-to-Make-a-Data-Dictionary</a:t>
            </a:r>
            <a:r>
              <a:rPr lang="fr-FR" sz="900" dirty="0"/>
              <a:t> </a:t>
            </a:r>
            <a:r>
              <a:rPr lang="fr-FR" sz="1100" dirty="0"/>
              <a:t>(Guide </a:t>
            </a:r>
            <a:r>
              <a:rPr lang="fr-FR" sz="1100" i="1" dirty="0"/>
              <a:t>Best practices </a:t>
            </a:r>
            <a:r>
              <a:rPr lang="fr-FR" sz="1100" dirty="0"/>
              <a:t>de l’OSF)</a:t>
            </a:r>
          </a:p>
          <a:p>
            <a:endParaRPr lang="fr-FR" sz="1100" dirty="0"/>
          </a:p>
          <a:p>
            <a:r>
              <a:rPr lang="fr-FR" sz="1100" dirty="0"/>
              <a:t>Dans</a:t>
            </a:r>
            <a:r>
              <a:rPr lang="fr-FR" sz="1100" baseline="0" dirty="0"/>
              <a:t> la documentation associée:</a:t>
            </a:r>
            <a:endParaRPr lang="fr-FR" sz="1100" dirty="0"/>
          </a:p>
          <a:p>
            <a:r>
              <a:rPr lang="fr-FR" sz="1100" dirty="0"/>
              <a:t> 	montrer la qualité et le domaine de validité des données </a:t>
            </a:r>
          </a:p>
          <a:p>
            <a:r>
              <a:rPr lang="fr-FR" sz="1100" dirty="0"/>
              <a:t>	définir les </a:t>
            </a:r>
            <a:r>
              <a:rPr lang="fr-FR" sz="1100" b="1" dirty="0"/>
              <a:t>limites d’utilisation</a:t>
            </a: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138</a:t>
            </a:fld>
            <a:endParaRPr lang="fr-FR"/>
          </a:p>
        </p:txBody>
      </p:sp>
    </p:spTree>
    <p:extLst>
      <p:ext uri="{BB962C8B-B14F-4D97-AF65-F5344CB8AC3E}">
        <p14:creationId xmlns:p14="http://schemas.microsoft.com/office/powerpoint/2010/main" val="220728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baseline="0" dirty="0"/>
              <a:t>ANR : </a:t>
            </a:r>
            <a:r>
              <a:rPr lang="fr-FR" sz="1100" baseline="0" dirty="0"/>
              <a:t>Stratégie de diffusion et de valorisation des résultats, y compris promotion de la culture scientifique, technique et industrielle: comptée dans le Critère 3: «  Impact et retombées du projet ». </a:t>
            </a:r>
            <a:r>
              <a:rPr lang="fr-FR" sz="900" baseline="0" dirty="0">
                <a:hlinkClick r:id="rId3"/>
              </a:rPr>
              <a:t>https://anr.fr/fileadmin/aap/2020/aapg-2020-Guide.pdf</a:t>
            </a:r>
            <a:r>
              <a:rPr lang="fr-FR" sz="900" baseline="0" dirty="0"/>
              <a:t>   </a:t>
            </a:r>
          </a:p>
          <a:p>
            <a:endParaRPr lang="fr-FR" sz="900" baseline="0" dirty="0"/>
          </a:p>
          <a:p>
            <a:r>
              <a:rPr lang="fr-FR" sz="1100" baseline="0" dirty="0"/>
              <a:t>Voir guide </a:t>
            </a:r>
            <a:r>
              <a:rPr lang="fr-FR" sz="1100" baseline="0" dirty="0" err="1"/>
              <a:t>Biodiversa</a:t>
            </a:r>
            <a:r>
              <a:rPr lang="fr-FR" sz="1100" baseline="0" dirty="0"/>
              <a:t> – Belmont: </a:t>
            </a:r>
            <a:r>
              <a:rPr lang="fr-FR" sz="900" baseline="0" dirty="0"/>
              <a:t>http://www.biodiversa.org/1677/download et </a:t>
            </a:r>
            <a:r>
              <a:rPr lang="fr-FR" sz="900" baseline="0" dirty="0">
                <a:hlinkClick r:id="rId4"/>
              </a:rPr>
              <a:t>https://bfe-inf.github.io/toolkit/ddomp.html</a:t>
            </a:r>
            <a:r>
              <a:rPr lang="fr-FR" sz="900" baseline="0" dirty="0"/>
              <a:t> </a:t>
            </a:r>
          </a:p>
          <a:p>
            <a:endParaRPr lang="en-US" sz="9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8270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b="0" dirty="0"/>
              <a:t>Examples of metadata : temporal and spatial details, instruments used, parameters, units, …. </a:t>
            </a:r>
          </a:p>
          <a:p>
            <a:r>
              <a:rPr lang="fr-FR" sz="1100" i="1" dirty="0"/>
              <a:t>Une mesure seule ne dit rien en elle-même si l’on ignore les conditions dans lesquelles elle a été obtenue (dire uniquement qu’il fait 10 °C rend cette donnée isolée inexploitable. En revanche, dire que ce matin 12 novembre 2019 il fait 10 °C selon un type de thermomètre bien précis et que la mesure a été réalisée en plein Paris, donne tout son sens à cette mesure qui peut alors être intégrée à d’autres relevés de températures).</a:t>
            </a:r>
          </a:p>
          <a:p>
            <a:endParaRPr lang="fr-FR" sz="1100" b="0" i="1" dirty="0"/>
          </a:p>
          <a:p>
            <a:r>
              <a:rPr lang="fr-FR" sz="1100" b="0" i="1" dirty="0"/>
              <a:t>OMM : </a:t>
            </a:r>
            <a:r>
              <a:rPr lang="fr-FR" sz="900" b="0" i="1" dirty="0"/>
              <a:t>https://public.wmo.int/fr </a:t>
            </a:r>
          </a:p>
          <a:p>
            <a:r>
              <a:rPr lang="fr-FR" sz="1100" b="0" i="0" dirty="0"/>
              <a:t>Règlement technique - Documents de base N° 2 - Volume I – Pratiques météorologiques générales normalisées et recommandées (2019): </a:t>
            </a:r>
            <a:r>
              <a:rPr lang="fr-FR" sz="900" b="0" i="0" dirty="0"/>
              <a:t>https://library.wmo.int/doc_num.php?explnum_id=10114 </a:t>
            </a:r>
          </a:p>
          <a:p>
            <a:r>
              <a:rPr lang="fr-FR" sz="1100" b="0" i="0" dirty="0"/>
              <a:t>Règlement technique, vol. III: Hydrologie : </a:t>
            </a:r>
            <a:r>
              <a:rPr lang="fr-FR" sz="1100" b="0" i="1" dirty="0"/>
              <a:t>https://library.wmo.int/doc_num.php?explnum_id=4569 )</a:t>
            </a:r>
          </a:p>
          <a:p>
            <a:endParaRPr lang="fr-FR" sz="9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1657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838" y="36513"/>
            <a:ext cx="7245351" cy="5435600"/>
          </a:xfrm>
        </p:spPr>
      </p:sp>
      <p:sp>
        <p:nvSpPr>
          <p:cNvPr id="3" name="Espace réservé des commentaires 2"/>
          <p:cNvSpPr>
            <a:spLocks noGrp="1"/>
          </p:cNvSpPr>
          <p:nvPr>
            <p:ph type="body" idx="1"/>
          </p:nvPr>
        </p:nvSpPr>
        <p:spPr>
          <a:xfrm>
            <a:off x="446509" y="6252295"/>
            <a:ext cx="5438775" cy="2505794"/>
          </a:xfrm>
        </p:spPr>
        <p:txBody>
          <a:bodyPr/>
          <a:lstStyle/>
          <a:p>
            <a:r>
              <a:rPr lang="fr-FR" baseline="0" dirty="0"/>
              <a:t>Voir diapo 73 de https://osf.io/va89s/ </a:t>
            </a:r>
          </a:p>
          <a:p>
            <a:r>
              <a:rPr lang="fr-FR" baseline="0" dirty="0"/>
              <a:t>le schéma Dublin </a:t>
            </a:r>
            <a:r>
              <a:rPr lang="fr-FR" baseline="0" dirty="0" err="1"/>
              <a:t>Core</a:t>
            </a:r>
            <a:r>
              <a:rPr lang="fr-FR" baseline="0" dirty="0"/>
              <a:t> est souvent trop simple!</a:t>
            </a:r>
          </a:p>
          <a:p>
            <a:r>
              <a:rPr lang="fr-FR" baseline="0" dirty="0"/>
              <a:t>-indiquer le nom d’une espèce végétale?</a:t>
            </a:r>
          </a:p>
          <a:p>
            <a:r>
              <a:rPr lang="fr-FR" baseline="0" dirty="0"/>
              <a:t>-indiquer le nombre de personnes interrogées pour une enquête?</a:t>
            </a: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140</a:t>
            </a:fld>
            <a:endParaRPr lang="fr-FR"/>
          </a:p>
        </p:txBody>
      </p:sp>
    </p:spTree>
    <p:extLst>
      <p:ext uri="{BB962C8B-B14F-4D97-AF65-F5344CB8AC3E}">
        <p14:creationId xmlns:p14="http://schemas.microsoft.com/office/powerpoint/2010/main" val="42157437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5602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142</a:t>
            </a:fld>
            <a:endParaRPr lang="fr-FR"/>
          </a:p>
        </p:txBody>
      </p:sp>
    </p:spTree>
    <p:extLst>
      <p:ext uri="{BB962C8B-B14F-4D97-AF65-F5344CB8AC3E}">
        <p14:creationId xmlns:p14="http://schemas.microsoft.com/office/powerpoint/2010/main" val="36329859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4467225"/>
          </a:xfrm>
        </p:spPr>
        <p:txBody>
          <a:bodyPr/>
          <a:lstStyle/>
          <a:p>
            <a:r>
              <a:rPr lang="fr-FR" sz="1000" dirty="0">
                <a:latin typeface="+mn-lt"/>
              </a:rPr>
              <a:t>Attention à la </a:t>
            </a:r>
            <a:r>
              <a:rPr lang="fr-FR" sz="1000" b="1" dirty="0">
                <a:latin typeface="+mn-lt"/>
              </a:rPr>
              <a:t>différence d’écriture des nombres entre anglais et français:</a:t>
            </a:r>
            <a:r>
              <a:rPr lang="fr-FR" sz="1000" b="1" baseline="0" dirty="0">
                <a:latin typeface="+mn-lt"/>
              </a:rPr>
              <a:t> </a:t>
            </a:r>
          </a:p>
          <a:p>
            <a:r>
              <a:rPr lang="fr-FR" sz="1000" baseline="0" dirty="0">
                <a:latin typeface="+mn-lt"/>
              </a:rPr>
              <a:t>en anglais: la «,» indique les milliers et le «.» correspond à la «,» des nombres décimaux en français. (voir le guide de BP de l’observatoire Terre et Environnement de Lorraine: </a:t>
            </a:r>
            <a:r>
              <a:rPr lang="fr-FR" sz="900" baseline="0" dirty="0">
                <a:latin typeface="+mn-lt"/>
                <a:hlinkClick r:id="rId3"/>
              </a:rPr>
              <a:t>https://ordar.otelo.univ-lorraine.fr/record?id=10.24396/ORDAR-1</a:t>
            </a:r>
            <a:r>
              <a:rPr lang="fr-FR" sz="900" baseline="0" dirty="0">
                <a:latin typeface="+mn-lt"/>
              </a:rPr>
              <a:t> )</a:t>
            </a:r>
          </a:p>
          <a:p>
            <a:endParaRPr lang="fr-FR" sz="900" baseline="0" dirty="0">
              <a:latin typeface="+mn-lt"/>
            </a:endParaRPr>
          </a:p>
          <a:p>
            <a:r>
              <a:rPr lang="fr-FR" sz="1100" b="1" baseline="0" dirty="0">
                <a:latin typeface="+mn-lt"/>
              </a:rPr>
              <a:t>système métrique </a:t>
            </a:r>
            <a:r>
              <a:rPr lang="fr-FR" sz="1100" baseline="0" dirty="0">
                <a:latin typeface="+mn-lt"/>
              </a:rPr>
              <a:t>(mètre et millimètre) / </a:t>
            </a:r>
            <a:r>
              <a:rPr lang="fr-FR" sz="1100" b="1" baseline="0" dirty="0">
                <a:latin typeface="+mn-lt"/>
              </a:rPr>
              <a:t>système anglais </a:t>
            </a:r>
            <a:r>
              <a:rPr lang="fr-FR" sz="1100" baseline="0" dirty="0">
                <a:latin typeface="+mn-lt"/>
              </a:rPr>
              <a:t>(pieds/pouces) !! </a:t>
            </a:r>
          </a:p>
          <a:p>
            <a:endParaRPr lang="fr-FR" sz="900" b="1" baseline="0" dirty="0">
              <a:latin typeface="+mn-lt"/>
            </a:endParaRPr>
          </a:p>
          <a:p>
            <a:r>
              <a:rPr lang="fr-FR" sz="1000" b="1" baseline="0" dirty="0">
                <a:latin typeface="+mn-lt"/>
              </a:rPr>
              <a:t>L'ISO 19115</a:t>
            </a:r>
            <a:r>
              <a:rPr lang="fr-FR" sz="1000" baseline="0" dirty="0">
                <a:latin typeface="+mn-lt"/>
              </a:rPr>
              <a:t>-1:2014 définit le schéma requis pour décrire des informations géographiques et des services au moyen de métadonnées. Elle fournit des informations concernant l'identification, l'étendue, la qualité, les aspects spatiaux et temporels, le contenu, la référence spatiale, la représentation des données, la distribution et d'autres propriétés des données géographiques numériques et des services. </a:t>
            </a:r>
            <a:r>
              <a:rPr lang="fr-FR" sz="800" baseline="0" dirty="0">
                <a:latin typeface="+mn-lt"/>
                <a:hlinkClick r:id="rId4"/>
              </a:rPr>
              <a:t>https://www.iso.org/fr/standard/53798.html</a:t>
            </a:r>
            <a:r>
              <a:rPr lang="fr-FR" sz="800" baseline="0" dirty="0">
                <a:latin typeface="+mn-lt"/>
              </a:rPr>
              <a:t>  </a:t>
            </a:r>
          </a:p>
          <a:p>
            <a:endParaRPr lang="fr-FR" sz="80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INSPIRE </a:t>
            </a:r>
            <a:r>
              <a:rPr lang="en-US" sz="1000" b="0" dirty="0" err="1"/>
              <a:t>c</a:t>
            </a:r>
            <a:r>
              <a:rPr lang="en-US" sz="1000" b="0" dirty="0" err="1">
                <a:latin typeface="+mn-lt"/>
              </a:rPr>
              <a:t>oncerne</a:t>
            </a:r>
            <a:r>
              <a:rPr lang="en-US" sz="1000" b="0" dirty="0">
                <a:latin typeface="+mn-lt"/>
              </a:rPr>
              <a:t> </a:t>
            </a:r>
            <a:r>
              <a:rPr lang="en-US" sz="1000" b="0" dirty="0" err="1">
                <a:latin typeface="+mn-lt"/>
              </a:rPr>
              <a:t>plusieurs</a:t>
            </a:r>
            <a:r>
              <a:rPr lang="en-US" sz="1000" b="0" dirty="0">
                <a:latin typeface="+mn-lt"/>
              </a:rPr>
              <a:t> themes </a:t>
            </a:r>
            <a:r>
              <a:rPr lang="en-US" sz="1000" b="0" dirty="0" err="1">
                <a:latin typeface="+mn-lt"/>
              </a:rPr>
              <a:t>comme</a:t>
            </a:r>
            <a:r>
              <a:rPr lang="en-US" sz="1000" b="0" dirty="0">
                <a:latin typeface="+mn-lt"/>
              </a:rPr>
              <a:t> : </a:t>
            </a:r>
            <a:r>
              <a:rPr lang="en-US" sz="1000" b="0" dirty="0" err="1">
                <a:latin typeface="+mn-lt"/>
              </a:rPr>
              <a:t>Hydrographie</a:t>
            </a:r>
            <a:r>
              <a:rPr lang="en-US" sz="1000" b="0" dirty="0">
                <a:latin typeface="+mn-lt"/>
              </a:rPr>
              <a:t>, </a:t>
            </a:r>
            <a:r>
              <a:rPr lang="fr-FR" sz="1000" b="0" u="sng" dirty="0">
                <a:solidFill>
                  <a:srgbClr val="0000FF"/>
                </a:solidFill>
                <a:effectLst/>
                <a:latin typeface="+mn-lt"/>
                <a:ea typeface="Calibri" panose="020F0502020204030204" pitchFamily="34" charset="0"/>
                <a:cs typeface="Times New Roman" panose="02020603050405020304" pitchFamily="18" charset="0"/>
              </a:rPr>
              <a:t>Installations agricoles et aquacoles (y compris systèmes d’irrigation),  santé et sécurité des personnes, Land Use, … : </a:t>
            </a:r>
            <a:r>
              <a:rPr lang="fr-FR" sz="800" b="0" u="sng" dirty="0">
                <a:solidFill>
                  <a:srgbClr val="0000FF"/>
                </a:solidFill>
                <a:effectLst/>
                <a:latin typeface="+mn-lt"/>
                <a:ea typeface="Calibri" panose="020F0502020204030204" pitchFamily="34" charset="0"/>
                <a:cs typeface="Times New Roman" panose="02020603050405020304" pitchFamily="18" charset="0"/>
              </a:rPr>
              <a:t>https://inspire.ec.europa.eu/Themes/Data%20Specifications/2892</a:t>
            </a:r>
            <a:r>
              <a:rPr lang="fr-FR" sz="900" b="0" u="sng" dirty="0">
                <a:solidFill>
                  <a:srgbClr val="0000FF"/>
                </a:solidFill>
                <a:effectLst/>
                <a:latin typeface="+mn-lt"/>
                <a:ea typeface="Calibri" panose="020F0502020204030204" pitchFamily="34" charset="0"/>
                <a:cs typeface="Times New Roman" panose="02020603050405020304" pitchFamily="18" charset="0"/>
              </a:rPr>
              <a:t>.</a:t>
            </a:r>
            <a:endParaRPr lang="en-US" sz="9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Data Specification on Hydrography </a:t>
            </a:r>
            <a:r>
              <a:rPr lang="en-US" sz="1000" b="0" dirty="0"/>
              <a:t>– Technical Guidelines : </a:t>
            </a:r>
            <a:r>
              <a:rPr lang="en-US" sz="800" b="0" dirty="0"/>
              <a:t>https://inspire.ec.europa.eu/id/document/tg/hy </a:t>
            </a:r>
            <a:endParaRPr lang="fr-FR" sz="1000" baseline="0" dirty="0">
              <a:latin typeface="+mn-lt"/>
            </a:endParaRPr>
          </a:p>
          <a:p>
            <a:pPr>
              <a:spcBef>
                <a:spcPts val="600"/>
              </a:spcBef>
            </a:pPr>
            <a:r>
              <a:rPr lang="fr-FR" sz="1000" b="1" baseline="0" dirty="0" err="1">
                <a:latin typeface="+mn-lt"/>
              </a:rPr>
              <a:t>GeoNames</a:t>
            </a:r>
            <a:r>
              <a:rPr lang="fr-FR" sz="1000" b="1" baseline="0" dirty="0">
                <a:latin typeface="+mn-lt"/>
              </a:rPr>
              <a:t> </a:t>
            </a:r>
            <a:r>
              <a:rPr lang="fr-FR" sz="1000" baseline="0" dirty="0">
                <a:latin typeface="+mn-lt"/>
              </a:rPr>
              <a:t>: La base de données géographique </a:t>
            </a:r>
            <a:r>
              <a:rPr lang="fr-FR" sz="800" baseline="0" dirty="0">
                <a:latin typeface="+mn-lt"/>
              </a:rPr>
              <a:t>: http://www.geonames.org/ et sa codification: </a:t>
            </a:r>
            <a:r>
              <a:rPr lang="fr-FR" sz="800" baseline="0" dirty="0">
                <a:latin typeface="+mn-lt"/>
                <a:hlinkClick r:id="rId5"/>
              </a:rPr>
              <a:t>https://www.geonames.org/export/codes.html</a:t>
            </a:r>
            <a:r>
              <a:rPr lang="fr-FR" sz="800" baseline="0" dirty="0">
                <a:latin typeface="+mn-lt"/>
              </a:rPr>
              <a:t>   </a:t>
            </a:r>
          </a:p>
          <a:p>
            <a:r>
              <a:rPr lang="fr-FR" sz="1000" baseline="0" dirty="0">
                <a:latin typeface="+mn-lt"/>
              </a:rPr>
              <a:t>Digital formats for </a:t>
            </a:r>
            <a:r>
              <a:rPr lang="fr-FR" sz="1000" baseline="0" dirty="0" err="1">
                <a:latin typeface="+mn-lt"/>
              </a:rPr>
              <a:t>geospatial</a:t>
            </a:r>
            <a:r>
              <a:rPr lang="fr-FR" sz="1000" baseline="0" dirty="0">
                <a:latin typeface="+mn-lt"/>
              </a:rPr>
              <a:t> information</a:t>
            </a:r>
            <a:r>
              <a:rPr lang="fr-FR" sz="900" baseline="0" dirty="0">
                <a:latin typeface="+mn-lt"/>
              </a:rPr>
              <a:t>: </a:t>
            </a:r>
            <a:r>
              <a:rPr lang="fr-FR" sz="900" baseline="0" dirty="0">
                <a:latin typeface="+mn-lt"/>
                <a:hlinkClick r:id="rId6"/>
              </a:rPr>
              <a:t>https://www.loc.gov/preservation/digital/formats/content/gis.shtml</a:t>
            </a:r>
            <a:r>
              <a:rPr lang="fr-FR" sz="900" baseline="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endParaRPr lang="en-US" sz="900" dirty="0">
              <a:latin typeface="+mn-lt"/>
            </a:endParaRP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143</a:t>
            </a:fld>
            <a:endParaRPr lang="fr-FR"/>
          </a:p>
        </p:txBody>
      </p:sp>
    </p:spTree>
    <p:extLst>
      <p:ext uri="{BB962C8B-B14F-4D97-AF65-F5344CB8AC3E}">
        <p14:creationId xmlns:p14="http://schemas.microsoft.com/office/powerpoint/2010/main" val="5026475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en-US" sz="900" dirty="0"/>
              <a:t>MIAME: </a:t>
            </a:r>
            <a:r>
              <a:rPr lang="en-US" sz="900" dirty="0">
                <a:hlinkClick r:id="rId3"/>
              </a:rPr>
              <a:t>https://www.ncbi.nlm.nih.gov/geo/info/MIAME.html</a:t>
            </a:r>
            <a:r>
              <a:rPr lang="en-US" sz="900" dirty="0"/>
              <a:t>  </a:t>
            </a:r>
          </a:p>
          <a:p>
            <a:endParaRPr lang="en-US" sz="900" dirty="0"/>
          </a:p>
          <a:p>
            <a:r>
              <a:rPr lang="en-US" sz="900" dirty="0"/>
              <a:t>MINSEQE : </a:t>
            </a:r>
            <a:r>
              <a:rPr lang="fr-FR" sz="900" noProof="0" dirty="0"/>
              <a:t>permet interprétation des résultats sans ambiguïté et facilite la reproduction des expériences.</a:t>
            </a:r>
          </a:p>
          <a:p>
            <a:r>
              <a:rPr lang="fr-FR" sz="900" noProof="0" dirty="0"/>
              <a:t>Par analogie</a:t>
            </a:r>
            <a:r>
              <a:rPr lang="fr-FR" sz="900" baseline="0" noProof="0" dirty="0"/>
              <a:t> avec </a:t>
            </a:r>
            <a:r>
              <a:rPr lang="fr-FR" sz="900" noProof="0" dirty="0"/>
              <a:t>MIAME (</a:t>
            </a:r>
            <a:r>
              <a:rPr lang="fr-FR" sz="900" noProof="0" dirty="0" err="1"/>
              <a:t>microarray</a:t>
            </a:r>
            <a:r>
              <a:rPr lang="fr-FR" sz="900" noProof="0" dirty="0"/>
              <a:t>), MINSEQE améliore le</a:t>
            </a:r>
            <a:r>
              <a:rPr lang="fr-FR" sz="900" baseline="0" noProof="0" dirty="0"/>
              <a:t> traitement et l’</a:t>
            </a:r>
            <a:r>
              <a:rPr lang="fr-FR" sz="900" noProof="0" dirty="0"/>
              <a:t>intégration de multiple expé ayant des protocoles différents, donc maximise la valeur</a:t>
            </a:r>
            <a:r>
              <a:rPr lang="fr-FR" sz="900" baseline="0" noProof="0" dirty="0"/>
              <a:t> des résultats à haut-débit.</a:t>
            </a:r>
          </a:p>
          <a:p>
            <a:endParaRPr lang="en-US" dirty="0"/>
          </a:p>
          <a:p>
            <a:r>
              <a:rPr lang="en-US" dirty="0"/>
              <a:t>MINSEQE</a:t>
            </a:r>
            <a:r>
              <a:rPr lang="en-US" sz="900" dirty="0"/>
              <a:t>: </a:t>
            </a:r>
            <a:r>
              <a:rPr lang="en-US" sz="900" dirty="0">
                <a:hlinkClick r:id="rId4"/>
              </a:rPr>
              <a:t>http://fged.org/projects/minseqe/</a:t>
            </a:r>
            <a:r>
              <a:rPr lang="en-US" sz="900" dirty="0"/>
              <a:t> </a:t>
            </a:r>
          </a:p>
          <a:p>
            <a:endParaRPr lang="en-US" sz="900" dirty="0"/>
          </a:p>
          <a:p>
            <a:endParaRPr lang="fr-FR" sz="900" b="1" dirty="0"/>
          </a:p>
          <a:p>
            <a:r>
              <a:rPr lang="fr-FR" sz="1100" b="0" dirty="0" err="1">
                <a:effectLst/>
                <a:hlinkClick r:id="rId5" tooltip="Permanent Link to Metadata Guide"/>
              </a:rPr>
              <a:t>Metadata</a:t>
            </a:r>
            <a:r>
              <a:rPr lang="fr-FR" sz="1100" b="0" dirty="0">
                <a:effectLst/>
                <a:hlinkClick r:id="rId5" tooltip="Permanent Link to Metadata Guide"/>
              </a:rPr>
              <a:t> Guide </a:t>
            </a:r>
            <a:r>
              <a:rPr lang="fr-FR" sz="1100" b="0" dirty="0">
                <a:effectLst/>
              </a:rPr>
              <a:t> </a:t>
            </a:r>
            <a:r>
              <a:rPr lang="fr-FR" sz="900" b="0" dirty="0">
                <a:effectLst/>
              </a:rPr>
              <a:t>https://press.igsb.anl.gov/earthmicrobiome/protocols-and-standards/metadata-guide/</a:t>
            </a:r>
          </a:p>
          <a:p>
            <a:r>
              <a:rPr lang="fr-FR" sz="900" dirty="0" err="1"/>
              <a:t>Metadata</a:t>
            </a:r>
            <a:r>
              <a:rPr lang="fr-FR" sz="900" dirty="0"/>
              <a:t> </a:t>
            </a:r>
            <a:r>
              <a:rPr lang="fr-FR" sz="900" dirty="0" err="1"/>
              <a:t>templates</a:t>
            </a:r>
            <a:r>
              <a:rPr lang="fr-FR" sz="900" dirty="0"/>
              <a:t> for the </a:t>
            </a:r>
            <a:r>
              <a:rPr lang="fr-FR" sz="900" dirty="0" err="1">
                <a:hlinkClick r:id="rId6"/>
              </a:rPr>
              <a:t>MIxS</a:t>
            </a:r>
            <a:r>
              <a:rPr lang="fr-FR" sz="900" dirty="0"/>
              <a:t> </a:t>
            </a:r>
            <a:r>
              <a:rPr lang="fr-FR" sz="900" dirty="0" err="1"/>
              <a:t>environmental</a:t>
            </a:r>
            <a:r>
              <a:rPr lang="fr-FR" sz="900" dirty="0"/>
              <a:t> packages are </a:t>
            </a:r>
            <a:r>
              <a:rPr lang="fr-FR" sz="900" dirty="0" err="1"/>
              <a:t>available</a:t>
            </a:r>
            <a:r>
              <a:rPr lang="fr-FR" sz="900" dirty="0"/>
              <a:t> </a:t>
            </a:r>
            <a:r>
              <a:rPr lang="fr-FR" sz="900" dirty="0" err="1"/>
              <a:t>from</a:t>
            </a:r>
            <a:r>
              <a:rPr lang="fr-FR" sz="900" dirty="0"/>
              <a:t> the FTP site: click </a:t>
            </a:r>
            <a:r>
              <a:rPr lang="fr-FR" sz="900" dirty="0" err="1">
                <a:hlinkClick r:id="rId7"/>
              </a:rPr>
              <a:t>here</a:t>
            </a:r>
            <a:r>
              <a:rPr lang="fr-FR" sz="900" dirty="0"/>
              <a:t> </a:t>
            </a:r>
            <a:endParaRPr lang="en-US" sz="900" dirty="0"/>
          </a:p>
          <a:p>
            <a:endParaRPr lang="en-US" sz="900" dirty="0">
              <a:latin typeface="+mn-lt"/>
            </a:endParaRP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144</a:t>
            </a:fld>
            <a:endParaRPr lang="fr-FR"/>
          </a:p>
        </p:txBody>
      </p:sp>
    </p:spTree>
    <p:extLst>
      <p:ext uri="{BB962C8B-B14F-4D97-AF65-F5344CB8AC3E}">
        <p14:creationId xmlns:p14="http://schemas.microsoft.com/office/powerpoint/2010/main" val="32560567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a:t>FAO – Programme mondial de recensement de l’agriculture 2020. Vol 1. http://www.fao.org/3/a-i4913f.pdf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a:t>Ce document précise les lignes directrices et décrit les normes, concepts et définitions pour faciliter la comparabilité internationale des données collectées, et permettre aux pays de comparer leurs performances.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métadonnées aident les utilisateurs à comprendre ce que les données mesurent et comment elles ont été créées. Ces informations permettent de prévenir les utilisateurs d’une mauvaise compréhension des données et aident à promouvoir leur bonne utilisation. Les métadonnées fournissent des informations sur la qualité des données en renseignant les utilisateurs sur le processus de leur collecte.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effectLst/>
                <a:latin typeface="+mn-lt"/>
                <a:ea typeface="+mn-ea"/>
                <a:cs typeface="+mn-cs"/>
              </a:rPr>
              <a:t>Diverses normes et procédures pour la documentation des métadonnées existent. Elles énoncent les structures appropriées des métadonnées, ainsi que les descriptions qui devraient être incluses dans les métadonnées. Une norme largement utilisée est la norme DDI (Data Documentation Initiative - Initiative de documentation de données). D’autres normes, comme la norme SDMX (</a:t>
            </a:r>
            <a:r>
              <a:rPr lang="fr-FR" sz="1100" kern="1200" dirty="0" err="1">
                <a:solidFill>
                  <a:schemeClr val="tx1"/>
                </a:solidFill>
                <a:effectLst/>
                <a:latin typeface="+mn-lt"/>
                <a:ea typeface="+mn-ea"/>
                <a:cs typeface="+mn-cs"/>
              </a:rPr>
              <a:t>Statistical</a:t>
            </a:r>
            <a:r>
              <a:rPr lang="fr-FR" sz="1100" kern="1200" dirty="0">
                <a:solidFill>
                  <a:schemeClr val="tx1"/>
                </a:solidFill>
                <a:effectLst/>
                <a:latin typeface="+mn-lt"/>
                <a:ea typeface="+mn-ea"/>
                <a:cs typeface="+mn-cs"/>
              </a:rPr>
              <a:t> Data and </a:t>
            </a:r>
            <a:r>
              <a:rPr lang="fr-FR" sz="1100" kern="1200" dirty="0" err="1">
                <a:solidFill>
                  <a:schemeClr val="tx1"/>
                </a:solidFill>
                <a:effectLst/>
                <a:latin typeface="+mn-lt"/>
                <a:ea typeface="+mn-ea"/>
                <a:cs typeface="+mn-cs"/>
              </a:rPr>
              <a:t>Metadata</a:t>
            </a:r>
            <a:r>
              <a:rPr lang="fr-FR" sz="1100" kern="1200" dirty="0">
                <a:solidFill>
                  <a:schemeClr val="tx1"/>
                </a:solidFill>
                <a:effectLst/>
                <a:latin typeface="+mn-lt"/>
                <a:ea typeface="+mn-ea"/>
                <a:cs typeface="+mn-cs"/>
              </a:rPr>
              <a:t> Exchange - Format d’échange de données et de métadonnées statistiques) sont également employées.</a:t>
            </a:r>
            <a:endParaRPr lang="fr-FR"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514350" marR="0" lvl="0" indent="-514350" algn="l" defTabSz="914400" rtl="0" eaLnBrk="1" fontAlgn="auto" latinLnBrk="0" hangingPunct="1">
              <a:lnSpc>
                <a:spcPct val="90000"/>
              </a:lnSpc>
              <a:spcBef>
                <a:spcPts val="0"/>
              </a:spcBef>
              <a:spcAft>
                <a:spcPts val="0"/>
              </a:spcAft>
              <a:buClrTx/>
              <a:buSzTx/>
              <a:buFontTx/>
              <a:buNone/>
              <a:tabLst/>
              <a:defRPr/>
            </a:pPr>
            <a:r>
              <a:rPr lang="en-US" sz="1100" dirty="0" err="1">
                <a:cs typeface="ＭＳ Ｐゴシック" charset="-128"/>
              </a:rPr>
              <a:t>Standardisation</a:t>
            </a:r>
            <a:r>
              <a:rPr lang="en-US" sz="1100" dirty="0">
                <a:cs typeface="ＭＳ Ｐゴシック" charset="-128"/>
              </a:rPr>
              <a:t> des </a:t>
            </a:r>
            <a:r>
              <a:rPr lang="en-US" sz="1100" dirty="0" err="1">
                <a:cs typeface="ＭＳ Ｐゴシック" charset="-128"/>
              </a:rPr>
              <a:t>données</a:t>
            </a:r>
            <a:r>
              <a:rPr lang="en-US" sz="1100" dirty="0">
                <a:cs typeface="ＭＳ Ｐゴシック" charset="-128"/>
              </a:rPr>
              <a:t> </a:t>
            </a:r>
            <a:r>
              <a:rPr lang="en-US" sz="1100" dirty="0" err="1">
                <a:cs typeface="ＭＳ Ｐゴシック" charset="-128"/>
              </a:rPr>
              <a:t>selon</a:t>
            </a:r>
            <a:r>
              <a:rPr lang="en-US" sz="1100" dirty="0">
                <a:cs typeface="ＭＳ Ｐゴシック" charset="-128"/>
              </a:rPr>
              <a:t> </a:t>
            </a:r>
            <a:r>
              <a:rPr lang="en-US" sz="1100" dirty="0" err="1">
                <a:cs typeface="ＭＳ Ｐゴシック" charset="-128"/>
              </a:rPr>
              <a:t>l’ISRIC</a:t>
            </a:r>
            <a:r>
              <a:rPr lang="en-US" sz="1100" dirty="0">
                <a:cs typeface="ＭＳ Ｐゴシック" charset="-128"/>
              </a:rPr>
              <a:t> (World Soil Information): Manual 2018: </a:t>
            </a:r>
          </a:p>
          <a:p>
            <a:pPr marL="514350" marR="0" lvl="0" indent="-514350" algn="l" defTabSz="914400" rtl="0" eaLnBrk="1" fontAlgn="auto" latinLnBrk="0" hangingPunct="1">
              <a:lnSpc>
                <a:spcPct val="90000"/>
              </a:lnSpc>
              <a:spcBef>
                <a:spcPts val="0"/>
              </a:spcBef>
              <a:spcAft>
                <a:spcPts val="0"/>
              </a:spcAft>
              <a:buClrTx/>
              <a:buSzTx/>
              <a:buFontTx/>
              <a:buNone/>
              <a:tabLst/>
              <a:defRPr/>
            </a:pPr>
            <a:r>
              <a:rPr lang="en-US" sz="1100" dirty="0">
                <a:cs typeface="ＭＳ Ｐゴシック" charset="-128"/>
              </a:rPr>
              <a:t>https://www.isric.org/sites/default/files/isric_report_2018_01.pdf#page=61</a:t>
            </a: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145</a:t>
            </a:fld>
            <a:endParaRPr lang="fr-FR"/>
          </a:p>
        </p:txBody>
      </p:sp>
    </p:spTree>
    <p:extLst>
      <p:ext uri="{BB962C8B-B14F-4D97-AF65-F5344CB8AC3E}">
        <p14:creationId xmlns:p14="http://schemas.microsoft.com/office/powerpoint/2010/main" val="24917601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Access to Biological Collections Data (</a:t>
            </a:r>
            <a:r>
              <a:rPr lang="en-US" sz="1100" b="1" kern="1200" dirty="0">
                <a:solidFill>
                  <a:schemeClr val="tx1"/>
                </a:solidFill>
                <a:effectLst/>
                <a:latin typeface="+mn-lt"/>
                <a:ea typeface="+mn-ea"/>
                <a:cs typeface="+mn-cs"/>
              </a:rPr>
              <a:t>ABCD</a:t>
            </a:r>
            <a:r>
              <a:rPr lang="en-US" sz="1100" kern="1200" dirty="0">
                <a:solidFill>
                  <a:schemeClr val="tx1"/>
                </a:solidFill>
                <a:effectLst/>
                <a:latin typeface="+mn-lt"/>
                <a:ea typeface="+mn-ea"/>
                <a:cs typeface="+mn-cs"/>
              </a:rPr>
              <a:t>) - Data Exchange Standard is an evolving comprehensive standard for the access to and exchange of data about specimens and observations</a:t>
            </a:r>
            <a:r>
              <a:rPr lang="en-US" sz="12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hlinkClick r:id="rId3"/>
              </a:rPr>
              <a:t>https://www.tdwg.org/standards/abcd/</a:t>
            </a:r>
            <a:r>
              <a:rPr lang="en-US" sz="9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baseline="0" dirty="0" err="1">
                <a:solidFill>
                  <a:schemeClr val="tx1"/>
                </a:solidFill>
                <a:effectLst/>
                <a:latin typeface="+mn-lt"/>
                <a:ea typeface="+mn-ea"/>
                <a:cs typeface="+mn-cs"/>
              </a:rPr>
              <a:t>Acces</a:t>
            </a:r>
            <a:r>
              <a:rPr lang="en-US" sz="900" b="1" kern="1200" baseline="0" dirty="0">
                <a:solidFill>
                  <a:schemeClr val="tx1"/>
                </a:solidFill>
                <a:effectLst/>
                <a:latin typeface="+mn-lt"/>
                <a:ea typeface="+mn-ea"/>
                <a:cs typeface="+mn-cs"/>
              </a:rPr>
              <a:t> par </a:t>
            </a:r>
            <a:r>
              <a:rPr lang="en-US" sz="900" b="1" kern="1200" baseline="0" dirty="0" err="1">
                <a:solidFill>
                  <a:schemeClr val="tx1"/>
                </a:solidFill>
                <a:effectLst/>
                <a:latin typeface="+mn-lt"/>
                <a:ea typeface="+mn-ea"/>
                <a:cs typeface="+mn-cs"/>
              </a:rPr>
              <a:t>Fairsharing</a:t>
            </a:r>
            <a:r>
              <a:rPr lang="en-US" sz="900" b="1" kern="1200" baseline="0" dirty="0">
                <a:solidFill>
                  <a:schemeClr val="tx1"/>
                </a:solidFill>
                <a:effectLst/>
                <a:latin typeface="+mn-lt"/>
                <a:ea typeface="+mn-ea"/>
                <a:cs typeface="+mn-cs"/>
              </a:rPr>
              <a:t> à</a:t>
            </a:r>
            <a:r>
              <a:rPr lang="en-US" sz="900" kern="1200" baseline="0" dirty="0">
                <a:solidFill>
                  <a:schemeClr val="tx1"/>
                </a:solidFill>
                <a:effectLst/>
                <a:latin typeface="+mn-lt"/>
                <a:ea typeface="+mn-ea"/>
                <a:cs typeface="+mn-cs"/>
              </a:rPr>
              <a:t> </a:t>
            </a:r>
            <a:r>
              <a:rPr lang="en-US" sz="900" kern="1200" baseline="0" dirty="0" err="1">
                <a:solidFill>
                  <a:schemeClr val="tx1"/>
                </a:solidFill>
                <a:effectLst/>
                <a:latin typeface="+mn-lt"/>
                <a:ea typeface="+mn-ea"/>
                <a:cs typeface="+mn-cs"/>
              </a:rPr>
              <a:t>tous</a:t>
            </a:r>
            <a:r>
              <a:rPr lang="en-US" sz="900" kern="1200" baseline="0" dirty="0">
                <a:solidFill>
                  <a:schemeClr val="tx1"/>
                </a:solidFill>
                <a:effectLst/>
                <a:latin typeface="+mn-lt"/>
                <a:ea typeface="+mn-ea"/>
                <a:cs typeface="+mn-cs"/>
              </a:rPr>
              <a:t> les MI </a:t>
            </a:r>
            <a:r>
              <a:rPr lang="en-US" sz="900" dirty="0"/>
              <a:t>for Biological and Biomedical Investigations: </a:t>
            </a:r>
            <a:r>
              <a:rPr lang="en-US" sz="800" kern="1200" baseline="0" dirty="0">
                <a:solidFill>
                  <a:schemeClr val="tx1"/>
                </a:solidFill>
                <a:effectLst/>
                <a:latin typeface="+mn-lt"/>
                <a:ea typeface="+mn-ea"/>
                <a:cs typeface="+mn-cs"/>
              </a:rPr>
              <a:t>https://fairsharing.org/collection/MIBBI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hlinkClick r:id="rId4"/>
              </a:rPr>
              <a:t>Minimal Information about a high throughput </a:t>
            </a:r>
            <a:r>
              <a:rPr lang="en-US" sz="900" dirty="0" err="1">
                <a:hlinkClick r:id="rId4"/>
              </a:rPr>
              <a:t>SEQuencing</a:t>
            </a:r>
            <a:r>
              <a:rPr lang="en-US" sz="900" dirty="0">
                <a:hlinkClick r:id="rId4"/>
              </a:rPr>
              <a:t> Experiment </a:t>
            </a:r>
            <a:r>
              <a:rPr lang="en-US" sz="900" dirty="0"/>
              <a:t>(MINSEQE)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dirty="0"/>
              <a:t>Minimum Information about a (Meta)</a:t>
            </a:r>
            <a:r>
              <a:rPr lang="fr-FR" sz="900" b="0" dirty="0" err="1"/>
              <a:t>Genome</a:t>
            </a:r>
            <a:r>
              <a:rPr lang="fr-FR" sz="900" b="0" dirty="0"/>
              <a:t> </a:t>
            </a:r>
            <a:r>
              <a:rPr lang="fr-FR" sz="900" b="0" dirty="0" err="1"/>
              <a:t>Sequence</a:t>
            </a:r>
            <a:r>
              <a:rPr lang="fr-FR" sz="900" b="0" dirty="0"/>
              <a:t> (https://fairsharing.org/FAIRsharing.va1hck)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hlinkClick r:id="rId5"/>
              </a:rPr>
              <a:t>Minimum Information About a </a:t>
            </a:r>
            <a:r>
              <a:rPr lang="fr-FR" sz="900" dirty="0" err="1">
                <a:hlinkClick r:id="rId5"/>
              </a:rPr>
              <a:t>RNAi</a:t>
            </a:r>
            <a:r>
              <a:rPr lang="fr-FR" sz="900" dirty="0">
                <a:hlinkClick r:id="rId5"/>
              </a:rPr>
              <a:t> </a:t>
            </a:r>
            <a:r>
              <a:rPr lang="fr-FR" sz="900" dirty="0" err="1">
                <a:hlinkClick r:id="rId5"/>
              </a:rPr>
              <a:t>Experiment</a:t>
            </a:r>
            <a:r>
              <a:rPr lang="fr-FR" sz="900" dirty="0">
                <a:hlinkClick r:id="rId5"/>
              </a:rPr>
              <a:t> </a:t>
            </a:r>
            <a:r>
              <a:rPr lang="fr-FR" sz="900" dirty="0"/>
              <a:t>(MIARE-TAB (Minimum Information About a </a:t>
            </a:r>
            <a:r>
              <a:rPr lang="fr-FR" sz="900" dirty="0" err="1"/>
              <a:t>RNAi</a:t>
            </a:r>
            <a:r>
              <a:rPr lang="fr-FR" sz="900" dirty="0"/>
              <a:t> </a:t>
            </a:r>
            <a:r>
              <a:rPr lang="fr-FR" sz="900" dirty="0" err="1"/>
              <a:t>Experiment</a:t>
            </a:r>
            <a:r>
              <a:rPr lang="fr-FR" sz="900" dirty="0"/>
              <a:t> </a:t>
            </a:r>
            <a:r>
              <a:rPr lang="fr-FR" sz="900" dirty="0" err="1"/>
              <a:t>Tabular</a:t>
            </a:r>
            <a:r>
              <a:rPr lang="fr-FR" sz="900" dirty="0"/>
              <a:t>)</a:t>
            </a:r>
            <a:br>
              <a:rPr lang="fr-FR" sz="900" dirty="0"/>
            </a:br>
            <a:r>
              <a:rPr lang="fr-FR" sz="900" dirty="0" err="1"/>
              <a:t>microarray</a:t>
            </a:r>
            <a:r>
              <a:rPr lang="fr-FR" sz="900" dirty="0"/>
              <a:t> </a:t>
            </a:r>
            <a:r>
              <a:rPr lang="fr-FR" sz="900" dirty="0" err="1"/>
              <a:t>track</a:t>
            </a:r>
            <a:r>
              <a:rPr lang="fr-FR" sz="900" dirty="0"/>
              <a:t> data Browser Extensible Data Format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hlinkClick r:id="rId6"/>
              </a:rPr>
              <a:t>Minimum Information About a Genotyping Experiment </a:t>
            </a:r>
            <a:r>
              <a:rPr lang="en-US" sz="900" dirty="0"/>
              <a:t>(</a:t>
            </a:r>
            <a:r>
              <a:rPr lang="en-US" sz="900" dirty="0" err="1"/>
              <a:t>MIGen</a:t>
            </a:r>
            <a:r>
              <a:rPr lang="en-US" sz="9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hlinkClick r:id="rId7"/>
              </a:rPr>
              <a:t>Minimum Information About a Microarray Experiment involving Plants </a:t>
            </a:r>
            <a:r>
              <a:rPr lang="en-US" sz="900" dirty="0"/>
              <a:t>(MIAME-Plant)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hlinkClick r:id="rId8"/>
              </a:rPr>
              <a:t>Minimum Information about an </a:t>
            </a:r>
            <a:r>
              <a:rPr lang="fr-FR" sz="900" dirty="0" err="1">
                <a:hlinkClick r:id="rId8"/>
              </a:rPr>
              <a:t>ENVironmental</a:t>
            </a:r>
            <a:r>
              <a:rPr lang="fr-FR" sz="900" dirty="0">
                <a:hlinkClick r:id="rId8"/>
              </a:rPr>
              <a:t> </a:t>
            </a:r>
            <a:r>
              <a:rPr lang="fr-FR" sz="900" dirty="0" err="1">
                <a:hlinkClick r:id="rId8"/>
              </a:rPr>
              <a:t>transcriptomic</a:t>
            </a:r>
            <a:r>
              <a:rPr lang="fr-FR" sz="900" dirty="0">
                <a:hlinkClick r:id="rId8"/>
              </a:rPr>
              <a:t> </a:t>
            </a:r>
            <a:r>
              <a:rPr lang="fr-FR" sz="900" dirty="0" err="1">
                <a:hlinkClick r:id="rId8"/>
              </a:rPr>
              <a:t>experiment</a:t>
            </a:r>
            <a:r>
              <a:rPr lang="fr-FR" sz="900" dirty="0">
                <a:hlinkClick r:id="rId8"/>
              </a:rPr>
              <a:t> </a:t>
            </a:r>
            <a:r>
              <a:rPr lang="fr-FR" sz="900" dirty="0"/>
              <a:t>(MIAME-</a:t>
            </a:r>
            <a:r>
              <a:rPr lang="fr-FR" sz="900" dirty="0" err="1"/>
              <a:t>Env</a:t>
            </a:r>
            <a:r>
              <a:rPr lang="fr-FR" sz="900" dirty="0"/>
              <a:t>)</a:t>
            </a:r>
            <a:br>
              <a:rPr lang="en-US" sz="900" dirty="0"/>
            </a:br>
            <a:r>
              <a:rPr lang="en-US" sz="900" dirty="0">
                <a:hlinkClick r:id="rId9"/>
              </a:rPr>
              <a:t>Minimal Information for QTLs and Association Studies </a:t>
            </a:r>
            <a:r>
              <a:rPr lang="en-US" sz="900" dirty="0"/>
              <a:t>(</a:t>
            </a:r>
            <a:r>
              <a:rPr lang="fr-FR" sz="900" dirty="0"/>
              <a:t>MIQAS-TAB:</a:t>
            </a:r>
            <a:r>
              <a:rPr lang="fr-FR" sz="900" baseline="0" dirty="0"/>
              <a:t> </a:t>
            </a:r>
            <a:r>
              <a:rPr lang="fr-FR" sz="900" dirty="0"/>
              <a:t>Minimal Information for </a:t>
            </a:r>
            <a:r>
              <a:rPr lang="fr-FR" sz="900" dirty="0" err="1"/>
              <a:t>QTLs</a:t>
            </a:r>
            <a:r>
              <a:rPr lang="fr-FR" sz="900" dirty="0"/>
              <a:t> and Association </a:t>
            </a:r>
            <a:r>
              <a:rPr lang="fr-FR" sz="900" dirty="0" err="1"/>
              <a:t>Studies</a:t>
            </a:r>
            <a:r>
              <a:rPr lang="fr-FR" sz="900" dirty="0"/>
              <a:t> </a:t>
            </a:r>
            <a:r>
              <a:rPr lang="fr-FR" sz="900" dirty="0" err="1"/>
              <a:t>Tabular</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hlinkClick r:id="rId10"/>
              </a:rPr>
              <a:t>Minimal Information for </a:t>
            </a:r>
            <a:r>
              <a:rPr lang="fr-FR" sz="900" dirty="0" err="1">
                <a:hlinkClick r:id="rId10"/>
              </a:rPr>
              <a:t>Protein</a:t>
            </a:r>
            <a:r>
              <a:rPr lang="fr-FR" sz="900" dirty="0">
                <a:hlinkClick r:id="rId10"/>
              </a:rPr>
              <a:t> </a:t>
            </a:r>
            <a:r>
              <a:rPr lang="fr-FR" sz="900" dirty="0" err="1">
                <a:hlinkClick r:id="rId10"/>
              </a:rPr>
              <a:t>Functional</a:t>
            </a:r>
            <a:r>
              <a:rPr lang="fr-FR" sz="900" dirty="0">
                <a:hlinkClick r:id="rId10"/>
              </a:rPr>
              <a:t> Evaluation (MIPFE</a:t>
            </a:r>
            <a:r>
              <a:rPr lang="fr-FR" sz="900" dirty="0"/>
              <a:t>)</a:t>
            </a:r>
          </a:p>
          <a:p>
            <a:endParaRPr lang="fr-FR" sz="1100" dirty="0"/>
          </a:p>
        </p:txBody>
      </p:sp>
      <p:sp>
        <p:nvSpPr>
          <p:cNvPr id="4" name="Espace réservé du numéro de diapositive 3"/>
          <p:cNvSpPr>
            <a:spLocks noGrp="1"/>
          </p:cNvSpPr>
          <p:nvPr>
            <p:ph type="sldNum" sz="quarter" idx="10"/>
          </p:nvPr>
        </p:nvSpPr>
        <p:spPr/>
        <p:txBody>
          <a:bodyPr/>
          <a:lstStyle/>
          <a:p>
            <a:fld id="{062D5B56-7719-44AF-B842-EC9849D0054C}" type="slidenum">
              <a:rPr lang="fr-FR" smtClean="0"/>
              <a:pPr/>
              <a:t>146</a:t>
            </a:fld>
            <a:endParaRPr lang="fr-FR"/>
          </a:p>
        </p:txBody>
      </p:sp>
    </p:spTree>
    <p:extLst>
      <p:ext uri="{BB962C8B-B14F-4D97-AF65-F5344CB8AC3E}">
        <p14:creationId xmlns:p14="http://schemas.microsoft.com/office/powerpoint/2010/main" val="8008514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49289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dirty="0"/>
              <a:t>Measures for interoperability of phenotypic data: minimum information requirements and formatting</a:t>
            </a:r>
            <a:r>
              <a:rPr lang="en-US" sz="1100" b="0" dirty="0"/>
              <a:t>. Plant Methods, 2016:</a:t>
            </a:r>
          </a:p>
          <a:p>
            <a:r>
              <a:rPr lang="fr-FR" sz="900" dirty="0">
                <a:hlinkClick r:id="rId3"/>
              </a:rPr>
              <a:t>https://plantmethods.biomedcentral.com/articles/10.1186/s13007-016-0144-4</a:t>
            </a:r>
            <a:r>
              <a:rPr lang="fr-FR" sz="900" dirty="0"/>
              <a:t> </a:t>
            </a:r>
          </a:p>
          <a:p>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dirty="0"/>
              <a:t>Data management and best practice for plant science</a:t>
            </a:r>
            <a:r>
              <a:rPr lang="en-US" sz="1100" b="0" dirty="0"/>
              <a:t>, Nature Plants, 2017:</a:t>
            </a:r>
          </a:p>
          <a:p>
            <a:r>
              <a:rPr lang="fr-FR" sz="900" dirty="0">
                <a:hlinkClick r:id="rId4"/>
              </a:rPr>
              <a:t>https://www.nature.com/articles/nplants201786</a:t>
            </a:r>
            <a:r>
              <a:rPr lang="fr-FR" sz="900" dirty="0"/>
              <a:t>   </a:t>
            </a:r>
          </a:p>
          <a:p>
            <a:endParaRPr lang="fr-FR" sz="900" dirty="0"/>
          </a:p>
          <a:p>
            <a:r>
              <a:rPr lang="fr-FR" sz="1100" dirty="0"/>
              <a:t>Accès au fichier Excel : </a:t>
            </a:r>
            <a:r>
              <a:rPr lang="fr-FR" sz="900" dirty="0">
                <a:hlinkClick r:id="rId5"/>
              </a:rPr>
              <a:t>https://github.com/MIAPPE/MIAPPE/blob/master/MIAPPE_Checklist-Data-Model-v1.1/MIAPPE_Checklist-Data-Model-v1.1.xlsx</a:t>
            </a:r>
            <a:r>
              <a:rPr lang="fr-FR" sz="900" dirty="0"/>
              <a:t> </a:t>
            </a:r>
          </a:p>
          <a:p>
            <a:r>
              <a:rPr lang="fr-FR" sz="900" dirty="0"/>
              <a:t>Investigation</a:t>
            </a:r>
          </a:p>
          <a:p>
            <a:r>
              <a:rPr lang="fr-FR" sz="900" dirty="0" err="1"/>
              <a:t>Study</a:t>
            </a:r>
            <a:endParaRPr lang="fr-FR" sz="900" dirty="0"/>
          </a:p>
          <a:p>
            <a:r>
              <a:rPr lang="fr-FR" sz="900" dirty="0"/>
              <a:t>Person</a:t>
            </a:r>
          </a:p>
          <a:p>
            <a:r>
              <a:rPr lang="fr-FR" sz="900" dirty="0"/>
              <a:t>Data file</a:t>
            </a:r>
          </a:p>
          <a:p>
            <a:r>
              <a:rPr lang="fr-FR" sz="900" dirty="0" err="1"/>
              <a:t>Biological</a:t>
            </a:r>
            <a:r>
              <a:rPr lang="fr-FR" sz="900" dirty="0"/>
              <a:t> </a:t>
            </a:r>
            <a:r>
              <a:rPr lang="fr-FR" sz="900" dirty="0" err="1"/>
              <a:t>material</a:t>
            </a:r>
            <a:endParaRPr lang="fr-FR" sz="900" dirty="0"/>
          </a:p>
          <a:p>
            <a:r>
              <a:rPr lang="fr-FR" sz="900" dirty="0"/>
              <a:t>Environment</a:t>
            </a:r>
          </a:p>
          <a:p>
            <a:r>
              <a:rPr lang="fr-FR" sz="900" dirty="0" err="1"/>
              <a:t>Experimental</a:t>
            </a:r>
            <a:r>
              <a:rPr lang="fr-FR" sz="900" baseline="0" dirty="0"/>
              <a:t> factor</a:t>
            </a:r>
          </a:p>
          <a:p>
            <a:r>
              <a:rPr lang="fr-FR" sz="900" baseline="0" dirty="0"/>
              <a:t>Event</a:t>
            </a:r>
          </a:p>
          <a:p>
            <a:r>
              <a:rPr lang="fr-FR" sz="900" baseline="0" dirty="0"/>
              <a:t>Observation Unit</a:t>
            </a:r>
          </a:p>
          <a:p>
            <a:r>
              <a:rPr lang="fr-FR" sz="900" baseline="0" dirty="0" err="1"/>
              <a:t>Sample</a:t>
            </a:r>
            <a:r>
              <a:rPr lang="fr-FR" sz="900" baseline="0" dirty="0"/>
              <a:t> (plant stage, plant part, plant </a:t>
            </a:r>
            <a:r>
              <a:rPr lang="fr-FR" sz="900" baseline="0" dirty="0" err="1"/>
              <a:t>product</a:t>
            </a:r>
            <a:endParaRPr lang="fr-FR" sz="900" baseline="0" dirty="0"/>
          </a:p>
          <a:p>
            <a:r>
              <a:rPr lang="fr-FR" sz="900" baseline="0" dirty="0" err="1"/>
              <a:t>Observed</a:t>
            </a:r>
            <a:r>
              <a:rPr lang="fr-FR" sz="900" baseline="0" dirty="0"/>
              <a:t> variable (Trait, </a:t>
            </a:r>
            <a:r>
              <a:rPr lang="fr-FR" sz="900" baseline="0" dirty="0" err="1"/>
              <a:t>method</a:t>
            </a:r>
            <a:r>
              <a:rPr lang="fr-FR" sz="900" baseline="0" dirty="0"/>
              <a:t>, </a:t>
            </a:r>
            <a:r>
              <a:rPr lang="fr-FR" sz="900" baseline="0" dirty="0" err="1"/>
              <a:t>Scale</a:t>
            </a:r>
            <a:r>
              <a:rPr lang="fr-FR" sz="900" baseline="0" dirty="0"/>
              <a:t>, Time </a:t>
            </a:r>
            <a:r>
              <a:rPr lang="fr-FR" sz="900" baseline="0" dirty="0" err="1"/>
              <a:t>scale</a:t>
            </a:r>
            <a:r>
              <a:rPr lang="fr-FR" sz="900" baseline="0" dirty="0"/>
              <a:t>)</a:t>
            </a:r>
          </a:p>
          <a:p>
            <a:r>
              <a:rPr lang="fr-FR" sz="900" baseline="0" dirty="0"/>
              <a:t>+ facteurs </a:t>
            </a:r>
            <a:r>
              <a:rPr lang="fr-FR" sz="900" baseline="0" dirty="0" err="1"/>
              <a:t>experimentaux</a:t>
            </a:r>
            <a:endParaRPr lang="fr-FR" sz="900" baseline="0" dirty="0"/>
          </a:p>
          <a:p>
            <a:endParaRPr lang="fr-FR" sz="9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olidFill>
                  <a:prstClr val="black"/>
                </a:solidFill>
              </a:rPr>
              <a:t>L’entrepôt </a:t>
            </a:r>
            <a:r>
              <a:rPr lang="fr-FR" sz="900" b="1" dirty="0">
                <a:solidFill>
                  <a:prstClr val="black"/>
                </a:solidFill>
              </a:rPr>
              <a:t>TreeGenes</a:t>
            </a:r>
            <a:r>
              <a:rPr lang="fr-FR" sz="900" dirty="0">
                <a:solidFill>
                  <a:prstClr val="black"/>
                </a:solidFill>
              </a:rPr>
              <a:t> utilise MIAPPE</a:t>
            </a:r>
            <a:r>
              <a:rPr lang="fr-FR" sz="900" baseline="0" dirty="0">
                <a:solidFill>
                  <a:prstClr val="black"/>
                </a:solidFill>
              </a:rPr>
              <a:t> (voir </a:t>
            </a:r>
            <a:r>
              <a:rPr lang="fr-FR" sz="900" dirty="0">
                <a:solidFill>
                  <a:prstClr val="black"/>
                </a:solidFill>
                <a:hlinkClick r:id="rId6"/>
              </a:rPr>
              <a:t>https://academic.oup.com/database/article/doi/10.1093/database/bay084/5099429</a:t>
            </a:r>
            <a:r>
              <a:rPr lang="fr-FR" sz="900" dirty="0">
                <a:solidFill>
                  <a:prstClr val="black"/>
                </a:solidFill>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olidFill>
                  <a:prstClr val="black"/>
                </a:solidFill>
              </a:rPr>
              <a:t>Extrait « </a:t>
            </a:r>
            <a:r>
              <a:rPr lang="en-US" sz="900" i="1" dirty="0"/>
              <a:t>The module employs standards established as MIAPPE to guide the collection of phenotypic data as well as the overall experimental design. MIAPPE was developed from the objectives of </a:t>
            </a:r>
            <a:r>
              <a:rPr lang="en-US" sz="900" i="1" dirty="0" err="1"/>
              <a:t>transPLANT</a:t>
            </a:r>
            <a:r>
              <a:rPr lang="en-US" sz="900" i="1" dirty="0"/>
              <a:t>, European Plant Phenotyping Network and ELIXIR-EXCELERATE projects with the goal of developing reporting requirements </a:t>
            </a:r>
            <a:r>
              <a:rPr lang="en-US" sz="900" b="1" i="1" dirty="0"/>
              <a:t>to describe plant phenotyping experiments</a:t>
            </a:r>
            <a:r>
              <a:rPr lang="en-US" sz="900" i="1" dirty="0"/>
              <a:t>. MIAPPE integrates its minimal reporting standards with existing ontological frameworks. </a:t>
            </a:r>
            <a:r>
              <a:rPr lang="en-US" sz="900" i="1" dirty="0" err="1"/>
              <a:t>TreeGenes</a:t>
            </a:r>
            <a:r>
              <a:rPr lang="en-US" sz="900" i="1" dirty="0"/>
              <a:t> has implemented 5 of these: Plant Ontology (PO), Chemical Entities of Biological Interest (</a:t>
            </a:r>
            <a:r>
              <a:rPr lang="en-US" sz="900" i="1" dirty="0" err="1"/>
              <a:t>ChEBI</a:t>
            </a:r>
            <a:r>
              <a:rPr lang="en-US" sz="900" i="1" dirty="0"/>
              <a:t>), Trait Ontology (TO), Crop Ontology (CO), Phenotype And Trait Ontology (PATO) (</a:t>
            </a:r>
            <a:r>
              <a:rPr lang="en-US" sz="900" i="1" dirty="0">
                <a:hlinkClick r:id="rId7"/>
              </a:rPr>
              <a:t>https://github.com/pato-ontology/pato</a:t>
            </a:r>
            <a:r>
              <a:rPr lang="en-US" sz="900" i="1" dirty="0"/>
              <a:t>) and a custom </a:t>
            </a:r>
            <a:r>
              <a:rPr lang="en-US" sz="900" i="1" dirty="0" err="1"/>
              <a:t>TreeGenes</a:t>
            </a:r>
            <a:r>
              <a:rPr lang="en-US" sz="900" i="1" dirty="0"/>
              <a:t> ontology that serves to hold traits in transition to established ontologies. </a:t>
            </a:r>
            <a:endParaRPr lang="fr-FR" sz="900" i="1" dirty="0">
              <a:solidFill>
                <a:prstClr val="black"/>
              </a:solidFill>
            </a:endParaRPr>
          </a:p>
          <a:p>
            <a:endParaRPr lang="fr-FR" sz="900" baseline="0" dirty="0"/>
          </a:p>
          <a:p>
            <a:endParaRPr lang="fr-FR" sz="900" dirty="0"/>
          </a:p>
          <a:p>
            <a:endParaRPr lang="fr-FR" sz="900" dirty="0"/>
          </a:p>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147</a:t>
            </a:fld>
            <a:endParaRPr lang="fr-FR"/>
          </a:p>
        </p:txBody>
      </p:sp>
    </p:spTree>
    <p:extLst>
      <p:ext uri="{BB962C8B-B14F-4D97-AF65-F5344CB8AC3E}">
        <p14:creationId xmlns:p14="http://schemas.microsoft.com/office/powerpoint/2010/main" val="15678761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fr-FR" sz="1100" kern="1200" dirty="0" err="1">
                <a:solidFill>
                  <a:schemeClr val="tx1"/>
                </a:solidFill>
                <a:effectLst/>
                <a:latin typeface="+mn-lt"/>
                <a:ea typeface="+mn-ea"/>
                <a:cs typeface="+mn-cs"/>
              </a:rPr>
              <a:t>Genomic</a:t>
            </a:r>
            <a:r>
              <a:rPr lang="fr-FR" sz="1100" kern="1200" dirty="0">
                <a:solidFill>
                  <a:schemeClr val="tx1"/>
                </a:solidFill>
                <a:effectLst/>
                <a:latin typeface="+mn-lt"/>
                <a:ea typeface="+mn-ea"/>
                <a:cs typeface="+mn-cs"/>
              </a:rPr>
              <a:t> Standard Consortium (GSC) </a:t>
            </a:r>
            <a:endParaRPr lang="en-US" sz="1100" dirty="0"/>
          </a:p>
          <a:p>
            <a:r>
              <a:rPr lang="en-US" sz="1100" dirty="0"/>
              <a:t>MINSEQE : </a:t>
            </a:r>
            <a:r>
              <a:rPr lang="fr-FR" sz="1100" noProof="0" dirty="0"/>
              <a:t>permet interprétation des résultats sans ambiguïté et facilite la reproduction des expériences.</a:t>
            </a:r>
          </a:p>
          <a:p>
            <a:r>
              <a:rPr lang="fr-FR" sz="1100" noProof="0" dirty="0"/>
              <a:t>Par analogie</a:t>
            </a:r>
            <a:r>
              <a:rPr lang="fr-FR" sz="1100" baseline="0" noProof="0" dirty="0"/>
              <a:t> avec </a:t>
            </a:r>
            <a:r>
              <a:rPr lang="fr-FR" sz="1100" noProof="0" dirty="0"/>
              <a:t>MIAME (</a:t>
            </a:r>
            <a:r>
              <a:rPr lang="fr-FR" sz="1100" noProof="0" dirty="0" err="1"/>
              <a:t>microarray</a:t>
            </a:r>
            <a:r>
              <a:rPr lang="fr-FR" sz="1100" noProof="0" dirty="0"/>
              <a:t>), MINSEQE améliore le</a:t>
            </a:r>
            <a:r>
              <a:rPr lang="fr-FR" sz="1100" baseline="0" noProof="0" dirty="0"/>
              <a:t> traitement et l’</a:t>
            </a:r>
            <a:r>
              <a:rPr lang="fr-FR" sz="1100" noProof="0" dirty="0"/>
              <a:t>intégration de multiple expé ayant des protocoles différents, donc maximise la valeur</a:t>
            </a:r>
            <a:r>
              <a:rPr lang="fr-FR" sz="1100" baseline="0" noProof="0" dirty="0"/>
              <a:t> des résultats à haut-débit.</a:t>
            </a:r>
          </a:p>
          <a:p>
            <a:r>
              <a:rPr lang="en-US" sz="1100" baseline="0" dirty="0" err="1"/>
              <a:t>BioSample</a:t>
            </a:r>
            <a:r>
              <a:rPr lang="en-US" sz="1100" baseline="0" dirty="0"/>
              <a:t> </a:t>
            </a:r>
            <a:r>
              <a:rPr lang="en-US" sz="1100" baseline="0" dirty="0" err="1"/>
              <a:t>métadonnées</a:t>
            </a:r>
            <a:r>
              <a:rPr lang="en-US" sz="1100" baseline="0" dirty="0"/>
              <a:t> </a:t>
            </a:r>
            <a:r>
              <a:rPr lang="en-US" sz="1100" baseline="0" dirty="0" err="1"/>
              <a:t>exemple</a:t>
            </a:r>
            <a:r>
              <a:rPr lang="en-US" sz="1100" baseline="0" dirty="0"/>
              <a:t>: </a:t>
            </a:r>
            <a:r>
              <a:rPr lang="en-US" sz="900" baseline="0" dirty="0">
                <a:hlinkClick r:id="rId3"/>
              </a:rPr>
              <a:t>https://www.ncbi.nlm.nih.gov/biosample/6130607</a:t>
            </a:r>
            <a:r>
              <a:rPr lang="en-US" sz="900" baseline="0" dirty="0"/>
              <a:t> </a:t>
            </a:r>
          </a:p>
          <a:p>
            <a:r>
              <a:rPr lang="en-US" sz="1000" baseline="0" dirty="0"/>
              <a:t>cultivar		ZZM4782</a:t>
            </a:r>
          </a:p>
          <a:p>
            <a:r>
              <a:rPr lang="en-US" sz="1000" baseline="0" dirty="0"/>
              <a:t>development stage	Flowering</a:t>
            </a:r>
          </a:p>
          <a:p>
            <a:r>
              <a:rPr lang="en-US" sz="1000" baseline="0" dirty="0"/>
              <a:t>geographic location	</a:t>
            </a:r>
            <a:r>
              <a:rPr lang="en-US" sz="1000" baseline="0" dirty="0" err="1"/>
              <a:t>China:Luohe</a:t>
            </a:r>
            <a:endParaRPr lang="en-US" sz="1000" baseline="0" dirty="0"/>
          </a:p>
          <a:p>
            <a:r>
              <a:rPr lang="en-US" sz="1000" baseline="0" dirty="0"/>
              <a:t>tissue		Root</a:t>
            </a:r>
          </a:p>
          <a:p>
            <a:r>
              <a:rPr lang="en-US" sz="1000" baseline="0" dirty="0"/>
              <a:t>biomaterial provider	National Medium-term Sesame </a:t>
            </a:r>
            <a:r>
              <a:rPr lang="en-US" sz="1000" baseline="0" dirty="0" err="1"/>
              <a:t>Genebank</a:t>
            </a:r>
            <a:r>
              <a:rPr lang="en-US" sz="1000" baseline="0" dirty="0"/>
              <a:t> of China (Wuhan, China) </a:t>
            </a:r>
          </a:p>
          <a:p>
            <a:endParaRPr lang="en-US" sz="900" dirty="0"/>
          </a:p>
          <a:p>
            <a:r>
              <a:rPr lang="en-US" sz="900" dirty="0"/>
              <a:t>MINSEQE: </a:t>
            </a:r>
            <a:r>
              <a:rPr lang="en-US" sz="900" dirty="0">
                <a:hlinkClick r:id="rId4"/>
              </a:rPr>
              <a:t>http://fged.org/projects/minseqe/</a:t>
            </a:r>
            <a:r>
              <a:rPr lang="en-US" sz="900" dirty="0"/>
              <a:t> </a:t>
            </a:r>
          </a:p>
          <a:p>
            <a:endParaRPr lang="en-US" dirty="0"/>
          </a:p>
          <a:p>
            <a:r>
              <a:rPr lang="en-US" dirty="0" err="1"/>
              <a:t>Exemple</a:t>
            </a:r>
            <a:r>
              <a:rPr lang="en-US" dirty="0"/>
              <a:t> de la Revue </a:t>
            </a:r>
            <a:r>
              <a:rPr lang="en-US" i="1" dirty="0"/>
              <a:t>G3: Genes, Genomes, Genetics </a:t>
            </a:r>
            <a:r>
              <a:rPr lang="en-US" dirty="0"/>
              <a:t>: All data that are not represented fully within the tables and figures and necessary for confirming the conclusions presented in your manuscript must be made publicly available.</a:t>
            </a:r>
          </a:p>
          <a:p>
            <a:r>
              <a:rPr lang="en-US" dirty="0"/>
              <a:t>the results are original and adhere to all community standards for data availability and format </a:t>
            </a:r>
            <a:r>
              <a:rPr lang="en-US" sz="900" dirty="0"/>
              <a:t>(</a:t>
            </a:r>
            <a:r>
              <a:rPr lang="en-US" sz="900" dirty="0">
                <a:hlinkClick r:id="rId5"/>
              </a:rPr>
              <a:t>https://www.g3journal.org/content/scope-and-publication-policies</a:t>
            </a:r>
            <a:r>
              <a:rPr lang="en-US" sz="900" dirty="0"/>
              <a:t> ). </a:t>
            </a:r>
            <a:r>
              <a:rPr lang="en-US" dirty="0"/>
              <a:t>…authors need to make unique research materials and data freely available to other investigators (see Genetics, 184: 1).</a:t>
            </a:r>
            <a:endParaRPr lang="en-US" baseline="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148</a:t>
            </a:fld>
            <a:endParaRPr lang="fr-FR"/>
          </a:p>
        </p:txBody>
      </p:sp>
    </p:spTree>
    <p:extLst>
      <p:ext uri="{BB962C8B-B14F-4D97-AF65-F5344CB8AC3E}">
        <p14:creationId xmlns:p14="http://schemas.microsoft.com/office/powerpoint/2010/main" val="399983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0" dirty="0"/>
              <a:t>Les données ont de la valeur : marchande ou </a:t>
            </a:r>
            <a:r>
              <a:rPr lang="fr-FR" sz="1100" b="1" dirty="0"/>
              <a:t>non marchande</a:t>
            </a:r>
            <a:r>
              <a:rPr lang="fr-FR" sz="1100" b="1" baseline="0" dirty="0"/>
              <a:t> </a:t>
            </a:r>
            <a:r>
              <a:rPr lang="fr-FR" sz="1100" b="0" baseline="0" dirty="0"/>
              <a:t>(scientifique, environnementale, sociétale)</a:t>
            </a:r>
            <a:endParaRPr lang="fr-FR" sz="1100" b="0" dirty="0"/>
          </a:p>
          <a:p>
            <a:pPr marL="171450" indent="-171450">
              <a:buFont typeface="Wingdings" panose="05000000000000000000" pitchFamily="2" charset="2"/>
              <a:buChar char="à"/>
            </a:pPr>
            <a:r>
              <a:rPr lang="fr-FR" sz="1100" b="0" dirty="0"/>
              <a:t>les mettre à disposition peut maximiser l’impact du projet en contribuant à des avancées scientifiques, environnementale et/ou sociales ou en offrant l’opportunité de créer de nouveaux services ou des innovations </a:t>
            </a:r>
          </a:p>
          <a:p>
            <a:pPr marL="0" indent="0">
              <a:buFont typeface="Wingdings" panose="05000000000000000000" pitchFamily="2" charset="2"/>
              <a:buNone/>
            </a:pPr>
            <a:endParaRPr lang="fr-FR" sz="1100" b="0" dirty="0"/>
          </a:p>
          <a:p>
            <a:pPr marL="171450" indent="-171450">
              <a:buFontTx/>
              <a:buChar char="-"/>
            </a:pPr>
            <a:r>
              <a:rPr lang="fr-FR" sz="1100" b="0" baseline="0" dirty="0"/>
              <a:t>Évaluer comment le partage de données peut augmenter l’impact du projet, en bénéficiant directement à des utilisateurs finaux, ou peut accroitre la valeur des données elles-mêmes par combinaison avec d’autres données déjà disponibles (publiées)</a:t>
            </a:r>
          </a:p>
          <a:p>
            <a:pPr marL="0" indent="0">
              <a:buFontTx/>
              <a:buNone/>
            </a:pPr>
            <a:endParaRPr lang="fr-FR" sz="1100" b="0" baseline="0" dirty="0"/>
          </a:p>
          <a:p>
            <a:pPr marL="0" indent="0">
              <a:buFontTx/>
              <a:buNone/>
            </a:pPr>
            <a:r>
              <a:rPr lang="fr-FR" sz="1100" b="0" baseline="0" dirty="0"/>
              <a:t>Exploitation: exploiter les données pour leur donner plus de valeur en les utilisant pour développer des services, appli ou produits.</a:t>
            </a:r>
          </a:p>
          <a:p>
            <a:endParaRPr lang="en-US"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5535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r>
              <a:rPr lang="en-US" sz="1100" dirty="0"/>
              <a:t>PATRIC (</a:t>
            </a:r>
            <a:r>
              <a:rPr lang="en-US" sz="1100" dirty="0" err="1"/>
              <a:t>Pathosystems</a:t>
            </a:r>
            <a:r>
              <a:rPr lang="en-US" sz="1100" dirty="0"/>
              <a:t> Resource Integration Center) : </a:t>
            </a:r>
          </a:p>
          <a:p>
            <a:r>
              <a:rPr lang="en-US" sz="1100" dirty="0" err="1"/>
              <a:t>En</a:t>
            </a:r>
            <a:r>
              <a:rPr lang="en-US" sz="1100" dirty="0"/>
              <a:t> </a:t>
            </a:r>
            <a:r>
              <a:rPr lang="en-US" sz="1100" dirty="0" err="1"/>
              <a:t>décembre</a:t>
            </a:r>
            <a:r>
              <a:rPr lang="en-US" sz="1100" dirty="0"/>
              <a:t> 2019:  PATRIC (</a:t>
            </a:r>
            <a:r>
              <a:rPr lang="en-US" sz="1100" dirty="0">
                <a:hlinkClick r:id="rId3"/>
              </a:rPr>
              <a:t>https://patricbrc.org/</a:t>
            </a:r>
            <a:r>
              <a:rPr lang="en-US" sz="1100" dirty="0"/>
              <a:t> ) release includes a new Genome Assembly Service, new Heatmap Viewer, new analysis Job Scheduler, and over 31,000 new microbial genomes.</a:t>
            </a:r>
          </a:p>
          <a:p>
            <a:endParaRPr lang="en-US" sz="1100" dirty="0"/>
          </a:p>
          <a:p>
            <a:r>
              <a:rPr lang="en-US" sz="1000" dirty="0"/>
              <a:t>As of June 2019, PATRIC contains 227,577 bacterial, 3,021 archaeal, 4,719 bacteriophage and 10 eukaryotic host genomes.</a:t>
            </a:r>
          </a:p>
          <a:p>
            <a:r>
              <a:rPr lang="en-US" sz="1000" b="1" baseline="0" dirty="0"/>
              <a:t>Genome Metadata: </a:t>
            </a:r>
            <a:r>
              <a:rPr lang="en-US" sz="1000" baseline="0" dirty="0"/>
              <a:t>more than 70 different metadata fields, called attributes, which are organized into the following 7 broad categories: Status, Organism Info, Isolate Info, Host Info, Sequence Info, Phenotype Info, Project Info, and Others. The attributes are provided below.</a:t>
            </a:r>
          </a:p>
          <a:p>
            <a:r>
              <a:rPr lang="en-US" sz="1000" baseline="0" dirty="0"/>
              <a:t>    Organism Info - Genome Name, Genome ID, NCBI Taxon ID, Genome Status, Organism Name, Strain, </a:t>
            </a:r>
            <a:r>
              <a:rPr lang="en-US" sz="1000" baseline="0" dirty="0" err="1"/>
              <a:t>Serovar</a:t>
            </a:r>
            <a:r>
              <a:rPr lang="en-US" sz="1000" baseline="0" dirty="0"/>
              <a:t>, </a:t>
            </a:r>
            <a:r>
              <a:rPr lang="en-US" sz="1000" baseline="0" dirty="0" err="1"/>
              <a:t>Biovar</a:t>
            </a:r>
            <a:r>
              <a:rPr lang="en-US" sz="1000" baseline="0" dirty="0"/>
              <a:t>, </a:t>
            </a:r>
            <a:r>
              <a:rPr lang="en-US" sz="1000" baseline="0" dirty="0" err="1"/>
              <a:t>Pathovar</a:t>
            </a:r>
            <a:r>
              <a:rPr lang="en-US" sz="1000" baseline="0" dirty="0"/>
              <a:t>, MLST, Other Typing, Culture Collection, Type Strain, Antimicrobial Resistance, and Antimicrobial Resistance Evidence</a:t>
            </a:r>
          </a:p>
          <a:p>
            <a:r>
              <a:rPr lang="en-US" sz="1000" baseline="0" dirty="0"/>
              <a:t>    Isolate Info - Isolation Site, Isolation Source, Isolation Comments, Collection Date, Isolation Country, Geographic Location, Latitude, Longitude, Altitude, Depth, and Other Environmental</a:t>
            </a:r>
          </a:p>
          <a:p>
            <a:r>
              <a:rPr lang="en-US" sz="1000" baseline="0" dirty="0"/>
              <a:t>    Host Info - Host Name, Host Gender, Host Age, Host Health, Body Sample Site, Body Sample </a:t>
            </a:r>
            <a:r>
              <a:rPr lang="en-US" sz="1000" baseline="0" dirty="0" err="1"/>
              <a:t>Subsite</a:t>
            </a:r>
            <a:r>
              <a:rPr lang="en-US" sz="1000" baseline="0" dirty="0"/>
              <a:t>, and Other Clinical</a:t>
            </a:r>
          </a:p>
          <a:p>
            <a:r>
              <a:rPr lang="en-US" sz="1000" baseline="0" dirty="0"/>
              <a:t>    Sequence Info - Sequencing Status, Sequencing Platform, Sequencing Depth, Assembly Method, Chromosomes, Plasmids, </a:t>
            </a:r>
            <a:r>
              <a:rPr lang="en-US" sz="1000" baseline="0" dirty="0" err="1"/>
              <a:t>Contigs</a:t>
            </a:r>
            <a:r>
              <a:rPr lang="en-US" sz="1000" baseline="0" dirty="0"/>
              <a:t>, Sequences, Genome Length, CG Content, PATRIC CDS, and </a:t>
            </a:r>
            <a:r>
              <a:rPr lang="en-US" sz="1000" baseline="0" dirty="0" err="1"/>
              <a:t>RefSeq</a:t>
            </a:r>
            <a:r>
              <a:rPr lang="en-US" sz="1000" baseline="0" dirty="0"/>
              <a:t> CDS</a:t>
            </a:r>
          </a:p>
          <a:p>
            <a:r>
              <a:rPr lang="en-US" sz="1000" baseline="0" dirty="0"/>
              <a:t>    Phenotype Info - Gram Stain, Cell Shape, Motility, Sporulation, Temperature Range, Optimal Temperature, Salinity, Oxygen Requirement, Habitat, and Disease</a:t>
            </a:r>
          </a:p>
          <a:p>
            <a:r>
              <a:rPr lang="en-US" sz="1000" baseline="0" dirty="0"/>
              <a:t>    Project Info - Sequencing Center, Completion Date, Publication, SRA Accession, </a:t>
            </a:r>
            <a:r>
              <a:rPr lang="en-US" sz="1000" baseline="0" dirty="0" err="1"/>
              <a:t>BioProject</a:t>
            </a:r>
            <a:r>
              <a:rPr lang="en-US" sz="1000" baseline="0" dirty="0"/>
              <a:t> Accession, </a:t>
            </a:r>
            <a:r>
              <a:rPr lang="en-US" sz="1000" baseline="0" dirty="0" err="1"/>
              <a:t>BioSample</a:t>
            </a:r>
            <a:r>
              <a:rPr lang="en-US" sz="1000" baseline="0" dirty="0"/>
              <a:t> Accession, Assembly Accession, </a:t>
            </a:r>
            <a:r>
              <a:rPr lang="en-US" sz="1000" baseline="0" dirty="0" err="1"/>
              <a:t>Genbank</a:t>
            </a:r>
            <a:r>
              <a:rPr lang="en-US" sz="1000" baseline="0" dirty="0"/>
              <a:t> Accessions, and </a:t>
            </a:r>
            <a:r>
              <a:rPr lang="en-US" sz="1000" baseline="0" dirty="0" err="1"/>
              <a:t>RefSeq</a:t>
            </a:r>
            <a:r>
              <a:rPr lang="en-US" sz="1000" baseline="0" dirty="0"/>
              <a:t> Accessions</a:t>
            </a:r>
          </a:p>
          <a:p>
            <a:r>
              <a:rPr lang="en-US" sz="1000" baseline="0" dirty="0"/>
              <a:t>    Others – Comments and Additional Metadata</a:t>
            </a:r>
          </a:p>
          <a:p>
            <a:endParaRPr lang="en-US" sz="1100" baseline="0" dirty="0"/>
          </a:p>
          <a:p>
            <a:r>
              <a:rPr lang="en-US" sz="1100" dirty="0">
                <a:hlinkClick r:id="rId4"/>
              </a:rPr>
              <a:t>PATRIC Download Tool</a:t>
            </a:r>
            <a:endParaRPr lang="en-US" sz="1100" dirty="0"/>
          </a:p>
          <a:p>
            <a:r>
              <a:rPr lang="en-US" sz="1100" dirty="0"/>
              <a:t>Tool for downloading data from PATRIC.</a:t>
            </a:r>
          </a:p>
          <a:p>
            <a:endParaRPr lang="en-US" sz="1100" baseline="0" dirty="0"/>
          </a:p>
          <a:p>
            <a:endParaRPr lang="en-US" sz="1100" baseline="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149</a:t>
            </a:fld>
            <a:endParaRPr lang="fr-FR"/>
          </a:p>
        </p:txBody>
      </p:sp>
    </p:spTree>
    <p:extLst>
      <p:ext uri="{BB962C8B-B14F-4D97-AF65-F5344CB8AC3E}">
        <p14:creationId xmlns:p14="http://schemas.microsoft.com/office/powerpoint/2010/main" val="42493223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Utilisation d’un </a:t>
            </a:r>
            <a:r>
              <a:rPr lang="fr-FR" b="1" dirty="0"/>
              <a:t>vocabulaire contrôlé, standardisé, </a:t>
            </a:r>
            <a:r>
              <a:rPr lang="fr-FR" b="0" dirty="0"/>
              <a:t>rend + facile la recherche, la comparaison et l’évaluation de la pertinence de jeux de données.</a:t>
            </a:r>
          </a:p>
          <a:p>
            <a:r>
              <a:rPr lang="fr-FR" b="1" dirty="0">
                <a:sym typeface="Wingdings" panose="05000000000000000000" pitchFamily="2" charset="2"/>
              </a:rPr>
              <a:t>Standardisation indispensable pour traiter l’ampleur des jeux de données aujourd’hui : big data !!</a:t>
            </a:r>
            <a:r>
              <a:rPr lang="fr-FR" b="1" dirty="0"/>
              <a:t> </a:t>
            </a:r>
          </a:p>
          <a:p>
            <a:r>
              <a:rPr lang="fr-FR" b="0" dirty="0"/>
              <a:t>Liens vers les </a:t>
            </a:r>
            <a:r>
              <a:rPr lang="fr-FR" b="1" dirty="0"/>
              <a:t>termes </a:t>
            </a:r>
            <a:r>
              <a:rPr lang="fr-FR" b="0" dirty="0"/>
              <a:t>:</a:t>
            </a:r>
            <a:r>
              <a:rPr lang="fr-FR" sz="900" b="0" dirty="0"/>
              <a:t> </a:t>
            </a:r>
            <a:r>
              <a:rPr lang="fr-FR" sz="900" b="0" dirty="0">
                <a:hlinkClick r:id="rId3"/>
              </a:rPr>
              <a:t>http://rs.tdwg.org/dwc/terms/</a:t>
            </a:r>
            <a:r>
              <a:rPr lang="fr-FR" sz="900" b="0" dirty="0"/>
              <a:t>  </a:t>
            </a:r>
            <a:r>
              <a:rPr lang="fr-FR" sz="1100" b="0" dirty="0"/>
              <a:t>qui s’appuient sur les termes du Dublin </a:t>
            </a:r>
            <a:r>
              <a:rPr lang="fr-FR" sz="1100" b="0" dirty="0" err="1"/>
              <a:t>Core</a:t>
            </a:r>
            <a:r>
              <a:rPr lang="fr-FR" sz="1100" b="0" baseline="0" dirty="0"/>
              <a:t> (DCMI): exemple pour « Type »: </a:t>
            </a:r>
            <a:r>
              <a:rPr lang="fr-FR" sz="900" b="0" baseline="0" dirty="0">
                <a:hlinkClick r:id="rId4"/>
              </a:rPr>
              <a:t>https://www.dublincore.org/specifications/dublin-core/dcmi-type-vocabulary/2010-10-11/</a:t>
            </a:r>
            <a:r>
              <a:rPr lang="fr-FR" sz="900" b="0" baseline="0" dirty="0"/>
              <a:t> </a:t>
            </a:r>
          </a:p>
          <a:p>
            <a:r>
              <a:rPr lang="fr-FR" sz="1100" b="0" baseline="0" dirty="0"/>
              <a:t>Autre lien vers la liste des champs : </a:t>
            </a:r>
            <a:r>
              <a:rPr lang="fr-FR" sz="900" b="0" baseline="0" dirty="0">
                <a:hlinkClick r:id="rId5"/>
              </a:rPr>
              <a:t>https://github.com/tdwg/dwc/blob/master/dist/simple_dwc_vertical.csv</a:t>
            </a:r>
            <a:r>
              <a:rPr lang="fr-FR" sz="900" b="0" baseline="0" dirty="0"/>
              <a:t>  </a:t>
            </a:r>
            <a:endParaRPr lang="fr-FR" sz="900" b="0" dirty="0"/>
          </a:p>
          <a:p>
            <a:endParaRPr lang="en-US" sz="1100" dirty="0"/>
          </a:p>
          <a:p>
            <a:r>
              <a:rPr lang="fr-FR" sz="1100" dirty="0"/>
              <a:t>DW: donne une idée des </a:t>
            </a:r>
            <a:r>
              <a:rPr lang="fr-FR" sz="1100" b="1" dirty="0"/>
              <a:t>champs </a:t>
            </a:r>
            <a:r>
              <a:rPr lang="fr-FR" sz="1100" dirty="0"/>
              <a:t>qui pourraient</a:t>
            </a:r>
            <a:r>
              <a:rPr lang="fr-FR" sz="1100" baseline="0" dirty="0"/>
              <a:t> être </a:t>
            </a:r>
            <a:r>
              <a:rPr lang="fr-FR" sz="1100" dirty="0"/>
              <a:t>inclus</a:t>
            </a:r>
            <a:r>
              <a:rPr lang="fr-FR" sz="1100" baseline="0" dirty="0"/>
              <a:t> dans la description des données</a:t>
            </a:r>
            <a:r>
              <a:rPr lang="fr-FR" sz="1100" dirty="0"/>
              <a:t> et comment les partager en format Darwin </a:t>
            </a:r>
            <a:r>
              <a:rPr lang="fr-FR" sz="1100" dirty="0" err="1"/>
              <a:t>Core</a:t>
            </a:r>
            <a:r>
              <a:rPr lang="fr-FR" sz="1100" dirty="0"/>
              <a:t> par la suite</a:t>
            </a:r>
            <a:r>
              <a:rPr lang="fr-FR" sz="1100" baseline="0" dirty="0"/>
              <a:t> (</a:t>
            </a:r>
            <a:r>
              <a:rPr lang="fr-FR" sz="900" baseline="0" dirty="0">
                <a:hlinkClick r:id="rId6"/>
              </a:rPr>
              <a:t>https://community.canadensys.net/publication/darwin-core?lang=fr</a:t>
            </a:r>
            <a:r>
              <a:rPr lang="fr-FR" sz="900" baseline="0" dirty="0"/>
              <a:t> </a:t>
            </a:r>
            <a:r>
              <a:rPr lang="fr-FR" sz="1100" baseline="0" dirty="0"/>
              <a:t>). </a:t>
            </a:r>
          </a:p>
          <a:p>
            <a:r>
              <a:rPr lang="fr-FR" sz="1100" baseline="0" dirty="0"/>
              <a:t>Base de l’enregistrement</a:t>
            </a:r>
          </a:p>
          <a:p>
            <a:r>
              <a:rPr lang="fr-FR" sz="1100" baseline="0" dirty="0"/>
              <a:t>Stade biologique</a:t>
            </a:r>
          </a:p>
          <a:p>
            <a:endParaRPr lang="fr-FR" sz="1100" baseline="0" dirty="0"/>
          </a:p>
          <a:p>
            <a:r>
              <a:rPr lang="fr-FR" sz="1100" baseline="0" dirty="0"/>
              <a:t>Ressource éducative: </a:t>
            </a:r>
            <a:r>
              <a:rPr lang="fr-FR" sz="900" baseline="0" dirty="0">
                <a:hlinkClick r:id="rId7"/>
              </a:rPr>
              <a:t>https://qubeshub.org/publications/1138/1</a:t>
            </a:r>
            <a:r>
              <a:rPr lang="fr-FR" sz="900" baseline="0" dirty="0"/>
              <a:t>  </a:t>
            </a:r>
            <a:endParaRPr lang="fr-FR" sz="9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150</a:t>
            </a:fld>
            <a:endParaRPr lang="fr-FR"/>
          </a:p>
        </p:txBody>
      </p:sp>
    </p:spTree>
    <p:extLst>
      <p:ext uri="{BB962C8B-B14F-4D97-AF65-F5344CB8AC3E}">
        <p14:creationId xmlns:p14="http://schemas.microsoft.com/office/powerpoint/2010/main" val="16219946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a:t>
            </a:r>
            <a:r>
              <a:rPr lang="en-US" b="0" dirty="0" err="1"/>
              <a:t>MIReAD</a:t>
            </a:r>
            <a:r>
              <a:rPr lang="en-US" b="0" dirty="0"/>
              <a:t> data fields and their mapping to the GBIF metadata profile. https://www.nature.com/articles/s41597-019-0042-5/tables/1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a:t>
            </a:r>
            <a:r>
              <a:rPr lang="en-US" b="0" dirty="0" err="1"/>
              <a:t>MIReAD</a:t>
            </a:r>
            <a:r>
              <a:rPr lang="en-US" b="0" dirty="0"/>
              <a:t> data fields and their mapping to the Darwin Core data standard. https://www.nature.com/articles/s41597-019-0042-5/tables/2 </a:t>
            </a:r>
          </a:p>
          <a:p>
            <a:endParaRPr lang="en-US" sz="1100" baseline="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151</a:t>
            </a:fld>
            <a:endParaRPr lang="fr-FR"/>
          </a:p>
        </p:txBody>
      </p:sp>
    </p:spTree>
    <p:extLst>
      <p:ext uri="{BB962C8B-B14F-4D97-AF65-F5344CB8AC3E}">
        <p14:creationId xmlns:p14="http://schemas.microsoft.com/office/powerpoint/2010/main" val="16347248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dirty="0"/>
              <a:t>Face à </a:t>
            </a:r>
            <a:r>
              <a:rPr lang="fr-FR" sz="1100" b="1" dirty="0"/>
              <a:t>l’hétérogénéité des données </a:t>
            </a:r>
            <a:r>
              <a:rPr lang="fr-FR" sz="1100" dirty="0"/>
              <a:t>et des sources, l’utilisation de normes d’interopérabilité est une priorité.</a:t>
            </a:r>
          </a:p>
          <a:p>
            <a:r>
              <a:rPr lang="fr-FR" sz="1100" dirty="0"/>
              <a:t>Interopérabilité : structuration des données selon une même trame avec des </a:t>
            </a:r>
            <a:r>
              <a:rPr lang="fr-FR" sz="1100" b="1" dirty="0"/>
              <a:t>terminologies communes</a:t>
            </a:r>
            <a:r>
              <a:rPr lang="fr-FR" sz="1100" dirty="0"/>
              <a:t>, afin que les ressources soient cohérentes, partageables et exploitables.</a:t>
            </a:r>
          </a:p>
          <a:p>
            <a:r>
              <a:rPr lang="fr-FR" sz="1100" dirty="0"/>
              <a:t>	permet de découvrir des ressources et d’évaluer leur pertinence pour un besoin particulier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	potentiel d’analyse de tous les jeux de données.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t>Dernière</a:t>
            </a:r>
            <a:r>
              <a:rPr lang="en-US" sz="1100" dirty="0"/>
              <a:t> version : EML 2.2 (EML Development Committee, 2019) (</a:t>
            </a:r>
            <a:r>
              <a:rPr lang="en-US" sz="1100" dirty="0" err="1"/>
              <a:t>voir</a:t>
            </a:r>
            <a:r>
              <a:rPr lang="en-US" sz="1100" dirty="0"/>
              <a:t> page 17 dans: </a:t>
            </a:r>
            <a:r>
              <a:rPr lang="en-US" sz="900" dirty="0">
                <a:hlinkClick r:id="rId3"/>
              </a:rPr>
              <a:t>https://lternet.edu/wp-content/uploads/2019/06/DataBits_Summer2019.pdf</a:t>
            </a:r>
            <a:r>
              <a:rPr lang="en-US" sz="900" dirty="0"/>
              <a:t> </a:t>
            </a:r>
            <a:r>
              <a:rPr lang="en-US" sz="1100" dirty="0"/>
              <a:t> .</a:t>
            </a:r>
            <a:endParaRPr lang="fr-FR"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dirty="0"/>
          </a:p>
          <a:p>
            <a:r>
              <a:rPr lang="fr-FR" sz="1100" dirty="0"/>
              <a:t>Description site, méthodes, variables</a:t>
            </a:r>
          </a:p>
          <a:p>
            <a:r>
              <a:rPr lang="fr-FR" sz="1100" dirty="0"/>
              <a:t>Status et accès aux données, restrictions</a:t>
            </a:r>
          </a:p>
          <a:p>
            <a:endParaRPr lang="fr-FR" sz="1100" dirty="0"/>
          </a:p>
          <a:p>
            <a:r>
              <a:rPr lang="en-US" sz="1100" dirty="0"/>
              <a:t>Without a clear standard for documentation much of the metadata may remain in the mind or field notes of the researcher. (</a:t>
            </a:r>
            <a:r>
              <a:rPr lang="en-US" sz="1100" dirty="0">
                <a:hlinkClick r:id="rId4"/>
              </a:rPr>
              <a:t>http://sbc.lternet.edu/external/EML/EML_documents/EMLHandbook.pdf</a:t>
            </a:r>
            <a:r>
              <a:rPr lang="en-US" sz="1100" dirty="0"/>
              <a:t> ; </a:t>
            </a:r>
            <a:r>
              <a:rPr lang="en-US" sz="1100" dirty="0" err="1"/>
              <a:t>voir</a:t>
            </a:r>
            <a:r>
              <a:rPr lang="en-US" sz="1100" dirty="0"/>
              <a:t> page 4)</a:t>
            </a:r>
          </a:p>
          <a:p>
            <a:endParaRPr lang="en-US" sz="1100" dirty="0"/>
          </a:p>
          <a:p>
            <a:r>
              <a:rPr lang="en-US" sz="1100" dirty="0" err="1"/>
              <a:t>Outils</a:t>
            </a:r>
            <a:r>
              <a:rPr lang="en-US" sz="1100" dirty="0"/>
              <a:t> pour </a:t>
            </a:r>
            <a:r>
              <a:rPr lang="en-US" sz="1100" dirty="0" err="1"/>
              <a:t>crééer</a:t>
            </a:r>
            <a:r>
              <a:rPr lang="en-US" sz="1100" dirty="0"/>
              <a:t> les </a:t>
            </a:r>
            <a:r>
              <a:rPr lang="en-US" sz="1100" dirty="0" err="1"/>
              <a:t>métadonnées</a:t>
            </a:r>
            <a:r>
              <a:rPr lang="en-US" sz="1100" dirty="0"/>
              <a:t> </a:t>
            </a:r>
            <a:r>
              <a:rPr lang="en-US" sz="1100" dirty="0" err="1"/>
              <a:t>en</a:t>
            </a:r>
            <a:r>
              <a:rPr lang="en-US" sz="1100" dirty="0"/>
              <a:t> format EML : </a:t>
            </a:r>
            <a:r>
              <a:rPr lang="en-US" sz="900" dirty="0">
                <a:hlinkClick r:id="rId5"/>
              </a:rPr>
              <a:t>https://environmentaldatainitiative.org/five-phases-of-data-publishing/phase-3/</a:t>
            </a:r>
            <a:r>
              <a:rPr lang="en-US" sz="900" dirty="0"/>
              <a:t> </a:t>
            </a:r>
          </a:p>
          <a:p>
            <a:r>
              <a:rPr lang="en-US" sz="1100" dirty="0"/>
              <a:t>Controlled vocabularies for ecological data : </a:t>
            </a:r>
            <a:r>
              <a:rPr lang="en-US" sz="900" dirty="0">
                <a:hlinkClick r:id="rId6"/>
              </a:rPr>
              <a:t>https://environmentaldatainitiative.org/five-phases-of-data-publishing/phase-3/controlled-vocabularies/</a:t>
            </a:r>
            <a:r>
              <a:rPr lang="en-US" sz="900" dirty="0"/>
              <a:t> </a:t>
            </a:r>
          </a:p>
          <a:p>
            <a:endParaRPr lang="fr-FR" sz="1100" dirty="0"/>
          </a:p>
          <a:p>
            <a:endParaRPr lang="fr-FR" sz="1100" dirty="0"/>
          </a:p>
        </p:txBody>
      </p:sp>
      <p:sp>
        <p:nvSpPr>
          <p:cNvPr id="4" name="Espace réservé du numéro de diapositive 3"/>
          <p:cNvSpPr>
            <a:spLocks noGrp="1"/>
          </p:cNvSpPr>
          <p:nvPr>
            <p:ph type="sldNum" sz="quarter" idx="10"/>
          </p:nvPr>
        </p:nvSpPr>
        <p:spPr/>
        <p:txBody>
          <a:bodyPr/>
          <a:lstStyle/>
          <a:p>
            <a:fld id="{062D5B56-7719-44AF-B842-EC9849D0054C}" type="slidenum">
              <a:rPr lang="fr-FR" smtClean="0"/>
              <a:pPr/>
              <a:t>152</a:t>
            </a:fld>
            <a:endParaRPr lang="fr-FR"/>
          </a:p>
        </p:txBody>
      </p:sp>
    </p:spTree>
    <p:extLst>
      <p:ext uri="{BB962C8B-B14F-4D97-AF65-F5344CB8AC3E}">
        <p14:creationId xmlns:p14="http://schemas.microsoft.com/office/powerpoint/2010/main" val="23484034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dirty="0">
                <a:latin typeface="+mn-lt"/>
              </a:rPr>
              <a:t>Norme DDI : </a:t>
            </a:r>
            <a:r>
              <a:rPr lang="fr-FR" sz="1100" b="0" dirty="0">
                <a:latin typeface="+mn-lt"/>
              </a:rPr>
              <a:t>Field-</a:t>
            </a:r>
            <a:r>
              <a:rPr lang="fr-FR" sz="1100" b="0" dirty="0" err="1">
                <a:latin typeface="+mn-lt"/>
              </a:rPr>
              <a:t>level</a:t>
            </a:r>
            <a:r>
              <a:rPr lang="fr-FR" sz="1100" b="0" dirty="0">
                <a:latin typeface="+mn-lt"/>
              </a:rPr>
              <a:t> documentation: </a:t>
            </a:r>
            <a:r>
              <a:rPr lang="fr-FR" sz="900" b="0" dirty="0">
                <a:latin typeface="+mn-lt"/>
                <a:hlinkClick r:id="rId3"/>
              </a:rPr>
              <a:t>https://ddialliance.org/Specification/DDI-Codebook/2.5/XMLSchema/field_level_documentation.html</a:t>
            </a:r>
            <a:r>
              <a:rPr lang="fr-FR" sz="900" b="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Projet international initié en 1995 destiné à créer un standard de documentation pour décrire et conserver les infos statistiques et plus globalement les infos et données d'enquêtes en SHS. </a:t>
            </a:r>
          </a:p>
          <a:p>
            <a:endParaRPr lang="fr-FR" sz="1100" b="0" dirty="0">
              <a:latin typeface="+mn-lt"/>
            </a:endParaRPr>
          </a:p>
          <a:p>
            <a:r>
              <a:rPr lang="fr-FR" sz="1100" b="0" dirty="0">
                <a:latin typeface="+mn-lt"/>
              </a:rPr>
              <a:t>Ex:  </a:t>
            </a:r>
            <a:r>
              <a:rPr lang="fr-FR" sz="1100" b="0" dirty="0" err="1">
                <a:latin typeface="+mn-lt"/>
              </a:rPr>
              <a:t>dataKind</a:t>
            </a:r>
            <a:r>
              <a:rPr lang="fr-FR" sz="1100" b="0" dirty="0">
                <a:latin typeface="+mn-lt"/>
              </a:rPr>
              <a:t> : Kind of Data Description The type of data </a:t>
            </a:r>
            <a:r>
              <a:rPr lang="fr-FR" sz="1100" b="0" dirty="0" err="1">
                <a:latin typeface="+mn-lt"/>
              </a:rPr>
              <a:t>included</a:t>
            </a:r>
            <a:r>
              <a:rPr lang="fr-FR" sz="1100" b="0" dirty="0">
                <a:latin typeface="+mn-lt"/>
              </a:rPr>
              <a:t> in the file: </a:t>
            </a:r>
            <a:r>
              <a:rPr lang="fr-FR" sz="1100" b="0" dirty="0" err="1">
                <a:latin typeface="+mn-lt"/>
              </a:rPr>
              <a:t>survey</a:t>
            </a:r>
            <a:r>
              <a:rPr lang="fr-FR" sz="1100" b="0" dirty="0">
                <a:latin typeface="+mn-lt"/>
              </a:rPr>
              <a:t> data, </a:t>
            </a:r>
            <a:r>
              <a:rPr lang="fr-FR" sz="1100" b="0" dirty="0" err="1">
                <a:latin typeface="+mn-lt"/>
              </a:rPr>
              <a:t>census</a:t>
            </a:r>
            <a:r>
              <a:rPr lang="fr-FR" sz="1100" b="0" dirty="0">
                <a:latin typeface="+mn-lt"/>
              </a:rPr>
              <a:t>/</a:t>
            </a:r>
            <a:r>
              <a:rPr lang="fr-FR" sz="1100" b="0" dirty="0" err="1">
                <a:latin typeface="+mn-lt"/>
              </a:rPr>
              <a:t>enumeration</a:t>
            </a:r>
            <a:r>
              <a:rPr lang="fr-FR" sz="1100" b="0" dirty="0">
                <a:latin typeface="+mn-lt"/>
              </a:rPr>
              <a:t> data, </a:t>
            </a:r>
            <a:r>
              <a:rPr lang="fr-FR" sz="1100" b="0" dirty="0" err="1">
                <a:latin typeface="+mn-lt"/>
              </a:rPr>
              <a:t>aggregate</a:t>
            </a:r>
            <a:r>
              <a:rPr lang="fr-FR" sz="1100" b="0" dirty="0">
                <a:latin typeface="+mn-lt"/>
              </a:rPr>
              <a:t> data, </a:t>
            </a:r>
            <a:r>
              <a:rPr lang="fr-FR" sz="1100" b="0" dirty="0" err="1">
                <a:latin typeface="+mn-lt"/>
              </a:rPr>
              <a:t>clinical</a:t>
            </a:r>
            <a:r>
              <a:rPr lang="fr-FR" sz="1100" b="0" dirty="0">
                <a:latin typeface="+mn-lt"/>
              </a:rPr>
              <a:t> data, </a:t>
            </a:r>
            <a:r>
              <a:rPr lang="fr-FR" sz="1100" b="0" dirty="0" err="1">
                <a:latin typeface="+mn-lt"/>
              </a:rPr>
              <a:t>event</a:t>
            </a:r>
            <a:r>
              <a:rPr lang="fr-FR" sz="1100" b="0" dirty="0">
                <a:latin typeface="+mn-lt"/>
              </a:rPr>
              <a:t>/transaction data, program source code, machine-</a:t>
            </a:r>
            <a:r>
              <a:rPr lang="fr-FR" sz="1100" b="0" dirty="0" err="1">
                <a:latin typeface="+mn-lt"/>
              </a:rPr>
              <a:t>readable</a:t>
            </a:r>
            <a:r>
              <a:rPr lang="fr-FR" sz="1100" b="0" dirty="0">
                <a:latin typeface="+mn-lt"/>
              </a:rPr>
              <a:t> </a:t>
            </a:r>
            <a:r>
              <a:rPr lang="fr-FR" sz="1100" b="0" dirty="0" err="1">
                <a:latin typeface="+mn-lt"/>
              </a:rPr>
              <a:t>text</a:t>
            </a:r>
            <a:r>
              <a:rPr lang="fr-FR" sz="1100" b="0" dirty="0">
                <a:latin typeface="+mn-lt"/>
              </a:rPr>
              <a:t>, administrative records data, </a:t>
            </a:r>
            <a:r>
              <a:rPr lang="fr-FR" sz="1100" b="0" dirty="0" err="1">
                <a:latin typeface="+mn-lt"/>
              </a:rPr>
              <a:t>experimental</a:t>
            </a:r>
            <a:r>
              <a:rPr lang="fr-FR" sz="1100" b="0" dirty="0">
                <a:latin typeface="+mn-lt"/>
              </a:rPr>
              <a:t> data, </a:t>
            </a:r>
            <a:r>
              <a:rPr lang="fr-FR" sz="1100" b="0" dirty="0" err="1">
                <a:latin typeface="+mn-lt"/>
              </a:rPr>
              <a:t>psychological</a:t>
            </a:r>
            <a:r>
              <a:rPr lang="fr-FR" sz="1100" b="0" dirty="0">
                <a:latin typeface="+mn-lt"/>
              </a:rPr>
              <a:t> test, </a:t>
            </a:r>
            <a:r>
              <a:rPr lang="fr-FR" sz="1100" b="0" dirty="0" err="1">
                <a:latin typeface="+mn-lt"/>
              </a:rPr>
              <a:t>textual</a:t>
            </a:r>
            <a:r>
              <a:rPr lang="fr-FR" sz="1100" b="0" dirty="0">
                <a:latin typeface="+mn-lt"/>
              </a:rPr>
              <a:t> data, </a:t>
            </a:r>
            <a:r>
              <a:rPr lang="fr-FR" sz="1100" b="0" dirty="0" err="1">
                <a:latin typeface="+mn-lt"/>
              </a:rPr>
              <a:t>coded</a:t>
            </a:r>
            <a:r>
              <a:rPr lang="fr-FR" sz="1100" b="0" dirty="0">
                <a:latin typeface="+mn-lt"/>
              </a:rPr>
              <a:t> </a:t>
            </a:r>
            <a:r>
              <a:rPr lang="fr-FR" sz="1100" b="0" dirty="0" err="1">
                <a:latin typeface="+mn-lt"/>
              </a:rPr>
              <a:t>textual</a:t>
            </a:r>
            <a:r>
              <a:rPr lang="fr-FR" sz="1100" b="0" dirty="0">
                <a:latin typeface="+mn-lt"/>
              </a:rPr>
              <a:t>, </a:t>
            </a:r>
            <a:r>
              <a:rPr lang="fr-FR" sz="1100" b="0" dirty="0" err="1">
                <a:latin typeface="+mn-lt"/>
              </a:rPr>
              <a:t>coded</a:t>
            </a:r>
            <a:r>
              <a:rPr lang="fr-FR" sz="1100" b="0" dirty="0">
                <a:latin typeface="+mn-lt"/>
              </a:rPr>
              <a:t> documents, time budget </a:t>
            </a:r>
            <a:r>
              <a:rPr lang="fr-FR" sz="1100" b="0" dirty="0" err="1">
                <a:latin typeface="+mn-lt"/>
              </a:rPr>
              <a:t>diaries</a:t>
            </a:r>
            <a:r>
              <a:rPr lang="fr-FR" sz="1100" b="0" dirty="0">
                <a:latin typeface="+mn-lt"/>
              </a:rPr>
              <a:t>, observation data/ratings, process-</a:t>
            </a:r>
            <a:r>
              <a:rPr lang="fr-FR" sz="1100" b="0" dirty="0" err="1">
                <a:latin typeface="+mn-lt"/>
              </a:rPr>
              <a:t>produced</a:t>
            </a:r>
            <a:r>
              <a:rPr lang="fr-FR" sz="1100" b="0" dirty="0">
                <a:latin typeface="+mn-lt"/>
              </a:rPr>
              <a:t> data, etc.</a:t>
            </a:r>
            <a:endParaRPr lang="fr-FR" sz="1100" dirty="0"/>
          </a:p>
          <a:p>
            <a:endParaRPr lang="fr-FR" sz="1100" dirty="0"/>
          </a:p>
          <a:p>
            <a:r>
              <a:rPr lang="fr-FR" sz="1100" dirty="0"/>
              <a:t>La standardisation de cette documentation et du format des fichiers facilite la recherche (variété et richesse des modes de recherche dans les répertoires) et la </a:t>
            </a:r>
            <a:r>
              <a:rPr lang="fr-FR" sz="1100" dirty="0" err="1"/>
              <a:t>ré-exploitation</a:t>
            </a:r>
            <a:r>
              <a:rPr lang="fr-FR" sz="1100" dirty="0"/>
              <a:t> des données grâce à la précision des données de contexte.</a:t>
            </a:r>
          </a:p>
          <a:p>
            <a:endParaRPr lang="fr-FR" sz="1100" dirty="0"/>
          </a:p>
        </p:txBody>
      </p:sp>
      <p:sp>
        <p:nvSpPr>
          <p:cNvPr id="4" name="Espace réservé du numéro de diapositive 3"/>
          <p:cNvSpPr>
            <a:spLocks noGrp="1"/>
          </p:cNvSpPr>
          <p:nvPr>
            <p:ph type="sldNum" sz="quarter" idx="10"/>
          </p:nvPr>
        </p:nvSpPr>
        <p:spPr/>
        <p:txBody>
          <a:bodyPr/>
          <a:lstStyle/>
          <a:p>
            <a:fld id="{062D5B56-7719-44AF-B842-EC9849D0054C}" type="slidenum">
              <a:rPr lang="fr-FR" smtClean="0"/>
              <a:pPr/>
              <a:t>153</a:t>
            </a:fld>
            <a:endParaRPr lang="fr-FR"/>
          </a:p>
        </p:txBody>
      </p:sp>
    </p:spTree>
    <p:extLst>
      <p:ext uri="{BB962C8B-B14F-4D97-AF65-F5344CB8AC3E}">
        <p14:creationId xmlns:p14="http://schemas.microsoft.com/office/powerpoint/2010/main" val="23411487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100" dirty="0"/>
              <a:t>FAIRSharing : </a:t>
            </a:r>
          </a:p>
          <a:p>
            <a:pPr algn="just"/>
            <a:r>
              <a:rPr lang="fr-FR" dirty="0"/>
              <a:t>	</a:t>
            </a:r>
            <a:r>
              <a:rPr lang="fr-FR" sz="1100" dirty="0" err="1"/>
              <a:t>Search</a:t>
            </a:r>
            <a:r>
              <a:rPr lang="fr-FR" sz="1100" dirty="0"/>
              <a:t>: « </a:t>
            </a:r>
            <a:r>
              <a:rPr lang="fr-FR" sz="1100" b="1" dirty="0"/>
              <a:t>DNA </a:t>
            </a:r>
            <a:r>
              <a:rPr lang="fr-FR" sz="1100" b="1" dirty="0" err="1"/>
              <a:t>sequence</a:t>
            </a:r>
            <a:r>
              <a:rPr lang="fr-FR" sz="1100" dirty="0"/>
              <a:t> »</a:t>
            </a:r>
          </a:p>
          <a:p>
            <a:pPr algn="just"/>
            <a:r>
              <a:rPr lang="fr-FR" dirty="0"/>
              <a:t>	</a:t>
            </a:r>
            <a:r>
              <a:rPr lang="fr-FR" sz="1100" dirty="0"/>
              <a:t>+ décocher « Database, </a:t>
            </a:r>
            <a:r>
              <a:rPr lang="fr-FR" sz="1100" dirty="0" err="1"/>
              <a:t>policies</a:t>
            </a:r>
            <a:r>
              <a:rPr lang="fr-FR" sz="1100" dirty="0"/>
              <a:t> et</a:t>
            </a:r>
            <a:r>
              <a:rPr lang="fr-FR" sz="1100" baseline="0" dirty="0"/>
              <a:t> </a:t>
            </a:r>
            <a:r>
              <a:rPr lang="fr-FR" sz="1100" baseline="0" dirty="0" err="1"/>
              <a:t>recommendations</a:t>
            </a:r>
            <a:r>
              <a:rPr lang="fr-FR" sz="1100" baseline="0" dirty="0"/>
              <a:t> » </a:t>
            </a:r>
            <a:r>
              <a:rPr lang="fr-FR" sz="1100" dirty="0">
                <a:sym typeface="Wingdings" panose="05000000000000000000" pitchFamily="2" charset="2"/>
              </a:rPr>
              <a:t> 127 records</a:t>
            </a:r>
          </a:p>
          <a:p>
            <a:r>
              <a:rPr lang="fr-FR" sz="1100" dirty="0">
                <a:sym typeface="Wingdings" panose="05000000000000000000" pitchFamily="2" charset="2"/>
              </a:rPr>
              <a:t>	+ choix d’une facette dans</a:t>
            </a:r>
            <a:r>
              <a:rPr lang="fr-FR" sz="1100" baseline="0" dirty="0">
                <a:sym typeface="Wingdings" panose="05000000000000000000" pitchFamily="2" charset="2"/>
              </a:rPr>
              <a:t> « </a:t>
            </a:r>
            <a:r>
              <a:rPr lang="fr-FR" sz="1100" baseline="0" dirty="0" err="1">
                <a:sym typeface="Wingdings" panose="05000000000000000000" pitchFamily="2" charset="2"/>
              </a:rPr>
              <a:t>Domains</a:t>
            </a:r>
            <a:r>
              <a:rPr lang="fr-FR" sz="1100" baseline="0" dirty="0">
                <a:sym typeface="Wingdings" panose="05000000000000000000" pitchFamily="2" charset="2"/>
              </a:rPr>
              <a:t> » : </a:t>
            </a:r>
          </a:p>
          <a:p>
            <a:r>
              <a:rPr lang="fr-FR" dirty="0">
                <a:sym typeface="Wingdings" panose="05000000000000000000" pitchFamily="2" charset="2"/>
              </a:rPr>
              <a:t>		</a:t>
            </a:r>
            <a:r>
              <a:rPr lang="fr-FR" sz="1100" baseline="0" dirty="0">
                <a:sym typeface="Wingdings" panose="05000000000000000000" pitchFamily="2" charset="2"/>
              </a:rPr>
              <a:t>« Séquence »  55 records dont tous les </a:t>
            </a:r>
            <a:r>
              <a:rPr lang="fr-FR" sz="1100" baseline="0" dirty="0" err="1">
                <a:sym typeface="Wingdings" panose="05000000000000000000" pitchFamily="2" charset="2"/>
              </a:rPr>
              <a:t>MixS</a:t>
            </a:r>
            <a:endParaRPr lang="fr-FR" sz="1100" baseline="0" dirty="0">
              <a:sym typeface="Wingdings" panose="05000000000000000000" pitchFamily="2" charset="2"/>
            </a:endParaRPr>
          </a:p>
          <a:p>
            <a:r>
              <a:rPr lang="fr-FR" sz="1100" baseline="0" dirty="0">
                <a:sym typeface="Wingdings" panose="05000000000000000000" pitchFamily="2" charset="2"/>
              </a:rPr>
              <a:t>	+ « </a:t>
            </a:r>
            <a:r>
              <a:rPr lang="fr-FR" sz="1100" baseline="0" dirty="0" err="1">
                <a:sym typeface="Wingdings" panose="05000000000000000000" pitchFamily="2" charset="2"/>
              </a:rPr>
              <a:t>Recommended</a:t>
            </a:r>
            <a:r>
              <a:rPr lang="fr-FR" sz="1100" baseline="0" dirty="0">
                <a:sym typeface="Wingdings" panose="05000000000000000000" pitchFamily="2" charset="2"/>
              </a:rPr>
              <a:t> » : 2 records : </a:t>
            </a:r>
            <a:r>
              <a:rPr lang="fr-FR" sz="1100" baseline="0" dirty="0" err="1">
                <a:sym typeface="Wingdings" panose="05000000000000000000" pitchFamily="2" charset="2"/>
              </a:rPr>
              <a:t>MIxS</a:t>
            </a:r>
            <a:r>
              <a:rPr lang="fr-FR" sz="1100" baseline="0" dirty="0">
                <a:sym typeface="Wingdings" panose="05000000000000000000" pitchFamily="2" charset="2"/>
              </a:rPr>
              <a:t> et MINSEQE : </a:t>
            </a:r>
            <a:r>
              <a:rPr lang="fr-FR" sz="900" baseline="0" dirty="0">
                <a:sym typeface="Wingdings" panose="05000000000000000000" pitchFamily="2" charset="2"/>
                <a:hlinkClick r:id="rId3"/>
              </a:rPr>
              <a:t>https://fairsharing.org/search/?q=DNA+sequence&amp;content=standard&amp;selected_facets=expanded_onto_domains_exact:%20Sequence&amp;view=table&amp;selected_facets=recommended:true</a:t>
            </a:r>
            <a:r>
              <a:rPr lang="fr-FR" sz="900" baseline="0" dirty="0">
                <a:sym typeface="Wingdings" panose="05000000000000000000" pitchFamily="2" charset="2"/>
              </a:rPr>
              <a:t> </a:t>
            </a:r>
          </a:p>
          <a:p>
            <a:endParaRPr lang="fr-FR" sz="900" baseline="0" dirty="0">
              <a:sym typeface="Wingdings" panose="05000000000000000000" pitchFamily="2" charset="2"/>
            </a:endParaRPr>
          </a:p>
          <a:p>
            <a:r>
              <a:rPr lang="fr-FR" sz="1100" baseline="0" dirty="0">
                <a:sym typeface="Wingdings" panose="05000000000000000000" pitchFamily="2" charset="2"/>
              </a:rPr>
              <a:t>Clic sur </a:t>
            </a:r>
            <a:r>
              <a:rPr lang="fr-FR" sz="1100" baseline="0" dirty="0" err="1">
                <a:sym typeface="Wingdings" panose="05000000000000000000" pitchFamily="2" charset="2"/>
              </a:rPr>
              <a:t>MIxS</a:t>
            </a:r>
            <a:r>
              <a:rPr lang="fr-FR" sz="1100" baseline="0" dirty="0">
                <a:sym typeface="Wingdings" panose="05000000000000000000" pitchFamily="2" charset="2"/>
              </a:rPr>
              <a:t> puis sur le lien vers </a:t>
            </a:r>
            <a:r>
              <a:rPr lang="fr-FR" sz="1100" baseline="0" dirty="0" err="1">
                <a:sym typeface="Wingdings" panose="05000000000000000000" pitchFamily="2" charset="2"/>
              </a:rPr>
              <a:t>Homepage</a:t>
            </a:r>
            <a:r>
              <a:rPr lang="fr-FR" sz="1100" baseline="0" dirty="0">
                <a:sym typeface="Wingdings" panose="05000000000000000000" pitchFamily="2" charset="2"/>
              </a:rPr>
              <a:t> </a:t>
            </a:r>
            <a:r>
              <a:rPr lang="fr-FR" baseline="0" dirty="0">
                <a:sym typeface="Wingdings" panose="05000000000000000000" pitchFamily="2" charset="2"/>
              </a:rPr>
              <a:t> </a:t>
            </a:r>
            <a:r>
              <a:rPr lang="fr-FR" sz="900" baseline="0" dirty="0">
                <a:sym typeface="Wingdings" panose="05000000000000000000" pitchFamily="2" charset="2"/>
                <a:hlinkClick r:id="rId4"/>
              </a:rPr>
              <a:t>https://press3.mcs.anl.gov/gensc/mixs/</a:t>
            </a:r>
            <a:r>
              <a:rPr lang="fr-FR" sz="900" baseline="0" dirty="0">
                <a:sym typeface="Wingdings" panose="05000000000000000000" pitchFamily="2" charset="2"/>
              </a:rPr>
              <a:t> </a:t>
            </a:r>
            <a:r>
              <a:rPr lang="fr-FR" baseline="0" dirty="0">
                <a:sym typeface="Wingdings" panose="05000000000000000000" pitchFamily="2" charset="2"/>
              </a:rPr>
              <a:t> </a:t>
            </a:r>
            <a:r>
              <a:rPr lang="fr-FR" sz="1100" baseline="0" dirty="0">
                <a:sym typeface="Wingdings" panose="05000000000000000000" pitchFamily="2" charset="2"/>
              </a:rPr>
              <a:t>: accès aux </a:t>
            </a:r>
            <a:r>
              <a:rPr lang="fr-FR" sz="1100" b="1" baseline="0" dirty="0">
                <a:sym typeface="Wingdings" panose="05000000000000000000" pitchFamily="2" charset="2"/>
              </a:rPr>
              <a:t>fichiers Excel des 14 environnements </a:t>
            </a:r>
            <a:endParaRPr lang="fr-FR" sz="1100" b="1" dirty="0"/>
          </a:p>
          <a:p>
            <a:r>
              <a:rPr lang="fr-FR" sz="1100" dirty="0"/>
              <a:t>	</a:t>
            </a:r>
          </a:p>
          <a:p>
            <a:r>
              <a:rPr lang="fr-FR" sz="1100" dirty="0"/>
              <a:t>Clic sur MINSEQE puis sur le lien de </a:t>
            </a:r>
            <a:r>
              <a:rPr lang="fr-FR" sz="1100" dirty="0" err="1"/>
              <a:t>Homepage</a:t>
            </a:r>
            <a:r>
              <a:rPr lang="fr-FR" sz="1100" dirty="0"/>
              <a:t>: </a:t>
            </a:r>
            <a:r>
              <a:rPr lang="fr-FR" sz="900" dirty="0">
                <a:hlinkClick r:id="rId5"/>
              </a:rPr>
              <a:t>http://fged.org/projects/minseqe/</a:t>
            </a:r>
            <a:r>
              <a:rPr lang="fr-FR" sz="900" dirty="0"/>
              <a:t>   </a:t>
            </a:r>
          </a:p>
          <a:p>
            <a:r>
              <a:rPr lang="fr-FR" sz="1100" dirty="0"/>
              <a:t> </a:t>
            </a:r>
            <a:r>
              <a:rPr lang="fr-FR" sz="1100" dirty="0">
                <a:sym typeface="Wingdings" panose="05000000000000000000" pitchFamily="2" charset="2"/>
              </a:rPr>
              <a:t> </a:t>
            </a:r>
            <a:r>
              <a:rPr lang="fr-FR" sz="1100" dirty="0" err="1">
                <a:sym typeface="Wingdings" panose="05000000000000000000" pitchFamily="2" charset="2"/>
              </a:rPr>
              <a:t>Discover</a:t>
            </a:r>
            <a:endParaRPr lang="fr-FR" sz="1100" dirty="0">
              <a:sym typeface="Wingdings" panose="05000000000000000000" pitchFamily="2" charset="2"/>
            </a:endParaRPr>
          </a:p>
          <a:p>
            <a:r>
              <a:rPr lang="fr-FR" sz="1100" dirty="0">
                <a:sym typeface="Wingdings" panose="05000000000000000000" pitchFamily="2" charset="2"/>
              </a:rPr>
              <a:t>	Search</a:t>
            </a:r>
            <a:r>
              <a:rPr lang="fr-FR" sz="1100" baseline="0" dirty="0">
                <a:sym typeface="Wingdings" panose="05000000000000000000" pitchFamily="2" charset="2"/>
              </a:rPr>
              <a:t> : </a:t>
            </a:r>
            <a:r>
              <a:rPr lang="fr-FR" sz="1100" baseline="0" dirty="0" err="1">
                <a:sym typeface="Wingdings" panose="05000000000000000000" pitchFamily="2" charset="2"/>
              </a:rPr>
              <a:t>sequence</a:t>
            </a:r>
            <a:r>
              <a:rPr lang="fr-FR" sz="1100" baseline="0" dirty="0">
                <a:sym typeface="Wingdings" panose="05000000000000000000" pitchFamily="2" charset="2"/>
              </a:rPr>
              <a:t>  10 records </a:t>
            </a:r>
            <a:r>
              <a:rPr lang="fr-FR" sz="1100" baseline="0" dirty="0">
                <a:sym typeface="Wingdings" panose="05000000000000000000" pitchFamily="2" charset="2"/>
                <a:hlinkClick r:id="rId6"/>
              </a:rPr>
              <a:t>https://fairsharing.org/collections/?q=sequence</a:t>
            </a:r>
            <a:r>
              <a:rPr lang="fr-FR" sz="1100" baseline="0" dirty="0">
                <a:sym typeface="Wingdings" panose="05000000000000000000" pitchFamily="2" charset="2"/>
              </a:rPr>
              <a:t>  </a:t>
            </a:r>
          </a:p>
          <a:p>
            <a:r>
              <a:rPr lang="fr-FR" sz="1100" baseline="0" dirty="0">
                <a:sym typeface="Wingdings" panose="05000000000000000000" pitchFamily="2" charset="2"/>
              </a:rPr>
              <a:t>	         DNA </a:t>
            </a:r>
            <a:r>
              <a:rPr lang="fr-FR" sz="1100" baseline="0" dirty="0" err="1">
                <a:sym typeface="Wingdings" panose="05000000000000000000" pitchFamily="2" charset="2"/>
              </a:rPr>
              <a:t>sequence</a:t>
            </a:r>
            <a:r>
              <a:rPr lang="fr-FR" sz="1100" baseline="0" dirty="0">
                <a:sym typeface="Wingdings" panose="05000000000000000000" pitchFamily="2" charset="2"/>
              </a:rPr>
              <a:t>  2 records</a:t>
            </a:r>
          </a:p>
          <a:p>
            <a:endParaRPr lang="fr-FR" sz="1100" baseline="0" dirty="0">
              <a:sym typeface="Wingdings" panose="05000000000000000000" pitchFamily="2" charset="2"/>
            </a:endParaRPr>
          </a:p>
          <a:p>
            <a:r>
              <a:rPr lang="fr-FR" sz="1100" dirty="0"/>
              <a:t>RDA GT: </a:t>
            </a:r>
            <a:r>
              <a:rPr lang="fr-FR" sz="1100" dirty="0" err="1"/>
              <a:t>Metadata</a:t>
            </a:r>
            <a:r>
              <a:rPr lang="fr-FR" sz="1100" dirty="0"/>
              <a:t> standard </a:t>
            </a:r>
            <a:r>
              <a:rPr lang="fr-FR" sz="1100" dirty="0" err="1"/>
              <a:t>catalog</a:t>
            </a:r>
            <a:r>
              <a:rPr lang="fr-FR" sz="1100" dirty="0"/>
              <a:t>: </a:t>
            </a:r>
            <a:r>
              <a:rPr lang="fr-FR" sz="1100" dirty="0">
                <a:hlinkClick r:id="rId7"/>
              </a:rPr>
              <a:t>https://rdamsc.bath.ac.uk/</a:t>
            </a:r>
            <a:r>
              <a:rPr lang="fr-FR" sz="1100" dirty="0"/>
              <a:t>  </a:t>
            </a:r>
          </a:p>
          <a:p>
            <a:r>
              <a:rPr lang="fr-FR" sz="1100" dirty="0"/>
              <a:t>	</a:t>
            </a:r>
            <a:r>
              <a:rPr lang="fr-FR" sz="1100" dirty="0">
                <a:sym typeface="Wingdings" panose="05000000000000000000" pitchFamily="2" charset="2"/>
              </a:rPr>
              <a:t> liste des standards: </a:t>
            </a:r>
            <a:r>
              <a:rPr lang="fr-FR" sz="1100" dirty="0">
                <a:sym typeface="Wingdings" panose="05000000000000000000" pitchFamily="2" charset="2"/>
                <a:hlinkClick r:id="rId8"/>
              </a:rPr>
              <a:t>https://rdamsc.bath.ac.uk/scheme-index</a:t>
            </a:r>
            <a:r>
              <a:rPr lang="fr-FR" sz="1100" dirty="0">
                <a:sym typeface="Wingdings" panose="05000000000000000000" pitchFamily="2" charset="2"/>
              </a:rPr>
              <a:t> </a:t>
            </a:r>
          </a:p>
          <a:p>
            <a:r>
              <a:rPr lang="fr-FR" sz="1100" dirty="0">
                <a:sym typeface="Wingdings" panose="05000000000000000000" pitchFamily="2" charset="2"/>
              </a:rPr>
              <a:t>	 index des sujets: </a:t>
            </a:r>
            <a:r>
              <a:rPr lang="fr-FR" sz="1100" dirty="0">
                <a:sym typeface="Wingdings" panose="05000000000000000000" pitchFamily="2" charset="2"/>
                <a:hlinkClick r:id="rId9"/>
              </a:rPr>
              <a:t>https://rdamsc.bath.ac.uk/subject-index</a:t>
            </a:r>
            <a:r>
              <a:rPr lang="fr-FR" sz="1100" dirty="0">
                <a:sym typeface="Wingdings" panose="05000000000000000000" pitchFamily="2" charset="2"/>
              </a:rPr>
              <a:t>  </a:t>
            </a:r>
          </a:p>
          <a:p>
            <a:endParaRPr lang="fr-FR" sz="1100" dirty="0">
              <a:sym typeface="Wingdings" panose="05000000000000000000" pitchFamily="2" charset="2"/>
            </a:endParaRPr>
          </a:p>
          <a:p>
            <a:endParaRPr lang="fr-FR" sz="11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154</a:t>
            </a:fld>
            <a:endParaRPr lang="fr-FR"/>
          </a:p>
        </p:txBody>
      </p:sp>
    </p:spTree>
    <p:extLst>
      <p:ext uri="{BB962C8B-B14F-4D97-AF65-F5344CB8AC3E}">
        <p14:creationId xmlns:p14="http://schemas.microsoft.com/office/powerpoint/2010/main" val="15736596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736073" y="5827415"/>
            <a:ext cx="5183043" cy="4099223"/>
          </a:xfrm>
          <a:prstGeom prst="rect">
            <a:avLst/>
          </a:prstGeom>
        </p:spPr>
        <p:txBody>
          <a:bodyPr lIns="91425" tIns="91425" rIns="91425" bIns="91425" anchor="ctr" anchorCtr="0">
            <a:noAutofit/>
          </a:bodyPr>
          <a:lstStyle/>
          <a:p>
            <a:pPr>
              <a:spcBef>
                <a:spcPts val="0"/>
              </a:spcBef>
              <a:buNone/>
            </a:pPr>
            <a:r>
              <a:rPr lang="en-US" sz="1100" dirty="0">
                <a:latin typeface="+mn-lt"/>
              </a:rPr>
              <a:t>Metadata are also very important for understanding</a:t>
            </a:r>
            <a:r>
              <a:rPr lang="en-US" sz="1100" baseline="0" dirty="0">
                <a:latin typeface="+mn-lt"/>
              </a:rPr>
              <a:t> and reusing scientific data. </a:t>
            </a:r>
            <a:r>
              <a:rPr lang="en-US" sz="1100" dirty="0">
                <a:latin typeface="+mn-lt"/>
              </a:rPr>
              <a:t>At the time of data development, scientists know the most about</a:t>
            </a:r>
            <a:r>
              <a:rPr lang="en-US" sz="1100" baseline="0" dirty="0">
                <a:latin typeface="+mn-lt"/>
              </a:rPr>
              <a:t> their dataset and the steps that were taken to create it. Over time, memory of the details begins to fade. Circumstances in life can intervene, and eventually the knowledge about the dataset is gone. Without a metadata record, information about the dataset could be lost forever, therefore, making the data unusable. </a:t>
            </a:r>
          </a:p>
          <a:p>
            <a:pPr>
              <a:spcBef>
                <a:spcPts val="0"/>
              </a:spcBef>
              <a:buNone/>
            </a:pPr>
            <a:endParaRPr lang="en-US" sz="1100" baseline="0" dirty="0">
              <a:latin typeface="+mn-lt"/>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sz="1100" dirty="0">
                <a:latin typeface="+mn-lt"/>
                <a:ea typeface="ＭＳ Ｐゴシック" pitchFamily="34" charset="-128"/>
              </a:rPr>
              <a:t>This graph illustrates the phenomenon of “information entropy</a:t>
            </a:r>
            <a:r>
              <a:rPr lang="en-US" altLang="en-US" sz="1100" dirty="0">
                <a:latin typeface="+mn-lt"/>
                <a:ea typeface="ＭＳ Ｐゴシック" pitchFamily="34" charset="-128"/>
              </a:rPr>
              <a:t>”</a:t>
            </a:r>
            <a:r>
              <a:rPr lang="en-US" sz="1100" dirty="0">
                <a:latin typeface="+mn-lt"/>
                <a:ea typeface="ＭＳ Ｐゴシック" pitchFamily="34" charset="-128"/>
              </a:rPr>
              <a:t>, associated with research. At the time of the research project, a scientists memory is fresh. Details about the development of the dataset are easily recalled, and it is a good time to document information about the process. Over time, memory of the details begins to fade. A variety of circumstances can intervene, and eventually detailed knowledge about the dataset fades. Without a metadata record, this data might be unusable. A dataset it not considered complete without a metadata record to accompany it.  </a:t>
            </a:r>
          </a:p>
          <a:p>
            <a:pPr>
              <a:spcBef>
                <a:spcPts val="0"/>
              </a:spcBef>
              <a:buNone/>
            </a:pPr>
            <a:endParaRPr dirty="0"/>
          </a:p>
        </p:txBody>
      </p:sp>
      <p:sp>
        <p:nvSpPr>
          <p:cNvPr id="93" name="Shape 93"/>
          <p:cNvSpPr>
            <a:spLocks noGrp="1" noRot="1" noChangeAspect="1"/>
          </p:cNvSpPr>
          <p:nvPr>
            <p:ph type="sldImg" idx="2"/>
          </p:nvPr>
        </p:nvSpPr>
        <p:spPr>
          <a:xfrm>
            <a:off x="53975" y="498475"/>
            <a:ext cx="6743700" cy="5057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575940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679451" y="4714880"/>
            <a:ext cx="5438775" cy="4467225"/>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a:t>Importance</a:t>
            </a:r>
            <a:r>
              <a:rPr lang="fr-FR" baseline="0" dirty="0"/>
              <a:t> de la description </a:t>
            </a:r>
            <a:r>
              <a:rPr lang="fr-FR" dirty="0"/>
              <a:t>structurée</a:t>
            </a:r>
            <a:r>
              <a:rPr lang="fr-FR" baseline="0" dirty="0"/>
              <a:t> des données / lecture par l’homme mais aussi par des machines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514350" lvl="0" indent="-514350">
              <a:lnSpc>
                <a:spcPct val="90000"/>
              </a:lnSpc>
              <a:defRPr/>
            </a:pPr>
            <a:r>
              <a:rPr lang="en-US" dirty="0">
                <a:ea typeface="ＭＳ Ｐゴシック" charset="-128"/>
                <a:cs typeface="ＭＳ Ｐゴシック" charset="-128"/>
              </a:rPr>
              <a:t>Questions </a:t>
            </a:r>
            <a:r>
              <a:rPr lang="en-US" dirty="0" err="1">
                <a:ea typeface="ＭＳ Ｐゴシック" charset="-128"/>
                <a:cs typeface="ＭＳ Ｐゴシック" charset="-128"/>
              </a:rPr>
              <a:t>posées</a:t>
            </a:r>
            <a:r>
              <a:rPr lang="en-US" dirty="0">
                <a:ea typeface="ＭＳ Ｐゴシック" charset="-128"/>
                <a:cs typeface="ＭＳ Ｐゴシック" charset="-128"/>
              </a:rPr>
              <a:t> dans le PGD </a:t>
            </a:r>
            <a:r>
              <a:rPr lang="en-US" b="1" dirty="0">
                <a:ea typeface="ＭＳ Ｐゴシック" charset="-128"/>
                <a:cs typeface="ＭＳ Ｐゴシック" charset="-128"/>
              </a:rPr>
              <a:t>: Comment les </a:t>
            </a:r>
            <a:r>
              <a:rPr lang="en-US" b="1" dirty="0" err="1">
                <a:ea typeface="ＭＳ Ｐゴシック" charset="-128"/>
                <a:cs typeface="ＭＳ Ｐゴシック" charset="-128"/>
              </a:rPr>
              <a:t>métadonnées</a:t>
            </a:r>
            <a:r>
              <a:rPr lang="en-US" b="1" dirty="0">
                <a:ea typeface="ＭＳ Ｐゴシック" charset="-128"/>
                <a:cs typeface="ＭＳ Ｐゴシック" charset="-128"/>
              </a:rPr>
              <a:t> </a:t>
            </a:r>
            <a:r>
              <a:rPr lang="en-US" b="1" dirty="0" err="1">
                <a:ea typeface="ＭＳ Ｐゴシック" charset="-128"/>
                <a:cs typeface="ＭＳ Ｐゴシック" charset="-128"/>
              </a:rPr>
              <a:t>sont-elles</a:t>
            </a:r>
            <a:r>
              <a:rPr lang="en-US" b="1" dirty="0">
                <a:ea typeface="ＭＳ Ｐゴシック" charset="-128"/>
                <a:cs typeface="ＭＳ Ｐゴシック" charset="-128"/>
              </a:rPr>
              <a:t> </a:t>
            </a:r>
            <a:r>
              <a:rPr lang="en-US" b="1" dirty="0" err="1">
                <a:ea typeface="ＭＳ Ｐゴシック" charset="-128"/>
                <a:cs typeface="ＭＳ Ｐゴシック" charset="-128"/>
              </a:rPr>
              <a:t>créées</a:t>
            </a:r>
            <a:r>
              <a:rPr lang="en-US" b="1" dirty="0">
                <a:ea typeface="ＭＳ Ｐゴシック" charset="-128"/>
                <a:cs typeface="ＭＳ Ｐゴシック" charset="-128"/>
              </a:rPr>
              <a:t> </a:t>
            </a:r>
            <a:r>
              <a:rPr lang="en-US" b="1" dirty="0" err="1">
                <a:ea typeface="ＭＳ Ｐゴシック" charset="-128"/>
                <a:cs typeface="ＭＳ Ｐゴシック" charset="-128"/>
              </a:rPr>
              <a:t>ou</a:t>
            </a:r>
            <a:r>
              <a:rPr lang="en-US" b="1" dirty="0">
                <a:ea typeface="ＭＳ Ｐゴシック" charset="-128"/>
                <a:cs typeface="ＭＳ Ｐゴシック" charset="-128"/>
              </a:rPr>
              <a:t> </a:t>
            </a:r>
            <a:r>
              <a:rPr lang="en-US" b="1" dirty="0" err="1">
                <a:ea typeface="ＭＳ Ｐゴシック" charset="-128"/>
                <a:cs typeface="ＭＳ Ｐゴシック" charset="-128"/>
              </a:rPr>
              <a:t>capturées</a:t>
            </a:r>
            <a:r>
              <a:rPr lang="en-US" b="1" dirty="0">
                <a:ea typeface="ＭＳ Ｐゴシック" charset="-128"/>
                <a:cs typeface="ＭＳ Ｐゴシック" charset="-128"/>
              </a:rPr>
              <a:t> ?</a:t>
            </a:r>
          </a:p>
          <a:p>
            <a:pPr marL="514350" lvl="0" indent="-514350">
              <a:lnSpc>
                <a:spcPct val="90000"/>
              </a:lnSpc>
              <a:defRPr/>
            </a:pPr>
            <a:r>
              <a:rPr lang="en-US" dirty="0">
                <a:ea typeface="ＭＳ Ｐゴシック" charset="-128"/>
                <a:cs typeface="ＭＳ Ｐゴシック" charset="-128"/>
              </a:rPr>
              <a:t>(from </a:t>
            </a:r>
            <a:r>
              <a:rPr lang="en-US" dirty="0" err="1">
                <a:ea typeface="ＭＳ Ｐゴシック" charset="-128"/>
                <a:cs typeface="ＭＳ Ｐゴシック" charset="-128"/>
              </a:rPr>
              <a:t>DataONE</a:t>
            </a:r>
            <a:r>
              <a:rPr lang="en-US" dirty="0">
                <a:ea typeface="ＭＳ Ｐゴシック" charset="-128"/>
                <a:cs typeface="ＭＳ Ｐゴシック" charset="-128"/>
              </a:rPr>
              <a:t> : </a:t>
            </a:r>
            <a:r>
              <a:rPr lang="en-US" sz="900" dirty="0">
                <a:ea typeface="ＭＳ Ｐゴシック" charset="-128"/>
                <a:cs typeface="ＭＳ Ｐゴシック" charset="-128"/>
                <a:hlinkClick r:id="rId3"/>
              </a:rPr>
              <a:t>https://dataoneorg.github.io/Education/lessons/03_planning/index.html</a:t>
            </a:r>
            <a:r>
              <a:rPr lang="en-US" sz="900" dirty="0">
                <a:ea typeface="ＭＳ Ｐゴシック" charset="-128"/>
                <a:cs typeface="ＭＳ Ｐゴシック" charset="-128"/>
              </a:rPr>
              <a:t> ) </a:t>
            </a:r>
          </a:p>
          <a:p>
            <a:pPr marL="514350" indent="-514350">
              <a:lnSpc>
                <a:spcPct val="90000"/>
              </a:lnSpc>
              <a:buNone/>
            </a:pPr>
            <a:r>
              <a:rPr lang="en-US" dirty="0">
                <a:ea typeface="ＭＳ Ｐゴシック" charset="-128"/>
                <a:cs typeface="ＭＳ Ｐゴシック" charset="-128"/>
              </a:rPr>
              <a:t>	use of field or </a:t>
            </a:r>
            <a:r>
              <a:rPr lang="en-US" dirty="0">
                <a:cs typeface="ＭＳ Ｐゴシック" charset="-128"/>
              </a:rPr>
              <a:t>Lab notebooks? Of GPS units for data collection? </a:t>
            </a:r>
          </a:p>
          <a:p>
            <a:pPr marL="514350" indent="-514350">
              <a:lnSpc>
                <a:spcPct val="90000"/>
              </a:lnSpc>
              <a:buNone/>
            </a:pPr>
            <a:r>
              <a:rPr lang="en-US" dirty="0">
                <a:cs typeface="ＭＳ Ｐゴシック" charset="-128"/>
              </a:rPr>
              <a:t>	metadata automatically saved by an instrument?</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22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71436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157</a:t>
            </a:fld>
            <a:endParaRPr lang="fr-FR"/>
          </a:p>
        </p:txBody>
      </p:sp>
    </p:spTree>
    <p:extLst>
      <p:ext uri="{BB962C8B-B14F-4D97-AF65-F5344CB8AC3E}">
        <p14:creationId xmlns:p14="http://schemas.microsoft.com/office/powerpoint/2010/main" val="966165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rPr dirty="0"/>
              <a:t>Vol brut </a:t>
            </a:r>
            <a:r>
              <a:rPr dirty="0" err="1"/>
              <a:t>en</a:t>
            </a:r>
            <a:r>
              <a:rPr dirty="0"/>
              <a:t> </a:t>
            </a:r>
            <a:r>
              <a:rPr dirty="0" err="1"/>
              <a:t>hausse</a:t>
            </a:r>
            <a:endParaRPr dirty="0"/>
          </a:p>
          <a:p>
            <a:r>
              <a:rPr dirty="0"/>
              <a:t>% perdu </a:t>
            </a:r>
            <a:r>
              <a:rPr dirty="0" err="1"/>
              <a:t>en</a:t>
            </a:r>
            <a:r>
              <a:rPr dirty="0"/>
              <a:t> </a:t>
            </a:r>
            <a:r>
              <a:rPr dirty="0" err="1"/>
              <a:t>hausse</a:t>
            </a:r>
            <a:endParaRPr dirty="0"/>
          </a:p>
        </p:txBody>
      </p:sp>
    </p:spTree>
    <p:extLst>
      <p:ext uri="{BB962C8B-B14F-4D97-AF65-F5344CB8AC3E}">
        <p14:creationId xmlns:p14="http://schemas.microsoft.com/office/powerpoint/2010/main" val="1669044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744538"/>
            <a:ext cx="6686550" cy="5016500"/>
          </a:xfrm>
        </p:spPr>
      </p:sp>
      <p:sp>
        <p:nvSpPr>
          <p:cNvPr id="3" name="Espace réservé des commentaires 2"/>
          <p:cNvSpPr>
            <a:spLocks noGrp="1"/>
          </p:cNvSpPr>
          <p:nvPr>
            <p:ph type="body" idx="1"/>
          </p:nvPr>
        </p:nvSpPr>
        <p:spPr>
          <a:xfrm>
            <a:off x="588142" y="5804545"/>
            <a:ext cx="5438775" cy="36236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cs typeface="Arial" panose="020B0604020202020204" pitchFamily="34" charset="0"/>
              </a:rPr>
              <a:t>Montrer que le projet et tous les partenaires mettront tout en œuvre pour:</a:t>
            </a:r>
          </a:p>
          <a:p>
            <a:r>
              <a:rPr lang="fr-FR" sz="1100" b="1" dirty="0"/>
              <a:t>Optimiser la valeur </a:t>
            </a:r>
            <a:r>
              <a:rPr lang="fr-FR" sz="1100" b="0" dirty="0"/>
              <a:t>des données (et tous produits du projet (logiciels, nouveaux matériels, …) en maximisant adoption et utilisation par tous les acteurs intéressés. </a:t>
            </a:r>
          </a:p>
          <a:p>
            <a:r>
              <a:rPr lang="fr-FR" sz="1100" b="0" dirty="0"/>
              <a:t>Valorisation au sens environnemental,</a:t>
            </a:r>
            <a:r>
              <a:rPr lang="fr-FR" sz="1100" b="0" baseline="0" dirty="0"/>
              <a:t> sociétal et pas forcément valeur </a:t>
            </a:r>
            <a:r>
              <a:rPr lang="fr-FR" sz="1100" b="0" dirty="0"/>
              <a:t>marchande.</a:t>
            </a:r>
          </a:p>
          <a:p>
            <a:r>
              <a:rPr lang="fr-FR" sz="1100" b="0" dirty="0"/>
              <a:t>Impact</a:t>
            </a:r>
            <a:r>
              <a:rPr lang="fr-FR" sz="1100" b="0" baseline="0" dirty="0"/>
              <a:t> : renforcement des capacités des acteurs pour leur permettre d’apprendre, de s’approprier, de s’adapter, de changer de pratiques et de comportements, de créer des actions innovantes.</a:t>
            </a:r>
          </a:p>
          <a:p>
            <a:r>
              <a:rPr lang="fr-FR" sz="1100" b="0" baseline="0" dirty="0"/>
              <a:t>A cette étape : évaluer l’impact ex-ante</a:t>
            </a:r>
            <a:endParaRPr lang="fr-FR" sz="1100" b="0" dirty="0"/>
          </a:p>
          <a:p>
            <a:r>
              <a:rPr lang="fr-FR" sz="1100" b="1" dirty="0"/>
              <a:t>Faciliter l’</a:t>
            </a:r>
            <a:r>
              <a:rPr lang="fr-FR" sz="1100" b="1" dirty="0" err="1"/>
              <a:t>acces</a:t>
            </a:r>
            <a:r>
              <a:rPr lang="fr-FR" sz="1100" b="1" dirty="0"/>
              <a:t> </a:t>
            </a:r>
            <a:r>
              <a:rPr lang="fr-FR" sz="1100" b="0" dirty="0"/>
              <a:t>et la compréhension (données FAIR) des données pour les utilisateurs finaux </a:t>
            </a:r>
          </a:p>
          <a:p>
            <a:r>
              <a:rPr lang="fr-FR" sz="1100" b="0" dirty="0"/>
              <a:t>Utiliser des méthodes, des pratiques et des </a:t>
            </a:r>
            <a:r>
              <a:rPr lang="fr-FR" sz="1100" b="1" dirty="0"/>
              <a:t>standards </a:t>
            </a:r>
            <a:r>
              <a:rPr lang="fr-FR" sz="1100" b="0" dirty="0"/>
              <a:t>reconnus</a:t>
            </a:r>
            <a:r>
              <a:rPr lang="fr-FR" sz="1100" b="0" baseline="0" dirty="0"/>
              <a:t> dans les </a:t>
            </a:r>
            <a:r>
              <a:rPr lang="fr-FR" sz="1100" b="0" dirty="0"/>
              <a:t>disciplines du projet</a:t>
            </a:r>
          </a:p>
          <a:p>
            <a:r>
              <a:rPr lang="fr-FR" sz="1100" b="0" dirty="0"/>
              <a:t>Ouvrir les données dans le respect des </a:t>
            </a:r>
            <a:r>
              <a:rPr lang="fr-FR" sz="1100" b="1" dirty="0"/>
              <a:t>règles éthiques et du cadre juridique</a:t>
            </a:r>
            <a:r>
              <a:rPr lang="fr-FR" sz="1100" b="1" baseline="0" dirty="0"/>
              <a:t> </a:t>
            </a:r>
            <a:r>
              <a:rPr lang="fr-FR" sz="1100" b="0" baseline="0" dirty="0"/>
              <a:t>: au moins certains jeux de données. Obligation au moins pour les données ayant permis la publication des articles de recherche.</a:t>
            </a:r>
          </a:p>
          <a:p>
            <a:endParaRPr lang="fr-FR" sz="1100" b="0" baseline="0" dirty="0"/>
          </a:p>
          <a:p>
            <a:r>
              <a:rPr lang="fr-FR" sz="1100" b="0" dirty="0"/>
              <a:t>Appui également pour l’évaluation des </a:t>
            </a:r>
            <a:r>
              <a:rPr lang="fr-FR" sz="1100" b="1" dirty="0"/>
              <a:t>coûts</a:t>
            </a:r>
            <a:r>
              <a:rPr lang="fr-FR" sz="1100" b="0" dirty="0"/>
              <a:t> et la formalisation des modalités</a:t>
            </a:r>
            <a:r>
              <a:rPr lang="fr-FR" sz="1100" b="0" baseline="0" dirty="0"/>
              <a:t> dans les </a:t>
            </a:r>
            <a:r>
              <a:rPr lang="fr-FR" sz="1100" b="1" baseline="0" dirty="0"/>
              <a:t>contrats,</a:t>
            </a:r>
            <a:r>
              <a:rPr lang="fr-FR" sz="1100" b="0" baseline="0" dirty="0"/>
              <a:t> accords de consortium, …en accord avec les partenaires !!</a:t>
            </a:r>
            <a:endParaRPr lang="fr-FR" sz="1100" b="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14</a:t>
            </a:fld>
            <a:endParaRPr lang="fr-FR"/>
          </a:p>
        </p:txBody>
      </p:sp>
    </p:spTree>
    <p:extLst>
      <p:ext uri="{BB962C8B-B14F-4D97-AF65-F5344CB8AC3E}">
        <p14:creationId xmlns:p14="http://schemas.microsoft.com/office/powerpoint/2010/main" val="41113187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Fil d’ariane</a:t>
            </a:r>
          </a:p>
        </p:txBody>
      </p:sp>
    </p:spTree>
    <p:extLst>
      <p:ext uri="{BB962C8B-B14F-4D97-AF65-F5344CB8AC3E}">
        <p14:creationId xmlns:p14="http://schemas.microsoft.com/office/powerpoint/2010/main" val="36211821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Impact du fonctionnement en mode projet </a:t>
            </a:r>
          </a:p>
          <a:p>
            <a:r>
              <a:t>Ex de BFF. 10 ans, 20aine de partenaires</a:t>
            </a:r>
          </a:p>
          <a:p>
            <a:r>
              <a:t>Génotypage, phénotypage en champ, biochimie, agromatériaux</a:t>
            </a:r>
          </a:p>
        </p:txBody>
      </p:sp>
    </p:spTree>
    <p:extLst>
      <p:ext uri="{BB962C8B-B14F-4D97-AF65-F5344CB8AC3E}">
        <p14:creationId xmlns:p14="http://schemas.microsoft.com/office/powerpoint/2010/main" val="5925269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Impact du fonctionnement en mode projet </a:t>
            </a:r>
          </a:p>
          <a:p>
            <a:r>
              <a:t>Ex de BFF. 10 ans, 20aine de partenaires</a:t>
            </a:r>
          </a:p>
          <a:p>
            <a:r>
              <a:t>Génotypage, phénotypage en champ, biochimie, agromatériaux</a:t>
            </a:r>
          </a:p>
        </p:txBody>
      </p:sp>
    </p:spTree>
    <p:extLst>
      <p:ext uri="{BB962C8B-B14F-4D97-AF65-F5344CB8AC3E}">
        <p14:creationId xmlns:p14="http://schemas.microsoft.com/office/powerpoint/2010/main" val="3841822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t>DirAgap et PowerPoint</a:t>
            </a:r>
          </a:p>
        </p:txBody>
      </p:sp>
    </p:spTree>
    <p:extLst>
      <p:ext uri="{BB962C8B-B14F-4D97-AF65-F5344CB8AC3E}">
        <p14:creationId xmlns:p14="http://schemas.microsoft.com/office/powerpoint/2010/main" val="64012351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Ces règles doivent être partagé TRES largement</a:t>
            </a:r>
          </a:p>
          <a:p>
            <a:pPr>
              <a:defRPr b="1"/>
            </a:pPr>
            <a:r>
              <a:t>N° cahier de labo - N°  de page - N° de l’échantillon dans la page</a:t>
            </a:r>
          </a:p>
          <a:p>
            <a:r>
              <a:t>Ce cahier fait suite au N° # et est suivi par ne N° @</a:t>
            </a:r>
          </a:p>
        </p:txBody>
      </p:sp>
    </p:spTree>
    <p:extLst>
      <p:ext uri="{BB962C8B-B14F-4D97-AF65-F5344CB8AC3E}">
        <p14:creationId xmlns:p14="http://schemas.microsoft.com/office/powerpoint/2010/main" val="100692707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r>
              <a:t>Les même en mieux pour faire face à la quantité</a:t>
            </a:r>
          </a:p>
        </p:txBody>
      </p:sp>
    </p:spTree>
    <p:extLst>
      <p:ext uri="{BB962C8B-B14F-4D97-AF65-F5344CB8AC3E}">
        <p14:creationId xmlns:p14="http://schemas.microsoft.com/office/powerpoint/2010/main" val="395397023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noRot="1" noChangeAspect="1"/>
          </p:cNvSpPr>
          <p:nvPr>
            <p:ph type="sldImg"/>
          </p:nvPr>
        </p:nvSpPr>
        <p:spPr>
          <a:prstGeom prst="rect">
            <a:avLst/>
          </a:prstGeom>
        </p:spPr>
        <p:txBody>
          <a:bodyPr/>
          <a:lstStyle/>
          <a:p>
            <a:endParaRPr/>
          </a:p>
        </p:txBody>
      </p:sp>
      <p:sp>
        <p:nvSpPr>
          <p:cNvPr id="491" name="Shape 491"/>
          <p:cNvSpPr>
            <a:spLocks noGrp="1"/>
          </p:cNvSpPr>
          <p:nvPr>
            <p:ph type="body" sz="quarter" idx="1"/>
          </p:nvPr>
        </p:nvSpPr>
        <p:spPr>
          <a:prstGeom prst="rect">
            <a:avLst/>
          </a:prstGeom>
        </p:spPr>
        <p:txBody>
          <a:bodyPr/>
          <a:lstStyle/>
          <a:p>
            <a:pPr defTabSz="914400">
              <a:lnSpc>
                <a:spcPct val="100000"/>
              </a:lnSpc>
              <a:defRPr sz="1100">
                <a:latin typeface="Calibri"/>
                <a:ea typeface="Calibri"/>
                <a:cs typeface="Calibri"/>
                <a:sym typeface="Calibri"/>
              </a:defRPr>
            </a:pPr>
            <a:r>
              <a:t>Des exemples de nomenclature pour les échantilloons et les fichiers sont cités dans le document : </a:t>
            </a:r>
            <a:r>
              <a:rPr u="sng">
                <a:solidFill>
                  <a:srgbClr val="0000FF"/>
                </a:solidFill>
                <a:uFill>
                  <a:solidFill>
                    <a:srgbClr val="0000FF"/>
                  </a:solidFill>
                </a:uFill>
                <a:hlinkClick r:id="rId3"/>
              </a:rPr>
              <a:t>GuideBP_Otelo_Inist_20170620.pdf </a:t>
            </a:r>
            <a:r>
              <a:rPr u="sng" baseline="30000">
                <a:solidFill>
                  <a:srgbClr val="0000FF"/>
                </a:solidFill>
                <a:uFill>
                  <a:solidFill>
                    <a:srgbClr val="0000FF"/>
                  </a:solidFill>
                </a:uFill>
                <a:hlinkClick r:id="rId3"/>
              </a:rPr>
              <a:t>9</a:t>
            </a:r>
            <a:r>
              <a:rPr baseline="30000"/>
              <a:t>. </a:t>
            </a:r>
          </a:p>
          <a:p>
            <a:pPr defTabSz="914400">
              <a:lnSpc>
                <a:spcPct val="100000"/>
              </a:lnSpc>
              <a:defRPr sz="1100">
                <a:latin typeface="Calibri"/>
                <a:ea typeface="Calibri"/>
                <a:cs typeface="Calibri"/>
                <a:sym typeface="Calibri"/>
              </a:defRPr>
            </a:pPr>
            <a:r>
              <a:t>Ce doc est accessible sur le site : https://ordar.otelo.univ-lorraine.fr/record?id=10.24396/ORDAR-1.</a:t>
            </a:r>
          </a:p>
          <a:p>
            <a:pPr defTabSz="914400">
              <a:lnSpc>
                <a:spcPct val="100000"/>
              </a:lnSpc>
              <a:defRPr sz="1100">
                <a:latin typeface="Calibri"/>
                <a:ea typeface="Calibri"/>
                <a:cs typeface="Calibri"/>
                <a:sym typeface="Calibri"/>
              </a:defRPr>
            </a:pPr>
            <a:endParaRPr sz="1400"/>
          </a:p>
          <a:p>
            <a:pPr defTabSz="914400">
              <a:lnSpc>
                <a:spcPct val="100000"/>
              </a:lnSpc>
              <a:defRPr sz="1100">
                <a:latin typeface="Calibri"/>
                <a:ea typeface="Calibri"/>
                <a:cs typeface="Calibri"/>
                <a:sym typeface="Calibri"/>
              </a:defRPr>
            </a:pPr>
            <a:r>
              <a:t>Penser de façon centrifuge (de moi vers les autres)</a:t>
            </a:r>
          </a:p>
        </p:txBody>
      </p:sp>
    </p:spTree>
    <p:extLst>
      <p:ext uri="{BB962C8B-B14F-4D97-AF65-F5344CB8AC3E}">
        <p14:creationId xmlns:p14="http://schemas.microsoft.com/office/powerpoint/2010/main" val="35033884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Et les formats « pro » ?</a:t>
            </a:r>
          </a:p>
        </p:txBody>
      </p:sp>
    </p:spTree>
    <p:extLst>
      <p:ext uri="{BB962C8B-B14F-4D97-AF65-F5344CB8AC3E}">
        <p14:creationId xmlns:p14="http://schemas.microsoft.com/office/powerpoint/2010/main" val="23059540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pPr defTabSz="914400">
              <a:lnSpc>
                <a:spcPct val="100000"/>
              </a:lnSpc>
              <a:defRPr sz="1200" b="1">
                <a:latin typeface="Calibri"/>
                <a:ea typeface="Calibri"/>
                <a:cs typeface="Calibri"/>
                <a:sym typeface="Calibri"/>
              </a:defRPr>
            </a:pPr>
            <a:r>
              <a:t>SAUVEGARDE</a:t>
            </a:r>
          </a:p>
          <a:p>
            <a:pPr defTabSz="914400">
              <a:lnSpc>
                <a:spcPct val="100000"/>
              </a:lnSpc>
              <a:defRPr sz="1200">
                <a:latin typeface="Century Gothic"/>
                <a:ea typeface="Century Gothic"/>
                <a:cs typeface="Century Gothic"/>
                <a:sym typeface="Century Gothic"/>
              </a:defRPr>
            </a:pPr>
            <a:r>
              <a:t>Son objectif est de </a:t>
            </a:r>
            <a:r>
              <a:rPr b="1"/>
              <a:t>sécuriser les données par duplication </a:t>
            </a:r>
            <a:r>
              <a:t>sur une période réduite (&lt; 1 an), en cas de perte ou endommagement pouvant résulter d’une mauvaise manipulation ou d’un incident technique.</a:t>
            </a:r>
          </a:p>
          <a:p>
            <a:pPr defTabSz="914400">
              <a:lnSpc>
                <a:spcPct val="100000"/>
              </a:lnSpc>
              <a:defRPr sz="1200">
                <a:latin typeface="Century Gothic"/>
                <a:ea typeface="Century Gothic"/>
                <a:cs typeface="Century Gothic"/>
                <a:sym typeface="Century Gothic"/>
              </a:defRPr>
            </a:pPr>
            <a:r>
              <a:t>La sauvegarde est </a:t>
            </a:r>
            <a:r>
              <a:rPr b="1"/>
              <a:t>inactive</a:t>
            </a:r>
            <a:r>
              <a:t> : la copie n’a pas vocation à être modifiée ou éditée.</a:t>
            </a:r>
          </a:p>
          <a:p>
            <a:pPr defTabSz="914400">
              <a:lnSpc>
                <a:spcPct val="100000"/>
              </a:lnSpc>
              <a:defRPr sz="1200">
                <a:latin typeface="Century Gothic"/>
                <a:ea typeface="Century Gothic"/>
                <a:cs typeface="Century Gothic"/>
                <a:sym typeface="Century Gothic"/>
              </a:defRPr>
            </a:pPr>
            <a:endParaRPr/>
          </a:p>
          <a:p>
            <a:pPr defTabSz="914400">
              <a:lnSpc>
                <a:spcPct val="100000"/>
              </a:lnSpc>
              <a:defRPr sz="1200" b="1">
                <a:latin typeface="Century Gothic"/>
                <a:ea typeface="Century Gothic"/>
                <a:cs typeface="Century Gothic"/>
                <a:sym typeface="Century Gothic"/>
              </a:defRPr>
            </a:pPr>
            <a:r>
              <a:t>ARCHIVAGE</a:t>
            </a:r>
          </a:p>
          <a:p>
            <a:pPr defTabSz="914400">
              <a:lnSpc>
                <a:spcPct val="100000"/>
              </a:lnSpc>
              <a:defRPr sz="1200">
                <a:latin typeface="Century Gothic"/>
                <a:ea typeface="Century Gothic"/>
                <a:cs typeface="Century Gothic"/>
                <a:sym typeface="Century Gothic"/>
              </a:defRPr>
            </a:pPr>
            <a:r>
              <a:t>Son objectif est de </a:t>
            </a:r>
            <a:r>
              <a:rPr b="1"/>
              <a:t>préserver de manière sécurisée des données anciennes ou dormantes </a:t>
            </a:r>
            <a:r>
              <a:t>sur une longue durée (&gt; 1 an).</a:t>
            </a:r>
          </a:p>
          <a:p>
            <a:pPr defTabSz="914400">
              <a:lnSpc>
                <a:spcPct val="100000"/>
              </a:lnSpc>
              <a:defRPr sz="1200">
                <a:latin typeface="Century Gothic"/>
                <a:ea typeface="Century Gothic"/>
                <a:cs typeface="Century Gothic"/>
                <a:sym typeface="Century Gothic"/>
              </a:defRPr>
            </a:pPr>
            <a:r>
              <a:t>Les données archivées sont </a:t>
            </a:r>
            <a:r>
              <a:rPr b="1"/>
              <a:t>actives</a:t>
            </a:r>
            <a:r>
              <a:t> : il n’existe aucune autre copie de celles-ci.</a:t>
            </a:r>
          </a:p>
          <a:p>
            <a:pPr defTabSz="914400">
              <a:lnSpc>
                <a:spcPct val="100000"/>
              </a:lnSpc>
              <a:defRPr sz="1200">
                <a:latin typeface="Century Gothic"/>
                <a:ea typeface="Century Gothic"/>
                <a:cs typeface="Century Gothic"/>
                <a:sym typeface="Century Gothic"/>
              </a:defRPr>
            </a:pPr>
            <a:endParaRPr/>
          </a:p>
        </p:txBody>
      </p:sp>
    </p:spTree>
    <p:extLst>
      <p:ext uri="{BB962C8B-B14F-4D97-AF65-F5344CB8AC3E}">
        <p14:creationId xmlns:p14="http://schemas.microsoft.com/office/powerpoint/2010/main" val="106627518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prstGeom prst="rect">
            <a:avLst/>
          </a:prstGeom>
        </p:spPr>
        <p:txBody>
          <a:bodyPr/>
          <a:lstStyle/>
          <a:p>
            <a:endParaRPr/>
          </a:p>
        </p:txBody>
      </p:sp>
      <p:sp>
        <p:nvSpPr>
          <p:cNvPr id="564" name="Shape 564"/>
          <p:cNvSpPr>
            <a:spLocks noGrp="1"/>
          </p:cNvSpPr>
          <p:nvPr>
            <p:ph type="body" sz="quarter" idx="1"/>
          </p:nvPr>
        </p:nvSpPr>
        <p:spPr>
          <a:prstGeom prst="rect">
            <a:avLst/>
          </a:prstGeom>
        </p:spPr>
        <p:txBody>
          <a:bodyPr/>
          <a:lstStyle/>
          <a:p>
            <a:pPr defTabSz="914400">
              <a:lnSpc>
                <a:spcPct val="100000"/>
              </a:lnSpc>
              <a:defRPr sz="1200" b="1">
                <a:latin typeface="Calibri"/>
                <a:ea typeface="Calibri"/>
                <a:cs typeface="Calibri"/>
                <a:sym typeface="Calibri"/>
              </a:defRPr>
            </a:pPr>
            <a:r>
              <a:t>SAUVEGARDE</a:t>
            </a:r>
          </a:p>
          <a:p>
            <a:pPr defTabSz="914400">
              <a:lnSpc>
                <a:spcPct val="100000"/>
              </a:lnSpc>
              <a:defRPr sz="1200">
                <a:latin typeface="Century Gothic"/>
                <a:ea typeface="Century Gothic"/>
                <a:cs typeface="Century Gothic"/>
                <a:sym typeface="Century Gothic"/>
              </a:defRPr>
            </a:pPr>
            <a:r>
              <a:t>Son objectif est de </a:t>
            </a:r>
            <a:r>
              <a:rPr b="1"/>
              <a:t>sécuriser les données par duplication </a:t>
            </a:r>
            <a:r>
              <a:t>sur une période réduite (&lt; 1 an), en cas de perte ou endommagement pouvant résulter d’une mauvaise manipulation ou d’un incident technique.</a:t>
            </a:r>
          </a:p>
          <a:p>
            <a:pPr defTabSz="914400">
              <a:lnSpc>
                <a:spcPct val="100000"/>
              </a:lnSpc>
              <a:defRPr sz="1200">
                <a:latin typeface="Century Gothic"/>
                <a:ea typeface="Century Gothic"/>
                <a:cs typeface="Century Gothic"/>
                <a:sym typeface="Century Gothic"/>
              </a:defRPr>
            </a:pPr>
            <a:r>
              <a:t>La sauvegarde est </a:t>
            </a:r>
            <a:r>
              <a:rPr b="1"/>
              <a:t>inactive</a:t>
            </a:r>
            <a:r>
              <a:t> : la copie n’a pas vocation à être modifiée ou éditée.</a:t>
            </a:r>
          </a:p>
          <a:p>
            <a:pPr defTabSz="914400">
              <a:lnSpc>
                <a:spcPct val="100000"/>
              </a:lnSpc>
              <a:defRPr sz="1200">
                <a:latin typeface="Century Gothic"/>
                <a:ea typeface="Century Gothic"/>
                <a:cs typeface="Century Gothic"/>
                <a:sym typeface="Century Gothic"/>
              </a:defRPr>
            </a:pPr>
            <a:endParaRPr/>
          </a:p>
          <a:p>
            <a:pPr defTabSz="914400">
              <a:lnSpc>
                <a:spcPct val="100000"/>
              </a:lnSpc>
              <a:defRPr sz="1200" b="1">
                <a:latin typeface="Century Gothic"/>
                <a:ea typeface="Century Gothic"/>
                <a:cs typeface="Century Gothic"/>
                <a:sym typeface="Century Gothic"/>
              </a:defRPr>
            </a:pPr>
            <a:r>
              <a:t>ARCHIVAGE</a:t>
            </a:r>
          </a:p>
          <a:p>
            <a:pPr defTabSz="914400">
              <a:lnSpc>
                <a:spcPct val="100000"/>
              </a:lnSpc>
              <a:defRPr sz="1200">
                <a:latin typeface="Century Gothic"/>
                <a:ea typeface="Century Gothic"/>
                <a:cs typeface="Century Gothic"/>
                <a:sym typeface="Century Gothic"/>
              </a:defRPr>
            </a:pPr>
            <a:r>
              <a:t>Son objectif est de </a:t>
            </a:r>
            <a:r>
              <a:rPr b="1"/>
              <a:t>préserver de manière sécurisée des données anciennes ou dormantes </a:t>
            </a:r>
            <a:r>
              <a:t>sur une longue durée (&gt; 1 an).</a:t>
            </a:r>
          </a:p>
          <a:p>
            <a:pPr defTabSz="914400">
              <a:lnSpc>
                <a:spcPct val="100000"/>
              </a:lnSpc>
              <a:defRPr sz="1200">
                <a:latin typeface="Century Gothic"/>
                <a:ea typeface="Century Gothic"/>
                <a:cs typeface="Century Gothic"/>
                <a:sym typeface="Century Gothic"/>
              </a:defRPr>
            </a:pPr>
            <a:r>
              <a:t>Les données archivées sont </a:t>
            </a:r>
            <a:r>
              <a:rPr b="1"/>
              <a:t>actives</a:t>
            </a:r>
            <a:r>
              <a:t> : il n’existe aucune autre copie de celles-ci.</a:t>
            </a:r>
          </a:p>
          <a:p>
            <a:pPr defTabSz="914400">
              <a:lnSpc>
                <a:spcPct val="100000"/>
              </a:lnSpc>
              <a:defRPr sz="1200">
                <a:latin typeface="Century Gothic"/>
                <a:ea typeface="Century Gothic"/>
                <a:cs typeface="Century Gothic"/>
                <a:sym typeface="Century Gothic"/>
              </a:defRPr>
            </a:pPr>
            <a:br/>
            <a:r>
              <a:t>Qui a déjà archivé ?</a:t>
            </a:r>
          </a:p>
          <a:p>
            <a:pPr defTabSz="914400">
              <a:lnSpc>
                <a:spcPct val="100000"/>
              </a:lnSpc>
              <a:defRPr sz="1200">
                <a:latin typeface="Century Gothic"/>
                <a:ea typeface="Century Gothic"/>
                <a:cs typeface="Century Gothic"/>
                <a:sym typeface="Century Gothic"/>
              </a:defRPr>
            </a:pPr>
            <a:endParaRPr/>
          </a:p>
        </p:txBody>
      </p:sp>
    </p:spTree>
    <p:extLst>
      <p:ext uri="{BB962C8B-B14F-4D97-AF65-F5344CB8AC3E}">
        <p14:creationId xmlns:p14="http://schemas.microsoft.com/office/powerpoint/2010/main" val="224629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744538"/>
            <a:ext cx="6686550" cy="5016500"/>
          </a:xfrm>
        </p:spPr>
      </p:sp>
      <p:sp>
        <p:nvSpPr>
          <p:cNvPr id="3" name="Espace réservé des commentaires 2"/>
          <p:cNvSpPr>
            <a:spLocks noGrp="1"/>
          </p:cNvSpPr>
          <p:nvPr>
            <p:ph type="body" idx="1"/>
          </p:nvPr>
        </p:nvSpPr>
        <p:spPr>
          <a:xfrm>
            <a:off x="588142" y="5804545"/>
            <a:ext cx="5438775" cy="1825737"/>
          </a:xfrm>
        </p:spPr>
        <p:txBody>
          <a:bodyPr/>
          <a:lstStyle/>
          <a:p>
            <a:endParaRPr lang="fr-FR" sz="1100" b="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15</a:t>
            </a:fld>
            <a:endParaRPr lang="fr-FR"/>
          </a:p>
        </p:txBody>
      </p:sp>
    </p:spTree>
    <p:extLst>
      <p:ext uri="{BB962C8B-B14F-4D97-AF65-F5344CB8AC3E}">
        <p14:creationId xmlns:p14="http://schemas.microsoft.com/office/powerpoint/2010/main" val="11802783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prstGeom prst="rect">
            <a:avLst/>
          </a:prstGeom>
        </p:spPr>
        <p:txBody>
          <a:bodyPr/>
          <a:lstStyle/>
          <a:p>
            <a:endParaRPr/>
          </a:p>
        </p:txBody>
      </p:sp>
      <p:sp>
        <p:nvSpPr>
          <p:cNvPr id="576" name="Shape 576"/>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Pour éviter toutes ces histoires d’horreur... signalées dans ce doc : https://osf.io/va89s/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Choisir le stockage le plus adapté: </a:t>
            </a:r>
          </a:p>
          <a:p>
            <a:pPr defTabSz="914400">
              <a:lnSpc>
                <a:spcPct val="100000"/>
              </a:lnSpc>
              <a:defRPr sz="1200">
                <a:latin typeface="Calibri"/>
                <a:ea typeface="Calibri"/>
                <a:cs typeface="Calibri"/>
                <a:sym typeface="Calibri"/>
              </a:defRPr>
            </a:pPr>
            <a:r>
              <a:t>Aux usages désirés : travail solitaire? partage avec partenaires internes ou externes à l’établissement? travail collaboratif? niveau d’accès aux données différentié selon les personnes?</a:t>
            </a:r>
          </a:p>
          <a:p>
            <a:pPr defTabSz="914400">
              <a:lnSpc>
                <a:spcPct val="100000"/>
              </a:lnSpc>
              <a:defRPr sz="1200">
                <a:latin typeface="Calibri"/>
                <a:ea typeface="Calibri"/>
                <a:cs typeface="Calibri"/>
                <a:sym typeface="Calibri"/>
              </a:defRPr>
            </a:pPr>
            <a:r>
              <a:t>Aux caractéristiques des données: données publiques/confidentielles/secrètes? Quel dommage causerait leur perte ou leur diffusion?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Sauvegarder méthodiquement: Voir le guide méthodologique : CESSDA TRAINING WORKING GROUP. 4. Store. Backup. </a:t>
            </a:r>
          </a:p>
          <a:p>
            <a:pPr defTabSz="914400">
              <a:lnSpc>
                <a:spcPct val="100000"/>
              </a:lnSpc>
              <a:defRPr sz="1200">
                <a:latin typeface="Calibri"/>
                <a:ea typeface="Calibri"/>
                <a:cs typeface="Calibri"/>
                <a:sym typeface="Calibri"/>
              </a:defRPr>
            </a:pPr>
            <a:r>
              <a:t>Dans: CESSDA Data Management Expert Guide. https://www.cessda.eu/Training/Training-Resources/Library/Data-Management-Expert-Guide/4.-Store/Backup </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Voir les outils d’automatisation de sauvegarde: https://osf.io/va89s/ : diapo 39</a:t>
            </a:r>
          </a:p>
        </p:txBody>
      </p:sp>
    </p:spTree>
    <p:extLst>
      <p:ext uri="{BB962C8B-B14F-4D97-AF65-F5344CB8AC3E}">
        <p14:creationId xmlns:p14="http://schemas.microsoft.com/office/powerpoint/2010/main" val="27851279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Ransomware</a:t>
            </a:r>
          </a:p>
        </p:txBody>
      </p:sp>
    </p:spTree>
    <p:extLst>
      <p:ext uri="{BB962C8B-B14F-4D97-AF65-F5344CB8AC3E}">
        <p14:creationId xmlns:p14="http://schemas.microsoft.com/office/powerpoint/2010/main" val="298531509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dirty="0" err="1"/>
              <a:t>Voir</a:t>
            </a:r>
            <a:r>
              <a:rPr dirty="0"/>
              <a:t> </a:t>
            </a:r>
            <a:r>
              <a:rPr dirty="0" err="1"/>
              <a:t>liste</a:t>
            </a:r>
            <a:r>
              <a:rPr dirty="0"/>
              <a:t> </a:t>
            </a:r>
            <a:r>
              <a:rPr dirty="0" err="1"/>
              <a:t>d’outils</a:t>
            </a:r>
            <a:r>
              <a:rPr dirty="0"/>
              <a:t> de </a:t>
            </a:r>
            <a:r>
              <a:rPr dirty="0" err="1"/>
              <a:t>chiffrage</a:t>
            </a:r>
            <a:r>
              <a:rPr dirty="0"/>
              <a:t> de </a:t>
            </a:r>
            <a:r>
              <a:rPr dirty="0" err="1"/>
              <a:t>données</a:t>
            </a:r>
            <a:r>
              <a:rPr dirty="0"/>
              <a:t> :  https://</a:t>
            </a:r>
            <a:r>
              <a:rPr dirty="0" err="1"/>
              <a:t>osf.io</a:t>
            </a:r>
            <a:r>
              <a:rPr dirty="0"/>
              <a:t>/va89s/ : </a:t>
            </a:r>
            <a:r>
              <a:rPr dirty="0" err="1"/>
              <a:t>diapo</a:t>
            </a:r>
            <a:r>
              <a:rPr dirty="0"/>
              <a:t> 45</a:t>
            </a:r>
          </a:p>
        </p:txBody>
      </p:sp>
    </p:spTree>
    <p:extLst>
      <p:ext uri="{BB962C8B-B14F-4D97-AF65-F5344CB8AC3E}">
        <p14:creationId xmlns:p14="http://schemas.microsoft.com/office/powerpoint/2010/main" val="8096917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noRot="1" noChangeAspect="1"/>
          </p:cNvSpPr>
          <p:nvPr>
            <p:ph type="sldImg"/>
          </p:nvPr>
        </p:nvSpPr>
        <p:spPr>
          <a:prstGeom prst="rect">
            <a:avLst/>
          </a:prstGeom>
        </p:spPr>
        <p:txBody>
          <a:bodyPr/>
          <a:lstStyle/>
          <a:p>
            <a:endParaRPr/>
          </a:p>
        </p:txBody>
      </p:sp>
      <p:sp>
        <p:nvSpPr>
          <p:cNvPr id="634" name="Shape 634"/>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Plus long, beaucoup plus sur !</a:t>
            </a:r>
          </a:p>
        </p:txBody>
      </p:sp>
    </p:spTree>
    <p:extLst>
      <p:ext uri="{BB962C8B-B14F-4D97-AF65-F5344CB8AC3E}">
        <p14:creationId xmlns:p14="http://schemas.microsoft.com/office/powerpoint/2010/main" val="36292417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Shape 645"/>
          <p:cNvSpPr>
            <a:spLocks noGrp="1" noRot="1" noChangeAspect="1"/>
          </p:cNvSpPr>
          <p:nvPr>
            <p:ph type="sldImg"/>
          </p:nvPr>
        </p:nvSpPr>
        <p:spPr>
          <a:prstGeom prst="rect">
            <a:avLst/>
          </a:prstGeom>
        </p:spPr>
        <p:txBody>
          <a:bodyPr/>
          <a:lstStyle/>
          <a:p>
            <a:endParaRPr/>
          </a:p>
        </p:txBody>
      </p:sp>
      <p:sp>
        <p:nvSpPr>
          <p:cNvPr id="646" name="Shape 64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Plus long, beaucoup plus sur !</a:t>
            </a:r>
          </a:p>
        </p:txBody>
      </p:sp>
    </p:spTree>
    <p:extLst>
      <p:ext uri="{BB962C8B-B14F-4D97-AF65-F5344CB8AC3E}">
        <p14:creationId xmlns:p14="http://schemas.microsoft.com/office/powerpoint/2010/main" val="41351260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noRot="1" noChangeAspect="1"/>
          </p:cNvSpPr>
          <p:nvPr>
            <p:ph type="sldImg"/>
          </p:nvPr>
        </p:nvSpPr>
        <p:spPr>
          <a:prstGeom prst="rect">
            <a:avLst/>
          </a:prstGeom>
        </p:spPr>
        <p:txBody>
          <a:bodyPr/>
          <a:lstStyle/>
          <a:p>
            <a:endParaRPr/>
          </a:p>
        </p:txBody>
      </p:sp>
      <p:sp>
        <p:nvSpPr>
          <p:cNvPr id="658" name="Shape 658"/>
          <p:cNvSpPr>
            <a:spLocks noGrp="1"/>
          </p:cNvSpPr>
          <p:nvPr>
            <p:ph type="body" sz="quarter" idx="1"/>
          </p:nvPr>
        </p:nvSpPr>
        <p:spPr>
          <a:prstGeom prst="rect">
            <a:avLst/>
          </a:prstGeom>
        </p:spPr>
        <p:txBody>
          <a:bodyPr/>
          <a:lstStyle/>
          <a:p>
            <a:r>
              <a:t>les données produites « valent » elles quelque chose ?</a:t>
            </a:r>
          </a:p>
        </p:txBody>
      </p:sp>
    </p:spTree>
    <p:extLst>
      <p:ext uri="{BB962C8B-B14F-4D97-AF65-F5344CB8AC3E}">
        <p14:creationId xmlns:p14="http://schemas.microsoft.com/office/powerpoint/2010/main" val="5079894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t>Ex : tous les départements de France sont ils là ?</a:t>
            </a:r>
          </a:p>
          <a:p>
            <a:r>
              <a:t>Plotter les données GPS</a:t>
            </a:r>
          </a:p>
          <a:p>
            <a:r>
              <a:t>Date « point zéro » sous Windows et MacOS</a:t>
            </a:r>
          </a:p>
          <a:p>
            <a:r>
              <a:t>Noms des villes mal orthographiés</a:t>
            </a:r>
          </a:p>
          <a:p>
            <a:r>
              <a:t>Open Refine</a:t>
            </a:r>
          </a:p>
        </p:txBody>
      </p:sp>
    </p:spTree>
    <p:extLst>
      <p:ext uri="{BB962C8B-B14F-4D97-AF65-F5344CB8AC3E}">
        <p14:creationId xmlns:p14="http://schemas.microsoft.com/office/powerpoint/2010/main" val="37519014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r>
              <a:t>Tabula</a:t>
            </a:r>
          </a:p>
        </p:txBody>
      </p:sp>
    </p:spTree>
    <p:extLst>
      <p:ext uri="{BB962C8B-B14F-4D97-AF65-F5344CB8AC3E}">
        <p14:creationId xmlns:p14="http://schemas.microsoft.com/office/powerpoint/2010/main" val="162743800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p>
            <a:r>
              <a:t>Les même en mieux pour faire face à la quantité</a:t>
            </a:r>
          </a:p>
        </p:txBody>
      </p:sp>
    </p:spTree>
    <p:extLst>
      <p:ext uri="{BB962C8B-B14F-4D97-AF65-F5344CB8AC3E}">
        <p14:creationId xmlns:p14="http://schemas.microsoft.com/office/powerpoint/2010/main" val="13042514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L’arborescence n’est pas la solution</a:t>
            </a:r>
          </a:p>
          <a:p>
            <a:r>
              <a:t>Yahoo vs Google</a:t>
            </a:r>
          </a:p>
        </p:txBody>
      </p:sp>
    </p:spTree>
    <p:extLst>
      <p:ext uri="{BB962C8B-B14F-4D97-AF65-F5344CB8AC3E}">
        <p14:creationId xmlns:p14="http://schemas.microsoft.com/office/powerpoint/2010/main" val="1873512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Selon leur contexte de création (capture ou production), leur exploitation, leur analyse et les traitements qu’elles subissent, les données de recherche peuvent être : (issu de </a:t>
            </a:r>
            <a:r>
              <a:rPr lang="fr-FR" dirty="0" err="1"/>
              <a:t>Doranum</a:t>
            </a:r>
            <a:r>
              <a:rPr lang="fr-FR" dirty="0"/>
              <a:t>: </a:t>
            </a:r>
            <a:r>
              <a:rPr lang="fr-FR" sz="900" dirty="0">
                <a:hlinkClick r:id="rId3"/>
              </a:rPr>
              <a:t>https://doranum.fr/enjeux-benefices/parcours-interactif-sur-la-gestion-des-donnees-de-la-recherche/</a:t>
            </a:r>
            <a:r>
              <a:rPr lang="fr-FR" sz="900" dirty="0"/>
              <a:t> </a:t>
            </a:r>
            <a:r>
              <a:rPr lang="fr-FR" dirty="0"/>
              <a:t>) </a:t>
            </a:r>
          </a:p>
          <a:p>
            <a:r>
              <a:rPr lang="fr-FR" dirty="0"/>
              <a:t>- de différente nature : brutes, dérivées, formatées, nettoyées, primaires, secondaires, traitées….</a:t>
            </a:r>
          </a:p>
          <a:p>
            <a:r>
              <a:rPr lang="fr-FR" dirty="0"/>
              <a:t>- contenues dans divers supports : carnets de laboratoire, documents électroniques, logiciels, papier, programmes informatiques…</a:t>
            </a:r>
          </a:p>
          <a:p>
            <a:r>
              <a:rPr lang="fr-FR" dirty="0"/>
              <a:t>- de tous types : archives, audio, vidéo, bases de données, codes sources, géospatiales, images, photographies, langages de programmation, matérielles et physiques, modèles, visualisations, 3D, numériques, textuelles, numérisations, scans, qualitatives, quantitatives, statistiques…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5364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Niveau de risque = Gravité d’un événement x Probabilité x Irréversibilité des dégâts provoqués.</a:t>
            </a:r>
          </a:p>
          <a:p>
            <a:pPr defTabSz="914400">
              <a:lnSpc>
                <a:spcPct val="100000"/>
              </a:lnSpc>
              <a:defRPr sz="1200">
                <a:latin typeface="Calibri"/>
                <a:ea typeface="Calibri"/>
                <a:cs typeface="Calibri"/>
                <a:sym typeface="Calibri"/>
              </a:defRPr>
            </a:pPr>
            <a:r>
              <a:t>Evaluer les risques : voir la présentation: https://osf.io/va89s/ </a:t>
            </a:r>
          </a:p>
        </p:txBody>
      </p:sp>
    </p:spTree>
    <p:extLst>
      <p:ext uri="{BB962C8B-B14F-4D97-AF65-F5344CB8AC3E}">
        <p14:creationId xmlns:p14="http://schemas.microsoft.com/office/powerpoint/2010/main" val="300881389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Faudra-t-il garder les versions intermédiaires des données ? </a:t>
            </a:r>
          </a:p>
        </p:txBody>
      </p:sp>
    </p:spTree>
    <p:extLst>
      <p:ext uri="{BB962C8B-B14F-4D97-AF65-F5344CB8AC3E}">
        <p14:creationId xmlns:p14="http://schemas.microsoft.com/office/powerpoint/2010/main" val="3614054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77409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Ces aspects devraient aussi </a:t>
            </a:r>
            <a:r>
              <a:rPr lang="fr-FR" dirty="0" err="1"/>
              <a:t>etre</a:t>
            </a:r>
            <a:r>
              <a:rPr lang="fr-FR" baseline="0" dirty="0"/>
              <a:t> </a:t>
            </a:r>
            <a:r>
              <a:rPr lang="fr-FR" dirty="0"/>
              <a:t>traités dans l’accord de consortium.</a:t>
            </a: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233</a:t>
            </a:fld>
            <a:endParaRPr lang="fr-FR"/>
          </a:p>
        </p:txBody>
      </p:sp>
    </p:spTree>
    <p:extLst>
      <p:ext uri="{BB962C8B-B14F-4D97-AF65-F5344CB8AC3E}">
        <p14:creationId xmlns:p14="http://schemas.microsoft.com/office/powerpoint/2010/main" val="296045832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100" kern="1200" dirty="0">
                <a:solidFill>
                  <a:schemeClr val="tx1"/>
                </a:solidFill>
                <a:effectLst/>
                <a:latin typeface="+mn-lt"/>
                <a:ea typeface="+mn-ea"/>
                <a:cs typeface="+mn-cs"/>
              </a:rPr>
              <a:t>The moto related to Open Data is “as open as possible, as closed as necessary”. </a:t>
            </a:r>
          </a:p>
          <a:p>
            <a:r>
              <a:rPr lang="en-US" sz="1100" kern="1200" dirty="0">
                <a:solidFill>
                  <a:schemeClr val="tx1"/>
                </a:solidFill>
                <a:effectLst/>
                <a:latin typeface="+mn-lt"/>
                <a:ea typeface="+mn-ea"/>
                <a:cs typeface="+mn-cs"/>
              </a:rPr>
              <a:t>Therefore projects should make sure the way their data is used, produced, and shared is GDPR compliant. (</a:t>
            </a:r>
            <a:r>
              <a:rPr lang="en-US" sz="1100" kern="1200" dirty="0" err="1">
                <a:solidFill>
                  <a:schemeClr val="tx1"/>
                </a:solidFill>
                <a:effectLst/>
                <a:latin typeface="+mn-lt"/>
                <a:ea typeface="+mn-ea"/>
                <a:cs typeface="+mn-cs"/>
              </a:rPr>
              <a:t>issu</a:t>
            </a:r>
            <a:r>
              <a:rPr lang="en-US" sz="1100" kern="1200" dirty="0">
                <a:solidFill>
                  <a:schemeClr val="tx1"/>
                </a:solidFill>
                <a:effectLst/>
                <a:latin typeface="+mn-lt"/>
                <a:ea typeface="+mn-ea"/>
                <a:cs typeface="+mn-cs"/>
              </a:rPr>
              <a:t> du guide </a:t>
            </a:r>
            <a:r>
              <a:rPr lang="en-US" sz="1100" kern="1200" dirty="0" err="1">
                <a:solidFill>
                  <a:schemeClr val="tx1"/>
                </a:solidFill>
                <a:effectLst/>
                <a:latin typeface="+mn-lt"/>
                <a:ea typeface="+mn-ea"/>
                <a:cs typeface="+mn-cs"/>
              </a:rPr>
              <a:t>Biodiversa</a:t>
            </a:r>
            <a:r>
              <a:rPr lang="en-US" sz="1100" kern="1200" dirty="0">
                <a:solidFill>
                  <a:schemeClr val="tx1"/>
                </a:solidFill>
                <a:effectLst/>
                <a:latin typeface="+mn-lt"/>
                <a:ea typeface="+mn-ea"/>
                <a:cs typeface="+mn-cs"/>
              </a:rPr>
              <a:t> (page 14): </a:t>
            </a:r>
            <a:r>
              <a:rPr lang="en-US" sz="900" kern="1200" dirty="0">
                <a:solidFill>
                  <a:schemeClr val="tx1"/>
                </a:solidFill>
                <a:effectLst/>
                <a:latin typeface="+mn-lt"/>
                <a:ea typeface="+mn-ea"/>
                <a:cs typeface="+mn-cs"/>
              </a:rPr>
              <a:t>http://www.biodiversa.org/1677/download</a:t>
            </a:r>
            <a:r>
              <a:rPr lang="en-US" sz="1100" kern="1200" dirty="0">
                <a:solidFill>
                  <a:schemeClr val="tx1"/>
                </a:solidFill>
                <a:effectLst/>
                <a:latin typeface="+mn-lt"/>
                <a:ea typeface="+mn-ea"/>
                <a:cs typeface="+mn-cs"/>
              </a:rPr>
              <a:t>) </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t>Faire </a:t>
            </a:r>
            <a:r>
              <a:rPr lang="en-US" sz="1100" baseline="0" dirty="0" err="1"/>
              <a:t>avancer</a:t>
            </a:r>
            <a:r>
              <a:rPr lang="en-US" sz="1100" baseline="0" dirty="0"/>
              <a:t> la science </a:t>
            </a:r>
            <a:r>
              <a:rPr lang="en-US" sz="1100" baseline="0" dirty="0" err="1"/>
              <a:t>en</a:t>
            </a:r>
            <a:r>
              <a:rPr lang="en-US" sz="1100" baseline="0" dirty="0"/>
              <a:t> levant les </a:t>
            </a:r>
            <a:r>
              <a:rPr lang="en-US" sz="1100" baseline="0" dirty="0" err="1"/>
              <a:t>barrieres</a:t>
            </a:r>
            <a:r>
              <a:rPr lang="en-US" sz="1100" baseline="0" dirty="0"/>
              <a:t> </a:t>
            </a:r>
            <a:r>
              <a:rPr lang="en-US" sz="1100" baseline="0" dirty="0" err="1"/>
              <a:t>empechant</a:t>
            </a:r>
            <a:r>
              <a:rPr lang="en-US" sz="1100" baseline="0" dirty="0"/>
              <a:t> de combiner entre </a:t>
            </a:r>
            <a:r>
              <a:rPr lang="en-US" sz="1100" baseline="0" dirty="0" err="1"/>
              <a:t>elles</a:t>
            </a:r>
            <a:r>
              <a:rPr lang="en-US" sz="1100" baseline="0" dirty="0"/>
              <a:t> des </a:t>
            </a:r>
            <a:r>
              <a:rPr lang="en-US" sz="1100" baseline="0" dirty="0" err="1"/>
              <a:t>données</a:t>
            </a:r>
            <a:r>
              <a:rPr lang="en-US" sz="1100" baseline="0" dirty="0"/>
              <a:t> </a:t>
            </a:r>
            <a:r>
              <a:rPr lang="en-US" sz="1100" baseline="0" dirty="0" err="1"/>
              <a:t>hétérogènes</a:t>
            </a:r>
            <a:r>
              <a:rPr lang="en-US" sz="1100" baseline="0" dirty="0"/>
              <a:t> issues de sources multiples.</a:t>
            </a:r>
          </a:p>
          <a:p>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Will the research be published in a journal that requires the underlying data to accompany articles? </a:t>
            </a:r>
          </a:p>
          <a:p>
            <a:r>
              <a:rPr lang="en-US" sz="1100" kern="1200" dirty="0">
                <a:solidFill>
                  <a:schemeClr val="tx1"/>
                </a:solidFill>
                <a:effectLst/>
                <a:latin typeface="+mn-lt"/>
                <a:ea typeface="+mn-ea"/>
                <a:cs typeface="+mn-cs"/>
              </a:rPr>
              <a:t>What are your intended Open Access publications practices (Green, Golden, Hybrid)?</a:t>
            </a:r>
          </a:p>
          <a:p>
            <a:r>
              <a:rPr lang="en-US" sz="1100" kern="1200" dirty="0">
                <a:solidFill>
                  <a:schemeClr val="tx1"/>
                </a:solidFill>
                <a:effectLst/>
                <a:latin typeface="+mn-lt"/>
                <a:ea typeface="+mn-ea"/>
                <a:cs typeface="+mn-cs"/>
              </a:rPr>
              <a:t>Data should be made available as soon as the results of the research have been published.</a:t>
            </a:r>
          </a:p>
          <a:p>
            <a:r>
              <a:rPr lang="en-US" sz="1100" kern="1200" dirty="0">
                <a:solidFill>
                  <a:schemeClr val="tx1"/>
                </a:solidFill>
                <a:effectLst/>
                <a:latin typeface="+mn-lt"/>
                <a:ea typeface="+mn-ea"/>
                <a:cs typeface="+mn-cs"/>
              </a:rPr>
              <a:t>(issu du Guide </a:t>
            </a:r>
            <a:r>
              <a:rPr lang="en-US" sz="1100" kern="1200" dirty="0" err="1">
                <a:solidFill>
                  <a:schemeClr val="tx1"/>
                </a:solidFill>
                <a:effectLst/>
                <a:latin typeface="+mn-lt"/>
                <a:ea typeface="+mn-ea"/>
                <a:cs typeface="+mn-cs"/>
              </a:rPr>
              <a:t>Biodiversa</a:t>
            </a:r>
            <a:r>
              <a:rPr lang="en-US" sz="11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rPr>
              <a:t>http://www.biodiversa.org/1677/download</a:t>
            </a:r>
            <a:r>
              <a:rPr lang="en-US"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234</a:t>
            </a:fld>
            <a:endParaRPr lang="fr-FR"/>
          </a:p>
        </p:txBody>
      </p:sp>
    </p:spTree>
    <p:extLst>
      <p:ext uri="{BB962C8B-B14F-4D97-AF65-F5344CB8AC3E}">
        <p14:creationId xmlns:p14="http://schemas.microsoft.com/office/powerpoint/2010/main" val="226874252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235</a:t>
            </a:fld>
            <a:endParaRPr lang="fr-FR">
              <a:solidFill>
                <a:prstClr val="black"/>
              </a:solidFill>
            </a:endParaRPr>
          </a:p>
        </p:txBody>
      </p:sp>
    </p:spTree>
    <p:extLst>
      <p:ext uri="{BB962C8B-B14F-4D97-AF65-F5344CB8AC3E}">
        <p14:creationId xmlns:p14="http://schemas.microsoft.com/office/powerpoint/2010/main" val="76017473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236</a:t>
            </a:fld>
            <a:endParaRPr lang="fr-FR">
              <a:solidFill>
                <a:prstClr val="black"/>
              </a:solidFill>
            </a:endParaRPr>
          </a:p>
        </p:txBody>
      </p:sp>
    </p:spTree>
    <p:extLst>
      <p:ext uri="{BB962C8B-B14F-4D97-AF65-F5344CB8AC3E}">
        <p14:creationId xmlns:p14="http://schemas.microsoft.com/office/powerpoint/2010/main" val="184355457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3" name="Espace réservé des commentaires 2"/>
          <p:cNvSpPr>
            <a:spLocks noGrp="1"/>
          </p:cNvSpPr>
          <p:nvPr>
            <p:ph type="body" idx="1"/>
          </p:nvPr>
        </p:nvSpPr>
        <p:spPr>
          <a:xfrm>
            <a:off x="610172" y="6856077"/>
            <a:ext cx="5438775" cy="563899"/>
          </a:xfrm>
        </p:spPr>
        <p:txBody>
          <a:bodyPr/>
          <a:lstStyle/>
          <a:p>
            <a:r>
              <a:rPr lang="fr-FR" dirty="0"/>
              <a:t>H2020 : données ouvertes par défaut: mais justification des restrictions</a:t>
            </a:r>
            <a:r>
              <a:rPr lang="fr-FR" baseline="0" dirty="0"/>
              <a:t> possible.</a:t>
            </a:r>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237</a:t>
            </a:fld>
            <a:endParaRPr lang="fr-FR">
              <a:solidFill>
                <a:prstClr val="black"/>
              </a:solidFill>
            </a:endParaRPr>
          </a:p>
        </p:txBody>
      </p:sp>
    </p:spTree>
    <p:extLst>
      <p:ext uri="{BB962C8B-B14F-4D97-AF65-F5344CB8AC3E}">
        <p14:creationId xmlns:p14="http://schemas.microsoft.com/office/powerpoint/2010/main" val="34962102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3" name="Espace réservé des commentaires 2"/>
          <p:cNvSpPr>
            <a:spLocks noGrp="1"/>
          </p:cNvSpPr>
          <p:nvPr>
            <p:ph type="body" idx="1"/>
          </p:nvPr>
        </p:nvSpPr>
        <p:spPr>
          <a:xfrm>
            <a:off x="489521" y="6589033"/>
            <a:ext cx="5438775" cy="3087576"/>
          </a:xfrm>
        </p:spPr>
        <p:txBody>
          <a:bodyPr/>
          <a:lstStyle/>
          <a:p>
            <a:r>
              <a:rPr lang="fr-FR" dirty="0"/>
              <a:t>Pour le</a:t>
            </a:r>
            <a:r>
              <a:rPr lang="fr-FR" baseline="0" dirty="0"/>
              <a:t> libre accès aux articles:</a:t>
            </a:r>
          </a:p>
          <a:p>
            <a:r>
              <a:rPr lang="fr-FR" b="1" dirty="0"/>
              <a:t>Loi Lemaire</a:t>
            </a:r>
            <a:r>
              <a:rPr lang="fr-FR" dirty="0"/>
              <a:t> : max 6 mois</a:t>
            </a:r>
            <a:r>
              <a:rPr lang="fr-FR" baseline="0" dirty="0"/>
              <a:t> après publication</a:t>
            </a:r>
          </a:p>
          <a:p>
            <a:r>
              <a:rPr lang="fr-FR" baseline="0" dirty="0"/>
              <a:t>Guide d’application de la loi pour une République numérique (article 30) – Écrits scientifiques: </a:t>
            </a:r>
            <a:r>
              <a:rPr lang="fr-FR" sz="900" baseline="0" dirty="0"/>
              <a:t>https://www.ouvrirlascience.fr/guide-dapplication-de-la-loi-pour-une-republique-numerique-article-30-ecrits-scientifiques/</a:t>
            </a:r>
          </a:p>
          <a:p>
            <a:endParaRPr lang="fr-FR" baseline="0" dirty="0"/>
          </a:p>
          <a:p>
            <a:r>
              <a:rPr lang="fr-FR" baseline="0" dirty="0"/>
              <a:t>l’</a:t>
            </a:r>
            <a:r>
              <a:rPr lang="fr-FR" b="1" baseline="0" dirty="0"/>
              <a:t>ANR </a:t>
            </a:r>
            <a:r>
              <a:rPr lang="fr-FR" baseline="0" dirty="0"/>
              <a:t>s’appuie sur l’article 30 de la loi «Pour une République numérique» et  demande  que  toutes  les  publications  consécutives  aux  projets  qu'elle  finance,  soient déposées  en  texte  intégral  dans  une  archive  ouverte,  soit  directement  dans  HAL  soit par l'intermédiaire d'une archive institutionnelle locale.</a:t>
            </a:r>
          </a:p>
          <a:p>
            <a:r>
              <a:rPr lang="fr-FR" baseline="0" dirty="0"/>
              <a:t>H2020 : idem</a:t>
            </a:r>
          </a:p>
          <a:p>
            <a:r>
              <a:rPr lang="fr-FR" baseline="0" dirty="0"/>
              <a:t>B&amp;M Gates : immédiatement</a:t>
            </a:r>
          </a:p>
          <a:p>
            <a:endParaRPr lang="fr-FR" dirty="0"/>
          </a:p>
          <a:p>
            <a:r>
              <a:rPr lang="en-US" dirty="0"/>
              <a:t>For Horizon 2020 projects, a data management plan is required for the data needed to validate the results presented in a scientific publication, other data can be provided on a voluntary basis. </a:t>
            </a:r>
            <a:r>
              <a:rPr lang="en-US" sz="900" dirty="0"/>
              <a:t>https://www.openaire.eu/open-research-data-the-new-norm-in-h2020 </a:t>
            </a:r>
            <a:endParaRPr lang="fr-FR" sz="900" dirty="0"/>
          </a:p>
          <a:p>
            <a:pPr marL="0" lvl="1">
              <a:defRPr/>
            </a:pPr>
            <a:endParaRPr lang="fr-FR" dirty="0"/>
          </a:p>
          <a:p>
            <a:endParaRPr lang="fr-FR"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238</a:t>
            </a:fld>
            <a:endParaRPr lang="fr-FR">
              <a:solidFill>
                <a:prstClr val="black"/>
              </a:solidFill>
            </a:endParaRPr>
          </a:p>
        </p:txBody>
      </p:sp>
    </p:spTree>
    <p:extLst>
      <p:ext uri="{BB962C8B-B14F-4D97-AF65-F5344CB8AC3E}">
        <p14:creationId xmlns:p14="http://schemas.microsoft.com/office/powerpoint/2010/main" val="162360290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714847" y="4512112"/>
            <a:ext cx="7942238" cy="2114345"/>
          </a:xfrm>
        </p:spPr>
        <p:txBody>
          <a:bodyPr/>
          <a:lstStyle/>
          <a:p>
            <a:pPr algn="just">
              <a:lnSpc>
                <a:spcPct val="120000"/>
              </a:lnSpc>
              <a:spcBef>
                <a:spcPts val="600"/>
              </a:spcBef>
              <a:buClr>
                <a:schemeClr val="accent5"/>
              </a:buClr>
              <a:buFont typeface="Wingdings" pitchFamily="2" charset="2"/>
              <a:buNone/>
            </a:pPr>
            <a:r>
              <a:rPr lang="fr-FR" sz="1100" dirty="0">
                <a:solidFill>
                  <a:prstClr val="black"/>
                </a:solidFill>
              </a:rPr>
              <a:t>Données ayant une valeur environnementale: ex: contribuant à un thème majeur</a:t>
            </a:r>
            <a:r>
              <a:rPr lang="fr-FR" sz="1100" baseline="0" dirty="0">
                <a:solidFill>
                  <a:prstClr val="black"/>
                </a:solidFill>
              </a:rPr>
              <a:t> (CC</a:t>
            </a:r>
            <a:r>
              <a:rPr lang="fr-FR" sz="1100" dirty="0">
                <a:solidFill>
                  <a:prstClr val="black"/>
                </a:solidFill>
              </a:rPr>
              <a:t>, gestion RN, santé publique,…)</a:t>
            </a:r>
          </a:p>
          <a:p>
            <a:endParaRPr lang="fr-FR" sz="1100" dirty="0"/>
          </a:p>
          <a:p>
            <a:r>
              <a:rPr lang="fr-FR" sz="1100" dirty="0"/>
              <a:t>Données utiles dans d’autres domaines</a:t>
            </a:r>
          </a:p>
          <a:p>
            <a:r>
              <a:rPr lang="fr-FR" sz="1100" dirty="0"/>
              <a:t>“Les données climatologiques peuvent servir de sources pour des travaux de recherche en histoire ou en géographie ”</a:t>
            </a:r>
          </a:p>
          <a:p>
            <a:endParaRPr lang="fr-FR" sz="1100" dirty="0"/>
          </a:p>
          <a:p>
            <a:r>
              <a:rPr lang="fr-FR" sz="1100" dirty="0"/>
              <a:t>Les 21 revues du groupe Lancet vont être rigoureuses sur les données sources... et les auteurs </a:t>
            </a:r>
            <a:r>
              <a:rPr lang="fr-FR" sz="1100" dirty="0" err="1"/>
              <a:t>signeront-ils</a:t>
            </a:r>
            <a:r>
              <a:rPr lang="fr-FR" sz="1100" dirty="0"/>
              <a:t> par complaisance</a:t>
            </a:r>
          </a:p>
          <a:p>
            <a:r>
              <a:rPr lang="fr-FR" sz="1100" dirty="0"/>
              <a:t>C'est une conséquence de la rétractation de l'article de </a:t>
            </a:r>
            <a:r>
              <a:rPr lang="fr-FR" sz="1100" dirty="0" err="1"/>
              <a:t>Mehra</a:t>
            </a:r>
            <a:r>
              <a:rPr lang="fr-FR" sz="1100" dirty="0"/>
              <a:t> et al sur COVID-19/HCQ/AZI dans The Lancet en juin 2020. </a:t>
            </a:r>
            <a:r>
              <a:rPr lang="fr-FR" sz="900" dirty="0"/>
              <a:t>https://www.redactionmedicale.fr/2020/09/cest-une-conséquence-de-la-rétractation-de-larticle-de-mehra-et-al-sur-covid-19hcqazi-dans-the-lancet-en-juin-2020-tous.html</a:t>
            </a:r>
            <a:endParaRPr lang="en-US" sz="900" dirty="0"/>
          </a:p>
          <a:p>
            <a:endParaRPr lang="fr-FR" sz="1100" dirty="0"/>
          </a:p>
          <a:p>
            <a:r>
              <a:rPr lang="fr-FR" sz="1100" dirty="0"/>
              <a:t>Attention: cout de conservation des données: coût économique mais aussi coût écologique !! : </a:t>
            </a:r>
            <a:r>
              <a:rPr lang="fr-FR" sz="900" dirty="0"/>
              <a:t>https://www.presse-citron.net/voici-5-conseils-pour-utiliser-internet-facon-ecologique/. </a:t>
            </a:r>
            <a:r>
              <a:rPr lang="fr-FR" sz="1100" dirty="0"/>
              <a:t>Extrait : «</a:t>
            </a:r>
            <a:r>
              <a:rPr lang="fr-FR" sz="900" dirty="0"/>
              <a:t> </a:t>
            </a:r>
            <a:r>
              <a:rPr lang="fr-FR" sz="1100" i="1" dirty="0"/>
              <a:t>Dans un rapport de 2017 intitulé </a:t>
            </a:r>
            <a:r>
              <a:rPr lang="fr-FR" sz="1100" i="1" dirty="0" err="1"/>
              <a:t>Clicking</a:t>
            </a:r>
            <a:r>
              <a:rPr lang="fr-FR" sz="1100" i="1" dirty="0"/>
              <a:t> Clean, Greenpeace indiquait que le secteur informatique représente environ 7% de la consommation mondiale d’électricité</a:t>
            </a:r>
            <a:r>
              <a:rPr lang="fr-FR" dirty="0"/>
              <a:t>».</a:t>
            </a:r>
          </a:p>
          <a:p>
            <a:endParaRPr lang="fr-FR"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239</a:t>
            </a:fld>
            <a:endParaRPr lang="fr-FR">
              <a:solidFill>
                <a:prstClr val="black"/>
              </a:solidFill>
            </a:endParaRPr>
          </a:p>
        </p:txBody>
      </p:sp>
    </p:spTree>
    <p:extLst>
      <p:ext uri="{BB962C8B-B14F-4D97-AF65-F5344CB8AC3E}">
        <p14:creationId xmlns:p14="http://schemas.microsoft.com/office/powerpoint/2010/main" val="2480334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17</a:t>
            </a:fld>
            <a:endParaRPr lang="fr-FR"/>
          </a:p>
        </p:txBody>
      </p:sp>
    </p:spTree>
    <p:extLst>
      <p:ext uri="{BB962C8B-B14F-4D97-AF65-F5344CB8AC3E}">
        <p14:creationId xmlns:p14="http://schemas.microsoft.com/office/powerpoint/2010/main" val="13992642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a:xfrm>
            <a:off x="917575" y="4622973"/>
            <a:ext cx="7942238" cy="1238517"/>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a:t>Pour les espèces en danger:</a:t>
            </a:r>
            <a:r>
              <a:rPr lang="fr-FR" sz="1100" baseline="0" dirty="0"/>
              <a:t> exemple</a:t>
            </a:r>
            <a:r>
              <a:rPr lang="fr-FR" sz="1100" dirty="0"/>
              <a:t> de la revue </a:t>
            </a:r>
            <a:r>
              <a:rPr lang="fr-FR" sz="1100" i="1" dirty="0" err="1"/>
              <a:t>Australian</a:t>
            </a:r>
            <a:r>
              <a:rPr lang="fr-FR" sz="1100" i="1" dirty="0"/>
              <a:t> Journal of </a:t>
            </a:r>
            <a:r>
              <a:rPr lang="fr-FR" sz="1100" i="1" dirty="0" err="1"/>
              <a:t>Botany</a:t>
            </a:r>
            <a:r>
              <a:rPr lang="fr-FR" sz="1100" dirty="0"/>
              <a:t>:  </a:t>
            </a:r>
            <a:r>
              <a:rPr lang="fr-FR" sz="900" dirty="0"/>
              <a:t>http://www.publish.csiro.au/bt/forauthors/AuthorInstructions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dirty="0"/>
              <a:t>Distribution information and lodging specimens</a:t>
            </a:r>
            <a:br>
              <a:rPr lang="en-US" sz="1100" dirty="0"/>
            </a:br>
            <a:r>
              <a:rPr lang="en-US" sz="1100" dirty="0"/>
              <a:t>In cooperation with other botanical institutions, distributional data for rare and threatened plant taxa will be masked.</a:t>
            </a:r>
            <a:endParaRPr lang="fr-FR" sz="11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240</a:t>
            </a:fld>
            <a:endParaRPr lang="fr-FR">
              <a:solidFill>
                <a:prstClr val="black"/>
              </a:solidFill>
            </a:endParaRPr>
          </a:p>
        </p:txBody>
      </p:sp>
    </p:spTree>
    <p:extLst>
      <p:ext uri="{BB962C8B-B14F-4D97-AF65-F5344CB8AC3E}">
        <p14:creationId xmlns:p14="http://schemas.microsoft.com/office/powerpoint/2010/main" val="403667138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241</a:t>
            </a:fld>
            <a:endParaRPr lang="fr-FR">
              <a:solidFill>
                <a:prstClr val="black"/>
              </a:solidFill>
            </a:endParaRPr>
          </a:p>
        </p:txBody>
      </p:sp>
      <p:sp>
        <p:nvSpPr>
          <p:cNvPr id="3" name="Espace réservé des notes 2"/>
          <p:cNvSpPr>
            <a:spLocks noGrp="1"/>
          </p:cNvSpPr>
          <p:nvPr>
            <p:ph type="body" idx="1"/>
          </p:nvPr>
        </p:nvSpPr>
        <p:spPr>
          <a:xfrm>
            <a:off x="686763" y="6800073"/>
            <a:ext cx="5438775" cy="2987782"/>
          </a:xfrm>
        </p:spPr>
        <p:txBody>
          <a:bodyPr/>
          <a:lstStyle/>
          <a:p>
            <a:r>
              <a:rPr lang="fr-FR" dirty="0"/>
              <a:t>Pour le</a:t>
            </a:r>
            <a:r>
              <a:rPr lang="fr-FR" baseline="0" dirty="0"/>
              <a:t> libre accès aux articles:</a:t>
            </a:r>
          </a:p>
          <a:p>
            <a:r>
              <a:rPr lang="fr-FR" dirty="0"/>
              <a:t>Loi Lemaire : max 6 mois</a:t>
            </a:r>
            <a:r>
              <a:rPr lang="fr-FR" baseline="0" dirty="0"/>
              <a:t> après publication</a:t>
            </a:r>
          </a:p>
          <a:p>
            <a:r>
              <a:rPr lang="fr-FR" baseline="0" dirty="0"/>
              <a:t>H2020 : idem: 6 mois (12 mois pour SHS)</a:t>
            </a:r>
          </a:p>
          <a:p>
            <a:r>
              <a:rPr lang="fr-FR" baseline="0" dirty="0"/>
              <a:t>B&amp;M Gates : immédiatement mais embargo 12 mois toléré si la revue l’exige (Mais à partir de 2021: « </a:t>
            </a:r>
            <a:r>
              <a:rPr lang="en-US" baseline="0" dirty="0"/>
              <a:t>Publications and Underlying Data Will Be Accessible and Open Immediately” :</a:t>
            </a:r>
            <a:r>
              <a:rPr lang="fr-FR" baseline="0" dirty="0"/>
              <a:t> </a:t>
            </a:r>
            <a:r>
              <a:rPr lang="fr-FR" sz="900" baseline="0" dirty="0">
                <a:hlinkClick r:id="rId3"/>
              </a:rPr>
              <a:t>https://www.gatesfoundation.org/How-We-Work/General-Information/Open-Access-Policy</a:t>
            </a:r>
            <a:r>
              <a:rPr lang="fr-FR" sz="900" baseline="0" dirty="0"/>
              <a:t> ) </a:t>
            </a:r>
          </a:p>
          <a:p>
            <a:endParaRPr lang="fr-FR" baseline="0" dirty="0"/>
          </a:p>
          <a:p>
            <a:r>
              <a:rPr lang="fr-FR" baseline="0" dirty="0"/>
              <a:t>Pour l’accès aux données : </a:t>
            </a:r>
          </a:p>
          <a:p>
            <a:r>
              <a:rPr lang="fr-FR" baseline="0" dirty="0"/>
              <a:t>H2020: « as </a:t>
            </a:r>
            <a:r>
              <a:rPr lang="fr-FR" baseline="0" dirty="0" err="1"/>
              <a:t>soon</a:t>
            </a:r>
            <a:r>
              <a:rPr lang="fr-FR" baseline="0" dirty="0"/>
              <a:t> as possible » après la publication : pour les données ayant donné lieu à l’article.</a:t>
            </a:r>
          </a:p>
          <a:p>
            <a:r>
              <a:rPr lang="fr-FR" baseline="0" dirty="0"/>
              <a:t>B&amp;M Gates : Au moment de la publication de l’article pour les données en lien avec l’article et sinon: entre 12 et 18 mois après la fin du projet (voir: </a:t>
            </a:r>
            <a:r>
              <a:rPr lang="fr-FR" sz="900" baseline="0" dirty="0">
                <a:hlinkClick r:id="rId4"/>
              </a:rPr>
              <a:t>https://datacompass.lshtm.ac.uk/389/9/Gates_Foundation_Guide.pdf</a:t>
            </a:r>
            <a:r>
              <a:rPr lang="fr-FR" sz="900" baseline="0" dirty="0"/>
              <a:t> ) </a:t>
            </a:r>
          </a:p>
          <a:p>
            <a:endParaRPr lang="fr-FR" baseline="0" dirty="0"/>
          </a:p>
          <a:p>
            <a:r>
              <a:rPr lang="fr-FR" baseline="0" dirty="0"/>
              <a:t>Pour le PGD:</a:t>
            </a:r>
          </a:p>
          <a:p>
            <a:r>
              <a:rPr lang="fr-FR" baseline="0" dirty="0"/>
              <a:t>6 mois après début du projet: H2020 et ANR</a:t>
            </a:r>
          </a:p>
          <a:p>
            <a:r>
              <a:rPr lang="fr-FR" baseline="0" dirty="0"/>
              <a:t>Dés début du projet : NIH</a:t>
            </a:r>
            <a:endParaRPr lang="fr-FR" dirty="0"/>
          </a:p>
        </p:txBody>
      </p:sp>
    </p:spTree>
    <p:extLst>
      <p:ext uri="{BB962C8B-B14F-4D97-AF65-F5344CB8AC3E}">
        <p14:creationId xmlns:p14="http://schemas.microsoft.com/office/powerpoint/2010/main" val="65975946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355600"/>
            <a:ext cx="6959600" cy="5219700"/>
          </a:xfrm>
        </p:spPr>
      </p:sp>
      <p:sp>
        <p:nvSpPr>
          <p:cNvPr id="3" name="Espace réservé des commentaires 2"/>
          <p:cNvSpPr>
            <a:spLocks noGrp="1"/>
          </p:cNvSpPr>
          <p:nvPr>
            <p:ph type="body" idx="1"/>
          </p:nvPr>
        </p:nvSpPr>
        <p:spPr>
          <a:xfrm>
            <a:off x="590525" y="5823214"/>
            <a:ext cx="5832648" cy="619689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a:t>Visibilité dans les entrepôts + visibilité dans les moteurs de recherche (ex: </a:t>
            </a:r>
            <a:r>
              <a:rPr lang="fr-FR" sz="1100" baseline="0" dirty="0" err="1"/>
              <a:t>DataCite</a:t>
            </a:r>
            <a:r>
              <a:rPr lang="fr-FR" sz="1100" baseline="0" dirty="0"/>
              <a:t> </a:t>
            </a:r>
            <a:r>
              <a:rPr lang="fr-FR" sz="1100" baseline="0" dirty="0" err="1"/>
              <a:t>Search</a:t>
            </a:r>
            <a:r>
              <a:rPr lang="fr-FR" sz="1100" baseline="0" dirty="0"/>
              <a:t>, Data Citation Index du </a:t>
            </a:r>
            <a:r>
              <a:rPr lang="fr-FR" sz="1100" baseline="0" dirty="0" err="1"/>
              <a:t>WoS</a:t>
            </a:r>
            <a:r>
              <a:rPr lang="fr-FR" sz="11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a:t>Entrepôt qui possède un potentiel de réutilisation de vos données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a:t>Entrepôt qui permet le suivi de l’utilisation de vos données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tx1"/>
                </a:solidFill>
                <a:effectLst/>
                <a:latin typeface="+mn-lt"/>
                <a:ea typeface="+mn-ea"/>
                <a:cs typeface="+mn-cs"/>
              </a:rPr>
              <a:t>Voir</a:t>
            </a:r>
            <a:r>
              <a:rPr lang="en-US" sz="1100" kern="1200" dirty="0">
                <a:solidFill>
                  <a:schemeClr val="tx1"/>
                </a:solidFill>
                <a:effectLst/>
                <a:latin typeface="+mn-lt"/>
                <a:ea typeface="+mn-ea"/>
                <a:cs typeface="+mn-cs"/>
              </a:rPr>
              <a:t> “Choose a data repository which promotes your data” dans le </a:t>
            </a:r>
            <a:r>
              <a:rPr lang="en-US" sz="1100" i="1" kern="1200" dirty="0">
                <a:solidFill>
                  <a:schemeClr val="tx1"/>
                </a:solidFill>
                <a:effectLst/>
                <a:latin typeface="+mn-lt"/>
                <a:ea typeface="+mn-ea"/>
                <a:cs typeface="+mn-cs"/>
              </a:rPr>
              <a:t>Data Management Expert Guide </a:t>
            </a:r>
            <a:r>
              <a:rPr lang="en-US" sz="1100" kern="1200" dirty="0">
                <a:solidFill>
                  <a:schemeClr val="tx1"/>
                </a:solidFill>
                <a:effectLst/>
                <a:latin typeface="+mn-lt"/>
                <a:ea typeface="+mn-ea"/>
                <a:cs typeface="+mn-cs"/>
              </a:rPr>
              <a:t>du CESSDA</a:t>
            </a:r>
            <a:r>
              <a:rPr lang="en-US" sz="9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hlinkClick r:id="rId3"/>
              </a:rPr>
              <a:t>https://zenodo.org/record/3820473#.X4g-5-06-Uk</a:t>
            </a:r>
            <a:r>
              <a:rPr lang="en-US" sz="900" kern="1200" dirty="0">
                <a:solidFill>
                  <a:schemeClr val="tx1"/>
                </a:solidFill>
                <a:effectLst/>
                <a:latin typeface="+mn-lt"/>
                <a:ea typeface="+mn-ea"/>
                <a:cs typeface="+mn-cs"/>
              </a:rPr>
              <a:t>  </a:t>
            </a:r>
          </a:p>
          <a:p>
            <a:pPr>
              <a:defRPr/>
            </a:pPr>
            <a:r>
              <a:rPr lang="fr-FR" dirty="0" err="1"/>
              <a:t>Promoting</a:t>
            </a:r>
            <a:r>
              <a:rPr lang="fr-FR" dirty="0"/>
              <a:t> </a:t>
            </a:r>
            <a:r>
              <a:rPr lang="fr-FR" dirty="0" err="1"/>
              <a:t>your</a:t>
            </a:r>
            <a:r>
              <a:rPr lang="fr-FR" dirty="0"/>
              <a:t> data : </a:t>
            </a:r>
            <a:r>
              <a:rPr lang="fr-FR" sz="900" dirty="0">
                <a:hlinkClick r:id="rId4"/>
              </a:rPr>
              <a:t>https://www.cessda.eu/Training/Training-Resources/Library/Data-Management-Expert-Guide/6.-Archive-Publish/Promoting-your-data</a:t>
            </a:r>
            <a:r>
              <a:rPr lang="fr-FR" sz="900" dirty="0"/>
              <a:t> </a:t>
            </a:r>
            <a:endParaRPr lang="fr-FR" sz="9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800" baseline="0" dirty="0"/>
          </a:p>
          <a:p>
            <a:r>
              <a:rPr lang="fr-FR" sz="1100" baseline="0" dirty="0"/>
              <a:t>Certification : ODS; ISO</a:t>
            </a:r>
          </a:p>
          <a:p>
            <a:pPr marL="0" lvl="1">
              <a:defRPr/>
            </a:pPr>
            <a:endParaRPr lang="fr-FR" sz="800" dirty="0"/>
          </a:p>
          <a:p>
            <a:pPr marL="0" lvl="1">
              <a:defRPr/>
            </a:pPr>
            <a:r>
              <a:rPr lang="fr-FR" sz="1100" dirty="0"/>
              <a:t>Par ex </a:t>
            </a:r>
            <a:r>
              <a:rPr lang="fr-FR" sz="1100" b="1" dirty="0"/>
              <a:t>GBIF</a:t>
            </a:r>
            <a:r>
              <a:rPr lang="fr-FR" sz="1100" dirty="0"/>
              <a:t>: en y déposant ses données, on les rend + visibles, + faciles à utiliser et on augmente leur utilité en les intégrant dans la </a:t>
            </a:r>
            <a:r>
              <a:rPr lang="fr-FR" sz="1100" b="1" dirty="0"/>
              <a:t>communauté mondiale de la biodiversité</a:t>
            </a:r>
            <a:r>
              <a:rPr lang="fr-FR" sz="1100" dirty="0"/>
              <a:t>.</a:t>
            </a:r>
          </a:p>
          <a:p>
            <a:pPr marL="0" lvl="1">
              <a:defRPr/>
            </a:pPr>
            <a:endParaRPr lang="fr-FR" sz="800" dirty="0"/>
          </a:p>
          <a:p>
            <a:pPr marL="0" lvl="1">
              <a:defRPr/>
            </a:pPr>
            <a:r>
              <a:rPr lang="en-US" dirty="0"/>
              <a:t>Springer : Where a widely established research community expectation for data archiving in public repositories exists, </a:t>
            </a:r>
            <a:r>
              <a:rPr lang="en-US" b="1" dirty="0"/>
              <a:t>submission to a community-endorsed, public repository is mandatory. </a:t>
            </a:r>
            <a:endParaRPr lang="fr-FR" b="1"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aseline="0" dirty="0"/>
              <a:t>1 étude des articles publiés chez </a:t>
            </a:r>
            <a:r>
              <a:rPr lang="fr-FR" sz="1100" baseline="0" dirty="0" err="1"/>
              <a:t>PLoS</a:t>
            </a:r>
            <a:r>
              <a:rPr lang="fr-FR" sz="1100" baseline="0" dirty="0"/>
              <a:t> One entre 2014 et 2016 montre que seul 20% des </a:t>
            </a:r>
            <a:r>
              <a:rPr lang="fr-FR" sz="1100" baseline="0" dirty="0" err="1"/>
              <a:t>datasets</a:t>
            </a:r>
            <a:r>
              <a:rPr lang="fr-FR" sz="1100" baseline="0" dirty="0"/>
              <a:t> sont déposés dans des entrepôts (sinon, ils sont dans l’article, ou en fichiers supplémentaires):  </a:t>
            </a:r>
            <a:r>
              <a:rPr lang="fr-FR" sz="800" baseline="0" dirty="0">
                <a:hlinkClick r:id="rId5"/>
              </a:rPr>
              <a:t>https://journals.plos.org/plosone/article?id=10.1371/journal.pone.0194768</a:t>
            </a:r>
            <a:r>
              <a:rPr lang="fr-FR" sz="800" baseline="0" dirty="0"/>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8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dirty="0"/>
              <a:t>Advantages of depositing data in internationally recognized repositories include: (</a:t>
            </a:r>
            <a:r>
              <a:rPr lang="en-US" sz="800" dirty="0">
                <a:hlinkClick r:id="rId6"/>
              </a:rPr>
              <a:t>https://riojournal.com/article/12431/list/9/</a:t>
            </a:r>
            <a:r>
              <a:rPr lang="en-US" sz="800" dirty="0"/>
              <a:t> </a:t>
            </a:r>
            <a:r>
              <a:rPr lang="en-US" sz="1100" dirty="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dirty="0"/>
              <a:t>- </a:t>
            </a:r>
            <a:r>
              <a:rPr lang="en-US" sz="1100" b="1" dirty="0"/>
              <a:t>Visibility</a:t>
            </a:r>
            <a:r>
              <a:rPr lang="en-US" sz="1100" dirty="0"/>
              <a:t>: Making your data available online (and linking it to the publication) provides an independent way for others to discover your work.</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dirty="0"/>
              <a:t>- </a:t>
            </a:r>
            <a:r>
              <a:rPr lang="en-US" sz="1100" b="1" dirty="0" err="1"/>
              <a:t>Citability</a:t>
            </a:r>
            <a:r>
              <a:rPr lang="en-US" sz="1100" dirty="0"/>
              <a:t>: all data you deposit will receive a persistent</a:t>
            </a:r>
            <a:r>
              <a:rPr lang="en-US" sz="1100" baseline="0" dirty="0"/>
              <a:t> </a:t>
            </a:r>
            <a:r>
              <a:rPr lang="en-US" sz="1100" dirty="0"/>
              <a:t>identifier that can be used in a citation.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dirty="0"/>
              <a:t>-</a:t>
            </a:r>
            <a:r>
              <a:rPr lang="en-US" sz="1100" baseline="0" dirty="0"/>
              <a:t> </a:t>
            </a:r>
            <a:r>
              <a:rPr lang="en-US" sz="1100" b="1" dirty="0"/>
              <a:t>Workload reduction</a:t>
            </a:r>
            <a:r>
              <a:rPr lang="en-US" sz="1100" dirty="0"/>
              <a:t>: if you receive individual requests for data, you can simply direct them to the files in Dryad.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dirty="0"/>
              <a:t>- </a:t>
            </a:r>
            <a:r>
              <a:rPr lang="en-US" sz="1100" b="1" dirty="0"/>
              <a:t>Preservation</a:t>
            </a:r>
            <a:r>
              <a:rPr lang="en-US" sz="1100" dirty="0"/>
              <a:t>: your data files will be safely archived in perpetuity.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dirty="0"/>
              <a:t>    Impact: other researchers have more opportunities to use and cite your work.</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a:t>privilégiez une licence largement utilisée et compatible avec les autres licences existantes, afin de faciliter la compilation de vos données avec d’autres données mises à disposition sous d’autres licences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a:t>Choisissez la licence en tenant compte du potentiel de vos données et des restrictions appliquées selon ce choix</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a:t>Moins elle est restrictive: plus grand est le potentiel de réutilisation</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dirty="0"/>
              <a:t>CC-BY &gt;&gt; CC-BY-NC</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242</a:t>
            </a:fld>
            <a:endParaRPr lang="fr-FR">
              <a:solidFill>
                <a:prstClr val="black"/>
              </a:solidFill>
            </a:endParaRPr>
          </a:p>
        </p:txBody>
      </p:sp>
    </p:spTree>
    <p:extLst>
      <p:ext uri="{BB962C8B-B14F-4D97-AF65-F5344CB8AC3E}">
        <p14:creationId xmlns:p14="http://schemas.microsoft.com/office/powerpoint/2010/main" val="407059832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243</a:t>
            </a:fld>
            <a:endParaRPr lang="fr-FR"/>
          </a:p>
        </p:txBody>
      </p:sp>
    </p:spTree>
    <p:extLst>
      <p:ext uri="{BB962C8B-B14F-4D97-AF65-F5344CB8AC3E}">
        <p14:creationId xmlns:p14="http://schemas.microsoft.com/office/powerpoint/2010/main" val="1442365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62100" y="862013"/>
            <a:ext cx="8280400" cy="6210300"/>
          </a:xfrm>
        </p:spPr>
      </p:sp>
      <p:sp>
        <p:nvSpPr>
          <p:cNvPr id="3" name="Espace réservé des commentaires 2"/>
          <p:cNvSpPr>
            <a:spLocks noGrp="1"/>
          </p:cNvSpPr>
          <p:nvPr>
            <p:ph type="body" idx="1"/>
          </p:nvPr>
        </p:nvSpPr>
        <p:spPr>
          <a:xfrm>
            <a:off x="637452" y="7276690"/>
            <a:ext cx="5438775" cy="1299971"/>
          </a:xfrm>
        </p:spPr>
        <p:txBody>
          <a:bodyPr/>
          <a:lstStyle/>
          <a:p>
            <a:r>
              <a:rPr lang="fr-FR" sz="1100" dirty="0"/>
              <a:t>B2Share est un des services développé par l’EUDAT </a:t>
            </a:r>
          </a:p>
          <a:p>
            <a:r>
              <a:rPr lang="en-US" sz="1100" dirty="0"/>
              <a:t>KNB : international Data repository intended to facilitate </a:t>
            </a:r>
            <a:r>
              <a:rPr lang="en-US" sz="1100" b="1" dirty="0"/>
              <a:t>ecological, environmental and earth science</a:t>
            </a:r>
            <a:r>
              <a:rPr lang="en-US" sz="1100" baseline="0" dirty="0"/>
              <a:t>, and </a:t>
            </a:r>
            <a:r>
              <a:rPr lang="en-US" sz="1100" b="1" baseline="0" dirty="0"/>
              <a:t>sociological data </a:t>
            </a:r>
            <a:r>
              <a:rPr lang="en-US" sz="1100" baseline="0" dirty="0"/>
              <a:t>and the software used to create and manage those data. </a:t>
            </a:r>
          </a:p>
          <a:p>
            <a:r>
              <a:rPr lang="fr-FR" sz="1100" dirty="0"/>
              <a:t>EDI : porté par LTER + </a:t>
            </a:r>
            <a:r>
              <a:rPr lang="fr-FR" sz="1100" dirty="0" err="1"/>
              <a:t>DataOne</a:t>
            </a:r>
            <a:r>
              <a:rPr lang="fr-FR" sz="1100" dirty="0"/>
              <a:t> + </a:t>
            </a:r>
            <a:r>
              <a:rPr lang="fr-FR" sz="1100" dirty="0" err="1"/>
              <a:t>univ</a:t>
            </a:r>
            <a:r>
              <a:rPr lang="fr-FR" sz="1100" dirty="0"/>
              <a:t> New Mexico/Wisconsin….</a:t>
            </a:r>
          </a:p>
          <a:p>
            <a:r>
              <a:rPr lang="fr-FR" sz="1100" dirty="0" err="1"/>
              <a:t>African</a:t>
            </a:r>
            <a:r>
              <a:rPr lang="fr-FR" sz="1100" dirty="0"/>
              <a:t> Open Science</a:t>
            </a:r>
            <a:r>
              <a:rPr lang="fr-FR" sz="1100" baseline="0" dirty="0"/>
              <a:t> Platform</a:t>
            </a:r>
            <a:endParaRPr lang="fr-FR" sz="11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244</a:t>
            </a:fld>
            <a:endParaRPr lang="fr-FR"/>
          </a:p>
        </p:txBody>
      </p:sp>
    </p:spTree>
    <p:extLst>
      <p:ext uri="{BB962C8B-B14F-4D97-AF65-F5344CB8AC3E}">
        <p14:creationId xmlns:p14="http://schemas.microsoft.com/office/powerpoint/2010/main" val="362922174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765675" cy="3575050"/>
          </a:xfrm>
        </p:spPr>
      </p:sp>
      <p:sp>
        <p:nvSpPr>
          <p:cNvPr id="3" name="Espace réservé des commentaires 2"/>
          <p:cNvSpPr>
            <a:spLocks noGrp="1"/>
          </p:cNvSpPr>
          <p:nvPr>
            <p:ph type="body" idx="1"/>
          </p:nvPr>
        </p:nvSpPr>
        <p:spPr>
          <a:xfrm>
            <a:off x="714847" y="4313983"/>
            <a:ext cx="7942238" cy="2295584"/>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100" b="0" dirty="0"/>
              <a:t>Sept 2020 :</a:t>
            </a:r>
            <a:br>
              <a:rPr lang="fr-FR" sz="1100" b="0" dirty="0"/>
            </a:br>
            <a:r>
              <a:rPr lang="fr-FR" sz="1100" b="0" dirty="0" err="1"/>
              <a:t>Dataverses</a:t>
            </a:r>
            <a:r>
              <a:rPr lang="fr-FR" sz="1100" b="0" dirty="0"/>
              <a:t> d'unité/projet/équipe : 80, dont 45 sont publics (visibles par tous sur Internet, avec leurs contenus publics)</a:t>
            </a:r>
            <a:br>
              <a:rPr lang="fr-FR" sz="1100" b="0" dirty="0"/>
            </a:br>
            <a:r>
              <a:rPr lang="fr-FR" sz="1100" b="0" dirty="0" err="1"/>
              <a:t>Datasets</a:t>
            </a:r>
            <a:r>
              <a:rPr lang="fr-FR" sz="1100" b="0" dirty="0"/>
              <a:t> (jeux de données) : 432, dont 161 publics</a:t>
            </a:r>
            <a:br>
              <a:rPr lang="fr-FR" sz="1100" b="0" dirty="0"/>
            </a:br>
            <a:r>
              <a:rPr lang="fr-FR" sz="1100" b="0" dirty="0"/>
              <a:t>Fichiers : 5706, dont 825 sont publics.</a:t>
            </a:r>
          </a:p>
          <a:p>
            <a:pPr marL="0" marR="0" lvl="1" indent="0" algn="l" defTabSz="914400" rtl="0" eaLnBrk="1" fontAlgn="auto" latinLnBrk="0" hangingPunct="1">
              <a:lnSpc>
                <a:spcPct val="100000"/>
              </a:lnSpc>
              <a:spcBef>
                <a:spcPts val="0"/>
              </a:spcBef>
              <a:spcAft>
                <a:spcPts val="0"/>
              </a:spcAft>
              <a:buClrTx/>
              <a:buSzTx/>
              <a:buFontTx/>
              <a:buNone/>
              <a:tabLst/>
              <a:defRPr/>
            </a:pPr>
            <a:br>
              <a:rPr lang="fr-FR" dirty="0"/>
            </a:br>
            <a:r>
              <a:rPr lang="fr-FR" b="0" dirty="0"/>
              <a:t>A ce jour, les contenus publics ont fait l'objet de 11.627 téléchargements.</a:t>
            </a:r>
            <a:br>
              <a:rPr lang="fr-FR" b="0" dirty="0"/>
            </a:br>
            <a:endParaRPr lang="fr-FR" sz="1100" b="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245</a:t>
            </a:fld>
            <a:endParaRPr lang="fr-FR">
              <a:solidFill>
                <a:prstClr val="black"/>
              </a:solidFill>
            </a:endParaRPr>
          </a:p>
        </p:txBody>
      </p:sp>
    </p:spTree>
    <p:extLst>
      <p:ext uri="{BB962C8B-B14F-4D97-AF65-F5344CB8AC3E}">
        <p14:creationId xmlns:p14="http://schemas.microsoft.com/office/powerpoint/2010/main" val="126186189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3" name="Espace réservé des commentaires 2"/>
          <p:cNvSpPr>
            <a:spLocks noGrp="1"/>
          </p:cNvSpPr>
          <p:nvPr>
            <p:ph type="body" idx="1"/>
          </p:nvPr>
        </p:nvSpPr>
        <p:spPr>
          <a:xfrm>
            <a:off x="628347" y="6723262"/>
            <a:ext cx="5438775" cy="2456657"/>
          </a:xfrm>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solidFill>
                  <a:prstClr val="black"/>
                </a:solidFill>
              </a:rPr>
              <a:pPr/>
              <a:t>246</a:t>
            </a:fld>
            <a:endParaRPr lang="fr-FR">
              <a:solidFill>
                <a:prstClr val="black"/>
              </a:solidFill>
            </a:endParaRPr>
          </a:p>
        </p:txBody>
      </p:sp>
    </p:spTree>
    <p:extLst>
      <p:ext uri="{BB962C8B-B14F-4D97-AF65-F5344CB8AC3E}">
        <p14:creationId xmlns:p14="http://schemas.microsoft.com/office/powerpoint/2010/main" val="42419966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3" name="Espace réservé des notes 2"/>
          <p:cNvSpPr>
            <a:spLocks noGrp="1"/>
          </p:cNvSpPr>
          <p:nvPr>
            <p:ph type="body" idx="1"/>
          </p:nvPr>
        </p:nvSpPr>
        <p:spPr/>
        <p:txBody>
          <a:bodyPr/>
          <a:lstStyle/>
          <a:p>
            <a:r>
              <a:rPr lang="fr-FR" sz="1100" dirty="0"/>
              <a:t>Il faut sélectionner</a:t>
            </a:r>
            <a:r>
              <a:rPr lang="fr-FR" sz="1100" baseline="0" dirty="0"/>
              <a:t> « </a:t>
            </a:r>
            <a:r>
              <a:rPr lang="fr-FR" sz="1100" baseline="0" dirty="0" err="1"/>
              <a:t>Dataset</a:t>
            </a:r>
            <a:r>
              <a:rPr lang="fr-FR" sz="1100" baseline="0" dirty="0"/>
              <a:t> » dans « Resource Types ».</a:t>
            </a:r>
          </a:p>
          <a:p>
            <a:r>
              <a:rPr lang="fr-FR" sz="1100" baseline="0" dirty="0"/>
              <a:t>Data </a:t>
            </a:r>
            <a:r>
              <a:rPr lang="fr-FR" sz="1100" baseline="0" dirty="0" err="1"/>
              <a:t>Centers</a:t>
            </a:r>
            <a:r>
              <a:rPr lang="fr-FR" sz="1100" baseline="0" dirty="0"/>
              <a:t>: donne la liste des entrepôts où se trouvent les données.</a:t>
            </a:r>
          </a:p>
          <a:p>
            <a:r>
              <a:rPr lang="fr-FR" sz="1100" baseline="0" dirty="0"/>
              <a:t>	</a:t>
            </a:r>
            <a:r>
              <a:rPr lang="fr-FR" sz="1100" baseline="0" dirty="0" err="1"/>
              <a:t>Dryad</a:t>
            </a:r>
            <a:r>
              <a:rPr lang="fr-FR" sz="1100" baseline="0" dirty="0"/>
              <a:t>: 939</a:t>
            </a:r>
          </a:p>
          <a:p>
            <a:r>
              <a:rPr lang="fr-FR" sz="1100" baseline="0" dirty="0"/>
              <a:t>	</a:t>
            </a:r>
            <a:r>
              <a:rPr lang="fr-FR" sz="1100" baseline="0" dirty="0" err="1"/>
              <a:t>Figshare</a:t>
            </a:r>
            <a:r>
              <a:rPr lang="fr-FR" sz="1100" baseline="0" dirty="0"/>
              <a:t>: 907</a:t>
            </a:r>
          </a:p>
          <a:p>
            <a:r>
              <a:rPr lang="fr-FR" sz="1100" baseline="0" dirty="0"/>
              <a:t>	GBIF: 862</a:t>
            </a:r>
          </a:p>
          <a:p>
            <a:r>
              <a:rPr lang="fr-FR" sz="1100" baseline="0" dirty="0"/>
              <a:t>	Zenodo: 114</a:t>
            </a:r>
            <a:endParaRPr lang="fr-FR" sz="1100" dirty="0"/>
          </a:p>
          <a:p>
            <a:r>
              <a:rPr lang="fr-FR" sz="1100" dirty="0"/>
              <a:t>UCSD: </a:t>
            </a:r>
            <a:r>
              <a:rPr lang="fr-FR" sz="1100" dirty="0" err="1"/>
              <a:t>Univ</a:t>
            </a:r>
            <a:r>
              <a:rPr lang="fr-FR" sz="1100" dirty="0"/>
              <a:t> </a:t>
            </a:r>
            <a:r>
              <a:rPr lang="fr-FR" sz="1100" dirty="0" err="1"/>
              <a:t>California</a:t>
            </a:r>
            <a:r>
              <a:rPr lang="fr-FR" sz="1100" dirty="0"/>
              <a:t> San Diego</a:t>
            </a:r>
          </a:p>
          <a:p>
            <a:r>
              <a:rPr lang="fr-FR" sz="1100" dirty="0"/>
              <a:t>CGA: China National </a:t>
            </a:r>
            <a:r>
              <a:rPr lang="fr-FR" sz="1100" dirty="0" err="1"/>
              <a:t>GeneBank</a:t>
            </a:r>
            <a:endParaRPr lang="fr-FR" sz="1100" dirty="0"/>
          </a:p>
          <a:p>
            <a:r>
              <a:rPr lang="fr-FR" sz="1100" dirty="0" err="1"/>
              <a:t>ResearchGate</a:t>
            </a:r>
            <a:r>
              <a:rPr lang="fr-FR" sz="1100" dirty="0"/>
              <a:t> est un réseau social géré par une entreprise privée (société allemande </a:t>
            </a:r>
            <a:r>
              <a:rPr lang="fr-FR" sz="1100" dirty="0" err="1"/>
              <a:t>ResearchGate</a:t>
            </a:r>
            <a:r>
              <a:rPr lang="fr-FR" sz="1100" dirty="0"/>
              <a:t> </a:t>
            </a:r>
            <a:r>
              <a:rPr lang="fr-FR" sz="1100" dirty="0" err="1"/>
              <a:t>GmbH</a:t>
            </a:r>
            <a:r>
              <a:rPr lang="fr-FR" sz="1100" dirty="0"/>
              <a:t>), et que le dépôt sur un site privé ne peut être considéré au même niveau que le dépôt dans une archive ouverte publique, institutionnelle (</a:t>
            </a:r>
            <a:r>
              <a:rPr lang="fr-FR" sz="1100" dirty="0" err="1"/>
              <a:t>Agritrop</a:t>
            </a:r>
            <a:r>
              <a:rPr lang="fr-FR" sz="1100" dirty="0"/>
              <a:t>) ou nationale (HAL). </a:t>
            </a:r>
          </a:p>
          <a:p>
            <a:r>
              <a:rPr lang="fr-FR" sz="1100" dirty="0"/>
              <a:t>Tout contenu déposé dans </a:t>
            </a:r>
            <a:r>
              <a:rPr lang="fr-FR" sz="1100" dirty="0" err="1"/>
              <a:t>ResearchGate</a:t>
            </a:r>
            <a:r>
              <a:rPr lang="fr-FR" sz="1100" dirty="0"/>
              <a:t> devient sa propriété, même si elle n'est pas exclusive.</a:t>
            </a:r>
          </a:p>
        </p:txBody>
      </p:sp>
      <p:sp>
        <p:nvSpPr>
          <p:cNvPr id="4" name="Espace réservé du numéro de diapositive 3"/>
          <p:cNvSpPr>
            <a:spLocks noGrp="1"/>
          </p:cNvSpPr>
          <p:nvPr>
            <p:ph type="sldNum" sz="quarter" idx="10"/>
          </p:nvPr>
        </p:nvSpPr>
        <p:spPr/>
        <p:txBody>
          <a:bodyPr/>
          <a:lstStyle/>
          <a:p>
            <a:fld id="{062D5B56-7719-44AF-B842-EC9849D0054C}" type="slidenum">
              <a:rPr lang="fr-FR" smtClean="0"/>
              <a:pPr/>
              <a:t>247</a:t>
            </a:fld>
            <a:endParaRPr lang="fr-FR"/>
          </a:p>
        </p:txBody>
      </p:sp>
    </p:spTree>
    <p:extLst>
      <p:ext uri="{BB962C8B-B14F-4D97-AF65-F5344CB8AC3E}">
        <p14:creationId xmlns:p14="http://schemas.microsoft.com/office/powerpoint/2010/main" val="245978373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10"/>
          </p:nvPr>
        </p:nvSpPr>
        <p:spPr/>
        <p:txBody>
          <a:bodyPr/>
          <a:lstStyle/>
          <a:p>
            <a:fld id="{062D5B56-7719-44AF-B842-EC9849D0054C}" type="slidenum">
              <a:rPr lang="fr-FR" smtClean="0"/>
              <a:pPr/>
              <a:t>248</a:t>
            </a:fld>
            <a:endParaRPr lang="fr-FR"/>
          </a:p>
        </p:txBody>
      </p:sp>
    </p:spTree>
    <p:extLst>
      <p:ext uri="{BB962C8B-B14F-4D97-AF65-F5344CB8AC3E}">
        <p14:creationId xmlns:p14="http://schemas.microsoft.com/office/powerpoint/2010/main" val="391326586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3" name="Espace réservé des not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10"/>
          </p:nvPr>
        </p:nvSpPr>
        <p:spPr/>
        <p:txBody>
          <a:bodyPr/>
          <a:lstStyle/>
          <a:p>
            <a:fld id="{062D5B56-7719-44AF-B842-EC9849D0054C}" type="slidenum">
              <a:rPr lang="fr-FR" smtClean="0"/>
              <a:pPr/>
              <a:t>249</a:t>
            </a:fld>
            <a:endParaRPr lang="fr-FR"/>
          </a:p>
        </p:txBody>
      </p:sp>
    </p:spTree>
    <p:extLst>
      <p:ext uri="{BB962C8B-B14F-4D97-AF65-F5344CB8AC3E}">
        <p14:creationId xmlns:p14="http://schemas.microsoft.com/office/powerpoint/2010/main" val="2320936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PGD portage : </a:t>
            </a:r>
            <a:r>
              <a:rPr lang="fr-FR" sz="1200" u="sng" kern="1200" dirty="0">
                <a:solidFill>
                  <a:schemeClr val="tx1"/>
                </a:solidFill>
                <a:effectLst/>
                <a:latin typeface="+mn-lt"/>
                <a:ea typeface="+mn-ea"/>
                <a:cs typeface="+mn-cs"/>
                <a:hlinkClick r:id="rId3"/>
              </a:rPr>
              <a:t>https://assistant.portagenetwork.ca/fr/projects/mon-plan-modele-portage--209/plans/5593/edit</a:t>
            </a:r>
            <a:r>
              <a:rPr lang="fr-FR"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18</a:t>
            </a:fld>
            <a:endParaRPr lang="fr-FR"/>
          </a:p>
        </p:txBody>
      </p:sp>
    </p:spTree>
    <p:extLst>
      <p:ext uri="{BB962C8B-B14F-4D97-AF65-F5344CB8AC3E}">
        <p14:creationId xmlns:p14="http://schemas.microsoft.com/office/powerpoint/2010/main" val="36208443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100" baseline="0" dirty="0"/>
              <a:t>TRY : https://www.try-db.org/TryWeb/Home.php </a:t>
            </a:r>
          </a:p>
          <a:p>
            <a:endParaRPr lang="en-US" sz="1100" dirty="0"/>
          </a:p>
          <a:p>
            <a:endParaRPr lang="fr-FR" sz="11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250</a:t>
            </a:fld>
            <a:endParaRPr lang="fr-FR"/>
          </a:p>
        </p:txBody>
      </p:sp>
    </p:spTree>
    <p:extLst>
      <p:ext uri="{BB962C8B-B14F-4D97-AF65-F5344CB8AC3E}">
        <p14:creationId xmlns:p14="http://schemas.microsoft.com/office/powerpoint/2010/main" val="13389647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mn-lt"/>
                <a:ea typeface="+mn-ea"/>
                <a:cs typeface="+mn-cs"/>
              </a:rPr>
              <a:t>Eukaryotic Pathogen Database Resources (</a:t>
            </a:r>
            <a:r>
              <a:rPr lang="en-US" sz="1100" b="0" kern="1200" dirty="0" err="1">
                <a:solidFill>
                  <a:schemeClr val="tx1"/>
                </a:solidFill>
                <a:effectLst/>
                <a:latin typeface="+mn-lt"/>
                <a:ea typeface="+mn-ea"/>
                <a:cs typeface="+mn-cs"/>
              </a:rPr>
              <a:t>EuPathDB</a:t>
            </a:r>
            <a:r>
              <a:rPr lang="en-US" sz="1100" b="0" kern="1200" dirty="0">
                <a:solidFill>
                  <a:schemeClr val="tx1"/>
                </a:solidFill>
                <a:effectLst/>
                <a:latin typeface="+mn-lt"/>
                <a:ea typeface="+mn-ea"/>
                <a:cs typeface="+mn-cs"/>
              </a:rPr>
              <a:t>)</a:t>
            </a:r>
            <a:r>
              <a:rPr lang="en-US" sz="1100" b="1"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a:t>
            </a:r>
            <a:r>
              <a:rPr lang="en-US" sz="1100" u="sng" kern="1200" dirty="0">
                <a:solidFill>
                  <a:schemeClr val="tx1"/>
                </a:solidFill>
                <a:effectLst/>
                <a:latin typeface="+mn-lt"/>
                <a:ea typeface="+mn-ea"/>
                <a:cs typeface="+mn-cs"/>
                <a:hlinkClick r:id="rId3"/>
              </a:rPr>
              <a:t>http://eupathdb.org/eupathdb/</a:t>
            </a:r>
            <a:r>
              <a:rPr lang="en-US" sz="1100" kern="1200" dirty="0">
                <a:solidFill>
                  <a:schemeClr val="tx1"/>
                </a:solidFill>
                <a:effectLst/>
                <a:latin typeface="+mn-lt"/>
                <a:ea typeface="+mn-ea"/>
                <a:cs typeface="+mn-cs"/>
              </a:rPr>
              <a:t>)</a:t>
            </a:r>
            <a:endParaRPr lang="fr-FR" sz="1100" kern="1200" dirty="0">
              <a:solidFill>
                <a:schemeClr val="tx1"/>
              </a:solidFill>
              <a:effectLst/>
              <a:latin typeface="+mn-lt"/>
              <a:ea typeface="+mn-ea"/>
              <a:cs typeface="+mn-cs"/>
            </a:endParaRPr>
          </a:p>
          <a:p>
            <a:r>
              <a:rPr lang="en-US" sz="1100" dirty="0"/>
              <a:t>Submission:</a:t>
            </a:r>
            <a:r>
              <a:rPr lang="en-US" sz="900" dirty="0"/>
              <a:t> </a:t>
            </a:r>
            <a:r>
              <a:rPr lang="fr-FR" sz="900" dirty="0"/>
              <a:t>https://veupathdb.org/EuPathDB_datasubm_SOP.pdf</a:t>
            </a:r>
          </a:p>
          <a:p>
            <a:r>
              <a:rPr lang="fr-FR" sz="900" dirty="0"/>
              <a:t>Dépôt gratuit</a:t>
            </a:r>
          </a:p>
          <a:p>
            <a:r>
              <a:rPr lang="fr-FR" sz="900" dirty="0"/>
              <a:t>Libre accès aux données après traitement.</a:t>
            </a:r>
          </a:p>
          <a:p>
            <a:r>
              <a:rPr lang="fr-FR" sz="900" dirty="0"/>
              <a:t>Porté par </a:t>
            </a:r>
            <a:r>
              <a:rPr lang="en-US" sz="900" dirty="0" err="1"/>
              <a:t>l’US</a:t>
            </a:r>
            <a:r>
              <a:rPr lang="en-US" sz="900" dirty="0"/>
              <a:t> National Institute of Allergy and Infectious Diseases (NIAID) + B&amp;M Gates + </a:t>
            </a:r>
            <a:r>
              <a:rPr lang="en-US" sz="900" dirty="0" err="1"/>
              <a:t>Wellcome</a:t>
            </a:r>
            <a:r>
              <a:rPr lang="en-US" sz="900" dirty="0"/>
              <a:t> Trust</a:t>
            </a:r>
          </a:p>
          <a:p>
            <a:endParaRPr lang="fr-FR" sz="900" dirty="0"/>
          </a:p>
          <a:p>
            <a:r>
              <a:rPr lang="en-US" sz="900" dirty="0"/>
              <a:t>The Eukaryotic Pathogen, Vector and Host Informatics Resource (</a:t>
            </a:r>
            <a:r>
              <a:rPr lang="en-US" sz="900" dirty="0" err="1"/>
              <a:t>VEuPathDB</a:t>
            </a:r>
            <a:r>
              <a:rPr lang="en-US" sz="900" dirty="0"/>
              <a:t>) is one of two Bioinformatics Resource Centers (BRCs) funded by the US National Institute of Allergy and Infectious Diseases (NIAID), with additional support from the </a:t>
            </a:r>
            <a:r>
              <a:rPr lang="en-US" sz="900" dirty="0" err="1"/>
              <a:t>Wellcome</a:t>
            </a:r>
            <a:r>
              <a:rPr lang="en-US" sz="900" dirty="0"/>
              <a:t> Trust (UK).</a:t>
            </a:r>
          </a:p>
          <a:p>
            <a:r>
              <a:rPr lang="en-US" sz="900" dirty="0"/>
              <a:t>These resources stem from support initially provided for the Plasmodium Genome Database by the Burroughs </a:t>
            </a:r>
            <a:r>
              <a:rPr lang="en-US" sz="900" dirty="0" err="1"/>
              <a:t>Wellcome</a:t>
            </a:r>
            <a:r>
              <a:rPr lang="en-US" sz="900" dirty="0"/>
              <a:t> Fund (2000-2) and a research grant from NIAID (2002-6). The BRC program was initiated in 2004 to provide public access to computational platforms and analysis tools enabling collection, management, integration and mining of genomic information and other large-scale datasets relevant to infectious disease pathogens including their interaction with mammalian hosts and invertebrate vectors of disease. </a:t>
            </a:r>
          </a:p>
          <a:p>
            <a:r>
              <a:rPr lang="en-US" sz="900" dirty="0"/>
              <a:t>Two BRCs are currently funded:</a:t>
            </a:r>
            <a:endParaRPr lang="fr-FR" sz="900" dirty="0"/>
          </a:p>
          <a:p>
            <a:r>
              <a:rPr lang="en-US" sz="900" dirty="0" err="1"/>
              <a:t>VEuPathDB</a:t>
            </a:r>
            <a:r>
              <a:rPr lang="en-US" sz="900" dirty="0"/>
              <a:t> focuses on eukaryotic pathogens and invertebrate vectors of infectious diseases, , encompassing data from prior BRCs devoted to parasitic species (</a:t>
            </a:r>
            <a:r>
              <a:rPr lang="en-US" sz="900" dirty="0" err="1"/>
              <a:t>EuPathDB</a:t>
            </a:r>
            <a:r>
              <a:rPr lang="en-US" sz="900" dirty="0"/>
              <a:t>), fungi (</a:t>
            </a:r>
            <a:r>
              <a:rPr lang="en-US" sz="900" dirty="0" err="1"/>
              <a:t>FungiDB</a:t>
            </a:r>
            <a:r>
              <a:rPr lang="en-US" sz="900" dirty="0"/>
              <a:t>) and vector species (</a:t>
            </a:r>
            <a:r>
              <a:rPr lang="en-US" sz="900" dirty="0" err="1"/>
              <a:t>VectorBase</a:t>
            </a:r>
            <a:r>
              <a:rPr lang="en-US" sz="900" dirty="0"/>
              <a:t>).</a:t>
            </a:r>
          </a:p>
          <a:p>
            <a:r>
              <a:rPr lang="en-US" sz="900" dirty="0">
                <a:hlinkClick r:id="rId4"/>
              </a:rPr>
              <a:t>PATRIC</a:t>
            </a:r>
            <a:r>
              <a:rPr lang="en-US" sz="900" dirty="0"/>
              <a:t> &amp; </a:t>
            </a:r>
            <a:r>
              <a:rPr lang="en-US" sz="900" dirty="0">
                <a:hlinkClick r:id="rId5"/>
              </a:rPr>
              <a:t>VIPR</a:t>
            </a:r>
            <a:r>
              <a:rPr lang="en-US" sz="900" dirty="0"/>
              <a:t> focus on bacterial and viral pathogens.</a:t>
            </a:r>
          </a:p>
          <a:p>
            <a:br>
              <a:rPr lang="en-US" sz="900" dirty="0"/>
            </a:br>
            <a:r>
              <a:rPr lang="en-US" sz="900" dirty="0" err="1"/>
              <a:t>VEuPathDB</a:t>
            </a:r>
            <a:r>
              <a:rPr lang="en-US" sz="900" dirty="0"/>
              <a:t> has also received funding from the </a:t>
            </a:r>
            <a:r>
              <a:rPr lang="en-US" sz="900" dirty="0" err="1"/>
              <a:t>Wellcome</a:t>
            </a:r>
            <a:r>
              <a:rPr lang="en-US" sz="900" dirty="0"/>
              <a:t> Trust (UK), Bill &amp; Melinda Gates Foundation, and US Department of Agriculture to support informatics efforts focusing on </a:t>
            </a:r>
            <a:r>
              <a:rPr lang="en-US" sz="900" dirty="0" err="1"/>
              <a:t>kinetoplastida</a:t>
            </a:r>
            <a:r>
              <a:rPr lang="en-US" sz="900" dirty="0"/>
              <a:t> and fungal organisms with special emphasis on improving functional annotation for select genome sequences and families of genes. </a:t>
            </a:r>
            <a:br>
              <a:rPr lang="en-US" sz="900" dirty="0"/>
            </a:br>
            <a:br>
              <a:rPr lang="en-US" sz="900" dirty="0"/>
            </a:br>
            <a:r>
              <a:rPr lang="en-US" sz="900" dirty="0" err="1"/>
              <a:t>VEuPathDB</a:t>
            </a:r>
            <a:r>
              <a:rPr lang="en-US" sz="900" dirty="0"/>
              <a:t> provides access to diverse genomic and other large scale datasets related to eukaryotic pathogens and invertebrate vectors of disease (see </a:t>
            </a:r>
            <a:r>
              <a:rPr lang="en-US" sz="900" dirty="0">
                <a:hlinkClick r:id="rId6"/>
              </a:rPr>
              <a:t>Data Summary</a:t>
            </a:r>
            <a:r>
              <a:rPr lang="en-US" sz="900" dirty="0"/>
              <a:t>). Organisms supported by this resource include (but are not limited to) the NIAID list of </a:t>
            </a:r>
            <a:r>
              <a:rPr lang="en-US" sz="900" dirty="0">
                <a:hlinkClick r:id="rId7"/>
              </a:rPr>
              <a:t>emerging and re-emerging infectious diseases</a:t>
            </a:r>
            <a:r>
              <a:rPr lang="en-US" sz="900" dirty="0"/>
              <a:t>. </a:t>
            </a:r>
            <a:endParaRPr lang="fr-FR" sz="900" dirty="0"/>
          </a:p>
          <a:p>
            <a:endParaRPr lang="fr-FR" sz="11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251</a:t>
            </a:fld>
            <a:endParaRPr lang="fr-FR"/>
          </a:p>
        </p:txBody>
      </p:sp>
    </p:spTree>
    <p:extLst>
      <p:ext uri="{BB962C8B-B14F-4D97-AF65-F5344CB8AC3E}">
        <p14:creationId xmlns:p14="http://schemas.microsoft.com/office/powerpoint/2010/main" val="55030393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252</a:t>
            </a:fld>
            <a:endParaRPr lang="fr-FR"/>
          </a:p>
        </p:txBody>
      </p:sp>
    </p:spTree>
    <p:extLst>
      <p:ext uri="{BB962C8B-B14F-4D97-AF65-F5344CB8AC3E}">
        <p14:creationId xmlns:p14="http://schemas.microsoft.com/office/powerpoint/2010/main" val="113519002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1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253</a:t>
            </a:fld>
            <a:endParaRPr lang="fr-FR"/>
          </a:p>
        </p:txBody>
      </p:sp>
    </p:spTree>
    <p:extLst>
      <p:ext uri="{BB962C8B-B14F-4D97-AF65-F5344CB8AC3E}">
        <p14:creationId xmlns:p14="http://schemas.microsoft.com/office/powerpoint/2010/main" val="105706628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3" name="Espace réservé des commentaires 2"/>
          <p:cNvSpPr>
            <a:spLocks noGrp="1"/>
          </p:cNvSpPr>
          <p:nvPr>
            <p:ph type="body" idx="1"/>
          </p:nvPr>
        </p:nvSpPr>
        <p:spPr>
          <a:xfrm>
            <a:off x="538832" y="6905226"/>
            <a:ext cx="5438775" cy="2141197"/>
          </a:xfrm>
        </p:spPr>
        <p:txBody>
          <a:bodyPr/>
          <a:lstStyle/>
          <a:p>
            <a:endParaRPr lang="fr-FR" sz="1100" baseline="0" dirty="0"/>
          </a:p>
        </p:txBody>
      </p:sp>
      <p:sp>
        <p:nvSpPr>
          <p:cNvPr id="4" name="Espace réservé du numéro de diapositive 3"/>
          <p:cNvSpPr>
            <a:spLocks noGrp="1"/>
          </p:cNvSpPr>
          <p:nvPr>
            <p:ph type="sldNum" sz="quarter" idx="10"/>
          </p:nvPr>
        </p:nvSpPr>
        <p:spPr/>
        <p:txBody>
          <a:bodyPr/>
          <a:lstStyle/>
          <a:p>
            <a:fld id="{062D5B56-7719-44AF-B842-EC9849D0054C}" type="slidenum">
              <a:rPr lang="fr-FR" smtClean="0">
                <a:solidFill>
                  <a:prstClr val="black"/>
                </a:solidFill>
              </a:rPr>
              <a:pPr/>
              <a:t>254</a:t>
            </a:fld>
            <a:endParaRPr lang="fr-FR">
              <a:solidFill>
                <a:prstClr val="black"/>
              </a:solidFill>
            </a:endParaRPr>
          </a:p>
        </p:txBody>
      </p:sp>
    </p:spTree>
    <p:extLst>
      <p:ext uri="{BB962C8B-B14F-4D97-AF65-F5344CB8AC3E}">
        <p14:creationId xmlns:p14="http://schemas.microsoft.com/office/powerpoint/2010/main" val="32533007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9250" y="744538"/>
            <a:ext cx="6686550" cy="5016500"/>
          </a:xfrm>
        </p:spPr>
      </p:sp>
      <p:sp>
        <p:nvSpPr>
          <p:cNvPr id="3" name="Espace réservé des commentaires 2"/>
          <p:cNvSpPr>
            <a:spLocks noGrp="1"/>
          </p:cNvSpPr>
          <p:nvPr>
            <p:ph type="body" idx="1"/>
          </p:nvPr>
        </p:nvSpPr>
        <p:spPr>
          <a:xfrm>
            <a:off x="588142" y="5804545"/>
            <a:ext cx="5438775" cy="1825737"/>
          </a:xfrm>
        </p:spPr>
        <p:txBody>
          <a:bodyPr/>
          <a:lstStyle/>
          <a:p>
            <a:r>
              <a:rPr lang="fr-FR" sz="1100" dirty="0"/>
              <a:t>Données utiles dans d’autres domaines</a:t>
            </a:r>
          </a:p>
          <a:p>
            <a:r>
              <a:rPr lang="fr-FR" sz="1100" dirty="0"/>
              <a:t>“Les données climatologiques peuvent servir de sources pour des travaux de recherche en histoire ou en géographie ”</a:t>
            </a:r>
          </a:p>
          <a:p>
            <a:endParaRPr lang="fr-FR" sz="1100"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255</a:t>
            </a:fld>
            <a:endParaRPr lang="fr-FR"/>
          </a:p>
        </p:txBody>
      </p:sp>
    </p:spTree>
    <p:extLst>
      <p:ext uri="{BB962C8B-B14F-4D97-AF65-F5344CB8AC3E}">
        <p14:creationId xmlns:p14="http://schemas.microsoft.com/office/powerpoint/2010/main" val="97057091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dirty="0"/>
              <a:t>Outils : </a:t>
            </a:r>
            <a:r>
              <a:rPr lang="fr-FR" sz="1100" dirty="0" err="1"/>
              <a:t>Choose</a:t>
            </a:r>
            <a:r>
              <a:rPr lang="fr-FR" sz="1100" dirty="0"/>
              <a:t> a licence</a:t>
            </a:r>
          </a:p>
          <a:p>
            <a:r>
              <a:rPr lang="fr-FR" sz="1100" dirty="0"/>
              <a:t>http://ufal.github.io/public-license-selector/</a:t>
            </a:r>
          </a:p>
          <a:p>
            <a:r>
              <a:rPr lang="fr-FR" sz="1100"/>
              <a:t>https://choosealicense.com/non-software/ </a:t>
            </a:r>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208738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6463" y="744538"/>
            <a:ext cx="7446963" cy="5586412"/>
          </a:xfrm>
        </p:spPr>
      </p:sp>
      <p:sp>
        <p:nvSpPr>
          <p:cNvPr id="3" name="Espace réservé des commentaires 2"/>
          <p:cNvSpPr>
            <a:spLocks noGrp="1"/>
          </p:cNvSpPr>
          <p:nvPr>
            <p:ph type="body" idx="1"/>
          </p:nvPr>
        </p:nvSpPr>
        <p:spPr>
          <a:xfrm>
            <a:off x="736073" y="6750924"/>
            <a:ext cx="5438775" cy="8793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ANR : Plan de Gestion de Données. Recommandations à l’ANR. Juin 2019. </a:t>
            </a:r>
            <a:r>
              <a:rPr lang="fr-FR" sz="900" baseline="0" dirty="0"/>
              <a:t>https://www.ouvrirlascience.fr/wp-content/uploads/2019/07/Plan-de-gestion-de-donn%C3%A9es-Recommandations-%C3%A0-ANR_vdef.pdf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La valorisation des données résulte de l’</a:t>
            </a:r>
            <a:r>
              <a:rPr lang="fr-FR" sz="1100" baseline="0" dirty="0" err="1"/>
              <a:t>interet</a:t>
            </a:r>
            <a:r>
              <a:rPr lang="fr-FR" sz="1100" baseline="0" dirty="0"/>
              <a:t> qu’elles suscitent, de leur réutilisation,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de leur mise en relation/exploitation avec d’autres données,...</a:t>
            </a:r>
          </a:p>
        </p:txBody>
      </p:sp>
      <p:sp>
        <p:nvSpPr>
          <p:cNvPr id="4" name="Espace réservé du numéro de diapositive 3"/>
          <p:cNvSpPr>
            <a:spLocks noGrp="1"/>
          </p:cNvSpPr>
          <p:nvPr>
            <p:ph type="sldNum" sz="quarter" idx="10"/>
          </p:nvPr>
        </p:nvSpPr>
        <p:spPr/>
        <p:txBody>
          <a:bodyPr/>
          <a:lstStyle/>
          <a:p>
            <a:fld id="{062D5B56-7719-44AF-B842-EC9849D0054C}" type="slidenum">
              <a:rPr lang="fr-FR" smtClean="0"/>
              <a:pPr/>
              <a:t>257</a:t>
            </a:fld>
            <a:endParaRPr lang="fr-FR"/>
          </a:p>
        </p:txBody>
      </p:sp>
    </p:spTree>
    <p:extLst>
      <p:ext uri="{BB962C8B-B14F-4D97-AF65-F5344CB8AC3E}">
        <p14:creationId xmlns:p14="http://schemas.microsoft.com/office/powerpoint/2010/main" val="286080196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52550" y="744538"/>
            <a:ext cx="8051800" cy="6040437"/>
          </a:xfrm>
        </p:spPr>
      </p:sp>
      <p:sp>
        <p:nvSpPr>
          <p:cNvPr id="3" name="Espace réservé des commentaires 2"/>
          <p:cNvSpPr>
            <a:spLocks noGrp="1"/>
          </p:cNvSpPr>
          <p:nvPr>
            <p:ph type="body" idx="1"/>
          </p:nvPr>
        </p:nvSpPr>
        <p:spPr>
          <a:xfrm>
            <a:off x="637452" y="7486996"/>
            <a:ext cx="5438775" cy="669052"/>
          </a:xfrm>
        </p:spPr>
        <p:txBody>
          <a:bodyPr/>
          <a:lstStyle/>
          <a:p>
            <a:endParaRPr lang="fr-FR" dirty="0"/>
          </a:p>
        </p:txBody>
      </p:sp>
      <p:sp>
        <p:nvSpPr>
          <p:cNvPr id="4" name="Espace réservé du numéro de diapositive 3"/>
          <p:cNvSpPr>
            <a:spLocks noGrp="1"/>
          </p:cNvSpPr>
          <p:nvPr>
            <p:ph type="sldNum" sz="quarter" idx="10"/>
          </p:nvPr>
        </p:nvSpPr>
        <p:spPr/>
        <p:txBody>
          <a:bodyPr/>
          <a:lstStyle/>
          <a:p>
            <a:fld id="{062D5B56-7719-44AF-B842-EC9849D0054C}" type="slidenum">
              <a:rPr lang="fr-FR" smtClean="0"/>
              <a:pPr/>
              <a:t>258</a:t>
            </a:fld>
            <a:endParaRPr lang="fr-FR"/>
          </a:p>
        </p:txBody>
      </p:sp>
    </p:spTree>
    <p:extLst>
      <p:ext uri="{BB962C8B-B14F-4D97-AF65-F5344CB8AC3E}">
        <p14:creationId xmlns:p14="http://schemas.microsoft.com/office/powerpoint/2010/main" val="168356644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fr-FR" sz="22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008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19</a:t>
            </a:fld>
            <a:endParaRPr lang="fr-FR"/>
          </a:p>
        </p:txBody>
      </p:sp>
    </p:spTree>
    <p:extLst>
      <p:ext uri="{BB962C8B-B14F-4D97-AF65-F5344CB8AC3E}">
        <p14:creationId xmlns:p14="http://schemas.microsoft.com/office/powerpoint/2010/main" val="191595087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57758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rgbClr val="B84356"/>
              </a:buClr>
              <a:buFont typeface="Wingdings" panose="05000000000000000000" pitchFamily="2" charset="2"/>
              <a:buNone/>
            </a:pPr>
            <a:r>
              <a:rPr lang="fr-FR" sz="2800" dirty="0">
                <a:latin typeface="+mn-lt"/>
                <a:cs typeface="Arial" panose="020B0604020202020204" pitchFamily="34" charset="0"/>
              </a:rPr>
              <a:t>Liste des données:</a:t>
            </a:r>
          </a:p>
          <a:p>
            <a:pPr>
              <a:buClr>
                <a:srgbClr val="B84356"/>
              </a:buClr>
              <a:buFont typeface="Wingdings" panose="05000000000000000000" pitchFamily="2" charset="2"/>
              <a:buNone/>
            </a:pPr>
            <a:r>
              <a:rPr lang="fr-FR" sz="2800" dirty="0">
                <a:latin typeface="+mn-lt"/>
                <a:cs typeface="Arial" panose="020B0604020202020204" pitchFamily="34" charset="0"/>
              </a:rPr>
              <a:t>projet PREDIP : données géographiques, spatiales, drone, mobilité animale, pâturage, ressources en eau, agro, zootechnie, socio-éco, alimentation</a:t>
            </a:r>
          </a:p>
          <a:p>
            <a:pPr>
              <a:buClr>
                <a:srgbClr val="B84356"/>
              </a:buClr>
              <a:buFont typeface="Wingdings" panose="05000000000000000000" pitchFamily="2" charset="2"/>
              <a:buNone/>
            </a:pPr>
            <a:r>
              <a:rPr lang="fr-FR" sz="2800" dirty="0">
                <a:latin typeface="+mn-lt"/>
                <a:cs typeface="Arial" panose="020B0604020202020204" pitchFamily="34" charset="0"/>
              </a:rPr>
              <a:t>Projet PARIIS: SIG, hydrologiques (via satellites), superficie irriguées, ressources en eau</a:t>
            </a:r>
            <a:r>
              <a:rPr lang="fr-FR" sz="2800" baseline="0" dirty="0">
                <a:latin typeface="+mn-lt"/>
                <a:cs typeface="Arial" panose="020B0604020202020204" pitchFamily="34" charset="0"/>
              </a:rPr>
              <a:t> (surface, nappes), production agricoles, droits de l’eau et foncier</a:t>
            </a:r>
            <a:endParaRPr lang="fr-FR" sz="2800" dirty="0">
              <a:latin typeface="+mn-lt"/>
              <a:cs typeface="Arial" panose="020B0604020202020204" pitchFamily="34" charset="0"/>
            </a:endParaRPr>
          </a:p>
          <a:p>
            <a:pPr>
              <a:buClr>
                <a:srgbClr val="B84356"/>
              </a:buClr>
              <a:buFont typeface="Wingdings" panose="05000000000000000000" pitchFamily="2" charset="2"/>
              <a:buNone/>
            </a:pPr>
            <a:r>
              <a:rPr lang="fr-FR" sz="2800" dirty="0">
                <a:latin typeface="+mn-lt"/>
                <a:cs typeface="Arial" panose="020B0604020202020204" pitchFamily="34" charset="0"/>
              </a:rPr>
              <a:t>Projet GCCA+: données hydro, climatiques, carbone (sol, aérien)</a:t>
            </a:r>
          </a:p>
          <a:p>
            <a:pPr>
              <a:buClr>
                <a:srgbClr val="B84356"/>
              </a:buClr>
              <a:buFont typeface="Wingdings" panose="05000000000000000000" pitchFamily="2" charset="2"/>
              <a:buNone/>
            </a:pPr>
            <a:endParaRPr lang="fr-FR" sz="2800" dirty="0">
              <a:latin typeface="+mn-lt"/>
              <a:cs typeface="Arial" panose="020B0604020202020204" pitchFamily="34" charset="0"/>
            </a:endParaRPr>
          </a:p>
          <a:p>
            <a:pPr>
              <a:buClr>
                <a:srgbClr val="B84356"/>
              </a:buClr>
              <a:buFont typeface="Wingdings" panose="05000000000000000000" pitchFamily="2" charset="2"/>
              <a:buNone/>
            </a:pPr>
            <a:r>
              <a:rPr lang="fr-FR" sz="2800" dirty="0">
                <a:latin typeface="+mn-lt"/>
                <a:cs typeface="Arial" panose="020B0604020202020204" pitchFamily="34" charset="0"/>
              </a:rPr>
              <a:t>Clarifier les </a:t>
            </a:r>
            <a:r>
              <a:rPr lang="fr-FR" sz="2800" b="1" dirty="0">
                <a:latin typeface="+mn-lt"/>
                <a:cs typeface="Arial" panose="020B0604020202020204" pitchFamily="34" charset="0"/>
              </a:rPr>
              <a:t>droits </a:t>
            </a:r>
            <a:r>
              <a:rPr lang="fr-FR" sz="2800" dirty="0">
                <a:latin typeface="+mn-lt"/>
                <a:cs typeface="Arial" panose="020B0604020202020204" pitchFamily="34" charset="0"/>
              </a:rPr>
              <a:t>en début de projet permet de ne</a:t>
            </a:r>
            <a:r>
              <a:rPr lang="fr-FR" sz="2800" baseline="0" dirty="0">
                <a:latin typeface="+mn-lt"/>
                <a:cs typeface="Arial" panose="020B0604020202020204" pitchFamily="34" charset="0"/>
              </a:rPr>
              <a:t> pas être confronté au moment de la publication et du partage des données à des droits ou </a:t>
            </a:r>
            <a:r>
              <a:rPr lang="fr-FR" sz="2800" b="1" baseline="0" dirty="0">
                <a:latin typeface="+mn-lt"/>
                <a:cs typeface="Arial" panose="020B0604020202020204" pitchFamily="34" charset="0"/>
              </a:rPr>
              <a:t>réglementations</a:t>
            </a:r>
            <a:r>
              <a:rPr lang="fr-FR" sz="2800" baseline="0" dirty="0">
                <a:latin typeface="+mn-lt"/>
                <a:cs typeface="Arial" panose="020B0604020202020204" pitchFamily="34" charset="0"/>
              </a:rPr>
              <a:t> non pris en compte au début de la collecte des données !!</a:t>
            </a:r>
          </a:p>
          <a:p>
            <a:pPr>
              <a:buClr>
                <a:srgbClr val="B84356"/>
              </a:buClr>
              <a:buFont typeface="Wingdings" panose="05000000000000000000" pitchFamily="2" charset="2"/>
              <a:buNone/>
            </a:pPr>
            <a:r>
              <a:rPr lang="fr-FR" sz="2800" baseline="0" dirty="0">
                <a:latin typeface="+mn-lt"/>
                <a:cs typeface="Arial" panose="020B0604020202020204" pitchFamily="34" charset="0"/>
              </a:rPr>
              <a:t>Données à caractère personnel ? Si oui : quelles sont les contraintes ?</a:t>
            </a:r>
          </a:p>
          <a:p>
            <a:pPr>
              <a:buClr>
                <a:srgbClr val="B84356"/>
              </a:buClr>
              <a:buFont typeface="Wingdings" panose="05000000000000000000" pitchFamily="2" charset="2"/>
              <a:buNone/>
            </a:pPr>
            <a:r>
              <a:rPr lang="fr-FR" sz="2800" baseline="0" dirty="0">
                <a:latin typeface="+mn-lt"/>
                <a:cs typeface="Arial" panose="020B0604020202020204" pitchFamily="34" charset="0"/>
              </a:rPr>
              <a:t>Données produites par d’autres ? Quels sont les droits de réutilisation ?</a:t>
            </a:r>
          </a:p>
          <a:p>
            <a:pPr>
              <a:buClr>
                <a:srgbClr val="B84356"/>
              </a:buClr>
              <a:buFont typeface="Wingdings" panose="05000000000000000000" pitchFamily="2" charset="2"/>
              <a:buNone/>
            </a:pPr>
            <a:r>
              <a:rPr lang="fr-FR" sz="2800" baseline="0" dirty="0">
                <a:latin typeface="+mn-lt"/>
                <a:cs typeface="Arial" panose="020B0604020202020204" pitchFamily="34" charset="0"/>
              </a:rPr>
              <a:t>utilisation de données </a:t>
            </a:r>
            <a:r>
              <a:rPr lang="fr-FR" sz="2800" baseline="0" dirty="0" err="1">
                <a:latin typeface="+mn-lt"/>
                <a:cs typeface="Arial" panose="020B0604020202020204" pitchFamily="34" charset="0"/>
              </a:rPr>
              <a:t>pré-existantes</a:t>
            </a:r>
            <a:r>
              <a:rPr lang="fr-FR" sz="2800" baseline="0" dirty="0">
                <a:latin typeface="+mn-lt"/>
                <a:cs typeface="Arial" panose="020B0604020202020204" pitchFamily="34" charset="0"/>
              </a:rPr>
              <a:t> ? Si oui, sont-elles en libre accès ou sous licence ?</a:t>
            </a:r>
          </a:p>
          <a:p>
            <a:pPr>
              <a:buClr>
                <a:srgbClr val="B84356"/>
              </a:buClr>
              <a:buFont typeface="Wingdings" panose="05000000000000000000" pitchFamily="2" charset="2"/>
              <a:buNone/>
            </a:pPr>
            <a:endParaRPr lang="fr-FR" sz="2800" baseline="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B84356"/>
              </a:buClr>
              <a:buSzTx/>
              <a:buFont typeface="Wingdings" panose="05000000000000000000" pitchFamily="2" charset="2"/>
              <a:buNone/>
              <a:tabLst/>
              <a:defRPr/>
            </a:pPr>
            <a:r>
              <a:rPr lang="fr-FR" sz="2800" dirty="0"/>
              <a:t>Stocker ou transmettre des données sans en préciser les </a:t>
            </a:r>
            <a:r>
              <a:rPr lang="fr-FR" sz="2800" b="1" dirty="0"/>
              <a:t>unités</a:t>
            </a:r>
            <a:r>
              <a:rPr lang="fr-FR" sz="2800" dirty="0"/>
              <a:t> constitue un risque important, notamment si un tiers désire les réutiliser.</a:t>
            </a:r>
          </a:p>
          <a:p>
            <a:pPr marL="0" marR="0" lvl="0" indent="0" algn="l" defTabSz="914400" rtl="0" eaLnBrk="1" fontAlgn="auto" latinLnBrk="0" hangingPunct="1">
              <a:lnSpc>
                <a:spcPct val="100000"/>
              </a:lnSpc>
              <a:spcBef>
                <a:spcPts val="0"/>
              </a:spcBef>
              <a:spcAft>
                <a:spcPts val="0"/>
              </a:spcAft>
              <a:buClr>
                <a:srgbClr val="B84356"/>
              </a:buClr>
              <a:buSzTx/>
              <a:buFont typeface="Wingdings" panose="05000000000000000000" pitchFamily="2" charset="2"/>
              <a:buNone/>
              <a:tabLst/>
              <a:defRPr/>
            </a:pPr>
            <a:r>
              <a:rPr lang="fr-FR" sz="2800" dirty="0"/>
              <a:t>Ex de la sonde pour Mars (</a:t>
            </a:r>
            <a:r>
              <a:rPr lang="en-US" sz="2800" dirty="0"/>
              <a:t>Ecrasement de la </a:t>
            </a:r>
            <a:r>
              <a:rPr lang="en-US" sz="2800" dirty="0" err="1"/>
              <a:t>sonde</a:t>
            </a:r>
            <a:r>
              <a:rPr lang="en-US" sz="2800" dirty="0"/>
              <a:t> </a:t>
            </a:r>
            <a:r>
              <a:rPr lang="en-US" sz="2800" i="1" dirty="0"/>
              <a:t>Mars Climate Orbiter</a:t>
            </a:r>
            <a:r>
              <a:rPr lang="en-US" sz="2800" dirty="0"/>
              <a:t>: Newspaper cartoon depicting the incongruence in the units used by NASA and Lockheed Martin scientists that led to the Mars Climate Orbiter disaster (Source: </a:t>
            </a:r>
            <a:r>
              <a:rPr lang="en-US" sz="2800" dirty="0">
                <a:hlinkClick r:id="rId3"/>
              </a:rPr>
              <a:t>Slideplayer.com</a:t>
            </a:r>
            <a:r>
              <a:rPr lang="en-US" sz="2800" dirty="0"/>
              <a:t>)</a:t>
            </a:r>
            <a:r>
              <a:rPr lang="fr-FR" sz="28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aseline="0" dirty="0"/>
              <a:t>Ex: </a:t>
            </a:r>
            <a:r>
              <a:rPr lang="fr-FR" sz="2800" b="1" baseline="0" dirty="0">
                <a:latin typeface="+mn-lt"/>
              </a:rPr>
              <a:t>système métrique </a:t>
            </a:r>
            <a:r>
              <a:rPr lang="fr-FR" sz="2800" baseline="0" dirty="0">
                <a:latin typeface="+mn-lt"/>
              </a:rPr>
              <a:t>(mètre et millimètre) / </a:t>
            </a:r>
            <a:r>
              <a:rPr lang="fr-FR" sz="2800" b="1" baseline="0" dirty="0">
                <a:latin typeface="+mn-lt"/>
              </a:rPr>
              <a:t>système anglais </a:t>
            </a:r>
            <a:r>
              <a:rPr lang="fr-FR" sz="2800" baseline="0" dirty="0">
                <a:latin typeface="+mn-lt"/>
              </a:rPr>
              <a:t>(pieds/pouces) !! </a:t>
            </a:r>
          </a:p>
          <a:p>
            <a:r>
              <a:rPr lang="fr-FR" sz="2800" b="1" dirty="0">
                <a:latin typeface="+mn-lt"/>
              </a:rPr>
              <a:t>	différence d’écriture des nombres </a:t>
            </a:r>
            <a:r>
              <a:rPr lang="fr-FR" sz="2800" b="0" dirty="0">
                <a:latin typeface="+mn-lt"/>
              </a:rPr>
              <a:t>entre anglais et français:</a:t>
            </a:r>
            <a:r>
              <a:rPr lang="fr-FR" sz="2800" b="0" baseline="0" dirty="0">
                <a:latin typeface="+mn-lt"/>
              </a:rPr>
              <a:t> </a:t>
            </a:r>
          </a:p>
          <a:p>
            <a:r>
              <a:rPr lang="fr-FR" sz="2800" baseline="0" dirty="0">
                <a:latin typeface="+mn-lt"/>
              </a:rPr>
              <a:t>	en anglais: la </a:t>
            </a:r>
            <a:r>
              <a:rPr lang="fr-FR" sz="2800" b="1" baseline="0" dirty="0">
                <a:latin typeface="+mn-lt"/>
              </a:rPr>
              <a:t>«,» </a:t>
            </a:r>
            <a:r>
              <a:rPr lang="fr-FR" sz="2800" b="1" baseline="0" dirty="0">
                <a:latin typeface="+mn-lt"/>
                <a:sym typeface="Wingdings" panose="05000000000000000000" pitchFamily="2" charset="2"/>
              </a:rPr>
              <a:t> </a:t>
            </a:r>
            <a:r>
              <a:rPr lang="fr-FR" sz="2800" b="1" baseline="0" dirty="0">
                <a:latin typeface="+mn-lt"/>
              </a:rPr>
              <a:t>milliers</a:t>
            </a:r>
            <a:r>
              <a:rPr lang="fr-FR" sz="2800" baseline="0" dirty="0">
                <a:latin typeface="+mn-lt"/>
              </a:rPr>
              <a:t> et le </a:t>
            </a:r>
            <a:r>
              <a:rPr lang="fr-FR" sz="2800" b="1" baseline="0" dirty="0">
                <a:latin typeface="+mn-lt"/>
              </a:rPr>
              <a:t>«.»</a:t>
            </a:r>
            <a:r>
              <a:rPr lang="fr-FR" sz="2800" baseline="0" dirty="0">
                <a:latin typeface="+mn-lt"/>
              </a:rPr>
              <a:t> = la «,» des nombres décimaux en français. </a:t>
            </a:r>
          </a:p>
          <a:p>
            <a:endParaRPr lang="fr-FR" sz="2800" baseline="0" dirty="0">
              <a:latin typeface="+mn-lt"/>
            </a:endParaRPr>
          </a:p>
          <a:p>
            <a:r>
              <a:rPr lang="fr-FR" sz="2800" baseline="0" dirty="0">
                <a:latin typeface="+mn-lt"/>
              </a:rPr>
              <a:t>Clarifier les objectifs de tous les partenaires en terme de partage et diffusion des données:</a:t>
            </a:r>
          </a:p>
          <a:p>
            <a:r>
              <a:rPr lang="fr-FR" sz="2800" baseline="0" dirty="0">
                <a:latin typeface="+mn-lt"/>
              </a:rPr>
              <a:t>	quels jeux de données partager ? Anticiper les réutilisations utiles des données pour définir quelles données envisager de 	partager.</a:t>
            </a:r>
          </a:p>
          <a:p>
            <a:r>
              <a:rPr lang="fr-FR" sz="2800" baseline="0" dirty="0">
                <a:latin typeface="+mn-lt"/>
              </a:rPr>
              <a:t>	quel entrepôt (il doit délivrer un DOI à chaque jeu de données)? Quelles licences ? Sous quel délai ? </a:t>
            </a:r>
          </a:p>
          <a:p>
            <a:endParaRPr lang="fr-FR" sz="2800" baseline="0" dirty="0">
              <a:latin typeface="+mn-lt"/>
            </a:endParaRPr>
          </a:p>
          <a:p>
            <a:pPr>
              <a:buClr>
                <a:srgbClr val="B84356"/>
              </a:buClr>
              <a:buFont typeface="Wingdings" panose="05000000000000000000" pitchFamily="2" charset="2"/>
              <a:buNone/>
            </a:pPr>
            <a:endParaRPr lang="fr-FR" sz="2800" dirty="0">
              <a:latin typeface="+mn-lt"/>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00823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rgbClr val="B84356"/>
              </a:buClr>
              <a:buFont typeface="Wingdings" panose="05000000000000000000" pitchFamily="2" charset="2"/>
              <a:buNone/>
            </a:pPr>
            <a:r>
              <a:rPr lang="fr-FR" sz="2800" dirty="0">
                <a:latin typeface="+mn-lt"/>
                <a:cs typeface="Arial" panose="020B0604020202020204" pitchFamily="34" charset="0"/>
              </a:rPr>
              <a:t>Liste des données:</a:t>
            </a:r>
          </a:p>
          <a:p>
            <a:pPr>
              <a:buClr>
                <a:srgbClr val="B84356"/>
              </a:buClr>
              <a:buFont typeface="Wingdings" panose="05000000000000000000" pitchFamily="2" charset="2"/>
              <a:buNone/>
            </a:pPr>
            <a:r>
              <a:rPr lang="fr-FR" sz="2800" dirty="0">
                <a:latin typeface="+mn-lt"/>
                <a:cs typeface="Arial" panose="020B0604020202020204" pitchFamily="34" charset="0"/>
              </a:rPr>
              <a:t>projet PREDIP : données géographiques, spatiales, drone, mobilité animale, pâturage, ressources en eau, agro, zootechnie, socio-éco, alimentation</a:t>
            </a:r>
          </a:p>
          <a:p>
            <a:pPr>
              <a:buClr>
                <a:srgbClr val="B84356"/>
              </a:buClr>
              <a:buFont typeface="Wingdings" panose="05000000000000000000" pitchFamily="2" charset="2"/>
              <a:buNone/>
            </a:pPr>
            <a:r>
              <a:rPr lang="fr-FR" sz="2800" dirty="0">
                <a:latin typeface="+mn-lt"/>
                <a:cs typeface="Arial" panose="020B0604020202020204" pitchFamily="34" charset="0"/>
              </a:rPr>
              <a:t>Projet PARIIS: SIG, hydrologiques (via satellites), superficie irriguées, ressources en eau</a:t>
            </a:r>
            <a:r>
              <a:rPr lang="fr-FR" sz="2800" baseline="0" dirty="0">
                <a:latin typeface="+mn-lt"/>
                <a:cs typeface="Arial" panose="020B0604020202020204" pitchFamily="34" charset="0"/>
              </a:rPr>
              <a:t> (surface, nappes), production agricoles, droits de l’eau et foncier</a:t>
            </a:r>
            <a:endParaRPr lang="fr-FR" sz="2800" dirty="0">
              <a:latin typeface="+mn-lt"/>
              <a:cs typeface="Arial" panose="020B0604020202020204" pitchFamily="34" charset="0"/>
            </a:endParaRPr>
          </a:p>
          <a:p>
            <a:pPr>
              <a:buClr>
                <a:srgbClr val="B84356"/>
              </a:buClr>
              <a:buFont typeface="Wingdings" panose="05000000000000000000" pitchFamily="2" charset="2"/>
              <a:buNone/>
            </a:pPr>
            <a:r>
              <a:rPr lang="fr-FR" sz="2800" dirty="0">
                <a:latin typeface="+mn-lt"/>
                <a:cs typeface="Arial" panose="020B0604020202020204" pitchFamily="34" charset="0"/>
              </a:rPr>
              <a:t>Projet GCCA+: données hydro, climatiques, carbone (sol, aérien)</a:t>
            </a:r>
          </a:p>
          <a:p>
            <a:pPr>
              <a:buClr>
                <a:srgbClr val="B84356"/>
              </a:buClr>
              <a:buFont typeface="Wingdings" panose="05000000000000000000" pitchFamily="2" charset="2"/>
              <a:buNone/>
            </a:pPr>
            <a:endParaRPr lang="fr-FR" sz="2800" dirty="0">
              <a:latin typeface="+mn-lt"/>
              <a:cs typeface="Arial" panose="020B0604020202020204" pitchFamily="34" charset="0"/>
            </a:endParaRPr>
          </a:p>
          <a:p>
            <a:pPr>
              <a:buClr>
                <a:srgbClr val="B84356"/>
              </a:buClr>
              <a:buFont typeface="Wingdings" panose="05000000000000000000" pitchFamily="2" charset="2"/>
              <a:buNone/>
            </a:pPr>
            <a:r>
              <a:rPr lang="fr-FR" sz="2800" dirty="0">
                <a:latin typeface="+mn-lt"/>
                <a:cs typeface="Arial" panose="020B0604020202020204" pitchFamily="34" charset="0"/>
              </a:rPr>
              <a:t>Clarifier les </a:t>
            </a:r>
            <a:r>
              <a:rPr lang="fr-FR" sz="2800" b="1" dirty="0">
                <a:latin typeface="+mn-lt"/>
                <a:cs typeface="Arial" panose="020B0604020202020204" pitchFamily="34" charset="0"/>
              </a:rPr>
              <a:t>droits </a:t>
            </a:r>
            <a:r>
              <a:rPr lang="fr-FR" sz="2800" dirty="0">
                <a:latin typeface="+mn-lt"/>
                <a:cs typeface="Arial" panose="020B0604020202020204" pitchFamily="34" charset="0"/>
              </a:rPr>
              <a:t>en début de projet permet de ne</a:t>
            </a:r>
            <a:r>
              <a:rPr lang="fr-FR" sz="2800" baseline="0" dirty="0">
                <a:latin typeface="+mn-lt"/>
                <a:cs typeface="Arial" panose="020B0604020202020204" pitchFamily="34" charset="0"/>
              </a:rPr>
              <a:t> pas être confronté au moment de la publication et du partage des données à des droits ou </a:t>
            </a:r>
            <a:r>
              <a:rPr lang="fr-FR" sz="2800" b="1" baseline="0" dirty="0">
                <a:latin typeface="+mn-lt"/>
                <a:cs typeface="Arial" panose="020B0604020202020204" pitchFamily="34" charset="0"/>
              </a:rPr>
              <a:t>réglementations</a:t>
            </a:r>
            <a:r>
              <a:rPr lang="fr-FR" sz="2800" baseline="0" dirty="0">
                <a:latin typeface="+mn-lt"/>
                <a:cs typeface="Arial" panose="020B0604020202020204" pitchFamily="34" charset="0"/>
              </a:rPr>
              <a:t> non pris en compte au début de la collecte des données !!</a:t>
            </a:r>
          </a:p>
          <a:p>
            <a:pPr>
              <a:buClr>
                <a:srgbClr val="B84356"/>
              </a:buClr>
              <a:buFont typeface="Wingdings" panose="05000000000000000000" pitchFamily="2" charset="2"/>
              <a:buNone/>
            </a:pPr>
            <a:r>
              <a:rPr lang="fr-FR" sz="2800" baseline="0" dirty="0">
                <a:latin typeface="+mn-lt"/>
                <a:cs typeface="Arial" panose="020B0604020202020204" pitchFamily="34" charset="0"/>
              </a:rPr>
              <a:t>Données à caractère personnel ? Si oui : quelles sont les contraintes ?</a:t>
            </a:r>
          </a:p>
          <a:p>
            <a:pPr>
              <a:buClr>
                <a:srgbClr val="B84356"/>
              </a:buClr>
              <a:buFont typeface="Wingdings" panose="05000000000000000000" pitchFamily="2" charset="2"/>
              <a:buNone/>
            </a:pPr>
            <a:r>
              <a:rPr lang="fr-FR" sz="2800" baseline="0" dirty="0">
                <a:latin typeface="+mn-lt"/>
                <a:cs typeface="Arial" panose="020B0604020202020204" pitchFamily="34" charset="0"/>
              </a:rPr>
              <a:t>Données produites par d’autres ? Quels sont les droits de réutilisation ?</a:t>
            </a:r>
          </a:p>
          <a:p>
            <a:pPr>
              <a:buClr>
                <a:srgbClr val="B84356"/>
              </a:buClr>
              <a:buFont typeface="Wingdings" panose="05000000000000000000" pitchFamily="2" charset="2"/>
              <a:buNone/>
            </a:pPr>
            <a:r>
              <a:rPr lang="fr-FR" sz="2800" baseline="0" dirty="0">
                <a:latin typeface="+mn-lt"/>
                <a:cs typeface="Arial" panose="020B0604020202020204" pitchFamily="34" charset="0"/>
              </a:rPr>
              <a:t>utilisation de données </a:t>
            </a:r>
            <a:r>
              <a:rPr lang="fr-FR" sz="2800" baseline="0" dirty="0" err="1">
                <a:latin typeface="+mn-lt"/>
                <a:cs typeface="Arial" panose="020B0604020202020204" pitchFamily="34" charset="0"/>
              </a:rPr>
              <a:t>pré-existantes</a:t>
            </a:r>
            <a:r>
              <a:rPr lang="fr-FR" sz="2800" baseline="0" dirty="0">
                <a:latin typeface="+mn-lt"/>
                <a:cs typeface="Arial" panose="020B0604020202020204" pitchFamily="34" charset="0"/>
              </a:rPr>
              <a:t> ? Si oui, sont-elles en libre accès ou sous licence ?</a:t>
            </a:r>
          </a:p>
          <a:p>
            <a:pPr>
              <a:buClr>
                <a:srgbClr val="B84356"/>
              </a:buClr>
              <a:buFont typeface="Wingdings" panose="05000000000000000000" pitchFamily="2" charset="2"/>
              <a:buNone/>
            </a:pPr>
            <a:endParaRPr lang="fr-FR" sz="2800" baseline="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B84356"/>
              </a:buClr>
              <a:buSzTx/>
              <a:buFont typeface="Wingdings" panose="05000000000000000000" pitchFamily="2" charset="2"/>
              <a:buNone/>
              <a:tabLst/>
              <a:defRPr/>
            </a:pPr>
            <a:r>
              <a:rPr lang="fr-FR" sz="2800" dirty="0"/>
              <a:t>Stocker ou transmettre des données sans en préciser les </a:t>
            </a:r>
            <a:r>
              <a:rPr lang="fr-FR" sz="2800" b="1" dirty="0"/>
              <a:t>unités</a:t>
            </a:r>
            <a:r>
              <a:rPr lang="fr-FR" sz="2800" dirty="0"/>
              <a:t> constitue un risque important, notamment si un tiers désire les réutiliser.</a:t>
            </a:r>
          </a:p>
          <a:p>
            <a:pPr marL="0" marR="0" lvl="0" indent="0" algn="l" defTabSz="914400" rtl="0" eaLnBrk="1" fontAlgn="auto" latinLnBrk="0" hangingPunct="1">
              <a:lnSpc>
                <a:spcPct val="100000"/>
              </a:lnSpc>
              <a:spcBef>
                <a:spcPts val="0"/>
              </a:spcBef>
              <a:spcAft>
                <a:spcPts val="0"/>
              </a:spcAft>
              <a:buClr>
                <a:srgbClr val="B84356"/>
              </a:buClr>
              <a:buSzTx/>
              <a:buFont typeface="Wingdings" panose="05000000000000000000" pitchFamily="2" charset="2"/>
              <a:buNone/>
              <a:tabLst/>
              <a:defRPr/>
            </a:pPr>
            <a:r>
              <a:rPr lang="fr-FR" sz="2800" dirty="0"/>
              <a:t>Ex de la sonde pour Mars (</a:t>
            </a:r>
            <a:r>
              <a:rPr lang="en-US" sz="2800" dirty="0"/>
              <a:t>Ecrasement de la </a:t>
            </a:r>
            <a:r>
              <a:rPr lang="en-US" sz="2800" dirty="0" err="1"/>
              <a:t>sonde</a:t>
            </a:r>
            <a:r>
              <a:rPr lang="en-US" sz="2800" dirty="0"/>
              <a:t> </a:t>
            </a:r>
            <a:r>
              <a:rPr lang="en-US" sz="2800" i="1" dirty="0"/>
              <a:t>Mars Climate Orbiter</a:t>
            </a:r>
            <a:r>
              <a:rPr lang="en-US" sz="2800" dirty="0"/>
              <a:t>: Newspaper cartoon depicting the incongruence in the units used by NASA and Lockheed Martin scientists that led to the Mars Climate Orbiter disaster (Source: </a:t>
            </a:r>
            <a:r>
              <a:rPr lang="en-US" sz="2800" dirty="0">
                <a:hlinkClick r:id="rId3"/>
              </a:rPr>
              <a:t>Slideplayer.com</a:t>
            </a:r>
            <a:r>
              <a:rPr lang="en-US" sz="2800" dirty="0"/>
              <a:t>)</a:t>
            </a:r>
            <a:r>
              <a:rPr lang="fr-FR" sz="28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aseline="0" dirty="0"/>
              <a:t>Ex: </a:t>
            </a:r>
            <a:r>
              <a:rPr lang="fr-FR" sz="2800" b="1" baseline="0" dirty="0">
                <a:latin typeface="+mn-lt"/>
              </a:rPr>
              <a:t>système métrique </a:t>
            </a:r>
            <a:r>
              <a:rPr lang="fr-FR" sz="2800" baseline="0" dirty="0">
                <a:latin typeface="+mn-lt"/>
              </a:rPr>
              <a:t>(mètre et millimètre) / </a:t>
            </a:r>
            <a:r>
              <a:rPr lang="fr-FR" sz="2800" b="1" baseline="0" dirty="0">
                <a:latin typeface="+mn-lt"/>
              </a:rPr>
              <a:t>système anglais </a:t>
            </a:r>
            <a:r>
              <a:rPr lang="fr-FR" sz="2800" baseline="0" dirty="0">
                <a:latin typeface="+mn-lt"/>
              </a:rPr>
              <a:t>(pieds/pouces) !! </a:t>
            </a:r>
          </a:p>
          <a:p>
            <a:r>
              <a:rPr lang="fr-FR" sz="2800" b="1" dirty="0">
                <a:latin typeface="+mn-lt"/>
              </a:rPr>
              <a:t>	différence d’écriture des nombres </a:t>
            </a:r>
            <a:r>
              <a:rPr lang="fr-FR" sz="2800" b="0" dirty="0">
                <a:latin typeface="+mn-lt"/>
              </a:rPr>
              <a:t>entre anglais et français:</a:t>
            </a:r>
            <a:r>
              <a:rPr lang="fr-FR" sz="2800" b="0" baseline="0" dirty="0">
                <a:latin typeface="+mn-lt"/>
              </a:rPr>
              <a:t> </a:t>
            </a:r>
          </a:p>
          <a:p>
            <a:r>
              <a:rPr lang="fr-FR" sz="2800" baseline="0" dirty="0">
                <a:latin typeface="+mn-lt"/>
              </a:rPr>
              <a:t>	en anglais: la </a:t>
            </a:r>
            <a:r>
              <a:rPr lang="fr-FR" sz="2800" b="1" baseline="0" dirty="0">
                <a:latin typeface="+mn-lt"/>
              </a:rPr>
              <a:t>«,» </a:t>
            </a:r>
            <a:r>
              <a:rPr lang="fr-FR" sz="2800" b="1" baseline="0" dirty="0">
                <a:latin typeface="+mn-lt"/>
                <a:sym typeface="Wingdings" panose="05000000000000000000" pitchFamily="2" charset="2"/>
              </a:rPr>
              <a:t> </a:t>
            </a:r>
            <a:r>
              <a:rPr lang="fr-FR" sz="2800" b="1" baseline="0" dirty="0">
                <a:latin typeface="+mn-lt"/>
              </a:rPr>
              <a:t>milliers</a:t>
            </a:r>
            <a:r>
              <a:rPr lang="fr-FR" sz="2800" baseline="0" dirty="0">
                <a:latin typeface="+mn-lt"/>
              </a:rPr>
              <a:t> et le </a:t>
            </a:r>
            <a:r>
              <a:rPr lang="fr-FR" sz="2800" b="1" baseline="0" dirty="0">
                <a:latin typeface="+mn-lt"/>
              </a:rPr>
              <a:t>«.»</a:t>
            </a:r>
            <a:r>
              <a:rPr lang="fr-FR" sz="2800" baseline="0" dirty="0">
                <a:latin typeface="+mn-lt"/>
              </a:rPr>
              <a:t> = la «,» des nombres décimaux en français. </a:t>
            </a:r>
          </a:p>
          <a:p>
            <a:endParaRPr lang="fr-FR" sz="2800" baseline="0" dirty="0">
              <a:latin typeface="+mn-lt"/>
            </a:endParaRPr>
          </a:p>
          <a:p>
            <a:r>
              <a:rPr lang="fr-FR" sz="2800" baseline="0" dirty="0">
                <a:latin typeface="+mn-lt"/>
              </a:rPr>
              <a:t>Clarifier les objectifs de tous les partenaires en terme de partage et diffusion des données:</a:t>
            </a:r>
          </a:p>
          <a:p>
            <a:r>
              <a:rPr lang="fr-FR" sz="2800" baseline="0" dirty="0">
                <a:latin typeface="+mn-lt"/>
              </a:rPr>
              <a:t>	quels jeux de données partager ? Anticiper les réutilisations utiles des données pour définir quelles données envisager de 	partager.</a:t>
            </a:r>
          </a:p>
          <a:p>
            <a:r>
              <a:rPr lang="fr-FR" sz="2800" baseline="0" dirty="0">
                <a:latin typeface="+mn-lt"/>
              </a:rPr>
              <a:t>	quel entrepôt (il doit délivrer un DOI à chaque jeu de données)? Quelles licences ? Sous quel délai ? </a:t>
            </a:r>
          </a:p>
          <a:p>
            <a:endParaRPr lang="fr-FR" sz="2800" baseline="0" dirty="0">
              <a:latin typeface="+mn-lt"/>
            </a:endParaRPr>
          </a:p>
          <a:p>
            <a:pPr>
              <a:buClr>
                <a:srgbClr val="B84356"/>
              </a:buClr>
              <a:buFont typeface="Wingdings" panose="05000000000000000000" pitchFamily="2" charset="2"/>
              <a:buNone/>
            </a:pPr>
            <a:endParaRPr lang="fr-FR" sz="2800" dirty="0">
              <a:latin typeface="+mn-lt"/>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78251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rgbClr val="B84356"/>
              </a:buClr>
              <a:buFont typeface="Wingdings" panose="05000000000000000000" pitchFamily="2" charset="2"/>
              <a:buNone/>
            </a:pPr>
            <a:r>
              <a:rPr lang="fr-FR" sz="2800" dirty="0">
                <a:latin typeface="+mn-lt"/>
                <a:cs typeface="Arial" panose="020B0604020202020204" pitchFamily="34" charset="0"/>
              </a:rPr>
              <a:t>Liste des données:</a:t>
            </a:r>
          </a:p>
          <a:p>
            <a:pPr>
              <a:buClr>
                <a:srgbClr val="B84356"/>
              </a:buClr>
              <a:buFont typeface="Wingdings" panose="05000000000000000000" pitchFamily="2" charset="2"/>
              <a:buNone/>
            </a:pPr>
            <a:r>
              <a:rPr lang="fr-FR" sz="2800" dirty="0">
                <a:latin typeface="+mn-lt"/>
                <a:cs typeface="Arial" panose="020B0604020202020204" pitchFamily="34" charset="0"/>
              </a:rPr>
              <a:t>projet PREDIP : données géographiques, spatiales, drone, mobilité animale, pâturage, ressources en eau, agro, zootechnie, socio-éco, alimentation</a:t>
            </a:r>
          </a:p>
          <a:p>
            <a:pPr>
              <a:buClr>
                <a:srgbClr val="B84356"/>
              </a:buClr>
              <a:buFont typeface="Wingdings" panose="05000000000000000000" pitchFamily="2" charset="2"/>
              <a:buNone/>
            </a:pPr>
            <a:r>
              <a:rPr lang="fr-FR" sz="2800" dirty="0">
                <a:latin typeface="+mn-lt"/>
                <a:cs typeface="Arial" panose="020B0604020202020204" pitchFamily="34" charset="0"/>
              </a:rPr>
              <a:t>Projet PARIIS: SIG, hydrologiques (via satellites), superficie irriguées, ressources en eau</a:t>
            </a:r>
            <a:r>
              <a:rPr lang="fr-FR" sz="2800" baseline="0" dirty="0">
                <a:latin typeface="+mn-lt"/>
                <a:cs typeface="Arial" panose="020B0604020202020204" pitchFamily="34" charset="0"/>
              </a:rPr>
              <a:t> (surface, nappes), production agricoles, droits de l’eau et foncier</a:t>
            </a:r>
            <a:endParaRPr lang="fr-FR" sz="2800" dirty="0">
              <a:latin typeface="+mn-lt"/>
              <a:cs typeface="Arial" panose="020B0604020202020204" pitchFamily="34" charset="0"/>
            </a:endParaRPr>
          </a:p>
          <a:p>
            <a:pPr>
              <a:buClr>
                <a:srgbClr val="B84356"/>
              </a:buClr>
              <a:buFont typeface="Wingdings" panose="05000000000000000000" pitchFamily="2" charset="2"/>
              <a:buNone/>
            </a:pPr>
            <a:r>
              <a:rPr lang="fr-FR" sz="2800" dirty="0">
                <a:latin typeface="+mn-lt"/>
                <a:cs typeface="Arial" panose="020B0604020202020204" pitchFamily="34" charset="0"/>
              </a:rPr>
              <a:t>Projet GCCA+: données hydro, climatiques, carbone (sol, aérien)</a:t>
            </a:r>
          </a:p>
          <a:p>
            <a:pPr>
              <a:buClr>
                <a:srgbClr val="B84356"/>
              </a:buClr>
              <a:buFont typeface="Wingdings" panose="05000000000000000000" pitchFamily="2" charset="2"/>
              <a:buNone/>
            </a:pPr>
            <a:endParaRPr lang="fr-FR" sz="2800" dirty="0">
              <a:latin typeface="+mn-lt"/>
              <a:cs typeface="Arial" panose="020B0604020202020204" pitchFamily="34" charset="0"/>
            </a:endParaRPr>
          </a:p>
          <a:p>
            <a:pPr>
              <a:buClr>
                <a:srgbClr val="B84356"/>
              </a:buClr>
              <a:buFont typeface="Wingdings" panose="05000000000000000000" pitchFamily="2" charset="2"/>
              <a:buNone/>
            </a:pPr>
            <a:r>
              <a:rPr lang="fr-FR" sz="2800" dirty="0">
                <a:latin typeface="+mn-lt"/>
                <a:cs typeface="Arial" panose="020B0604020202020204" pitchFamily="34" charset="0"/>
              </a:rPr>
              <a:t>Clarifier les </a:t>
            </a:r>
            <a:r>
              <a:rPr lang="fr-FR" sz="2800" b="1" dirty="0">
                <a:latin typeface="+mn-lt"/>
                <a:cs typeface="Arial" panose="020B0604020202020204" pitchFamily="34" charset="0"/>
              </a:rPr>
              <a:t>droits </a:t>
            </a:r>
            <a:r>
              <a:rPr lang="fr-FR" sz="2800" dirty="0">
                <a:latin typeface="+mn-lt"/>
                <a:cs typeface="Arial" panose="020B0604020202020204" pitchFamily="34" charset="0"/>
              </a:rPr>
              <a:t>en début de projet permet de ne</a:t>
            </a:r>
            <a:r>
              <a:rPr lang="fr-FR" sz="2800" baseline="0" dirty="0">
                <a:latin typeface="+mn-lt"/>
                <a:cs typeface="Arial" panose="020B0604020202020204" pitchFamily="34" charset="0"/>
              </a:rPr>
              <a:t> pas être confronté au moment de la publication et du partage des données à des droits ou </a:t>
            </a:r>
            <a:r>
              <a:rPr lang="fr-FR" sz="2800" b="1" baseline="0" dirty="0">
                <a:latin typeface="+mn-lt"/>
                <a:cs typeface="Arial" panose="020B0604020202020204" pitchFamily="34" charset="0"/>
              </a:rPr>
              <a:t>réglementations</a:t>
            </a:r>
            <a:r>
              <a:rPr lang="fr-FR" sz="2800" baseline="0" dirty="0">
                <a:latin typeface="+mn-lt"/>
                <a:cs typeface="Arial" panose="020B0604020202020204" pitchFamily="34" charset="0"/>
              </a:rPr>
              <a:t> non pris en compte au début de la collecte des données !!</a:t>
            </a:r>
          </a:p>
          <a:p>
            <a:pPr>
              <a:buClr>
                <a:srgbClr val="B84356"/>
              </a:buClr>
              <a:buFont typeface="Wingdings" panose="05000000000000000000" pitchFamily="2" charset="2"/>
              <a:buNone/>
            </a:pPr>
            <a:r>
              <a:rPr lang="fr-FR" sz="2800" baseline="0" dirty="0">
                <a:latin typeface="+mn-lt"/>
                <a:cs typeface="Arial" panose="020B0604020202020204" pitchFamily="34" charset="0"/>
              </a:rPr>
              <a:t>Données à caractère personnel ? Si oui : quelles sont les contraintes ?</a:t>
            </a:r>
          </a:p>
          <a:p>
            <a:pPr>
              <a:buClr>
                <a:srgbClr val="B84356"/>
              </a:buClr>
              <a:buFont typeface="Wingdings" panose="05000000000000000000" pitchFamily="2" charset="2"/>
              <a:buNone/>
            </a:pPr>
            <a:r>
              <a:rPr lang="fr-FR" sz="2800" baseline="0" dirty="0">
                <a:latin typeface="+mn-lt"/>
                <a:cs typeface="Arial" panose="020B0604020202020204" pitchFamily="34" charset="0"/>
              </a:rPr>
              <a:t>Données produites par d’autres ? Quels sont les droits de réutilisation ?</a:t>
            </a:r>
          </a:p>
          <a:p>
            <a:pPr>
              <a:buClr>
                <a:srgbClr val="B84356"/>
              </a:buClr>
              <a:buFont typeface="Wingdings" panose="05000000000000000000" pitchFamily="2" charset="2"/>
              <a:buNone/>
            </a:pPr>
            <a:r>
              <a:rPr lang="fr-FR" sz="2800" baseline="0" dirty="0">
                <a:latin typeface="+mn-lt"/>
                <a:cs typeface="Arial" panose="020B0604020202020204" pitchFamily="34" charset="0"/>
              </a:rPr>
              <a:t>utilisation de données </a:t>
            </a:r>
            <a:r>
              <a:rPr lang="fr-FR" sz="2800" baseline="0" dirty="0" err="1">
                <a:latin typeface="+mn-lt"/>
                <a:cs typeface="Arial" panose="020B0604020202020204" pitchFamily="34" charset="0"/>
              </a:rPr>
              <a:t>pré-existantes</a:t>
            </a:r>
            <a:r>
              <a:rPr lang="fr-FR" sz="2800" baseline="0" dirty="0">
                <a:latin typeface="+mn-lt"/>
                <a:cs typeface="Arial" panose="020B0604020202020204" pitchFamily="34" charset="0"/>
              </a:rPr>
              <a:t> ? Si oui, sont-elles en libre accès ou sous licence ?</a:t>
            </a:r>
          </a:p>
          <a:p>
            <a:pPr>
              <a:buClr>
                <a:srgbClr val="B84356"/>
              </a:buClr>
              <a:buFont typeface="Wingdings" panose="05000000000000000000" pitchFamily="2" charset="2"/>
              <a:buNone/>
            </a:pPr>
            <a:endParaRPr lang="fr-FR" sz="2800" baseline="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B84356"/>
              </a:buClr>
              <a:buSzTx/>
              <a:buFont typeface="Wingdings" panose="05000000000000000000" pitchFamily="2" charset="2"/>
              <a:buNone/>
              <a:tabLst/>
              <a:defRPr/>
            </a:pPr>
            <a:r>
              <a:rPr lang="fr-FR" sz="2800" dirty="0"/>
              <a:t>Stocker ou transmettre des données sans en préciser les </a:t>
            </a:r>
            <a:r>
              <a:rPr lang="fr-FR" sz="2800" b="1" dirty="0"/>
              <a:t>unités</a:t>
            </a:r>
            <a:r>
              <a:rPr lang="fr-FR" sz="2800" dirty="0"/>
              <a:t> constitue un risque important, notamment si un tiers désire les réutiliser.</a:t>
            </a:r>
          </a:p>
          <a:p>
            <a:pPr marL="0" marR="0" lvl="0" indent="0" algn="l" defTabSz="914400" rtl="0" eaLnBrk="1" fontAlgn="auto" latinLnBrk="0" hangingPunct="1">
              <a:lnSpc>
                <a:spcPct val="100000"/>
              </a:lnSpc>
              <a:spcBef>
                <a:spcPts val="0"/>
              </a:spcBef>
              <a:spcAft>
                <a:spcPts val="0"/>
              </a:spcAft>
              <a:buClr>
                <a:srgbClr val="B84356"/>
              </a:buClr>
              <a:buSzTx/>
              <a:buFont typeface="Wingdings" panose="05000000000000000000" pitchFamily="2" charset="2"/>
              <a:buNone/>
              <a:tabLst/>
              <a:defRPr/>
            </a:pPr>
            <a:r>
              <a:rPr lang="fr-FR" sz="2800" dirty="0"/>
              <a:t>Ex de la sonde pour Mars (</a:t>
            </a:r>
            <a:r>
              <a:rPr lang="en-US" sz="2800" dirty="0"/>
              <a:t>Ecrasement de la </a:t>
            </a:r>
            <a:r>
              <a:rPr lang="en-US" sz="2800" dirty="0" err="1"/>
              <a:t>sonde</a:t>
            </a:r>
            <a:r>
              <a:rPr lang="en-US" sz="2800" dirty="0"/>
              <a:t> </a:t>
            </a:r>
            <a:r>
              <a:rPr lang="en-US" sz="2800" i="1" dirty="0"/>
              <a:t>Mars Climate Orbiter</a:t>
            </a:r>
            <a:r>
              <a:rPr lang="en-US" sz="2800" dirty="0"/>
              <a:t>: Newspaper cartoon depicting the incongruence in the units used by NASA and Lockheed Martin scientists that led to the Mars Climate Orbiter disaster (Source: </a:t>
            </a:r>
            <a:r>
              <a:rPr lang="en-US" sz="2800" dirty="0">
                <a:hlinkClick r:id="rId3"/>
              </a:rPr>
              <a:t>Slideplayer.com</a:t>
            </a:r>
            <a:r>
              <a:rPr lang="en-US" sz="2800" dirty="0"/>
              <a:t>)</a:t>
            </a:r>
            <a:r>
              <a:rPr lang="fr-FR" sz="28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aseline="0" dirty="0"/>
              <a:t>Ex: </a:t>
            </a:r>
            <a:r>
              <a:rPr lang="fr-FR" sz="2800" b="1" baseline="0" dirty="0">
                <a:latin typeface="+mn-lt"/>
              </a:rPr>
              <a:t>système métrique </a:t>
            </a:r>
            <a:r>
              <a:rPr lang="fr-FR" sz="2800" baseline="0" dirty="0">
                <a:latin typeface="+mn-lt"/>
              </a:rPr>
              <a:t>(mètre et millimètre) / </a:t>
            </a:r>
            <a:r>
              <a:rPr lang="fr-FR" sz="2800" b="1" baseline="0" dirty="0">
                <a:latin typeface="+mn-lt"/>
              </a:rPr>
              <a:t>système anglais </a:t>
            </a:r>
            <a:r>
              <a:rPr lang="fr-FR" sz="2800" baseline="0" dirty="0">
                <a:latin typeface="+mn-lt"/>
              </a:rPr>
              <a:t>(pieds/pouces) !! </a:t>
            </a:r>
          </a:p>
          <a:p>
            <a:r>
              <a:rPr lang="fr-FR" sz="2800" b="1" dirty="0">
                <a:latin typeface="+mn-lt"/>
              </a:rPr>
              <a:t>	différence d’écriture des nombres </a:t>
            </a:r>
            <a:r>
              <a:rPr lang="fr-FR" sz="2800" b="0" dirty="0">
                <a:latin typeface="+mn-lt"/>
              </a:rPr>
              <a:t>entre anglais et français:</a:t>
            </a:r>
            <a:r>
              <a:rPr lang="fr-FR" sz="2800" b="0" baseline="0" dirty="0">
                <a:latin typeface="+mn-lt"/>
              </a:rPr>
              <a:t> </a:t>
            </a:r>
          </a:p>
          <a:p>
            <a:r>
              <a:rPr lang="fr-FR" sz="2800" baseline="0" dirty="0">
                <a:latin typeface="+mn-lt"/>
              </a:rPr>
              <a:t>	en anglais: la </a:t>
            </a:r>
            <a:r>
              <a:rPr lang="fr-FR" sz="2800" b="1" baseline="0" dirty="0">
                <a:latin typeface="+mn-lt"/>
              </a:rPr>
              <a:t>«,» </a:t>
            </a:r>
            <a:r>
              <a:rPr lang="fr-FR" sz="2800" b="1" baseline="0" dirty="0">
                <a:latin typeface="+mn-lt"/>
                <a:sym typeface="Wingdings" panose="05000000000000000000" pitchFamily="2" charset="2"/>
              </a:rPr>
              <a:t> </a:t>
            </a:r>
            <a:r>
              <a:rPr lang="fr-FR" sz="2800" b="1" baseline="0" dirty="0">
                <a:latin typeface="+mn-lt"/>
              </a:rPr>
              <a:t>milliers</a:t>
            </a:r>
            <a:r>
              <a:rPr lang="fr-FR" sz="2800" baseline="0" dirty="0">
                <a:latin typeface="+mn-lt"/>
              </a:rPr>
              <a:t> et le </a:t>
            </a:r>
            <a:r>
              <a:rPr lang="fr-FR" sz="2800" b="1" baseline="0" dirty="0">
                <a:latin typeface="+mn-lt"/>
              </a:rPr>
              <a:t>«.»</a:t>
            </a:r>
            <a:r>
              <a:rPr lang="fr-FR" sz="2800" baseline="0" dirty="0">
                <a:latin typeface="+mn-lt"/>
              </a:rPr>
              <a:t> = la «,» des nombres décimaux en français. </a:t>
            </a:r>
          </a:p>
          <a:p>
            <a:endParaRPr lang="fr-FR" sz="2800" baseline="0" dirty="0">
              <a:latin typeface="+mn-lt"/>
            </a:endParaRPr>
          </a:p>
          <a:p>
            <a:r>
              <a:rPr lang="fr-FR" sz="2800" baseline="0" dirty="0">
                <a:latin typeface="+mn-lt"/>
              </a:rPr>
              <a:t>Clarifier les objectifs de tous les partenaires en terme de partage et diffusion des données:</a:t>
            </a:r>
          </a:p>
          <a:p>
            <a:r>
              <a:rPr lang="fr-FR" sz="2800" baseline="0" dirty="0">
                <a:latin typeface="+mn-lt"/>
              </a:rPr>
              <a:t>	quels jeux de données partager ? Anticiper les réutilisations utiles des données pour définir quelles données envisager de 	partager.</a:t>
            </a:r>
          </a:p>
          <a:p>
            <a:r>
              <a:rPr lang="fr-FR" sz="2800" baseline="0" dirty="0">
                <a:latin typeface="+mn-lt"/>
              </a:rPr>
              <a:t>	quel entrepôt (il doit délivrer un DOI à chaque jeu de données)? Quelles licences ? Sous quel délai ? </a:t>
            </a:r>
          </a:p>
          <a:p>
            <a:endParaRPr lang="fr-FR" sz="2800" baseline="0" dirty="0">
              <a:latin typeface="+mn-lt"/>
            </a:endParaRPr>
          </a:p>
          <a:p>
            <a:pPr>
              <a:buClr>
                <a:srgbClr val="B84356"/>
              </a:buClr>
              <a:buFont typeface="Wingdings" panose="05000000000000000000" pitchFamily="2" charset="2"/>
              <a:buNone/>
            </a:pPr>
            <a:endParaRPr lang="fr-FR" sz="2800" dirty="0">
              <a:latin typeface="+mn-lt"/>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26408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76102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09588"/>
            <a:ext cx="3398838" cy="2549525"/>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BFD3F2A-BB79-42CB-BDF8-6FA173DCC0A8}" type="slidenum">
              <a:rPr lang="fr-FR" smtClean="0">
                <a:solidFill>
                  <a:prstClr val="black"/>
                </a:solidFill>
              </a:rPr>
              <a:pPr/>
              <a:t>265</a:t>
            </a:fld>
            <a:endParaRPr lang="fr-FR">
              <a:solidFill>
                <a:prstClr val="black"/>
              </a:solidFill>
            </a:endParaRPr>
          </a:p>
        </p:txBody>
      </p:sp>
    </p:spTree>
    <p:extLst>
      <p:ext uri="{BB962C8B-B14F-4D97-AF65-F5344CB8AC3E}">
        <p14:creationId xmlns:p14="http://schemas.microsoft.com/office/powerpoint/2010/main" val="199729033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266</a:t>
            </a:fld>
            <a:endParaRPr lang="fr-FR"/>
          </a:p>
        </p:txBody>
      </p:sp>
    </p:spTree>
    <p:extLst>
      <p:ext uri="{BB962C8B-B14F-4D97-AF65-F5344CB8AC3E}">
        <p14:creationId xmlns:p14="http://schemas.microsoft.com/office/powerpoint/2010/main" val="98519373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267</a:t>
            </a:fld>
            <a:endParaRPr lang="fr-FR"/>
          </a:p>
        </p:txBody>
      </p:sp>
    </p:spTree>
    <p:extLst>
      <p:ext uri="{BB962C8B-B14F-4D97-AF65-F5344CB8AC3E}">
        <p14:creationId xmlns:p14="http://schemas.microsoft.com/office/powerpoint/2010/main" val="200900295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268</a:t>
            </a:fld>
            <a:endParaRPr lang="fr-FR"/>
          </a:p>
        </p:txBody>
      </p:sp>
    </p:spTree>
    <p:extLst>
      <p:ext uri="{BB962C8B-B14F-4D97-AF65-F5344CB8AC3E}">
        <p14:creationId xmlns:p14="http://schemas.microsoft.com/office/powerpoint/2010/main" val="274976193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269</a:t>
            </a:fld>
            <a:endParaRPr lang="fr-FR"/>
          </a:p>
        </p:txBody>
      </p:sp>
    </p:spTree>
    <p:extLst>
      <p:ext uri="{BB962C8B-B14F-4D97-AF65-F5344CB8AC3E}">
        <p14:creationId xmlns:p14="http://schemas.microsoft.com/office/powerpoint/2010/main" val="3406995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jeu de données est l’agrégation d’enregistrements de données organisés pour former un ensemble cohérent. </a:t>
            </a:r>
          </a:p>
          <a:p>
            <a:r>
              <a:rPr lang="fr-FR" dirty="0"/>
              <a:t>Les jeux de données numériques sont formatés de telle sorte qu’ils soient communicables, interprétables et adaptés à un traitement informatisé.</a:t>
            </a:r>
          </a:p>
          <a:p>
            <a:r>
              <a:rPr lang="fr-FR" b="1" dirty="0"/>
              <a:t>Lot techniquement homogène</a:t>
            </a:r>
          </a:p>
          <a:p>
            <a:r>
              <a:rPr lang="fr-FR" dirty="0"/>
              <a:t>	ensemble d’entretiens, avec fichier audio et transcription</a:t>
            </a:r>
          </a:p>
          <a:p>
            <a:r>
              <a:rPr lang="fr-FR" dirty="0"/>
              <a:t>	ensemble de séquences génétiques</a:t>
            </a:r>
          </a:p>
          <a:p>
            <a:r>
              <a:rPr lang="fr-FR" dirty="0"/>
              <a:t>	ensemble de mesures biochimiques</a:t>
            </a:r>
          </a:p>
          <a:p>
            <a:r>
              <a:rPr lang="fr-FR" dirty="0"/>
              <a:t>		de mesures de production agricole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Lot intellectuellement cohérent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b="0" dirty="0"/>
              <a:t>ensemble d’infos sur une filière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	ensemble de mesures pour une ACV</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a:t>
            </a:r>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21</a:t>
            </a:fld>
            <a:endParaRPr lang="fr-FR"/>
          </a:p>
        </p:txBody>
      </p:sp>
    </p:spTree>
    <p:extLst>
      <p:ext uri="{BB962C8B-B14F-4D97-AF65-F5344CB8AC3E}">
        <p14:creationId xmlns:p14="http://schemas.microsoft.com/office/powerpoint/2010/main" val="85485175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270</a:t>
            </a:fld>
            <a:endParaRPr lang="fr-FR"/>
          </a:p>
        </p:txBody>
      </p:sp>
    </p:spTree>
    <p:extLst>
      <p:ext uri="{BB962C8B-B14F-4D97-AF65-F5344CB8AC3E}">
        <p14:creationId xmlns:p14="http://schemas.microsoft.com/office/powerpoint/2010/main" val="406358131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271</a:t>
            </a:fld>
            <a:endParaRPr lang="fr-FR"/>
          </a:p>
        </p:txBody>
      </p:sp>
    </p:spTree>
    <p:extLst>
      <p:ext uri="{BB962C8B-B14F-4D97-AF65-F5344CB8AC3E}">
        <p14:creationId xmlns:p14="http://schemas.microsoft.com/office/powerpoint/2010/main" val="19946920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272</a:t>
            </a:fld>
            <a:endParaRPr lang="fr-FR"/>
          </a:p>
        </p:txBody>
      </p:sp>
    </p:spTree>
    <p:extLst>
      <p:ext uri="{BB962C8B-B14F-4D97-AF65-F5344CB8AC3E}">
        <p14:creationId xmlns:p14="http://schemas.microsoft.com/office/powerpoint/2010/main" val="348373818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273</a:t>
            </a:fld>
            <a:endParaRPr lang="fr-FR"/>
          </a:p>
        </p:txBody>
      </p:sp>
    </p:spTree>
    <p:extLst>
      <p:ext uri="{BB962C8B-B14F-4D97-AF65-F5344CB8AC3E}">
        <p14:creationId xmlns:p14="http://schemas.microsoft.com/office/powerpoint/2010/main" val="89251998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274</a:t>
            </a:fld>
            <a:endParaRPr lang="fr-FR"/>
          </a:p>
        </p:txBody>
      </p:sp>
    </p:spTree>
    <p:extLst>
      <p:ext uri="{BB962C8B-B14F-4D97-AF65-F5344CB8AC3E}">
        <p14:creationId xmlns:p14="http://schemas.microsoft.com/office/powerpoint/2010/main" val="248964560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33538" y="758825"/>
            <a:ext cx="8408988" cy="6307138"/>
          </a:xfrm>
        </p:spPr>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34401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fr-FR" sz="22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62948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44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09588"/>
            <a:ext cx="3398838" cy="25495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a:t>
            </a:fld>
            <a:endParaRPr lang="fr-FR"/>
          </a:p>
        </p:txBody>
      </p:sp>
    </p:spTree>
    <p:extLst>
      <p:ext uri="{BB962C8B-B14F-4D97-AF65-F5344CB8AC3E}">
        <p14:creationId xmlns:p14="http://schemas.microsoft.com/office/powerpoint/2010/main" val="2702493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Métadonnées = informations contextuelles permettant de découvrir un jeu de données et de le comprendre pour pouvoir le réutiliser. </a:t>
            </a: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22</a:t>
            </a:fld>
            <a:endParaRPr lang="fr-FR"/>
          </a:p>
        </p:txBody>
      </p:sp>
    </p:spTree>
    <p:extLst>
      <p:ext uri="{BB962C8B-B14F-4D97-AF65-F5344CB8AC3E}">
        <p14:creationId xmlns:p14="http://schemas.microsoft.com/office/powerpoint/2010/main" val="3995150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Métadonnées = informations contextuelles permettant de découvrir un jeu de données et de le comprendre pour pouvoir le réutiliser. </a:t>
            </a:r>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23</a:t>
            </a:fld>
            <a:endParaRPr lang="fr-FR"/>
          </a:p>
        </p:txBody>
      </p:sp>
    </p:spTree>
    <p:extLst>
      <p:ext uri="{BB962C8B-B14F-4D97-AF65-F5344CB8AC3E}">
        <p14:creationId xmlns:p14="http://schemas.microsoft.com/office/powerpoint/2010/main" val="688760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31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cs typeface="Arial" panose="020B0604020202020204" pitchFamily="34" charset="0"/>
              </a:rPr>
              <a:t>Il existe plusieurs modèles de PGD, selon les bailleurs ou les institutions, mais les questions posées sont toujours les mêmes.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dirty="0"/>
              <a:t>H2020</a:t>
            </a:r>
            <a:r>
              <a:rPr lang="fr-FR" sz="1100" baseline="0" dirty="0"/>
              <a:t>: « </a:t>
            </a:r>
            <a:r>
              <a:rPr lang="en-US" sz="1100" baseline="0" dirty="0"/>
              <a:t>You should develop </a:t>
            </a:r>
            <a:r>
              <a:rPr lang="en-US" sz="1100" b="1" baseline="0" dirty="0"/>
              <a:t>a single DMP </a:t>
            </a:r>
            <a:r>
              <a:rPr lang="en-US" sz="1100" baseline="0" dirty="0"/>
              <a:t>for your project to cover its overall approach. </a:t>
            </a:r>
          </a:p>
          <a:p>
            <a:r>
              <a:rPr lang="en-US" sz="1100" baseline="0" dirty="0"/>
              <a:t>However, where there are specific issues for individual datasets (e.g. regarding openness), you should clearly spell this out.</a:t>
            </a:r>
          </a:p>
          <a:p>
            <a:r>
              <a:rPr lang="en-US" sz="1100" baseline="0" dirty="0"/>
              <a:t> </a:t>
            </a:r>
          </a:p>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27</a:t>
            </a:fld>
            <a:endParaRPr lang="fr-FR"/>
          </a:p>
        </p:txBody>
      </p:sp>
    </p:spTree>
    <p:extLst>
      <p:ext uri="{BB962C8B-B14F-4D97-AF65-F5344CB8AC3E}">
        <p14:creationId xmlns:p14="http://schemas.microsoft.com/office/powerpoint/2010/main" val="3350030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dirty="0"/>
              <a:t>Recommandations de l’</a:t>
            </a:r>
            <a:r>
              <a:rPr lang="fr-FR" sz="1100" b="1" dirty="0"/>
              <a:t>ANR</a:t>
            </a:r>
            <a:r>
              <a:rPr lang="fr-FR" sz="1100" dirty="0"/>
              <a:t> </a:t>
            </a:r>
            <a:r>
              <a:rPr lang="fr-FR" dirty="0"/>
              <a:t>: </a:t>
            </a:r>
            <a:r>
              <a:rPr lang="fr-FR" sz="900" dirty="0">
                <a:hlinkClick r:id="rId3"/>
              </a:rPr>
              <a:t>https://www.ouvrirlascience.fr/wp-content/uploads/2019/07/Plan-de-gestion-de-donn%C3%A9es-Recommandations-%C3%A0-ANR_vdef.pdf</a:t>
            </a:r>
            <a:r>
              <a:rPr lang="fr-FR" sz="900" dirty="0"/>
              <a:t>  </a:t>
            </a:r>
          </a:p>
          <a:p>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Guidelines on FAIR Data Management in </a:t>
            </a:r>
            <a:r>
              <a:rPr lang="en-US" b="1" baseline="0" dirty="0"/>
              <a:t>H2020</a:t>
            </a:r>
            <a:r>
              <a:rPr lang="en-US" baseline="0" dirty="0"/>
              <a:t> (Version 3.0-July 2016: </a:t>
            </a:r>
            <a:r>
              <a:rPr lang="en-US" sz="900" baseline="0" dirty="0">
                <a:hlinkClick r:id="rId4"/>
              </a:rPr>
              <a:t>http://ec.europa.eu/research/participants/data/ref/h2020/grants_manual/hi/oa_pilot/h2020-hi-oa-data-mgt_en.pdf</a:t>
            </a:r>
            <a:r>
              <a:rPr lang="en-US" sz="9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The DMP should be updated as a minimum in time with the periodic evaluation/assessment of the project.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The DMP needs to be updated over the course of the project whenever significant changes arise, such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 -  new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kern="1200" dirty="0">
                <a:solidFill>
                  <a:schemeClr val="tx1"/>
                </a:solidFill>
                <a:effectLst/>
                <a:latin typeface="+mn-lt"/>
                <a:ea typeface="+mn-ea"/>
                <a:cs typeface="+mn-cs"/>
              </a:rPr>
              <a:t>changes in consortium policies (e.g. new innovation potential, decision to file for a patent)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kern="1200" dirty="0">
                <a:solidFill>
                  <a:schemeClr val="tx1"/>
                </a:solidFill>
                <a:effectLst/>
                <a:latin typeface="+mn-lt"/>
                <a:ea typeface="+mn-ea"/>
                <a:cs typeface="+mn-cs"/>
              </a:rPr>
              <a:t>changes in consortium composition and external factors (e.g. new consortium members joining or old members leaving).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28</a:t>
            </a:fld>
            <a:endParaRPr lang="fr-FR"/>
          </a:p>
        </p:txBody>
      </p:sp>
    </p:spTree>
    <p:extLst>
      <p:ext uri="{BB962C8B-B14F-4D97-AF65-F5344CB8AC3E}">
        <p14:creationId xmlns:p14="http://schemas.microsoft.com/office/powerpoint/2010/main" val="79262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29</a:t>
            </a:fld>
            <a:endParaRPr lang="fr-FR"/>
          </a:p>
        </p:txBody>
      </p:sp>
    </p:spTree>
    <p:extLst>
      <p:ext uri="{BB962C8B-B14F-4D97-AF65-F5344CB8AC3E}">
        <p14:creationId xmlns:p14="http://schemas.microsoft.com/office/powerpoint/2010/main" val="2445293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rgbClr val="B84356"/>
              </a:buClr>
              <a:buFont typeface="Wingdings" panose="05000000000000000000" pitchFamily="2" charset="2"/>
              <a:buNone/>
            </a:pPr>
            <a:r>
              <a:rPr lang="fr-FR" dirty="0">
                <a:cs typeface="Arial" panose="020B0604020202020204" pitchFamily="34" charset="0"/>
              </a:rPr>
              <a:t>Décrire les données et les méthodes permet d’assurer la reproductibilité et donc la transparence sur les méthodes de recherche.</a:t>
            </a:r>
          </a:p>
          <a:p>
            <a:pPr>
              <a:buClr>
                <a:srgbClr val="B84356"/>
              </a:buClr>
              <a:buFont typeface="Wingdings" panose="05000000000000000000" pitchFamily="2" charset="2"/>
              <a:buNone/>
            </a:pPr>
            <a:endParaRPr lang="fr-FR" dirty="0">
              <a:cs typeface="Arial" panose="020B0604020202020204" pitchFamily="34" charset="0"/>
            </a:endParaRPr>
          </a:p>
          <a:p>
            <a:pPr>
              <a:buClr>
                <a:srgbClr val="B84356"/>
              </a:buClr>
              <a:buFont typeface="Wingdings" panose="05000000000000000000" pitchFamily="2" charset="2"/>
              <a:buNone/>
            </a:pPr>
            <a:r>
              <a:rPr lang="fr-FR" dirty="0">
                <a:cs typeface="Arial" panose="020B0604020202020204" pitchFamily="34" charset="0"/>
              </a:rPr>
              <a:t>Le PGD permet de poser les bonnes questions en début de projet: </a:t>
            </a:r>
          </a:p>
          <a:p>
            <a:pPr>
              <a:buClr>
                <a:srgbClr val="B84356"/>
              </a:buClr>
              <a:buFont typeface="Wingdings" panose="05000000000000000000" pitchFamily="2" charset="2"/>
              <a:buNone/>
            </a:pPr>
            <a:r>
              <a:rPr lang="fr-FR" dirty="0">
                <a:cs typeface="Arial" panose="020B0604020202020204" pitchFamily="34" charset="0"/>
              </a:rPr>
              <a:t>    Comment bien décrire des données (notamment bien préciser les unités car transmettre des données sans en préciser les unités constitue un risque important, notamment si un tiers désire les réutiliser): Ex de la sonde pour Mars (voir plus loin).</a:t>
            </a:r>
          </a:p>
          <a:p>
            <a:pPr marL="0" marR="0" lvl="0" indent="0" algn="l" defTabSz="914400" rtl="0" eaLnBrk="1" fontAlgn="auto" latinLnBrk="0" hangingPunct="1">
              <a:lnSpc>
                <a:spcPct val="100000"/>
              </a:lnSpc>
              <a:spcBef>
                <a:spcPts val="0"/>
              </a:spcBef>
              <a:spcAft>
                <a:spcPts val="0"/>
              </a:spcAft>
              <a:buClr>
                <a:srgbClr val="B84356"/>
              </a:buClr>
              <a:buSzTx/>
              <a:buFont typeface="Wingdings" panose="05000000000000000000" pitchFamily="2" charset="2"/>
              <a:buNone/>
              <a:tabLst/>
              <a:defRPr/>
            </a:pPr>
            <a:r>
              <a:rPr lang="fr-FR" dirty="0">
                <a:cs typeface="Arial" panose="020B0604020202020204" pitchFamily="34" charset="0"/>
              </a:rPr>
              <a:t>    Comment les s</a:t>
            </a:r>
            <a:r>
              <a:rPr lang="fr-FR" dirty="0"/>
              <a:t>tocker</a:t>
            </a:r>
          </a:p>
          <a:p>
            <a:pPr marL="0" marR="0" lvl="0" indent="0" algn="l" defTabSz="914400" rtl="0" eaLnBrk="1" fontAlgn="auto" latinLnBrk="0" hangingPunct="1">
              <a:lnSpc>
                <a:spcPct val="100000"/>
              </a:lnSpc>
              <a:spcBef>
                <a:spcPts val="0"/>
              </a:spcBef>
              <a:spcAft>
                <a:spcPts val="0"/>
              </a:spcAft>
              <a:buClr>
                <a:srgbClr val="B84356"/>
              </a:buClr>
              <a:buSzTx/>
              <a:buFont typeface="Wingdings" panose="05000000000000000000" pitchFamily="2" charset="2"/>
              <a:buNone/>
              <a:tabLst/>
              <a:defRPr/>
            </a:pPr>
            <a:r>
              <a:rPr lang="fr-FR" dirty="0">
                <a:cs typeface="Arial" panose="020B0604020202020204" pitchFamily="34" charset="0"/>
              </a:rPr>
              <a:t>    Clarifier les </a:t>
            </a:r>
            <a:r>
              <a:rPr lang="fr-FR" b="1" dirty="0">
                <a:cs typeface="Arial" panose="020B0604020202020204" pitchFamily="34" charset="0"/>
              </a:rPr>
              <a:t>droits </a:t>
            </a:r>
            <a:r>
              <a:rPr lang="fr-FR" dirty="0">
                <a:cs typeface="Arial" panose="020B0604020202020204" pitchFamily="34" charset="0"/>
              </a:rPr>
              <a:t>en début de projet permet de ne</a:t>
            </a:r>
            <a:r>
              <a:rPr lang="fr-FR" baseline="0" dirty="0">
                <a:cs typeface="Arial" panose="020B0604020202020204" pitchFamily="34" charset="0"/>
              </a:rPr>
              <a:t> pas être confronté au moment de la publication et du partage des données à des droits ou </a:t>
            </a:r>
            <a:r>
              <a:rPr lang="fr-FR" b="1" baseline="0" dirty="0">
                <a:cs typeface="Arial" panose="020B0604020202020204" pitchFamily="34" charset="0"/>
              </a:rPr>
              <a:t>réglementations</a:t>
            </a:r>
            <a:r>
              <a:rPr lang="fr-FR" baseline="0" dirty="0">
                <a:cs typeface="Arial" panose="020B0604020202020204" pitchFamily="34" charset="0"/>
              </a:rPr>
              <a:t> non pris en compte au début de la collecte des données !!</a:t>
            </a:r>
          </a:p>
          <a:p>
            <a:pPr>
              <a:buClr>
                <a:srgbClr val="B84356"/>
              </a:buClr>
              <a:buFont typeface="Wingdings" panose="05000000000000000000" pitchFamily="2" charset="2"/>
              <a:buNone/>
            </a:pPr>
            <a:endParaRPr lang="fr-FR" sz="2800" dirty="0">
              <a:latin typeface="+mn-lt"/>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30</a:t>
            </a:fld>
            <a:endParaRPr lang="fr-FR"/>
          </a:p>
        </p:txBody>
      </p:sp>
    </p:spTree>
    <p:extLst>
      <p:ext uri="{BB962C8B-B14F-4D97-AF65-F5344CB8AC3E}">
        <p14:creationId xmlns:p14="http://schemas.microsoft.com/office/powerpoint/2010/main" val="162469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352925" cy="3265487"/>
          </a:xfrm>
        </p:spPr>
      </p:sp>
      <p:sp>
        <p:nvSpPr>
          <p:cNvPr id="3" name="Espace réservé des commentaires 2"/>
          <p:cNvSpPr>
            <a:spLocks noGrp="1"/>
          </p:cNvSpPr>
          <p:nvPr>
            <p:ph type="body" idx="1"/>
          </p:nvPr>
        </p:nvSpPr>
        <p:spPr>
          <a:xfrm>
            <a:off x="679451" y="4027215"/>
            <a:ext cx="5671714" cy="58978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choix dépend du type de projet et des expériences prévues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comparaison d’une étude entre sites ou pays;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comparaison entre espèces ou filières (ex: le projet produit des données de séquençage pour différentes espèces: riz, sorgho, blé, alors il serait logique que le jeu de données soit considéré par espèce (filière).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comparaison de conditions de culture ou différents traitements.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choix dépend aussi du potentiel de réutilisation des données.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r>
              <a:rPr lang="fr-FR" sz="1100" i="1" dirty="0" err="1"/>
              <a:t>Describe</a:t>
            </a:r>
            <a:r>
              <a:rPr lang="fr-FR" sz="1100" i="1" dirty="0"/>
              <a:t> the </a:t>
            </a:r>
            <a:r>
              <a:rPr lang="fr-FR" sz="1100" i="1" dirty="0" err="1"/>
              <a:t>form</a:t>
            </a:r>
            <a:r>
              <a:rPr lang="fr-FR" sz="1100" i="1" dirty="0"/>
              <a:t> of </a:t>
            </a:r>
            <a:r>
              <a:rPr lang="fr-FR" sz="1100" i="1" dirty="0" err="1"/>
              <a:t>each</a:t>
            </a:r>
            <a:r>
              <a:rPr lang="fr-FR" sz="1100" i="1" dirty="0"/>
              <a:t> </a:t>
            </a:r>
            <a:r>
              <a:rPr lang="fr-FR" sz="1100" i="1" dirty="0" err="1"/>
              <a:t>dataset</a:t>
            </a:r>
            <a:r>
              <a:rPr lang="fr-FR" sz="1100" i="1" dirty="0"/>
              <a:t> </a:t>
            </a:r>
            <a:r>
              <a:rPr lang="fr-FR" sz="1100" i="0" dirty="0"/>
              <a:t>(Guide de l’OSF: </a:t>
            </a:r>
            <a:r>
              <a:rPr lang="fr-FR" sz="900" i="0" dirty="0">
                <a:hlinkClick r:id="rId3"/>
              </a:rPr>
              <a:t>https://help.osf.io/hc/en-us/articles/360019931133-Creating-a-data-management-plan-DMP-document</a:t>
            </a:r>
            <a:r>
              <a:rPr lang="fr-FR" sz="900" i="0" dirty="0"/>
              <a:t> ) </a:t>
            </a:r>
          </a:p>
          <a:p>
            <a:r>
              <a:rPr lang="fr-FR" sz="1100" dirty="0"/>
              <a:t>-</a:t>
            </a:r>
            <a:r>
              <a:rPr lang="fr-FR" sz="1100" dirty="0" err="1"/>
              <a:t>Text</a:t>
            </a:r>
            <a:r>
              <a:rPr lang="fr-FR" sz="1100" dirty="0"/>
              <a:t> (</a:t>
            </a:r>
            <a:r>
              <a:rPr lang="fr-FR" sz="1100" dirty="0" err="1"/>
              <a:t>eg</a:t>
            </a:r>
            <a:r>
              <a:rPr lang="fr-FR" sz="1100" dirty="0"/>
              <a:t>, </a:t>
            </a:r>
            <a:r>
              <a:rPr lang="fr-FR" sz="1100" dirty="0" err="1"/>
              <a:t>field</a:t>
            </a:r>
            <a:r>
              <a:rPr lang="fr-FR" sz="1100" dirty="0"/>
              <a:t> or </a:t>
            </a:r>
            <a:r>
              <a:rPr lang="fr-FR" sz="1100" dirty="0" err="1"/>
              <a:t>laboratory</a:t>
            </a:r>
            <a:r>
              <a:rPr lang="fr-FR" sz="1100" dirty="0"/>
              <a:t> notes, </a:t>
            </a:r>
            <a:r>
              <a:rPr lang="fr-FR" sz="1100" dirty="0" err="1"/>
              <a:t>survey</a:t>
            </a:r>
            <a:r>
              <a:rPr lang="fr-FR" sz="1100" dirty="0"/>
              <a:t> </a:t>
            </a:r>
            <a:r>
              <a:rPr lang="fr-FR" sz="1100" dirty="0" err="1"/>
              <a:t>responses</a:t>
            </a:r>
            <a:r>
              <a:rPr lang="fr-FR" sz="1100" dirty="0"/>
              <a:t>)</a:t>
            </a:r>
          </a:p>
          <a:p>
            <a:r>
              <a:rPr lang="fr-FR" sz="1100" dirty="0"/>
              <a:t>-</a:t>
            </a:r>
            <a:r>
              <a:rPr lang="fr-FR" sz="1100" dirty="0" err="1"/>
              <a:t>Numeric</a:t>
            </a:r>
            <a:r>
              <a:rPr lang="fr-FR" sz="1100" dirty="0"/>
              <a:t> (</a:t>
            </a:r>
            <a:r>
              <a:rPr lang="fr-FR" sz="1100" dirty="0" err="1"/>
              <a:t>eg</a:t>
            </a:r>
            <a:r>
              <a:rPr lang="fr-FR" sz="1100" dirty="0"/>
              <a:t>, tables, </a:t>
            </a:r>
            <a:r>
              <a:rPr lang="fr-FR" sz="1100" dirty="0" err="1"/>
              <a:t>counts</a:t>
            </a:r>
            <a:r>
              <a:rPr lang="fr-FR" sz="1100" dirty="0"/>
              <a:t>, </a:t>
            </a:r>
            <a:r>
              <a:rPr lang="fr-FR" sz="1100" dirty="0" err="1"/>
              <a:t>measurements</a:t>
            </a:r>
            <a:r>
              <a:rPr lang="fr-FR" sz="1100" dirty="0"/>
              <a:t>)</a:t>
            </a:r>
          </a:p>
          <a:p>
            <a:r>
              <a:rPr lang="fr-FR" sz="1100" dirty="0"/>
              <a:t>-</a:t>
            </a:r>
            <a:r>
              <a:rPr lang="fr-FR" sz="1100" dirty="0" err="1"/>
              <a:t>Audiovisual</a:t>
            </a:r>
            <a:r>
              <a:rPr lang="fr-FR" sz="1100" dirty="0"/>
              <a:t> (</a:t>
            </a:r>
            <a:r>
              <a:rPr lang="fr-FR" sz="1100" dirty="0" err="1"/>
              <a:t>eg</a:t>
            </a:r>
            <a:r>
              <a:rPr lang="fr-FR" sz="1100" dirty="0"/>
              <a:t>, images, </a:t>
            </a:r>
            <a:r>
              <a:rPr lang="fr-FR" sz="1100" dirty="0" err="1"/>
              <a:t>sound</a:t>
            </a:r>
            <a:r>
              <a:rPr lang="fr-FR" sz="1100" dirty="0"/>
              <a:t> </a:t>
            </a:r>
            <a:r>
              <a:rPr lang="fr-FR" sz="1100" dirty="0" err="1"/>
              <a:t>recordings</a:t>
            </a:r>
            <a:r>
              <a:rPr lang="fr-FR" sz="1100" dirty="0"/>
              <a:t>, </a:t>
            </a:r>
            <a:r>
              <a:rPr lang="fr-FR" sz="1100" dirty="0" err="1"/>
              <a:t>video</a:t>
            </a:r>
            <a:r>
              <a:rPr lang="fr-FR" sz="1100" dirty="0"/>
              <a:t>)</a:t>
            </a:r>
          </a:p>
          <a:p>
            <a:r>
              <a:rPr lang="fr-FR" sz="1100" dirty="0"/>
              <a:t>-</a:t>
            </a:r>
            <a:r>
              <a:rPr lang="fr-FR" sz="1100" dirty="0" err="1"/>
              <a:t>Models</a:t>
            </a:r>
            <a:r>
              <a:rPr lang="fr-FR" sz="1100" dirty="0"/>
              <a:t>, computer code</a:t>
            </a:r>
          </a:p>
          <a:p>
            <a:r>
              <a:rPr lang="fr-FR" sz="1100" dirty="0"/>
              <a:t>-Discipline-</a:t>
            </a:r>
            <a:r>
              <a:rPr lang="fr-FR" sz="1100" dirty="0" err="1"/>
              <a:t>specific</a:t>
            </a:r>
            <a:r>
              <a:rPr lang="fr-FR" sz="1100" dirty="0"/>
              <a:t> (</a:t>
            </a:r>
            <a:r>
              <a:rPr lang="fr-FR" sz="1100" dirty="0" err="1"/>
              <a:t>eg</a:t>
            </a:r>
            <a:r>
              <a:rPr lang="fr-FR" sz="1100" dirty="0"/>
              <a:t>, FITS in </a:t>
            </a:r>
            <a:r>
              <a:rPr lang="fr-FR" sz="1100" dirty="0" err="1"/>
              <a:t>astronomy</a:t>
            </a:r>
            <a:r>
              <a:rPr lang="fr-FR" sz="1100" dirty="0"/>
              <a:t>, CIF in </a:t>
            </a:r>
            <a:r>
              <a:rPr lang="fr-FR" sz="1100" dirty="0" err="1"/>
              <a:t>chemistry</a:t>
            </a:r>
            <a:r>
              <a:rPr lang="fr-FR" sz="1100" dirty="0"/>
              <a:t>)</a:t>
            </a:r>
          </a:p>
          <a:p>
            <a:r>
              <a:rPr lang="fr-FR" sz="1100" dirty="0"/>
              <a:t>-Instrument-</a:t>
            </a:r>
            <a:r>
              <a:rPr lang="fr-FR" sz="1100" dirty="0" err="1"/>
              <a:t>specific</a:t>
            </a:r>
            <a:r>
              <a:rPr lang="fr-FR" sz="1100" dirty="0"/>
              <a:t> (</a:t>
            </a:r>
            <a:r>
              <a:rPr lang="fr-FR" sz="1100" dirty="0" err="1"/>
              <a:t>eg</a:t>
            </a:r>
            <a:r>
              <a:rPr lang="fr-FR" sz="1100" dirty="0"/>
              <a:t>, </a:t>
            </a:r>
            <a:r>
              <a:rPr lang="fr-FR" sz="1100" dirty="0" err="1"/>
              <a:t>equipment</a:t>
            </a:r>
            <a:r>
              <a:rPr lang="fr-FR" sz="1100" dirty="0"/>
              <a:t> outputs)</a:t>
            </a:r>
          </a:p>
          <a:p>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structure may be as simple as a table of rows and columns (observations and values for the same data element for each observation) or may have a complex hierarchical or multi-dimensional structure </a:t>
            </a:r>
            <a:r>
              <a:rPr lang="en-US" sz="900" dirty="0"/>
              <a:t>(</a:t>
            </a:r>
            <a:r>
              <a:rPr lang="en-US" sz="900" dirty="0">
                <a:hlinkClick r:id="rId4"/>
              </a:rPr>
              <a:t>https://www.loc.gov/preservation/digital/formats/content/dataset_quality.shtml</a:t>
            </a:r>
            <a:r>
              <a:rPr lang="en-US" sz="900" dirty="0"/>
              <a:t> ). </a:t>
            </a:r>
          </a:p>
          <a:p>
            <a:endParaRPr lang="fr-FR" sz="1100" dirty="0"/>
          </a:p>
          <a:p>
            <a:r>
              <a:rPr lang="en-US" sz="1100" kern="1200" dirty="0">
                <a:solidFill>
                  <a:schemeClr val="tx1"/>
                </a:solidFill>
                <a:effectLst/>
                <a:latin typeface="+mn-lt"/>
                <a:ea typeface="+mn-ea"/>
                <a:cs typeface="+mn-cs"/>
              </a:rPr>
              <a:t>Will there be other types of material of long-term value produced? </a:t>
            </a:r>
          </a:p>
          <a:p>
            <a:r>
              <a:rPr lang="en-US" sz="1100" kern="1200" dirty="0">
                <a:solidFill>
                  <a:schemeClr val="tx1"/>
                </a:solidFill>
                <a:effectLst/>
                <a:latin typeface="+mn-lt"/>
                <a:ea typeface="+mn-ea"/>
                <a:cs typeface="+mn-cs"/>
              </a:rPr>
              <a:t>If so, what are your plans for ensuring these are also available over the long-term? </a:t>
            </a:r>
          </a:p>
          <a:p>
            <a:r>
              <a:rPr lang="en-US" sz="1100" i="1" kern="1200" dirty="0">
                <a:solidFill>
                  <a:schemeClr val="tx1"/>
                </a:solidFill>
                <a:effectLst/>
                <a:latin typeface="+mn-lt"/>
                <a:ea typeface="+mn-ea"/>
                <a:cs typeface="+mn-cs"/>
              </a:rPr>
              <a:t>e.g. samples of specimens collected on field; physical collections, software, curriculum materials, </a:t>
            </a:r>
            <a:r>
              <a:rPr lang="en-US" sz="1100" kern="1200" dirty="0">
                <a:solidFill>
                  <a:schemeClr val="tx1"/>
                </a:solidFill>
                <a:effectLst/>
                <a:latin typeface="+mn-lt"/>
                <a:ea typeface="+mn-ea"/>
                <a:cs typeface="+mn-cs"/>
              </a:rPr>
              <a:t>etc.</a:t>
            </a:r>
          </a:p>
          <a:p>
            <a:r>
              <a:rPr lang="en-US" sz="1100" kern="1200" dirty="0">
                <a:solidFill>
                  <a:schemeClr val="tx1"/>
                </a:solidFill>
                <a:effectLst/>
                <a:latin typeface="+mn-lt"/>
                <a:ea typeface="+mn-ea"/>
                <a:cs typeface="+mn-cs"/>
              </a:rPr>
              <a:t>The DMP should consider, not only primary data, but also secondary data; not only peer-reviewed publications but also communications material, documents for stakeholders, etc. In addition, it should include physical objects such as specimens, </a:t>
            </a:r>
            <a:r>
              <a:rPr lang="en-US" sz="1100" kern="1200" dirty="0" err="1">
                <a:solidFill>
                  <a:schemeClr val="tx1"/>
                </a:solidFill>
                <a:effectLst/>
                <a:latin typeface="+mn-lt"/>
                <a:ea typeface="+mn-ea"/>
                <a:cs typeface="+mn-cs"/>
              </a:rPr>
              <a:t>etc</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(Issu du Guide </a:t>
            </a:r>
            <a:r>
              <a:rPr lang="en-US" sz="1100" kern="1200" dirty="0" err="1">
                <a:solidFill>
                  <a:schemeClr val="tx1"/>
                </a:solidFill>
                <a:effectLst/>
                <a:latin typeface="+mn-lt"/>
                <a:ea typeface="+mn-ea"/>
                <a:cs typeface="+mn-cs"/>
              </a:rPr>
              <a:t>Biodiversa</a:t>
            </a:r>
            <a:r>
              <a:rPr lang="en-US" sz="1100" kern="1200" dirty="0">
                <a:solidFill>
                  <a:schemeClr val="tx1"/>
                </a:solidFill>
                <a:effectLst/>
                <a:latin typeface="+mn-lt"/>
                <a:ea typeface="+mn-ea"/>
                <a:cs typeface="+mn-cs"/>
              </a:rPr>
              <a:t>:</a:t>
            </a:r>
            <a:r>
              <a:rPr lang="en-US" sz="1100" kern="1200" baseline="0" dirty="0">
                <a:solidFill>
                  <a:schemeClr val="tx1"/>
                </a:solidFill>
                <a:effectLst/>
                <a:latin typeface="+mn-lt"/>
                <a:ea typeface="+mn-ea"/>
                <a:cs typeface="+mn-cs"/>
              </a:rPr>
              <a:t> </a:t>
            </a:r>
            <a:r>
              <a:rPr lang="en-US" sz="900" kern="1200" baseline="0" dirty="0">
                <a:solidFill>
                  <a:schemeClr val="tx1"/>
                </a:solidFill>
                <a:effectLst/>
                <a:latin typeface="+mn-lt"/>
                <a:ea typeface="+mn-ea"/>
                <a:cs typeface="+mn-cs"/>
                <a:hlinkClick r:id="rId5"/>
              </a:rPr>
              <a:t>http://www.biodiversa.org/1677/download</a:t>
            </a:r>
            <a:r>
              <a:rPr lang="en-US" sz="900" kern="1200" baseline="0" dirty="0">
                <a:solidFill>
                  <a:schemeClr val="tx1"/>
                </a:solidFill>
                <a:effectLst/>
                <a:latin typeface="+mn-lt"/>
                <a:ea typeface="+mn-ea"/>
                <a:cs typeface="+mn-cs"/>
              </a:rPr>
              <a:t>).</a:t>
            </a:r>
          </a:p>
          <a:p>
            <a:endParaRPr lang="en-US" sz="900" dirty="0"/>
          </a:p>
          <a:p>
            <a:pPr lvl="0">
              <a:defRPr/>
            </a:pPr>
            <a:r>
              <a:rPr lang="fr-FR" sz="900" dirty="0"/>
              <a:t>Ex de projet dont le PGD est par WP et par type de données dans chaque WP : APOLLO (accessible sur le site de l’Europe: </a:t>
            </a:r>
            <a:r>
              <a:rPr lang="fr-FR" sz="800" dirty="0">
                <a:hlinkClick r:id="rId6"/>
              </a:rPr>
              <a:t>https://ec.europa.eu/research/participants/documents/downloadPublic?documentIds=080166e5b1fa5c6c&amp;appId=PPGMS</a:t>
            </a:r>
            <a:r>
              <a:rPr lang="fr-FR" sz="800" dirty="0"/>
              <a:t> .</a:t>
            </a:r>
          </a:p>
          <a:p>
            <a:pPr lvl="0">
              <a:defRPr/>
            </a:pPr>
            <a:endParaRPr lang="fr-FR" sz="900" dirty="0"/>
          </a:p>
          <a:p>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31</a:t>
            </a:fld>
            <a:endParaRPr lang="fr-FR" dirty="0"/>
          </a:p>
        </p:txBody>
      </p:sp>
    </p:spTree>
    <p:extLst>
      <p:ext uri="{BB962C8B-B14F-4D97-AF65-F5344CB8AC3E}">
        <p14:creationId xmlns:p14="http://schemas.microsoft.com/office/powerpoint/2010/main" val="4133191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fr-FR" sz="1100" baseline="0" dirty="0" err="1"/>
              <a:t>Kayalto</a:t>
            </a:r>
            <a:r>
              <a:rPr lang="fr-FR" sz="1100" baseline="0" dirty="0"/>
              <a:t> M, Idrissi Hassani M, Lecoq M, Gay P-E, Piou C. 2020. Cartographie des zones de reproduction et de grégarisation du criquet pèlerin au Tchad. </a:t>
            </a:r>
            <a:r>
              <a:rPr lang="fr-FR" sz="1100" baseline="0" dirty="0" err="1"/>
              <a:t>Cah</a:t>
            </a:r>
            <a:r>
              <a:rPr lang="fr-FR" sz="1100" baseline="0" dirty="0"/>
              <a:t>. Agric.29: 14. https://www.cahiersagricultures.fr/articles/cagri/pdf/2020/01/cagri200029.pdf </a:t>
            </a:r>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17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3900" y="509588"/>
            <a:ext cx="3398838" cy="25495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3</a:t>
            </a:fld>
            <a:endParaRPr lang="fr-FR"/>
          </a:p>
        </p:txBody>
      </p:sp>
    </p:spTree>
    <p:extLst>
      <p:ext uri="{BB962C8B-B14F-4D97-AF65-F5344CB8AC3E}">
        <p14:creationId xmlns:p14="http://schemas.microsoft.com/office/powerpoint/2010/main" val="4022947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en-US" sz="1100" kern="1200" dirty="0">
                <a:solidFill>
                  <a:schemeClr val="tx1"/>
                </a:solidFill>
                <a:effectLst/>
                <a:latin typeface="+mn-lt"/>
                <a:ea typeface="+mn-ea"/>
                <a:cs typeface="+mn-cs"/>
              </a:rPr>
              <a:t>Prepare for the unanticipated: Portfolios of coping strategies of rural households facing diverse shocks. Journal of Rural Studies. https://agritrop.cirad.fr/596457/1/Paumgarten%202020%20Prepare%20for%20the%20unanticipated%20-%20Portfolios%20of%20coping%20strategies.pdf </a:t>
            </a:r>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aseline="0" dirty="0"/>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609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352925" cy="3265487"/>
          </a:xfrm>
        </p:spPr>
      </p:sp>
      <p:sp>
        <p:nvSpPr>
          <p:cNvPr id="3" name="Espace réservé des commentaires 2"/>
          <p:cNvSpPr>
            <a:spLocks noGrp="1"/>
          </p:cNvSpPr>
          <p:nvPr>
            <p:ph type="body" idx="1"/>
          </p:nvPr>
        </p:nvSpPr>
        <p:spPr>
          <a:xfrm>
            <a:off x="679451" y="4027215"/>
            <a:ext cx="5671714" cy="58978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choix dépend du type de projet et des expériences prévues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comparaison d’une étude entre sites ou pays;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comparaison entre espèces ou filières (ex: le projet produit des données de séquençage pour différentes espèces: riz, sorgho, blé, alors il serait logique que le jeu de données soit considéré par espèce (filière).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comparaison de conditions de culture ou différents traitements.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choix dépend aussi du potentiel de réutilisation des données.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r>
              <a:rPr lang="fr-FR" sz="1100" i="1" dirty="0" err="1"/>
              <a:t>Describe</a:t>
            </a:r>
            <a:r>
              <a:rPr lang="fr-FR" sz="1100" i="1" dirty="0"/>
              <a:t> the </a:t>
            </a:r>
            <a:r>
              <a:rPr lang="fr-FR" sz="1100" i="1" dirty="0" err="1"/>
              <a:t>form</a:t>
            </a:r>
            <a:r>
              <a:rPr lang="fr-FR" sz="1100" i="1" dirty="0"/>
              <a:t> of </a:t>
            </a:r>
            <a:r>
              <a:rPr lang="fr-FR" sz="1100" i="1" dirty="0" err="1"/>
              <a:t>each</a:t>
            </a:r>
            <a:r>
              <a:rPr lang="fr-FR" sz="1100" i="1" dirty="0"/>
              <a:t> </a:t>
            </a:r>
            <a:r>
              <a:rPr lang="fr-FR" sz="1100" i="1" dirty="0" err="1"/>
              <a:t>dataset</a:t>
            </a:r>
            <a:r>
              <a:rPr lang="fr-FR" sz="1100" i="1" dirty="0"/>
              <a:t> </a:t>
            </a:r>
            <a:r>
              <a:rPr lang="fr-FR" sz="1100" i="0" dirty="0"/>
              <a:t>(Guide de l’OSF: </a:t>
            </a:r>
            <a:r>
              <a:rPr lang="fr-FR" sz="900" i="0" dirty="0">
                <a:hlinkClick r:id="rId3"/>
              </a:rPr>
              <a:t>https://help.osf.io/hc/en-us/articles/360019931133-Creating-a-data-management-plan-DMP-document</a:t>
            </a:r>
            <a:r>
              <a:rPr lang="fr-FR" sz="900" i="0" dirty="0"/>
              <a:t> ) </a:t>
            </a:r>
          </a:p>
          <a:p>
            <a:r>
              <a:rPr lang="fr-FR" sz="1100" dirty="0"/>
              <a:t>-</a:t>
            </a:r>
            <a:r>
              <a:rPr lang="fr-FR" sz="1100" dirty="0" err="1"/>
              <a:t>Text</a:t>
            </a:r>
            <a:r>
              <a:rPr lang="fr-FR" sz="1100" dirty="0"/>
              <a:t> (</a:t>
            </a:r>
            <a:r>
              <a:rPr lang="fr-FR" sz="1100" dirty="0" err="1"/>
              <a:t>eg</a:t>
            </a:r>
            <a:r>
              <a:rPr lang="fr-FR" sz="1100" dirty="0"/>
              <a:t>, </a:t>
            </a:r>
            <a:r>
              <a:rPr lang="fr-FR" sz="1100" dirty="0" err="1"/>
              <a:t>field</a:t>
            </a:r>
            <a:r>
              <a:rPr lang="fr-FR" sz="1100" dirty="0"/>
              <a:t> or </a:t>
            </a:r>
            <a:r>
              <a:rPr lang="fr-FR" sz="1100" dirty="0" err="1"/>
              <a:t>laboratory</a:t>
            </a:r>
            <a:r>
              <a:rPr lang="fr-FR" sz="1100" dirty="0"/>
              <a:t> notes, </a:t>
            </a:r>
            <a:r>
              <a:rPr lang="fr-FR" sz="1100" dirty="0" err="1"/>
              <a:t>survey</a:t>
            </a:r>
            <a:r>
              <a:rPr lang="fr-FR" sz="1100" dirty="0"/>
              <a:t> </a:t>
            </a:r>
            <a:r>
              <a:rPr lang="fr-FR" sz="1100" dirty="0" err="1"/>
              <a:t>responses</a:t>
            </a:r>
            <a:r>
              <a:rPr lang="fr-FR" sz="1100" dirty="0"/>
              <a:t>)</a:t>
            </a:r>
          </a:p>
          <a:p>
            <a:r>
              <a:rPr lang="fr-FR" sz="1100" dirty="0"/>
              <a:t>-</a:t>
            </a:r>
            <a:r>
              <a:rPr lang="fr-FR" sz="1100" dirty="0" err="1"/>
              <a:t>Numeric</a:t>
            </a:r>
            <a:r>
              <a:rPr lang="fr-FR" sz="1100" dirty="0"/>
              <a:t> (</a:t>
            </a:r>
            <a:r>
              <a:rPr lang="fr-FR" sz="1100" dirty="0" err="1"/>
              <a:t>eg</a:t>
            </a:r>
            <a:r>
              <a:rPr lang="fr-FR" sz="1100" dirty="0"/>
              <a:t>, tables, </a:t>
            </a:r>
            <a:r>
              <a:rPr lang="fr-FR" sz="1100" dirty="0" err="1"/>
              <a:t>counts</a:t>
            </a:r>
            <a:r>
              <a:rPr lang="fr-FR" sz="1100" dirty="0"/>
              <a:t>, </a:t>
            </a:r>
            <a:r>
              <a:rPr lang="fr-FR" sz="1100" dirty="0" err="1"/>
              <a:t>measurements</a:t>
            </a:r>
            <a:r>
              <a:rPr lang="fr-FR" sz="1100" dirty="0"/>
              <a:t>)</a:t>
            </a:r>
          </a:p>
          <a:p>
            <a:r>
              <a:rPr lang="fr-FR" sz="1100" dirty="0"/>
              <a:t>-</a:t>
            </a:r>
            <a:r>
              <a:rPr lang="fr-FR" sz="1100" dirty="0" err="1"/>
              <a:t>Audiovisual</a:t>
            </a:r>
            <a:r>
              <a:rPr lang="fr-FR" sz="1100" dirty="0"/>
              <a:t> (</a:t>
            </a:r>
            <a:r>
              <a:rPr lang="fr-FR" sz="1100" dirty="0" err="1"/>
              <a:t>eg</a:t>
            </a:r>
            <a:r>
              <a:rPr lang="fr-FR" sz="1100" dirty="0"/>
              <a:t>, images, </a:t>
            </a:r>
            <a:r>
              <a:rPr lang="fr-FR" sz="1100" dirty="0" err="1"/>
              <a:t>sound</a:t>
            </a:r>
            <a:r>
              <a:rPr lang="fr-FR" sz="1100" dirty="0"/>
              <a:t> </a:t>
            </a:r>
            <a:r>
              <a:rPr lang="fr-FR" sz="1100" dirty="0" err="1"/>
              <a:t>recordings</a:t>
            </a:r>
            <a:r>
              <a:rPr lang="fr-FR" sz="1100" dirty="0"/>
              <a:t>, </a:t>
            </a:r>
            <a:r>
              <a:rPr lang="fr-FR" sz="1100" dirty="0" err="1"/>
              <a:t>video</a:t>
            </a:r>
            <a:r>
              <a:rPr lang="fr-FR" sz="1100" dirty="0"/>
              <a:t>)</a:t>
            </a:r>
          </a:p>
          <a:p>
            <a:r>
              <a:rPr lang="fr-FR" sz="1100" dirty="0"/>
              <a:t>-</a:t>
            </a:r>
            <a:r>
              <a:rPr lang="fr-FR" sz="1100" dirty="0" err="1"/>
              <a:t>Models</a:t>
            </a:r>
            <a:r>
              <a:rPr lang="fr-FR" sz="1100" dirty="0"/>
              <a:t>, computer code</a:t>
            </a:r>
          </a:p>
          <a:p>
            <a:r>
              <a:rPr lang="fr-FR" sz="1100" dirty="0"/>
              <a:t>-Discipline-</a:t>
            </a:r>
            <a:r>
              <a:rPr lang="fr-FR" sz="1100" dirty="0" err="1"/>
              <a:t>specific</a:t>
            </a:r>
            <a:r>
              <a:rPr lang="fr-FR" sz="1100" dirty="0"/>
              <a:t> (</a:t>
            </a:r>
            <a:r>
              <a:rPr lang="fr-FR" sz="1100" dirty="0" err="1"/>
              <a:t>eg</a:t>
            </a:r>
            <a:r>
              <a:rPr lang="fr-FR" sz="1100" dirty="0"/>
              <a:t>, FITS in </a:t>
            </a:r>
            <a:r>
              <a:rPr lang="fr-FR" sz="1100" dirty="0" err="1"/>
              <a:t>astronomy</a:t>
            </a:r>
            <a:r>
              <a:rPr lang="fr-FR" sz="1100" dirty="0"/>
              <a:t>, CIF in </a:t>
            </a:r>
            <a:r>
              <a:rPr lang="fr-FR" sz="1100" dirty="0" err="1"/>
              <a:t>chemistry</a:t>
            </a:r>
            <a:r>
              <a:rPr lang="fr-FR" sz="1100" dirty="0"/>
              <a:t>)</a:t>
            </a:r>
          </a:p>
          <a:p>
            <a:r>
              <a:rPr lang="fr-FR" sz="1100" dirty="0"/>
              <a:t>-Instrument-</a:t>
            </a:r>
            <a:r>
              <a:rPr lang="fr-FR" sz="1100" dirty="0" err="1"/>
              <a:t>specific</a:t>
            </a:r>
            <a:r>
              <a:rPr lang="fr-FR" sz="1100" dirty="0"/>
              <a:t> (</a:t>
            </a:r>
            <a:r>
              <a:rPr lang="fr-FR" sz="1100" dirty="0" err="1"/>
              <a:t>eg</a:t>
            </a:r>
            <a:r>
              <a:rPr lang="fr-FR" sz="1100" dirty="0"/>
              <a:t>, </a:t>
            </a:r>
            <a:r>
              <a:rPr lang="fr-FR" sz="1100" dirty="0" err="1"/>
              <a:t>equipment</a:t>
            </a:r>
            <a:r>
              <a:rPr lang="fr-FR" sz="1100" dirty="0"/>
              <a:t> outputs)</a:t>
            </a:r>
          </a:p>
          <a:p>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structure may be as simple as a table of rows and columns (observations and values for the same data element for each observation) or may have a complex hierarchical or multi-dimensional structure </a:t>
            </a:r>
            <a:r>
              <a:rPr lang="en-US" sz="900" dirty="0"/>
              <a:t>(</a:t>
            </a:r>
            <a:r>
              <a:rPr lang="en-US" sz="900" dirty="0">
                <a:hlinkClick r:id="rId4"/>
              </a:rPr>
              <a:t>https://www.loc.gov/preservation/digital/formats/content/dataset_quality.shtml</a:t>
            </a:r>
            <a:r>
              <a:rPr lang="en-US" sz="900" dirty="0"/>
              <a:t> ). </a:t>
            </a:r>
          </a:p>
          <a:p>
            <a:endParaRPr lang="fr-FR" sz="1100" dirty="0"/>
          </a:p>
          <a:p>
            <a:r>
              <a:rPr lang="en-US" sz="1100" kern="1200" dirty="0">
                <a:solidFill>
                  <a:schemeClr val="tx1"/>
                </a:solidFill>
                <a:effectLst/>
                <a:latin typeface="+mn-lt"/>
                <a:ea typeface="+mn-ea"/>
                <a:cs typeface="+mn-cs"/>
              </a:rPr>
              <a:t>Will there be other types of material of long-term value produced? </a:t>
            </a:r>
          </a:p>
          <a:p>
            <a:r>
              <a:rPr lang="en-US" sz="1100" kern="1200" dirty="0">
                <a:solidFill>
                  <a:schemeClr val="tx1"/>
                </a:solidFill>
                <a:effectLst/>
                <a:latin typeface="+mn-lt"/>
                <a:ea typeface="+mn-ea"/>
                <a:cs typeface="+mn-cs"/>
              </a:rPr>
              <a:t>If so, what are your plans for ensuring these are also available over the long-term? </a:t>
            </a:r>
          </a:p>
          <a:p>
            <a:r>
              <a:rPr lang="en-US" sz="1100" i="1" kern="1200" dirty="0">
                <a:solidFill>
                  <a:schemeClr val="tx1"/>
                </a:solidFill>
                <a:effectLst/>
                <a:latin typeface="+mn-lt"/>
                <a:ea typeface="+mn-ea"/>
                <a:cs typeface="+mn-cs"/>
              </a:rPr>
              <a:t>e.g. samples of specimens collected on field; physical collections, software, curriculum materials, </a:t>
            </a:r>
            <a:r>
              <a:rPr lang="en-US" sz="1100" kern="1200" dirty="0">
                <a:solidFill>
                  <a:schemeClr val="tx1"/>
                </a:solidFill>
                <a:effectLst/>
                <a:latin typeface="+mn-lt"/>
                <a:ea typeface="+mn-ea"/>
                <a:cs typeface="+mn-cs"/>
              </a:rPr>
              <a:t>etc.</a:t>
            </a:r>
          </a:p>
          <a:p>
            <a:r>
              <a:rPr lang="en-US" sz="1100" kern="1200" dirty="0">
                <a:solidFill>
                  <a:schemeClr val="tx1"/>
                </a:solidFill>
                <a:effectLst/>
                <a:latin typeface="+mn-lt"/>
                <a:ea typeface="+mn-ea"/>
                <a:cs typeface="+mn-cs"/>
              </a:rPr>
              <a:t>The DMP should consider, not only primary data, but also secondary data; not only peer-reviewed publications but also communications material, documents for stakeholders, etc. In addition, it should include physical objects such as specimens, </a:t>
            </a:r>
            <a:r>
              <a:rPr lang="en-US" sz="1100" kern="1200" dirty="0" err="1">
                <a:solidFill>
                  <a:schemeClr val="tx1"/>
                </a:solidFill>
                <a:effectLst/>
                <a:latin typeface="+mn-lt"/>
                <a:ea typeface="+mn-ea"/>
                <a:cs typeface="+mn-cs"/>
              </a:rPr>
              <a:t>etc</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(Issu du Guide </a:t>
            </a:r>
            <a:r>
              <a:rPr lang="en-US" sz="1100" kern="1200" dirty="0" err="1">
                <a:solidFill>
                  <a:schemeClr val="tx1"/>
                </a:solidFill>
                <a:effectLst/>
                <a:latin typeface="+mn-lt"/>
                <a:ea typeface="+mn-ea"/>
                <a:cs typeface="+mn-cs"/>
              </a:rPr>
              <a:t>Biodiversa</a:t>
            </a:r>
            <a:r>
              <a:rPr lang="en-US" sz="1100" kern="1200" dirty="0">
                <a:solidFill>
                  <a:schemeClr val="tx1"/>
                </a:solidFill>
                <a:effectLst/>
                <a:latin typeface="+mn-lt"/>
                <a:ea typeface="+mn-ea"/>
                <a:cs typeface="+mn-cs"/>
              </a:rPr>
              <a:t>:</a:t>
            </a:r>
            <a:r>
              <a:rPr lang="en-US" sz="1100" kern="1200" baseline="0" dirty="0">
                <a:solidFill>
                  <a:schemeClr val="tx1"/>
                </a:solidFill>
                <a:effectLst/>
                <a:latin typeface="+mn-lt"/>
                <a:ea typeface="+mn-ea"/>
                <a:cs typeface="+mn-cs"/>
              </a:rPr>
              <a:t> </a:t>
            </a:r>
            <a:r>
              <a:rPr lang="en-US" sz="900" kern="1200" baseline="0" dirty="0">
                <a:solidFill>
                  <a:schemeClr val="tx1"/>
                </a:solidFill>
                <a:effectLst/>
                <a:latin typeface="+mn-lt"/>
                <a:ea typeface="+mn-ea"/>
                <a:cs typeface="+mn-cs"/>
                <a:hlinkClick r:id="rId5"/>
              </a:rPr>
              <a:t>http://www.biodiversa.org/1677/download</a:t>
            </a:r>
            <a:r>
              <a:rPr lang="en-US" sz="900" kern="1200" baseline="0" dirty="0">
                <a:solidFill>
                  <a:schemeClr val="tx1"/>
                </a:solidFill>
                <a:effectLst/>
                <a:latin typeface="+mn-lt"/>
                <a:ea typeface="+mn-ea"/>
                <a:cs typeface="+mn-cs"/>
              </a:rPr>
              <a:t>).</a:t>
            </a:r>
          </a:p>
          <a:p>
            <a:endParaRPr lang="en-US" sz="900" dirty="0"/>
          </a:p>
          <a:p>
            <a:pPr lvl="0">
              <a:defRPr/>
            </a:pPr>
            <a:r>
              <a:rPr lang="fr-FR" sz="900" dirty="0"/>
              <a:t>Ex de projet dont le PGD est par WP et par type de données dans chaque WP : APOLLO (accessible sur le site de l’Europe: </a:t>
            </a:r>
            <a:r>
              <a:rPr lang="fr-FR" sz="800" dirty="0">
                <a:hlinkClick r:id="rId6"/>
              </a:rPr>
              <a:t>https://ec.europa.eu/research/participants/documents/downloadPublic?documentIds=080166e5b1fa5c6c&amp;appId=PPGMS</a:t>
            </a:r>
            <a:r>
              <a:rPr lang="fr-FR" sz="800" dirty="0"/>
              <a:t> .</a:t>
            </a:r>
          </a:p>
          <a:p>
            <a:pPr lvl="0">
              <a:defRPr/>
            </a:pPr>
            <a:endParaRPr lang="fr-FR" sz="900" dirty="0"/>
          </a:p>
          <a:p>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34</a:t>
            </a:fld>
            <a:endParaRPr lang="fr-FR" dirty="0"/>
          </a:p>
        </p:txBody>
      </p:sp>
    </p:spTree>
    <p:extLst>
      <p:ext uri="{BB962C8B-B14F-4D97-AF65-F5344CB8AC3E}">
        <p14:creationId xmlns:p14="http://schemas.microsoft.com/office/powerpoint/2010/main" val="4039323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Le PGD se compose de 6 parties dont au moins 4 sont spécifiques du types de données.</a:t>
            </a:r>
          </a:p>
          <a:p>
            <a:r>
              <a:rPr lang="fr-FR" baseline="0" dirty="0"/>
              <a:t>Ex: séquences, photos de caféiers (Crédit Pierre </a:t>
            </a:r>
            <a:r>
              <a:rPr lang="fr-FR" baseline="0" dirty="0" err="1"/>
              <a:t>Charmetant</a:t>
            </a:r>
            <a:r>
              <a:rPr lang="fr-FR" baseline="0" dirty="0"/>
              <a:t>) et données d’enquêtes: méthodes, description, droits et modalités de partage seront différents.</a:t>
            </a:r>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35</a:t>
            </a:fld>
            <a:endParaRPr lang="fr-FR"/>
          </a:p>
        </p:txBody>
      </p:sp>
    </p:spTree>
    <p:extLst>
      <p:ext uri="{BB962C8B-B14F-4D97-AF65-F5344CB8AC3E}">
        <p14:creationId xmlns:p14="http://schemas.microsoft.com/office/powerpoint/2010/main" val="732017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aseline="0" dirty="0"/>
              <a:t>Certains aspects sont communs à tous types de données : le stockage, les règles de sauvegarde, de nommage des fichiers, le coût de gestion des données…</a:t>
            </a:r>
          </a:p>
          <a:p>
            <a:r>
              <a:rPr lang="fr-FR" sz="1100" baseline="0" dirty="0"/>
              <a:t>D’autres aspects sont spécifiques de types de données: les méthodes d’acquisition; la description qui dépend de standards disciplinaires: EML, ISO19115, ISO8601, DDI,… ; les entrepôts de données, éventuellement les licences de diffusion; et donc le mode de partage des données.</a:t>
            </a:r>
            <a:endParaRPr lang="fr-FR" sz="1100" dirty="0"/>
          </a:p>
          <a:p>
            <a:endParaRPr lang="fr-FR" sz="1100" dirty="0"/>
          </a:p>
          <a:p>
            <a:r>
              <a:rPr lang="fr-FR" sz="1000" dirty="0">
                <a:sym typeface="Wingdings" panose="05000000000000000000" pitchFamily="2" charset="2"/>
              </a:rPr>
              <a:t>Séquences: protocole spécifique :</a:t>
            </a:r>
          </a:p>
          <a:p>
            <a:r>
              <a:rPr lang="fr-FR" sz="1000" dirty="0">
                <a:sym typeface="Wingdings" panose="05000000000000000000" pitchFamily="2" charset="2"/>
              </a:rPr>
              <a:t>	</a:t>
            </a:r>
            <a:r>
              <a:rPr lang="fr-FR" sz="1000" baseline="0" dirty="0">
                <a:sym typeface="Wingdings" panose="05000000000000000000" pitchFamily="2" charset="2"/>
              </a:rPr>
              <a:t>échantillons, </a:t>
            </a:r>
            <a:r>
              <a:rPr lang="fr-FR" sz="1000" dirty="0">
                <a:sym typeface="Wingdings" panose="05000000000000000000" pitchFamily="2" charset="2"/>
              </a:rPr>
              <a:t>extraction d’ADN, dosage, …</a:t>
            </a:r>
          </a:p>
          <a:p>
            <a:r>
              <a:rPr lang="fr-FR" sz="1000" dirty="0">
                <a:sym typeface="Wingdings" panose="05000000000000000000" pitchFamily="2" charset="2"/>
              </a:rPr>
              <a:t>	équipement de séquençage</a:t>
            </a:r>
          </a:p>
          <a:p>
            <a:r>
              <a:rPr lang="fr-FR" sz="1000" dirty="0">
                <a:sym typeface="Wingdings" panose="05000000000000000000" pitchFamily="2" charset="2"/>
              </a:rPr>
              <a:t>	logiciel d’annotation</a:t>
            </a:r>
          </a:p>
          <a:p>
            <a:r>
              <a:rPr lang="fr-FR" sz="1000" dirty="0">
                <a:sym typeface="Wingdings" panose="05000000000000000000" pitchFamily="2" charset="2"/>
              </a:rPr>
              <a:t>	métadonnées </a:t>
            </a:r>
            <a:r>
              <a:rPr lang="fr-FR" sz="1000" dirty="0" err="1">
                <a:sym typeface="Wingdings" panose="05000000000000000000" pitchFamily="2" charset="2"/>
              </a:rPr>
              <a:t>Mixs</a:t>
            </a:r>
            <a:r>
              <a:rPr lang="fr-FR" sz="1000" dirty="0">
                <a:sym typeface="Wingdings" panose="05000000000000000000" pitchFamily="2" charset="2"/>
              </a:rPr>
              <a:t> pour les données de séquençage</a:t>
            </a:r>
          </a:p>
          <a:p>
            <a:r>
              <a:rPr lang="fr-FR" sz="1000" dirty="0">
                <a:sym typeface="Wingdings" panose="05000000000000000000" pitchFamily="2" charset="2"/>
              </a:rPr>
              <a:t>	respect des obligations APA</a:t>
            </a:r>
            <a:endParaRPr lang="fr-FR" sz="1000" dirty="0"/>
          </a:p>
          <a:p>
            <a:r>
              <a:rPr lang="fr-FR" sz="1000" dirty="0"/>
              <a:t>Photos </a:t>
            </a:r>
            <a:r>
              <a:rPr lang="fr-FR" sz="1000" dirty="0">
                <a:sym typeface="Wingdings" panose="05000000000000000000" pitchFamily="2" charset="2"/>
              </a:rPr>
              <a:t>: marque et modèle de l’appareil photo </a:t>
            </a:r>
          </a:p>
          <a:p>
            <a:r>
              <a:rPr lang="fr-FR" sz="1000" dirty="0">
                <a:sym typeface="Wingdings" panose="05000000000000000000" pitchFamily="2" charset="2"/>
              </a:rPr>
              <a:t>	profil de couleur</a:t>
            </a:r>
          </a:p>
          <a:p>
            <a:r>
              <a:rPr lang="fr-FR" sz="1000" dirty="0">
                <a:sym typeface="Wingdings" panose="05000000000000000000" pitchFamily="2" charset="2"/>
              </a:rPr>
              <a:t>	longueur focale </a:t>
            </a:r>
          </a:p>
          <a:p>
            <a:r>
              <a:rPr lang="fr-FR" sz="1000" dirty="0">
                <a:sym typeface="Wingdings" panose="05000000000000000000" pitchFamily="2" charset="2"/>
              </a:rPr>
              <a:t>	temps d’exposition</a:t>
            </a:r>
          </a:p>
          <a:p>
            <a:r>
              <a:rPr lang="fr-FR" sz="1000" dirty="0">
                <a:sym typeface="Wingdings" panose="05000000000000000000" pitchFamily="2" charset="2"/>
              </a:rPr>
              <a:t>	Respect du droit d’auteur</a:t>
            </a:r>
          </a:p>
          <a:p>
            <a:r>
              <a:rPr lang="fr-FR" sz="1000" dirty="0"/>
              <a:t>Données d’enquêtes:</a:t>
            </a:r>
          </a:p>
          <a:p>
            <a:r>
              <a:rPr lang="fr-FR" sz="1000" dirty="0"/>
              <a:t>	protocole</a:t>
            </a:r>
            <a:r>
              <a:rPr lang="fr-FR" sz="1000" baseline="0" dirty="0"/>
              <a:t> particulier: pop enquêtée, type de questionnaire,…</a:t>
            </a:r>
          </a:p>
          <a:p>
            <a:r>
              <a:rPr lang="fr-FR" sz="1000" baseline="0" dirty="0"/>
              <a:t>	norme DDI pour la documentation des données</a:t>
            </a:r>
          </a:p>
          <a:p>
            <a:r>
              <a:rPr lang="fr-FR" sz="1000" baseline="0" dirty="0"/>
              <a:t>	présence de </a:t>
            </a:r>
            <a:r>
              <a:rPr lang="fr-FR" sz="1000" dirty="0"/>
              <a:t>données personnelles</a:t>
            </a:r>
          </a:p>
          <a:p>
            <a:r>
              <a:rPr lang="fr-FR" sz="1000" baseline="0" dirty="0"/>
              <a:t>	Respect du RGPD : formulaire de consentement, …</a:t>
            </a:r>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36</a:t>
            </a:fld>
            <a:endParaRPr lang="fr-FR"/>
          </a:p>
        </p:txBody>
      </p:sp>
    </p:spTree>
    <p:extLst>
      <p:ext uri="{BB962C8B-B14F-4D97-AF65-F5344CB8AC3E}">
        <p14:creationId xmlns:p14="http://schemas.microsoft.com/office/powerpoint/2010/main" val="340206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aseline="0" dirty="0"/>
              <a:t>Certains aspects sont communs à tous types de données : le stockage, les règles de sauvegarde, de nommage des fichiers, le coût de gestion des données…</a:t>
            </a:r>
          </a:p>
          <a:p>
            <a:r>
              <a:rPr lang="fr-FR" sz="1100" baseline="0" dirty="0"/>
              <a:t>D’autres aspects sont spécifiques de types de données: les méthodes d’acquisition; la description qui dépend de standards disciplinaires: EML, ISO19115, ISO8601, DDI,… ; les entrepôts de données, éventuellement les licences de diffusion; et donc le mode de partage des données.</a:t>
            </a:r>
            <a:endParaRPr lang="fr-FR" sz="1100" dirty="0"/>
          </a:p>
          <a:p>
            <a:endParaRPr lang="fr-FR" sz="1100" dirty="0"/>
          </a:p>
          <a:p>
            <a:r>
              <a:rPr lang="fr-FR" sz="1000" dirty="0">
                <a:sym typeface="Wingdings" panose="05000000000000000000" pitchFamily="2" charset="2"/>
              </a:rPr>
              <a:t>Séquences: protocole spécifique :</a:t>
            </a:r>
          </a:p>
          <a:p>
            <a:r>
              <a:rPr lang="fr-FR" sz="1000" dirty="0">
                <a:sym typeface="Wingdings" panose="05000000000000000000" pitchFamily="2" charset="2"/>
              </a:rPr>
              <a:t>	</a:t>
            </a:r>
            <a:r>
              <a:rPr lang="fr-FR" sz="1000" baseline="0" dirty="0">
                <a:sym typeface="Wingdings" panose="05000000000000000000" pitchFamily="2" charset="2"/>
              </a:rPr>
              <a:t>échantillons, </a:t>
            </a:r>
            <a:r>
              <a:rPr lang="fr-FR" sz="1000" dirty="0">
                <a:sym typeface="Wingdings" panose="05000000000000000000" pitchFamily="2" charset="2"/>
              </a:rPr>
              <a:t>extraction d’ADN, dosage, …</a:t>
            </a:r>
          </a:p>
          <a:p>
            <a:r>
              <a:rPr lang="fr-FR" sz="1000" dirty="0">
                <a:sym typeface="Wingdings" panose="05000000000000000000" pitchFamily="2" charset="2"/>
              </a:rPr>
              <a:t>	équipement de séquençage</a:t>
            </a:r>
          </a:p>
          <a:p>
            <a:r>
              <a:rPr lang="fr-FR" sz="1000" dirty="0">
                <a:sym typeface="Wingdings" panose="05000000000000000000" pitchFamily="2" charset="2"/>
              </a:rPr>
              <a:t>	logiciel d’annotation</a:t>
            </a:r>
          </a:p>
          <a:p>
            <a:r>
              <a:rPr lang="fr-FR" sz="1000" dirty="0">
                <a:sym typeface="Wingdings" panose="05000000000000000000" pitchFamily="2" charset="2"/>
              </a:rPr>
              <a:t>	métadonnées </a:t>
            </a:r>
            <a:r>
              <a:rPr lang="fr-FR" sz="1000" dirty="0" err="1">
                <a:sym typeface="Wingdings" panose="05000000000000000000" pitchFamily="2" charset="2"/>
              </a:rPr>
              <a:t>Mixs</a:t>
            </a:r>
            <a:r>
              <a:rPr lang="fr-FR" sz="1000" dirty="0">
                <a:sym typeface="Wingdings" panose="05000000000000000000" pitchFamily="2" charset="2"/>
              </a:rPr>
              <a:t> pour les données de séquençage</a:t>
            </a:r>
          </a:p>
          <a:p>
            <a:r>
              <a:rPr lang="fr-FR" sz="1000" dirty="0">
                <a:sym typeface="Wingdings" panose="05000000000000000000" pitchFamily="2" charset="2"/>
              </a:rPr>
              <a:t>	respect des obligations APA</a:t>
            </a:r>
            <a:endParaRPr lang="fr-FR" sz="1000" dirty="0"/>
          </a:p>
          <a:p>
            <a:r>
              <a:rPr lang="fr-FR" sz="1000" dirty="0"/>
              <a:t>Photos </a:t>
            </a:r>
            <a:r>
              <a:rPr lang="fr-FR" sz="1000" dirty="0">
                <a:sym typeface="Wingdings" panose="05000000000000000000" pitchFamily="2" charset="2"/>
              </a:rPr>
              <a:t>: marque et modèle de l’appareil photo </a:t>
            </a:r>
          </a:p>
          <a:p>
            <a:r>
              <a:rPr lang="fr-FR" sz="1000" dirty="0">
                <a:sym typeface="Wingdings" panose="05000000000000000000" pitchFamily="2" charset="2"/>
              </a:rPr>
              <a:t>	profil de couleur</a:t>
            </a:r>
          </a:p>
          <a:p>
            <a:r>
              <a:rPr lang="fr-FR" sz="1000" dirty="0">
                <a:sym typeface="Wingdings" panose="05000000000000000000" pitchFamily="2" charset="2"/>
              </a:rPr>
              <a:t>	longueur focale </a:t>
            </a:r>
          </a:p>
          <a:p>
            <a:r>
              <a:rPr lang="fr-FR" sz="1000" dirty="0">
                <a:sym typeface="Wingdings" panose="05000000000000000000" pitchFamily="2" charset="2"/>
              </a:rPr>
              <a:t>	temps d’exposition</a:t>
            </a:r>
          </a:p>
          <a:p>
            <a:r>
              <a:rPr lang="fr-FR" sz="1000" dirty="0">
                <a:sym typeface="Wingdings" panose="05000000000000000000" pitchFamily="2" charset="2"/>
              </a:rPr>
              <a:t>	Respect du droit d’auteur</a:t>
            </a:r>
          </a:p>
          <a:p>
            <a:r>
              <a:rPr lang="fr-FR" sz="1000" dirty="0"/>
              <a:t>Données d’enquêtes:</a:t>
            </a:r>
          </a:p>
          <a:p>
            <a:r>
              <a:rPr lang="fr-FR" sz="1000" dirty="0"/>
              <a:t>	protocole</a:t>
            </a:r>
            <a:r>
              <a:rPr lang="fr-FR" sz="1000" baseline="0" dirty="0"/>
              <a:t> particulier: pop enquêtée, type de questionnaire,…</a:t>
            </a:r>
          </a:p>
          <a:p>
            <a:r>
              <a:rPr lang="fr-FR" sz="1000" baseline="0" dirty="0"/>
              <a:t>	norme DDI pour la documentation des données</a:t>
            </a:r>
          </a:p>
          <a:p>
            <a:r>
              <a:rPr lang="fr-FR" sz="1000" baseline="0" dirty="0"/>
              <a:t>	présence de </a:t>
            </a:r>
            <a:r>
              <a:rPr lang="fr-FR" sz="1000" dirty="0"/>
              <a:t>données personnelles</a:t>
            </a:r>
          </a:p>
          <a:p>
            <a:r>
              <a:rPr lang="fr-FR" sz="1000" baseline="0" dirty="0"/>
              <a:t>	Respect du RGPD : formulaire de consentement, …</a:t>
            </a:r>
            <a:endParaRPr lang="fr-FR" sz="100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37</a:t>
            </a:fld>
            <a:endParaRPr lang="fr-FR"/>
          </a:p>
        </p:txBody>
      </p:sp>
    </p:spTree>
    <p:extLst>
      <p:ext uri="{BB962C8B-B14F-4D97-AF65-F5344CB8AC3E}">
        <p14:creationId xmlns:p14="http://schemas.microsoft.com/office/powerpoint/2010/main" val="3009004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dirty="0"/>
              <a:t>Exemple de DMP décrivant, entre autres,</a:t>
            </a:r>
            <a:r>
              <a:rPr lang="fr-FR" sz="1100" baseline="0" dirty="0"/>
              <a:t> toutes les types de données sources (donc produites par d’autres) et leur licence. </a:t>
            </a:r>
            <a:r>
              <a:rPr lang="fr-FR" sz="900" baseline="0" dirty="0">
                <a:hlinkClick r:id="rId3"/>
              </a:rPr>
              <a:t>https://enram.github.io/globam-dmp/globam-dmp.pdf</a:t>
            </a:r>
            <a:r>
              <a:rPr lang="fr-FR" sz="900" baseline="0" dirty="0"/>
              <a:t> </a:t>
            </a:r>
          </a:p>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38</a:t>
            </a:fld>
            <a:endParaRPr lang="fr-FR"/>
          </a:p>
        </p:txBody>
      </p:sp>
    </p:spTree>
    <p:extLst>
      <p:ext uri="{BB962C8B-B14F-4D97-AF65-F5344CB8AC3E}">
        <p14:creationId xmlns:p14="http://schemas.microsoft.com/office/powerpoint/2010/main" val="2316896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fr-FR" sz="1100" baseline="0" dirty="0" err="1"/>
              <a:t>Kayalto</a:t>
            </a:r>
            <a:r>
              <a:rPr lang="fr-FR" sz="1100" baseline="0" dirty="0"/>
              <a:t> M, Idrissi Hassani M, Lecoq M, Gay P-E, Piou C. 2020. Cartographie des zones de reproduction et de grégarisation du criquet pèlerin au Tchad. </a:t>
            </a:r>
            <a:r>
              <a:rPr lang="fr-FR" sz="1100" baseline="0" dirty="0" err="1"/>
              <a:t>Cah</a:t>
            </a:r>
            <a:r>
              <a:rPr lang="fr-FR" sz="1100" baseline="0" dirty="0"/>
              <a:t>. Agric.29: 14. https://www.cahiersagricultures.fr/articles/cagri/pdf/2020/01/cagri200029.pdf </a:t>
            </a:r>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391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en-US" sz="1100" kern="1200" dirty="0">
                <a:solidFill>
                  <a:schemeClr val="tx1"/>
                </a:solidFill>
                <a:effectLst/>
                <a:latin typeface="+mn-lt"/>
                <a:ea typeface="+mn-ea"/>
                <a:cs typeface="+mn-cs"/>
              </a:rPr>
              <a:t>Prepare for the unanticipated: Portfolios of coping strategies of rural households facing diverse shocks. Journal of Rural Studies. https://agritrop.cirad.fr/596457/1/Paumgarten%202020%20Prepare%20for%20the%20unanticipated%20-%20Portfolios%20of%20coping%20strategies.pdf </a:t>
            </a:r>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aseline="0" dirty="0"/>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7348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Documents de la CNIL sur le RGPD (règlement général sur la protection des données):</a:t>
            </a:r>
          </a:p>
          <a:p>
            <a:r>
              <a:rPr lang="fr-FR" dirty="0">
                <a:hlinkClick r:id="rId3"/>
              </a:rPr>
              <a:t>https://www.cnil.fr/fr/rgpd-par-ou-commencer</a:t>
            </a:r>
            <a:r>
              <a:rPr lang="fr-FR" dirty="0"/>
              <a:t> </a:t>
            </a:r>
          </a:p>
          <a:p>
            <a:r>
              <a:rPr lang="fr-FR" dirty="0">
                <a:hlinkClick r:id="rId4"/>
              </a:rPr>
              <a:t>https://www.cnil.fr/fr/principes-cles/rgpd-se-preparer-en-6-etapes</a:t>
            </a:r>
            <a:r>
              <a:rPr lang="fr-FR" dirty="0"/>
              <a:t>   </a:t>
            </a:r>
          </a:p>
          <a:p>
            <a:r>
              <a:rPr lang="fr-FR" dirty="0">
                <a:hlinkClick r:id="rId5"/>
              </a:rPr>
              <a:t>https://www.cnil.fr/fr/comment-gerer-vos-donnees</a:t>
            </a:r>
            <a:r>
              <a:rPr lang="fr-FR" dirty="0"/>
              <a:t> </a:t>
            </a:r>
          </a:p>
          <a:p>
            <a:endParaRPr lang="fr-FR" dirty="0"/>
          </a:p>
          <a:p>
            <a:r>
              <a:rPr lang="fr-FR" dirty="0"/>
              <a:t>MOOC L’Atelier RGPD : </a:t>
            </a:r>
            <a:r>
              <a:rPr lang="fr-FR" dirty="0">
                <a:hlinkClick r:id="rId6"/>
              </a:rPr>
              <a:t>https://atelier-rgpd.cnil.fr/</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41</a:t>
            </a:fld>
            <a:endParaRPr lang="fr-FR"/>
          </a:p>
        </p:txBody>
      </p:sp>
    </p:spTree>
    <p:extLst>
      <p:ext uri="{BB962C8B-B14F-4D97-AF65-F5344CB8AC3E}">
        <p14:creationId xmlns:p14="http://schemas.microsoft.com/office/powerpoint/2010/main" val="3040323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fr-FR" sz="1100" baseline="0" dirty="0" err="1"/>
              <a:t>Kayalto</a:t>
            </a:r>
            <a:r>
              <a:rPr lang="fr-FR" sz="1100" baseline="0" dirty="0"/>
              <a:t> M, Idrissi Hassani M, Lecoq M, Gay P-E, Piou C. 2020. Cartographie des zones de reproduction et de grégarisation du criquet pèlerin au Tchad. </a:t>
            </a:r>
            <a:r>
              <a:rPr lang="fr-FR" sz="1100" baseline="0" dirty="0" err="1"/>
              <a:t>Cah</a:t>
            </a:r>
            <a:r>
              <a:rPr lang="fr-FR" sz="1100" baseline="0" dirty="0"/>
              <a:t>. Agric.29: 14. https://www.cahiersagricultures.fr/articles/cagri/pdf/2020/01/cagri200029.pdf </a:t>
            </a:r>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5461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449" y="4714875"/>
            <a:ext cx="5438775" cy="44672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Illustration issue de: </a:t>
            </a:r>
            <a:r>
              <a:rPr lang="fr-FR" sz="900" dirty="0">
                <a:hlinkClick r:id="rId3"/>
              </a:rPr>
              <a:t>https://lejournal.cnrs.fr/articles/les-donnees-scientifiques-un-tresor-a-partager</a:t>
            </a:r>
            <a:r>
              <a:rPr lang="fr-FR" sz="900" dirty="0"/>
              <a:t>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307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en-US" sz="1100" kern="1200" dirty="0">
                <a:solidFill>
                  <a:schemeClr val="tx1"/>
                </a:solidFill>
                <a:effectLst/>
                <a:latin typeface="+mn-lt"/>
                <a:ea typeface="+mn-ea"/>
                <a:cs typeface="+mn-cs"/>
              </a:rPr>
              <a:t>Prepare for the unanticipated: Portfolios of coping strategies of rural households facing diverse shocks. Journal of Rural Studies. https://agritrop.cirad.fr/596457/1/Paumgarten%202020%20Prepare%20for%20the%20unanticipated%20-%20Portfolios%20of%20coping%20strategies.pdf </a:t>
            </a:r>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aseline="0" dirty="0"/>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055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Section « </a:t>
            </a:r>
            <a:r>
              <a:rPr lang="fr-FR" dirty="0" err="1"/>
              <a:t>Ethics</a:t>
            </a:r>
            <a:r>
              <a:rPr lang="fr-FR" dirty="0"/>
              <a:t> » dans les modèles de PGD H2020 : </a:t>
            </a:r>
            <a:r>
              <a:rPr lang="fr-FR" sz="900" dirty="0">
                <a:hlinkClick r:id="rId3"/>
              </a:rPr>
              <a:t>https://hal.univ-lille.fr/hal-01958472/document</a:t>
            </a:r>
            <a:r>
              <a:rPr lang="fr-FR" sz="900" dirty="0"/>
              <a:t>  (page 5):</a:t>
            </a:r>
          </a:p>
          <a:p>
            <a:r>
              <a:rPr lang="fr-FR" i="1" dirty="0"/>
              <a:t>Cette cinquième section du planH2020 FAIR </a:t>
            </a:r>
            <a:r>
              <a:rPr lang="fr-FR" i="1" dirty="0" err="1"/>
              <a:t>DMPest</a:t>
            </a:r>
            <a:r>
              <a:rPr lang="fr-FR" i="1" dirty="0"/>
              <a:t> facultative et sert avant tout </a:t>
            </a:r>
            <a:r>
              <a:rPr lang="fr-FR" i="1" dirty="0" err="1"/>
              <a:t>àfaire</a:t>
            </a:r>
            <a:r>
              <a:rPr lang="fr-FR" i="1" dirty="0"/>
              <a:t> le lien avec la procédure de l’évaluation éthique (</a:t>
            </a:r>
            <a:r>
              <a:rPr lang="fr-FR" i="1" dirty="0" err="1"/>
              <a:t>ethics</a:t>
            </a:r>
            <a:r>
              <a:rPr lang="fr-FR" i="1" dirty="0"/>
              <a:t> </a:t>
            </a:r>
            <a:r>
              <a:rPr lang="fr-FR" i="1" dirty="0" err="1"/>
              <a:t>review</a:t>
            </a:r>
            <a:r>
              <a:rPr lang="fr-FR" i="1" dirty="0"/>
              <a:t>) du programmeH20202, laquelle contient un protocole détaillé concernant des questions de droits </a:t>
            </a:r>
            <a:r>
              <a:rPr lang="fr-FR" i="1" dirty="0" err="1"/>
              <a:t>del’homme</a:t>
            </a:r>
            <a:r>
              <a:rPr lang="fr-FR" i="1" dirty="0"/>
              <a:t> et protection des êtres humains, de la protection des animaux, de la </a:t>
            </a:r>
            <a:r>
              <a:rPr lang="fr-FR" i="1" dirty="0" err="1"/>
              <a:t>pro-tection</a:t>
            </a:r>
            <a:r>
              <a:rPr lang="fr-FR" i="1" dirty="0"/>
              <a:t> des données et de la vie privée, de la protection de l’environnement, de l’</a:t>
            </a:r>
            <a:r>
              <a:rPr lang="fr-FR" i="1" dirty="0" err="1"/>
              <a:t>uti-lisation</a:t>
            </a:r>
            <a:r>
              <a:rPr lang="fr-FR" i="1" dirty="0"/>
              <a:t> malveillante des résultats de la recherche, et de la conformité avec les </a:t>
            </a:r>
            <a:r>
              <a:rPr lang="fr-FR" i="1" dirty="0" err="1"/>
              <a:t>loisinternationales</a:t>
            </a:r>
            <a:r>
              <a:rPr lang="fr-FR" i="1" dirty="0"/>
              <a:t>, européennes et nationales. </a:t>
            </a:r>
            <a:r>
              <a:rPr lang="fr-FR" i="1" dirty="0" err="1"/>
              <a:t>Cetteethics</a:t>
            </a:r>
            <a:r>
              <a:rPr lang="fr-FR" i="1" dirty="0"/>
              <a:t> </a:t>
            </a:r>
            <a:r>
              <a:rPr lang="fr-FR" i="1" dirty="0" err="1"/>
              <a:t>reviewfait</a:t>
            </a:r>
            <a:r>
              <a:rPr lang="fr-FR" i="1" dirty="0"/>
              <a:t> l’objet d’une </a:t>
            </a:r>
            <a:r>
              <a:rPr lang="fr-FR" i="1" dirty="0" err="1"/>
              <a:t>ana-lyse</a:t>
            </a:r>
            <a:r>
              <a:rPr lang="fr-FR" i="1" dirty="0"/>
              <a:t> par une commission indépendante ; dans le cadre du plan de gestion, il ne s’</a:t>
            </a:r>
            <a:r>
              <a:rPr lang="fr-FR" i="1" dirty="0" err="1"/>
              <a:t>agitdonc</a:t>
            </a:r>
            <a:r>
              <a:rPr lang="fr-FR" i="1" dirty="0"/>
              <a:t> pas de faire une autre analyse, redondante avec l’</a:t>
            </a:r>
            <a:r>
              <a:rPr lang="fr-FR" i="1" dirty="0" err="1"/>
              <a:t>ethics</a:t>
            </a:r>
            <a:r>
              <a:rPr lang="fr-FR" i="1" dirty="0"/>
              <a:t> </a:t>
            </a:r>
            <a:r>
              <a:rPr lang="fr-FR" i="1" dirty="0" err="1"/>
              <a:t>review</a:t>
            </a:r>
            <a:r>
              <a:rPr lang="fr-FR" i="1" dirty="0"/>
              <a:t>, mais d’</a:t>
            </a:r>
            <a:r>
              <a:rPr lang="fr-FR" i="1" dirty="0" err="1"/>
              <a:t>explicitercomment</a:t>
            </a:r>
            <a:r>
              <a:rPr lang="fr-FR" i="1" dirty="0"/>
              <a:t> la gestion des données tient compte des questions éthiques, par l’</a:t>
            </a:r>
            <a:r>
              <a:rPr lang="fr-FR" i="1" dirty="0" err="1"/>
              <a:t>anonymi-sation</a:t>
            </a:r>
            <a:r>
              <a:rPr lang="fr-FR" i="1" dirty="0"/>
              <a:t> des données personnelles, par les conditions et la durée de leur </a:t>
            </a:r>
            <a:r>
              <a:rPr lang="fr-FR" i="1" dirty="0" err="1"/>
              <a:t>conservation,par</a:t>
            </a:r>
            <a:r>
              <a:rPr lang="fr-FR" i="1" dirty="0"/>
              <a:t> le mode de diffusion, par le suivi par un comité d’éthique local, etc.</a:t>
            </a: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44</a:t>
            </a:fld>
            <a:endParaRPr lang="fr-FR"/>
          </a:p>
        </p:txBody>
      </p:sp>
    </p:spTree>
    <p:extLst>
      <p:ext uri="{BB962C8B-B14F-4D97-AF65-F5344CB8AC3E}">
        <p14:creationId xmlns:p14="http://schemas.microsoft.com/office/powerpoint/2010/main" val="164096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45</a:t>
            </a:fld>
            <a:endParaRPr lang="fr-FR"/>
          </a:p>
        </p:txBody>
      </p:sp>
    </p:spTree>
    <p:extLst>
      <p:ext uri="{BB962C8B-B14F-4D97-AF65-F5344CB8AC3E}">
        <p14:creationId xmlns:p14="http://schemas.microsoft.com/office/powerpoint/2010/main" val="3860233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671714" cy="5793055"/>
          </a:xfrm>
        </p:spPr>
        <p:txBody>
          <a:bodyPr/>
          <a:lstStyle/>
          <a:p>
            <a:pPr marL="0" indent="0">
              <a:buNone/>
            </a:pPr>
            <a:r>
              <a:rPr lang="fr-FR" sz="1100" b="1" dirty="0"/>
              <a:t>Ressources génétiques, APA et DDD </a:t>
            </a:r>
            <a:r>
              <a:rPr lang="fr-FR" sz="1100" dirty="0"/>
              <a:t>(Déclaration de « Due diligence » obligatoire depuis 2015)</a:t>
            </a:r>
          </a:p>
          <a:p>
            <a:pPr marL="0" indent="0">
              <a:buNone/>
            </a:pPr>
            <a:endParaRPr lang="fr-FR" sz="800" dirty="0"/>
          </a:p>
          <a:p>
            <a:r>
              <a:rPr lang="fr-FR" sz="1100" b="1" dirty="0"/>
              <a:t>L’ANR</a:t>
            </a:r>
            <a:r>
              <a:rPr lang="fr-FR" sz="1100" dirty="0"/>
              <a:t> précise: « </a:t>
            </a:r>
            <a:r>
              <a:rPr lang="fr-FR" sz="1100" i="1" dirty="0"/>
              <a:t>l'ANR  doit  obtenir  les  récépissés  de  Déclarations  de  « Due  Diligence » (DDD)  pour  les  projets  de  recherche  qu'elle  finance</a:t>
            </a:r>
            <a:r>
              <a:rPr lang="fr-FR" sz="1100" dirty="0"/>
              <a:t>. </a:t>
            </a:r>
            <a:r>
              <a:rPr lang="fr-FR" sz="1100" i="1" dirty="0"/>
              <a:t>Cette  mesure  est  applicable  pour  les projets financés  en  2018  et  les  soumissionnaires  aux  appels  2019  seront  invités  à  déclarer une potentielle utilisation de ressources génétiques durant leurs projets. </a:t>
            </a:r>
            <a:r>
              <a:rPr lang="fr-FR" sz="900" i="0" dirty="0">
                <a:hlinkClick r:id="rId3"/>
              </a:rPr>
              <a:t>https://anr.fr/fileadmin/documents/2018/Plan-d-action-ANR-2019.pdf</a:t>
            </a:r>
            <a:r>
              <a:rPr lang="fr-FR" sz="900" i="0" dirty="0"/>
              <a:t>  </a:t>
            </a:r>
          </a:p>
          <a:p>
            <a:r>
              <a:rPr lang="fr-FR" sz="1100" dirty="0"/>
              <a:t>Les utilisateurs doivent s’assurer que l’accès aux RG et CT s’est effectué conformément aux dispositions législatives/réglementaires applicables en  matière de d’</a:t>
            </a:r>
            <a:r>
              <a:rPr lang="fr-FR" sz="1100" dirty="0" err="1"/>
              <a:t>acces</a:t>
            </a:r>
            <a:r>
              <a:rPr lang="fr-FR" sz="1100" dirty="0"/>
              <a:t> et de partage équitable des avantages…</a:t>
            </a:r>
          </a:p>
          <a:p>
            <a:pPr marL="171450" indent="-171450">
              <a:buFont typeface="Wingdings" panose="05000000000000000000" pitchFamily="2" charset="2"/>
              <a:buChar char="à"/>
            </a:pPr>
            <a:r>
              <a:rPr lang="fr-FR" sz="1100" dirty="0">
                <a:sym typeface="Wingdings" panose="05000000000000000000" pitchFamily="2" charset="2"/>
              </a:rPr>
              <a:t>s</a:t>
            </a:r>
            <a:r>
              <a:rPr lang="fr-FR" sz="1100" dirty="0"/>
              <a:t>e conformer aux obligations APA « </a:t>
            </a:r>
            <a:r>
              <a:rPr lang="fr-FR" sz="1100" i="1" dirty="0"/>
              <a:t>je déclare que le me suis bien conformé aux obligations APA </a:t>
            </a:r>
            <a:r>
              <a:rPr lang="fr-FR" sz="1100" dirty="0"/>
              <a:t>= déclaration de diligence nécessaire</a:t>
            </a:r>
          </a:p>
          <a:p>
            <a:pPr marL="0" indent="0">
              <a:buFont typeface="Wingdings" panose="05000000000000000000" pitchFamily="2" charset="2"/>
              <a:buNone/>
            </a:pPr>
            <a:r>
              <a:rPr lang="fr-FR" sz="1100" dirty="0"/>
              <a:t>Dans le cas d’un projet : la DDD doit être faite après la 1ere tranche de financement et au + tard lors du rapport final ou à la fin du projet (formulaire en ligne sur le site du MESRI).</a:t>
            </a:r>
          </a:p>
          <a:p>
            <a:pPr marL="0" indent="0">
              <a:buFont typeface="Wingdings" panose="05000000000000000000" pitchFamily="2" charset="2"/>
              <a:buNone/>
            </a:pPr>
            <a:r>
              <a:rPr lang="fr-FR" sz="1100" dirty="0"/>
              <a:t>Voir la présentation faite au CODEP BIOS en décembre 2019 par Thibault SUREAU.</a:t>
            </a:r>
          </a:p>
          <a:p>
            <a:pPr marL="0" indent="0">
              <a:buFont typeface="Wingdings" panose="05000000000000000000" pitchFamily="2" charset="2"/>
              <a:buNone/>
            </a:pPr>
            <a:endParaRPr lang="fr-FR" sz="800" dirty="0"/>
          </a:p>
          <a:p>
            <a:pPr marL="0" indent="0">
              <a:buFont typeface="Wingdings" panose="05000000000000000000" pitchFamily="2" charset="2"/>
              <a:buNone/>
            </a:pPr>
            <a:r>
              <a:rPr lang="fr-FR" sz="1100" b="1" dirty="0"/>
              <a:t>Convention sur la Diversité Biologique (CBD)</a:t>
            </a:r>
          </a:p>
          <a:p>
            <a:r>
              <a:rPr lang="fr-FR" dirty="0"/>
              <a:t>Afin de prouver l’origine d’une ressource génétique, si le pays est signataire du Protocole de Nagoya et doté d’une législation APA, alors il est nécessaire d’obtenir un certificat de conformité internationalement reconnu (permis ou document équivalent). Il s’agit d’un document officiel. (Issu du doc : Guide APA 2017). Voir : </a:t>
            </a:r>
            <a:r>
              <a:rPr lang="fr-FR" sz="900" dirty="0">
                <a:hlinkClick r:id="rId4"/>
              </a:rPr>
              <a:t>https://absch.cbd.int/fr/</a:t>
            </a:r>
            <a:r>
              <a:rPr lang="fr-FR" sz="900" dirty="0"/>
              <a:t>  </a:t>
            </a:r>
            <a:r>
              <a:rPr lang="fr-FR" dirty="0"/>
              <a:t>pour connaitre la législation du pays.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t>
            </a:r>
            <a:r>
              <a:rPr lang="en-US" b="0" dirty="0"/>
              <a:t>Genetic resources </a:t>
            </a:r>
            <a:r>
              <a:rPr lang="en-US" dirty="0"/>
              <a:t>: Nagoya Protocol on Access and Benefit Sharing. Available at </a:t>
            </a:r>
            <a:r>
              <a:rPr lang="en-US" dirty="0">
                <a:hlinkClick r:id="rId5"/>
              </a:rPr>
              <a:t>http://www.cbd.int/abs</a:t>
            </a:r>
            <a:r>
              <a:rPr lang="en-US" dirty="0"/>
              <a:t> </a:t>
            </a:r>
          </a:p>
          <a:p>
            <a:pPr lvl="0">
              <a:defRPr/>
            </a:pPr>
            <a:endParaRPr lang="fr-FR" sz="800" b="1" dirty="0"/>
          </a:p>
          <a:p>
            <a:pPr lvl="0">
              <a:defRPr/>
            </a:pPr>
            <a:r>
              <a:rPr lang="fr-FR" b="1" dirty="0"/>
              <a:t>H2020</a:t>
            </a:r>
            <a:r>
              <a:rPr lang="fr-FR" dirty="0"/>
              <a:t> : Self-</a:t>
            </a:r>
            <a:r>
              <a:rPr lang="fr-FR" dirty="0" err="1"/>
              <a:t>Ethic</a:t>
            </a:r>
            <a:r>
              <a:rPr lang="fr-FR" dirty="0"/>
              <a:t> assessment </a:t>
            </a:r>
            <a:r>
              <a:rPr lang="fr-FR" sz="1200" dirty="0"/>
              <a:t>: </a:t>
            </a:r>
            <a:r>
              <a:rPr lang="fr-FR" sz="900" dirty="0">
                <a:hlinkClick r:id="rId6"/>
              </a:rPr>
              <a:t>https://ec.europa.eu/research/participants/portal/doc/call/h2020/h2020-msca-itn-2015/1620147-h2020_-_guidance_ethics_self_assess_en.pdf</a:t>
            </a:r>
            <a:r>
              <a:rPr lang="fr-FR" sz="900" dirty="0"/>
              <a:t>  </a:t>
            </a:r>
          </a:p>
          <a:p>
            <a:r>
              <a:rPr lang="en-US" dirty="0"/>
              <a:t>Regulation (EU) No 511/2014 of the European Parliament and of the Council of 16 April 2014 on compliance measures for users from the Nagoya Protocol on Access to Genetic Resources and the fair and equitable sharing of benefits arising from their utilization in the Union. </a:t>
            </a:r>
          </a:p>
          <a:p>
            <a:r>
              <a:rPr lang="en-US" dirty="0" err="1"/>
              <a:t>Selon</a:t>
            </a:r>
            <a:r>
              <a:rPr lang="en-US" dirty="0"/>
              <a:t> les </a:t>
            </a:r>
            <a:r>
              <a:rPr lang="en-US" dirty="0" err="1"/>
              <a:t>avantages</a:t>
            </a:r>
            <a:r>
              <a:rPr lang="en-US" dirty="0"/>
              <a:t> </a:t>
            </a:r>
            <a:r>
              <a:rPr lang="en-US" dirty="0" err="1"/>
              <a:t>définis</a:t>
            </a:r>
            <a:r>
              <a:rPr lang="en-US" dirty="0"/>
              <a:t> par </a:t>
            </a:r>
            <a:r>
              <a:rPr lang="en-US" dirty="0" err="1"/>
              <a:t>l’APA</a:t>
            </a:r>
            <a:r>
              <a:rPr lang="en-US" dirty="0"/>
              <a:t>: </a:t>
            </a:r>
            <a:r>
              <a:rPr lang="fr-FR" dirty="0"/>
              <a:t>Certains pourraient s’avérer incompatibles avec une politique d’ouverture des données (ex : transfert au fournisseur de ressources génétiques des connaissances et technologies à des conditions équitables). Pour éviter d’être confronté à cette difficulté, il faudrait s’assurer, avant toute utilisation d’une ressource génétique ou d’une connaissance traditionnelle associée, que leurs modalités d’utilisation ne prévoient pas de restriction dans la diffusion des données. Et si c’est le cas, vérifier que ces restrictions soient compatibles avec le régime d’ouverture des données du projet. </a:t>
            </a:r>
            <a:r>
              <a:rPr lang="fr-FR" sz="900" dirty="0">
                <a:hlinkClick r:id="rId7"/>
              </a:rPr>
              <a:t>https://ist.blogs.inrae.fr/questionreponses/2019/08/07/protocole-de-nagoya-et-open-data/</a:t>
            </a:r>
            <a:r>
              <a:rPr lang="fr-FR" sz="900" dirty="0"/>
              <a:t> </a:t>
            </a:r>
          </a:p>
          <a:p>
            <a:pPr marL="0" indent="0">
              <a:buFont typeface="Wingdings" panose="05000000000000000000" pitchFamily="2" charset="2"/>
              <a:buNone/>
            </a:pPr>
            <a:endParaRPr lang="fr-FR" sz="800" dirty="0"/>
          </a:p>
          <a:p>
            <a:pPr marL="0" indent="0">
              <a:buFont typeface="Wingdings" panose="05000000000000000000" pitchFamily="2" charset="2"/>
              <a:buNone/>
            </a:pPr>
            <a:r>
              <a:rPr lang="fr-FR" sz="1100" b="1" dirty="0"/>
              <a:t>MUSE </a:t>
            </a:r>
            <a:r>
              <a:rPr lang="fr-FR" sz="1100" b="0" dirty="0"/>
              <a:t>(info reçue par m</a:t>
            </a:r>
            <a:r>
              <a:rPr lang="fr-FR" sz="1100" dirty="0"/>
              <a:t>ail</a:t>
            </a:r>
            <a:r>
              <a:rPr lang="fr-FR" sz="1100" baseline="0" dirty="0"/>
              <a:t> le 22 juin 2020) :</a:t>
            </a:r>
          </a:p>
          <a:p>
            <a:pPr marL="0" indent="0">
              <a:buFont typeface="Wingdings" panose="05000000000000000000" pitchFamily="2" charset="2"/>
              <a:buNone/>
            </a:pPr>
            <a:r>
              <a:rPr lang="fr-FR" sz="1100" dirty="0"/>
              <a:t>Application du Protocole de Nagoya : les membres de l'I-Site Muse s’organisent pour accompagner les chercheurs (19/06/2020). Les membres du consortium de l’I-Site MUSE, parmi lesquels l’IRD, ont constitué un comité inter-établissement pour accompagner les laboratoires dans le mise en œuvre des règlementations internationales, européennes et nationales, qui découlent du Protocole de Nagoya.</a:t>
            </a:r>
          </a:p>
          <a:p>
            <a:pPr marL="0" indent="0">
              <a:buFont typeface="Wingdings" panose="05000000000000000000" pitchFamily="2" charset="2"/>
              <a:buNone/>
            </a:pPr>
            <a:r>
              <a:rPr lang="fr-FR" sz="900" dirty="0"/>
              <a:t>Le Protocole de Nagoya, entré en vigueur en octobre 2014, pose les principes de l’APA, l'accès contrôlé aux ressources génétiques et aux connaissances traditionnelles associées et du partage juste et équitable entre le fournisseur et l'utilisateur des avantages issus de son utilisation.</a:t>
            </a:r>
          </a:p>
          <a:p>
            <a:r>
              <a:rPr lang="fr-FR" sz="900" dirty="0"/>
              <a:t>Le comité inter-établissement a pour mission de :</a:t>
            </a:r>
          </a:p>
          <a:p>
            <a:r>
              <a:rPr lang="fr-FR" sz="900" dirty="0"/>
              <a:t>Partager les informations</a:t>
            </a:r>
          </a:p>
          <a:p>
            <a:r>
              <a:rPr lang="fr-FR" sz="900" dirty="0"/>
              <a:t>Mettre en œuvre des formations et actions de sensibilisation communes à destination des UR.</a:t>
            </a:r>
          </a:p>
          <a:p>
            <a:r>
              <a:rPr lang="fr-FR" sz="900" dirty="0"/>
              <a:t>Se concerter en vue d'arbitrer au mieux les dossiers complexes</a:t>
            </a:r>
          </a:p>
          <a:p>
            <a:r>
              <a:rPr lang="fr-FR" sz="900" dirty="0"/>
              <a:t>Expliciter les différences de procédures entre établissements auprès des chercheurs</a:t>
            </a:r>
          </a:p>
          <a:p>
            <a:r>
              <a:rPr lang="fr-FR" sz="900" dirty="0"/>
              <a:t>Partager les retours d'expérience et d'activité APA de chaque établissement en vue d'amélioration.</a:t>
            </a:r>
          </a:p>
          <a:p>
            <a:r>
              <a:rPr lang="fr-FR" sz="900" dirty="0"/>
              <a:t>Parallèlement, chaque établissement établi ou finalise ses procédures internes. Pour tout projet financé sur fonds externes, publics ou privés, la procédure APA applicable sera celle de la tutelle gestionnaire du financement.</a:t>
            </a:r>
            <a:br>
              <a:rPr lang="fr-FR" sz="900" dirty="0"/>
            </a:br>
            <a:r>
              <a:rPr lang="fr-FR" sz="900" dirty="0"/>
              <a:t>Pour tout projet sans financement externe dédié, vous pouvez vous rapprocher du contact IRD, </a:t>
            </a:r>
            <a:r>
              <a:rPr lang="fr-FR" sz="900" dirty="0">
                <a:hlinkClick r:id="rId8"/>
              </a:rPr>
              <a:t>nagoya@ird.fr</a:t>
            </a:r>
            <a:r>
              <a:rPr lang="fr-FR" sz="900" dirty="0"/>
              <a:t>, qui vous communiquera les démarches à suivre.</a:t>
            </a:r>
          </a:p>
          <a:p>
            <a:pPr marL="0" indent="0">
              <a:buFont typeface="Wingdings" panose="05000000000000000000" pitchFamily="2" charset="2"/>
              <a:buNone/>
            </a:pPr>
            <a:endParaRPr lang="fr-FR" sz="900"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46</a:t>
            </a:fld>
            <a:endParaRPr lang="fr-FR"/>
          </a:p>
        </p:txBody>
      </p:sp>
    </p:spTree>
    <p:extLst>
      <p:ext uri="{BB962C8B-B14F-4D97-AF65-F5344CB8AC3E}">
        <p14:creationId xmlns:p14="http://schemas.microsoft.com/office/powerpoint/2010/main" val="3412676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L’interopérabilité et la réutilisabilité des données exigent qu’elles soient accompagnées d’un ensemble d’informations et de documentation permettant de les comprendre, de les interpréter et de les réutiliser.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Documentation should be seen as serving multiple purposes, supporting reproducibility, linkage, quality checking, understandability and transparency of the collection and storage process, thereby helping to build trust. (</a:t>
            </a:r>
            <a:r>
              <a:rPr lang="en-US" sz="1100" b="0" dirty="0" err="1"/>
              <a:t>issu</a:t>
            </a:r>
            <a:r>
              <a:rPr lang="en-US" sz="1100" b="0" dirty="0"/>
              <a:t> du RDA-WG-COVID-19 – social science subgroup: </a:t>
            </a:r>
            <a:r>
              <a:rPr lang="en-US" sz="900" b="0" dirty="0">
                <a:hlinkClick r:id="rId3"/>
              </a:rPr>
              <a:t>https://docs.google.com/document/d/1TmMdq-93cAquy0DbV90XO0GfLu5JfI6mpgkt6KewjK8/edit#heading=h.6n0xh9iurstq</a:t>
            </a:r>
            <a:r>
              <a:rPr lang="en-US" sz="900" b="0" dirty="0"/>
              <a:t> )</a:t>
            </a:r>
          </a:p>
          <a:p>
            <a:endParaRPr lang="en-US" sz="1100" kern="1200" dirty="0">
              <a:solidFill>
                <a:schemeClr val="tx1"/>
              </a:solidFill>
              <a:effectLst/>
              <a:latin typeface="+mn-lt"/>
              <a:ea typeface="+mn-ea"/>
              <a:cs typeface="+mn-cs"/>
            </a:endParaRPr>
          </a:p>
          <a:p>
            <a:r>
              <a:rPr lang="en-US" sz="1100" kern="1200" dirty="0" err="1">
                <a:solidFill>
                  <a:schemeClr val="tx1"/>
                </a:solidFill>
                <a:effectLst/>
                <a:latin typeface="+mn-lt"/>
                <a:ea typeface="+mn-ea"/>
                <a:cs typeface="+mn-cs"/>
              </a:rPr>
              <a:t>Issu</a:t>
            </a:r>
            <a:r>
              <a:rPr lang="en-US" sz="1100" kern="1200" dirty="0">
                <a:solidFill>
                  <a:schemeClr val="tx1"/>
                </a:solidFill>
                <a:effectLst/>
                <a:latin typeface="+mn-lt"/>
                <a:ea typeface="+mn-ea"/>
                <a:cs typeface="+mn-cs"/>
              </a:rPr>
              <a:t> des recommendations du RDA-WG-COVID-19 (page 14): </a:t>
            </a:r>
            <a:r>
              <a:rPr lang="en-US" sz="900" kern="1200" dirty="0">
                <a:solidFill>
                  <a:schemeClr val="tx1"/>
                </a:solidFill>
                <a:effectLst/>
                <a:latin typeface="+mn-lt"/>
                <a:ea typeface="+mn-ea"/>
                <a:cs typeface="+mn-cs"/>
                <a:hlinkClick r:id="rId4"/>
              </a:rPr>
              <a:t>https://www.rd-alliance.org/system/files/RDA%20COVID-19%3B%20recommendations%20and%20guidelines%2C%201st%20release%2024%20April%202020.pdf</a:t>
            </a:r>
            <a:r>
              <a:rPr lang="en-US" sz="900" kern="1200" dirty="0">
                <a:solidFill>
                  <a:schemeClr val="tx1"/>
                </a:solidFill>
                <a:effectLst/>
                <a:latin typeface="+mn-lt"/>
                <a:ea typeface="+mn-ea"/>
                <a:cs typeface="+mn-cs"/>
              </a:rPr>
              <a:t>  </a:t>
            </a:r>
          </a:p>
          <a:p>
            <a:r>
              <a:rPr lang="en-US" sz="1100" i="1" kern="1200" dirty="0">
                <a:solidFill>
                  <a:schemeClr val="tx1"/>
                </a:solidFill>
                <a:effectLst/>
                <a:latin typeface="+mn-lt"/>
                <a:ea typeface="+mn-ea"/>
                <a:cs typeface="+mn-cs"/>
              </a:rPr>
              <a:t>The key elements that block sharing and reuse of epidemiology data are common across many domains. These include </a:t>
            </a:r>
            <a:r>
              <a:rPr lang="en-US" sz="1100" b="1" i="1" kern="1200" dirty="0">
                <a:solidFill>
                  <a:schemeClr val="tx1"/>
                </a:solidFill>
                <a:effectLst/>
                <a:latin typeface="+mn-lt"/>
                <a:ea typeface="+mn-ea"/>
                <a:cs typeface="+mn-cs"/>
              </a:rPr>
              <a:t>non-machine-readable data </a:t>
            </a:r>
            <a:r>
              <a:rPr lang="en-US" sz="1100" i="1" kern="1200" dirty="0">
                <a:solidFill>
                  <a:schemeClr val="tx1"/>
                </a:solidFill>
                <a:effectLst/>
                <a:latin typeface="+mn-lt"/>
                <a:ea typeface="+mn-ea"/>
                <a:cs typeface="+mn-cs"/>
              </a:rPr>
              <a:t>(e.g., PDF), </a:t>
            </a:r>
            <a:r>
              <a:rPr lang="en-US" sz="1100" b="1" i="1" kern="1200" dirty="0">
                <a:solidFill>
                  <a:schemeClr val="tx1"/>
                </a:solidFill>
                <a:effectLst/>
                <a:latin typeface="+mn-lt"/>
                <a:ea typeface="+mn-ea"/>
                <a:cs typeface="+mn-cs"/>
              </a:rPr>
              <a:t>heterogeneous measurement standards</a:t>
            </a:r>
            <a:r>
              <a:rPr lang="en-US" sz="1100" i="1" kern="1200" dirty="0">
                <a:solidFill>
                  <a:schemeClr val="tx1"/>
                </a:solidFill>
                <a:effectLst/>
                <a:latin typeface="+mn-lt"/>
                <a:ea typeface="+mn-ea"/>
                <a:cs typeface="+mn-cs"/>
              </a:rPr>
              <a:t>, divergent metadata formats, lack of version control, fragmented datasets, delays in releasing data, non-standard definitions and reporting parameters, lack of metadata, unavailable or undocumented computer code, frequently changing web addresses, copyright and usage conditions, translation requirements, consents, approvals, and legal restrictions. </a:t>
            </a:r>
          </a:p>
          <a:p>
            <a:endParaRPr lang="en-US" sz="1100" i="1" kern="1200" dirty="0">
              <a:solidFill>
                <a:schemeClr val="tx1"/>
              </a:solidFill>
              <a:effectLst/>
              <a:latin typeface="+mn-lt"/>
              <a:ea typeface="+mn-ea"/>
              <a:cs typeface="+mn-cs"/>
            </a:endParaRPr>
          </a:p>
          <a:p>
            <a:r>
              <a:rPr lang="en-US" sz="1100" i="0" dirty="0"/>
              <a:t>File naming best practices </a:t>
            </a:r>
            <a:r>
              <a:rPr lang="en-US" sz="900" i="0" dirty="0">
                <a:hlinkClick r:id="rId5"/>
              </a:rPr>
              <a:t>http://tiny.cc/op8lcz</a:t>
            </a:r>
            <a:r>
              <a:rPr lang="en-US" sz="900" i="0" dirty="0"/>
              <a:t>  </a:t>
            </a:r>
            <a:endParaRPr lang="fr-FR" sz="900" i="0" dirty="0"/>
          </a:p>
          <a:p>
            <a:r>
              <a:rPr lang="fr-FR" sz="900" i="0" dirty="0">
                <a:hlinkClick r:id="rId6"/>
              </a:rPr>
              <a:t>https://libguides.princeton.edu/c.php?g=102546&amp;p</a:t>
            </a:r>
            <a:r>
              <a:rPr lang="fr-FR" sz="900" i="0">
                <a:hlinkClick r:id="rId6"/>
              </a:rPr>
              <a:t>=930626</a:t>
            </a:r>
            <a:r>
              <a:rPr lang="fr-FR" sz="900" i="0"/>
              <a:t>   </a:t>
            </a:r>
            <a:endParaRPr lang="fr-FR" sz="900" i="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1848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48</a:t>
            </a:fld>
            <a:endParaRPr lang="fr-FR"/>
          </a:p>
        </p:txBody>
      </p:sp>
    </p:spTree>
    <p:extLst>
      <p:ext uri="{BB962C8B-B14F-4D97-AF65-F5344CB8AC3E}">
        <p14:creationId xmlns:p14="http://schemas.microsoft.com/office/powerpoint/2010/main" val="3140927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100" dirty="0"/>
              <a:t>Metadata provide documentation of the content of the data. </a:t>
            </a:r>
          </a:p>
          <a:p>
            <a:r>
              <a:rPr lang="en-US" sz="1100" dirty="0"/>
              <a:t>Metadata should be detailed enough that the secondary data user(s) can clearly understand the nature or character of the data.</a:t>
            </a:r>
          </a:p>
          <a:p>
            <a:r>
              <a:rPr lang="fr-FR" i="1" dirty="0"/>
              <a:t>Une mesure seule ne dit rien en elle-même si l’on ignore les conditions dans lesquelles elle a été obtenue (dire uniquement qu’il fait 10 °C rend cette donnée isolée inexploitable. En revanche, dire que ce matin 12 novembre 2019 il fait 10 °C selon un type de thermomètre bien précis et que la mesure a été réalisée en plein Paris, donne tout son sens à cette mesure qui peut alors être intégrée à d’autres relevés de températures).</a:t>
            </a:r>
          </a:p>
          <a:p>
            <a:endParaRPr lang="fr-FR" sz="1100" dirty="0"/>
          </a:p>
          <a:p>
            <a:r>
              <a:rPr lang="fr-FR" sz="1100" dirty="0"/>
              <a:t>Des standards existent pour chaque</a:t>
            </a:r>
            <a:r>
              <a:rPr lang="fr-FR" sz="1100" baseline="0" dirty="0"/>
              <a:t> </a:t>
            </a:r>
            <a:r>
              <a:rPr lang="fr-FR" sz="1100" dirty="0"/>
              <a:t>type de communauté avec lesquelles vous désirez partager vos ressources.</a:t>
            </a:r>
          </a:p>
          <a:p>
            <a:r>
              <a:rPr lang="fr-FR" sz="1100" dirty="0"/>
              <a:t>4 liens pour accéder a des guides de standards de métadonnées sont donnés dans la fiche</a:t>
            </a:r>
            <a:r>
              <a:rPr lang="fr-FR" sz="1100" baseline="0" dirty="0"/>
              <a:t> :</a:t>
            </a:r>
            <a:r>
              <a:rPr lang="fr-FR" baseline="0" dirty="0"/>
              <a:t> </a:t>
            </a:r>
            <a:r>
              <a:rPr lang="fr-FR" sz="900" baseline="0" dirty="0">
                <a:hlinkClick r:id="rId3"/>
              </a:rPr>
              <a:t>https://coop-ist.cirad.fr/gerer-des-donnees/rediger-un-pgd/1-qu-est-ce-qu-un-pgd</a:t>
            </a:r>
            <a:r>
              <a:rPr lang="fr-FR" sz="900" baseline="0" dirty="0"/>
              <a:t>  </a:t>
            </a:r>
          </a:p>
          <a:p>
            <a:endParaRPr lang="fr-FR" dirty="0"/>
          </a:p>
          <a:p>
            <a:r>
              <a:rPr lang="fr-FR" sz="1100" dirty="0"/>
              <a:t>Une fois le standard choisi, les champs à renseigner doivent se faire dans un « vocabulaire contrôlé », c’est à dire un ensemble restreint de termes utilisés logiquement et définis avec soin.</a:t>
            </a:r>
          </a:p>
          <a:p>
            <a:r>
              <a:rPr lang="fr-FR" sz="1100" dirty="0"/>
              <a:t>Voir illustration dans</a:t>
            </a:r>
            <a:r>
              <a:rPr lang="fr-FR" dirty="0"/>
              <a:t> </a:t>
            </a:r>
            <a:r>
              <a:rPr lang="fr-FR" sz="900" dirty="0">
                <a:hlinkClick r:id="rId4"/>
              </a:rPr>
              <a:t>https://doranum.fr/wp-content/uploads/Standards-m%C3%A9tadonn%C3%A9es.pdf</a:t>
            </a:r>
            <a:r>
              <a:rPr lang="fr-FR" sz="900" dirty="0"/>
              <a:t>  </a:t>
            </a:r>
            <a:r>
              <a:rPr lang="fr-FR" dirty="0"/>
              <a:t>  (diapo 20)</a:t>
            </a:r>
          </a:p>
          <a:p>
            <a:endParaRPr lang="fr-FR" dirty="0"/>
          </a:p>
          <a:p>
            <a:r>
              <a:rPr lang="fr-FR" dirty="0"/>
              <a:t>Chaque discipline / domaine a un vocabulaire « contrôlé », une technicité</a:t>
            </a:r>
            <a:r>
              <a:rPr lang="fr-FR" baseline="0" dirty="0"/>
              <a:t> et des </a:t>
            </a:r>
            <a:r>
              <a:rPr lang="fr-FR" dirty="0"/>
              <a:t>méthodes spécifiques</a:t>
            </a:r>
          </a:p>
          <a:p>
            <a:r>
              <a:rPr lang="fr-FR" dirty="0"/>
              <a:t>	et souvent </a:t>
            </a:r>
            <a:r>
              <a:rPr lang="fr-FR" baseline="0" dirty="0"/>
              <a:t>recommande un minimum d’informations requises pour décrire des données </a:t>
            </a:r>
          </a:p>
          <a:p>
            <a:r>
              <a:rPr lang="fr-FR" baseline="0" dirty="0"/>
              <a:t>	Ex : MIAPPE (phénotypage de plantes); MIAME (micro-</a:t>
            </a:r>
            <a:r>
              <a:rPr lang="fr-FR" baseline="0" dirty="0" err="1"/>
              <a:t>arrays</a:t>
            </a:r>
            <a:r>
              <a:rPr lang="fr-FR" baseline="0" dirty="0"/>
              <a:t>);  </a:t>
            </a:r>
            <a:r>
              <a:rPr lang="fr-FR" baseline="0" dirty="0" err="1"/>
              <a:t>Mixs</a:t>
            </a:r>
            <a:r>
              <a:rPr lang="fr-FR" baseline="0" dirty="0"/>
              <a:t> (séquençage); Darwin </a:t>
            </a:r>
            <a:r>
              <a:rPr lang="fr-FR" baseline="0" dirty="0" err="1"/>
              <a:t>Core</a:t>
            </a:r>
            <a:r>
              <a:rPr lang="fr-FR" baseline="0" dirty="0"/>
              <a:t> (biodiversité), ….</a:t>
            </a:r>
          </a:p>
          <a:p>
            <a:endParaRPr lang="fr-FR" baseline="0" dirty="0"/>
          </a:p>
          <a:p>
            <a:endParaRPr lang="fr-FR" baseline="0" dirty="0"/>
          </a:p>
          <a:p>
            <a:r>
              <a:rPr lang="fr-FR" baseline="0" dirty="0"/>
              <a:t>	</a:t>
            </a:r>
          </a:p>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49</a:t>
            </a:fld>
            <a:endParaRPr lang="fr-FR"/>
          </a:p>
        </p:txBody>
      </p:sp>
    </p:spTree>
    <p:extLst>
      <p:ext uri="{BB962C8B-B14F-4D97-AF65-F5344CB8AC3E}">
        <p14:creationId xmlns:p14="http://schemas.microsoft.com/office/powerpoint/2010/main" val="544211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fr-FR" sz="1100" baseline="0" dirty="0" err="1"/>
              <a:t>Kayalto</a:t>
            </a:r>
            <a:r>
              <a:rPr lang="fr-FR" sz="1100" baseline="0" dirty="0"/>
              <a:t> M, Idrissi Hassani M, Lecoq M, Gay P-E, Piou C. 2020. Cartographie des zones de reproduction et de grégarisation du criquet pèlerin au Tchad. </a:t>
            </a:r>
            <a:r>
              <a:rPr lang="fr-FR" sz="1100" baseline="0" dirty="0" err="1"/>
              <a:t>Cah</a:t>
            </a:r>
            <a:r>
              <a:rPr lang="fr-FR" sz="1100" baseline="0" dirty="0"/>
              <a:t>. Agric.29: 14. https://www.cahiersagricultures.fr/articles/cagri/pdf/2020/01/cagri200029.pdf </a:t>
            </a:r>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1996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en-US" sz="1100" kern="1200" dirty="0">
                <a:solidFill>
                  <a:schemeClr val="tx1"/>
                </a:solidFill>
                <a:effectLst/>
                <a:latin typeface="+mn-lt"/>
                <a:ea typeface="+mn-ea"/>
                <a:cs typeface="+mn-cs"/>
              </a:rPr>
              <a:t>Prepare for the unanticipated: Portfolios of coping strategies of rural households facing diverse shocks. Journal of Rural Studies. https://agritrop.cirad.fr/596457/1/Paumgarten%202020%20Prepare%20for%20the%20unanticipated%20-%20Portfolios%20of%20coping%20strategies.pdf </a:t>
            </a:r>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err="1">
                <a:solidFill>
                  <a:schemeClr val="tx1"/>
                </a:solidFill>
                <a:effectLst/>
                <a:latin typeface="+mn-lt"/>
                <a:ea typeface="+mn-ea"/>
                <a:cs typeface="+mn-cs"/>
              </a:rPr>
              <a:t>Voir</a:t>
            </a:r>
            <a:r>
              <a:rPr lang="en-US" sz="1100" kern="1200" baseline="0" dirty="0">
                <a:solidFill>
                  <a:schemeClr val="tx1"/>
                </a:solidFill>
                <a:effectLst/>
                <a:latin typeface="+mn-lt"/>
                <a:ea typeface="+mn-ea"/>
                <a:cs typeface="+mn-cs"/>
              </a:rPr>
              <a:t> les </a:t>
            </a:r>
            <a:r>
              <a:rPr lang="en-US" sz="1100" kern="1200" baseline="0" dirty="0" err="1">
                <a:solidFill>
                  <a:schemeClr val="tx1"/>
                </a:solidFill>
                <a:effectLst/>
                <a:latin typeface="+mn-lt"/>
                <a:ea typeface="+mn-ea"/>
                <a:cs typeface="+mn-cs"/>
              </a:rPr>
              <a:t>conseils</a:t>
            </a:r>
            <a:r>
              <a:rPr lang="en-US" sz="1100" kern="1200" baseline="0" dirty="0">
                <a:solidFill>
                  <a:schemeClr val="tx1"/>
                </a:solidFill>
                <a:effectLst/>
                <a:latin typeface="+mn-lt"/>
                <a:ea typeface="+mn-ea"/>
                <a:cs typeface="+mn-cs"/>
              </a:rPr>
              <a:t> de </a:t>
            </a:r>
            <a:r>
              <a:rPr lang="en-US" sz="1100" kern="1200" baseline="0" dirty="0" err="1">
                <a:solidFill>
                  <a:schemeClr val="tx1"/>
                </a:solidFill>
                <a:effectLst/>
                <a:latin typeface="+mn-lt"/>
                <a:ea typeface="+mn-ea"/>
                <a:cs typeface="+mn-cs"/>
              </a:rPr>
              <a:t>l’entrepôt</a:t>
            </a:r>
            <a:r>
              <a:rPr lang="en-US" sz="1100" kern="1200" baseline="0" dirty="0">
                <a:solidFill>
                  <a:schemeClr val="tx1"/>
                </a:solidFill>
                <a:effectLst/>
                <a:latin typeface="+mn-lt"/>
                <a:ea typeface="+mn-ea"/>
                <a:cs typeface="+mn-cs"/>
              </a:rPr>
              <a:t> national </a:t>
            </a:r>
            <a:r>
              <a:rPr lang="en-US" sz="1100" kern="1200" baseline="0" dirty="0" err="1">
                <a:solidFill>
                  <a:schemeClr val="tx1"/>
                </a:solidFill>
                <a:effectLst/>
                <a:latin typeface="+mn-lt"/>
                <a:ea typeface="+mn-ea"/>
                <a:cs typeface="+mn-cs"/>
              </a:rPr>
              <a:t>en</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données</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d’enquêtes</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Quetelet</a:t>
            </a:r>
            <a:r>
              <a:rPr lang="en-US" sz="1100" kern="1200" baseline="0" dirty="0">
                <a:solidFill>
                  <a:schemeClr val="tx1"/>
                </a:solidFill>
                <a:effectLst/>
                <a:latin typeface="+mn-lt"/>
                <a:ea typeface="+mn-ea"/>
                <a:cs typeface="+mn-cs"/>
              </a:rPr>
              <a:t>: http://quetelet.progedo.fr/documenter-pour-la-reutilisation/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documenté selon le standard international </a:t>
            </a:r>
            <a:r>
              <a:rPr lang="fr-FR" dirty="0">
                <a:hlinkClick r:id="rId3"/>
              </a:rPr>
              <a:t>DDI </a:t>
            </a:r>
            <a:r>
              <a:rPr lang="fr-FR" dirty="0"/>
              <a:t>(Data Documentation Initiative).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enquêtes qualitatives font l’objet d’une contextualisation spécifique appelée </a:t>
            </a:r>
            <a:r>
              <a:rPr lang="fr-FR" dirty="0">
                <a:hlinkClick r:id="rId4"/>
              </a:rPr>
              <a:t>”Enquête sur l’enquête”</a:t>
            </a:r>
            <a:r>
              <a:rPr lang="fr-FR" dirty="0"/>
              <a:t>.</a:t>
            </a:r>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aseline="0" dirty="0"/>
          </a:p>
          <a:p>
            <a:r>
              <a:rPr lang="fr-FR" dirty="0">
                <a:effectLst/>
              </a:rPr>
              <a:t>Les </a:t>
            </a:r>
            <a:r>
              <a:rPr lang="fr-FR" b="1" dirty="0">
                <a:effectLst/>
              </a:rPr>
              <a:t>données quantitatives</a:t>
            </a:r>
            <a:r>
              <a:rPr lang="fr-FR" dirty="0">
                <a:effectLst/>
              </a:rPr>
              <a:t> (bases de données ou données d’enquêtes par questionnaire) requièrent :</a:t>
            </a:r>
          </a:p>
          <a:p>
            <a:r>
              <a:rPr lang="fr-FR" dirty="0">
                <a:effectLst/>
              </a:rPr>
              <a:t>les outils de recueil des données (questionnaires, formulaires administratifs) ;</a:t>
            </a:r>
          </a:p>
          <a:p>
            <a:r>
              <a:rPr lang="fr-FR" dirty="0">
                <a:effectLst/>
              </a:rPr>
              <a:t>les informations sur l’objectif de l’enquête, la méthodologie mise en œuvre, le champ de l’enquête, </a:t>
            </a:r>
            <a:r>
              <a:rPr lang="fr-FR" dirty="0" err="1">
                <a:effectLst/>
              </a:rPr>
              <a:t>etc</a:t>
            </a:r>
            <a:r>
              <a:rPr lang="fr-FR" dirty="0">
                <a:effectLst/>
              </a:rPr>
              <a:t> ;</a:t>
            </a:r>
          </a:p>
          <a:p>
            <a:r>
              <a:rPr lang="fr-FR" dirty="0">
                <a:effectLst/>
              </a:rPr>
              <a:t>les documents de codage de l’information (dictionnaires de codes ou de variables, nomenclatures) ;</a:t>
            </a:r>
          </a:p>
          <a:p>
            <a:r>
              <a:rPr lang="fr-FR" dirty="0">
                <a:effectLst/>
              </a:rPr>
              <a:t>Sans ces documents élaborés par les producteurs d’enquêtes, il n’est pas possible d’effectuer une analyse secondaire.</a:t>
            </a:r>
          </a:p>
          <a:p>
            <a:endParaRPr lang="fr-FR" dirty="0">
              <a:effectLst/>
            </a:endParaRPr>
          </a:p>
          <a:p>
            <a:r>
              <a:rPr lang="fr-FR" b="1" dirty="0">
                <a:effectLst/>
              </a:rPr>
              <a:t>pour les données qualitatives:</a:t>
            </a:r>
          </a:p>
          <a:p>
            <a:r>
              <a:rPr lang="fr-FR" dirty="0"/>
              <a:t>le contexte de l’enquête ; sur le terrain étudié, la méthodologie qualitative employée, la population enquêtée ; sur le type, le volume et l’état des matériaux conservés ; sur le caractère sensible des données.</a:t>
            </a:r>
            <a:endParaRPr lang="fr-FR" dirty="0">
              <a:effectLst/>
            </a:endParaRPr>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300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451" y="4714880"/>
            <a:ext cx="5438775" cy="9712228"/>
          </a:xfrm>
        </p:spPr>
        <p:txBody>
          <a:bodyPr/>
          <a:lstStyle/>
          <a:p>
            <a:r>
              <a:rPr lang="fr-FR" sz="1100" baseline="0" dirty="0"/>
              <a:t>Lors du dépôt dans un entrepôt, transformez votre fichier dans un format ouvert. Ex: fichier Excel transformé en .csv.</a:t>
            </a:r>
          </a:p>
          <a:p>
            <a:r>
              <a:rPr lang="fr-FR" sz="1100" baseline="0" dirty="0"/>
              <a:t>Exemples de formats recommandés: </a:t>
            </a:r>
            <a:r>
              <a:rPr lang="fr-FR" sz="900" baseline="0" dirty="0">
                <a:hlinkClick r:id="rId3"/>
              </a:rPr>
              <a:t>https://dans.knaw.nl/en/about/services/easy/information-about-depositing-data/before-depositing/file-formats/file-formats</a:t>
            </a:r>
            <a:r>
              <a:rPr lang="fr-FR" sz="900" baseline="0" dirty="0"/>
              <a:t>  </a:t>
            </a:r>
          </a:p>
          <a:p>
            <a:endParaRPr lang="fr-FR" sz="1100" baseline="0" dirty="0"/>
          </a:p>
          <a:p>
            <a:r>
              <a:rPr lang="fr-FR" sz="1100" baseline="0" dirty="0"/>
              <a:t>File formats selon le guide de l’OSF: </a:t>
            </a:r>
            <a:r>
              <a:rPr lang="fr-FR" sz="900" baseline="0" dirty="0">
                <a:hlinkClick r:id="rId4"/>
              </a:rPr>
              <a:t>https://help.osf.io/hc/en-us/articles/360019931133-Creating-a-data-management-plan-DMP-document</a:t>
            </a:r>
            <a:r>
              <a:rPr lang="fr-FR" sz="900" baseline="0" dirty="0"/>
              <a:t> </a:t>
            </a:r>
          </a:p>
          <a:p>
            <a:r>
              <a:rPr lang="en-US" sz="1100" dirty="0"/>
              <a:t>File formats that are likely to be accessible are those that are:</a:t>
            </a:r>
          </a:p>
          <a:p>
            <a:pPr lvl="1"/>
            <a:r>
              <a:rPr lang="en-US" sz="1100" dirty="0"/>
              <a:t>Non-proprietary</a:t>
            </a:r>
          </a:p>
          <a:p>
            <a:pPr lvl="2"/>
            <a:r>
              <a:rPr lang="en-US" sz="1100" dirty="0"/>
              <a:t>For spreadsheets: Comma Separated Values (.csv)</a:t>
            </a:r>
          </a:p>
          <a:p>
            <a:pPr lvl="2"/>
            <a:r>
              <a:rPr lang="en-US" sz="1100" dirty="0"/>
              <a:t>For text: plain text (.txt), or if formatting is needed, PDF/A (.pdf)</a:t>
            </a:r>
          </a:p>
          <a:p>
            <a:pPr lvl="2"/>
            <a:r>
              <a:rPr lang="en-US" sz="1100" dirty="0"/>
              <a:t>For presentations: PDF/A (.pdf)</a:t>
            </a:r>
          </a:p>
          <a:p>
            <a:pPr lvl="2"/>
            <a:r>
              <a:rPr lang="en-US" sz="1100" dirty="0"/>
              <a:t>For images: TIFF (.</a:t>
            </a:r>
            <a:r>
              <a:rPr lang="en-US" sz="1100" dirty="0" err="1"/>
              <a:t>tif</a:t>
            </a:r>
            <a:r>
              <a:rPr lang="en-US" sz="1100" dirty="0"/>
              <a:t>, .tiff), or PNG (.</a:t>
            </a:r>
            <a:r>
              <a:rPr lang="en-US" sz="1100" dirty="0" err="1"/>
              <a:t>png</a:t>
            </a:r>
            <a:r>
              <a:rPr lang="en-US" sz="1100" dirty="0"/>
              <a:t>)</a:t>
            </a:r>
          </a:p>
          <a:p>
            <a:pPr lvl="2"/>
            <a:r>
              <a:rPr lang="en-US" sz="1100" dirty="0"/>
              <a:t>For videos: MPEG-4 (.mp4)</a:t>
            </a:r>
          </a:p>
          <a:p>
            <a:pPr lvl="1"/>
            <a:r>
              <a:rPr lang="en-US" sz="1100" dirty="0"/>
              <a:t>Open, with documented standards</a:t>
            </a:r>
          </a:p>
          <a:p>
            <a:pPr lvl="1"/>
            <a:r>
              <a:rPr lang="en-US" sz="1100" dirty="0"/>
              <a:t>In common usage by the research community</a:t>
            </a:r>
          </a:p>
          <a:p>
            <a:pPr lvl="1"/>
            <a:r>
              <a:rPr lang="en-US" sz="1100" dirty="0"/>
              <a:t>Using standard character encodings (i.e., ASCII, UTF-8)</a:t>
            </a:r>
          </a:p>
          <a:p>
            <a:pPr lvl="1"/>
            <a:r>
              <a:rPr lang="en-US" sz="1100" dirty="0"/>
              <a:t>Uncompressed (space permitting)</a:t>
            </a:r>
          </a:p>
          <a:p>
            <a:endParaRPr lang="fr-FR" sz="1100" dirty="0"/>
          </a:p>
          <a:p>
            <a:r>
              <a:rPr lang="fr-FR" sz="1100" dirty="0"/>
              <a:t>Exemples de formats:  </a:t>
            </a:r>
          </a:p>
          <a:p>
            <a:r>
              <a:rPr lang="fr-FR" sz="1100" dirty="0"/>
              <a:t>	For images: PNG, JPEG, TIFF</a:t>
            </a:r>
          </a:p>
          <a:p>
            <a:r>
              <a:rPr lang="fr-FR" dirty="0"/>
              <a:t>	</a:t>
            </a:r>
            <a:r>
              <a:rPr lang="fr-FR" sz="1100" dirty="0"/>
              <a:t>GIS data can </a:t>
            </a:r>
            <a:r>
              <a:rPr lang="fr-FR" sz="1100" dirty="0" err="1"/>
              <a:t>be</a:t>
            </a:r>
            <a:r>
              <a:rPr lang="fr-FR" sz="1100" dirty="0"/>
              <a:t> </a:t>
            </a:r>
            <a:r>
              <a:rPr lang="fr-FR" sz="1100" dirty="0" err="1"/>
              <a:t>exported</a:t>
            </a:r>
            <a:r>
              <a:rPr lang="fr-FR" sz="1100" dirty="0"/>
              <a:t> to ESRI </a:t>
            </a:r>
            <a:r>
              <a:rPr lang="fr-FR" sz="1100" dirty="0" err="1"/>
              <a:t>shapefiles</a:t>
            </a:r>
            <a:endParaRPr lang="fr-FR" sz="1100" dirty="0"/>
          </a:p>
          <a:p>
            <a:r>
              <a:rPr lang="fr-FR" sz="1100" dirty="0"/>
              <a:t>	Data </a:t>
            </a:r>
            <a:r>
              <a:rPr lang="fr-FR" sz="1100" dirty="0" err="1"/>
              <a:t>created</a:t>
            </a:r>
            <a:r>
              <a:rPr lang="fr-FR" sz="1100" dirty="0"/>
              <a:t> in Matlab can </a:t>
            </a:r>
            <a:r>
              <a:rPr lang="fr-FR" sz="1100" dirty="0" err="1"/>
              <a:t>be</a:t>
            </a:r>
            <a:r>
              <a:rPr lang="fr-FR" sz="1100" dirty="0"/>
              <a:t> </a:t>
            </a:r>
            <a:r>
              <a:rPr lang="fr-FR" sz="1100" dirty="0" err="1"/>
              <a:t>exported</a:t>
            </a:r>
            <a:r>
              <a:rPr lang="fr-FR" sz="1100" dirty="0"/>
              <a:t> to </a:t>
            </a:r>
            <a:r>
              <a:rPr lang="fr-FR" sz="1100" dirty="0" err="1"/>
              <a:t>NetCDF</a:t>
            </a:r>
            <a:endParaRPr lang="fr-FR" sz="1100" dirty="0"/>
          </a:p>
          <a:p>
            <a:endParaRPr lang="fr-FR" sz="1100" dirty="0"/>
          </a:p>
          <a:p>
            <a:r>
              <a:rPr lang="en-US" sz="1100" dirty="0"/>
              <a:t>Documents sur le site </a:t>
            </a:r>
            <a:r>
              <a:rPr lang="en-US" sz="1100" b="1" dirty="0"/>
              <a:t>Library of Congress </a:t>
            </a:r>
            <a:r>
              <a:rPr lang="en-US" sz="1100" dirty="0"/>
              <a:t>: </a:t>
            </a:r>
            <a:r>
              <a:rPr lang="en-US" sz="900" dirty="0">
                <a:hlinkClick r:id="rId5"/>
              </a:rPr>
              <a:t>https://www.loc.gov/preservation/digital/formats/content/dataset.shtml</a:t>
            </a:r>
            <a:r>
              <a:rPr lang="en-US"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Format Descriptions for Dataset Formats:  </a:t>
            </a:r>
            <a:r>
              <a:rPr lang="da-DK" sz="900" b="0" dirty="0">
                <a:hlinkClick r:id="rId6"/>
              </a:rPr>
              <a:t>https://www.loc.gov/preservation/digital/formats/fdd/dataset_fdd.shtml</a:t>
            </a:r>
            <a:r>
              <a:rPr lang="da-DK" sz="900" b="0" dirty="0"/>
              <a:t>   </a:t>
            </a:r>
          </a:p>
          <a:p>
            <a:r>
              <a:rPr lang="en-US" sz="1100" dirty="0"/>
              <a:t>Quality and Functionality Factors: Factors appropriate for the evaluation of digital formats for datasets.</a:t>
            </a:r>
          </a:p>
          <a:p>
            <a:r>
              <a:rPr lang="en-US" sz="900" dirty="0">
                <a:hlinkClick r:id="rId7"/>
              </a:rPr>
              <a:t>https://www.loc.gov/preservation/digital/formats/content/dataset_quality.shtml</a:t>
            </a:r>
            <a:r>
              <a:rPr lang="en-US" sz="900" dirty="0"/>
              <a:t>  </a:t>
            </a:r>
          </a:p>
          <a:p>
            <a:r>
              <a:rPr lang="en-US" sz="1100" dirty="0"/>
              <a:t>In some domains, for example, astronomy and genetics, compatibility with community best practices or domain-specific software may be paramount, so that the data can be integrated into the cumulative knowledgebase of the discipline (e.g., the Virtual Observatory or GenBank).</a:t>
            </a:r>
          </a:p>
          <a:p>
            <a:r>
              <a:rPr lang="en-US" dirty="0"/>
              <a:t>For some classes of dataset, the most significant characteristic for future users is the ability to integrate individual datasets into current and future information systems. This is particularly true in fields where longitudinal historical data is of continuing intermittent use, such as data related to macroeconomics, climate, land use, or biodiversity. </a:t>
            </a:r>
          </a:p>
          <a:p>
            <a:r>
              <a:rPr lang="en-US" dirty="0"/>
              <a:t>For social science surveys, the semantics of variables in a dataset are typically documented in a codebook; in recent years, the Data Documentation Initiative (DDI) has introduced an XML-based standard for codebooks, so that services for preservation and access can be built using DDI instances. Future users of such social science data will often be looking for individual variables, not just for complete datasets. </a:t>
            </a:r>
          </a:p>
          <a:p>
            <a:r>
              <a:rPr lang="en-US" sz="1100" dirty="0"/>
              <a:t>having an appropriate format for a dataset is only one element of a preservation strategy for datasets. </a:t>
            </a:r>
            <a:endParaRPr lang="fr-FR" sz="1100" dirty="0"/>
          </a:p>
          <a:p>
            <a:r>
              <a:rPr lang="en-US" sz="1100" dirty="0"/>
              <a:t>Meanwhile, many large scientific datasets must be structured for efficient computation using general-purpose or domain-specific software. Genetics databases must be susceptible to sequence similarity analysis. Astronomers must be able to extract data from many sky surveys for the portion of the sky they are studying and understand the chronological relationship for the extracted subsets.</a:t>
            </a:r>
          </a:p>
          <a:p>
            <a:endParaRPr lang="fr-FR" sz="1100" dirty="0"/>
          </a:p>
          <a:p>
            <a:r>
              <a:rPr lang="fr-FR" sz="1100" dirty="0"/>
              <a:t>Source de l’illustration : </a:t>
            </a:r>
            <a:r>
              <a:rPr lang="fr-FR" sz="900" dirty="0">
                <a:hlinkClick r:id="rId8"/>
              </a:rPr>
              <a:t>https://knb.ecoinformatics.org/about</a:t>
            </a:r>
            <a:r>
              <a:rPr lang="fr-FR" sz="900" dirty="0"/>
              <a:t> </a:t>
            </a:r>
          </a:p>
          <a:p>
            <a:endParaRPr lang="fr-FR" sz="900"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52</a:t>
            </a:fld>
            <a:endParaRPr lang="fr-FR" dirty="0"/>
          </a:p>
        </p:txBody>
      </p:sp>
    </p:spTree>
    <p:extLst>
      <p:ext uri="{BB962C8B-B14F-4D97-AF65-F5344CB8AC3E}">
        <p14:creationId xmlns:p14="http://schemas.microsoft.com/office/powerpoint/2010/main" val="1834182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209385" y="1217283"/>
            <a:ext cx="6246700" cy="4538124"/>
          </a:xfrm>
        </p:spPr>
        <p:txBody>
          <a:bodyPr/>
          <a:lstStyle/>
          <a:p>
            <a:r>
              <a:rPr lang="fr-FR" sz="1100" noProof="0" dirty="0"/>
              <a:t>Il s’agit d’un document qui est un livrable de projet. </a:t>
            </a:r>
          </a:p>
          <a:p>
            <a:r>
              <a:rPr lang="fr-FR" sz="1100" noProof="0" dirty="0"/>
              <a:t>Il décrit</a:t>
            </a:r>
            <a:r>
              <a:rPr lang="fr-FR" sz="1100" baseline="0" noProof="0" dirty="0"/>
              <a:t> le cycle de vie des données depuis leur collecte jusqu’à leur diffusion/publication.</a:t>
            </a:r>
          </a:p>
          <a:p>
            <a:endParaRPr lang="fr-FR" sz="800" noProof="0" dirty="0"/>
          </a:p>
          <a:p>
            <a:r>
              <a:rPr lang="fr-FR" sz="1100" noProof="0" dirty="0"/>
              <a:t>C’est surtout une démarche de </a:t>
            </a:r>
            <a:r>
              <a:rPr lang="fr-FR" sz="1100" b="1" noProof="0" dirty="0"/>
              <a:t>prise de conscience </a:t>
            </a:r>
            <a:r>
              <a:rPr lang="fr-FR" sz="1100" noProof="0" dirty="0"/>
              <a:t>de la valeur des données</a:t>
            </a:r>
          </a:p>
          <a:p>
            <a:r>
              <a:rPr lang="fr-FR" sz="1100" noProof="0" dirty="0"/>
              <a:t>+ du coût pour les collecter ou les générer d’autre part</a:t>
            </a:r>
          </a:p>
          <a:p>
            <a:r>
              <a:rPr lang="fr-FR" sz="1100" noProof="0" dirty="0"/>
              <a:t>et donc de l’</a:t>
            </a:r>
            <a:r>
              <a:rPr lang="fr-FR" sz="1100" noProof="0" dirty="0" err="1"/>
              <a:t>interêt</a:t>
            </a:r>
            <a:r>
              <a:rPr lang="fr-FR" sz="1100" noProof="0" dirty="0"/>
              <a:t> qu’elles soient réutilisables par d’autres pour faire avancer la science et aider à répondre aux grands enjeux scientifiques et sociétaux.</a:t>
            </a:r>
          </a:p>
          <a:p>
            <a:endParaRPr lang="fr-FR" sz="800" noProof="0" dirty="0"/>
          </a:p>
          <a:p>
            <a:r>
              <a:rPr lang="fr-FR" sz="1100" noProof="0" dirty="0"/>
              <a:t>L’objectif est d’instaurer</a:t>
            </a:r>
            <a:r>
              <a:rPr lang="fr-FR" sz="1100" baseline="0" noProof="0" dirty="0"/>
              <a:t> </a:t>
            </a:r>
            <a:r>
              <a:rPr lang="fr-FR" sz="1100" noProof="0" dirty="0"/>
              <a:t>un </a:t>
            </a:r>
            <a:r>
              <a:rPr lang="fr-FR" sz="1100" b="1" noProof="0" dirty="0"/>
              <a:t>changement de pratique </a:t>
            </a:r>
            <a:r>
              <a:rPr lang="fr-FR" sz="1100" noProof="0" dirty="0"/>
              <a:t>pour la gestion des données pour inciter à un meilleur traitement, une meilleure description, documentation, stockage,</a:t>
            </a:r>
            <a:r>
              <a:rPr lang="fr-FR" sz="1100" baseline="0" noProof="0" dirty="0"/>
              <a:t> une réelle traçabilité des droits et de l’éthique….</a:t>
            </a:r>
          </a:p>
          <a:p>
            <a:endParaRPr lang="fr-FR" sz="800" baseline="0" noProof="0" dirty="0"/>
          </a:p>
          <a:p>
            <a:r>
              <a:rPr lang="fr-FR" sz="1100" baseline="0" noProof="0" dirty="0"/>
              <a:t>C’est donc une incitation à valoriser les données produites dans un projet en comprenant que cette valorisation dépend de la façon dont les données seront collectées, traitées, documentées, stockées, conservées et dont les droits sur ces données seront tracés et pris en compte pour éviter tous verrous à un partage final des données. </a:t>
            </a:r>
          </a:p>
          <a:p>
            <a:endParaRPr lang="fr-FR" sz="800" baseline="0" noProof="0" dirty="0"/>
          </a:p>
          <a:p>
            <a:r>
              <a:rPr lang="fr-FR" sz="1100" baseline="0" noProof="0" dirty="0"/>
              <a:t>Le coût engendré par la création, la collecte, le traitement des données peut  être très élevé. Les mauvaises pratiques autour des données coûteraient en Europe 10 milliards d’euros par an (</a:t>
            </a:r>
            <a:r>
              <a:rPr lang="fr-FR" sz="1100" baseline="0" noProof="0" dirty="0" err="1"/>
              <a:t>European</a:t>
            </a:r>
            <a:r>
              <a:rPr lang="fr-FR" sz="1100" baseline="0" noProof="0" dirty="0"/>
              <a:t> Commission, 2018). </a:t>
            </a:r>
            <a:r>
              <a:rPr lang="fr-FR" sz="900" baseline="0" noProof="0" dirty="0">
                <a:hlinkClick r:id="rId3"/>
              </a:rPr>
              <a:t>https://www.ouvrirlascience.fr/wp-content/uploads/2020/09/Passeport-pour-la-science-ouverte-Guide-a-lusage-des-doctorants_04-09-2020_WEB.pdf</a:t>
            </a:r>
            <a:r>
              <a:rPr lang="fr-FR" sz="900" baseline="0" noProof="0" dirty="0"/>
              <a:t>  (page 26)</a:t>
            </a:r>
          </a:p>
          <a:p>
            <a:endParaRPr lang="fr-FR" sz="1100" noProof="0" dirty="0"/>
          </a:p>
          <a:p>
            <a:endParaRPr lang="en-US" sz="110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795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53</a:t>
            </a:fld>
            <a:endParaRPr lang="fr-FR"/>
          </a:p>
        </p:txBody>
      </p:sp>
    </p:spTree>
    <p:extLst>
      <p:ext uri="{BB962C8B-B14F-4D97-AF65-F5344CB8AC3E}">
        <p14:creationId xmlns:p14="http://schemas.microsoft.com/office/powerpoint/2010/main" val="3441228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defRPr/>
            </a:pPr>
            <a:r>
              <a:rPr lang="fr-FR" dirty="0"/>
              <a:t>Voir aussi : </a:t>
            </a:r>
            <a:r>
              <a:rPr lang="en-US" dirty="0"/>
              <a:t>11 ways to avert a data-storage disaster (</a:t>
            </a:r>
            <a:r>
              <a:rPr lang="en-US" dirty="0" err="1"/>
              <a:t>avril</a:t>
            </a:r>
            <a:r>
              <a:rPr lang="en-US" dirty="0"/>
              <a:t> 2019): </a:t>
            </a:r>
            <a:r>
              <a:rPr lang="en-US" sz="900" dirty="0">
                <a:hlinkClick r:id="rId3"/>
              </a:rPr>
              <a:t>https://www.nature.com/articles/d41586-019-01040-w</a:t>
            </a:r>
            <a:r>
              <a:rPr lang="en-US" sz="900" dirty="0"/>
              <a:t>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54</a:t>
            </a:fld>
            <a:endParaRPr lang="fr-FR"/>
          </a:p>
        </p:txBody>
      </p:sp>
    </p:spTree>
    <p:extLst>
      <p:ext uri="{BB962C8B-B14F-4D97-AF65-F5344CB8AC3E}">
        <p14:creationId xmlns:p14="http://schemas.microsoft.com/office/powerpoint/2010/main" val="36170540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defRPr/>
            </a:pPr>
            <a:r>
              <a:rPr lang="fr-FR" sz="900" dirty="0">
                <a:hlinkClick r:id="rId3"/>
              </a:rPr>
              <a:t>https://fr.euronews.com/2019/07/17/l-incroyable-destin-de-la-video-originale-des-premiers-pas-de-l-homme-sur-la-lune</a:t>
            </a:r>
            <a:r>
              <a:rPr lang="fr-FR" sz="900" dirty="0"/>
              <a:t> </a:t>
            </a:r>
          </a:p>
          <a:p>
            <a:pPr lvl="0">
              <a:defRPr/>
            </a:pPr>
            <a:r>
              <a:rPr lang="fr-FR" sz="900" dirty="0">
                <a:hlinkClick r:id="rId4"/>
              </a:rPr>
              <a:t>https://www.futura-sciences.com/sciences/actualites/astronautique-apollo-11-video-originale-alunissage-bientot-vendue-encheres-19933/</a:t>
            </a:r>
            <a:r>
              <a:rPr lang="fr-FR" sz="900" dirty="0"/>
              <a:t> </a:t>
            </a:r>
          </a:p>
          <a:p>
            <a:pPr lvl="0">
              <a:defRPr/>
            </a:pPr>
            <a:r>
              <a:rPr lang="fr-FR" sz="900" dirty="0">
                <a:hlinkClick r:id="rId5"/>
              </a:rPr>
              <a:t>https://www.futura-sciences.com/sciences/actualites/astronautique-apollo-11-nasa-egare-lune-9486/</a:t>
            </a:r>
            <a:r>
              <a:rPr lang="fr-FR" sz="900" dirty="0"/>
              <a:t> </a:t>
            </a:r>
          </a:p>
          <a:p>
            <a:pPr lvl="0">
              <a:defRPr/>
            </a:pPr>
            <a:r>
              <a:rPr lang="fr-FR" b="1" dirty="0"/>
              <a:t>Ces données brutes avaient étaient stockées sur 2.614 boîtes de 15 minutes chacune</a:t>
            </a:r>
            <a:r>
              <a:rPr lang="fr-FR" dirty="0"/>
              <a:t>. Après avoir rejoint le centre Goddard en 1969, puis les Archives nationales au début des années 70, elles avaient été rappelées au centre entre 1975 et 1979. </a:t>
            </a:r>
            <a:r>
              <a:rPr lang="fr-FR" b="1" dirty="0"/>
              <a:t>Hélas, aujourd'hui, l'agence spatiale américaine n'arrive plus à remettre la main sur ces bandes. </a:t>
            </a:r>
          </a:p>
          <a:p>
            <a:pPr lvl="0">
              <a:defRPr/>
            </a:pPr>
            <a:r>
              <a:rPr lang="fr-FR" dirty="0"/>
              <a:t>Outre les données vidéo, </a:t>
            </a:r>
            <a:r>
              <a:rPr lang="fr-FR" b="1" dirty="0"/>
              <a:t>elles rassemblaient des informations médicales, dont les battements cardiaques des astronautes, ainsi que l'enregistrement des voix de Neil Armstrong, de </a:t>
            </a:r>
            <a:r>
              <a:rPr lang="fr-FR" b="1" dirty="0">
                <a:hlinkClick r:id="rId6"/>
              </a:rPr>
              <a:t>Buzz Aldrin</a:t>
            </a:r>
            <a:r>
              <a:rPr lang="fr-FR" b="1" dirty="0"/>
              <a:t> et de Michael Collins</a:t>
            </a:r>
            <a:r>
              <a:rPr lang="fr-FR" dirty="0"/>
              <a:t>.</a:t>
            </a:r>
            <a:endParaRPr lang="fr-FR" b="1" dirty="0"/>
          </a:p>
          <a:p>
            <a:pPr lvl="0">
              <a:defRPr/>
            </a:pPr>
            <a:endParaRPr lang="fr-FR" dirty="0"/>
          </a:p>
          <a:p>
            <a:pPr lvl="0">
              <a:defRPr/>
            </a:pPr>
            <a:r>
              <a:rPr lang="fr-FR" dirty="0"/>
              <a:t>Voir aussi : </a:t>
            </a:r>
            <a:r>
              <a:rPr lang="en-US" dirty="0"/>
              <a:t>11 ways to avert a data-storage disaster (</a:t>
            </a:r>
            <a:r>
              <a:rPr lang="en-US" dirty="0" err="1"/>
              <a:t>avril</a:t>
            </a:r>
            <a:r>
              <a:rPr lang="en-US" dirty="0"/>
              <a:t> 2019): </a:t>
            </a:r>
            <a:r>
              <a:rPr lang="en-US" sz="900" dirty="0">
                <a:hlinkClick r:id="rId7"/>
              </a:rPr>
              <a:t>https://www.nature.com/articles/d41586-019-01040-w</a:t>
            </a:r>
            <a:r>
              <a:rPr lang="en-US" sz="900" dirty="0"/>
              <a:t>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55</a:t>
            </a:fld>
            <a:endParaRPr lang="fr-FR"/>
          </a:p>
        </p:txBody>
      </p:sp>
    </p:spTree>
    <p:extLst>
      <p:ext uri="{BB962C8B-B14F-4D97-AF65-F5344CB8AC3E}">
        <p14:creationId xmlns:p14="http://schemas.microsoft.com/office/powerpoint/2010/main" val="15755277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dirty="0"/>
              <a:t>Voir</a:t>
            </a:r>
            <a:r>
              <a:rPr lang="fr-FR" sz="1100" baseline="0" dirty="0"/>
              <a:t> : </a:t>
            </a:r>
            <a:r>
              <a:rPr lang="en-US" sz="1100" i="1" baseline="0" dirty="0"/>
              <a:t>Decide what data to preserve : Best Practice</a:t>
            </a:r>
            <a:r>
              <a:rPr lang="en-US" sz="1100" baseline="0" dirty="0"/>
              <a:t>. Lesson de </a:t>
            </a:r>
            <a:r>
              <a:rPr lang="en-US" sz="1100" baseline="0" dirty="0" err="1"/>
              <a:t>DataOne</a:t>
            </a:r>
            <a:r>
              <a:rPr lang="en-US" sz="1100" baseline="0" dirty="0"/>
              <a:t> : </a:t>
            </a:r>
            <a:r>
              <a:rPr lang="en-US" sz="900" baseline="0" dirty="0">
                <a:hlinkClick r:id="rId3"/>
              </a:rPr>
              <a:t>https://old.dataone.org/best-practices/decide-what-data-preserve</a:t>
            </a:r>
            <a:r>
              <a:rPr lang="en-US" sz="900" baseline="0" dirty="0"/>
              <a:t>  </a:t>
            </a:r>
            <a:endParaRPr lang="fr-FR" sz="900" baseline="0" dirty="0"/>
          </a:p>
          <a:p>
            <a:endParaRPr lang="fr-FR" sz="1100" dirty="0"/>
          </a:p>
          <a:p>
            <a:r>
              <a:rPr lang="fr-FR" sz="1100" dirty="0"/>
              <a:t>Couts: </a:t>
            </a:r>
          </a:p>
          <a:p>
            <a:r>
              <a:rPr lang="fr-FR" sz="1100" b="0" i="0" u="none" strike="noStrike" kern="1200" dirty="0">
                <a:solidFill>
                  <a:schemeClr val="tx1"/>
                </a:solidFill>
                <a:effectLst/>
                <a:latin typeface="+mn-lt"/>
                <a:ea typeface="+mn-ea"/>
                <a:cs typeface="+mn-cs"/>
              </a:rPr>
              <a:t>Des </a:t>
            </a:r>
            <a:r>
              <a:rPr lang="fr-FR" sz="1100" b="1" i="0" u="sng" kern="1200" dirty="0">
                <a:solidFill>
                  <a:schemeClr val="tx1"/>
                </a:solidFill>
                <a:effectLst/>
                <a:latin typeface="+mn-lt"/>
                <a:ea typeface="+mn-ea"/>
                <a:cs typeface="+mn-cs"/>
                <a:hlinkClick r:id="rId4"/>
              </a:rPr>
              <a:t>estimations plus globales</a:t>
            </a:r>
            <a:r>
              <a:rPr lang="fr-FR" sz="1100" b="0" i="0" u="none" strike="noStrike" kern="1200" dirty="0">
                <a:solidFill>
                  <a:schemeClr val="tx1"/>
                </a:solidFill>
                <a:effectLst/>
                <a:latin typeface="+mn-lt"/>
                <a:ea typeface="+mn-ea"/>
                <a:cs typeface="+mn-cs"/>
              </a:rPr>
              <a:t> tendent à affecter, en moyenne, 5 % du budget total du projet pour couvrir les frais relatifs à la gestion des données. (issu de : </a:t>
            </a:r>
            <a:r>
              <a:rPr lang="fr-FR" sz="900" b="0" i="0" u="none" strike="noStrike" kern="1200" dirty="0">
                <a:solidFill>
                  <a:schemeClr val="tx1"/>
                </a:solidFill>
                <a:effectLst/>
                <a:latin typeface="+mn-lt"/>
                <a:ea typeface="+mn-ea"/>
                <a:cs typeface="+mn-cs"/>
                <a:hlinkClick r:id="rId5"/>
              </a:rPr>
              <a:t>https://www.datacc.org/bonnes-pratiques/adopter-un-plan-de-gestion-des-donnees/gestion-des-donnees-une-nouvelle-exigence-de-nouvelles-competences/</a:t>
            </a:r>
            <a:r>
              <a:rPr lang="fr-FR" sz="900" b="0" i="0" u="none" strike="noStrike" kern="1200" dirty="0">
                <a:solidFill>
                  <a:schemeClr val="tx1"/>
                </a:solidFill>
                <a:effectLst/>
                <a:latin typeface="+mn-lt"/>
                <a:ea typeface="+mn-ea"/>
                <a:cs typeface="+mn-cs"/>
              </a:rPr>
              <a:t> ) </a:t>
            </a:r>
            <a:endParaRPr lang="fr-FR" sz="900" dirty="0"/>
          </a:p>
          <a:p>
            <a:r>
              <a:rPr lang="fr-FR" sz="1100" dirty="0"/>
              <a:t>Exemples:</a:t>
            </a:r>
          </a:p>
          <a:p>
            <a:r>
              <a:rPr lang="en-US" sz="1100" i="1" kern="1200" dirty="0">
                <a:solidFill>
                  <a:schemeClr val="tx1"/>
                </a:solidFill>
                <a:effectLst/>
                <a:latin typeface="+mn-lt"/>
                <a:ea typeface="+mn-ea"/>
                <a:cs typeface="+mn-cs"/>
              </a:rPr>
              <a:t>- Cloud hosting costs at www.example.com will be of 15,000€/year, and the budget is included in the project (</a:t>
            </a:r>
            <a:r>
              <a:rPr lang="en-US" sz="1100" kern="1200" dirty="0">
                <a:solidFill>
                  <a:schemeClr val="tx1"/>
                </a:solidFill>
                <a:effectLst/>
                <a:latin typeface="+mn-lt"/>
                <a:ea typeface="+mn-ea"/>
                <a:cs typeface="+mn-cs"/>
              </a:rPr>
              <a:t>issu du Guide</a:t>
            </a:r>
            <a:r>
              <a:rPr lang="en-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Biodiversa</a:t>
            </a:r>
            <a:r>
              <a:rPr lang="en-US" sz="1100" kern="1200" baseline="0" dirty="0">
                <a:solidFill>
                  <a:schemeClr val="tx1"/>
                </a:solidFill>
                <a:effectLst/>
                <a:latin typeface="+mn-lt"/>
                <a:ea typeface="+mn-ea"/>
                <a:cs typeface="+mn-cs"/>
              </a:rPr>
              <a:t>: </a:t>
            </a:r>
            <a:r>
              <a:rPr lang="en-US" sz="900" kern="1200" baseline="0" dirty="0">
                <a:solidFill>
                  <a:schemeClr val="tx1"/>
                </a:solidFill>
                <a:effectLst/>
                <a:latin typeface="+mn-lt"/>
                <a:ea typeface="+mn-ea"/>
                <a:cs typeface="+mn-cs"/>
                <a:hlinkClick r:id="rId6"/>
              </a:rPr>
              <a:t>http://www.biodiversa.org/1677/download</a:t>
            </a:r>
            <a:r>
              <a:rPr lang="en-US" sz="900" kern="1200" baseline="0" dirty="0">
                <a:solidFill>
                  <a:schemeClr val="tx1"/>
                </a:solidFill>
                <a:effectLst/>
                <a:latin typeface="+mn-lt"/>
                <a:ea typeface="+mn-ea"/>
                <a:cs typeface="+mn-cs"/>
              </a:rPr>
              <a:t> </a:t>
            </a:r>
            <a:r>
              <a:rPr lang="en-US" sz="1100" kern="1200" baseline="0" dirty="0">
                <a:solidFill>
                  <a:schemeClr val="tx1"/>
                </a:solidFill>
                <a:effectLst/>
                <a:latin typeface="+mn-lt"/>
                <a:ea typeface="+mn-ea"/>
                <a:cs typeface="+mn-cs"/>
              </a:rPr>
              <a:t>)</a:t>
            </a:r>
          </a:p>
          <a:p>
            <a:r>
              <a:rPr lang="en-US" dirty="0"/>
              <a:t>- Staff time has been allocated in the proposed budget to cover the costs of preparing data and documentation for archiving. The [repository] has estimated their additional cost to archive the data at [insert dollar amount]. This fee appears in the budget for this application as well.</a:t>
            </a:r>
          </a:p>
          <a:p>
            <a:r>
              <a:rPr lang="en-US" dirty="0"/>
              <a:t>-The cost model is twice the current cost of storage. At $1,850/usable TB, costs are estimated at $3,700/usable TB for the storage hardware for indefinite data retention. (</a:t>
            </a:r>
            <a:r>
              <a:rPr lang="en-US" dirty="0" err="1"/>
              <a:t>issu</a:t>
            </a:r>
            <a:r>
              <a:rPr lang="en-US" dirty="0"/>
              <a:t> de </a:t>
            </a:r>
            <a:r>
              <a:rPr lang="en-US" sz="900" dirty="0">
                <a:hlinkClick r:id="rId7"/>
              </a:rPr>
              <a:t>https://www.lib.ncsu.edu/do/data-management/elements-of-a-dmp#Costs</a:t>
            </a:r>
            <a:r>
              <a:rPr lang="en-US" sz="900" dirty="0"/>
              <a:t> </a:t>
            </a:r>
            <a:r>
              <a:rPr lang="en-US" dirty="0"/>
              <a:t>).</a:t>
            </a:r>
          </a:p>
          <a:p>
            <a:endParaRPr lang="fr-FR" sz="1100" dirty="0"/>
          </a:p>
          <a:p>
            <a:r>
              <a:rPr lang="fr-FR" sz="1100" dirty="0"/>
              <a:t>Article sur le « stockage objet cloud</a:t>
            </a:r>
            <a:r>
              <a:rPr lang="fr-FR" sz="1000" dirty="0"/>
              <a:t> pour des données non structurées. » </a:t>
            </a:r>
            <a:r>
              <a:rPr lang="fr-FR" sz="900" dirty="0">
                <a:hlinkClick r:id="rId8"/>
              </a:rPr>
              <a:t>https://www.journaldunet.com/web-tech/cloud/1493383-donnees-non-structurees-et-stockage-objet-cloud-une-alliance-ideale/</a:t>
            </a:r>
            <a:r>
              <a:rPr lang="fr-FR" sz="900" dirty="0"/>
              <a:t> </a:t>
            </a:r>
          </a:p>
          <a:p>
            <a:r>
              <a:rPr lang="fr-FR" sz="1000" i="1" dirty="0"/>
              <a:t>Au début du millénaire, une base de données conséquente pouvait accueillir 100 </a:t>
            </a:r>
            <a:r>
              <a:rPr lang="fr-FR" sz="1000" i="1" dirty="0" err="1"/>
              <a:t>gigaoctets</a:t>
            </a:r>
            <a:r>
              <a:rPr lang="fr-FR" sz="1000" i="1" dirty="0"/>
              <a:t> de stockage, et l’idée de devoir gérer un téraoctet de données relevait de la science-fiction. Aujourd’hui, un seul scan complet du corps humain représente un fichier de 40 Go de données. Multipliez ce chiffre par quelques milliers de patients, puis par quelques années, et vous voilà en route vers des </a:t>
            </a:r>
            <a:r>
              <a:rPr lang="fr-FR" sz="1000" i="1" dirty="0" err="1"/>
              <a:t>zettaoctets</a:t>
            </a:r>
            <a:r>
              <a:rPr lang="fr-FR" sz="1000" i="1" dirty="0"/>
              <a:t> de données. Les baies de stockage bloc, et même les systèmes de fichiers, n’ont tout simplement pas été conçus pour un tel volume</a:t>
            </a:r>
            <a:r>
              <a:rPr lang="fr-FR" sz="1100" dirty="0"/>
              <a:t>…….</a:t>
            </a:r>
          </a:p>
          <a:p>
            <a:r>
              <a:rPr lang="fr-FR" sz="1000" i="1" dirty="0"/>
              <a:t>Au final, on en revient toujours à l’accès aux données : les placer là où leur utilisation sera optimisée, leur accès simplifié pour les utilisateurs autorisés, et leur protection garantie. </a:t>
            </a:r>
          </a:p>
          <a:p>
            <a:r>
              <a:rPr lang="fr-FR" sz="1000" i="1" dirty="0"/>
              <a:t>Les priorités de l’économie des données aujourd’hui sont axées autour de la sécurité, de la mutualisation et de l’agilité des données, ainsi que de la prise en charge des applications cloud native et historiques. Tous ces aspects revêtent une importance égale alors que les entreprises déploient des infrastructures associant des centres de données traditionnels et </a:t>
            </a:r>
            <a:r>
              <a:rPr lang="fr-FR" sz="1000" i="1" dirty="0" err="1"/>
              <a:t>Edge</a:t>
            </a:r>
            <a:r>
              <a:rPr lang="fr-FR" sz="1000" i="1" dirty="0"/>
              <a:t>, des </a:t>
            </a:r>
            <a:r>
              <a:rPr lang="fr-FR" sz="1000" i="1" dirty="0" err="1"/>
              <a:t>Clouds</a:t>
            </a:r>
            <a:r>
              <a:rPr lang="fr-FR" sz="1000" i="1" dirty="0"/>
              <a:t> locaux privés comme AWS </a:t>
            </a:r>
            <a:r>
              <a:rPr lang="fr-FR" sz="1000" i="1" dirty="0" err="1"/>
              <a:t>Outpost</a:t>
            </a:r>
            <a:r>
              <a:rPr lang="fr-FR" sz="1000" i="1" dirty="0"/>
              <a:t>, Azure </a:t>
            </a:r>
            <a:r>
              <a:rPr lang="fr-FR" sz="1000" i="1" dirty="0" err="1"/>
              <a:t>Stack</a:t>
            </a:r>
            <a:r>
              <a:rPr lang="fr-FR" sz="1000" i="1" dirty="0"/>
              <a:t>, et Google GKE, ainsi que le Cloud public. Dans la quête d’une solution de stockage objet cloud, recherchez un fournisseur qui partage vos priorités et pourra collaborer avec vous au fil de l’évolution de l’entreprise.</a:t>
            </a:r>
          </a:p>
          <a:p>
            <a:endParaRPr lang="fr-FR" sz="1000" i="1" dirty="0"/>
          </a:p>
          <a:p>
            <a:r>
              <a:rPr lang="fr-FR" sz="1000" dirty="0"/>
              <a:t>Rappelons que l’empreinte carbone d’un e-mail accompagné d’une pièce jointe de 1 Mo est estimée à environ 20 grammes, contre 10 grammes pour un e-mail simple. Pour comprendre d’où vient cette pollution, il faut savoir que chaque donnée échangée sur le web est stockée dans des data </a:t>
            </a:r>
            <a:r>
              <a:rPr lang="fr-FR" sz="1000" dirty="0" err="1"/>
              <a:t>centers</a:t>
            </a:r>
            <a:r>
              <a:rPr lang="fr-FR" sz="1000" dirty="0"/>
              <a:t>, des espaces qui ont besoin d’une énergie très importante pour fonctionner. C’est justement leur consommation qui est à l’origine d’une forte empreinte carbone. Trier et supprimer vos e-mails, c’est donc un bon moyen de lutter contre la pollution numérique.</a:t>
            </a: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56</a:t>
            </a:fld>
            <a:endParaRPr lang="fr-FR"/>
          </a:p>
        </p:txBody>
      </p:sp>
    </p:spTree>
    <p:extLst>
      <p:ext uri="{BB962C8B-B14F-4D97-AF65-F5344CB8AC3E}">
        <p14:creationId xmlns:p14="http://schemas.microsoft.com/office/powerpoint/2010/main" val="1340171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100" kern="1200" dirty="0" err="1">
                <a:solidFill>
                  <a:schemeClr val="tx1"/>
                </a:solidFill>
                <a:effectLst/>
                <a:latin typeface="+mn-lt"/>
                <a:ea typeface="+mn-ea"/>
                <a:cs typeface="+mn-cs"/>
              </a:rPr>
              <a:t>Exemple</a:t>
            </a:r>
            <a:r>
              <a:rPr lang="en-US" sz="1100" kern="1200" dirty="0">
                <a:solidFill>
                  <a:schemeClr val="tx1"/>
                </a:solidFill>
                <a:effectLst/>
                <a:latin typeface="+mn-lt"/>
                <a:ea typeface="+mn-ea"/>
                <a:cs typeface="+mn-cs"/>
              </a:rPr>
              <a:t> issu du Guide </a:t>
            </a:r>
            <a:r>
              <a:rPr lang="en-US" sz="1100" kern="1200" dirty="0" err="1">
                <a:solidFill>
                  <a:schemeClr val="tx1"/>
                </a:solidFill>
                <a:effectLst/>
                <a:latin typeface="+mn-lt"/>
                <a:ea typeface="+mn-ea"/>
                <a:cs typeface="+mn-cs"/>
              </a:rPr>
              <a:t>Biodiversa</a:t>
            </a:r>
            <a:r>
              <a:rPr lang="en-US" sz="1100" kern="1200" dirty="0">
                <a:solidFill>
                  <a:schemeClr val="tx1"/>
                </a:solidFill>
                <a:effectLst/>
                <a:latin typeface="+mn-lt"/>
                <a:ea typeface="+mn-ea"/>
                <a:cs typeface="+mn-cs"/>
              </a:rPr>
              <a:t> (page 23): </a:t>
            </a:r>
            <a:r>
              <a:rPr lang="en-US" sz="900" kern="1200" dirty="0">
                <a:solidFill>
                  <a:schemeClr val="tx1"/>
                </a:solidFill>
                <a:effectLst/>
                <a:latin typeface="+mn-lt"/>
                <a:ea typeface="+mn-ea"/>
                <a:cs typeface="+mn-cs"/>
                <a:hlinkClick r:id="rId3"/>
              </a:rPr>
              <a:t>http://www.biodiversa.org/1677/download</a:t>
            </a:r>
            <a:r>
              <a:rPr lang="en-US" sz="900" kern="1200" dirty="0">
                <a:solidFill>
                  <a:schemeClr val="tx1"/>
                </a:solidFill>
                <a:effectLst/>
                <a:latin typeface="+mn-lt"/>
                <a:ea typeface="+mn-ea"/>
                <a:cs typeface="+mn-cs"/>
              </a:rPr>
              <a:t> </a:t>
            </a:r>
          </a:p>
          <a:p>
            <a:r>
              <a:rPr lang="en-US" sz="1100" i="0" kern="1200" dirty="0">
                <a:solidFill>
                  <a:schemeClr val="tx1"/>
                </a:solidFill>
                <a:effectLst/>
                <a:latin typeface="+mn-lt"/>
                <a:ea typeface="+mn-ea"/>
                <a:cs typeface="+mn-cs"/>
              </a:rPr>
              <a:t>Who will be responsible for managing the data? </a:t>
            </a:r>
          </a:p>
          <a:p>
            <a:r>
              <a:rPr lang="en-US" sz="1100" i="0" kern="1200" dirty="0">
                <a:solidFill>
                  <a:schemeClr val="tx1"/>
                </a:solidFill>
                <a:effectLst/>
                <a:latin typeface="+mn-lt"/>
                <a:ea typeface="+mn-ea"/>
                <a:cs typeface="+mn-cs"/>
              </a:rPr>
              <a:t>Who will ensure that the data management plan is carried out? </a:t>
            </a:r>
          </a:p>
          <a:p>
            <a:r>
              <a:rPr lang="en-US" sz="1100" i="1" kern="1200" dirty="0">
                <a:solidFill>
                  <a:schemeClr val="tx1"/>
                </a:solidFill>
                <a:effectLst/>
                <a:latin typeface="+mn-lt"/>
                <a:ea typeface="+mn-ea"/>
                <a:cs typeface="+mn-cs"/>
              </a:rPr>
              <a:t>e.g. a Data Manager will take care of the DMP and coordinate the work of the data collectors/providers/users from each WP.</a:t>
            </a:r>
          </a:p>
          <a:p>
            <a:r>
              <a:rPr lang="en-US" sz="1100" kern="1200" dirty="0">
                <a:solidFill>
                  <a:schemeClr val="tx1"/>
                </a:solidFill>
                <a:effectLst/>
                <a:latin typeface="+mn-lt"/>
                <a:ea typeface="+mn-ea"/>
                <a:cs typeface="+mn-cs"/>
              </a:rPr>
              <a:t>Will a specialized and experienced data expert be part of the project team? </a:t>
            </a:r>
          </a:p>
          <a:p>
            <a:r>
              <a:rPr lang="en-US" sz="1100" i="1" kern="1200" dirty="0">
                <a:solidFill>
                  <a:schemeClr val="tx1"/>
                </a:solidFill>
                <a:effectLst/>
                <a:latin typeface="+mn-lt"/>
                <a:ea typeface="+mn-ea"/>
                <a:cs typeface="+mn-cs"/>
              </a:rPr>
              <a:t>It is recommended to have one (or several) appointed Data Manager(s) to produce the DMP and overview the data management practices before, during, and after the project. This should ideally not be the Project Coordinator itself, and it is a great advantage to have people experienced in data management in the team.</a:t>
            </a:r>
            <a:endParaRPr lang="fr-FR" sz="1100" i="1"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57</a:t>
            </a:fld>
            <a:endParaRPr lang="fr-FR"/>
          </a:p>
        </p:txBody>
      </p:sp>
    </p:spTree>
    <p:extLst>
      <p:ext uri="{BB962C8B-B14F-4D97-AF65-F5344CB8AC3E}">
        <p14:creationId xmlns:p14="http://schemas.microsoft.com/office/powerpoint/2010/main" val="4132035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58</a:t>
            </a:fld>
            <a:endParaRPr lang="fr-FR"/>
          </a:p>
        </p:txBody>
      </p:sp>
    </p:spTree>
    <p:extLst>
      <p:ext uri="{BB962C8B-B14F-4D97-AF65-F5344CB8AC3E}">
        <p14:creationId xmlns:p14="http://schemas.microsoft.com/office/powerpoint/2010/main" val="17263638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59</a:t>
            </a:fld>
            <a:endParaRPr lang="fr-FR"/>
          </a:p>
        </p:txBody>
      </p:sp>
    </p:spTree>
    <p:extLst>
      <p:ext uri="{BB962C8B-B14F-4D97-AF65-F5344CB8AC3E}">
        <p14:creationId xmlns:p14="http://schemas.microsoft.com/office/powerpoint/2010/main" val="16657055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100" kern="1200" dirty="0">
                <a:solidFill>
                  <a:schemeClr val="tx1"/>
                </a:solidFill>
                <a:effectLst/>
                <a:latin typeface="+mn-lt"/>
                <a:ea typeface="+mn-ea"/>
                <a:cs typeface="+mn-cs"/>
              </a:rPr>
              <a:t>Will the research be published in a journal that requires the underlying data to accompany articles? </a:t>
            </a:r>
          </a:p>
          <a:p>
            <a:r>
              <a:rPr lang="en-US" sz="1100" kern="1200" dirty="0">
                <a:solidFill>
                  <a:schemeClr val="tx1"/>
                </a:solidFill>
                <a:effectLst/>
                <a:latin typeface="+mn-lt"/>
                <a:ea typeface="+mn-ea"/>
                <a:cs typeface="+mn-cs"/>
              </a:rPr>
              <a:t>What are your intended Open Access publications practices (Green, Golden, Hybrid)?</a:t>
            </a:r>
          </a:p>
          <a:p>
            <a:r>
              <a:rPr lang="en-US" sz="1100" kern="1200" dirty="0">
                <a:solidFill>
                  <a:schemeClr val="tx1"/>
                </a:solidFill>
                <a:effectLst/>
                <a:latin typeface="+mn-lt"/>
                <a:ea typeface="+mn-ea"/>
                <a:cs typeface="+mn-cs"/>
              </a:rPr>
              <a:t>Data should be made available as soon as the results of the research have been published.</a:t>
            </a:r>
          </a:p>
          <a:p>
            <a:r>
              <a:rPr lang="en-US" sz="1100" kern="1200" dirty="0">
                <a:solidFill>
                  <a:schemeClr val="tx1"/>
                </a:solidFill>
                <a:effectLst/>
                <a:latin typeface="+mn-lt"/>
                <a:ea typeface="+mn-ea"/>
                <a:cs typeface="+mn-cs"/>
              </a:rPr>
              <a:t>(issu du Guide </a:t>
            </a:r>
            <a:r>
              <a:rPr lang="en-US" sz="1100" kern="1200" dirty="0" err="1">
                <a:solidFill>
                  <a:schemeClr val="tx1"/>
                </a:solidFill>
                <a:effectLst/>
                <a:latin typeface="+mn-lt"/>
                <a:ea typeface="+mn-ea"/>
                <a:cs typeface="+mn-cs"/>
              </a:rPr>
              <a:t>Biodiversa</a:t>
            </a:r>
            <a:r>
              <a:rPr lang="en-US" sz="11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hlinkClick r:id="rId3"/>
              </a:rPr>
              <a:t>http://www.biodiversa.org/1677/download</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60</a:t>
            </a:fld>
            <a:endParaRPr lang="fr-FR"/>
          </a:p>
        </p:txBody>
      </p:sp>
    </p:spTree>
    <p:extLst>
      <p:ext uri="{BB962C8B-B14F-4D97-AF65-F5344CB8AC3E}">
        <p14:creationId xmlns:p14="http://schemas.microsoft.com/office/powerpoint/2010/main" val="27922217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fr-FR" sz="1100" baseline="0" dirty="0" err="1"/>
              <a:t>Kayalto</a:t>
            </a:r>
            <a:r>
              <a:rPr lang="fr-FR" sz="1100" baseline="0" dirty="0"/>
              <a:t> M, Idrissi Hassani M, Lecoq M, Gay P-E, Piou C. 2020. Cartographie des zones de reproduction et de grégarisation du criquet pèlerin au Tchad. </a:t>
            </a:r>
            <a:r>
              <a:rPr lang="fr-FR" sz="1100" baseline="0" dirty="0" err="1"/>
              <a:t>Cah</a:t>
            </a:r>
            <a:r>
              <a:rPr lang="fr-FR" sz="1100" baseline="0" dirty="0"/>
              <a:t>. Agric.29: 14. https://www.cahiersagricultures.fr/articles/cagri/pdf/2020/01/cagri200029.pdf </a:t>
            </a:r>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7883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Inspiré de : </a:t>
            </a:r>
            <a:r>
              <a:rPr lang="en-US" sz="1100" kern="1200" dirty="0">
                <a:solidFill>
                  <a:schemeClr val="tx1"/>
                </a:solidFill>
                <a:effectLst/>
                <a:latin typeface="+mn-lt"/>
                <a:ea typeface="+mn-ea"/>
                <a:cs typeface="+mn-cs"/>
              </a:rPr>
              <a:t>Prepare for the unanticipated: Portfolios of coping strategies of rural households facing diverse shocks. Journal of Rural Studies. https://agritrop.cirad.fr/596457/1/Paumgarten%202020%20Prepare%20for%20the%20unanticipated%20-%20Portfolios%20of%20coping%20strategies.pdf </a:t>
            </a:r>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aseline="0" dirty="0"/>
          </a:p>
          <a:p>
            <a:endParaRPr lang="fr-FR" sz="11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209385" y="1217283"/>
            <a:ext cx="6493252" cy="6050292"/>
          </a:xfrm>
        </p:spPr>
        <p:txBody>
          <a:bodyPr/>
          <a:lstStyle/>
          <a:p>
            <a:r>
              <a:rPr lang="fr-FR" sz="1100" noProof="0" dirty="0"/>
              <a:t>Plus qu’un document, c’est une :</a:t>
            </a:r>
          </a:p>
          <a:p>
            <a:r>
              <a:rPr lang="fr-FR" sz="1100" noProof="0" dirty="0"/>
              <a:t>- </a:t>
            </a:r>
            <a:r>
              <a:rPr lang="fr-FR" sz="1100" b="1" noProof="0" dirty="0"/>
              <a:t>incitation à mettre en place des BP</a:t>
            </a:r>
            <a:r>
              <a:rPr lang="fr-FR" sz="1100" b="0" noProof="0" dirty="0"/>
              <a:t>; qui permet d’assurer </a:t>
            </a:r>
            <a:r>
              <a:rPr lang="fr-FR" sz="1100" noProof="0" dirty="0"/>
              <a:t>la traçabilité des méthodes et donc la transparence des recherche, qualité des données et donc la garantie de l’intégrité scientifique </a:t>
            </a:r>
            <a:r>
              <a:rPr lang="fr-FR" sz="900" i="1" noProof="0" dirty="0"/>
              <a:t>(= ensemble des règles et valeurs qui régissent toute activité</a:t>
            </a:r>
            <a:r>
              <a:rPr lang="fr-FR" sz="900" i="1" baseline="0" noProof="0" dirty="0"/>
              <a:t> de recherche pour en </a:t>
            </a:r>
            <a:r>
              <a:rPr lang="fr-FR" sz="900" i="1" noProof="0" dirty="0"/>
              <a:t>garantir le</a:t>
            </a:r>
            <a:r>
              <a:rPr lang="fr-FR" sz="900" i="1" baseline="0" noProof="0" dirty="0"/>
              <a:t> caractère honnête et rigoureux</a:t>
            </a:r>
            <a:r>
              <a:rPr lang="fr-FR" sz="1100" baseline="0" noProof="0" dirty="0"/>
              <a:t>)</a:t>
            </a:r>
            <a:r>
              <a:rPr lang="fr-FR" sz="1100" noProof="0" dirty="0"/>
              <a:t>.</a:t>
            </a:r>
          </a:p>
          <a:p>
            <a:pPr marL="171450" indent="-171450">
              <a:buFontTx/>
              <a:buChar char="-"/>
            </a:pPr>
            <a:r>
              <a:rPr lang="fr-FR" sz="1100" b="1" noProof="0" dirty="0"/>
              <a:t>prise en compte de l’environnement juridique &amp; éthique </a:t>
            </a:r>
            <a:r>
              <a:rPr lang="fr-FR" sz="1100" noProof="0" dirty="0"/>
              <a:t>qui peut constituer un frein/verrou au partage et à l’exploitation des données produites par un projet.</a:t>
            </a:r>
          </a:p>
          <a:p>
            <a:pPr lvl="0">
              <a:defRPr/>
            </a:pPr>
            <a:r>
              <a:rPr lang="fr-FR" sz="1100" dirty="0"/>
              <a:t>            Le PGD assure la traçabilité des droits : données </a:t>
            </a:r>
            <a:r>
              <a:rPr lang="fr-FR" sz="1100" dirty="0" err="1"/>
              <a:t>pré-existantes</a:t>
            </a:r>
            <a:r>
              <a:rPr lang="fr-FR" sz="1100" dirty="0"/>
              <a:t> ? </a:t>
            </a:r>
            <a:r>
              <a:rPr lang="fr-FR" sz="1100" dirty="0" err="1"/>
              <a:t>régles</a:t>
            </a:r>
            <a:r>
              <a:rPr lang="fr-FR" sz="1100" dirty="0"/>
              <a:t> APA ? Partenariat privé ? …</a:t>
            </a:r>
          </a:p>
          <a:p>
            <a:r>
              <a:rPr lang="fr-FR" sz="1100" b="1" noProof="0" dirty="0"/>
              <a:t>- Outil d’animation </a:t>
            </a:r>
            <a:r>
              <a:rPr lang="fr-FR" sz="1100" noProof="0" dirty="0"/>
              <a:t>permettant</a:t>
            </a:r>
            <a:r>
              <a:rPr lang="fr-FR" sz="1100" baseline="0" noProof="0" dirty="0"/>
              <a:t> aux partenaires de se mettre d’accord dès le début du projet sur les </a:t>
            </a:r>
            <a:r>
              <a:rPr lang="fr-FR" sz="1100" noProof="0" dirty="0"/>
              <a:t>protocoles,</a:t>
            </a:r>
            <a:r>
              <a:rPr lang="fr-FR" sz="1100" baseline="0" noProof="0" dirty="0"/>
              <a:t> paramètres à mesurer,</a:t>
            </a:r>
            <a:r>
              <a:rPr lang="fr-FR" sz="1100" noProof="0" dirty="0"/>
              <a:t> unités choisies, …. </a:t>
            </a:r>
          </a:p>
          <a:p>
            <a:r>
              <a:rPr lang="fr-FR" sz="1100" dirty="0"/>
              <a:t>                 de </a:t>
            </a:r>
            <a:r>
              <a:rPr lang="fr-FR" sz="1100" b="0" dirty="0"/>
              <a:t>clarifier les objectifs </a:t>
            </a:r>
            <a:r>
              <a:rPr lang="fr-FR" sz="1100" dirty="0"/>
              <a:t>en terme de partage et diffusion des données: jeux de données à partager ? entrepôt ? licences ? délai ? </a:t>
            </a:r>
          </a:p>
          <a:p>
            <a:pPr marL="0" indent="0">
              <a:buFontTx/>
              <a:buNone/>
            </a:pPr>
            <a:r>
              <a:rPr lang="fr-FR" sz="1100" dirty="0"/>
              <a:t>                 </a:t>
            </a:r>
            <a:r>
              <a:rPr lang="fr-FR" sz="1100" dirty="0">
                <a:sym typeface="Wingdings" panose="05000000000000000000" pitchFamily="2" charset="2"/>
              </a:rPr>
              <a:t> définir la stratégie de valorisation ce</a:t>
            </a:r>
            <a:r>
              <a:rPr lang="fr-FR" sz="1100" baseline="0" dirty="0">
                <a:sym typeface="Wingdings" panose="05000000000000000000" pitchFamily="2" charset="2"/>
              </a:rPr>
              <a:t> qui </a:t>
            </a:r>
            <a:r>
              <a:rPr lang="fr-FR" sz="1100" dirty="0"/>
              <a:t>facilite la rédaction de l’accord de consortium qui doit accompagné tout projet.</a:t>
            </a:r>
          </a:p>
          <a:p>
            <a:pPr marL="0" indent="0">
              <a:buFontTx/>
              <a:buNone/>
            </a:pPr>
            <a:endParaRPr lang="fr-FR" sz="8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For example, if a dataset is annotated as being about "carbon dioxide flux" and another annotated with "CO2 flux" the information system should recognize that the datasets are about equivalent concepts (issu de: </a:t>
            </a:r>
            <a:r>
              <a:rPr lang="en-US" sz="900" dirty="0">
                <a:hlinkClick r:id="rId3"/>
              </a:rPr>
              <a:t>https://lternet.edu/wp-content/uploads/2019/06/DataBits_Summer2019.pdf</a:t>
            </a:r>
            <a:r>
              <a:rPr lang="en-US" sz="900" dirty="0"/>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r>
              <a:rPr lang="fr-FR" sz="1100" dirty="0">
                <a:latin typeface="+mn-lt"/>
              </a:rPr>
              <a:t>Attention à la </a:t>
            </a:r>
            <a:r>
              <a:rPr lang="fr-FR" sz="1100" b="1" dirty="0">
                <a:latin typeface="+mn-lt"/>
              </a:rPr>
              <a:t>différence d’écriture des nombres entre anglais et français:</a:t>
            </a:r>
            <a:r>
              <a:rPr lang="fr-FR" sz="1100" b="1" baseline="0" dirty="0">
                <a:latin typeface="+mn-lt"/>
              </a:rPr>
              <a:t> </a:t>
            </a:r>
          </a:p>
          <a:p>
            <a:r>
              <a:rPr lang="fr-FR" sz="1100" baseline="0" dirty="0">
                <a:latin typeface="+mn-lt"/>
              </a:rPr>
              <a:t>en anglais: la «,» indique les milliers et le «.» correspond à la «,» des nombres décimaux en français. (voir le guide de BP de l’observatoire Terre et Environnement de Lorraine</a:t>
            </a:r>
            <a:r>
              <a:rPr lang="fr-FR" sz="800" baseline="0" dirty="0">
                <a:latin typeface="+mn-lt"/>
              </a:rPr>
              <a:t>: </a:t>
            </a:r>
            <a:r>
              <a:rPr lang="fr-FR" sz="800" baseline="0" dirty="0">
                <a:latin typeface="+mn-lt"/>
                <a:hlinkClick r:id="rId4"/>
              </a:rPr>
              <a:t>https://ordar.otelo.univ-lorraine.fr/record?id=10.24396/ORDAR-1</a:t>
            </a:r>
            <a:r>
              <a:rPr lang="fr-FR" sz="800" baseline="0" dirty="0">
                <a:latin typeface="+mn-lt"/>
              </a:rPr>
              <a:t> )</a:t>
            </a:r>
          </a:p>
          <a:p>
            <a:endParaRPr lang="fr-FR" sz="800" baseline="0" dirty="0">
              <a:latin typeface="+mn-lt"/>
            </a:endParaRPr>
          </a:p>
          <a:p>
            <a:r>
              <a:rPr lang="fr-FR" sz="1100" baseline="0" dirty="0">
                <a:latin typeface="+mn-lt"/>
              </a:rPr>
              <a:t>Attention aux erreurs entre le </a:t>
            </a:r>
            <a:r>
              <a:rPr lang="fr-FR" sz="1100" b="1" baseline="0" dirty="0">
                <a:latin typeface="+mn-lt"/>
              </a:rPr>
              <a:t>système métrique </a:t>
            </a:r>
            <a:r>
              <a:rPr lang="fr-FR" sz="1100" baseline="0" dirty="0">
                <a:latin typeface="+mn-lt"/>
              </a:rPr>
              <a:t>(mètre et millimètre)  et le </a:t>
            </a:r>
            <a:r>
              <a:rPr lang="fr-FR" sz="1100" b="1" baseline="0" dirty="0">
                <a:latin typeface="+mn-lt"/>
              </a:rPr>
              <a:t>système anglais </a:t>
            </a:r>
            <a:r>
              <a:rPr lang="fr-FR" sz="1100" baseline="0" dirty="0">
                <a:latin typeface="+mn-lt"/>
              </a:rPr>
              <a:t>(pieds/pouces) !! </a:t>
            </a:r>
          </a:p>
          <a:p>
            <a:pPr marL="0" indent="0">
              <a:buFontTx/>
              <a:buNone/>
            </a:pPr>
            <a:endParaRPr lang="fr-FR" sz="1100" noProof="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7960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mn-lt"/>
                <a:cs typeface="Arial" panose="020B0604020202020204" pitchFamily="34" charset="0"/>
              </a:rPr>
              <a:t>Il existe plusieurs modèles de PGD, selon les bailleurs ou les institutions, mais les questions posées sont toujours les mêmes.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4641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64</a:t>
            </a:fld>
            <a:endParaRPr lang="fr-FR"/>
          </a:p>
        </p:txBody>
      </p:sp>
    </p:spTree>
    <p:extLst>
      <p:ext uri="{BB962C8B-B14F-4D97-AF65-F5344CB8AC3E}">
        <p14:creationId xmlns:p14="http://schemas.microsoft.com/office/powerpoint/2010/main" val="31906794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Projet Imprint  http://microclimat.cnrs.fr/collecte-de-donnees/</a:t>
            </a:r>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65</a:t>
            </a:fld>
            <a:endParaRPr lang="fr-FR"/>
          </a:p>
        </p:txBody>
      </p:sp>
    </p:spTree>
    <p:extLst>
      <p:ext uri="{BB962C8B-B14F-4D97-AF65-F5344CB8AC3E}">
        <p14:creationId xmlns:p14="http://schemas.microsoft.com/office/powerpoint/2010/main" val="35911061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66</a:t>
            </a:fld>
            <a:endParaRPr lang="fr-FR"/>
          </a:p>
        </p:txBody>
      </p:sp>
    </p:spTree>
    <p:extLst>
      <p:ext uri="{BB962C8B-B14F-4D97-AF65-F5344CB8AC3E}">
        <p14:creationId xmlns:p14="http://schemas.microsoft.com/office/powerpoint/2010/main" val="4144262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err="1"/>
              <a:t>Autre</a:t>
            </a:r>
            <a:r>
              <a:rPr lang="en-US" sz="1100" b="0" dirty="0"/>
              <a:t> </a:t>
            </a:r>
            <a:r>
              <a:rPr lang="en-US" sz="1100" b="0" dirty="0" err="1"/>
              <a:t>exemple</a:t>
            </a:r>
            <a:r>
              <a:rPr lang="en-US" sz="1100" b="0" dirty="0"/>
              <a:t> de PGD par WP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ZERO BRINE - </a:t>
            </a:r>
            <a:r>
              <a:rPr lang="en-US" sz="1100" dirty="0"/>
              <a:t>Re-designing the value and supply chain of water and minerals: A circular economy approach for the recovery of resources from brine generated by process industries. H2020. V2: </a:t>
            </a:r>
            <a:r>
              <a:rPr lang="en-US" sz="1100" u="sng" dirty="0">
                <a:hlinkClick r:id="rId3"/>
              </a:rPr>
              <a:t>https://zenodo.org/record/1324061#.X2NavkBuJ_x</a:t>
            </a:r>
            <a:endParaRPr lang="fr-FR" sz="1100" b="1" dirty="0">
              <a:solidFill>
                <a:schemeClr val="accent2">
                  <a:lumMod val="60000"/>
                  <a:lumOff val="40000"/>
                </a:schemeClr>
              </a:solidFill>
              <a:cs typeface="Arial" panose="020B0604020202020204" pitchFamily="34" charset="0"/>
              <a:sym typeface="Wingdings" panose="05000000000000000000" pitchFamily="2" charset="2"/>
            </a:endParaRPr>
          </a:p>
          <a:p>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67</a:t>
            </a:fld>
            <a:endParaRPr lang="fr-FR"/>
          </a:p>
        </p:txBody>
      </p:sp>
    </p:spTree>
    <p:extLst>
      <p:ext uri="{BB962C8B-B14F-4D97-AF65-F5344CB8AC3E}">
        <p14:creationId xmlns:p14="http://schemas.microsoft.com/office/powerpoint/2010/main" val="3485731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7575" y="744538"/>
            <a:ext cx="4962525" cy="3722687"/>
          </a:xfrm>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fr-FR" sz="22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6745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5775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Rappeler qu’il existe plusieurs modèles de PGD mais tous contiennent a peu près les mêmes questions, parfois reparties différemment.</a:t>
            </a:r>
          </a:p>
          <a:p>
            <a:r>
              <a:rPr lang="fr-FR" baseline="0" dirty="0"/>
              <a:t>Explorer DMP OPIDoR pour voir les différents modèles de PGD : https://dmp.opidor.fr/public_templates</a:t>
            </a:r>
          </a:p>
          <a:p>
            <a:r>
              <a:rPr lang="fr-FR" baseline="0" dirty="0"/>
              <a:t>H2020, ANR, Institut Pasteur, INRA, Science Po, … </a:t>
            </a:r>
          </a:p>
          <a:p>
            <a:r>
              <a:rPr lang="fr-FR" baseline="0" dirty="0"/>
              <a:t>Celui de l’EPFL contient des exemples de réponses pour chaque question), … </a:t>
            </a:r>
          </a:p>
          <a:p>
            <a:r>
              <a:rPr lang="fr-FR" baseline="0" dirty="0"/>
              <a:t>+ modèles de PGD pour logiciels.</a:t>
            </a:r>
            <a:endParaRPr lang="fr-FR" dirty="0"/>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70</a:t>
            </a:fld>
            <a:endParaRPr lang="fr-FR"/>
          </a:p>
        </p:txBody>
      </p:sp>
    </p:spTree>
    <p:extLst>
      <p:ext uri="{BB962C8B-B14F-4D97-AF65-F5344CB8AC3E}">
        <p14:creationId xmlns:p14="http://schemas.microsoft.com/office/powerpoint/2010/main" val="12600166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2800" baseline="0" dirty="0">
              <a:latin typeface="+mn-lt"/>
            </a:endParaRPr>
          </a:p>
          <a:p>
            <a:pPr>
              <a:buClr>
                <a:srgbClr val="B84356"/>
              </a:buClr>
              <a:buFont typeface="Wingdings" panose="05000000000000000000" pitchFamily="2" charset="2"/>
              <a:buNone/>
            </a:pPr>
            <a:endParaRPr lang="fr-FR" sz="2800" dirty="0">
              <a:latin typeface="+mn-lt"/>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71</a:t>
            </a:fld>
            <a:endParaRPr lang="fr-FR"/>
          </a:p>
        </p:txBody>
      </p:sp>
    </p:spTree>
    <p:extLst>
      <p:ext uri="{BB962C8B-B14F-4D97-AF65-F5344CB8AC3E}">
        <p14:creationId xmlns:p14="http://schemas.microsoft.com/office/powerpoint/2010/main" val="11841949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rgbClr val="B84356"/>
              </a:buClr>
              <a:buFont typeface="Wingdings" panose="05000000000000000000" pitchFamily="2" charset="2"/>
              <a:buNone/>
            </a:pPr>
            <a:endParaRPr lang="fr-FR" sz="2800" baseline="0" dirty="0">
              <a:latin typeface="+mn-lt"/>
            </a:endParaRPr>
          </a:p>
          <a:p>
            <a:endParaRPr lang="fr-FR" sz="2800" baseline="0" dirty="0">
              <a:latin typeface="+mn-lt"/>
            </a:endParaRPr>
          </a:p>
          <a:p>
            <a:pPr>
              <a:buClr>
                <a:srgbClr val="B84356"/>
              </a:buClr>
              <a:buFont typeface="Wingdings" panose="05000000000000000000" pitchFamily="2" charset="2"/>
              <a:buNone/>
            </a:pPr>
            <a:endParaRPr lang="fr-FR" sz="2800" dirty="0">
              <a:latin typeface="+mn-lt"/>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72</a:t>
            </a:fld>
            <a:endParaRPr lang="fr-FR"/>
          </a:p>
        </p:txBody>
      </p:sp>
    </p:spTree>
    <p:extLst>
      <p:ext uri="{BB962C8B-B14F-4D97-AF65-F5344CB8AC3E}">
        <p14:creationId xmlns:p14="http://schemas.microsoft.com/office/powerpoint/2010/main" val="53383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209385" y="1217283"/>
            <a:ext cx="6345321" cy="591440"/>
          </a:xfrm>
        </p:spPr>
        <p:txBody>
          <a:bodyPr/>
          <a:lstStyle/>
          <a:p>
            <a:r>
              <a:rPr lang="fr-FR" sz="1100" b="1" dirty="0"/>
              <a:t>L’objectif </a:t>
            </a:r>
            <a:r>
              <a:rPr lang="fr-FR" sz="1100" b="0" dirty="0"/>
              <a:t>du PGD est de décrire toutes les données produites pendant un projet. </a:t>
            </a:r>
          </a:p>
          <a:p>
            <a:endParaRPr lang="fr-FR" sz="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Mettre vos données en ligne contribue à augmenter la visibilité de vos travaux  et permet d’être davantage cité. Selon une étude publiée dans la revue PLOS  ONE, la diffusion des données liées à une publication augmente de 25 % les citations de l’article (</a:t>
            </a:r>
            <a:r>
              <a:rPr lang="fr-FR" sz="1100" dirty="0" err="1"/>
              <a:t>Colavizza</a:t>
            </a:r>
            <a:r>
              <a:rPr lang="fr-FR" sz="1100" dirty="0"/>
              <a:t>, </a:t>
            </a:r>
            <a:r>
              <a:rPr lang="fr-FR" sz="1100" dirty="0" err="1"/>
              <a:t>Hrynaszkiewicz</a:t>
            </a:r>
            <a:r>
              <a:rPr lang="fr-FR" sz="1100" dirty="0"/>
              <a:t>, Staden et al., 2020). </a:t>
            </a:r>
            <a:r>
              <a:rPr lang="fr-FR" sz="900" baseline="0" noProof="0" dirty="0">
                <a:hlinkClick r:id="rId3"/>
              </a:rPr>
              <a:t>https://www.ouvrirlascience.fr/wp-content/uploads/2020/09/Passeport-pour-la-science-ouverte-Guide-a-lusage-des-doctorants_04-09-2020_WEB.pdf</a:t>
            </a:r>
            <a:r>
              <a:rPr lang="fr-FR" sz="900" baseline="0" noProof="0" dirty="0"/>
              <a:t> </a:t>
            </a:r>
            <a:r>
              <a:rPr lang="fr-FR" sz="1000" baseline="0" noProof="0" dirty="0"/>
              <a:t> (page 26)</a:t>
            </a:r>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08044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rgbClr val="B84356"/>
              </a:buClr>
              <a:buFont typeface="Wingdings" panose="05000000000000000000" pitchFamily="2" charset="2"/>
              <a:buNone/>
            </a:pPr>
            <a:endParaRPr lang="fr-FR" sz="2800" dirty="0">
              <a:latin typeface="+mn-lt"/>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73</a:t>
            </a:fld>
            <a:endParaRPr lang="fr-FR"/>
          </a:p>
        </p:txBody>
      </p:sp>
    </p:spTree>
    <p:extLst>
      <p:ext uri="{BB962C8B-B14F-4D97-AF65-F5344CB8AC3E}">
        <p14:creationId xmlns:p14="http://schemas.microsoft.com/office/powerpoint/2010/main" val="4182450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rgbClr val="B84356"/>
              </a:buClr>
              <a:buFont typeface="Wingdings" panose="05000000000000000000" pitchFamily="2" charset="2"/>
              <a:buNone/>
            </a:pPr>
            <a:endParaRPr lang="fr-FR" sz="2800" dirty="0">
              <a:latin typeface="+mn-lt"/>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2A2D79B0-E433-48F6-8D81-D9AB27C46178}" type="slidenum">
              <a:rPr lang="fr-FR" smtClean="0"/>
              <a:t>74</a:t>
            </a:fld>
            <a:endParaRPr lang="fr-FR"/>
          </a:p>
        </p:txBody>
      </p:sp>
    </p:spTree>
    <p:extLst>
      <p:ext uri="{BB962C8B-B14F-4D97-AF65-F5344CB8AC3E}">
        <p14:creationId xmlns:p14="http://schemas.microsoft.com/office/powerpoint/2010/main" val="42384417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64EAA0A-B561-40A3-8D75-3AA42611BB63}" type="slidenum">
              <a:rPr lang="fr-FR" smtClean="0"/>
              <a:pPr/>
              <a:t>75</a:t>
            </a:fld>
            <a:endParaRPr lang="fr-FR"/>
          </a:p>
        </p:txBody>
      </p:sp>
    </p:spTree>
    <p:extLst>
      <p:ext uri="{BB962C8B-B14F-4D97-AF65-F5344CB8AC3E}">
        <p14:creationId xmlns:p14="http://schemas.microsoft.com/office/powerpoint/2010/main" val="27294353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19915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Espace réservé des notes 2"/>
          <p:cNvSpPr>
            <a:spLocks noGrp="1"/>
          </p:cNvSpPr>
          <p:nvPr>
            <p:ph type="body" idx="1"/>
          </p:nvPr>
        </p:nvSpPr>
        <p:spPr>
          <a:xfrm>
            <a:off x="489521" y="6891835"/>
            <a:ext cx="4339320" cy="2784774"/>
          </a:xfrm>
        </p:spPr>
        <p:txBody>
          <a:bodyPr/>
          <a:lstStyle/>
          <a:p>
            <a:r>
              <a:rPr lang="fr-FR" sz="1100" dirty="0"/>
              <a:t>DMP OPIDoR contient différents modèles de PGD : </a:t>
            </a:r>
            <a:r>
              <a:rPr lang="fr-FR" sz="900" dirty="0"/>
              <a:t>https://dmp.opidor.fr/public_templates</a:t>
            </a:r>
          </a:p>
          <a:p>
            <a:r>
              <a:rPr lang="fr-FR" sz="1100" dirty="0"/>
              <a:t>H2020, ANR, Institut Pasteur, INRA, Science Po, … EPFL (contient des exemples de réponses pour chaque question), … </a:t>
            </a:r>
          </a:p>
          <a:p>
            <a:r>
              <a:rPr lang="fr-FR" sz="1100" dirty="0"/>
              <a:t>+ modèles de PGD pour logiciels.</a:t>
            </a:r>
          </a:p>
          <a:p>
            <a:r>
              <a:rPr lang="fr-FR" sz="1100" dirty="0" err="1"/>
              <a:t>Modele</a:t>
            </a:r>
            <a:r>
              <a:rPr lang="fr-FR" sz="1100" dirty="0"/>
              <a:t> ANR: </a:t>
            </a:r>
            <a:r>
              <a:rPr lang="fr-FR" sz="900" dirty="0"/>
              <a:t>https://anr.fr/fileadmin/documents/2019/ANR-modele-PGD.pdf </a:t>
            </a:r>
          </a:p>
        </p:txBody>
      </p:sp>
    </p:spTree>
    <p:extLst>
      <p:ext uri="{BB962C8B-B14F-4D97-AF65-F5344CB8AC3E}">
        <p14:creationId xmlns:p14="http://schemas.microsoft.com/office/powerpoint/2010/main" val="15739284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489521" y="4497497"/>
            <a:ext cx="5438775" cy="4467225"/>
          </a:xfrm>
        </p:spPr>
        <p:txBody>
          <a:bodyPr/>
          <a:lstStyle/>
          <a:p>
            <a:r>
              <a:rPr lang="fr-FR" sz="1100" dirty="0"/>
              <a:t>Sur </a:t>
            </a:r>
            <a:r>
              <a:rPr lang="fr-FR" sz="1100" dirty="0" err="1"/>
              <a:t>DMPonline</a:t>
            </a:r>
            <a:r>
              <a:rPr lang="fr-FR" sz="1100" dirty="0"/>
              <a:t>: voir les </a:t>
            </a:r>
            <a:r>
              <a:rPr lang="fr-FR" sz="1100" dirty="0">
                <a:sym typeface="Wingdings" panose="05000000000000000000" pitchFamily="2" charset="2"/>
              </a:rPr>
              <a:t>exemples : </a:t>
            </a:r>
            <a:r>
              <a:rPr lang="fr-FR" sz="900" dirty="0">
                <a:sym typeface="Wingdings" panose="05000000000000000000" pitchFamily="2" charset="2"/>
              </a:rPr>
              <a:t>https://dmponline.dcc.ac.uk/public_plans</a:t>
            </a:r>
          </a:p>
          <a:p>
            <a:pPr marL="171450" indent="-171450">
              <a:buFontTx/>
              <a:buChar char="-"/>
            </a:pPr>
            <a:r>
              <a:rPr lang="fr-FR" sz="1100" baseline="0" dirty="0">
                <a:sym typeface="Wingdings" panose="05000000000000000000" pitchFamily="2" charset="2"/>
              </a:rPr>
              <a:t>certains sont plutôt complets et contiennent les éléments essentiels (ex: </a:t>
            </a:r>
            <a:r>
              <a:rPr lang="en-US" sz="1100" baseline="0" dirty="0">
                <a:sym typeface="Wingdings" panose="05000000000000000000" pitchFamily="2" charset="2"/>
              </a:rPr>
              <a:t>FARSYD - </a:t>
            </a:r>
            <a:r>
              <a:rPr lang="en-US" sz="1100" baseline="0" dirty="0" err="1">
                <a:sym typeface="Wingdings" panose="05000000000000000000" pitchFamily="2" charset="2"/>
              </a:rPr>
              <a:t>FArming</a:t>
            </a:r>
            <a:r>
              <a:rPr lang="en-US" sz="1100" baseline="0" dirty="0">
                <a:sym typeface="Wingdings" panose="05000000000000000000" pitchFamily="2" charset="2"/>
              </a:rPr>
              <a:t> </a:t>
            </a:r>
            <a:r>
              <a:rPr lang="en-US" sz="1100" baseline="0" dirty="0" err="1">
                <a:sym typeface="Wingdings" panose="05000000000000000000" pitchFamily="2" charset="2"/>
              </a:rPr>
              <a:t>SYstems</a:t>
            </a:r>
            <a:r>
              <a:rPr lang="en-US" sz="1100" baseline="0" dirty="0">
                <a:sym typeface="Wingdings" panose="05000000000000000000" pitchFamily="2" charset="2"/>
              </a:rPr>
              <a:t> as tool to support policies for effective conservation and management of high nature value </a:t>
            </a:r>
            <a:r>
              <a:rPr lang="en-US" sz="1100" baseline="0" dirty="0" err="1">
                <a:sym typeface="Wingdings" panose="05000000000000000000" pitchFamily="2" charset="2"/>
              </a:rPr>
              <a:t>farmlanDs</a:t>
            </a:r>
            <a:r>
              <a:rPr lang="en-US" sz="1100" baseline="0" dirty="0">
                <a:sym typeface="Wingdings" panose="05000000000000000000" pitchFamily="2" charset="2"/>
              </a:rPr>
              <a:t> : </a:t>
            </a:r>
            <a:r>
              <a:rPr lang="en-US" sz="900" baseline="0" dirty="0">
                <a:sym typeface="Wingdings" panose="05000000000000000000" pitchFamily="2" charset="2"/>
              </a:rPr>
              <a:t>https://dmponline.dcc.ac.uk/plans/47150/export.pdf</a:t>
            </a:r>
            <a:r>
              <a:rPr lang="en-US" sz="1800" baseline="0" dirty="0">
                <a:sym typeface="Wingdings" panose="05000000000000000000" pitchFamily="2" charset="2"/>
              </a:rPr>
              <a:t>) </a:t>
            </a:r>
            <a:endParaRPr lang="fr-FR" sz="1800" baseline="0" dirty="0">
              <a:sym typeface="Wingdings" panose="05000000000000000000" pitchFamily="2" charset="2"/>
            </a:endParaRPr>
          </a:p>
          <a:p>
            <a:pPr marL="171450" indent="-171450">
              <a:buFontTx/>
              <a:buChar char="-"/>
            </a:pPr>
            <a:r>
              <a:rPr lang="fr-FR" sz="1100" baseline="0" dirty="0">
                <a:sym typeface="Wingdings" panose="05000000000000000000" pitchFamily="2" charset="2"/>
              </a:rPr>
              <a:t>d’autres sont vraiment minimalistes</a:t>
            </a:r>
            <a:r>
              <a:rPr lang="fr-FR" sz="1100" dirty="0">
                <a:sym typeface="Wingdings" panose="05000000000000000000" pitchFamily="2" charset="2"/>
              </a:rPr>
              <a:t> </a:t>
            </a:r>
            <a:r>
              <a:rPr lang="fr-FR" sz="900" dirty="0">
                <a:sym typeface="Wingdings" panose="05000000000000000000" pitchFamily="2" charset="2"/>
              </a:rPr>
              <a:t>(ex</a:t>
            </a:r>
            <a:r>
              <a:rPr lang="fr-FR" sz="900" dirty="0"/>
              <a:t>: </a:t>
            </a:r>
            <a:r>
              <a:rPr lang="fr-FR" sz="900" dirty="0">
                <a:hlinkClick r:id="rId3"/>
              </a:rPr>
              <a:t>https://dmponline.dcc.ac.uk/plans/37549/export.pdf</a:t>
            </a:r>
            <a:r>
              <a:rPr lang="fr-FR" sz="900" dirty="0"/>
              <a:t>).</a:t>
            </a:r>
          </a:p>
          <a:p>
            <a:pPr marL="171450" indent="-171450">
              <a:buFontTx/>
              <a:buChar char="-"/>
            </a:pPr>
            <a:endParaRPr lang="fr-FR" sz="900" dirty="0"/>
          </a:p>
          <a:p>
            <a:pPr lvl="0"/>
            <a:r>
              <a:rPr lang="fr-FR" dirty="0">
                <a:solidFill>
                  <a:prstClr val="black"/>
                </a:solidFill>
              </a:rPr>
              <a:t>ATLAS: analyse les effets de l’introduction de l’</a:t>
            </a:r>
            <a:r>
              <a:rPr lang="fr-FR" dirty="0" err="1">
                <a:solidFill>
                  <a:prstClr val="black"/>
                </a:solidFill>
              </a:rPr>
              <a:t>autodépistage</a:t>
            </a:r>
            <a:r>
              <a:rPr lang="fr-FR" dirty="0">
                <a:solidFill>
                  <a:prstClr val="black"/>
                </a:solidFill>
              </a:rPr>
              <a:t> du VIH en Afrique de l’Ouest….</a:t>
            </a:r>
          </a:p>
          <a:p>
            <a:pPr lvl="0"/>
            <a:r>
              <a:rPr lang="fr-FR" dirty="0">
                <a:solidFill>
                  <a:prstClr val="black"/>
                </a:solidFill>
              </a:rPr>
              <a:t>Données d’enquêtes ; Standard: DDI</a:t>
            </a:r>
          </a:p>
          <a:p>
            <a:pPr lvl="0"/>
            <a:r>
              <a:rPr lang="fr-FR" dirty="0">
                <a:solidFill>
                  <a:prstClr val="black"/>
                </a:solidFill>
              </a:rPr>
              <a:t>Aspects éthiques et juridiques : Aval du Comité d’éthique ; formulaires de consentement</a:t>
            </a:r>
          </a:p>
          <a:p>
            <a:pPr lvl="0"/>
            <a:r>
              <a:rPr lang="fr-FR" dirty="0">
                <a:solidFill>
                  <a:prstClr val="black"/>
                </a:solidFill>
              </a:rPr>
              <a:t>Droits acquis aux producteurs de données. Mais, les membres du consortium se sont engagés à partager les données entre eux.</a:t>
            </a:r>
          </a:p>
          <a:p>
            <a:pPr lvl="0"/>
            <a:r>
              <a:rPr lang="fr-FR" dirty="0">
                <a:solidFill>
                  <a:prstClr val="black"/>
                </a:solidFill>
              </a:rPr>
              <a:t>Partage : dépôt des données sur Zenodo :  accès sur demande pendant le projet puis, après fin du projet et publications: accès libre aux données sous licence CC-BY-SA</a:t>
            </a:r>
          </a:p>
          <a:p>
            <a:pPr lvl="0"/>
            <a:endParaRPr lang="fr-FR" dirty="0">
              <a:solidFill>
                <a:prstClr val="black"/>
              </a:solidFill>
            </a:endParaRPr>
          </a:p>
          <a:p>
            <a:pPr lvl="0"/>
            <a:r>
              <a:rPr lang="fr-FR" dirty="0">
                <a:solidFill>
                  <a:prstClr val="black"/>
                </a:solidFill>
              </a:rPr>
              <a:t>FARSYD: étudie les </a:t>
            </a:r>
            <a:r>
              <a:rPr lang="en-US" dirty="0">
                <a:solidFill>
                  <a:prstClr val="black"/>
                </a:solidFill>
              </a:rPr>
              <a:t>relations entre les </a:t>
            </a:r>
            <a:r>
              <a:rPr lang="en-US" dirty="0" err="1">
                <a:solidFill>
                  <a:prstClr val="black"/>
                </a:solidFill>
              </a:rPr>
              <a:t>systemes</a:t>
            </a:r>
            <a:r>
              <a:rPr lang="en-US" dirty="0">
                <a:solidFill>
                  <a:prstClr val="black"/>
                </a:solidFill>
              </a:rPr>
              <a:t> </a:t>
            </a:r>
            <a:r>
              <a:rPr lang="en-US" dirty="0" err="1">
                <a:solidFill>
                  <a:prstClr val="black"/>
                </a:solidFill>
              </a:rPr>
              <a:t>agricoles</a:t>
            </a:r>
            <a:r>
              <a:rPr lang="en-US" dirty="0">
                <a:solidFill>
                  <a:prstClr val="black"/>
                </a:solidFill>
              </a:rPr>
              <a:t>, la conservation de la </a:t>
            </a:r>
            <a:r>
              <a:rPr lang="en-US" dirty="0" err="1">
                <a:solidFill>
                  <a:prstClr val="black"/>
                </a:solidFill>
              </a:rPr>
              <a:t>biodiversité</a:t>
            </a:r>
            <a:r>
              <a:rPr lang="en-US" dirty="0">
                <a:solidFill>
                  <a:prstClr val="black"/>
                </a:solidFill>
              </a:rPr>
              <a:t> et les SES…</a:t>
            </a:r>
          </a:p>
          <a:p>
            <a:pPr lvl="0"/>
            <a:endParaRPr lang="fr-FR" dirty="0">
              <a:solidFill>
                <a:prstClr val="black"/>
              </a:solidFill>
            </a:endParaRPr>
          </a:p>
          <a:p>
            <a:pPr lvl="0"/>
            <a:r>
              <a:rPr lang="fr-FR" dirty="0">
                <a:solidFill>
                  <a:prstClr val="black"/>
                </a:solidFill>
              </a:rPr>
              <a:t>G2WAS - </a:t>
            </a:r>
            <a:r>
              <a:rPr lang="fr-FR" dirty="0" err="1">
                <a:solidFill>
                  <a:prstClr val="black"/>
                </a:solidFill>
              </a:rPr>
              <a:t>OMICs</a:t>
            </a:r>
            <a:endParaRPr lang="fr-FR" dirty="0">
              <a:solidFill>
                <a:prstClr val="black"/>
              </a:solidFill>
            </a:endParaRPr>
          </a:p>
          <a:p>
            <a:pPr lvl="0"/>
            <a:r>
              <a:rPr lang="fr-FR" dirty="0">
                <a:solidFill>
                  <a:prstClr val="black"/>
                </a:solidFill>
              </a:rPr>
              <a:t>Confidentialité sur les </a:t>
            </a:r>
            <a:r>
              <a:rPr lang="fr-FR" dirty="0" err="1">
                <a:solidFill>
                  <a:prstClr val="black"/>
                </a:solidFill>
              </a:rPr>
              <a:t>datasets</a:t>
            </a:r>
            <a:r>
              <a:rPr lang="fr-FR" dirty="0">
                <a:solidFill>
                  <a:prstClr val="black"/>
                </a:solidFill>
              </a:rPr>
              <a:t> d’un partenaire privé</a:t>
            </a:r>
          </a:p>
          <a:p>
            <a:pPr lvl="0"/>
            <a:r>
              <a:rPr lang="fr-FR" dirty="0">
                <a:solidFill>
                  <a:prstClr val="black"/>
                </a:solidFill>
              </a:rPr>
              <a:t>Partage sur entrepôt de l’INRA</a:t>
            </a:r>
          </a:p>
          <a:p>
            <a:pPr lvl="0"/>
            <a:r>
              <a:rPr lang="fr-FR" dirty="0">
                <a:solidFill>
                  <a:prstClr val="black"/>
                </a:solidFill>
              </a:rPr>
              <a:t>Standard: PHIS information system – basé sur des ontologies connues (</a:t>
            </a:r>
            <a:r>
              <a:rPr lang="fr-FR" dirty="0" err="1">
                <a:solidFill>
                  <a:prstClr val="black"/>
                </a:solidFill>
              </a:rPr>
              <a:t>Agroportal</a:t>
            </a:r>
            <a:r>
              <a:rPr lang="fr-FR" dirty="0">
                <a:solidFill>
                  <a:prstClr val="black"/>
                </a:solidFill>
              </a:rPr>
              <a:t> et </a:t>
            </a:r>
            <a:r>
              <a:rPr lang="fr-FR" dirty="0" err="1">
                <a:solidFill>
                  <a:prstClr val="black"/>
                </a:solidFill>
              </a:rPr>
              <a:t>crop</a:t>
            </a:r>
            <a:r>
              <a:rPr lang="fr-FR" dirty="0">
                <a:solidFill>
                  <a:prstClr val="black"/>
                </a:solidFill>
              </a:rPr>
              <a:t> </a:t>
            </a:r>
            <a:r>
              <a:rPr lang="fr-FR" dirty="0" err="1">
                <a:solidFill>
                  <a:prstClr val="black"/>
                </a:solidFill>
              </a:rPr>
              <a:t>ontology</a:t>
            </a:r>
            <a:r>
              <a:rPr lang="fr-FR" dirty="0">
                <a:solidFill>
                  <a:prstClr val="black"/>
                </a:solidFill>
              </a:rPr>
              <a:t> portal)</a:t>
            </a:r>
          </a:p>
          <a:p>
            <a:pPr marL="57150" lvl="0"/>
            <a:endParaRPr lang="fr-FR" dirty="0">
              <a:solidFill>
                <a:prstClr val="black"/>
              </a:solidFill>
            </a:endParaRPr>
          </a:p>
          <a:p>
            <a:pPr marL="57150" lvl="0"/>
            <a:r>
              <a:rPr lang="fr-FR" dirty="0">
                <a:solidFill>
                  <a:prstClr val="black"/>
                </a:solidFill>
              </a:rPr>
              <a:t>Autre exemple de PGD publié dans la revue RIO : </a:t>
            </a:r>
            <a:r>
              <a:rPr lang="en-US" dirty="0">
                <a:solidFill>
                  <a:prstClr val="black"/>
                </a:solidFill>
              </a:rPr>
              <a:t>Empowering Indigenous Peoples and Knowledge Systems Related to Climate</a:t>
            </a:r>
          </a:p>
          <a:p>
            <a:pPr marL="57150" lvl="0"/>
            <a:r>
              <a:rPr lang="en-US" dirty="0">
                <a:solidFill>
                  <a:prstClr val="black"/>
                </a:solidFill>
              </a:rPr>
              <a:t>Change and Intellectual Property Rights. </a:t>
            </a:r>
            <a:r>
              <a:rPr lang="en-US" sz="900" dirty="0">
                <a:solidFill>
                  <a:prstClr val="black"/>
                </a:solidFill>
                <a:latin typeface="Calibri" panose="020F0502020204030204" pitchFamily="34" charset="0"/>
                <a:hlinkClick r:id="rId4"/>
              </a:rPr>
              <a:t>https://riojournal.com/article/15111/</a:t>
            </a:r>
            <a:r>
              <a:rPr lang="en-US" sz="900" dirty="0">
                <a:solidFill>
                  <a:prstClr val="black"/>
                </a:solidFill>
                <a:latin typeface="Calibri" panose="020F0502020204030204" pitchFamily="34" charset="0"/>
              </a:rPr>
              <a:t> </a:t>
            </a:r>
          </a:p>
          <a:p>
            <a:pPr lvl="0"/>
            <a:endParaRPr lang="fr-FR" dirty="0">
              <a:solidFill>
                <a:prstClr val="black"/>
              </a:solidFill>
            </a:endParaRPr>
          </a:p>
          <a:p>
            <a:pPr lvl="0"/>
            <a:endParaRPr lang="fr-FR" dirty="0">
              <a:solidFill>
                <a:prstClr val="black"/>
              </a:solidFill>
            </a:endParaRPr>
          </a:p>
          <a:p>
            <a:pPr marL="171450" indent="-171450">
              <a:buFontTx/>
              <a:buChar char="-"/>
            </a:pPr>
            <a:endParaRPr lang="fr-FR" sz="900" dirty="0"/>
          </a:p>
          <a:p>
            <a:pPr marL="0" indent="0">
              <a:buFontTx/>
              <a:buNone/>
            </a:pPr>
            <a:endParaRPr lang="fr-FR" sz="1800" dirty="0"/>
          </a:p>
          <a:p>
            <a:pPr>
              <a:buClr>
                <a:srgbClr val="B84356"/>
              </a:buClr>
              <a:buFont typeface="Wingdings" panose="05000000000000000000" pitchFamily="2" charset="2"/>
              <a:buNone/>
            </a:pPr>
            <a:endParaRPr lang="fr-FR" sz="2800" dirty="0">
              <a:latin typeface="+mn-lt"/>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D79B0-E433-48F6-8D81-D9AB27C461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20157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s notes 1"/>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40590724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guider au mieux les chercheurs, la volonté d’ouverture s’accompagne de </a:t>
            </a:r>
            <a:r>
              <a:rPr lang="fr-FR" b="1" dirty="0">
                <a:hlinkClick r:id="rId3"/>
              </a:rPr>
              <a:t>recommandations</a:t>
            </a:r>
            <a:r>
              <a:rPr lang="fr-FR" dirty="0"/>
              <a:t> résumées dans un nouveau concept, à l’allure d’un slogan : </a:t>
            </a:r>
            <a:r>
              <a:rPr lang="fr-FR" b="1" dirty="0"/>
              <a:t>FAIR</a:t>
            </a:r>
            <a:r>
              <a:rPr lang="fr-FR" dirty="0"/>
              <a:t>, pour « Facile à trouver, Accessible, Interopérable et Réutilisable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Objectif de favoriser la découverte, l’accès, et la réutilisation des données par l’homme et la machine, pour pouvoir gérer le big data mais aussi la complexité des sciences multidisciplinaire, à une échelle et avec des vitesses de traitement que l’homme ne peut réaliser</a:t>
            </a:r>
            <a:r>
              <a:rPr lang="fr-FR" sz="900" baseline="0" dirty="0"/>
              <a:t>.</a:t>
            </a:r>
            <a:r>
              <a:rPr lang="fr-FR" sz="900" dirty="0"/>
              <a:t> </a:t>
            </a:r>
            <a:r>
              <a:rPr lang="fr-FR" sz="800" dirty="0"/>
              <a:t>https://www.ncbi.nlm.nih.gov/pmc/articles/PMC4792175/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900" baseline="0" dirty="0"/>
              <a:t>F: avoir un identifiant numérique unique + enrichir les informations/mots clés, pour être trouvable par les moteurs de recherche</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900" baseline="0" dirty="0"/>
              <a:t>A: déposer les données dans entrepôt de données, le faire savoir et publiant des articles et Data </a:t>
            </a:r>
            <a:r>
              <a:rPr lang="fr-FR" sz="900" baseline="0" dirty="0" err="1"/>
              <a:t>papers</a:t>
            </a:r>
            <a:endParaRPr lang="fr-FR" sz="9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900" baseline="0" dirty="0"/>
              <a:t>I: utiliser des standards de métadonnées, un vocabulaire contrôlé, un format ouvert de fichier</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900" baseline="0" dirty="0"/>
              <a:t>R: clarifier les modalités d‘accès aux données, donner une documentation complète, avec des métadonnées enrichies.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90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dirty="0">
                <a:hlinkClick r:id="rId4" tooltip="Lien vers https://archivesic.ccsd.cnrs.fr/sic_01690547/document"/>
              </a:rPr>
              <a:t>Réaliser un plan de gestion de données “ FAIR ” : modèle</a:t>
            </a:r>
            <a:r>
              <a:rPr lang="fr-FR" dirty="0"/>
              <a:t>. </a:t>
            </a:r>
            <a:r>
              <a:rPr lang="fr-FR" dirty="0" err="1"/>
              <a:t>Reymonet</a:t>
            </a:r>
            <a:r>
              <a:rPr lang="fr-FR" dirty="0"/>
              <a:t> N, </a:t>
            </a:r>
            <a:r>
              <a:rPr lang="fr-FR" dirty="0" err="1"/>
              <a:t>Moysan</a:t>
            </a:r>
            <a:r>
              <a:rPr lang="fr-FR" dirty="0"/>
              <a:t> M, Cartier A, </a:t>
            </a:r>
            <a:r>
              <a:rPr lang="fr-FR" dirty="0" err="1"/>
              <a:t>Délémontez</a:t>
            </a:r>
            <a:r>
              <a:rPr lang="fr-FR" dirty="0"/>
              <a:t> R. 2018. Universités Paris Diderot, Sorbonne, Paris Descartes, 34 p.</a:t>
            </a:r>
            <a:endParaRPr lang="fr-FR" b="1"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b="1"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b="1" baseline="0" dirty="0"/>
              <a:t>Outil pour évaluer la </a:t>
            </a:r>
            <a:r>
              <a:rPr lang="fr-FR" b="1" baseline="0" dirty="0" err="1"/>
              <a:t>FAIRification</a:t>
            </a:r>
            <a:r>
              <a:rPr lang="fr-FR" b="1" baseline="0" dirty="0"/>
              <a:t> des données </a:t>
            </a:r>
            <a:r>
              <a:rPr lang="fr-FR" baseline="0" dirty="0"/>
              <a:t>: </a:t>
            </a:r>
            <a:r>
              <a:rPr lang="fr-FR" sz="900" baseline="0" dirty="0"/>
              <a:t>https://fairaware.dans.knaw.nl/.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100" baseline="0" dirty="0"/>
              <a:t>Outil développé par </a:t>
            </a:r>
            <a:r>
              <a:rPr lang="fr-FR" sz="1100" baseline="0" dirty="0" err="1"/>
              <a:t>FAIRsFAIR</a:t>
            </a:r>
            <a:r>
              <a:rPr lang="fr-FR" sz="1100" baseline="0" dirty="0"/>
              <a:t> et basé sur une vingtaine de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Si à l’ère d’Internet et des moteurs de recherche, les 2 premiers critères – facile à trouver, accessible – posent peu de difficultés techniques, les 2 derniers manquent encore de solutions universelles : « </a:t>
            </a:r>
            <a:r>
              <a:rPr lang="fr-FR" i="1" dirty="0"/>
              <a:t>La diversité des données scientifiques et les différences de pratique exigent d’aborder le problème discipline par discipline</a:t>
            </a:r>
            <a:r>
              <a:rPr lang="fr-FR" dirty="0"/>
              <a:t> », souligne Françoise Genova </a:t>
            </a:r>
            <a:r>
              <a:rPr lang="fr-FR" sz="900" dirty="0"/>
              <a:t>(</a:t>
            </a:r>
            <a:r>
              <a:rPr lang="en-GB" sz="800" u="sng" kern="1200" dirty="0">
                <a:solidFill>
                  <a:srgbClr val="000000"/>
                </a:solidFill>
                <a:effectLst/>
                <a:latin typeface="+mn-lt"/>
                <a:ea typeface="Times New Roman" panose="02020603050405020304" pitchFamily="18" charset="0"/>
                <a:cs typeface="Times New Roman" panose="02020603050405020304" pitchFamily="18" charset="0"/>
                <a:hlinkClick r:id="rId5"/>
              </a:rPr>
              <a:t>https://lejournal.cnrs.fr/articles/les-donnees-scientifiques-un-tresor-a-partager</a:t>
            </a:r>
            <a:r>
              <a:rPr lang="en-GB" sz="800" kern="1200" dirty="0">
                <a:solidFill>
                  <a:srgbClr val="000000"/>
                </a:solidFill>
                <a:effectLst/>
                <a:latin typeface="+mn-lt"/>
                <a:ea typeface="Times New Roman" panose="02020603050405020304" pitchFamily="18" charset="0"/>
                <a:cs typeface="Times New Roman" panose="02020603050405020304" pitchFamily="18" charset="0"/>
              </a:rPr>
              <a:t> </a:t>
            </a:r>
            <a:r>
              <a:rPr lang="fr-FR" sz="800" dirty="0">
                <a:latin typeface="+mn-lt"/>
              </a:rPr>
              <a:t>).</a:t>
            </a:r>
            <a:endParaRPr lang="en-US" sz="800" dirty="0">
              <a:effectLst/>
              <a:latin typeface="+mn-lt"/>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baseline="0" dirty="0"/>
              <a:t>Voir le </a:t>
            </a:r>
            <a:r>
              <a:rPr lang="fr-FR" b="1" baseline="0" dirty="0"/>
              <a:t>rapport du COSO</a:t>
            </a:r>
            <a:r>
              <a:rPr lang="fr-FR" baseline="0" dirty="0"/>
              <a:t> (Comité national pour la science ouverte) de décembre 2019: </a:t>
            </a:r>
            <a:r>
              <a:rPr lang="fr-FR" sz="900" baseline="0" dirty="0"/>
              <a:t>https://www.ouvrirlascience.fr/wp-content/uploads/2019/12/Politique-des-donn%C3%A9es-de-la-recherche-guide-strat%C3%A9gique-%C3%A0-l%E2%80%99usage-des-%C3%A9tablissements_v5.3.pdf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baseline="0" dirty="0"/>
              <a:t>Une bonne gestion des données s’appuie sur l’adoption d’un PGD et décline autant que faire se peut les principes FAIR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baseline="0" dirty="0"/>
              <a:t>        </a:t>
            </a:r>
            <a:r>
              <a:rPr lang="fr-FR" baseline="0" dirty="0" err="1"/>
              <a:t>Findable</a:t>
            </a:r>
            <a:r>
              <a:rPr lang="fr-FR" baseline="0" dirty="0"/>
              <a:t> : </a:t>
            </a:r>
            <a:r>
              <a:rPr lang="fr-FR" sz="800" baseline="0" dirty="0"/>
              <a:t>a minima : préconiser l’utilisation d’identifiants pérennes, de type DOI,</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800" baseline="0" dirty="0"/>
              <a:t>            et plus : préconiser l’utilisation de métadonnées standards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1050" baseline="0" dirty="0"/>
              <a:t>        Accessible :</a:t>
            </a:r>
            <a:r>
              <a:rPr lang="fr-FR" sz="800" baseline="0" dirty="0"/>
              <a:t> a minima : définir le régime par défaut d’ouverture et de réutilisation des données,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800" baseline="0" dirty="0"/>
              <a:t>            et plus : recommander une licence ; recommander l’usage d’entrepôts certifiés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800" baseline="0" dirty="0"/>
              <a:t>        </a:t>
            </a:r>
            <a:r>
              <a:rPr lang="fr-FR" sz="1050" baseline="0" dirty="0" err="1"/>
              <a:t>Interoperable</a:t>
            </a:r>
            <a:r>
              <a:rPr lang="fr-FR" sz="1050" baseline="0" dirty="0"/>
              <a:t> : </a:t>
            </a:r>
            <a:r>
              <a:rPr lang="fr-FR" sz="800" baseline="0" dirty="0"/>
              <a:t>a minima : recommander l’adoption de formats interopérables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800" baseline="0" dirty="0"/>
              <a:t>        </a:t>
            </a:r>
            <a:r>
              <a:rPr lang="fr-FR" sz="1050" baseline="0" dirty="0" err="1"/>
              <a:t>Reusable</a:t>
            </a:r>
            <a:r>
              <a:rPr lang="fr-FR" sz="1050" baseline="0" dirty="0"/>
              <a:t> :</a:t>
            </a:r>
            <a:r>
              <a:rPr lang="fr-FR" sz="800" baseline="0" dirty="0"/>
              <a:t> a minima : préciser la durée éventuelle d’un embargo,</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800" baseline="0" dirty="0"/>
              <a:t>            et plus : recommander une licence.</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80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900" baseline="0" dirty="0"/>
              <a:t>Les </a:t>
            </a:r>
            <a:r>
              <a:rPr lang="fr-FR" sz="900" b="1" baseline="0" dirty="0"/>
              <a:t>principes FAIR </a:t>
            </a:r>
            <a:r>
              <a:rPr lang="fr-FR" sz="900" baseline="0" dirty="0"/>
              <a:t>incite à se questionner sous la forme : </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900" b="1" baseline="0" dirty="0"/>
              <a:t>	</a:t>
            </a:r>
            <a:r>
              <a:rPr lang="fr-FR" sz="900" b="0" baseline="0" dirty="0"/>
              <a:t>comment faire pour que mes données soient : trouvables, accessibles,…</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900" b="0" baseline="0" dirty="0"/>
              <a:t>	comment structurer mes données pour être sur qu’elles soient comprises par différents acteurs et systèmes (</a:t>
            </a:r>
            <a:r>
              <a:rPr lang="fr-FR" sz="900" b="0" baseline="0" dirty="0" err="1"/>
              <a:t>interoperabilité</a:t>
            </a:r>
            <a:r>
              <a:rPr lang="fr-FR" sz="900" b="0" baseline="0" dirty="0"/>
              <a:t>)</a:t>
            </a:r>
          </a:p>
          <a:p>
            <a:pPr marL="0" marR="0" lvl="1" indent="0" algn="l" defTabSz="914400" rtl="0" eaLnBrk="1" fontAlgn="auto" latinLnBrk="0" hangingPunct="1">
              <a:lnSpc>
                <a:spcPct val="100000"/>
              </a:lnSpc>
              <a:spcBef>
                <a:spcPts val="0"/>
              </a:spcBef>
              <a:spcAft>
                <a:spcPts val="0"/>
              </a:spcAft>
              <a:buClrTx/>
              <a:buSzTx/>
              <a:buFontTx/>
              <a:buNone/>
              <a:tabLst/>
              <a:defRPr/>
            </a:pPr>
            <a:r>
              <a:rPr lang="fr-FR" sz="900" b="0" baseline="0" dirty="0"/>
              <a:t>	Quelles modalités appliquer pour que mes données soient </a:t>
            </a:r>
            <a:r>
              <a:rPr lang="fr-FR" sz="900" b="0" baseline="0" dirty="0" err="1"/>
              <a:t>ré-utilisables</a:t>
            </a:r>
            <a:endParaRPr lang="fr-FR" sz="900" b="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fr-FR" sz="900" b="0" baseline="0" dirty="0"/>
              <a:t>si la description des données se fait avec l’objectif d’une réutilisation, elles seront plus facilement réutilisables dans le future !</a:t>
            </a:r>
          </a:p>
          <a:p>
            <a:pPr marL="812800" lvl="4" indent="-342900" algn="just">
              <a:buClr>
                <a:srgbClr val="4BACC6"/>
              </a:buClr>
              <a:buSzPct val="80000"/>
              <a:buFont typeface="Wingdings" pitchFamily="2" charset="2"/>
              <a:buChar char="v"/>
              <a:defRPr/>
            </a:pPr>
            <a:r>
              <a:rPr lang="fr-FR" sz="1000" dirty="0">
                <a:solidFill>
                  <a:prstClr val="black"/>
                </a:solidFill>
              </a:rPr>
              <a:t>F / A : indépendant du domaine </a:t>
            </a:r>
          </a:p>
          <a:p>
            <a:pPr marL="927100" lvl="5" algn="just">
              <a:buClr>
                <a:srgbClr val="4BACC6"/>
              </a:buClr>
              <a:buSzPct val="80000"/>
              <a:defRPr/>
            </a:pPr>
            <a:r>
              <a:rPr lang="fr-FR" sz="1000" dirty="0">
                <a:solidFill>
                  <a:prstClr val="black"/>
                </a:solidFill>
              </a:rPr>
              <a:t>DOI, mots-clés, modalités d’accès (licences, embargo)</a:t>
            </a:r>
          </a:p>
          <a:p>
            <a:pPr marL="812800" lvl="4" indent="-342900" algn="just">
              <a:buClr>
                <a:srgbClr val="4BACC6"/>
              </a:buClr>
              <a:buSzPct val="80000"/>
              <a:buFont typeface="Wingdings" pitchFamily="2" charset="2"/>
              <a:buChar char="v"/>
              <a:defRPr/>
            </a:pPr>
            <a:r>
              <a:rPr lang="fr-FR" sz="1000" dirty="0">
                <a:solidFill>
                  <a:prstClr val="black"/>
                </a:solidFill>
              </a:rPr>
              <a:t>I et R: spécifique de discipline (diversité des pratiques et données)</a:t>
            </a:r>
          </a:p>
          <a:p>
            <a:pPr marL="927100" lvl="5" algn="just">
              <a:buClr>
                <a:srgbClr val="4BACC6"/>
              </a:buClr>
              <a:buSzPct val="80000"/>
              <a:defRPr/>
            </a:pPr>
            <a:r>
              <a:rPr lang="fr-FR" sz="1000" dirty="0">
                <a:solidFill>
                  <a:prstClr val="black"/>
                </a:solidFill>
              </a:rPr>
              <a:t>standards, formats, vocabulaires, entrepôts</a:t>
            </a:r>
          </a:p>
          <a:p>
            <a:endParaRPr lang="en-US" sz="900" dirty="0">
              <a:effectLst/>
            </a:endParaRPr>
          </a:p>
          <a:p>
            <a:r>
              <a:rPr lang="en-US" sz="900" dirty="0">
                <a:effectLst/>
              </a:rPr>
              <a:t>The new </a:t>
            </a:r>
            <a:r>
              <a:rPr lang="en-US" sz="900" b="1" dirty="0">
                <a:effectLst/>
              </a:rPr>
              <a:t>H2020 guidelines </a:t>
            </a:r>
            <a:r>
              <a:rPr lang="en-US" sz="900" dirty="0">
                <a:effectLst/>
              </a:rPr>
              <a:t>introduce the FAIR data management principles. FAIR stands for: Findable, Accessible, Interoperable and Re-usable. </a:t>
            </a:r>
          </a:p>
          <a:p>
            <a:r>
              <a:rPr lang="en-US" sz="900" dirty="0">
                <a:effectLst/>
              </a:rPr>
              <a:t>FAIR principles were generated to improve the practices for data management and data-curation, and FAIR intends to describe the principles in a way that is domain-independent. The principles aim to help foresee possible hindrances at the start of the project and insure sustainable data preservation after the end of the project. </a:t>
            </a:r>
          </a:p>
          <a:p>
            <a:r>
              <a:rPr lang="en-US" sz="900" dirty="0">
                <a:effectLst/>
              </a:rPr>
              <a:t>A set of questions is provided in the</a:t>
            </a:r>
            <a:r>
              <a:rPr lang="en-US" sz="900" dirty="0">
                <a:effectLst/>
                <a:hlinkClick r:id="rId6"/>
              </a:rPr>
              <a:t> EC guidelines on FAIR data management</a:t>
            </a:r>
            <a:r>
              <a:rPr lang="en-US" sz="900" dirty="0">
                <a:effectLst/>
              </a:rPr>
              <a:t> to guide projects towards FAIR data management.</a:t>
            </a:r>
          </a:p>
          <a:p>
            <a:endParaRPr lang="en-US" sz="900" dirty="0">
              <a:effectLs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baseline="0" dirty="0"/>
              <a:t>Meanwhile, many large scientific datasets must be structured for efficient computation using general-purpose or domain-specific software. Genetics databases must be susceptible to sequence similarity analysis. </a:t>
            </a:r>
            <a:r>
              <a:rPr lang="en-US" sz="900" baseline="0" dirty="0"/>
              <a:t>https://www.loc.gov/preservation/digital/formats/content/dataset_quality.shtml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900" b="1"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baseline="0" dirty="0"/>
              <a:t>FAIRER (Findable, Accessible, Interoperable, Reusable, Ethical and Reproducible).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b="0" baseline="0" dirty="0"/>
              <a:t>Terme vu dans le rapport : </a:t>
            </a:r>
            <a:r>
              <a:rPr lang="fr-FR" sz="1100" kern="1200" dirty="0">
                <a:solidFill>
                  <a:schemeClr val="tx1"/>
                </a:solidFill>
                <a:effectLst/>
                <a:latin typeface="+mn-lt"/>
                <a:ea typeface="+mn-ea"/>
                <a:cs typeface="+mn-cs"/>
              </a:rPr>
              <a:t>Sharing COVID-19 </a:t>
            </a:r>
            <a:r>
              <a:rPr lang="fr-FR" sz="1100" kern="1200" dirty="0" err="1">
                <a:solidFill>
                  <a:schemeClr val="tx1"/>
                </a:solidFill>
                <a:effectLst/>
                <a:latin typeface="+mn-lt"/>
                <a:ea typeface="+mn-ea"/>
                <a:cs typeface="+mn-cs"/>
              </a:rPr>
              <a:t>Epidemiology</a:t>
            </a:r>
            <a:r>
              <a:rPr lang="fr-FR" sz="1100" kern="1200" dirty="0">
                <a:solidFill>
                  <a:schemeClr val="tx1"/>
                </a:solidFill>
                <a:effectLst/>
                <a:latin typeface="+mn-lt"/>
                <a:ea typeface="+mn-ea"/>
                <a:cs typeface="+mn-cs"/>
              </a:rPr>
              <a:t> Data. Rapport du groupe de travail </a:t>
            </a:r>
            <a:r>
              <a:rPr lang="fr-FR" sz="1100" kern="1200" dirty="0" err="1">
                <a:solidFill>
                  <a:schemeClr val="tx1"/>
                </a:solidFill>
                <a:effectLst/>
                <a:latin typeface="+mn-lt"/>
                <a:ea typeface="+mn-ea"/>
                <a:cs typeface="+mn-cs"/>
              </a:rPr>
              <a:t>Epidemiology</a:t>
            </a:r>
            <a:r>
              <a:rPr lang="fr-FR" sz="1100" kern="1200" dirty="0">
                <a:solidFill>
                  <a:schemeClr val="tx1"/>
                </a:solidFill>
                <a:effectLst/>
                <a:latin typeface="+mn-lt"/>
                <a:ea typeface="+mn-ea"/>
                <a:cs typeface="+mn-cs"/>
              </a:rPr>
              <a:t> de la RDA. May 2020. Rapport très complet. </a:t>
            </a:r>
            <a:r>
              <a:rPr lang="fr-FR" sz="900" u="sng" kern="1200" dirty="0">
                <a:solidFill>
                  <a:schemeClr val="tx1"/>
                </a:solidFill>
                <a:effectLst/>
                <a:latin typeface="+mn-lt"/>
                <a:ea typeface="+mn-ea"/>
                <a:cs typeface="+mn-cs"/>
                <a:hlinkClick r:id="rId7"/>
              </a:rPr>
              <a:t>https://www.rd-alliance.org/system/files/RDA-COVID19-Epidemiology%20SUPPORTING%20OUTPUT%20%28v0.06c%202020-09-21%29_1.pdf</a:t>
            </a:r>
            <a:r>
              <a:rPr lang="fr-FR" sz="900" kern="1200" dirty="0">
                <a:solidFill>
                  <a:schemeClr val="tx1"/>
                </a:solidFill>
                <a:effectLst/>
                <a:latin typeface="+mn-lt"/>
                <a:ea typeface="+mn-ea"/>
                <a:cs typeface="+mn-cs"/>
              </a:rPr>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baseline="0" dirty="0"/>
              <a:t>“Standardized metadata in turn makes full spectrum epidemiology FAIRER (Findable, Accessible, Interoperable, Reusable, Ethical and Reproducible)”.</a:t>
            </a:r>
            <a:endParaRPr lang="fr-FR" sz="1100" b="1" baseline="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100" b="1" baseline="0" dirty="0"/>
          </a:p>
          <a:p>
            <a:endParaRPr lang="en-US" sz="900" dirty="0">
              <a:effectLst/>
            </a:endParaRPr>
          </a:p>
          <a:p>
            <a:endParaRPr lang="fr-FR" sz="900" dirty="0"/>
          </a:p>
          <a:p>
            <a:endParaRPr lang="fr-FR" sz="9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706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dirty="0"/>
              <a:t>Pour l’ANR : voir aussi: </a:t>
            </a:r>
            <a:r>
              <a:rPr lang="fr-FR" sz="900" dirty="0"/>
              <a:t>https://www.ouvrirlascience.fr/wp-content/uploads/2019/07/Plan-de-gestion-de-donn%C3%A9es-Recommandations-%C3%A0-ANR_vdef.pdf</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4346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s notes 1"/>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06831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1" dirty="0"/>
              <a:t>H2020</a:t>
            </a:r>
            <a:r>
              <a:rPr lang="fr-FR" sz="1100" dirty="0"/>
              <a:t> guidelines on OA + OD (March 2017): </a:t>
            </a:r>
            <a:r>
              <a:rPr lang="fr-FR" sz="900" dirty="0">
                <a:solidFill>
                  <a:srgbClr val="FF0000"/>
                </a:solidFill>
                <a:hlinkClick r:id="rId3"/>
              </a:rPr>
              <a:t>https://ec.europa.eu/research/participants/data/ref/h2020/grants_manual/hi/oa_pilot/h2020-hi-oa-pilot-guide_en.pdf</a:t>
            </a:r>
            <a:r>
              <a:rPr lang="fr-FR" sz="900" dirty="0">
                <a:solidFill>
                  <a:srgbClr val="FF0000"/>
                </a:solidFill>
              </a:rPr>
              <a:t> </a:t>
            </a:r>
          </a:p>
          <a:p>
            <a:r>
              <a:rPr lang="fr-FR" sz="1100" dirty="0"/>
              <a:t>H2020 guidelines on FAIR data management (July 2016): </a:t>
            </a:r>
            <a:r>
              <a:rPr lang="fr-FR" sz="900" dirty="0">
                <a:hlinkClick r:id="rId4"/>
              </a:rPr>
              <a:t>https://ec.europa.eu/research/participants/data/ref/h2020/grants_manual/hi/oa_pilot/h2020-hi-oa-data-mgt_en.pdf</a:t>
            </a:r>
            <a:r>
              <a:rPr lang="fr-FR" sz="900" dirty="0"/>
              <a:t> </a:t>
            </a:r>
          </a:p>
          <a:p>
            <a:r>
              <a:rPr lang="fr-FR" sz="1100" b="1" dirty="0"/>
              <a:t>ANR </a:t>
            </a:r>
            <a:r>
              <a:rPr lang="fr-FR" sz="1100" b="0" dirty="0"/>
              <a:t>REGLEMENT FINANCIER relatif aux modalités d’attribution des aides de l’ANR </a:t>
            </a:r>
            <a:r>
              <a:rPr lang="fr-FR" sz="1100" dirty="0"/>
              <a:t>(juillet 2019): </a:t>
            </a:r>
            <a:r>
              <a:rPr lang="fr-FR" sz="900" dirty="0">
                <a:hlinkClick r:id="rId5"/>
              </a:rPr>
              <a:t>https://anr.fr/fileadmin/aap/2019/ANR-RF-2019-1.pdf</a:t>
            </a:r>
            <a:r>
              <a:rPr lang="fr-FR" sz="900" dirty="0"/>
              <a:t> </a:t>
            </a:r>
          </a:p>
          <a:p>
            <a:r>
              <a:rPr lang="fr-FR" sz="1100" b="1" baseline="0" dirty="0"/>
              <a:t>ANR </a:t>
            </a:r>
            <a:r>
              <a:rPr lang="fr-FR" sz="1100" b="0" baseline="0" dirty="0"/>
              <a:t>Plan d’action 2019 (juillet 2018): </a:t>
            </a:r>
            <a:r>
              <a:rPr lang="fr-FR" sz="900" b="0" baseline="0" dirty="0"/>
              <a:t>https://anr.fr/fileadmin/documents/2018/Plan-d-action-ANR-2019.pdf  </a:t>
            </a:r>
          </a:p>
          <a:p>
            <a:endParaRPr lang="fr-FR" sz="800" b="1" baseline="0" dirty="0"/>
          </a:p>
          <a:p>
            <a:r>
              <a:rPr lang="fr-FR" sz="1100" b="1" baseline="0" dirty="0" err="1"/>
              <a:t>Health</a:t>
            </a:r>
            <a:r>
              <a:rPr lang="fr-FR" sz="1100" b="1" baseline="0" dirty="0"/>
              <a:t> </a:t>
            </a:r>
            <a:r>
              <a:rPr lang="fr-FR" sz="1100" b="1" baseline="0" dirty="0" err="1"/>
              <a:t>Research</a:t>
            </a:r>
            <a:r>
              <a:rPr lang="fr-FR" sz="1100" b="1" baseline="0" dirty="0"/>
              <a:t> </a:t>
            </a:r>
            <a:r>
              <a:rPr lang="fr-FR" sz="1100" b="1" baseline="0" dirty="0" err="1"/>
              <a:t>Board</a:t>
            </a:r>
            <a:r>
              <a:rPr lang="fr-FR" sz="1100" b="1" baseline="0" dirty="0"/>
              <a:t>, </a:t>
            </a:r>
            <a:r>
              <a:rPr lang="fr-FR" sz="1100" b="0" baseline="0" dirty="0"/>
              <a:t>agence de financement dans le domaine de la santé,</a:t>
            </a:r>
          </a:p>
          <a:p>
            <a:endParaRPr lang="en-US" sz="800" b="1" baseline="0" dirty="0"/>
          </a:p>
          <a:p>
            <a:r>
              <a:rPr lang="en-US" sz="1100" b="1" baseline="0" dirty="0"/>
              <a:t>NIH, </a:t>
            </a:r>
            <a:r>
              <a:rPr lang="en-US" sz="1100" b="1" baseline="0" dirty="0" err="1"/>
              <a:t>Wellcome</a:t>
            </a:r>
            <a:r>
              <a:rPr lang="en-US" sz="1100" b="1" baseline="0" dirty="0"/>
              <a:t> trust </a:t>
            </a:r>
            <a:r>
              <a:rPr lang="en-US" sz="1100" baseline="0" dirty="0"/>
              <a:t>: PGD </a:t>
            </a:r>
            <a:r>
              <a:rPr lang="en-US" sz="1100" baseline="0" dirty="0" err="1"/>
              <a:t>doit</a:t>
            </a:r>
            <a:r>
              <a:rPr lang="en-US" sz="1100" baseline="0" dirty="0"/>
              <a:t> </a:t>
            </a:r>
            <a:r>
              <a:rPr lang="en-US" sz="1100" baseline="0" dirty="0" err="1"/>
              <a:t>être</a:t>
            </a:r>
            <a:r>
              <a:rPr lang="en-US" sz="1100" baseline="0" dirty="0"/>
              <a:t> </a:t>
            </a:r>
            <a:r>
              <a:rPr lang="en-US" sz="1100" baseline="0" dirty="0" err="1"/>
              <a:t>fourni</a:t>
            </a:r>
            <a:r>
              <a:rPr lang="en-US" sz="1100" baseline="0" dirty="0"/>
              <a:t> avec la </a:t>
            </a:r>
            <a:r>
              <a:rPr lang="en-US" sz="1100" baseline="0" dirty="0" err="1"/>
              <a:t>soumission</a:t>
            </a:r>
            <a:r>
              <a:rPr lang="en-US" sz="1100" baseline="0" dirty="0"/>
              <a:t> de </a:t>
            </a:r>
            <a:r>
              <a:rPr lang="en-US" sz="1100" baseline="0" dirty="0" err="1"/>
              <a:t>projet</a:t>
            </a:r>
            <a:r>
              <a:rPr lang="en-US" sz="1100" baseline="0" dirty="0"/>
              <a:t> (</a:t>
            </a:r>
            <a:r>
              <a:rPr lang="en-US" sz="1100" baseline="0" dirty="0" err="1"/>
              <a:t>voir</a:t>
            </a:r>
            <a:r>
              <a:rPr lang="en-US" sz="1100" baseline="0" dirty="0"/>
              <a:t> template du </a:t>
            </a:r>
            <a:r>
              <a:rPr lang="en-US" sz="1100" baseline="0" dirty="0" err="1"/>
              <a:t>Wellcome</a:t>
            </a:r>
            <a:r>
              <a:rPr lang="en-US" sz="1100" baseline="0" dirty="0"/>
              <a:t> sur DMP online</a:t>
            </a:r>
            <a:r>
              <a:rPr lang="en-US" sz="1200" baseline="0" dirty="0"/>
              <a:t>: </a:t>
            </a:r>
            <a:r>
              <a:rPr lang="en-US" sz="1000" baseline="0" dirty="0">
                <a:hlinkClick r:id="rId6"/>
              </a:rPr>
              <a:t>https://dmponline.dcc.ac.uk/plans/50778/overview</a:t>
            </a:r>
            <a:r>
              <a:rPr lang="en-US" sz="1000" baseline="0" dirty="0"/>
              <a:t> ).</a:t>
            </a:r>
          </a:p>
          <a:p>
            <a:r>
              <a:rPr lang="en-US" sz="1100" baseline="0" dirty="0"/>
              <a:t>Outputs management plan :</a:t>
            </a:r>
            <a:r>
              <a:rPr lang="en-US" sz="1200" baseline="0" dirty="0"/>
              <a:t> </a:t>
            </a:r>
            <a:r>
              <a:rPr lang="en-US" sz="1000" baseline="0" dirty="0">
                <a:hlinkClick r:id="rId7"/>
              </a:rPr>
              <a:t>https://wellcome.ac.uk/funding/guidance/how-complete-outputs-management-plan</a:t>
            </a:r>
            <a:r>
              <a:rPr lang="en-US" sz="1000" baseline="0" dirty="0"/>
              <a:t>  </a:t>
            </a:r>
          </a:p>
          <a:p>
            <a:r>
              <a:rPr lang="en-US" sz="1100" b="1" baseline="0" dirty="0"/>
              <a:t>CDC </a:t>
            </a:r>
            <a:r>
              <a:rPr lang="en-US" sz="1100" baseline="0" dirty="0"/>
              <a:t>policy requires extramural research applicants to describe their “Resource Sharing Plan” (includes data) and “Translational Plan” as part of their submitted application and proposal. The data management plan will be assessed during the application and proposal review, and the quality may affect assigned scores. </a:t>
            </a:r>
            <a:r>
              <a:rPr lang="en-US" sz="900" baseline="0" dirty="0">
                <a:hlinkClick r:id="rId8"/>
              </a:rPr>
              <a:t>https://www.cdc.gov/od/science/docs/Final-CDC-Public-Access-Plan-Jan-2015_508-Compliant.pdf</a:t>
            </a:r>
            <a:r>
              <a:rPr lang="en-US" sz="900" baseline="0" dirty="0"/>
              <a:t> </a:t>
            </a:r>
          </a:p>
          <a:p>
            <a:endParaRPr lang="en-US" sz="900" baseline="0" dirty="0"/>
          </a:p>
          <a:p>
            <a:r>
              <a:rPr lang="fr-FR" sz="1000" dirty="0"/>
              <a:t>Le PGD : à fournir lors de la soumission : Finlande, Pologne, Suisse</a:t>
            </a:r>
          </a:p>
          <a:p>
            <a:r>
              <a:rPr lang="fr-FR" sz="1000" dirty="0"/>
              <a:t>Apres acceptation du projet : Autriche, Suède</a:t>
            </a:r>
          </a:p>
          <a:p>
            <a:r>
              <a:rPr lang="fr-FR" sz="1000" dirty="0"/>
              <a:t>Dans les 4 mois: Allemagne</a:t>
            </a:r>
          </a:p>
          <a:p>
            <a:r>
              <a:rPr lang="fr-FR" sz="1000" dirty="0"/>
              <a:t>Dans</a:t>
            </a:r>
            <a:r>
              <a:rPr lang="fr-FR" sz="1000" baseline="0" dirty="0"/>
              <a:t> les 6 mois: France, Irlande</a:t>
            </a:r>
          </a:p>
          <a:p>
            <a:endParaRPr lang="en-US" sz="900" baseline="0" dirty="0"/>
          </a:p>
          <a:p>
            <a:endParaRPr lang="en-US" sz="10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670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3327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1"/>
            <a:ext cx="5904656" cy="3908126"/>
          </a:xfrm>
        </p:spPr>
        <p:txBody>
          <a:bodyPr/>
          <a:lstStyle/>
          <a:p>
            <a:r>
              <a:rPr lang="en-US" sz="1100" dirty="0"/>
              <a:t>An inherent principle of publication is that others should be able to </a:t>
            </a:r>
            <a:r>
              <a:rPr lang="en-US" sz="1100" b="1" dirty="0"/>
              <a:t>replicate</a:t>
            </a:r>
            <a:r>
              <a:rPr lang="en-US" sz="1100" dirty="0"/>
              <a:t> and build upon the authors' published claims. </a:t>
            </a:r>
            <a:r>
              <a:rPr lang="en-US" sz="900" dirty="0"/>
              <a:t>(</a:t>
            </a:r>
            <a:r>
              <a:rPr lang="en-US" sz="900" dirty="0">
                <a:hlinkClick r:id="rId3"/>
              </a:rPr>
              <a:t>https://www.nature.com/srep/journal-policies/editorial-policies#availability</a:t>
            </a:r>
            <a:r>
              <a:rPr lang="en-US" sz="900" dirty="0"/>
              <a:t> ).</a:t>
            </a:r>
          </a:p>
          <a:p>
            <a:endParaRPr lang="en-US" sz="900" dirty="0"/>
          </a:p>
          <a:p>
            <a:r>
              <a:rPr lang="fr-FR" sz="1100" dirty="0"/>
              <a:t>Voir aussi : La </a:t>
            </a:r>
            <a:r>
              <a:rPr lang="fr-FR" sz="1100" b="1" dirty="0"/>
              <a:t>crise de la reproductibilité </a:t>
            </a:r>
            <a:r>
              <a:rPr lang="fr-FR" sz="1100" dirty="0"/>
              <a:t>sur le blog</a:t>
            </a:r>
            <a:r>
              <a:rPr lang="fr-FR" sz="1100" baseline="0" dirty="0"/>
              <a:t> d’HMN</a:t>
            </a:r>
            <a:r>
              <a:rPr lang="fr-FR" sz="1100" dirty="0"/>
              <a:t> : </a:t>
            </a:r>
            <a:r>
              <a:rPr lang="fr-FR" sz="900" dirty="0">
                <a:hlinkClick r:id="rId4"/>
              </a:rPr>
              <a:t>https://www.redactionmedicale.fr/2019/04/la-crise-de-la-reproductibilit%C3%A9-3-exemples-didactiques-de-novo-nordisk-ayant-cherch%C3%A9-%C3%A0-refaire-des-e.html</a:t>
            </a:r>
            <a:r>
              <a:rPr lang="fr-FR" sz="900" dirty="0"/>
              <a:t>  </a:t>
            </a:r>
          </a:p>
          <a:p>
            <a:endParaRPr lang="fr-FR" sz="900" kern="1200" dirty="0">
              <a:solidFill>
                <a:schemeClr val="tx1"/>
              </a:solidFill>
              <a:effectLst/>
              <a:latin typeface="+mn-lt"/>
              <a:ea typeface="+mn-ea"/>
              <a:cs typeface="+mn-cs"/>
            </a:endParaRPr>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1282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Espace réservé des notes 1">
            <a:extLst>
              <a:ext uri="{FF2B5EF4-FFF2-40B4-BE49-F238E27FC236}">
                <a16:creationId xmlns:a16="http://schemas.microsoft.com/office/drawing/2014/main" id="{D5DC7F27-3058-47A1-81E6-4C0B92662494}"/>
              </a:ext>
            </a:extLst>
          </p:cNvPr>
          <p:cNvSpPr>
            <a:spLocks noGrp="1"/>
          </p:cNvSpPr>
          <p:nvPr>
            <p:ph type="body" idx="1"/>
          </p:nvPr>
        </p:nvSpPr>
        <p:spPr/>
        <p:txBody>
          <a:bodyPr/>
          <a:lstStyle/>
          <a:p>
            <a:r>
              <a:rPr lang="fr-FR" sz="1100" b="0" i="0" u="none" strike="noStrike" kern="1200" dirty="0">
                <a:solidFill>
                  <a:schemeClr val="tx1"/>
                </a:solidFill>
                <a:effectLst/>
                <a:latin typeface="+mn-lt"/>
                <a:ea typeface="+mn-ea"/>
                <a:cs typeface="+mn-cs"/>
              </a:rPr>
              <a:t>Quelques chiffres illustrent l’enjeu : </a:t>
            </a:r>
            <a:r>
              <a:rPr lang="fr-FR" sz="900" b="0" i="0" u="none" strike="noStrike" kern="1200" dirty="0">
                <a:solidFill>
                  <a:schemeClr val="tx1"/>
                </a:solidFill>
                <a:effectLst/>
                <a:latin typeface="+mn-lt"/>
                <a:ea typeface="+mn-ea"/>
                <a:cs typeface="+mn-cs"/>
              </a:rPr>
              <a:t>https://www.datacc.org/bonnes-pratiques/adopter-un-plan-de-gestion-des-donnees/gestion-des-donnees-une-nouvelle-exigence-de-nouvelles-competences/ </a:t>
            </a:r>
          </a:p>
          <a:p>
            <a:r>
              <a:rPr lang="fr-FR" sz="1100" b="0" i="0" u="none" strike="noStrike" kern="1200" dirty="0">
                <a:solidFill>
                  <a:schemeClr val="tx1"/>
                </a:solidFill>
                <a:effectLst/>
                <a:latin typeface="+mn-lt"/>
                <a:ea typeface="+mn-ea"/>
                <a:cs typeface="+mn-cs"/>
              </a:rPr>
              <a:t>Seuls 8% des articles en physique et 5% des articles en chimie mettent à disposition les données associées aux publications, selon une étude publiée en 2015. </a:t>
            </a:r>
            <a:r>
              <a:rPr lang="fr-FR" sz="1100" b="1" i="0" u="sng" strike="noStrike" kern="1200" dirty="0">
                <a:solidFill>
                  <a:schemeClr val="tx1"/>
                </a:solidFill>
                <a:effectLst/>
                <a:latin typeface="+mn-lt"/>
                <a:ea typeface="+mn-ea"/>
                <a:cs typeface="+mn-cs"/>
                <a:hlinkClick r:id="rId3"/>
              </a:rPr>
              <a:t>(1)</a:t>
            </a:r>
            <a:endParaRPr lang="fr-FR" sz="1100" b="0" i="0" u="none" strike="noStrike" kern="1200" dirty="0">
              <a:solidFill>
                <a:schemeClr val="tx1"/>
              </a:solidFill>
              <a:effectLst/>
              <a:latin typeface="+mn-lt"/>
              <a:ea typeface="+mn-ea"/>
              <a:cs typeface="+mn-cs"/>
            </a:endParaRPr>
          </a:p>
          <a:p>
            <a:r>
              <a:rPr lang="fr-FR" sz="1100" b="0" i="0" u="none" strike="noStrike" kern="1200" dirty="0">
                <a:solidFill>
                  <a:schemeClr val="tx1"/>
                </a:solidFill>
                <a:effectLst/>
                <a:latin typeface="+mn-lt"/>
                <a:ea typeface="+mn-ea"/>
                <a:cs typeface="+mn-cs"/>
              </a:rPr>
              <a:t>50 % des expériences sont considérées comme non-reproductibles. </a:t>
            </a:r>
            <a:r>
              <a:rPr lang="fr-FR" sz="1100" b="1" i="0" u="sng" strike="noStrike" kern="1200" dirty="0">
                <a:solidFill>
                  <a:schemeClr val="tx1"/>
                </a:solidFill>
                <a:effectLst/>
                <a:latin typeface="+mn-lt"/>
                <a:ea typeface="+mn-ea"/>
                <a:cs typeface="+mn-cs"/>
                <a:hlinkClick r:id="rId3"/>
              </a:rPr>
              <a:t>(2)</a:t>
            </a:r>
            <a:endParaRPr lang="fr-FR" sz="1100" b="0" i="0" u="none" strike="noStrike" kern="1200" dirty="0">
              <a:solidFill>
                <a:schemeClr val="tx1"/>
              </a:solidFill>
              <a:effectLst/>
              <a:latin typeface="+mn-lt"/>
              <a:ea typeface="+mn-ea"/>
              <a:cs typeface="+mn-cs"/>
            </a:endParaRPr>
          </a:p>
          <a:p>
            <a:r>
              <a:rPr lang="fr-FR" sz="1100" b="0" i="0" u="none" strike="noStrike" kern="1200" dirty="0">
                <a:solidFill>
                  <a:schemeClr val="tx1"/>
                </a:solidFill>
                <a:effectLst/>
                <a:latin typeface="+mn-lt"/>
                <a:ea typeface="+mn-ea"/>
                <a:cs typeface="+mn-cs"/>
              </a:rPr>
              <a:t>80 % des données produites ces 20 dernières années seraient perdues. </a:t>
            </a:r>
            <a:r>
              <a:rPr lang="fr-FR" sz="1100" b="1" i="0" u="sng" strike="noStrike" kern="1200" dirty="0">
                <a:solidFill>
                  <a:schemeClr val="tx1"/>
                </a:solidFill>
                <a:effectLst/>
                <a:latin typeface="+mn-lt"/>
                <a:ea typeface="+mn-ea"/>
                <a:cs typeface="+mn-cs"/>
                <a:hlinkClick r:id="rId3"/>
              </a:rPr>
              <a:t>(3)</a:t>
            </a:r>
            <a:endParaRPr lang="fr-FR" sz="1100" b="0" i="0" u="none" strike="noStrike" kern="1200" dirty="0">
              <a:solidFill>
                <a:schemeClr val="tx1"/>
              </a:solidFill>
              <a:effectLst/>
              <a:latin typeface="+mn-lt"/>
              <a:ea typeface="+mn-ea"/>
              <a:cs typeface="+mn-cs"/>
            </a:endParaRPr>
          </a:p>
          <a:p>
            <a:endParaRPr lang="fr-FR" sz="900" b="0" i="0" u="none" strike="noStrike" kern="1200" dirty="0">
              <a:solidFill>
                <a:schemeClr val="tx1"/>
              </a:solidFill>
              <a:effectLst/>
              <a:latin typeface="+mn-lt"/>
              <a:ea typeface="+mn-ea"/>
              <a:cs typeface="+mn-cs"/>
            </a:endParaRPr>
          </a:p>
          <a:p>
            <a:endParaRPr lang="fr-FR" sz="900" dirty="0"/>
          </a:p>
        </p:txBody>
      </p:sp>
    </p:spTree>
    <p:extLst>
      <p:ext uri="{BB962C8B-B14F-4D97-AF65-F5344CB8AC3E}">
        <p14:creationId xmlns:p14="http://schemas.microsoft.com/office/powerpoint/2010/main" val="19269611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302493" y="354807"/>
            <a:ext cx="5904656" cy="6480720"/>
          </a:xfrm>
        </p:spPr>
        <p:txBody>
          <a:bodyPr/>
          <a:lstStyle/>
          <a:p>
            <a:r>
              <a:rPr lang="fr-FR" sz="1100" dirty="0"/>
              <a:t>Fraudes : fabrication/manipulation de données, absence de consentement éthique, plagiat, duplication d’articles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pPr fontAlgn="base"/>
            <a:r>
              <a:rPr lang="fr-FR" sz="1100" dirty="0"/>
              <a:t>Tribune de Libération: </a:t>
            </a:r>
            <a:r>
              <a:rPr lang="fr-FR" sz="1100" b="1" u="none" strike="noStrike" kern="1200" dirty="0">
                <a:solidFill>
                  <a:schemeClr val="tx1"/>
                </a:solidFill>
                <a:effectLst/>
                <a:latin typeface="+mn-lt"/>
                <a:ea typeface="+mn-ea"/>
                <a:cs typeface="+mn-cs"/>
              </a:rPr>
              <a:t>Halte à la fraude scientifique.</a:t>
            </a:r>
            <a:r>
              <a:rPr lang="fr-FR" sz="1100" u="none" strike="noStrike" kern="1200" dirty="0">
                <a:solidFill>
                  <a:schemeClr val="tx1"/>
                </a:solidFill>
                <a:effectLst/>
                <a:latin typeface="+mn-lt"/>
                <a:ea typeface="+mn-ea"/>
                <a:cs typeface="+mn-cs"/>
              </a:rPr>
              <a:t> 2 septembre 2020. </a:t>
            </a:r>
            <a:r>
              <a:rPr lang="fr-FR" sz="900" u="none" strike="noStrike" kern="1200" dirty="0">
                <a:solidFill>
                  <a:schemeClr val="tx1"/>
                </a:solidFill>
                <a:effectLst/>
                <a:latin typeface="+mn-lt"/>
                <a:ea typeface="+mn-ea"/>
                <a:cs typeface="+mn-cs"/>
              </a:rPr>
              <a:t>https://www.liberation.fr/debats/2020/09/02/halte-a-la-fraude-scientifique_1798277</a:t>
            </a:r>
          </a:p>
          <a:p>
            <a:pPr fontAlgn="base"/>
            <a:endParaRPr lang="fr-FR" sz="1100" u="none" strike="noStrike" kern="1200" dirty="0">
              <a:solidFill>
                <a:schemeClr val="tx1"/>
              </a:solidFill>
              <a:effectLst/>
              <a:latin typeface="+mn-lt"/>
              <a:ea typeface="+mn-ea"/>
              <a:cs typeface="+mn-cs"/>
            </a:endParaRPr>
          </a:p>
          <a:p>
            <a:pPr fontAlgn="base"/>
            <a:r>
              <a:rPr lang="fr-FR" sz="1100" dirty="0"/>
              <a:t>Halte à la fraude scientifique ...... sauvons la méthode scientifique. </a:t>
            </a:r>
            <a:r>
              <a:rPr lang="fr-FR" sz="900" dirty="0"/>
              <a:t>https://www.redactionmedicale.fr/2020/09/halte-à-la-fraude-scientifique.html </a:t>
            </a:r>
          </a:p>
          <a:p>
            <a:pPr fontAlgn="base"/>
            <a:r>
              <a:rPr lang="fr-FR" sz="1100" i="1" dirty="0"/>
              <a:t>Je voudrais féliciter les signataires d'une tribune publiée dans Libération le 2 septembre 2020, en remerciant ceux qui ont œuvré pour la publier. La discussion parlementaire sur la loi de programmation pluriannuelle de la recherche n'a pas prévu d'inclure l'intégrité scientifique.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dirty="0"/>
          </a:p>
          <a:p>
            <a:r>
              <a:rPr lang="en-US" sz="1100" dirty="0"/>
              <a:t>The fact that </a:t>
            </a:r>
            <a:r>
              <a:rPr lang="en-US" sz="1100" b="1" dirty="0"/>
              <a:t>preanalytical errors account for nearly 70% </a:t>
            </a:r>
            <a:r>
              <a:rPr lang="en-US" sz="1100" dirty="0"/>
              <a:t>of all problems in laboratory diagnostics</a:t>
            </a:r>
            <a:r>
              <a:rPr lang="en-US" sz="1100" baseline="30000" dirty="0">
                <a:hlinkClick r:id="rId3"/>
              </a:rPr>
              <a:t>21</a:t>
            </a:r>
            <a:r>
              <a:rPr lang="en-US" sz="1100" dirty="0"/>
              <a:t> and that there is an increasing concern about the reliability of medical research, with recent articles suggesting that up to </a:t>
            </a:r>
            <a:r>
              <a:rPr lang="en-US" sz="1100" b="1" dirty="0"/>
              <a:t>85% of research is wasted.</a:t>
            </a:r>
            <a:r>
              <a:rPr lang="en-US" sz="1100" b="1" baseline="30000" dirty="0">
                <a:hlinkClick r:id="rId4"/>
              </a:rPr>
              <a:t>22</a:t>
            </a:r>
            <a:r>
              <a:rPr lang="en-US" sz="1100" b="1" baseline="30000" dirty="0"/>
              <a:t> (</a:t>
            </a:r>
            <a:r>
              <a:rPr lang="en-US" sz="800" b="0" baseline="30000" dirty="0">
                <a:hlinkClick r:id="rId5"/>
              </a:rPr>
              <a:t>https://www.ncbi.nlm.nih.gov/pmc/articles/PMC5121206</a:t>
            </a:r>
            <a:r>
              <a:rPr lang="en-US" sz="1100" b="1" baseline="30000" dirty="0">
                <a:hlinkClick r:id="rId5"/>
              </a:rPr>
              <a:t>/</a:t>
            </a:r>
            <a:r>
              <a:rPr lang="en-US" sz="1100" b="1" baseline="30000" dirty="0"/>
              <a:t> ) ,</a:t>
            </a:r>
            <a:r>
              <a:rPr lang="en-US" sz="1100" b="1" baseline="30000" dirty="0">
                <a:hlinkClick r:id="rId6"/>
              </a:rPr>
              <a:t>23</a:t>
            </a:r>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Cette phrase est issue du paragraphe « </a:t>
            </a:r>
            <a:r>
              <a:rPr lang="en-US" sz="1100" dirty="0"/>
              <a:t>Reproducibility and Reliability of the Biological Sample and Data”</a:t>
            </a:r>
            <a:r>
              <a:rPr lang="fr-FR" sz="1100" dirty="0"/>
              <a:t> de l’article: </a:t>
            </a:r>
            <a:r>
              <a:rPr lang="fr-FR" sz="900" dirty="0">
                <a:hlinkClick r:id="rId7"/>
              </a:rPr>
              <a:t>https://www.liebertpub.com/doi/10.1089/bio.2018.0027</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p>
          <a:p>
            <a:r>
              <a:rPr lang="fr-FR" sz="1100" dirty="0"/>
              <a:t>Les </a:t>
            </a:r>
            <a:r>
              <a:rPr lang="fr-FR" sz="1100" dirty="0">
                <a:hlinkClick r:id="rId8"/>
              </a:rPr>
              <a:t>duplications d'images</a:t>
            </a:r>
            <a:r>
              <a:rPr lang="fr-FR" sz="1100" dirty="0"/>
              <a:t> dans un même article sont fréquentes (issu d’un billet de HMN: </a:t>
            </a:r>
            <a:r>
              <a:rPr lang="fr-FR" sz="900" dirty="0">
                <a:hlinkClick r:id="rId9"/>
              </a:rPr>
              <a:t>https://www.redactionmedicale.fr/2018/05/un-peu-de-sport-au-cnrs-avec-laffaire-jessus-les-r%C3%A9f%C3%A9rents-int%C3%A9grit%C3%A9-ne-font-pas-leur-boulot.html</a:t>
            </a:r>
            <a:r>
              <a:rPr lang="fr-FR" sz="900" dirty="0"/>
              <a:t> ). </a:t>
            </a:r>
          </a:p>
          <a:p>
            <a:endParaRPr lang="fr-FR" sz="800" dirty="0"/>
          </a:p>
          <a:p>
            <a:r>
              <a:rPr lang="fr-FR" sz="1100" b="1" dirty="0"/>
              <a:t>25 % </a:t>
            </a:r>
            <a:r>
              <a:rPr lang="fr-FR" sz="1100" dirty="0"/>
              <a:t>des auteurs de 'Journal of </a:t>
            </a:r>
            <a:r>
              <a:rPr lang="fr-FR" sz="1100" dirty="0" err="1"/>
              <a:t>Cell</a:t>
            </a:r>
            <a:r>
              <a:rPr lang="fr-FR" sz="1100" dirty="0"/>
              <a:t> </a:t>
            </a:r>
            <a:r>
              <a:rPr lang="fr-FR" sz="1100" dirty="0" err="1"/>
              <a:t>Biology</a:t>
            </a:r>
            <a:r>
              <a:rPr lang="fr-FR" sz="1100" dirty="0"/>
              <a:t>' ont manipulé au moins une image de leurs </a:t>
            </a:r>
            <a:r>
              <a:rPr lang="fr-FR" sz="1100" dirty="0" err="1"/>
              <a:t>manuscripts</a:t>
            </a:r>
            <a:r>
              <a:rPr lang="fr-FR" sz="1100" dirty="0"/>
              <a:t>. </a:t>
            </a:r>
            <a:r>
              <a:rPr lang="fr-FR" sz="900" dirty="0">
                <a:hlinkClick r:id="rId10"/>
              </a:rPr>
              <a:t>https://www.h2mw.eu/redactionmedicale/2013/09/25-des-auteurs-de-journal-of-cell-biology-ont-au-moins-une-image-manipul%C3%A9e.html</a:t>
            </a:r>
            <a:r>
              <a:rPr lang="fr-FR" sz="900" dirty="0"/>
              <a:t> </a:t>
            </a:r>
          </a:p>
          <a:p>
            <a:r>
              <a:rPr lang="fr-FR" sz="1100" dirty="0"/>
              <a:t>Travail énorme sur 2 ans car 20 261 articles de 40 revues prestigieuses (entre 1995 et 2014) ont été inspectés visuellement ! Il y avait 40 % d'articles provenant de PLOS ONE. Il s'agissait d'images en biologie : électrophorèses, western blots, </a:t>
            </a:r>
            <a:r>
              <a:rPr lang="fr-FR" sz="1100" dirty="0" err="1"/>
              <a:t>cytométries</a:t>
            </a:r>
            <a:r>
              <a:rPr lang="fr-FR" sz="1100" dirty="0"/>
              <a:t>, microscopies... </a:t>
            </a:r>
            <a:r>
              <a:rPr lang="fr-FR" sz="900" dirty="0">
                <a:hlinkClick r:id="rId11"/>
              </a:rPr>
              <a:t>https://www.h2mw.eu/redactionmedicale/2016/05/cest-un-article-par-3-auteurs-prestigieux-d%C3%A9pos%C3%A9-comme-preprint-dans-biorxiv-avec-comme-titre-the-prevalence-of-inappropri.html</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dirty="0"/>
              <a:t>Une chasseuse d'images embellies dans les articles : </a:t>
            </a:r>
            <a:r>
              <a:rPr lang="fr-FR" sz="1100" b="0" dirty="0" err="1"/>
              <a:t>photoshopage</a:t>
            </a:r>
            <a:r>
              <a:rPr lang="fr-FR" sz="1100" b="0" dirty="0"/>
              <a:t> de 20 % des illustrations des articles acceptés ? </a:t>
            </a:r>
            <a:r>
              <a:rPr lang="fr-FR" sz="900" b="0" dirty="0">
                <a:hlinkClick r:id="rId12"/>
              </a:rPr>
              <a:t>https://www.h2mw.eu/redactionmedicale/2015/07/une-chasseuse-dimages-bidouill%C3%A9es-dans-les-articles.html</a:t>
            </a:r>
            <a:r>
              <a:rPr lang="fr-FR" sz="900" b="0" dirty="0"/>
              <a:t> </a:t>
            </a:r>
          </a:p>
          <a:p>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Voir aussi: Une seule " usine à articles " semble avoir produit au moins 400 articles avec images fraudées... c'est la Chine ! </a:t>
            </a:r>
            <a:r>
              <a:rPr lang="fr-FR" sz="900" dirty="0">
                <a:hlinkClick r:id="rId13"/>
              </a:rPr>
              <a:t>https://www.redactionmedicale.fr/2020/03/une-seule-usine-%C3%A0-papier-semble-avoir-produit-400-papiers-cest-la-chine.html</a:t>
            </a:r>
            <a:r>
              <a:rPr lang="fr-FR" sz="900" dirty="0"/>
              <a:t>    ou </a:t>
            </a:r>
            <a:r>
              <a:rPr lang="fr-FR" sz="900" dirty="0">
                <a:hlinkClick r:id="rId14"/>
              </a:rPr>
              <a:t>https://scienceintegritydigest.com/2020/02/21/the-tadpole-paper-mill/</a:t>
            </a:r>
            <a:r>
              <a:rPr lang="fr-FR" sz="900" dirty="0"/>
              <a:t>  </a:t>
            </a:r>
          </a:p>
          <a:p>
            <a:r>
              <a:rPr lang="fr-FR" sz="900" dirty="0"/>
              <a:t> </a:t>
            </a:r>
            <a:endParaRPr lang="fr-FR" sz="1100" dirty="0"/>
          </a:p>
          <a:p>
            <a:r>
              <a:rPr lang="fr-FR" sz="1100" dirty="0"/>
              <a:t>Un candidat pour rentrer dans le club fermé des 100 rétractations ! Il n'en a que 17 pour l'instant.</a:t>
            </a:r>
            <a:r>
              <a:rPr lang="fr-FR" sz="1100" baseline="0" dirty="0"/>
              <a:t> </a:t>
            </a:r>
            <a:endParaRPr lang="fr-FR"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hlinkClick r:id="rId15"/>
              </a:rPr>
              <a:t>https://www.redactionmedicale.fr/2020/02/un-candidat-pour-rentrer-dans-le-club-ferm%C3%A9-des-100-r%C3%A9tractations-.html</a:t>
            </a:r>
            <a:r>
              <a:rPr lang="fr-FR" sz="900" dirty="0"/>
              <a:t> </a:t>
            </a:r>
          </a:p>
          <a:p>
            <a:r>
              <a:rPr lang="en-US" sz="1100" dirty="0"/>
              <a:t>A survey of US scientists showed that a third of respondents admitted to have engaged in unethical research </a:t>
            </a:r>
            <a:r>
              <a:rPr lang="en-US" sz="1100" dirty="0" err="1"/>
              <a:t>behaviour</a:t>
            </a:r>
            <a:r>
              <a:rPr lang="en-US" sz="1100" dirty="0"/>
              <a:t> within the previous 3 years.9 15·5% admitted changing the design, methodology, or results in response to pressure from a funding source, and 10% admitted inappropriately assigning authorship credit. </a:t>
            </a:r>
            <a:r>
              <a:rPr lang="en-US" sz="900" dirty="0">
                <a:hlinkClick r:id="rId16"/>
              </a:rPr>
              <a:t>https://www.sciencedirect.com/science/article/pii/S0140673606688211?via%3Dihub</a:t>
            </a:r>
            <a:r>
              <a:rPr lang="en-US" sz="900" dirty="0"/>
              <a:t>  </a:t>
            </a:r>
          </a:p>
          <a:p>
            <a:endParaRPr lang="en-US" sz="800" dirty="0"/>
          </a:p>
          <a:p>
            <a:r>
              <a:rPr lang="fr-FR" sz="1100" dirty="0"/>
              <a:t>La vie après avoir été puni pour fraude scientifique : la moitié des coupables poursuivent des recherches. </a:t>
            </a:r>
            <a:r>
              <a:rPr lang="en-US" sz="900" dirty="0">
                <a:hlinkClick r:id="rId17"/>
              </a:rPr>
              <a:t>https://www.redactionmedicale.fr/2017/04/la-vie-apr%C3%A8s-avoir-%C3%A9t%C3%A9-puni-pour-fraude-scientifique-la-moiti%C3%A9-des-coupables-poursuivent-des-recherc.html</a:t>
            </a:r>
            <a:r>
              <a:rPr lang="en-US" sz="900" dirty="0"/>
              <a:t> </a:t>
            </a:r>
          </a:p>
          <a:p>
            <a:endParaRPr lang="en-US" sz="900" dirty="0"/>
          </a:p>
          <a:p>
            <a:r>
              <a:rPr lang="fr-FR" sz="1100" dirty="0"/>
              <a:t>Les 21 revues du groupe Lancet vont être rigoureuses sur les données sources... et les auteurs signeront ils par complaisance</a:t>
            </a:r>
          </a:p>
          <a:p>
            <a:r>
              <a:rPr lang="fr-FR" sz="1100" dirty="0"/>
              <a:t>C'est une conséquence de la rétractation de l'article de </a:t>
            </a:r>
            <a:r>
              <a:rPr lang="fr-FR" sz="1100" dirty="0" err="1"/>
              <a:t>Mehra</a:t>
            </a:r>
            <a:r>
              <a:rPr lang="fr-FR" sz="1100" dirty="0"/>
              <a:t> et al sur COVID-19/HCQ/AZI dans The Lancet en juin 2020. </a:t>
            </a:r>
            <a:r>
              <a:rPr lang="fr-FR" sz="900" dirty="0"/>
              <a:t>https://www.redactionmedicale.fr/2020/09/cest-une-conséquence-de-la-rétractation-de-larticle-de-mehra-et-al-sur-covid-19hcqazi-dans-the-lancet-en-juin-2020-tous.html</a:t>
            </a:r>
            <a:endParaRPr lang="en-US" sz="900" dirty="0"/>
          </a:p>
          <a:p>
            <a:endParaRPr lang="en-US" sz="1100" dirty="0"/>
          </a:p>
          <a:p>
            <a:endParaRPr lang="en-US" sz="110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4605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305765" y="833584"/>
            <a:ext cx="5757368" cy="5707032"/>
          </a:xfrm>
        </p:spPr>
        <p:txBody>
          <a:bodyPr/>
          <a:lstStyle/>
          <a:p>
            <a:r>
              <a:rPr lang="fr-FR" sz="1100" u="none" strike="noStrike" kern="1200" dirty="0" err="1">
                <a:solidFill>
                  <a:schemeClr val="tx1"/>
                </a:solidFill>
                <a:effectLst/>
                <a:latin typeface="+mn-lt"/>
                <a:ea typeface="+mn-ea"/>
                <a:cs typeface="+mn-cs"/>
                <a:hlinkClick r:id="rId3"/>
              </a:rPr>
              <a:t>Retraction</a:t>
            </a:r>
            <a:r>
              <a:rPr lang="fr-FR" sz="1100" u="none" strike="noStrike" kern="1200" dirty="0">
                <a:solidFill>
                  <a:schemeClr val="tx1"/>
                </a:solidFill>
                <a:effectLst/>
                <a:latin typeface="+mn-lt"/>
                <a:ea typeface="+mn-ea"/>
                <a:cs typeface="+mn-cs"/>
                <a:hlinkClick r:id="rId3"/>
              </a:rPr>
              <a:t> Watch</a:t>
            </a:r>
            <a:r>
              <a:rPr lang="fr-FR" sz="1100" u="none" strike="noStrike" kern="1200" dirty="0">
                <a:solidFill>
                  <a:schemeClr val="tx1"/>
                </a:solidFill>
                <a:effectLst/>
                <a:latin typeface="+mn-lt"/>
                <a:ea typeface="+mn-ea"/>
                <a:cs typeface="+mn-cs"/>
              </a:rPr>
              <a:t> : </a:t>
            </a:r>
            <a:r>
              <a:rPr lang="fr-FR" sz="1100" baseline="0" dirty="0" err="1"/>
              <a:t>Retracted</a:t>
            </a:r>
            <a:r>
              <a:rPr lang="fr-FR" sz="1100" baseline="0" dirty="0"/>
              <a:t> coronavirus (COVID-19) </a:t>
            </a:r>
            <a:r>
              <a:rPr lang="fr-FR" sz="1100" baseline="0" dirty="0" err="1"/>
              <a:t>papers</a:t>
            </a:r>
            <a:r>
              <a:rPr lang="fr-FR" sz="1100" baseline="0" dirty="0"/>
              <a:t> : </a:t>
            </a:r>
            <a:r>
              <a:rPr lang="fr-FR" sz="900" baseline="0" dirty="0"/>
              <a:t>https://retractionwatch.com/retracted-coronavirus-covid-19-papers/ </a:t>
            </a:r>
          </a:p>
          <a:p>
            <a:r>
              <a:rPr lang="fr-FR" sz="900" baseline="0" dirty="0"/>
              <a:t>Plus de 30 </a:t>
            </a:r>
            <a:r>
              <a:rPr lang="fr-FR" sz="900" baseline="0"/>
              <a:t>articles retractés en sept 2020 !</a:t>
            </a:r>
            <a:endParaRPr lang="fr-FR" sz="900" baseline="0" dirty="0"/>
          </a:p>
          <a:p>
            <a:endParaRPr lang="fr-FR" sz="1100" baseline="0" dirty="0"/>
          </a:p>
          <a:p>
            <a:r>
              <a:rPr lang="fr-FR" sz="1100" baseline="0" dirty="0"/>
              <a:t>Nombreuses initiatives pour </a:t>
            </a:r>
            <a:r>
              <a:rPr lang="fr-FR" sz="1100" b="1" baseline="0" dirty="0"/>
              <a:t>lutter contre le gaspillage </a:t>
            </a:r>
            <a:r>
              <a:rPr lang="fr-FR" sz="1100" baseline="0" dirty="0"/>
              <a:t>de la recherche: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100" baseline="0" dirty="0"/>
              <a:t>des prix (</a:t>
            </a:r>
            <a:r>
              <a:rPr lang="fr-FR" sz="1100" baseline="0" dirty="0" err="1"/>
              <a:t>awards</a:t>
            </a:r>
            <a:r>
              <a:rPr lang="fr-FR" sz="1100" baseline="0" dirty="0"/>
              <a:t>) sont attribués, surtout dans domaine de la santé;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100" baseline="0" dirty="0"/>
              <a:t>des conférences organisées (ex: </a:t>
            </a:r>
            <a:r>
              <a:rPr lang="fr-FR" sz="1100" baseline="0" dirty="0">
                <a:hlinkClick r:id="rId4"/>
              </a:rPr>
              <a:t>http://www.ease.org.uk/ease-events/13th-ease-conference-strasbourg-france/</a:t>
            </a:r>
            <a:r>
              <a:rPr lang="fr-FR" sz="1100" baseline="0" dirty="0"/>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100" baseline="0" dirty="0"/>
              <a:t>Guides : </a:t>
            </a:r>
            <a:r>
              <a:rPr lang="en-US" sz="1200" kern="1200" dirty="0">
                <a:solidFill>
                  <a:schemeClr val="tx1"/>
                </a:solidFill>
                <a:effectLst/>
                <a:latin typeface="+mn-lt"/>
                <a:ea typeface="+mn-ea"/>
                <a:cs typeface="+mn-cs"/>
              </a:rPr>
              <a:t>Reporting guidelines such as CONSORT, STARD, PRISMA, and ARRIVE aim at improving the quality of research reports, but are poorly adhered to (</a:t>
            </a:r>
            <a:r>
              <a:rPr lang="fr-FR" sz="900" dirty="0">
                <a:hlinkClick r:id="rId5"/>
              </a:rPr>
              <a:t>http://www.ease.org.uk/wp-content/uploads/session_2b.pdf</a:t>
            </a:r>
            <a:r>
              <a:rPr lang="fr-FR" sz="900" dirty="0"/>
              <a:t> ).</a:t>
            </a:r>
          </a:p>
          <a:p>
            <a:endParaRPr lang="en-US" sz="1100" dirty="0"/>
          </a:p>
          <a:p>
            <a:endParaRPr lang="en-US" sz="110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3759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305765" y="833584"/>
            <a:ext cx="5181304" cy="5707032"/>
          </a:xfrm>
        </p:spPr>
        <p:txBody>
          <a:bodyPr/>
          <a:lstStyle/>
          <a:p>
            <a:r>
              <a:rPr lang="fr-FR" sz="1100" b="1" dirty="0"/>
              <a:t>Enjeux : réutilisation des données</a:t>
            </a:r>
            <a:r>
              <a:rPr lang="fr-FR" sz="1100" dirty="0"/>
              <a:t>: par vous, vos collègues, ou par d’autres scientifiques ou d’autres types d’acteurs.</a:t>
            </a:r>
          </a:p>
          <a:p>
            <a:r>
              <a:rPr lang="fr-FR" sz="1100" dirty="0"/>
              <a:t>	</a:t>
            </a:r>
            <a:r>
              <a:rPr lang="fr-FR" sz="1100" dirty="0">
                <a:sym typeface="Wingdings" panose="05000000000000000000" pitchFamily="2" charset="2"/>
              </a:rPr>
              <a:t> enjeux</a:t>
            </a:r>
            <a:r>
              <a:rPr lang="fr-FR" sz="1100" baseline="0" dirty="0">
                <a:sym typeface="Wingdings" panose="05000000000000000000" pitchFamily="2" charset="2"/>
              </a:rPr>
              <a:t> de compréhension des données, d’</a:t>
            </a:r>
            <a:r>
              <a:rPr lang="fr-FR" sz="1100" dirty="0"/>
              <a:t>interopérabilité, de préservation</a:t>
            </a:r>
            <a:r>
              <a:rPr lang="fr-FR" sz="1100" baseline="0" dirty="0"/>
              <a:t>.</a:t>
            </a:r>
          </a:p>
          <a:p>
            <a:r>
              <a:rPr lang="en-US" sz="1100" i="1" dirty="0"/>
              <a:t>	Putting data 'on the web' is not enough</a:t>
            </a:r>
            <a:r>
              <a:rPr lang="en-US" sz="1100" dirty="0"/>
              <a:t>. </a:t>
            </a:r>
          </a:p>
          <a:p>
            <a:r>
              <a:rPr lang="en-US" sz="1100" dirty="0"/>
              <a:t>An inherent principle of publication is that others should be able to </a:t>
            </a:r>
            <a:r>
              <a:rPr lang="en-US" sz="1100" b="1" dirty="0"/>
              <a:t>replicate</a:t>
            </a:r>
            <a:r>
              <a:rPr lang="en-US" sz="1100" dirty="0"/>
              <a:t> and build upon the authors' published claims. </a:t>
            </a:r>
            <a:r>
              <a:rPr lang="en-US" sz="900" dirty="0"/>
              <a:t>(</a:t>
            </a:r>
            <a:r>
              <a:rPr lang="en-US" sz="900" dirty="0">
                <a:hlinkClick r:id="rId3"/>
              </a:rPr>
              <a:t>https://www.nature.com/srep/journal-policies/editorial-policies#availability</a:t>
            </a:r>
            <a:r>
              <a:rPr lang="en-US" sz="900" dirty="0"/>
              <a:t> ).</a:t>
            </a:r>
          </a:p>
          <a:p>
            <a:endParaRPr lang="en-US" sz="1100" dirty="0"/>
          </a:p>
          <a:p>
            <a:r>
              <a:rPr lang="fr-FR" sz="1100" dirty="0"/>
              <a:t>Voir aussi : La </a:t>
            </a:r>
            <a:r>
              <a:rPr lang="fr-FR" sz="1100" b="1" dirty="0"/>
              <a:t>crise de la reproductibilité </a:t>
            </a:r>
            <a:r>
              <a:rPr lang="fr-FR" sz="1100" dirty="0"/>
              <a:t>sur le blog</a:t>
            </a:r>
            <a:r>
              <a:rPr lang="fr-FR" sz="1100" baseline="0" dirty="0"/>
              <a:t> d’HMN</a:t>
            </a:r>
            <a:r>
              <a:rPr lang="fr-FR" sz="1100" dirty="0"/>
              <a:t> : </a:t>
            </a:r>
            <a:r>
              <a:rPr lang="fr-FR" sz="900" dirty="0">
                <a:hlinkClick r:id="rId4"/>
              </a:rPr>
              <a:t>https://www.redactionmedicale.fr/2019/04/la-crise-de-la-reproductibilit%C3%A9-3-exemples-didactiques-de-novo-nordisk-ayant-cherch%C3%A9-%C3%A0-refaire-des-e.html</a:t>
            </a:r>
            <a:r>
              <a:rPr lang="fr-FR" sz="900" dirty="0"/>
              <a:t>  </a:t>
            </a:r>
          </a:p>
          <a:p>
            <a:endParaRPr lang="fr-FR" sz="1100" dirty="0"/>
          </a:p>
          <a:p>
            <a:r>
              <a:rPr lang="fr-FR" sz="1100" dirty="0">
                <a:solidFill>
                  <a:schemeClr val="tx1"/>
                </a:solidFill>
              </a:rPr>
              <a:t>Voir les exemples</a:t>
            </a:r>
            <a:r>
              <a:rPr lang="fr-FR" sz="1100" baseline="0" dirty="0">
                <a:solidFill>
                  <a:schemeClr val="tx1"/>
                </a:solidFill>
              </a:rPr>
              <a:t> tels que « </a:t>
            </a:r>
            <a:r>
              <a:rPr lang="fr-FR" sz="1100" b="1" baseline="0" dirty="0">
                <a:solidFill>
                  <a:schemeClr val="tx1"/>
                </a:solidFill>
              </a:rPr>
              <a:t>elle perd sa thèse </a:t>
            </a:r>
            <a:r>
              <a:rPr lang="fr-FR" sz="1100" baseline="0" dirty="0">
                <a:solidFill>
                  <a:schemeClr val="tx1"/>
                </a:solidFill>
              </a:rPr>
              <a:t>dans le train, son père lance un appel » : </a:t>
            </a:r>
            <a:r>
              <a:rPr lang="fr-FR" sz="1100" baseline="0" dirty="0">
                <a:hlinkClick r:id="rId5"/>
              </a:rPr>
              <a:t>https://osf.io/va89s/</a:t>
            </a:r>
            <a:r>
              <a:rPr lang="fr-FR" sz="1100" baseline="0" dirty="0"/>
              <a:t> </a:t>
            </a:r>
          </a:p>
          <a:p>
            <a:endParaRPr lang="fr-FR" sz="1100" kern="1200" dirty="0">
              <a:solidFill>
                <a:schemeClr val="tx1"/>
              </a:solidFill>
              <a:effectLst/>
              <a:latin typeface="+mn-lt"/>
              <a:ea typeface="+mn-ea"/>
              <a:cs typeface="+mn-cs"/>
            </a:endParaRPr>
          </a:p>
          <a:p>
            <a:r>
              <a:rPr lang="fr-FR" sz="1100" kern="1200" dirty="0">
                <a:solidFill>
                  <a:schemeClr val="tx1"/>
                </a:solidFill>
                <a:effectLst/>
                <a:latin typeface="+mn-lt"/>
                <a:ea typeface="+mn-ea"/>
                <a:cs typeface="+mn-cs"/>
              </a:rPr>
              <a:t>Depuis + de 25 ans, l’accès aux données de recherche a considérablement amélioré le partage de connaissances et vient </a:t>
            </a:r>
            <a:r>
              <a:rPr lang="fr-FR" sz="1100" b="1" kern="1200" dirty="0">
                <a:solidFill>
                  <a:schemeClr val="tx1"/>
                </a:solidFill>
                <a:effectLst/>
                <a:latin typeface="+mn-lt"/>
                <a:ea typeface="+mn-ea"/>
                <a:cs typeface="+mn-cs"/>
              </a:rPr>
              <a:t>renforcer les conditions d’une recherche intègre </a:t>
            </a:r>
            <a:r>
              <a:rPr lang="fr-FR" sz="1100" kern="1200" dirty="0">
                <a:solidFill>
                  <a:schemeClr val="tx1"/>
                </a:solidFill>
                <a:effectLst/>
                <a:latin typeface="+mn-lt"/>
                <a:ea typeface="+mn-ea"/>
                <a:cs typeface="+mn-cs"/>
              </a:rPr>
              <a:t>(conservation des données facilitant la </a:t>
            </a:r>
            <a:r>
              <a:rPr lang="fr-FR" sz="1100" b="1" kern="1200" dirty="0">
                <a:solidFill>
                  <a:schemeClr val="tx1"/>
                </a:solidFill>
                <a:effectLst/>
                <a:latin typeface="+mn-lt"/>
                <a:ea typeface="+mn-ea"/>
                <a:cs typeface="+mn-cs"/>
              </a:rPr>
              <a:t>reproductibilité des expériences</a:t>
            </a:r>
            <a:r>
              <a:rPr lang="fr-FR" sz="1100" kern="1200" dirty="0">
                <a:solidFill>
                  <a:schemeClr val="tx1"/>
                </a:solidFill>
                <a:effectLst/>
                <a:latin typeface="+mn-lt"/>
                <a:ea typeface="+mn-ea"/>
                <a:cs typeface="+mn-cs"/>
              </a:rPr>
              <a:t>, garantissant la </a:t>
            </a:r>
            <a:r>
              <a:rPr lang="fr-FR" sz="1100" b="1" kern="1200" dirty="0">
                <a:solidFill>
                  <a:schemeClr val="tx1"/>
                </a:solidFill>
                <a:effectLst/>
                <a:latin typeface="+mn-lt"/>
                <a:ea typeface="+mn-ea"/>
                <a:cs typeface="+mn-cs"/>
              </a:rPr>
              <a:t>transparence des sources</a:t>
            </a:r>
            <a:r>
              <a:rPr lang="fr-FR" sz="1100" kern="1200" dirty="0">
                <a:solidFill>
                  <a:schemeClr val="tx1"/>
                </a:solidFill>
                <a:effectLst/>
                <a:latin typeface="+mn-lt"/>
                <a:ea typeface="+mn-ea"/>
                <a:cs typeface="+mn-cs"/>
              </a:rPr>
              <a:t>, etc.). Cette ouverture, soutenant l’adoption de «bonnes pratiques», n’en constitue pas moins un défi, nécessitant une réflexion attentive sur ses modalités de mise en œuvre en prenant conscience de certains risques (non-intégrité des données, pillage, etc.). (issu du programme du colloque «  Intégrité scientifique et science ouverte » - avril 2019: </a:t>
            </a:r>
            <a:r>
              <a:rPr lang="fr-FR" sz="900" kern="1200" dirty="0">
                <a:solidFill>
                  <a:schemeClr val="tx1"/>
                </a:solidFill>
                <a:effectLst/>
                <a:latin typeface="+mn-lt"/>
                <a:ea typeface="+mn-ea"/>
                <a:cs typeface="+mn-cs"/>
                <a:hlinkClick r:id="rId6"/>
              </a:rPr>
              <a:t>https://www.hceres.fr/sites/default/files/media/downloads/190325_Programme_colloque_IS-OS_0.pdf</a:t>
            </a:r>
            <a:r>
              <a:rPr lang="fr-FR" sz="900" kern="1200" dirty="0">
                <a:solidFill>
                  <a:schemeClr val="tx1"/>
                </a:solidFill>
                <a:effectLst/>
                <a:latin typeface="+mn-lt"/>
                <a:ea typeface="+mn-ea"/>
                <a:cs typeface="+mn-cs"/>
              </a:rPr>
              <a:t> ). </a:t>
            </a:r>
            <a:endParaRPr lang="fr-FR" sz="900" dirty="0">
              <a:latin typeface="+mn-lt"/>
            </a:endParaRPr>
          </a:p>
          <a:p>
            <a:endParaRPr lang="fr-FR"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mn-lt"/>
              </a:rPr>
              <a:t>Ouvrir les données rend la </a:t>
            </a:r>
            <a:r>
              <a:rPr lang="fr-FR" sz="1100" b="1" dirty="0">
                <a:latin typeface="+mn-lt"/>
              </a:rPr>
              <a:t>recherche + transparente</a:t>
            </a:r>
            <a:r>
              <a:rPr lang="fr-FR" sz="1100" dirty="0">
                <a:latin typeface="+mn-lt"/>
              </a:rPr>
              <a:t>, renforce la </a:t>
            </a:r>
            <a:r>
              <a:rPr lang="fr-FR" sz="1100" b="1" dirty="0">
                <a:latin typeface="+mn-lt"/>
              </a:rPr>
              <a:t>confiance des citoyens </a:t>
            </a:r>
            <a:r>
              <a:rPr lang="fr-FR" sz="1100" dirty="0">
                <a:latin typeface="+mn-lt"/>
              </a:rPr>
              <a:t>et leur permet de s’impliquer (dans le cadre des </a:t>
            </a:r>
            <a:r>
              <a:rPr lang="fr-FR" sz="1100" dirty="0">
                <a:latin typeface="+mn-lt"/>
                <a:hlinkClick r:id="rId7"/>
              </a:rPr>
              <a:t>sciences participatives</a:t>
            </a:r>
            <a:r>
              <a:rPr lang="fr-FR" sz="1100" dirty="0">
                <a:latin typeface="+mn-lt"/>
              </a:rPr>
              <a:t> par exemple).</a:t>
            </a:r>
            <a:endParaRPr lang="fr-FR" sz="1100" baseline="0" dirty="0"/>
          </a:p>
          <a:p>
            <a:endParaRPr lang="en-US" sz="1100" dirty="0"/>
          </a:p>
          <a:p>
            <a:endParaRPr lang="en-US" sz="110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4349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1"/>
            <a:ext cx="5904656" cy="4772222"/>
          </a:xfrm>
        </p:spPr>
        <p:txBody>
          <a:bodyPr/>
          <a:lstStyle/>
          <a:p>
            <a:r>
              <a:rPr lang="fr-FR" sz="1100" dirty="0"/>
              <a:t>Le mouvement de la </a:t>
            </a:r>
            <a:r>
              <a:rPr lang="fr-FR" sz="1100" b="1" dirty="0"/>
              <a:t>science ouverte </a:t>
            </a:r>
            <a:r>
              <a:rPr lang="fr-FR" sz="1100" dirty="0"/>
              <a:t>s’inscrit dans une dynamique internationale, européenne et nationale. Son objectif est le partage des donnée, des publications, des connaissances, mais également des logiciels, des méthodes, …</a:t>
            </a:r>
          </a:p>
          <a:p>
            <a:endParaRPr lang="fr-FR"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effectLst/>
                <a:latin typeface="+mn-lt"/>
                <a:ea typeface="+mn-ea"/>
                <a:cs typeface="+mn-cs"/>
              </a:rPr>
              <a:t>La SO est un mouvement consistant à diffuser les matériaux et les résultats de la recherche, sans obstacle technique, juridique, géographique ou commercial, et idéalement sans aucun délai. (définition issu de</a:t>
            </a:r>
            <a:r>
              <a:rPr lang="fr-FR" sz="1100" kern="1200" baseline="0" dirty="0">
                <a:solidFill>
                  <a:schemeClr val="tx1"/>
                </a:solidFill>
                <a:effectLst/>
                <a:latin typeface="+mn-lt"/>
                <a:ea typeface="+mn-ea"/>
                <a:cs typeface="+mn-cs"/>
              </a:rPr>
              <a:t> « Pour une action publique transparente et collaborative: Plan d’action National pour la France 2018-2020: </a:t>
            </a:r>
            <a:r>
              <a:rPr lang="fr-FR" sz="900" kern="1200" dirty="0">
                <a:solidFill>
                  <a:schemeClr val="tx1"/>
                </a:solidFill>
                <a:effectLst/>
                <a:latin typeface="+mn-lt"/>
                <a:ea typeface="+mn-ea"/>
                <a:cs typeface="+mn-cs"/>
                <a:hlinkClick r:id="rId3"/>
              </a:rPr>
              <a:t>https://www.etalab.gouv.fr/wp-content/uploads/2018/04/PlanOGP-FR-2018-2020-VF-FR.pdf#page=57</a:t>
            </a:r>
            <a:r>
              <a:rPr lang="fr-FR" sz="9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Open science is the movement to make scientific research (including publications, data, physical samples, and software) and its dissemination accessible to all levels of an inquiring community, amateur or professional</a:t>
            </a:r>
            <a:r>
              <a:rPr lang="en-US" sz="1100" baseline="0" dirty="0"/>
              <a:t> : </a:t>
            </a:r>
            <a:r>
              <a:rPr lang="en-US" sz="900" baseline="0" dirty="0">
                <a:hlinkClick r:id="rId4"/>
              </a:rPr>
              <a:t>https://projectescape.eu/news/enabling-open-science-astroparticle-physics-%E2%80%93-escape-open-source-scientific-software-and-0</a:t>
            </a:r>
            <a:r>
              <a:rPr lang="en-US" sz="9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aseline="0" dirty="0"/>
          </a:p>
          <a:p>
            <a:r>
              <a:rPr lang="fr-FR" sz="900" b="1" baseline="0" dirty="0"/>
              <a:t>EOSC</a:t>
            </a:r>
            <a:r>
              <a:rPr lang="fr-FR" sz="900" baseline="0" dirty="0"/>
              <a:t>: initiative de la CE qui vise à relier les infrastructures de données scientifiques européennes existantes, à y joindre des solutions cloud à haute capacité et/ou performance pour les exploiter et à élargir la portée de ces services aux utilisateurs du secteur public et de l’industrie. </a:t>
            </a:r>
            <a:r>
              <a:rPr lang="fr-FR" sz="800" baseline="0" dirty="0">
                <a:hlinkClick r:id="rId5"/>
              </a:rPr>
              <a:t>https://www.eosc-portal.eu/</a:t>
            </a:r>
            <a:r>
              <a:rPr lang="fr-FR" sz="800" baseline="0" dirty="0"/>
              <a:t> </a:t>
            </a:r>
          </a:p>
          <a:p>
            <a:endParaRPr lang="fr-FR"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aseline="0" dirty="0"/>
          </a:p>
          <a:p>
            <a:endParaRPr lang="fr-FR" sz="1100" dirty="0">
              <a:latin typeface="+mn-lt"/>
            </a:endParaRPr>
          </a:p>
          <a:p>
            <a:endParaRPr lang="fr-FR" sz="1100" baseline="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15166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1"/>
            <a:ext cx="5904656" cy="477222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100" b="1" kern="1200" dirty="0">
                <a:solidFill>
                  <a:schemeClr val="tx1"/>
                </a:solidFill>
                <a:effectLst/>
                <a:latin typeface="+mn-lt"/>
                <a:ea typeface="+mn-ea"/>
                <a:cs typeface="+mn-cs"/>
              </a:rPr>
              <a:t>Plan OGP </a:t>
            </a:r>
            <a:r>
              <a:rPr lang="fr-FR" sz="1100" b="0" kern="1200" dirty="0">
                <a:solidFill>
                  <a:schemeClr val="tx1"/>
                </a:solidFill>
                <a:effectLst/>
                <a:latin typeface="+mn-lt"/>
                <a:ea typeface="+mn-ea"/>
                <a:cs typeface="+mn-cs"/>
              </a:rPr>
              <a:t>: Open</a:t>
            </a:r>
            <a:r>
              <a:rPr lang="fr-FR" sz="1100" b="0" kern="1200" baseline="0" dirty="0">
                <a:solidFill>
                  <a:schemeClr val="tx1"/>
                </a:solidFill>
                <a:effectLst/>
                <a:latin typeface="+mn-lt"/>
                <a:ea typeface="+mn-ea"/>
                <a:cs typeface="+mn-cs"/>
              </a:rPr>
              <a:t> </a:t>
            </a:r>
            <a:r>
              <a:rPr lang="fr-FR" sz="1100" b="0" kern="1200" baseline="0" dirty="0" err="1">
                <a:solidFill>
                  <a:schemeClr val="tx1"/>
                </a:solidFill>
                <a:effectLst/>
                <a:latin typeface="+mn-lt"/>
                <a:ea typeface="+mn-ea"/>
                <a:cs typeface="+mn-cs"/>
              </a:rPr>
              <a:t>Government</a:t>
            </a:r>
            <a:r>
              <a:rPr lang="fr-FR" sz="1100" b="0" kern="1200" baseline="0" dirty="0">
                <a:solidFill>
                  <a:schemeClr val="tx1"/>
                </a:solidFill>
                <a:effectLst/>
                <a:latin typeface="+mn-lt"/>
                <a:ea typeface="+mn-ea"/>
                <a:cs typeface="+mn-cs"/>
              </a:rPr>
              <a:t> Partnership, 2015: 21 engagements du</a:t>
            </a:r>
            <a:r>
              <a:rPr lang="fr-FR" sz="1100" b="1" kern="1200" baseline="0" dirty="0">
                <a:solidFill>
                  <a:schemeClr val="tx1"/>
                </a:solidFill>
                <a:effectLst/>
                <a:latin typeface="+mn-lt"/>
                <a:ea typeface="+mn-ea"/>
                <a:cs typeface="+mn-cs"/>
              </a:rPr>
              <a:t> </a:t>
            </a:r>
            <a:r>
              <a:rPr lang="fr-FR" sz="1100" b="0" kern="1200" baseline="0" dirty="0">
                <a:solidFill>
                  <a:schemeClr val="tx1"/>
                </a:solidFill>
                <a:effectLst/>
                <a:latin typeface="+mn-lt"/>
                <a:ea typeface="+mn-ea"/>
                <a:cs typeface="+mn-cs"/>
              </a:rPr>
              <a:t>Ministère Enseignement Supérieur, Recherche et Innovation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100" b="1" kern="1200" dirty="0">
                <a:solidFill>
                  <a:schemeClr val="tx1"/>
                </a:solidFill>
                <a:effectLst/>
                <a:latin typeface="+mn-lt"/>
                <a:ea typeface="+mn-ea"/>
                <a:cs typeface="+mn-cs"/>
              </a:rPr>
              <a:t>PNSO</a:t>
            </a:r>
            <a:r>
              <a:rPr lang="fr-FR" sz="1100" kern="1200" dirty="0">
                <a:solidFill>
                  <a:schemeClr val="tx1"/>
                </a:solidFill>
                <a:effectLst/>
                <a:latin typeface="+mn-lt"/>
                <a:ea typeface="+mn-ea"/>
                <a:cs typeface="+mn-cs"/>
              </a:rPr>
              <a:t> (juillet 2018)</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100" b="1" kern="1200" dirty="0">
                <a:solidFill>
                  <a:schemeClr val="tx1"/>
                </a:solidFill>
                <a:effectLst/>
                <a:latin typeface="+mn-lt"/>
                <a:ea typeface="+mn-ea"/>
                <a:cs typeface="+mn-cs"/>
                <a:sym typeface="Wingdings" panose="05000000000000000000" pitchFamily="2" charset="2"/>
              </a:rPr>
              <a:t>COSO</a:t>
            </a:r>
            <a:r>
              <a:rPr lang="fr-FR" sz="1100" kern="1200" dirty="0">
                <a:solidFill>
                  <a:schemeClr val="tx1"/>
                </a:solidFill>
                <a:effectLst/>
                <a:latin typeface="+mn-lt"/>
                <a:ea typeface="+mn-ea"/>
                <a:cs typeface="+mn-cs"/>
                <a:sym typeface="Wingdings" panose="05000000000000000000" pitchFamily="2" charset="2"/>
              </a:rPr>
              <a:t> (avril 2019). Assure la mise en œuvre d’1 politique de soutien à l’ouverture des publications et des données</a:t>
            </a:r>
            <a:r>
              <a:rPr lang="fr-FR" kern="1200" dirty="0">
                <a:solidFill>
                  <a:schemeClr val="tx1"/>
                </a:solidFill>
                <a:effectLst/>
                <a:latin typeface="+mn-lt"/>
                <a:ea typeface="+mn-ea"/>
                <a:cs typeface="+mn-cs"/>
                <a:sym typeface="Wingdings" panose="05000000000000000000" pitchFamily="2" charset="2"/>
              </a:rPr>
              <a:t>. </a:t>
            </a:r>
            <a:r>
              <a:rPr lang="fr-FR" dirty="0"/>
              <a:t>Recommandations </a:t>
            </a:r>
            <a:r>
              <a:rPr lang="fr-FR" baseline="0" dirty="0"/>
              <a:t>COSO : </a:t>
            </a:r>
            <a:r>
              <a:rPr lang="fr-FR" sz="900" baseline="0" dirty="0">
                <a:hlinkClick r:id="rId3"/>
              </a:rPr>
              <a:t>https://www.ouvrirlascience.fr/pour-une-politique-des-donnees-de-la-recherche-guide-strategique-a-lusage-des-etablissements/</a:t>
            </a:r>
            <a:r>
              <a:rPr lang="fr-FR" sz="900" baseline="0" dirty="0"/>
              <a:t>  ;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kern="1200" dirty="0">
                <a:solidFill>
                  <a:schemeClr val="tx1"/>
                </a:solidFill>
                <a:effectLst/>
                <a:latin typeface="+mn-lt"/>
                <a:ea typeface="+mn-ea"/>
                <a:cs typeface="+mn-cs"/>
              </a:rPr>
              <a:t>La science ouverte est un mouvement consistant à diffuser les matériaux et les résultats de la recherche, sans obstacle technique, juridique, géographique ou commercial, et idéalement sans aucun délai. </a:t>
            </a:r>
            <a:endParaRPr lang="fr-FR"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aseline="0" dirty="0"/>
              <a:t>La recherche scientifique est un bien commun que nous devons partager avec tous</a:t>
            </a:r>
          </a:p>
          <a:p>
            <a:endParaRPr lang="fr-FR" sz="1100" dirty="0">
              <a:latin typeface="+mn-lt"/>
            </a:endParaRPr>
          </a:p>
          <a:p>
            <a:r>
              <a:rPr lang="fr-FR" sz="1100" b="1" dirty="0">
                <a:latin typeface="+mn-lt"/>
              </a:rPr>
              <a:t>ANR</a:t>
            </a:r>
            <a:r>
              <a:rPr lang="fr-FR" sz="1100" dirty="0">
                <a:latin typeface="+mn-lt"/>
              </a:rPr>
              <a:t> : « la </a:t>
            </a:r>
            <a:r>
              <a:rPr lang="fr-FR" sz="1100" dirty="0">
                <a:effectLst/>
                <a:latin typeface="+mn-lt"/>
              </a:rPr>
              <a:t>diffusion et le partage des publications et données liées aux projets financés par l’ANR contribuent à renforcer la visibilité et l'attractivité de la recherche française, à promouvoir la culture scientifique et à faire de la science un </a:t>
            </a:r>
            <a:r>
              <a:rPr lang="fr-FR" sz="1100" b="1" dirty="0">
                <a:effectLst/>
                <a:latin typeface="+mn-lt"/>
              </a:rPr>
              <a:t>bien commun</a:t>
            </a:r>
            <a:r>
              <a:rPr lang="fr-FR" sz="1100" dirty="0">
                <a:effectLst/>
                <a:latin typeface="+mn-lt"/>
              </a:rPr>
              <a:t> » (</a:t>
            </a:r>
            <a:r>
              <a:rPr lang="fr-FR" sz="900" dirty="0">
                <a:effectLst/>
                <a:latin typeface="+mn-lt"/>
                <a:hlinkClick r:id="rId4"/>
              </a:rPr>
              <a:t>http://www.agence-nationale-recherche.fr/fileadmin/documents/2018/Plan-d-action-ANR-2019.pdf</a:t>
            </a:r>
            <a:r>
              <a:rPr lang="fr-FR" sz="900" dirty="0">
                <a:effectLst/>
                <a:latin typeface="+mn-lt"/>
              </a:rPr>
              <a:t> </a:t>
            </a:r>
            <a:r>
              <a:rPr lang="fr-FR" sz="1100" dirty="0">
                <a:effectLst/>
                <a:latin typeface="+mn-lt"/>
              </a:rPr>
              <a:t>).</a:t>
            </a:r>
          </a:p>
          <a:p>
            <a:endParaRPr lang="fr-FR" sz="1100" dirty="0"/>
          </a:p>
          <a:p>
            <a:r>
              <a:rPr lang="fr-FR" sz="1100" b="1" baseline="0" dirty="0"/>
              <a:t>CIRAD </a:t>
            </a:r>
            <a:r>
              <a:rPr lang="fr-FR" sz="1100" baseline="0" dirty="0"/>
              <a:t>: Le Plan national pour la science ouverte : les avancées du Cirad: </a:t>
            </a:r>
            <a:r>
              <a:rPr lang="fr-FR" sz="900" baseline="0" dirty="0">
                <a:hlinkClick r:id="rId5"/>
              </a:rPr>
              <a:t>https://intranet-dist.cirad.fr/actualites/2018/le-plan-national-pour-la-science-ouverte-les-avancees-du-cirad</a:t>
            </a:r>
            <a:r>
              <a:rPr lang="fr-FR" sz="900" baseline="0" dirty="0"/>
              <a:t>  </a:t>
            </a:r>
          </a:p>
          <a:p>
            <a:endParaRPr lang="fr-FR" sz="1100" baseline="0" dirty="0">
              <a:latin typeface="+mn-lt"/>
            </a:endParaRPr>
          </a:p>
          <a:p>
            <a:endParaRPr lang="fr-FR" sz="1100" baseline="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9243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1"/>
            <a:ext cx="5904656" cy="4772222"/>
          </a:xfrm>
        </p:spPr>
        <p:txBody>
          <a:bodyPr/>
          <a:lstStyle/>
          <a:p>
            <a:r>
              <a:rPr lang="fr-FR" sz="1100" kern="1200" dirty="0">
                <a:solidFill>
                  <a:schemeClr val="tx1"/>
                </a:solidFill>
                <a:effectLst/>
                <a:latin typeface="+mn-lt"/>
                <a:ea typeface="+mn-ea"/>
                <a:cs typeface="+mn-cs"/>
              </a:rPr>
              <a:t>Les données scientifiques, un trésor à partager</a:t>
            </a:r>
            <a:r>
              <a:rPr lang="fr-FR" sz="900" kern="1200" dirty="0">
                <a:solidFill>
                  <a:schemeClr val="tx1"/>
                </a:solidFill>
                <a:effectLst/>
                <a:latin typeface="+mn-lt"/>
                <a:ea typeface="+mn-ea"/>
                <a:cs typeface="+mn-cs"/>
              </a:rPr>
              <a:t>: </a:t>
            </a:r>
            <a:r>
              <a:rPr lang="fr-FR" sz="900" kern="1200" dirty="0">
                <a:solidFill>
                  <a:schemeClr val="tx1"/>
                </a:solidFill>
                <a:effectLst/>
                <a:latin typeface="+mn-lt"/>
                <a:ea typeface="+mn-ea"/>
                <a:cs typeface="+mn-cs"/>
                <a:hlinkClick r:id="rId3"/>
              </a:rPr>
              <a:t>https://lejournal.cnrs.fr/articles/les-donnees-scientifiques-un-tresor-a-partager</a:t>
            </a:r>
            <a:r>
              <a:rPr lang="fr-FR" sz="900" kern="1200" dirty="0">
                <a:solidFill>
                  <a:schemeClr val="tx1"/>
                </a:solidFill>
                <a:effectLst/>
                <a:latin typeface="+mn-lt"/>
                <a:ea typeface="+mn-ea"/>
                <a:cs typeface="+mn-cs"/>
              </a:rPr>
              <a:t> </a:t>
            </a:r>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Who benefits from </a:t>
            </a:r>
            <a:r>
              <a:rPr lang="en-US" sz="900" b="1" kern="1200" dirty="0">
                <a:solidFill>
                  <a:schemeClr val="tx1"/>
                </a:solidFill>
                <a:effectLst/>
                <a:latin typeface="+mn-lt"/>
                <a:ea typeface="+mn-ea"/>
                <a:cs typeface="+mn-cs"/>
              </a:rPr>
              <a:t>sharing data</a:t>
            </a:r>
            <a:r>
              <a:rPr lang="en-US" sz="900" kern="1200" dirty="0">
                <a:solidFill>
                  <a:schemeClr val="tx1"/>
                </a:solidFill>
                <a:effectLst/>
                <a:latin typeface="+mn-lt"/>
                <a:ea typeface="+mn-ea"/>
                <a:cs typeface="+mn-cs"/>
              </a:rPr>
              <a:t>? The scientists of future do, as data sharing today enables new science tomorrow. (Nature Com, 2018: </a:t>
            </a:r>
            <a:r>
              <a:rPr lang="en-US" sz="800" kern="1200" dirty="0">
                <a:solidFill>
                  <a:schemeClr val="tx1"/>
                </a:solidFill>
                <a:effectLst/>
                <a:latin typeface="+mn-lt"/>
                <a:ea typeface="+mn-ea"/>
                <a:cs typeface="+mn-cs"/>
                <a:hlinkClick r:id="rId4"/>
              </a:rPr>
              <a:t>https://www.nature.com/articles/s41467-018-05227-z</a:t>
            </a:r>
            <a:r>
              <a:rPr lang="en-US" sz="800" kern="1200" dirty="0">
                <a:solidFill>
                  <a:schemeClr val="tx1"/>
                </a:solidFill>
                <a:effectLst/>
                <a:latin typeface="+mn-lt"/>
                <a:ea typeface="+mn-ea"/>
                <a:cs typeface="+mn-cs"/>
              </a:rPr>
              <a:t> </a:t>
            </a:r>
            <a:r>
              <a:rPr lang="en-US" sz="900" kern="1200" dirty="0">
                <a:solidFill>
                  <a:schemeClr val="tx1"/>
                </a:solidFill>
                <a:effectLst/>
                <a:latin typeface="+mn-lt"/>
                <a:ea typeface="+mn-ea"/>
                <a:cs typeface="+mn-cs"/>
              </a:rPr>
              <a:t>).</a:t>
            </a:r>
            <a:endParaRPr lang="fr-FR" sz="9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mn-lt"/>
              </a:rPr>
              <a:t>Données utiles pour l’</a:t>
            </a:r>
            <a:r>
              <a:rPr lang="fr-FR" sz="1100" b="1" dirty="0">
                <a:latin typeface="+mn-lt"/>
              </a:rPr>
              <a:t>enseignement </a:t>
            </a:r>
            <a:r>
              <a:rPr lang="fr-FR" sz="1100" dirty="0">
                <a:latin typeface="+mn-lt"/>
              </a:rPr>
              <a:t>(</a:t>
            </a:r>
            <a:r>
              <a:rPr lang="fr-FR" sz="1100" dirty="0" err="1">
                <a:latin typeface="+mn-lt"/>
              </a:rPr>
              <a:t>learning</a:t>
            </a:r>
            <a:r>
              <a:rPr lang="fr-FR" sz="1100" dirty="0">
                <a:latin typeface="+mn-lt"/>
              </a:rPr>
              <a:t> &amp; </a:t>
            </a:r>
            <a:r>
              <a:rPr lang="fr-FR" sz="1100" dirty="0" err="1">
                <a:latin typeface="+mn-lt"/>
              </a:rPr>
              <a:t>teaching</a:t>
            </a:r>
            <a:r>
              <a:rPr lang="fr-FR" sz="1100" dirty="0">
                <a:latin typeface="+mn-lt"/>
              </a:rPr>
              <a:t>)</a:t>
            </a:r>
            <a:r>
              <a:rPr lang="fr-FR" sz="1100" baseline="0" dirty="0">
                <a:latin typeface="+mn-lt"/>
              </a:rPr>
              <a:t> : </a:t>
            </a:r>
            <a:r>
              <a:rPr lang="fr-FR" sz="800" baseline="0" dirty="0">
                <a:latin typeface="+mn-lt"/>
                <a:hlinkClick r:id="rId5"/>
              </a:rPr>
              <a:t>http://www.dcc.ac.uk/sites/default/files/documents/publications/Five%20Steps%20to%20decide%20what%20data%20to%20keep.pdf</a:t>
            </a:r>
            <a:r>
              <a:rPr lang="fr-FR" sz="800" baseline="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latin typeface="+mn-lt"/>
              </a:rPr>
              <a:t>Rassembler de grands jeux de données issus de différents horizons pourrait permettre d’extraire de nouvelles connaissances grâce aux logiciels de fouille de données</a:t>
            </a:r>
            <a:r>
              <a:rPr lang="fr-FR" sz="900" baseline="0" dirty="0">
                <a:latin typeface="+mn-lt"/>
              </a:rPr>
              <a:t>. </a:t>
            </a:r>
            <a:r>
              <a:rPr lang="fr-FR" sz="900" baseline="0" dirty="0">
                <a:latin typeface="+mn-lt"/>
                <a:hlinkClick r:id="rId3"/>
              </a:rPr>
              <a:t>https://lejournal.cnrs.fr/articles/les-donnees-scientifiques-un-tresor-a-partager</a:t>
            </a:r>
            <a:r>
              <a:rPr lang="fr-FR" sz="900" baseline="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Publier plus largement ses données permet </a:t>
            </a:r>
            <a:r>
              <a:rPr lang="fr-FR" sz="900" dirty="0"/>
              <a:t>: </a:t>
            </a:r>
            <a:r>
              <a:rPr lang="fr-FR" sz="900" dirty="0">
                <a:hlinkClick r:id="rId6"/>
              </a:rPr>
              <a:t>http://scienceouverte.univ-lorraine.fr/donnees-de-recherche/</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    une </a:t>
            </a:r>
            <a:r>
              <a:rPr lang="fr-FR" sz="1100" dirty="0" err="1"/>
              <a:t>ré-utilisation</a:t>
            </a:r>
            <a:r>
              <a:rPr lang="fr-FR" sz="1100" dirty="0"/>
              <a:t> des jeux à caractère unique de part les coûts liés à leur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    une reproductibilité des recherches présentées dans les publications associées,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    une </a:t>
            </a:r>
            <a:r>
              <a:rPr lang="fr-FR" sz="1100" dirty="0" err="1"/>
              <a:t>ré-exploitation</a:t>
            </a:r>
            <a:r>
              <a:rPr lang="fr-FR" sz="1100" dirty="0"/>
              <a:t> par les étudiants comme matériel didactique,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    une émergence de nouvelles pistes de recherche pour booster l’innovation,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    et un enrichissement du patrimoine scientifique mondial.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1283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1"/>
            <a:ext cx="5904656" cy="477222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100" b="1" kern="1200" dirty="0">
                <a:solidFill>
                  <a:schemeClr val="tx1"/>
                </a:solidFill>
                <a:effectLst/>
                <a:latin typeface="+mn-lt"/>
                <a:ea typeface="+mn-ea"/>
                <a:cs typeface="+mn-cs"/>
              </a:rPr>
              <a:t>Big data, </a:t>
            </a:r>
            <a:r>
              <a:rPr lang="fr-FR" sz="1100" kern="1200" dirty="0">
                <a:solidFill>
                  <a:schemeClr val="tx1"/>
                </a:solidFill>
                <a:effectLst/>
                <a:latin typeface="+mn-lt"/>
                <a:ea typeface="+mn-ea"/>
                <a:cs typeface="+mn-cs"/>
              </a:rPr>
              <a:t>littéralement «grosses données», parfois appelées données massives, est une expression anglophone utilisée pour désigner des ensembles de données qui deviennent tellement volumineux que leur exploitation avec des outils classiques de gestion de base de données ou de gestion de l'information peut s’avérer ardue. </a:t>
            </a:r>
            <a:r>
              <a:rPr lang="fr-FR" sz="900" kern="1200" dirty="0">
                <a:solidFill>
                  <a:schemeClr val="tx1"/>
                </a:solidFill>
                <a:effectLst/>
                <a:latin typeface="+mn-lt"/>
                <a:ea typeface="+mn-ea"/>
                <a:cs typeface="+mn-cs"/>
                <a:hlinkClick r:id="rId3"/>
              </a:rPr>
              <a:t>http://www.audipog.org/pdf/seminaires/seminaire_2015/pres03.pdf</a:t>
            </a:r>
            <a:r>
              <a:rPr lang="fr-FR" sz="9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latin typeface="+mn-lt"/>
              </a:rPr>
              <a:t>La possibilité de rassembler de vastes ensembles de données issus de différents horizons pourrait permettre d’extraire de nouvelles connaissances grâce aux logiciels de </a:t>
            </a:r>
            <a:r>
              <a:rPr lang="fr-FR" sz="1100" b="1" baseline="0" dirty="0">
                <a:latin typeface="+mn-lt"/>
              </a:rPr>
              <a:t>fouille de données</a:t>
            </a:r>
            <a:r>
              <a:rPr lang="fr-FR" sz="900" baseline="0" dirty="0">
                <a:latin typeface="+mn-lt"/>
              </a:rPr>
              <a:t>. </a:t>
            </a:r>
            <a:r>
              <a:rPr lang="fr-FR" sz="900" baseline="0" dirty="0">
                <a:latin typeface="+mn-lt"/>
                <a:hlinkClick r:id="rId4"/>
              </a:rPr>
              <a:t>https://lejournal.cnrs.fr/articles/les-donnees-scientifiques-un-tresor-a-partager</a:t>
            </a:r>
            <a:r>
              <a:rPr lang="fr-FR" sz="900" baseline="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baseline="0" dirty="0">
              <a:latin typeface="+mn-lt"/>
            </a:endParaRPr>
          </a:p>
          <a:p>
            <a:r>
              <a:rPr lang="en-US" sz="1000" kern="1200" dirty="0">
                <a:solidFill>
                  <a:schemeClr val="tx1"/>
                </a:solidFill>
                <a:effectLst/>
                <a:latin typeface="+mn-lt"/>
                <a:ea typeface="+mn-ea"/>
                <a:cs typeface="+mn-cs"/>
              </a:rPr>
              <a:t>Who benefits from </a:t>
            </a:r>
            <a:r>
              <a:rPr lang="en-US" sz="1000" b="1" kern="1200" dirty="0">
                <a:solidFill>
                  <a:schemeClr val="tx1"/>
                </a:solidFill>
                <a:effectLst/>
                <a:latin typeface="+mn-lt"/>
                <a:ea typeface="+mn-ea"/>
                <a:cs typeface="+mn-cs"/>
              </a:rPr>
              <a:t>sharing data</a:t>
            </a:r>
            <a:r>
              <a:rPr lang="en-US" sz="1000" kern="1200" dirty="0">
                <a:solidFill>
                  <a:schemeClr val="tx1"/>
                </a:solidFill>
                <a:effectLst/>
                <a:latin typeface="+mn-lt"/>
                <a:ea typeface="+mn-ea"/>
                <a:cs typeface="+mn-cs"/>
              </a:rPr>
              <a:t>? The scientists of future do, as data sharing today enables new science tomorrow. (Nature Com, 2018: </a:t>
            </a:r>
            <a:r>
              <a:rPr lang="en-US" sz="600" kern="1200" dirty="0">
                <a:solidFill>
                  <a:schemeClr val="tx1"/>
                </a:solidFill>
                <a:effectLst/>
                <a:latin typeface="+mn-lt"/>
                <a:ea typeface="+mn-ea"/>
                <a:cs typeface="+mn-cs"/>
                <a:hlinkClick r:id="rId5"/>
              </a:rPr>
              <a:t>https://www.nature.com/articles/s41467-018-05227-z</a:t>
            </a:r>
            <a:r>
              <a:rPr lang="en-US" sz="9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latin typeface="+mn-lt"/>
              </a:rPr>
              <a:t>Données utiles pour l’</a:t>
            </a:r>
            <a:r>
              <a:rPr lang="fr-FR" sz="900" b="1" dirty="0">
                <a:latin typeface="+mn-lt"/>
              </a:rPr>
              <a:t>enseignement </a:t>
            </a:r>
            <a:r>
              <a:rPr lang="fr-FR" sz="900" dirty="0">
                <a:latin typeface="+mn-lt"/>
              </a:rPr>
              <a:t>(</a:t>
            </a:r>
            <a:r>
              <a:rPr lang="fr-FR" sz="900" dirty="0" err="1">
                <a:latin typeface="+mn-lt"/>
              </a:rPr>
              <a:t>learning</a:t>
            </a:r>
            <a:r>
              <a:rPr lang="fr-FR" sz="900" dirty="0">
                <a:latin typeface="+mn-lt"/>
              </a:rPr>
              <a:t> &amp; </a:t>
            </a:r>
            <a:r>
              <a:rPr lang="fr-FR" sz="900" dirty="0" err="1">
                <a:latin typeface="+mn-lt"/>
              </a:rPr>
              <a:t>teaching</a:t>
            </a:r>
            <a:r>
              <a:rPr lang="fr-FR" sz="900" dirty="0">
                <a:latin typeface="+mn-lt"/>
              </a:rPr>
              <a:t>)</a:t>
            </a:r>
            <a:r>
              <a:rPr lang="fr-FR" sz="900" baseline="0" dirty="0">
                <a:latin typeface="+mn-lt"/>
              </a:rPr>
              <a:t> : </a:t>
            </a:r>
            <a:r>
              <a:rPr lang="fr-FR" sz="600" baseline="0" dirty="0">
                <a:latin typeface="+mn-lt"/>
                <a:hlinkClick r:id="rId6"/>
              </a:rPr>
              <a:t>http://www.dcc.ac.uk/sites/default/files/documents/publications/Five%20Steps%20to%20decide%20what%20data%20to%20keep.pdf</a:t>
            </a:r>
            <a:r>
              <a:rPr lang="fr-FR" sz="600" baseline="0" dirty="0">
                <a:latin typeface="+mn-lt"/>
              </a:rPr>
              <a:t>  </a:t>
            </a:r>
          </a:p>
          <a:p>
            <a:endParaRPr lang="fr-FR" sz="900" baseline="0" dirty="0"/>
          </a:p>
          <a:p>
            <a:endParaRPr lang="fr-FR" sz="900" baseline="0" dirty="0"/>
          </a:p>
          <a:p>
            <a:endParaRPr lang="fr-FR" sz="1000" baseline="0" dirty="0">
              <a:latin typeface="+mn-lt"/>
            </a:endParaRPr>
          </a:p>
          <a:p>
            <a:endParaRPr lang="fr-FR"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baseline="0" dirty="0">
              <a:latin typeface="+mn-lt"/>
            </a:endParaRPr>
          </a:p>
          <a:p>
            <a:endParaRPr lang="fr-FR" sz="900" baseline="0" dirty="0"/>
          </a:p>
          <a:p>
            <a:endParaRPr lang="fr-FR" sz="1100" baseline="0" dirty="0">
              <a:latin typeface="+mn-lt"/>
            </a:endParaRPr>
          </a:p>
          <a:p>
            <a:endParaRPr lang="fr-FR" sz="1100" baseline="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95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000"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53071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446509" y="570831"/>
            <a:ext cx="5904656" cy="4772222"/>
          </a:xfrm>
        </p:spPr>
        <p:txBody>
          <a:bodyPr/>
          <a:lstStyle/>
          <a:p>
            <a:r>
              <a:rPr lang="fr-FR" sz="1100" baseline="0" dirty="0"/>
              <a:t>Le partage des données a été dès l’origine conçu pour lever les barrières entre les instruments d’observation…. </a:t>
            </a:r>
            <a:r>
              <a:rPr lang="fr-FR" sz="900" baseline="0" dirty="0">
                <a:hlinkClick r:id="rId3"/>
              </a:rPr>
              <a:t>https://publications-prairial.fr/arabesques/index.php?id=999</a:t>
            </a:r>
            <a:r>
              <a:rPr lang="fr-FR" sz="900" baseline="0" dirty="0"/>
              <a:t> </a:t>
            </a:r>
          </a:p>
          <a:p>
            <a:r>
              <a:rPr lang="fr-FR" sz="1100" baseline="0" dirty="0"/>
              <a:t>Pour comprendre les phénomènes physiques à l’œuvre, il faut le + souvent faire appel à la combinaison d’observations de ≠ instruments. Les phénomènes observés sont aussi très souvent variables, d’où des comparaisons entre observations faites à ≠ époques. De plus, la discipline utilise de grands instruments au sol et dans l’espace et la réutilisation des données permet d’optimiser le retour scientifique sur ces investissements.</a:t>
            </a:r>
          </a:p>
          <a:p>
            <a:r>
              <a:rPr lang="fr-FR" sz="1100" baseline="0" dirty="0"/>
              <a:t>L’utilisation de protocoles, standards d’interopérabilité pour assurer la communication et de vocabulaires standardisés permet de trouver les données disponibles et d’y accéder avec des outils communs, sans devoir passer par les interfaces propres à chaque service. </a:t>
            </a:r>
          </a:p>
          <a:p>
            <a:r>
              <a:rPr lang="fr-FR" sz="1100" baseline="0" dirty="0"/>
              <a:t>Big data, littéralement «grosses données», parfois appelées données massives, est une expression anglophone utilisée pour désigner des ensembles de données qui deviennent tellement volumineux que leur exploitation avec des outils classiques de gestion de base de données ou de gestion de l'information peut s’avérer ardue. </a:t>
            </a:r>
            <a:r>
              <a:rPr lang="fr-FR" sz="900" baseline="0" dirty="0">
                <a:hlinkClick r:id="rId4"/>
              </a:rPr>
              <a:t>http://www.audipog.org/pdf/seminaires/seminaire_2015/pres03.pdf</a:t>
            </a:r>
            <a:r>
              <a:rPr lang="fr-FR" sz="900" baseline="0" dirty="0"/>
              <a:t> </a:t>
            </a:r>
          </a:p>
          <a:p>
            <a:r>
              <a:rPr lang="fr-FR" sz="1100" baseline="0" dirty="0"/>
              <a:t>Les données des observatoires sont «ouvertes», en général après une période «propriétaire» réservé aux personnes qui ont obtenu du temps d’observation sur appel d’offre – les intérêts légitimes des personnes qui ont eu l’idée de l’observation sont préservés, et l’ouverture des données est accepté par la communauté, qui en profite pour ses propres recherches</a:t>
            </a:r>
          </a:p>
          <a:p>
            <a:endParaRPr lang="fr-FR" sz="1100" baseline="0" dirty="0">
              <a:latin typeface="+mn-lt"/>
            </a:endParaRPr>
          </a:p>
          <a:p>
            <a:endParaRPr lang="fr-FR" sz="1100" baseline="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01697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305765" y="833584"/>
            <a:ext cx="4749256" cy="2329535"/>
          </a:xfrm>
        </p:spPr>
        <p:txBody>
          <a:bodyPr/>
          <a:lstStyle/>
          <a:p>
            <a:r>
              <a:rPr lang="fr-FR" sz="1100" baseline="0" dirty="0">
                <a:latin typeface="+mn-lt"/>
              </a:rPr>
              <a:t>Le GBIF publie un rapport annuel : </a:t>
            </a:r>
            <a:r>
              <a:rPr lang="fr-FR" sz="900" baseline="0" dirty="0">
                <a:hlinkClick r:id="rId3"/>
              </a:rPr>
              <a:t>https://www.gbif.org/science-review</a:t>
            </a:r>
            <a:r>
              <a:rPr lang="fr-FR" sz="900" baseline="0" dirty="0"/>
              <a:t> </a:t>
            </a:r>
          </a:p>
          <a:p>
            <a:r>
              <a:rPr lang="fr-FR" sz="1100" baseline="0" dirty="0"/>
              <a:t>Voir aussi la présentation (avril 2019): </a:t>
            </a:r>
            <a:r>
              <a:rPr lang="fr-FR" sz="900" baseline="0" dirty="0">
                <a:hlinkClick r:id="rId4"/>
              </a:rPr>
              <a:t>https://fr.slideshare.net/IST_IRD/gbif-jeudist-ird20190418</a:t>
            </a:r>
            <a:r>
              <a:rPr lang="fr-FR" sz="900" baseline="0" dirty="0"/>
              <a:t> </a:t>
            </a:r>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7143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785384" y="757190"/>
            <a:ext cx="4341645" cy="6968871"/>
          </a:xfrm>
        </p:spPr>
        <p:txBody>
          <a:bodyPr/>
          <a:lstStyle/>
          <a:p>
            <a:r>
              <a:rPr lang="fr-FR" sz="1100" baseline="0" dirty="0">
                <a:latin typeface="+mn-lt"/>
              </a:rPr>
              <a:t>Le GBIF publie un rapport annuel : </a:t>
            </a:r>
            <a:r>
              <a:rPr lang="fr-FR" sz="1100" baseline="0" dirty="0"/>
              <a:t>https://www.gbif.org/science-review</a:t>
            </a:r>
          </a:p>
          <a:p>
            <a:r>
              <a:rPr lang="fr-FR" sz="1100" baseline="0" dirty="0"/>
              <a:t>Voir aussi la présentation (avril 2019): </a:t>
            </a:r>
            <a:r>
              <a:rPr lang="fr-FR" sz="900" baseline="0" dirty="0">
                <a:hlinkClick r:id="rId3"/>
              </a:rPr>
              <a:t>https://fr.slideshare.net/IST_IRD/gbif-jeudist-ird20190418</a:t>
            </a:r>
            <a:r>
              <a:rPr lang="fr-FR" sz="900" baseline="0" dirty="0"/>
              <a:t> </a:t>
            </a:r>
          </a:p>
          <a:p>
            <a:endParaRPr lang="fr-FR" sz="900" baseline="0" dirty="0"/>
          </a:p>
          <a:p>
            <a:r>
              <a:rPr lang="fr-FR" sz="1100" baseline="0" dirty="0"/>
              <a:t>Voir des </a:t>
            </a:r>
            <a:r>
              <a:rPr lang="fr-FR" sz="1100" b="1" baseline="0" dirty="0"/>
              <a:t>exemples de Use cases </a:t>
            </a:r>
            <a:r>
              <a:rPr lang="fr-FR" sz="1100" baseline="0" dirty="0"/>
              <a:t>sur le portail européen de données : </a:t>
            </a:r>
          </a:p>
          <a:p>
            <a:r>
              <a:rPr lang="fr-FR" sz="900" dirty="0">
                <a:hlinkClick r:id="rId4"/>
              </a:rPr>
              <a:t>https://www.europeandataportal.eu/fr/about/european-data-portal</a:t>
            </a:r>
            <a:r>
              <a:rPr lang="fr-FR" sz="900" dirty="0"/>
              <a:t> </a:t>
            </a:r>
          </a:p>
          <a:p>
            <a:r>
              <a:rPr lang="fr-FR" sz="1100" dirty="0"/>
              <a:t>Comme mentionné</a:t>
            </a:r>
            <a:r>
              <a:rPr lang="fr-FR" sz="1100" baseline="0" dirty="0"/>
              <a:t> dans le guide (page 13 + 16 (pour les rapports)): </a:t>
            </a:r>
            <a:r>
              <a:rPr lang="fr-FR" sz="900" baseline="0" dirty="0">
                <a:hlinkClick r:id="rId5"/>
              </a:rPr>
              <a:t>https://www.europeandataportal.eu/sites/default/files/edp_s1_man_portal-version_4.3-user-manual_v1.0.pdf</a:t>
            </a:r>
            <a:r>
              <a:rPr lang="fr-FR" sz="900" baseline="0" dirty="0"/>
              <a:t> </a:t>
            </a:r>
            <a:endParaRPr lang="fr-FR" sz="9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40629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305765" y="833584"/>
            <a:ext cx="5253312" cy="6968871"/>
          </a:xfrm>
        </p:spPr>
        <p:txBody>
          <a:bodyPr/>
          <a:lstStyle/>
          <a:p>
            <a:r>
              <a:rPr lang="fr-FR" sz="1100" dirty="0"/>
              <a:t>Exemples de jeux de données, mentionnant le Cirad:</a:t>
            </a:r>
          </a:p>
          <a:p>
            <a:r>
              <a:rPr lang="fr-FR" sz="1100" dirty="0"/>
              <a:t>Notamment basé sur l’herbier du Cirad: </a:t>
            </a:r>
          </a:p>
          <a:p>
            <a:r>
              <a:rPr lang="fr-FR" sz="900" dirty="0"/>
              <a:t>https://www.gbif.org/occurrence/download/0005828-180730143533302</a:t>
            </a:r>
          </a:p>
          <a:p>
            <a:r>
              <a:rPr lang="fr-FR" sz="900" dirty="0"/>
              <a:t>https://www.gbif.org/occurrence/download/0033896-180508205500799</a:t>
            </a:r>
          </a:p>
          <a:p>
            <a:r>
              <a:rPr lang="fr-FR" sz="900" dirty="0"/>
              <a:t>https://www.gbif.org/dataset/18ae6f32-c82b-4065-a0aa-4167be45c78e</a:t>
            </a:r>
          </a:p>
          <a:p>
            <a:endParaRPr lang="fr-FR" sz="1100" dirty="0"/>
          </a:p>
          <a:p>
            <a:r>
              <a:rPr lang="fr-FR" sz="1100" dirty="0"/>
              <a:t>Ex de la base de données </a:t>
            </a:r>
            <a:r>
              <a:rPr lang="fr-FR" sz="1100" dirty="0" err="1"/>
              <a:t>Flotrop</a:t>
            </a:r>
            <a:r>
              <a:rPr lang="fr-FR" sz="1100" dirty="0"/>
              <a:t> : 5 citations</a:t>
            </a:r>
            <a:r>
              <a:rPr lang="fr-FR" sz="1100" baseline="0" dirty="0"/>
              <a:t> mentionnés sur le GBIF : </a:t>
            </a:r>
            <a:r>
              <a:rPr lang="fr-FR" sz="900" baseline="0" dirty="0">
                <a:hlinkClick r:id="rId3"/>
              </a:rPr>
              <a:t>https://www.gbif.org/resource/search?contentType=literature&amp;gbifDatasetKey=eb605c7a-a91c-4ab8-a588-85d0ccb2be9e</a:t>
            </a:r>
            <a:r>
              <a:rPr lang="fr-FR" sz="900" baseline="0" dirty="0"/>
              <a:t> </a:t>
            </a:r>
          </a:p>
          <a:p>
            <a:endParaRPr lang="fr-FR" sz="1100" dirty="0"/>
          </a:p>
          <a:p>
            <a:endParaRPr lang="fr-FR" sz="1100" dirty="0"/>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97701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a:xfrm>
            <a:off x="305765" y="833584"/>
            <a:ext cx="5181304" cy="6968871"/>
          </a:xfrm>
        </p:spPr>
        <p:txBody>
          <a:bodyPr/>
          <a:lstStyle/>
          <a:p>
            <a:r>
              <a:rPr lang="fr-FR" sz="1100" kern="1200" dirty="0">
                <a:solidFill>
                  <a:schemeClr val="tx1"/>
                </a:solidFill>
                <a:effectLst/>
                <a:latin typeface="+mn-lt"/>
                <a:ea typeface="+mn-ea"/>
                <a:cs typeface="+mn-cs"/>
              </a:rPr>
              <a:t>IPCC (</a:t>
            </a:r>
            <a:r>
              <a:rPr lang="en-US" sz="1100" kern="1200" dirty="0">
                <a:solidFill>
                  <a:schemeClr val="tx1"/>
                </a:solidFill>
                <a:effectLst/>
                <a:latin typeface="+mn-lt"/>
                <a:ea typeface="+mn-ea"/>
                <a:cs typeface="+mn-cs"/>
              </a:rPr>
              <a:t>Intergovernmental Panel on Climate Change)</a:t>
            </a:r>
            <a:r>
              <a:rPr lang="fr-FR" sz="1100" kern="1200" dirty="0">
                <a:solidFill>
                  <a:schemeClr val="tx1"/>
                </a:solidFill>
                <a:effectLst/>
                <a:latin typeface="+mn-lt"/>
                <a:ea typeface="+mn-ea"/>
                <a:cs typeface="+mn-cs"/>
              </a:rPr>
              <a:t> = GIEC (Groupe d'experts intergouvernemental sur l'évolution du climat.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 multi-author team that published an early, high-profile use of GBIF-mediated data in Nature Climate Change (Warren et al. 2013: </a:t>
            </a:r>
            <a:r>
              <a:rPr lang="en-US" sz="1100" kern="1200" dirty="0">
                <a:solidFill>
                  <a:schemeClr val="tx1"/>
                </a:solidFill>
                <a:effectLst/>
                <a:latin typeface="+mn-lt"/>
                <a:ea typeface="+mn-ea"/>
                <a:cs typeface="+mn-cs"/>
                <a:hlinkClick r:id="rId3"/>
              </a:rPr>
              <a:t>https://doi.org/10.1038/nclimate1887</a:t>
            </a:r>
            <a:r>
              <a:rPr lang="en-US" sz="1100" kern="1200" dirty="0">
                <a:solidFill>
                  <a:schemeClr val="tx1"/>
                </a:solidFill>
                <a:effectLst/>
                <a:latin typeface="+mn-lt"/>
                <a:ea typeface="+mn-ea"/>
                <a:cs typeface="+mn-cs"/>
              </a:rPr>
              <a:t> ). The paper drew on records from nearly 50,000 plant and animal species, seeking to understand how increases in global temperature will affect more common species. </a:t>
            </a:r>
          </a:p>
          <a:p>
            <a:r>
              <a:rPr lang="en-US" sz="1100" kern="1200" dirty="0">
                <a:solidFill>
                  <a:schemeClr val="tx1"/>
                </a:solidFill>
                <a:effectLst/>
                <a:latin typeface="+mn-lt"/>
                <a:ea typeface="+mn-ea"/>
                <a:cs typeface="+mn-cs"/>
              </a:rPr>
              <a:t>Writing this time in the journal Science, the authors </a:t>
            </a:r>
            <a:r>
              <a:rPr lang="en-US" sz="1100" kern="1200" dirty="0" err="1">
                <a:solidFill>
                  <a:schemeClr val="tx1"/>
                </a:solidFill>
                <a:effectLst/>
                <a:latin typeface="+mn-lt"/>
                <a:ea typeface="+mn-ea"/>
                <a:cs typeface="+mn-cs"/>
              </a:rPr>
              <a:t>analysed</a:t>
            </a:r>
            <a:r>
              <a:rPr lang="en-US" sz="1100" kern="1200" dirty="0">
                <a:solidFill>
                  <a:schemeClr val="tx1"/>
                </a:solidFill>
                <a:effectLst/>
                <a:latin typeface="+mn-lt"/>
                <a:ea typeface="+mn-ea"/>
                <a:cs typeface="+mn-cs"/>
              </a:rPr>
              <a:t> more than 385 million occurrence records (see the download record: </a:t>
            </a:r>
            <a:r>
              <a:rPr lang="en-US" sz="900" kern="1200" dirty="0">
                <a:solidFill>
                  <a:schemeClr val="tx1"/>
                </a:solidFill>
                <a:effectLst/>
                <a:latin typeface="+mn-lt"/>
                <a:ea typeface="+mn-ea"/>
                <a:cs typeface="+mn-cs"/>
              </a:rPr>
              <a:t>https: //doi.org/10.15468/</a:t>
            </a:r>
            <a:r>
              <a:rPr lang="en-US" sz="900" kern="1200" dirty="0" err="1">
                <a:solidFill>
                  <a:schemeClr val="tx1"/>
                </a:solidFill>
                <a:effectLst/>
                <a:latin typeface="+mn-lt"/>
                <a:ea typeface="+mn-ea"/>
                <a:cs typeface="+mn-cs"/>
              </a:rPr>
              <a:t>dl.kecdhx</a:t>
            </a:r>
            <a:r>
              <a:rPr lang="en-US" sz="9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for 105,501 species to find that limiting warming to 1.5ºC as compared to 2ºC would cut geographical range losses resulting from climate change in half.</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this increase in data availability enabled the introduction of an entire class of animals excluded from the previous analysis—insects, 19,848 species of them. </a:t>
            </a:r>
          </a:p>
          <a:p>
            <a:r>
              <a:rPr lang="en-US" sz="1100" kern="1200" dirty="0">
                <a:solidFill>
                  <a:schemeClr val="tx1"/>
                </a:solidFill>
                <a:effectLst/>
                <a:latin typeface="+mn-lt"/>
                <a:ea typeface="+mn-ea"/>
                <a:cs typeface="+mn-cs"/>
              </a:rPr>
              <a:t>(issu du rapport du GBIF: </a:t>
            </a:r>
            <a:r>
              <a:rPr lang="en-US" sz="900" kern="1200" dirty="0">
                <a:solidFill>
                  <a:schemeClr val="tx1"/>
                </a:solidFill>
                <a:effectLst/>
                <a:latin typeface="+mn-lt"/>
                <a:ea typeface="+mn-ea"/>
                <a:cs typeface="+mn-cs"/>
                <a:hlinkClick r:id="rId4"/>
              </a:rPr>
              <a:t>https://downloads.ctfassets.net/uo17ejk9rkwj/1AjR0XFvyE0WCI6QypWgdu/29e0582c27345e8547d78bdc464e48ec/SR19-online_v2.pdf</a:t>
            </a:r>
            <a:r>
              <a:rPr lang="en-US" sz="900" kern="1200" dirty="0">
                <a:solidFill>
                  <a:schemeClr val="tx1"/>
                </a:solidFill>
                <a:effectLst/>
                <a:latin typeface="+mn-lt"/>
                <a:ea typeface="+mn-ea"/>
                <a:cs typeface="+mn-cs"/>
              </a:rPr>
              <a:t> )</a:t>
            </a:r>
          </a:p>
          <a:p>
            <a:endParaRPr lang="en-US" sz="1100" kern="1200" dirty="0">
              <a:solidFill>
                <a:schemeClr val="tx1"/>
              </a:solidFill>
              <a:effectLst/>
              <a:latin typeface="+mn-lt"/>
              <a:ea typeface="+mn-ea"/>
              <a:cs typeface="+mn-cs"/>
            </a:endParaRPr>
          </a:p>
          <a:p>
            <a:r>
              <a:rPr lang="en-US" sz="1100" kern="1200" dirty="0" err="1">
                <a:solidFill>
                  <a:schemeClr val="tx1"/>
                </a:solidFill>
                <a:effectLst/>
                <a:latin typeface="+mn-lt"/>
                <a:ea typeface="+mn-ea"/>
                <a:cs typeface="+mn-cs"/>
              </a:rPr>
              <a:t>Voir</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aussi</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l’article</a:t>
            </a:r>
            <a:r>
              <a:rPr lang="en-US" sz="1100" kern="1200" dirty="0">
                <a:solidFill>
                  <a:schemeClr val="tx1"/>
                </a:solidFill>
                <a:effectLst/>
                <a:latin typeface="+mn-lt"/>
                <a:ea typeface="+mn-ea"/>
                <a:cs typeface="+mn-cs"/>
              </a:rPr>
              <a:t> : </a:t>
            </a:r>
            <a:r>
              <a:rPr lang="en-US" sz="900" kern="1200" dirty="0">
                <a:solidFill>
                  <a:schemeClr val="tx1"/>
                </a:solidFill>
                <a:effectLst/>
                <a:latin typeface="+mn-lt"/>
                <a:ea typeface="+mn-ea"/>
                <a:cs typeface="+mn-cs"/>
                <a:hlinkClick r:id="rId5"/>
              </a:rPr>
              <a:t>https://science.sciencemag.org/content/354/6309/aaf8957</a:t>
            </a:r>
            <a:r>
              <a:rPr lang="en-US" sz="900" kern="1200" dirty="0">
                <a:solidFill>
                  <a:schemeClr val="tx1"/>
                </a:solidFill>
                <a:effectLst/>
                <a:latin typeface="+mn-lt"/>
                <a:ea typeface="+mn-ea"/>
                <a:cs typeface="+mn-cs"/>
              </a:rPr>
              <a:t>  </a:t>
            </a:r>
          </a:p>
          <a:p>
            <a:r>
              <a:rPr lang="en-US" sz="1100" dirty="0"/>
              <a:t>effect of tree species richness on tree volume productivity at the global scale using repeated forest inventories from 777,126 permanent sample plots in 44 countries containing more than 30 million trees from 8737 species spanning most of the global terrestrial biomes. </a:t>
            </a:r>
            <a:endParaRPr lang="en-US" sz="1100" kern="1200" dirty="0">
              <a:solidFill>
                <a:schemeClr val="tx1"/>
              </a:solidFill>
              <a:effectLst/>
              <a:latin typeface="+mn-lt"/>
              <a:ea typeface="+mn-ea"/>
              <a:cs typeface="+mn-cs"/>
            </a:endParaRPr>
          </a:p>
          <a:p>
            <a:endParaRPr lang="fr-FR"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52629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dirty="0"/>
              <a:t>Bien plus qu’une contrainte administrative, le PGD se positionne comme partie intégrante du projet de recherche (COSO décembre 2019</a:t>
            </a:r>
            <a:r>
              <a:rPr lang="fr-FR" dirty="0"/>
              <a:t>: </a:t>
            </a:r>
            <a:r>
              <a:rPr lang="fr-FR" sz="900" dirty="0">
                <a:hlinkClick r:id="rId3"/>
              </a:rPr>
              <a:t>https://www.ouvrirlascience.fr/pour-une-politique-des-donnees-de-la-recherche-guide-strategique-a-lusage-des-etablissements/</a:t>
            </a:r>
            <a:r>
              <a:rPr lang="fr-FR" sz="900" dirty="0"/>
              <a:t> ) .</a:t>
            </a:r>
          </a:p>
          <a:p>
            <a:r>
              <a:rPr lang="fr-FR" sz="1100" dirty="0"/>
              <a:t>La bonne gestion des données est un impératif commun à tous types de projets, individuels comme collectifs,</a:t>
            </a:r>
          </a:p>
          <a:p>
            <a:r>
              <a:rPr lang="fr-FR" sz="1100" dirty="0"/>
              <a:t>pour des raisons scientifiques, éthiques ou réglementaires.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1766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95400" y="1087438"/>
            <a:ext cx="7245350" cy="5435600"/>
          </a:xfrm>
        </p:spPr>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es notes 4"/>
          <p:cNvSpPr>
            <a:spLocks noGrp="1"/>
          </p:cNvSpPr>
          <p:nvPr>
            <p:ph type="body" idx="1"/>
          </p:nvPr>
        </p:nvSpPr>
        <p:spPr>
          <a:xfrm>
            <a:off x="588142" y="6763518"/>
            <a:ext cx="5619007" cy="2808313"/>
          </a:xfrm>
        </p:spPr>
        <p:txBody>
          <a:bodyPr/>
          <a:lstStyle/>
          <a:p>
            <a:r>
              <a:rPr lang="fr-FR" sz="1100" dirty="0"/>
              <a:t>Assure</a:t>
            </a:r>
            <a:r>
              <a:rPr lang="fr-FR" sz="1100" baseline="0" dirty="0"/>
              <a:t> les échanges de données entre partenaires de manière cohérente: qualité et gain de temps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aseline="0" dirty="0"/>
              <a:t>	Ex: </a:t>
            </a:r>
            <a:r>
              <a:rPr lang="fr-FR" sz="1100" b="1" baseline="0" dirty="0">
                <a:latin typeface="+mn-lt"/>
              </a:rPr>
              <a:t>système métrique </a:t>
            </a:r>
            <a:r>
              <a:rPr lang="fr-FR" sz="1100" baseline="0" dirty="0">
                <a:latin typeface="+mn-lt"/>
              </a:rPr>
              <a:t>(mètre et millimètre) / </a:t>
            </a:r>
            <a:r>
              <a:rPr lang="fr-FR" sz="1100" b="1" baseline="0" dirty="0">
                <a:latin typeface="+mn-lt"/>
              </a:rPr>
              <a:t>système anglais </a:t>
            </a:r>
            <a:r>
              <a:rPr lang="fr-FR" sz="1100" baseline="0" dirty="0">
                <a:latin typeface="+mn-lt"/>
              </a:rPr>
              <a:t>(pieds/pouces) !! </a:t>
            </a:r>
          </a:p>
          <a:p>
            <a:r>
              <a:rPr lang="fr-FR" sz="1100" b="1" dirty="0">
                <a:latin typeface="+mn-lt"/>
              </a:rPr>
              <a:t>	différence d’écriture des nombres </a:t>
            </a:r>
            <a:r>
              <a:rPr lang="fr-FR" sz="1100" b="0" dirty="0">
                <a:latin typeface="+mn-lt"/>
              </a:rPr>
              <a:t>entre anglais et français:</a:t>
            </a:r>
            <a:r>
              <a:rPr lang="fr-FR" sz="1100" b="0" baseline="0" dirty="0">
                <a:latin typeface="+mn-lt"/>
              </a:rPr>
              <a:t> </a:t>
            </a:r>
          </a:p>
          <a:p>
            <a:r>
              <a:rPr lang="fr-FR" sz="1100" baseline="0" dirty="0">
                <a:latin typeface="+mn-lt"/>
              </a:rPr>
              <a:t>	en anglais: la </a:t>
            </a:r>
            <a:r>
              <a:rPr lang="fr-FR" sz="1100" b="1" baseline="0" dirty="0">
                <a:latin typeface="+mn-lt"/>
              </a:rPr>
              <a:t>«,» </a:t>
            </a:r>
            <a:r>
              <a:rPr lang="fr-FR" sz="1100" b="1" baseline="0" dirty="0">
                <a:latin typeface="+mn-lt"/>
                <a:sym typeface="Wingdings" panose="05000000000000000000" pitchFamily="2" charset="2"/>
              </a:rPr>
              <a:t> </a:t>
            </a:r>
            <a:r>
              <a:rPr lang="fr-FR" sz="1100" b="1" baseline="0" dirty="0">
                <a:latin typeface="+mn-lt"/>
              </a:rPr>
              <a:t>milliers</a:t>
            </a:r>
            <a:r>
              <a:rPr lang="fr-FR" sz="1100" baseline="0" dirty="0">
                <a:latin typeface="+mn-lt"/>
              </a:rPr>
              <a:t> et le </a:t>
            </a:r>
            <a:r>
              <a:rPr lang="fr-FR" sz="1100" b="1" baseline="0" dirty="0">
                <a:latin typeface="+mn-lt"/>
              </a:rPr>
              <a:t>«.»</a:t>
            </a:r>
            <a:r>
              <a:rPr lang="fr-FR" sz="1100" baseline="0" dirty="0">
                <a:latin typeface="+mn-lt"/>
              </a:rPr>
              <a:t> = la «,» des nombres décimaux en français. </a:t>
            </a:r>
          </a:p>
          <a:p>
            <a:r>
              <a:rPr lang="fr-FR" sz="1100" baseline="0" dirty="0">
                <a:latin typeface="+mn-lt"/>
              </a:rPr>
              <a:t>(</a:t>
            </a:r>
            <a:r>
              <a:rPr lang="fr-FR" sz="900" baseline="0" dirty="0">
                <a:latin typeface="+mn-lt"/>
              </a:rPr>
              <a:t>voir le guide de BP de l’observatoire Terre et Environnement de Lorraine: </a:t>
            </a:r>
            <a:r>
              <a:rPr lang="fr-FR" sz="900" baseline="0" dirty="0">
                <a:latin typeface="+mn-lt"/>
                <a:hlinkClick r:id="rId3"/>
              </a:rPr>
              <a:t>https://ordar.otelo.univ-lorraine.fr/record?id=10.24396/ORDAR-1</a:t>
            </a:r>
            <a:r>
              <a:rPr lang="fr-FR" sz="900" baseline="0" dirty="0">
                <a:latin typeface="+mn-lt"/>
              </a:rPr>
              <a:t> )</a:t>
            </a:r>
          </a:p>
          <a:p>
            <a:endParaRPr lang="fr-FR" sz="900" baseline="0" dirty="0">
              <a:latin typeface="+mn-lt"/>
            </a:endParaRPr>
          </a:p>
          <a:p>
            <a:r>
              <a:rPr lang="fr-FR" sz="1100" dirty="0"/>
              <a:t>Permet de clarifier les objectifs de tous les partenaires</a:t>
            </a:r>
            <a:r>
              <a:rPr lang="fr-FR" sz="1100" baseline="0" dirty="0"/>
              <a:t> </a:t>
            </a:r>
            <a:r>
              <a:rPr lang="fr-FR" sz="1100" dirty="0"/>
              <a:t>en terme de partage et diffusion des données:</a:t>
            </a:r>
          </a:p>
          <a:p>
            <a:r>
              <a:rPr lang="fr-FR" sz="1100" dirty="0"/>
              <a:t>quels jeux de données partager ? quel entrepôt ? Quelles licences ? Sous quel délai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Assure la </a:t>
            </a:r>
            <a:r>
              <a:rPr lang="fr-FR" sz="1100" dirty="0" err="1"/>
              <a:t>tracabilité</a:t>
            </a:r>
            <a:r>
              <a:rPr lang="fr-FR" sz="1100" dirty="0"/>
              <a:t> des droits pendant tout le projet </a:t>
            </a:r>
          </a:p>
          <a:p>
            <a:r>
              <a:rPr lang="fr-FR" sz="1100" dirty="0"/>
              <a:t>Y </a:t>
            </a:r>
            <a:r>
              <a:rPr lang="fr-FR" sz="1100" dirty="0" err="1"/>
              <a:t>a-t-il</a:t>
            </a:r>
            <a:r>
              <a:rPr lang="fr-FR" sz="1100" dirty="0"/>
              <a:t> utilisation de données </a:t>
            </a:r>
            <a:r>
              <a:rPr lang="fr-FR" sz="1100" dirty="0" err="1"/>
              <a:t>pré-existantes</a:t>
            </a:r>
            <a:r>
              <a:rPr lang="fr-FR" sz="1100" dirty="0"/>
              <a:t> ? Si oui, sont-elles en libre accès ou sous licence ?</a:t>
            </a:r>
          </a:p>
          <a:p>
            <a:r>
              <a:rPr lang="fr-FR" sz="1100" dirty="0" err="1"/>
              <a:t>Régles</a:t>
            </a:r>
            <a:r>
              <a:rPr lang="fr-FR" sz="1100" dirty="0"/>
              <a:t> APA / partenaires du Sud</a:t>
            </a:r>
          </a:p>
          <a:p>
            <a:endParaRPr lang="fr-FR" dirty="0"/>
          </a:p>
        </p:txBody>
      </p:sp>
    </p:spTree>
    <p:extLst>
      <p:ext uri="{BB962C8B-B14F-4D97-AF65-F5344CB8AC3E}">
        <p14:creationId xmlns:p14="http://schemas.microsoft.com/office/powerpoint/2010/main" val="34686400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aseline="0" dirty="0"/>
              <a:t>Mise en œuvre de bonnes pratiques:</a:t>
            </a:r>
          </a:p>
          <a:p>
            <a:r>
              <a:rPr lang="fr-FR" sz="1100" baseline="0" dirty="0"/>
              <a:t>	mise en commun des protocoles / questionnaires d’enquêtes identiques, …</a:t>
            </a:r>
          </a:p>
          <a:p>
            <a:r>
              <a:rPr lang="fr-FR" sz="1100" baseline="0" dirty="0"/>
              <a:t>	équipements identiques (pour des séquençages, analyses biochimiques, mesure de rendement/production, …)</a:t>
            </a:r>
          </a:p>
          <a:p>
            <a:r>
              <a:rPr lang="fr-FR" sz="1100" baseline="0" dirty="0"/>
              <a:t>	Définition partagée des variables à mesurer</a:t>
            </a:r>
          </a:p>
          <a:p>
            <a:r>
              <a:rPr lang="fr-FR" sz="1100" baseline="0" dirty="0"/>
              <a:t>	Règle commune de nommage des fichiers</a:t>
            </a:r>
          </a:p>
          <a:p>
            <a:r>
              <a:rPr lang="fr-FR" sz="1100" baseline="0" dirty="0"/>
              <a:t>	unités de mesures (mètres et millimètres / pouces et pieds; Kg/ha / Livres/ha; …)</a:t>
            </a:r>
          </a:p>
          <a:p>
            <a:pPr>
              <a:defRPr/>
            </a:pPr>
            <a:endParaRPr lang="en-US" sz="900" dirty="0">
              <a:cs typeface="+mn-cs"/>
            </a:endParaRPr>
          </a:p>
          <a:p>
            <a:r>
              <a:rPr lang="fr-FR" sz="900" b="0" baseline="0" dirty="0"/>
              <a:t>Important si disciplines différentes ou comparaison entre sites, contextes, traitements</a:t>
            </a:r>
          </a:p>
          <a:p>
            <a:r>
              <a:rPr lang="fr-FR" sz="900" b="0" baseline="0" dirty="0"/>
              <a:t>	</a:t>
            </a:r>
            <a:r>
              <a:rPr lang="fr-FR" sz="900" b="0" baseline="0" dirty="0">
                <a:sym typeface="Wingdings" panose="05000000000000000000" pitchFamily="2" charset="2"/>
              </a:rPr>
              <a:t> définir un </a:t>
            </a:r>
            <a:r>
              <a:rPr lang="fr-FR" sz="900" b="1" baseline="0" dirty="0">
                <a:sym typeface="Wingdings" panose="05000000000000000000" pitchFamily="2" charset="2"/>
              </a:rPr>
              <a:t>s</a:t>
            </a:r>
            <a:r>
              <a:rPr lang="fr-FR" sz="900" b="1" baseline="0" dirty="0"/>
              <a:t>ocle Minimum d’info </a:t>
            </a:r>
            <a:r>
              <a:rPr lang="fr-FR" sz="900" b="0" baseline="0" dirty="0"/>
              <a:t>partagé entre les partenaires/ </a:t>
            </a:r>
            <a:r>
              <a:rPr lang="fr-FR" sz="900" b="0" baseline="0" dirty="0" err="1"/>
              <a:t>Metadata</a:t>
            </a:r>
            <a:r>
              <a:rPr lang="fr-FR" sz="900" b="0" baseline="0" dirty="0"/>
              <a:t> standards (Ex: MIAPPE, </a:t>
            </a:r>
            <a:r>
              <a:rPr lang="fr-FR" sz="900" b="0" baseline="0" dirty="0" err="1"/>
              <a:t>MiXs</a:t>
            </a:r>
            <a:r>
              <a:rPr lang="fr-FR" sz="900" b="0" baseline="0" dirty="0"/>
              <a:t>,…)</a:t>
            </a:r>
          </a:p>
          <a:p>
            <a:r>
              <a:rPr lang="fr-FR" sz="900"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For example, if a dataset is annotated as being about "carbon dioxide flux" and another annotated with "CO2 flux" the information system should recognize that the datasets are about equivalent concepts (</a:t>
            </a:r>
            <a:r>
              <a:rPr lang="en-US" sz="900" dirty="0" err="1"/>
              <a:t>issu</a:t>
            </a:r>
            <a:r>
              <a:rPr lang="en-US" sz="900" dirty="0"/>
              <a:t> de: </a:t>
            </a:r>
            <a:r>
              <a:rPr lang="en-US" sz="800" dirty="0">
                <a:hlinkClick r:id="rId3"/>
              </a:rPr>
              <a:t>https://lternet.edu/wp-content/uploads/2019/06/DataBits_Summer2019.pdf</a:t>
            </a:r>
            <a:r>
              <a:rPr lang="en-US" sz="800" dirty="0"/>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r>
              <a:rPr lang="fr-FR" sz="900" dirty="0">
                <a:latin typeface="+mn-lt"/>
              </a:rPr>
              <a:t>Attention à la </a:t>
            </a:r>
            <a:r>
              <a:rPr lang="fr-FR" sz="900" b="1" dirty="0">
                <a:latin typeface="+mn-lt"/>
              </a:rPr>
              <a:t>différence d’écriture des nombres entre anglais et français:</a:t>
            </a:r>
            <a:r>
              <a:rPr lang="fr-FR" sz="900" b="1" baseline="0" dirty="0">
                <a:latin typeface="+mn-lt"/>
              </a:rPr>
              <a:t> </a:t>
            </a:r>
          </a:p>
          <a:p>
            <a:r>
              <a:rPr lang="fr-FR" sz="900" baseline="0" dirty="0">
                <a:latin typeface="+mn-lt"/>
              </a:rPr>
              <a:t>en anglais: la «,» indique les milliers et le «.» correspond à la «,» des nombres décimaux en français. (voir le guide de BP de l’observatoire Terre et Environnement de Lorraine</a:t>
            </a:r>
            <a:r>
              <a:rPr lang="fr-FR" sz="500" baseline="0" dirty="0">
                <a:latin typeface="+mn-lt"/>
              </a:rPr>
              <a:t>: </a:t>
            </a:r>
            <a:r>
              <a:rPr lang="fr-FR" sz="500" baseline="0" dirty="0">
                <a:latin typeface="+mn-lt"/>
                <a:hlinkClick r:id="rId4"/>
              </a:rPr>
              <a:t>https://ordar.otelo.univ-lorraine.fr/record?id=10.24396/ORDAR-1</a:t>
            </a:r>
            <a:r>
              <a:rPr lang="fr-FR" sz="500" baseline="0" dirty="0">
                <a:latin typeface="+mn-lt"/>
              </a:rPr>
              <a:t> )</a:t>
            </a:r>
          </a:p>
          <a:p>
            <a:endParaRPr lang="fr-FR" sz="500" baseline="0" dirty="0">
              <a:latin typeface="+mn-lt"/>
            </a:endParaRPr>
          </a:p>
          <a:p>
            <a:r>
              <a:rPr lang="fr-FR" sz="900" baseline="0" dirty="0">
                <a:latin typeface="+mn-lt"/>
              </a:rPr>
              <a:t>Attention aux erreurs entre le </a:t>
            </a:r>
            <a:r>
              <a:rPr lang="fr-FR" sz="900" b="1" baseline="0" dirty="0">
                <a:latin typeface="+mn-lt"/>
              </a:rPr>
              <a:t>système métrique </a:t>
            </a:r>
            <a:r>
              <a:rPr lang="fr-FR" sz="900" baseline="0" dirty="0">
                <a:latin typeface="+mn-lt"/>
              </a:rPr>
              <a:t>(mètre et millimètre)  et le </a:t>
            </a:r>
            <a:r>
              <a:rPr lang="fr-FR" sz="900" b="1" baseline="0" dirty="0">
                <a:latin typeface="+mn-lt"/>
              </a:rPr>
              <a:t>système anglais </a:t>
            </a:r>
            <a:r>
              <a:rPr lang="fr-FR" sz="900" baseline="0" dirty="0">
                <a:latin typeface="+mn-lt"/>
              </a:rPr>
              <a:t>(pieds/pouces)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p>
          <a:p>
            <a:pPr>
              <a:defRPr/>
            </a:pPr>
            <a:endParaRPr lang="en-US" sz="900" dirty="0">
              <a:cs typeface="+mn-cs"/>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520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 September of 1999, after almost 10 months of travel to Mars, the Mars Climate Orbiter burned and broke into pieces. On a day when NASA engineers were expecting to celebrate, the ground reality turned out to be completely different, all because someone failed to use the right units, i.e., the metric units!</a:t>
            </a:r>
          </a:p>
          <a:p>
            <a:pPr>
              <a:defRPr/>
            </a:pPr>
            <a:r>
              <a:rPr lang="en-US" sz="1100" dirty="0" err="1"/>
              <a:t>Ecrasement</a:t>
            </a:r>
            <a:r>
              <a:rPr lang="en-US" sz="1100" dirty="0"/>
              <a:t> de la </a:t>
            </a:r>
            <a:r>
              <a:rPr lang="en-US" sz="1100" dirty="0" err="1"/>
              <a:t>sonde</a:t>
            </a:r>
            <a:r>
              <a:rPr lang="en-US" sz="1100" dirty="0"/>
              <a:t> </a:t>
            </a:r>
            <a:r>
              <a:rPr lang="en-US" sz="1100" i="1" dirty="0"/>
              <a:t>Mars Climate Orbiter</a:t>
            </a:r>
            <a:r>
              <a:rPr lang="en-US" sz="1100" dirty="0"/>
              <a:t>: </a:t>
            </a:r>
            <a:r>
              <a:rPr lang="fr-FR" sz="1100" dirty="0"/>
              <a:t>désintégrée à la surface de Mars en raison d’une mauvaise communication entre un </a:t>
            </a:r>
            <a:r>
              <a:rPr lang="fr-FR" sz="1100" b="1" dirty="0"/>
              <a:t>système de mesure anglo-saxon (émission) et un système métrique (réception) </a:t>
            </a:r>
            <a:r>
              <a:rPr lang="fr-FR" sz="1100" dirty="0"/>
              <a:t>(Jet Propulsion </a:t>
            </a:r>
            <a:r>
              <a:rPr lang="fr-FR" sz="1100" dirty="0" err="1"/>
              <a:t>Laboratory</a:t>
            </a:r>
            <a:r>
              <a:rPr lang="fr-FR" sz="1100" dirty="0"/>
              <a:t> - California Institute of </a:t>
            </a:r>
            <a:r>
              <a:rPr lang="fr-FR" sz="1100" dirty="0" err="1"/>
              <a:t>Technology</a:t>
            </a:r>
            <a:r>
              <a:rPr lang="fr-FR" sz="1100" dirty="0"/>
              <a:t> </a:t>
            </a:r>
            <a:r>
              <a:rPr lang="fr-FR" sz="1100" dirty="0">
                <a:hlinkClick r:id="rId3"/>
              </a:rPr>
              <a:t>2019</a:t>
            </a:r>
            <a:r>
              <a:rPr lang="fr-FR" sz="1100" dirty="0"/>
              <a:t>). </a:t>
            </a:r>
          </a:p>
          <a:p>
            <a:pPr>
              <a:defRPr/>
            </a:pPr>
            <a:r>
              <a:rPr lang="fr-FR" sz="1100" dirty="0"/>
              <a:t>Vidéo: </a:t>
            </a:r>
            <a:r>
              <a:rPr lang="fr-FR" sz="900" dirty="0">
                <a:hlinkClick r:id="rId4"/>
              </a:rPr>
              <a:t>https://www.simscale.com/blog/2017/12/nasa-mars-climate-orbiter-metric/</a:t>
            </a:r>
            <a:r>
              <a:rPr lang="fr-FR" sz="900" dirty="0"/>
              <a:t>  </a:t>
            </a:r>
          </a:p>
          <a:p>
            <a:pPr>
              <a:defRPr/>
            </a:pPr>
            <a:r>
              <a:rPr lang="fr-FR" sz="1100" dirty="0"/>
              <a:t>Voir la </a:t>
            </a:r>
            <a:r>
              <a:rPr lang="fr-FR" sz="1100" dirty="0" err="1"/>
              <a:t>ref</a:t>
            </a:r>
            <a:r>
              <a:rPr lang="fr-FR" sz="1100" dirty="0"/>
              <a:t> signalée dans l’ouvrage: </a:t>
            </a:r>
            <a:r>
              <a:rPr lang="fr-FR" sz="900" dirty="0">
                <a:hlinkClick r:id="rId5"/>
              </a:rPr>
              <a:t>https://www.jpl.nasa.gov/missions/mars-climate-orbiter/</a:t>
            </a:r>
            <a:r>
              <a:rPr lang="fr-FR"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Newspaper cartoon depicting the incongruence in the units used by NASA and Lockheed Martin scientists that led to the Mars Climate Orbiter disaster. (Source: </a:t>
            </a:r>
            <a:r>
              <a:rPr lang="en-US" sz="1100" dirty="0">
                <a:hlinkClick r:id="rId6"/>
              </a:rPr>
              <a:t>Slideplayer.com</a:t>
            </a:r>
            <a:r>
              <a:rPr lang="en-US"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Jet Propulsion </a:t>
            </a:r>
            <a:r>
              <a:rPr lang="fr-FR" sz="1100" dirty="0" err="1"/>
              <a:t>Laboratory</a:t>
            </a:r>
            <a:r>
              <a:rPr lang="fr-FR" sz="1100" dirty="0"/>
              <a:t> est un centre de recherche spatiale de la NASA géré par le </a:t>
            </a:r>
            <a:r>
              <a:rPr lang="fr-FR" sz="1100" dirty="0" err="1"/>
              <a:t>California</a:t>
            </a:r>
            <a:r>
              <a:rPr lang="fr-FR" sz="1100" dirty="0"/>
              <a:t> Institute of </a:t>
            </a:r>
            <a:r>
              <a:rPr lang="fr-FR" sz="1100" dirty="0" err="1"/>
              <a:t>Technology</a:t>
            </a:r>
            <a:r>
              <a:rPr lang="fr-FR" sz="1100" dirty="0"/>
              <a:t>. Il a fourni les données en système</a:t>
            </a:r>
            <a:r>
              <a:rPr lang="fr-FR" sz="1100" baseline="0" dirty="0"/>
              <a:t> métrique.</a:t>
            </a:r>
            <a:endParaRPr lang="fr-FR"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Lockheed Martin </a:t>
            </a:r>
            <a:r>
              <a:rPr lang="fr-FR" sz="1100" dirty="0" err="1"/>
              <a:t>Space</a:t>
            </a:r>
            <a:r>
              <a:rPr lang="fr-FR" sz="1100" dirty="0"/>
              <a:t> </a:t>
            </a:r>
            <a:r>
              <a:rPr lang="fr-FR" sz="1100" dirty="0" err="1"/>
              <a:t>Systems</a:t>
            </a:r>
            <a:r>
              <a:rPr lang="fr-FR" sz="1100" dirty="0"/>
              <a:t> </a:t>
            </a:r>
            <a:r>
              <a:rPr lang="fr-FR" sz="1100" dirty="0" err="1"/>
              <a:t>Company</a:t>
            </a:r>
            <a:r>
              <a:rPr lang="fr-FR" sz="1100" dirty="0"/>
              <a:t> est une des 4 divisions de la société américaine Lockheed Martin. Il s'agit d'un des principaux industriels intervenant dans le domaine spatial civil et militaire. Il a fourni</a:t>
            </a:r>
            <a:r>
              <a:rPr lang="fr-FR" sz="1100" baseline="0" dirty="0"/>
              <a:t> les données en système anglo-saxon !!!</a:t>
            </a:r>
            <a:endParaRPr lang="fr-FR"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Today, there are 7 base units: Meter (Distance), Kilogram (Weight), Seconds (Time), Ampere (Electric current), Kelvin (Temperature) and Candela (Luminosity) : </a:t>
            </a:r>
            <a:r>
              <a:rPr lang="en-US" sz="900" dirty="0">
                <a:hlinkClick r:id="rId4"/>
              </a:rPr>
              <a:t>https://www.simscale.com/blog/2017/12/nasa-mars-climate-orbiter-metric/</a:t>
            </a:r>
            <a:r>
              <a:rPr lang="en-US" sz="9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US remains one of only seven countries where SI units are not adopted.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One foot is the same as 12 inches, and a yard is 36 inches—and the confusion continues.</a:t>
            </a:r>
            <a:endParaRPr lang="fr-FR" sz="110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8171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9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EAA0A-B561-40A3-8D75-3AA42611BB6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94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71"/>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Tree>
    <p:extLst>
      <p:ext uri="{BB962C8B-B14F-4D97-AF65-F5344CB8AC3E}">
        <p14:creationId xmlns:p14="http://schemas.microsoft.com/office/powerpoint/2010/main" val="3376813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65EDA9B5-907E-4CEB-B396-EB99C7849576}" type="datetime1">
              <a:rPr lang="fr-FR" smtClean="0"/>
              <a:t>23/10/2020</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77407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84"/>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84"/>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2B2A50C4-DB6A-4EEB-8F68-0B9203C472A3}" type="datetime1">
              <a:rPr lang="fr-FR" smtClean="0"/>
              <a:t>23/10/2020</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2661161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4" name="Espace réservé de la date 3"/>
          <p:cNvSpPr>
            <a:spLocks noGrp="1"/>
          </p:cNvSpPr>
          <p:nvPr>
            <p:ph type="dt" sz="half" idx="10"/>
          </p:nvPr>
        </p:nvSpPr>
        <p:spPr/>
        <p:txBody>
          <a:bodyPr/>
          <a:lstStyle/>
          <a:p>
            <a:fld id="{141AC103-C553-3C40-80D1-8D13FB31BDBA}" type="datetimeFigureOut">
              <a:rPr lang="fr-FR" smtClean="0"/>
              <a:t>23/10/2020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61DBD5-FC76-3842-B5FF-1B83B7554A96}" type="slidenum">
              <a:rPr lang="fr-FR" smtClean="0"/>
              <a:t>‹N°›</a:t>
            </a:fld>
            <a:endParaRPr lang="fr-FR"/>
          </a:p>
        </p:txBody>
      </p:sp>
      <p:pic>
        <p:nvPicPr>
          <p:cNvPr id="7" name="Image 6" descr="ppt-Degrade.jpg"/>
          <p:cNvPicPr>
            <a:picLocks noChangeAspect="1"/>
          </p:cNvPicPr>
          <p:nvPr userDrawn="1"/>
        </p:nvPicPr>
        <p:blipFill>
          <a:blip r:embed="rId2"/>
          <a:stretch>
            <a:fillRect/>
          </a:stretch>
        </p:blipFill>
        <p:spPr>
          <a:xfrm>
            <a:off x="0" y="0"/>
            <a:ext cx="223103" cy="6858000"/>
          </a:xfrm>
          <a:prstGeom prst="rect">
            <a:avLst/>
          </a:prstGeom>
        </p:spPr>
      </p:pic>
      <p:pic>
        <p:nvPicPr>
          <p:cNvPr id="9" name="Image 8" descr="Cirad_4cTPR.jpg"/>
          <p:cNvPicPr>
            <a:picLocks noChangeAspect="1"/>
          </p:cNvPicPr>
          <p:nvPr userDrawn="1"/>
        </p:nvPicPr>
        <p:blipFill>
          <a:blip r:embed="rId3"/>
          <a:stretch>
            <a:fillRect/>
          </a:stretch>
        </p:blipFill>
        <p:spPr>
          <a:xfrm>
            <a:off x="684280" y="6373894"/>
            <a:ext cx="1144520" cy="319806"/>
          </a:xfrm>
          <a:prstGeom prst="rect">
            <a:avLst/>
          </a:prstGeom>
        </p:spPr>
      </p:pic>
      <p:pic>
        <p:nvPicPr>
          <p:cNvPr id="10" name="Image 9" descr="ppt-Filetpointillés.jpg"/>
          <p:cNvPicPr>
            <a:picLocks noChangeAspect="1"/>
          </p:cNvPicPr>
          <p:nvPr userDrawn="1"/>
        </p:nvPicPr>
        <p:blipFill>
          <a:blip r:embed="rId4"/>
          <a:stretch>
            <a:fillRect/>
          </a:stretch>
        </p:blipFill>
        <p:spPr>
          <a:xfrm>
            <a:off x="331883" y="6234430"/>
            <a:ext cx="5425440" cy="121920"/>
          </a:xfrm>
          <a:prstGeom prst="rect">
            <a:avLst/>
          </a:prstGeom>
        </p:spPr>
      </p:pic>
      <p:pic>
        <p:nvPicPr>
          <p:cNvPr id="11" name="Image 10" descr="ppt-Filetpointillés.jpg"/>
          <p:cNvPicPr>
            <a:picLocks noChangeAspect="1"/>
          </p:cNvPicPr>
          <p:nvPr userDrawn="1"/>
        </p:nvPicPr>
        <p:blipFill rotWithShape="1">
          <a:blip r:embed="rId4"/>
          <a:srcRect t="-1" r="37578" b="313"/>
          <a:stretch/>
        </p:blipFill>
        <p:spPr>
          <a:xfrm>
            <a:off x="5757323" y="6234812"/>
            <a:ext cx="3386677" cy="121538"/>
          </a:xfrm>
          <a:prstGeom prst="rect">
            <a:avLst/>
          </a:prstGeom>
        </p:spPr>
      </p:pic>
    </p:spTree>
    <p:extLst>
      <p:ext uri="{BB962C8B-B14F-4D97-AF65-F5344CB8AC3E}">
        <p14:creationId xmlns:p14="http://schemas.microsoft.com/office/powerpoint/2010/main" val="905833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 Centré">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Texte du titre"/>
          <p:cNvSpPr txBox="1">
            <a:spLocks noGrp="1"/>
          </p:cNvSpPr>
          <p:nvPr>
            <p:ph type="title"/>
          </p:nvPr>
        </p:nvSpPr>
        <p:spPr>
          <a:xfrm>
            <a:off x="357188" y="2580680"/>
            <a:ext cx="8429625" cy="1696641"/>
          </a:xfrm>
          <a:prstGeom prst="rect">
            <a:avLst/>
          </a:prstGeom>
        </p:spPr>
        <p:txBody>
          <a:bodyPr/>
          <a:lstStyle>
            <a:lvl1pPr>
              <a:lnSpc>
                <a:spcPct val="90000"/>
              </a:lnSpc>
              <a:spcBef>
                <a:spcPts val="1125"/>
              </a:spcBef>
              <a:defRPr sz="4922">
                <a:solidFill>
                  <a:srgbClr val="D93E2B"/>
                </a:solidFill>
                <a:latin typeface="Bodoni SvtyTwo ITC TT-Book"/>
                <a:ea typeface="Bodoni SvtyTwo ITC TT-Book"/>
                <a:cs typeface="Bodoni SvtyTwo ITC TT-Book"/>
                <a:sym typeface="Bodoni SvtyTwo ITC TT-Book"/>
              </a:defRPr>
            </a:lvl1pPr>
          </a:lstStyle>
          <a:p>
            <a:r>
              <a:t>Texte du titre</a:t>
            </a:r>
          </a:p>
        </p:txBody>
      </p:sp>
      <p:sp>
        <p:nvSpPr>
          <p:cNvPr id="145" name="F. de Lamotte - INRA - Montpellier"/>
          <p:cNvSpPr txBox="1"/>
          <p:nvPr/>
        </p:nvSpPr>
        <p:spPr>
          <a:xfrm>
            <a:off x="3809806" y="6651761"/>
            <a:ext cx="1335302" cy="18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000">
                <a:solidFill>
                  <a:srgbClr val="919191"/>
                </a:solidFill>
              </a:defRPr>
            </a:lvl1pPr>
          </a:lstStyle>
          <a:p>
            <a:r>
              <a:rPr sz="703"/>
              <a:t>F. de Lamotte - INRA - Montpellier</a:t>
            </a:r>
          </a:p>
        </p:txBody>
      </p:sp>
      <p:sp>
        <p:nvSpPr>
          <p:cNvPr id="146" name="Numéro de diapositive"/>
          <p:cNvSpPr txBox="1">
            <a:spLocks noGrp="1"/>
          </p:cNvSpPr>
          <p:nvPr>
            <p:ph type="sldNum" sz="quarter" idx="2"/>
          </p:nvPr>
        </p:nvSpPr>
        <p:spPr>
          <a:xfrm>
            <a:off x="4446984" y="6509742"/>
            <a:ext cx="241102" cy="285750"/>
          </a:xfrm>
          <a:prstGeom prst="rect">
            <a:avLst/>
          </a:prstGeom>
        </p:spPr>
        <p:txBody>
          <a:bodyPr/>
          <a:lstStyle>
            <a:lvl1pPr>
              <a:defRPr sz="1266">
                <a:solidFill>
                  <a:srgbClr val="4C4946"/>
                </a:solidFill>
                <a:latin typeface="Palatino"/>
                <a:ea typeface="Palatino"/>
                <a:cs typeface="Palatino"/>
                <a:sym typeface="Palatino"/>
              </a:defRPr>
            </a:lvl1pPr>
          </a:lstStyle>
          <a:p>
            <a:fld id="{86CB4B4D-7CA3-9044-876B-883B54F8677D}" type="slidenum">
              <a:t>‹N°›</a:t>
            </a:fld>
            <a:endParaRPr/>
          </a:p>
        </p:txBody>
      </p:sp>
    </p:spTree>
    <p:extLst>
      <p:ext uri="{BB962C8B-B14F-4D97-AF65-F5344CB8AC3E}">
        <p14:creationId xmlns:p14="http://schemas.microsoft.com/office/powerpoint/2010/main" val="63182886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ier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Numéro de diapositive"/>
          <p:cNvSpPr txBox="1">
            <a:spLocks noGrp="1"/>
          </p:cNvSpPr>
          <p:nvPr>
            <p:ph type="sldNum" sz="quarter" idx="2"/>
          </p:nvPr>
        </p:nvSpPr>
        <p:spPr>
          <a:xfrm>
            <a:off x="4446984" y="6509742"/>
            <a:ext cx="241102" cy="285750"/>
          </a:xfrm>
          <a:prstGeom prst="rect">
            <a:avLst/>
          </a:prstGeom>
        </p:spPr>
        <p:txBody>
          <a:bodyPr/>
          <a:lstStyle>
            <a:lvl1pPr>
              <a:defRPr sz="1266">
                <a:solidFill>
                  <a:srgbClr val="4C4946"/>
                </a:solidFill>
                <a:latin typeface="Palatino"/>
                <a:ea typeface="Palatino"/>
                <a:cs typeface="Palatino"/>
                <a:sym typeface="Palatino"/>
              </a:defRPr>
            </a:lvl1pPr>
          </a:lstStyle>
          <a:p>
            <a:fld id="{86CB4B4D-7CA3-9044-876B-883B54F8677D}" type="slidenum">
              <a:t>‹N°›</a:t>
            </a:fld>
            <a:endParaRPr/>
          </a:p>
        </p:txBody>
      </p:sp>
    </p:spTree>
    <p:extLst>
      <p:ext uri="{BB962C8B-B14F-4D97-AF65-F5344CB8AC3E}">
        <p14:creationId xmlns:p14="http://schemas.microsoft.com/office/powerpoint/2010/main" val="69423086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re et puces">
    <p:spTree>
      <p:nvGrpSpPr>
        <p:cNvPr id="1" name=""/>
        <p:cNvGrpSpPr/>
        <p:nvPr/>
      </p:nvGrpSpPr>
      <p:grpSpPr>
        <a:xfrm>
          <a:off x="0" y="0"/>
          <a:ext cx="0" cy="0"/>
          <a:chOff x="0" y="0"/>
          <a:chExt cx="0" cy="0"/>
        </a:xfrm>
      </p:grpSpPr>
      <p:sp>
        <p:nvSpPr>
          <p:cNvPr id="131" name="Ligne"/>
          <p:cNvSpPr/>
          <p:nvPr/>
        </p:nvSpPr>
        <p:spPr>
          <a:xfrm>
            <a:off x="357187" y="1526977"/>
            <a:ext cx="8435596"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2" name="Ligne"/>
          <p:cNvSpPr/>
          <p:nvPr/>
        </p:nvSpPr>
        <p:spPr>
          <a:xfrm>
            <a:off x="357187" y="446484"/>
            <a:ext cx="8435596"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33" name="Texte du titre"/>
          <p:cNvSpPr txBox="1">
            <a:spLocks noGrp="1"/>
          </p:cNvSpPr>
          <p:nvPr>
            <p:ph type="title"/>
          </p:nvPr>
        </p:nvSpPr>
        <p:spPr>
          <a:prstGeom prst="rect">
            <a:avLst/>
          </a:prstGeom>
        </p:spPr>
        <p:txBody>
          <a:bodyPr/>
          <a:lstStyle/>
          <a:p>
            <a:r>
              <a:t>Texte du titre</a:t>
            </a:r>
          </a:p>
        </p:txBody>
      </p:sp>
      <p:sp>
        <p:nvSpPr>
          <p:cNvPr id="134"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3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0244935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79" name="Image"/>
          <p:cNvSpPr>
            <a:spLocks noGrp="1"/>
          </p:cNvSpPr>
          <p:nvPr>
            <p:ph type="pic" sz="half" idx="13"/>
          </p:nvPr>
        </p:nvSpPr>
        <p:spPr>
          <a:xfrm>
            <a:off x="4795242" y="1223367"/>
            <a:ext cx="3920133" cy="5744289"/>
          </a:xfrm>
          <a:prstGeom prst="rect">
            <a:avLst/>
          </a:prstGeom>
          <a:ln w="9525">
            <a:round/>
          </a:ln>
        </p:spPr>
        <p:txBody>
          <a:bodyPr lIns="91439" tIns="45719" rIns="91439" bIns="45719" anchor="t">
            <a:noAutofit/>
          </a:bodyPr>
          <a:lstStyle/>
          <a:p>
            <a:endParaRPr/>
          </a:p>
        </p:txBody>
      </p:sp>
      <p:sp>
        <p:nvSpPr>
          <p:cNvPr id="80" name="Texte du titre"/>
          <p:cNvSpPr txBox="1">
            <a:spLocks noGrp="1"/>
          </p:cNvSpPr>
          <p:nvPr>
            <p:ph type="title"/>
          </p:nvPr>
        </p:nvSpPr>
        <p:spPr>
          <a:prstGeom prst="rect">
            <a:avLst/>
          </a:prstGeom>
        </p:spPr>
        <p:txBody>
          <a:bodyPr/>
          <a:lstStyle/>
          <a:p>
            <a:r>
              <a:t>Texte du titre</a:t>
            </a:r>
          </a:p>
        </p:txBody>
      </p:sp>
      <p:sp>
        <p:nvSpPr>
          <p:cNvPr id="81" name="Texte niveau 1…"/>
          <p:cNvSpPr txBox="1">
            <a:spLocks noGrp="1"/>
          </p:cNvSpPr>
          <p:nvPr>
            <p:ph type="body" sz="half" idx="1"/>
          </p:nvPr>
        </p:nvSpPr>
        <p:spPr>
          <a:xfrm>
            <a:off x="357187" y="1919883"/>
            <a:ext cx="4089797" cy="4464844"/>
          </a:xfrm>
          <a:prstGeom prst="rect">
            <a:avLst/>
          </a:prstGeom>
        </p:spPr>
        <p:txBody>
          <a:bodyPr/>
          <a:lstStyle>
            <a:lvl1pPr marL="276810" indent="-276810">
              <a:spcBef>
                <a:spcPts val="1266"/>
              </a:spcBef>
              <a:buSzPct val="65000"/>
              <a:defRPr sz="2109"/>
            </a:lvl1pPr>
            <a:lvl2pPr marL="553621" indent="-276810">
              <a:spcBef>
                <a:spcPts val="1266"/>
              </a:spcBef>
              <a:buSzPct val="65000"/>
              <a:defRPr sz="2109"/>
            </a:lvl2pPr>
            <a:lvl3pPr marL="830431" indent="-276810">
              <a:spcBef>
                <a:spcPts val="1266"/>
              </a:spcBef>
              <a:buSzPct val="65000"/>
              <a:defRPr sz="2109"/>
            </a:lvl3pPr>
            <a:lvl4pPr marL="1107242" indent="-276810">
              <a:spcBef>
                <a:spcPts val="1266"/>
              </a:spcBef>
              <a:buSzPct val="65000"/>
              <a:defRPr sz="2109"/>
            </a:lvl4pPr>
            <a:lvl5pPr marL="1384052" indent="-276810">
              <a:spcBef>
                <a:spcPts val="1266"/>
              </a:spcBef>
              <a:buSzPct val="65000"/>
              <a:defRPr sz="2109"/>
            </a:lvl5pPr>
          </a:lstStyle>
          <a:p>
            <a:r>
              <a:t>Texte niveau 1</a:t>
            </a:r>
          </a:p>
          <a:p>
            <a:pPr lvl="1"/>
            <a:r>
              <a:t>Texte niveau 2</a:t>
            </a:r>
          </a:p>
          <a:p>
            <a:pPr lvl="2"/>
            <a:r>
              <a:t>Texte niveau 3</a:t>
            </a:r>
          </a:p>
          <a:p>
            <a:pPr lvl="3"/>
            <a:r>
              <a:t>Texte niveau 4</a:t>
            </a:r>
          </a:p>
          <a:p>
            <a:pPr lvl="4"/>
            <a:r>
              <a:t>Texte niveau 5</a:t>
            </a:r>
          </a:p>
        </p:txBody>
      </p:sp>
      <p:sp>
        <p:nvSpPr>
          <p:cNvPr id="8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5678302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71"/>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Tree>
    <p:extLst>
      <p:ext uri="{BB962C8B-B14F-4D97-AF65-F5344CB8AC3E}">
        <p14:creationId xmlns:p14="http://schemas.microsoft.com/office/powerpoint/2010/main" val="4095663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04213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46"/>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101E0F28-4B90-439B-BAA2-DCC14A7DBC2D}" type="datetime1">
              <a:rPr lang="fr-FR" smtClean="0"/>
              <a:t>23/10/2020</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89344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57184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B50DF545-0530-4341-9676-C8F81DCEA167}" type="datetime1">
              <a:rPr lang="fr-FR" smtClean="0"/>
              <a:t>23/10/2020</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266642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4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96"/>
            <a:ext cx="2133600" cy="365125"/>
          </a:xfrm>
          <a:prstGeom prst="rect">
            <a:avLst/>
          </a:prstGeom>
        </p:spPr>
        <p:txBody>
          <a:bodyPr/>
          <a:lstStyle/>
          <a:p>
            <a:fld id="{98C0E71C-C81D-47C2-85BA-A2ECDEBB66B5}" type="datetime1">
              <a:rPr lang="fr-FR" smtClean="0"/>
              <a:t>23/10/2020</a:t>
            </a:fld>
            <a:endParaRPr lang="fr-FR"/>
          </a:p>
        </p:txBody>
      </p:sp>
      <p:sp>
        <p:nvSpPr>
          <p:cNvPr id="8" name="Espace réservé du pied de page 7"/>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9" name="Espace réservé du numéro de diapositive 8"/>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144304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457200" y="6356396"/>
            <a:ext cx="2133600" cy="365125"/>
          </a:xfrm>
          <a:prstGeom prst="rect">
            <a:avLst/>
          </a:prstGeom>
        </p:spPr>
        <p:txBody>
          <a:bodyPr/>
          <a:lstStyle/>
          <a:p>
            <a:fld id="{F3493064-8AE3-4A8C-B980-E4D8A420BDD4}" type="datetime1">
              <a:rPr lang="fr-FR" smtClean="0"/>
              <a:t>23/10/2020</a:t>
            </a:fld>
            <a:endParaRPr lang="fr-FR"/>
          </a:p>
        </p:txBody>
      </p:sp>
      <p:sp>
        <p:nvSpPr>
          <p:cNvPr id="4" name="Espace réservé du pied de page 3"/>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5" name="Espace réservé du numéro de diapositive 4"/>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564181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96"/>
            <a:ext cx="2133600" cy="365125"/>
          </a:xfrm>
          <a:prstGeom prst="rect">
            <a:avLst/>
          </a:prstGeom>
        </p:spPr>
        <p:txBody>
          <a:bodyPr/>
          <a:lstStyle/>
          <a:p>
            <a:fld id="{565A485B-45BE-4AD9-BA97-261AD4C8104F}" type="datetime1">
              <a:rPr lang="fr-FR" smtClean="0"/>
              <a:t>23/10/2020</a:t>
            </a:fld>
            <a:endParaRPr lang="fr-FR"/>
          </a:p>
        </p:txBody>
      </p:sp>
      <p:sp>
        <p:nvSpPr>
          <p:cNvPr id="3" name="Espace réservé du pied de page 2"/>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4" name="Espace réservé du numéro de diapositive 3"/>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021203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DCDF4438-3FBD-480C-9958-FEF8AEC0D1E7}" type="datetime1">
              <a:rPr lang="fr-FR" smtClean="0"/>
              <a:t>23/10/2020</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846757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DE13F418-C955-4CD5-BA16-FCC1628FCF8E}" type="datetime1">
              <a:rPr lang="fr-FR" smtClean="0"/>
              <a:t>23/10/2020</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2035966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65EDA9B5-907E-4CEB-B396-EB99C7849576}" type="datetime1">
              <a:rPr lang="fr-FR" smtClean="0"/>
              <a:t>23/10/2020</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082546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84"/>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84"/>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2B2A50C4-DB6A-4EEB-8F68-0B9203C472A3}" type="datetime1">
              <a:rPr lang="fr-FR" smtClean="0"/>
              <a:t>23/10/2020</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4133070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46"/>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457200" y="6356396"/>
            <a:ext cx="2133600" cy="365125"/>
          </a:xfrm>
          <a:prstGeom prst="rect">
            <a:avLst/>
          </a:prstGeom>
        </p:spPr>
        <p:txBody>
          <a:bodyPr/>
          <a:lstStyle/>
          <a:p>
            <a:fld id="{101E0F28-4B90-439B-BAA2-DCC14A7DBC2D}" type="datetime1">
              <a:rPr lang="fr-FR" smtClean="0"/>
              <a:t>23/10/2020</a:t>
            </a:fld>
            <a:endParaRPr lang="fr-FR"/>
          </a:p>
        </p:txBody>
      </p:sp>
      <p:sp>
        <p:nvSpPr>
          <p:cNvPr id="5" name="Espace réservé du pied de page 4"/>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6" name="Espace réservé du numéro de diapositive 5"/>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89619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B50DF545-0530-4341-9676-C8F81DCEA167}" type="datetime1">
              <a:rPr lang="fr-FR" smtClean="0"/>
              <a:t>23/10/2020</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71954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4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96"/>
            <a:ext cx="2133600" cy="365125"/>
          </a:xfrm>
          <a:prstGeom prst="rect">
            <a:avLst/>
          </a:prstGeom>
        </p:spPr>
        <p:txBody>
          <a:bodyPr/>
          <a:lstStyle/>
          <a:p>
            <a:fld id="{98C0E71C-C81D-47C2-85BA-A2ECDEBB66B5}" type="datetime1">
              <a:rPr lang="fr-FR" smtClean="0"/>
              <a:t>23/10/2020</a:t>
            </a:fld>
            <a:endParaRPr lang="fr-FR"/>
          </a:p>
        </p:txBody>
      </p:sp>
      <p:sp>
        <p:nvSpPr>
          <p:cNvPr id="8" name="Espace réservé du pied de page 7"/>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9" name="Espace réservé du numéro de diapositive 8"/>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118414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457200" y="6356396"/>
            <a:ext cx="2133600" cy="365125"/>
          </a:xfrm>
          <a:prstGeom prst="rect">
            <a:avLst/>
          </a:prstGeom>
        </p:spPr>
        <p:txBody>
          <a:bodyPr/>
          <a:lstStyle/>
          <a:p>
            <a:fld id="{F3493064-8AE3-4A8C-B980-E4D8A420BDD4}" type="datetime1">
              <a:rPr lang="fr-FR" smtClean="0"/>
              <a:t>23/10/2020</a:t>
            </a:fld>
            <a:endParaRPr lang="fr-FR"/>
          </a:p>
        </p:txBody>
      </p:sp>
      <p:sp>
        <p:nvSpPr>
          <p:cNvPr id="4" name="Espace réservé du pied de page 3"/>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5" name="Espace réservé du numéro de diapositive 4"/>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3593348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96"/>
            <a:ext cx="2133600" cy="365125"/>
          </a:xfrm>
          <a:prstGeom prst="rect">
            <a:avLst/>
          </a:prstGeom>
        </p:spPr>
        <p:txBody>
          <a:bodyPr/>
          <a:lstStyle/>
          <a:p>
            <a:fld id="{565A485B-45BE-4AD9-BA97-261AD4C8104F}" type="datetime1">
              <a:rPr lang="fr-FR" smtClean="0"/>
              <a:t>23/10/2020</a:t>
            </a:fld>
            <a:endParaRPr lang="fr-FR"/>
          </a:p>
        </p:txBody>
      </p:sp>
      <p:sp>
        <p:nvSpPr>
          <p:cNvPr id="3" name="Espace réservé du pied de page 2"/>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4" name="Espace réservé du numéro de diapositive 3"/>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2965821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9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DCDF4438-3FBD-480C-9958-FEF8AEC0D1E7}" type="datetime1">
              <a:rPr lang="fr-FR" smtClean="0"/>
              <a:t>23/10/2020</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400770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96"/>
            <a:ext cx="2133600" cy="365125"/>
          </a:xfrm>
          <a:prstGeom prst="rect">
            <a:avLst/>
          </a:prstGeom>
        </p:spPr>
        <p:txBody>
          <a:bodyPr/>
          <a:lstStyle/>
          <a:p>
            <a:fld id="{DE13F418-C955-4CD5-BA16-FCC1628FCF8E}" type="datetime1">
              <a:rPr lang="fr-FR" smtClean="0"/>
              <a:t>23/10/2020</a:t>
            </a:fld>
            <a:endParaRPr lang="fr-FR"/>
          </a:p>
        </p:txBody>
      </p:sp>
      <p:sp>
        <p:nvSpPr>
          <p:cNvPr id="6" name="Espace réservé du pied de page 5"/>
          <p:cNvSpPr>
            <a:spLocks noGrp="1"/>
          </p:cNvSpPr>
          <p:nvPr>
            <p:ph type="ftr" sz="quarter" idx="11"/>
          </p:nvPr>
        </p:nvSpPr>
        <p:spPr>
          <a:xfrm>
            <a:off x="3124200" y="6356396"/>
            <a:ext cx="2895600" cy="365125"/>
          </a:xfrm>
          <a:prstGeom prst="rect">
            <a:avLst/>
          </a:prstGeom>
        </p:spPr>
        <p:txBody>
          <a:bodyPr/>
          <a:lstStyle/>
          <a:p>
            <a:r>
              <a:rPr lang="fr-FR"/>
              <a:t>Formation PGD Cirad</a:t>
            </a:r>
          </a:p>
        </p:txBody>
      </p:sp>
      <p:sp>
        <p:nvSpPr>
          <p:cNvPr id="7" name="Espace réservé du numéro de diapositive 6"/>
          <p:cNvSpPr>
            <a:spLocks noGrp="1"/>
          </p:cNvSpPr>
          <p:nvPr>
            <p:ph type="sldNum" sz="quarter" idx="12"/>
          </p:nvPr>
        </p:nvSpPr>
        <p:spPr>
          <a:xfrm>
            <a:off x="6553200" y="6356396"/>
            <a:ext cx="2133600" cy="365125"/>
          </a:xfrm>
          <a:prstGeom prst="rect">
            <a:avLst/>
          </a:prstGeom>
        </p:spPr>
        <p:txBody>
          <a:bodyPr/>
          <a:lstStyle/>
          <a:p>
            <a:fld id="{7DB1C6C4-BF3F-426B-AB82-3D7BFE436BE2}" type="slidenum">
              <a:rPr lang="fr-FR" smtClean="0"/>
              <a:pPr/>
              <a:t>‹N°›</a:t>
            </a:fld>
            <a:endParaRPr lang="fr-FR"/>
          </a:p>
        </p:txBody>
      </p:sp>
    </p:spTree>
    <p:extLst>
      <p:ext uri="{BB962C8B-B14F-4D97-AF65-F5344CB8AC3E}">
        <p14:creationId xmlns:p14="http://schemas.microsoft.com/office/powerpoint/2010/main" val="84923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0038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5021406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creativecommons.org/licenses/by-nc/4.0/"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7.xml"/><Relationship Id="rId1" Type="http://schemas.openxmlformats.org/officeDocument/2006/relationships/slideLayout" Target="../slideLayouts/slideLayout1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01.xml.rels><?xml version="1.0" encoding="UTF-8" standalone="yes"?>
<Relationships xmlns="http://schemas.openxmlformats.org/package/2006/relationships"><Relationship Id="rId3" Type="http://schemas.openxmlformats.org/officeDocument/2006/relationships/hyperlink" Target="https://www.simscale.com/blog/2017/12/nasa-mars-climate-orbiter-metric/" TargetMode="External"/><Relationship Id="rId2" Type="http://schemas.openxmlformats.org/officeDocument/2006/relationships/notesSlide" Target="../notesSlides/notesSlide98.xml"/><Relationship Id="rId1" Type="http://schemas.openxmlformats.org/officeDocument/2006/relationships/slideLayout" Target="../slideLayouts/slideLayout18.xml"/><Relationship Id="rId5" Type="http://schemas.openxmlformats.org/officeDocument/2006/relationships/image" Target="../media/image114.jpg"/><Relationship Id="rId4" Type="http://schemas.openxmlformats.org/officeDocument/2006/relationships/image" Target="../media/image11.png"/></Relationships>
</file>

<file path=ppt/slides/_rels/slide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18.xml"/><Relationship Id="rId4" Type="http://schemas.openxmlformats.org/officeDocument/2006/relationships/image" Target="../media/image112.PNG"/></Relationships>
</file>

<file path=ppt/slides/_rels/slide103.xml.rels><?xml version="1.0" encoding="UTF-8" standalone="yes"?>
<Relationships xmlns="http://schemas.openxmlformats.org/package/2006/relationships"><Relationship Id="rId13" Type="http://schemas.openxmlformats.org/officeDocument/2006/relationships/image" Target="../media/image124.png"/><Relationship Id="rId18" Type="http://schemas.openxmlformats.org/officeDocument/2006/relationships/image" Target="../media/image129.gif"/><Relationship Id="rId26" Type="http://schemas.openxmlformats.org/officeDocument/2006/relationships/image" Target="../media/image137.png"/><Relationship Id="rId3" Type="http://schemas.openxmlformats.org/officeDocument/2006/relationships/image" Target="../media/image45.PNG"/><Relationship Id="rId21" Type="http://schemas.openxmlformats.org/officeDocument/2006/relationships/image" Target="../media/image132.PNG"/><Relationship Id="rId34" Type="http://schemas.openxmlformats.org/officeDocument/2006/relationships/image" Target="../media/image11.png"/><Relationship Id="rId7" Type="http://schemas.openxmlformats.org/officeDocument/2006/relationships/image" Target="../media/image118.jpeg"/><Relationship Id="rId12" Type="http://schemas.openxmlformats.org/officeDocument/2006/relationships/image" Target="../media/image123.PNG"/><Relationship Id="rId17" Type="http://schemas.openxmlformats.org/officeDocument/2006/relationships/image" Target="../media/image128.png"/><Relationship Id="rId25" Type="http://schemas.openxmlformats.org/officeDocument/2006/relationships/image" Target="../media/image136.jpeg"/><Relationship Id="rId33" Type="http://schemas.openxmlformats.org/officeDocument/2006/relationships/image" Target="../media/image144.PNG"/><Relationship Id="rId2" Type="http://schemas.openxmlformats.org/officeDocument/2006/relationships/notesSlide" Target="../notesSlides/notesSlide100.xml"/><Relationship Id="rId16" Type="http://schemas.openxmlformats.org/officeDocument/2006/relationships/image" Target="../media/image127.PNG"/><Relationship Id="rId20" Type="http://schemas.openxmlformats.org/officeDocument/2006/relationships/image" Target="../media/image131.jpg"/><Relationship Id="rId29" Type="http://schemas.openxmlformats.org/officeDocument/2006/relationships/image" Target="../media/image140.PNG"/><Relationship Id="rId1" Type="http://schemas.openxmlformats.org/officeDocument/2006/relationships/slideLayout" Target="../slideLayouts/slideLayout18.xml"/><Relationship Id="rId6" Type="http://schemas.openxmlformats.org/officeDocument/2006/relationships/image" Target="../media/image117.jfif"/><Relationship Id="rId11" Type="http://schemas.openxmlformats.org/officeDocument/2006/relationships/image" Target="../media/image122.png"/><Relationship Id="rId24" Type="http://schemas.openxmlformats.org/officeDocument/2006/relationships/image" Target="../media/image135.png"/><Relationship Id="rId32" Type="http://schemas.openxmlformats.org/officeDocument/2006/relationships/image" Target="../media/image143.PNG"/><Relationship Id="rId5" Type="http://schemas.openxmlformats.org/officeDocument/2006/relationships/image" Target="../media/image116.jpeg"/><Relationship Id="rId15" Type="http://schemas.openxmlformats.org/officeDocument/2006/relationships/image" Target="../media/image126.gif"/><Relationship Id="rId23" Type="http://schemas.openxmlformats.org/officeDocument/2006/relationships/image" Target="../media/image134.jpeg"/><Relationship Id="rId28" Type="http://schemas.openxmlformats.org/officeDocument/2006/relationships/image" Target="../media/image139.PNG"/><Relationship Id="rId10" Type="http://schemas.openxmlformats.org/officeDocument/2006/relationships/image" Target="../media/image121.PNG"/><Relationship Id="rId19" Type="http://schemas.openxmlformats.org/officeDocument/2006/relationships/image" Target="../media/image130.png"/><Relationship Id="rId31" Type="http://schemas.openxmlformats.org/officeDocument/2006/relationships/image" Target="../media/image142.PNG"/><Relationship Id="rId4" Type="http://schemas.openxmlformats.org/officeDocument/2006/relationships/image" Target="../media/image115.jpg"/><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jpg"/><Relationship Id="rId27" Type="http://schemas.openxmlformats.org/officeDocument/2006/relationships/image" Target="../media/image138.PNG"/><Relationship Id="rId30" Type="http://schemas.openxmlformats.org/officeDocument/2006/relationships/image" Target="../media/image141.PNG"/><Relationship Id="rId8" Type="http://schemas.openxmlformats.org/officeDocument/2006/relationships/image" Target="../media/image119.gif"/></Relationships>
</file>

<file path=ppt/slides/_rels/slide104.xml.rels><?xml version="1.0" encoding="UTF-8" standalone="yes"?>
<Relationships xmlns="http://schemas.openxmlformats.org/package/2006/relationships"><Relationship Id="rId8" Type="http://schemas.openxmlformats.org/officeDocument/2006/relationships/image" Target="../media/image126.gif"/><Relationship Id="rId13" Type="http://schemas.openxmlformats.org/officeDocument/2006/relationships/image" Target="../media/image118.jpeg"/><Relationship Id="rId3" Type="http://schemas.openxmlformats.org/officeDocument/2006/relationships/image" Target="../media/image45.PNG"/><Relationship Id="rId7" Type="http://schemas.openxmlformats.org/officeDocument/2006/relationships/image" Target="../media/image125.PNG"/><Relationship Id="rId12" Type="http://schemas.openxmlformats.org/officeDocument/2006/relationships/image" Target="../media/image117.jfif"/><Relationship Id="rId17" Type="http://schemas.openxmlformats.org/officeDocument/2006/relationships/image" Target="../media/image11.png"/><Relationship Id="rId2" Type="http://schemas.openxmlformats.org/officeDocument/2006/relationships/notesSlide" Target="../notesSlides/notesSlide101.xml"/><Relationship Id="rId16" Type="http://schemas.openxmlformats.org/officeDocument/2006/relationships/image" Target="../media/image121.PNG"/><Relationship Id="rId1" Type="http://schemas.openxmlformats.org/officeDocument/2006/relationships/slideLayout" Target="../slideLayouts/slideLayout18.xml"/><Relationship Id="rId6" Type="http://schemas.openxmlformats.org/officeDocument/2006/relationships/image" Target="../media/image124.png"/><Relationship Id="rId11" Type="http://schemas.openxmlformats.org/officeDocument/2006/relationships/image" Target="../media/image116.jpeg"/><Relationship Id="rId5" Type="http://schemas.openxmlformats.org/officeDocument/2006/relationships/image" Target="../media/image123.PNG"/><Relationship Id="rId15" Type="http://schemas.openxmlformats.org/officeDocument/2006/relationships/image" Target="../media/image120.png"/><Relationship Id="rId10" Type="http://schemas.openxmlformats.org/officeDocument/2006/relationships/image" Target="../media/image115.jp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19.gif"/></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3.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hyperlink" Target="https://www.youtube.com/watch?v=N2zK3sAtr-4&amp;feature=youtu.be"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ec.europa.eu/research/participants/data/ref/h2020/call_ptef/pt/2018-2020/h2020-call-pt-ria-ia-2018-20_en.pdf" TargetMode="Externa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economie.fgov.be/fr/themes/propriete-intellectuelle/droit-des-bases-de-donnees/protection-des-bases-de/protection-par-le-droit-sui/etendue-de-la-protection-par"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0.xml.rels><?xml version="1.0" encoding="UTF-8" standalone="yes"?>
<Relationships xmlns="http://schemas.openxmlformats.org/package/2006/relationships"><Relationship Id="rId2" Type="http://schemas.openxmlformats.org/officeDocument/2006/relationships/hyperlink" Target="mailto:dpo@cirad.fr" TargetMode="Externa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e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55.jpg"/><Relationship Id="rId4" Type="http://schemas.openxmlformats.org/officeDocument/2006/relationships/image" Target="../media/image154.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3.xml.rels><?xml version="1.0" encoding="UTF-8" standalone="yes"?>
<Relationships xmlns="http://schemas.openxmlformats.org/package/2006/relationships"><Relationship Id="rId8" Type="http://schemas.openxmlformats.org/officeDocument/2006/relationships/hyperlink" Target="http://www.geonames.org/" TargetMode="External"/><Relationship Id="rId3" Type="http://schemas.openxmlformats.org/officeDocument/2006/relationships/hyperlink" Target="https://www.iso.org/fr/iso-8601-date-and-time-format.html" TargetMode="External"/><Relationship Id="rId7" Type="http://schemas.openxmlformats.org/officeDocument/2006/relationships/hyperlink" Target="https://inspire.ec.europa.eu/Themes/Data%20Specifications/2892" TargetMode="External"/><Relationship Id="rId2" Type="http://schemas.openxmlformats.org/officeDocument/2006/relationships/notesSlide" Target="../notesSlides/notesSlide114.xml"/><Relationship Id="rId1" Type="http://schemas.openxmlformats.org/officeDocument/2006/relationships/slideLayout" Target="../slideLayouts/slideLayout1.xml"/><Relationship Id="rId6" Type="http://schemas.openxmlformats.org/officeDocument/2006/relationships/hyperlink" Target="https://eur-lex.europa.eu/legal-content/FR/TXT/?uri=CELEX:32007L0002" TargetMode="External"/><Relationship Id="rId5" Type="http://schemas.openxmlformats.org/officeDocument/2006/relationships/hyperlink" Target="https://www.iso.org/fr/standard/53798.html" TargetMode="External"/><Relationship Id="rId4" Type="http://schemas.openxmlformats.org/officeDocument/2006/relationships/image" Target="../media/image11.png"/></Relationships>
</file>

<file path=ppt/slides/_rels/slide144.xml.rels><?xml version="1.0" encoding="UTF-8" standalone="yes"?>
<Relationships xmlns="http://schemas.openxmlformats.org/package/2006/relationships"><Relationship Id="rId8" Type="http://schemas.openxmlformats.org/officeDocument/2006/relationships/hyperlink" Target="https://docs.patricbrc.org/system_documentation/data.html" TargetMode="External"/><Relationship Id="rId3" Type="http://schemas.openxmlformats.org/officeDocument/2006/relationships/image" Target="../media/image11.png"/><Relationship Id="rId7" Type="http://schemas.openxmlformats.org/officeDocument/2006/relationships/hyperlink" Target="https://fairsharing.org/FAIRsharing.pvdrmz" TargetMode="External"/><Relationship Id="rId2" Type="http://schemas.openxmlformats.org/officeDocument/2006/relationships/notesSlide" Target="../notesSlides/notesSlide115.xml"/><Relationship Id="rId1" Type="http://schemas.openxmlformats.org/officeDocument/2006/relationships/slideLayout" Target="../slideLayouts/slideLayout1.xml"/><Relationship Id="rId6" Type="http://schemas.openxmlformats.org/officeDocument/2006/relationships/hyperlink" Target="https://fairsharing.org/bsg-s000174/" TargetMode="External"/><Relationship Id="rId5" Type="http://schemas.openxmlformats.org/officeDocument/2006/relationships/hyperlink" Target="https://fairsharing.org/FAIRsharing.32b10v" TargetMode="External"/><Relationship Id="rId4" Type="http://schemas.openxmlformats.org/officeDocument/2006/relationships/hyperlink" Target="Minimum%20Information%20about%20a%20MARKer%20gene%20Sequence" TargetMode="External"/><Relationship Id="rId9" Type="http://schemas.openxmlformats.org/officeDocument/2006/relationships/hyperlink" Target="https://fairsharing.org/bsg-s000181/"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www.fao.org/3/a-i4913f.pdf" TargetMode="External"/><Relationship Id="rId3" Type="http://schemas.openxmlformats.org/officeDocument/2006/relationships/image" Target="../media/image11.png"/><Relationship Id="rId7" Type="http://schemas.openxmlformats.org/officeDocument/2006/relationships/hyperlink" Target="https://www.isric.org/sites/default/files/isric_report_2018_01.pdf" TargetMode="External"/><Relationship Id="rId2" Type="http://schemas.openxmlformats.org/officeDocument/2006/relationships/notesSlide" Target="../notesSlides/notesSlide116.xml"/><Relationship Id="rId1" Type="http://schemas.openxmlformats.org/officeDocument/2006/relationships/slideLayout" Target="../slideLayouts/slideLayout1.xml"/><Relationship Id="rId6" Type="http://schemas.openxmlformats.org/officeDocument/2006/relationships/hyperlink" Target="https://www.iso.org/fr/standard/18782.html" TargetMode="External"/><Relationship Id="rId5" Type="http://schemas.openxmlformats.org/officeDocument/2006/relationships/hyperlink" Target="https://www.iso.org/fr/ics/13.080/x/" TargetMode="External"/><Relationship Id="rId4" Type="http://schemas.openxmlformats.org/officeDocument/2006/relationships/hyperlink" Target="https://www.iso.org/standard/44595.html" TargetMode="External"/><Relationship Id="rId9" Type="http://schemas.openxmlformats.org/officeDocument/2006/relationships/hyperlink" Target="https://www.godan.info/documents/survey-data-standards-land-and-nutrition-data"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https://bdj.pensoft.net/articles.php?id=10197" TargetMode="External"/><Relationship Id="rId3" Type="http://schemas.openxmlformats.org/officeDocument/2006/relationships/hyperlink" Target="https://www.nature.com/articles/s41597-019-0042-5" TargetMode="External"/><Relationship Id="rId7" Type="http://schemas.openxmlformats.org/officeDocument/2006/relationships/hyperlink" Target="https://www.ncbi.nlm.nih.gov/pmc/articles/PMC5886321/" TargetMode="External"/><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hyperlink" Target="https://www.rd-alliance.org/groups/small-unmanned-aircraft-systems&#8217;-data-ig" TargetMode="External"/><Relationship Id="rId5" Type="http://schemas.openxmlformats.org/officeDocument/2006/relationships/hyperlink" Target="https://fairsharing.org/FAIRsharing.zj6y9h" TargetMode="External"/><Relationship Id="rId4" Type="http://schemas.openxmlformats.org/officeDocument/2006/relationships/hyperlink" Target="https://fairsharing.org/FAIRsharing.ap169a" TargetMode="External"/><Relationship Id="rId9" Type="http://schemas.openxmlformats.org/officeDocument/2006/relationships/image" Target="../media/image11.png"/></Relationships>
</file>

<file path=ppt/slides/_rels/slide147.xml.rels><?xml version="1.0" encoding="UTF-8" standalone="yes"?>
<Relationships xmlns="http://schemas.openxmlformats.org/package/2006/relationships"><Relationship Id="rId3" Type="http://schemas.openxmlformats.org/officeDocument/2006/relationships/hyperlink" Target="http://cropnet.pl/phenotypes/wp-content/uploads/2016/04/MIAPPE.pdf"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8.xml.rels><?xml version="1.0" encoding="UTF-8" standalone="yes"?>
<Relationships xmlns="http://schemas.openxmlformats.org/package/2006/relationships"><Relationship Id="rId3" Type="http://schemas.openxmlformats.org/officeDocument/2006/relationships/hyperlink" Target="https://www.ncbi.nlm.nih.gov/geo/info/seq.html#metadata" TargetMode="External"/><Relationship Id="rId7" Type="http://schemas.openxmlformats.org/officeDocument/2006/relationships/image" Target="../media/image11.pn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49.xml.rels><?xml version="1.0" encoding="UTF-8" standalone="yes"?>
<Relationships xmlns="http://schemas.openxmlformats.org/package/2006/relationships"><Relationship Id="rId3" Type="http://schemas.openxmlformats.org/officeDocument/2006/relationships/hyperlink" Target="https://docs.patricbrc.org/system_documentation/data.html" TargetMode="External"/><Relationship Id="rId2" Type="http://schemas.openxmlformats.org/officeDocument/2006/relationships/notesSlide" Target="../notesSlides/notesSlide12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www.ncbi.nlm.nih.gov/geo/info/seq.html#metadat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hyperlink" Target="https://www.gbif.org/darwin-core" TargetMode="External"/><Relationship Id="rId3" Type="http://schemas.openxmlformats.org/officeDocument/2006/relationships/image" Target="../media/image160.png"/><Relationship Id="rId7" Type="http://schemas.openxmlformats.org/officeDocument/2006/relationships/image" Target="../media/image11.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hyperlink" Target="http://rs.tdwg.org/dwc/terms/" TargetMode="External"/></Relationships>
</file>

<file path=ppt/slides/_rels/slide15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fairsharing.org/FAIRsharing.ap169a" TargetMode="External"/><Relationship Id="rId7" Type="http://schemas.openxmlformats.org/officeDocument/2006/relationships/image" Target="../media/image165.pn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1.png"/><Relationship Id="rId4" Type="http://schemas.openxmlformats.org/officeDocument/2006/relationships/hyperlink" Target="https://www.ncbi.nlm.nih.gov/geo/info/seq.html#metadata" TargetMode="External"/><Relationship Id="rId9" Type="http://schemas.openxmlformats.org/officeDocument/2006/relationships/image" Target="../media/image166.png"/></Relationships>
</file>

<file path=ppt/slides/_rels/slide152.xml.rels><?xml version="1.0" encoding="UTF-8" standalone="yes"?>
<Relationships xmlns="http://schemas.openxmlformats.org/package/2006/relationships"><Relationship Id="rId3" Type="http://schemas.openxmlformats.org/officeDocument/2006/relationships/image" Target="../media/image167.gif"/><Relationship Id="rId7" Type="http://schemas.openxmlformats.org/officeDocument/2006/relationships/hyperlink" Target="https://eml.ecoinformatics.org/" TargetMode="External"/><Relationship Id="rId2" Type="http://schemas.openxmlformats.org/officeDocument/2006/relationships/notesSlide" Target="../notesSlides/notesSlide1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69.PNG"/><Relationship Id="rId4" Type="http://schemas.openxmlformats.org/officeDocument/2006/relationships/image" Target="../media/image168.PNG"/></Relationships>
</file>

<file path=ppt/slides/_rels/slide15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png"/><Relationship Id="rId9" Type="http://schemas.openxmlformats.org/officeDocument/2006/relationships/hyperlink" Target="https://ddialliance.org/" TargetMode="External"/></Relationships>
</file>

<file path=ppt/slides/_rels/slide15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79.PNG"/><Relationship Id="rId3" Type="http://schemas.openxmlformats.org/officeDocument/2006/relationships/image" Target="../media/image175.png"/><Relationship Id="rId7" Type="http://schemas.openxmlformats.org/officeDocument/2006/relationships/hyperlink" Target="http://www.dcc.ac.uk/resources/metadata-standards" TargetMode="External"/><Relationship Id="rId12" Type="http://schemas.openxmlformats.org/officeDocument/2006/relationships/hyperlink" Target="https://www.iso.org/fr/home.html"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hyperlink" Target="https://www.elixir-europe.org/communities" TargetMode="External"/><Relationship Id="rId5" Type="http://schemas.openxmlformats.org/officeDocument/2006/relationships/image" Target="../media/image176.png"/><Relationship Id="rId10" Type="http://schemas.openxmlformats.org/officeDocument/2006/relationships/image" Target="../media/image178.PNG"/><Relationship Id="rId4" Type="http://schemas.openxmlformats.org/officeDocument/2006/relationships/hyperlink" Target="http://rd-alliance.github.io/metadata-directory/standards/" TargetMode="External"/><Relationship Id="rId9" Type="http://schemas.openxmlformats.org/officeDocument/2006/relationships/hyperlink" Target="https://fairsharing.org/" TargetMode="External"/><Relationship Id="rId14" Type="http://schemas.openxmlformats.org/officeDocument/2006/relationships/image" Target="../media/image11.png"/></Relationships>
</file>

<file path=ppt/slides/_rels/slide155.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 Id="rId9" Type="http://schemas.openxmlformats.org/officeDocument/2006/relationships/image" Target="../media/image11.png"/></Relationships>
</file>

<file path=ppt/slides/_rels/slide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7.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29.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18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0.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92.tif"/><Relationship Id="rId2" Type="http://schemas.openxmlformats.org/officeDocument/2006/relationships/image" Target="../media/image19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6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0.xml"/><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notesSlide" Target="../notesSlides/notesSlide131.xml"/><Relationship Id="rId16"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207.jpe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s>
</file>

<file path=ppt/slides/_rels/slide165.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notesSlide" Target="../notesSlides/notesSlide132.xml"/><Relationship Id="rId16"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207.jpe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s>
</file>

<file path=ppt/slides/_rels/slide16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6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17.png"/><Relationship Id="rId3" Type="http://schemas.openxmlformats.org/officeDocument/2006/relationships/image" Target="../media/image196.png"/><Relationship Id="rId7" Type="http://schemas.openxmlformats.org/officeDocument/2006/relationships/image" Target="../media/image203.png"/><Relationship Id="rId12" Type="http://schemas.openxmlformats.org/officeDocument/2006/relationships/image" Target="../media/image216.png"/><Relationship Id="rId2" Type="http://schemas.openxmlformats.org/officeDocument/2006/relationships/image" Target="../media/image212.png"/><Relationship Id="rId1" Type="http://schemas.openxmlformats.org/officeDocument/2006/relationships/slideLayout" Target="../slideLayouts/slideLayout15.xml"/><Relationship Id="rId6" Type="http://schemas.openxmlformats.org/officeDocument/2006/relationships/image" Target="../media/image199.png"/><Relationship Id="rId11" Type="http://schemas.openxmlformats.org/officeDocument/2006/relationships/image" Target="../media/image215.png"/><Relationship Id="rId5" Type="http://schemas.openxmlformats.org/officeDocument/2006/relationships/image" Target="../media/image213.png"/><Relationship Id="rId10" Type="http://schemas.openxmlformats.org/officeDocument/2006/relationships/image" Target="../media/image214.png"/><Relationship Id="rId4" Type="http://schemas.openxmlformats.org/officeDocument/2006/relationships/image" Target="../media/image197.png"/><Relationship Id="rId9" Type="http://schemas.openxmlformats.org/officeDocument/2006/relationships/image" Target="../media/image206.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4.xml"/><Relationship Id="rId4" Type="http://schemas.openxmlformats.org/officeDocument/2006/relationships/image" Target="../media/image222.png"/></Relationships>
</file>

<file path=ppt/slides/_rels/slide173.xml.rels><?xml version="1.0" encoding="UTF-8" standalone="yes"?>
<Relationships xmlns="http://schemas.openxmlformats.org/package/2006/relationships"><Relationship Id="rId13" Type="http://schemas.openxmlformats.org/officeDocument/2006/relationships/hyperlink" Target="https://en.wikipedia.org/wiki/GNU_Lesser_General_Public_License" TargetMode="External"/><Relationship Id="rId18" Type="http://schemas.openxmlformats.org/officeDocument/2006/relationships/hyperlink" Target="https://en.wikipedia.org/w/index.php?title=BibLaTeX&amp;action=edit&amp;redlink=1" TargetMode="External"/><Relationship Id="rId26" Type="http://schemas.openxmlformats.org/officeDocument/2006/relationships/hyperlink" Target="https://en.wikipedia.org/wiki/Self-archiving" TargetMode="External"/><Relationship Id="rId39" Type="http://schemas.openxmlformats.org/officeDocument/2006/relationships/hyperlink" Target="https://en.wikipedia.org/wiki/Safari_(web_browser)" TargetMode="External"/><Relationship Id="rId21" Type="http://schemas.openxmlformats.org/officeDocument/2006/relationships/hyperlink" Target="https://en.wikipedia.org/wiki/Pybliographer" TargetMode="External"/><Relationship Id="rId34" Type="http://schemas.openxmlformats.org/officeDocument/2006/relationships/hyperlink" Target="https://en.wikipedia.org/wiki/Roy_Rosenzweig_Center_for_History_and_New_Media" TargetMode="External"/><Relationship Id="rId7" Type="http://schemas.openxmlformats.org/officeDocument/2006/relationships/hyperlink" Target="https://en.wikipedia.org/wiki/Cocoa_(API)" TargetMode="External"/><Relationship Id="rId12" Type="http://schemas.openxmlformats.org/officeDocument/2006/relationships/hyperlink" Target="https://en.wikipedia.org/wiki/GNU_General_Public_License" TargetMode="External"/><Relationship Id="rId17" Type="http://schemas.openxmlformats.org/officeDocument/2006/relationships/hyperlink" Target="https://en.wikipedia.org/wiki/Java_(programming_language)" TargetMode="External"/><Relationship Id="rId25" Type="http://schemas.openxmlformats.org/officeDocument/2006/relationships/hyperlink" Target="https://en.wikipedia.org/wiki/Institutional_repository" TargetMode="External"/><Relationship Id="rId33" Type="http://schemas.openxmlformats.org/officeDocument/2006/relationships/hyperlink" Target="https://en.wikipedia.org/wiki/Zotero" TargetMode="External"/><Relationship Id="rId38" Type="http://schemas.openxmlformats.org/officeDocument/2006/relationships/hyperlink" Target="https://en.wikipedia.org/wiki/Google_Chrome" TargetMode="External"/><Relationship Id="rId2" Type="http://schemas.openxmlformats.org/officeDocument/2006/relationships/hyperlink" Target="https://en.wikipedia.org/wiki/Bebop_(software)" TargetMode="External"/><Relationship Id="rId16" Type="http://schemas.openxmlformats.org/officeDocument/2006/relationships/hyperlink" Target="https://en.wikipedia.org/wiki/MIT_license" TargetMode="External"/><Relationship Id="rId20" Type="http://schemas.openxmlformats.org/officeDocument/2006/relationships/hyperlink" Target="https://en.wikipedia.org/wiki/KDE_Software_Compilation" TargetMode="External"/><Relationship Id="rId29" Type="http://schemas.openxmlformats.org/officeDocument/2006/relationships/hyperlink" Target="https://en.wikipedia.org/wiki/SGML" TargetMode="External"/><Relationship Id="rId1" Type="http://schemas.openxmlformats.org/officeDocument/2006/relationships/slideLayout" Target="../slideLayouts/slideLayout15.xml"/><Relationship Id="rId6" Type="http://schemas.openxmlformats.org/officeDocument/2006/relationships/hyperlink" Target="https://en.wikipedia.org/wiki/BibTeX" TargetMode="External"/><Relationship Id="rId11" Type="http://schemas.openxmlformats.org/officeDocument/2006/relationships/hyperlink" Target="https://en.wikipedia.org/wiki/GNU_Affero_General_Public_License" TargetMode="External"/><Relationship Id="rId24" Type="http://schemas.openxmlformats.org/officeDocument/2006/relationships/hyperlink" Target="https://en.wikipedia.org/wiki/Refbase" TargetMode="External"/><Relationship Id="rId32" Type="http://schemas.openxmlformats.org/officeDocument/2006/relationships/hyperlink" Target="https://en.wikipedia.org/wiki/CC-BY-NC-SA" TargetMode="External"/><Relationship Id="rId37" Type="http://schemas.openxmlformats.org/officeDocument/2006/relationships/hyperlink" Target="https://en.wikipedia.org/wiki/Mozilla_Firefox" TargetMode="External"/><Relationship Id="rId5" Type="http://schemas.openxmlformats.org/officeDocument/2006/relationships/hyperlink" Target="https://en.wikipedia.org/wiki/BibDesk" TargetMode="External"/><Relationship Id="rId15" Type="http://schemas.openxmlformats.org/officeDocument/2006/relationships/hyperlink" Target="https://en.wikipedia.org/wiki/JabRef" TargetMode="External"/><Relationship Id="rId23" Type="http://schemas.openxmlformats.org/officeDocument/2006/relationships/hyperlink" Target="https://en.wikipedia.org/wiki/GTK2" TargetMode="External"/><Relationship Id="rId28" Type="http://schemas.openxmlformats.org/officeDocument/2006/relationships/hyperlink" Target="https://en.wikipedia.org/wiki/XML" TargetMode="External"/><Relationship Id="rId36" Type="http://schemas.openxmlformats.org/officeDocument/2006/relationships/hyperlink" Target="https://en.wikipedia.org/wiki/Affero_General_Public_License" TargetMode="External"/><Relationship Id="rId10" Type="http://schemas.openxmlformats.org/officeDocument/2006/relationships/hyperlink" Target="https://en.wikipedia.org/wiki/University_of_Kassel" TargetMode="External"/><Relationship Id="rId19" Type="http://schemas.openxmlformats.org/officeDocument/2006/relationships/hyperlink" Target="https://en.wikipedia.org/wiki/KBibTeX" TargetMode="External"/><Relationship Id="rId31" Type="http://schemas.openxmlformats.org/officeDocument/2006/relationships/hyperlink" Target="https://en.wikipedia.org/wiki/Wikindx" TargetMode="External"/><Relationship Id="rId4" Type="http://schemas.openxmlformats.org/officeDocument/2006/relationships/hyperlink" Target="https://en.wikipedia.org/wiki/BSD_licenses" TargetMode="External"/><Relationship Id="rId9" Type="http://schemas.openxmlformats.org/officeDocument/2006/relationships/hyperlink" Target="https://en.wikipedia.org/wiki/BibSonomy" TargetMode="External"/><Relationship Id="rId14" Type="http://schemas.openxmlformats.org/officeDocument/2006/relationships/hyperlink" Target="https://en.wikipedia.org/wiki/Bibus" TargetMode="External"/><Relationship Id="rId22" Type="http://schemas.openxmlformats.org/officeDocument/2006/relationships/hyperlink" Target="https://en.wikipedia.org/wiki/Python_(programming_language)" TargetMode="External"/><Relationship Id="rId27" Type="http://schemas.openxmlformats.org/officeDocument/2006/relationships/hyperlink" Target="https://en.wikipedia.org/wiki/RefDB" TargetMode="External"/><Relationship Id="rId30" Type="http://schemas.openxmlformats.org/officeDocument/2006/relationships/hyperlink" Target="https://en.wikipedia.org/wiki/Referencer" TargetMode="External"/><Relationship Id="rId35" Type="http://schemas.openxmlformats.org/officeDocument/2006/relationships/hyperlink" Target="https://en.wikipedia.org/wiki/George_Mason_University" TargetMode="External"/><Relationship Id="rId8" Type="http://schemas.openxmlformats.org/officeDocument/2006/relationships/hyperlink" Target="https://en.wikipedia.org/wiki/Spotlight_(software)" TargetMode="External"/><Relationship Id="rId3" Type="http://schemas.openxmlformats.org/officeDocument/2006/relationships/hyperlink" Target="https://en.wikipedia.org/wiki/Advanced_Learning_and_Research_Institute" TargetMode="External"/></Relationships>
</file>

<file path=ppt/slides/_rels/slide1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3.png"/><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4.xml"/><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5.xml"/><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6.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29.tiff"/><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31.tiff"/><Relationship Id="rId2" Type="http://schemas.openxmlformats.org/officeDocument/2006/relationships/image" Target="../media/image230.tiff"/><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32.tiff"/><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33.tif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23.png"/><Relationship Id="rId4" Type="http://schemas.openxmlformats.org/officeDocument/2006/relationships/image" Target="../media/image25.gif"/><Relationship Id="rId9" Type="http://schemas.openxmlformats.org/officeDocument/2006/relationships/image" Target="../media/image30.jpeg"/></Relationships>
</file>

<file path=ppt/slides/_rels/slide1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37.jp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8" Type="http://schemas.openxmlformats.org/officeDocument/2006/relationships/hyperlink" Target="https://facile.cines.fr/" TargetMode="External"/><Relationship Id="rId3" Type="http://schemas.openxmlformats.org/officeDocument/2006/relationships/hyperlink" Target="https://dans.knaw.nl/en/deposit/information-about-depositing-data/file-formats/wave" TargetMode="External"/><Relationship Id="rId7" Type="http://schemas.openxmlformats.org/officeDocument/2006/relationships/hyperlink" Target="https://dans.knaw.nl/en/deposit/information-about-depositing-data/file-formats/ogg"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hyperlink" Target="https://dans.knaw.nl/en/deposit/information-about-depositing-data/file-formats/aiff" TargetMode="External"/><Relationship Id="rId5" Type="http://schemas.openxmlformats.org/officeDocument/2006/relationships/hyperlink" Target="https://dans.knaw.nl/en/deposit/information-about-depositing-data/file-formats/aac" TargetMode="External"/><Relationship Id="rId4" Type="http://schemas.openxmlformats.org/officeDocument/2006/relationships/hyperlink" Target="https://dans.knaw.nl/en/deposit/information-about-depositing-data/file-formats/mp3"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image" Target="../media/image24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7.png"/><Relationship Id="rId7" Type="http://schemas.openxmlformats.org/officeDocument/2006/relationships/hyperlink" Target="https://www.google.fr/url?sa=i&amp;rct=j&amp;q=&amp;esrc=s&amp;source=images&amp;cd=&amp;ved=2ahUKEwjn7fi0wYDaAhWL6xQKHWFrBvYQjRx6BAgAEAU&amp;url=https://blog.macsales.com/39591-tech-tip-data-privacy-day&amp;psig=AOvVaw2d8cRF70LacTIIUrK1tlNA&amp;ust=1521828047019057"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250.tif"/><Relationship Id="rId5" Type="http://schemas.openxmlformats.org/officeDocument/2006/relationships/image" Target="../media/image249.png"/><Relationship Id="rId10" Type="http://schemas.openxmlformats.org/officeDocument/2006/relationships/image" Target="../media/image11.png"/><Relationship Id="rId4" Type="http://schemas.openxmlformats.org/officeDocument/2006/relationships/image" Target="../media/image248.png"/><Relationship Id="rId9" Type="http://schemas.openxmlformats.org/officeDocument/2006/relationships/image" Target="../media/image252.png"/></Relationships>
</file>

<file path=ppt/slides/_rels/slide20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43.xml"/><Relationship Id="rId1" Type="http://schemas.openxmlformats.org/officeDocument/2006/relationships/slideLayout" Target="../slideLayouts/slideLayout14.xml"/><Relationship Id="rId4" Type="http://schemas.openxmlformats.org/officeDocument/2006/relationships/image" Target="../media/image254.png"/></Relationships>
</file>

<file path=ppt/slides/_rels/slide20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44.xml"/><Relationship Id="rId1" Type="http://schemas.openxmlformats.org/officeDocument/2006/relationships/slideLayout" Target="../slideLayouts/slideLayout14.xml"/><Relationship Id="rId5" Type="http://schemas.openxmlformats.org/officeDocument/2006/relationships/image" Target="../media/image257.png"/><Relationship Id="rId4" Type="http://schemas.openxmlformats.org/officeDocument/2006/relationships/image" Target="../media/image256.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10" Type="http://schemas.openxmlformats.org/officeDocument/2006/relationships/image" Target="../media/image11.png"/><Relationship Id="rId4" Type="http://schemas.openxmlformats.org/officeDocument/2006/relationships/image" Target="../media/image33.gif"/><Relationship Id="rId9" Type="http://schemas.openxmlformats.org/officeDocument/2006/relationships/image" Target="../media/image38.jpeg"/></Relationships>
</file>

<file path=ppt/slides/_rels/slide210.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45.xml"/><Relationship Id="rId1" Type="http://schemas.openxmlformats.org/officeDocument/2006/relationships/slideLayout" Target="../slideLayouts/slideLayout15.xml"/><Relationship Id="rId5" Type="http://schemas.openxmlformats.org/officeDocument/2006/relationships/image" Target="../media/image260.png"/><Relationship Id="rId4" Type="http://schemas.openxmlformats.org/officeDocument/2006/relationships/image" Target="../media/image259.png"/></Relationships>
</file>

<file path=ppt/slides/_rels/slide21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46.xml"/><Relationship Id="rId1" Type="http://schemas.openxmlformats.org/officeDocument/2006/relationships/slideLayout" Target="../slideLayouts/slideLayout15.xml"/></Relationships>
</file>

<file path=ppt/slides/_rels/slide21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47.xml"/><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48.xml"/><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0.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68.png"/><Relationship Id="rId7" Type="http://schemas.openxmlformats.org/officeDocument/2006/relationships/image" Target="../media/image272.png"/><Relationship Id="rId2" Type="http://schemas.openxmlformats.org/officeDocument/2006/relationships/notesSlide" Target="../notesSlides/notesSlide149.xml"/><Relationship Id="rId1" Type="http://schemas.openxmlformats.org/officeDocument/2006/relationships/slideLayout" Target="../slideLayouts/slideLayout14.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22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13.xml"/><Relationship Id="rId4" Type="http://schemas.openxmlformats.org/officeDocument/2006/relationships/image" Target="../media/image276.png"/></Relationships>
</file>

<file path=ppt/slides/_rels/slide222.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8.png"/><Relationship Id="rId7" Type="http://schemas.openxmlformats.org/officeDocument/2006/relationships/image" Target="../media/image282.png"/><Relationship Id="rId2" Type="http://schemas.openxmlformats.org/officeDocument/2006/relationships/image" Target="../media/image277.png"/><Relationship Id="rId1" Type="http://schemas.openxmlformats.org/officeDocument/2006/relationships/slideLayout" Target="../slideLayouts/slideLayout14.xml"/><Relationship Id="rId6" Type="http://schemas.openxmlformats.org/officeDocument/2006/relationships/image" Target="../media/image281.png"/><Relationship Id="rId5" Type="http://schemas.openxmlformats.org/officeDocument/2006/relationships/image" Target="../media/image280.png"/><Relationship Id="rId10" Type="http://schemas.openxmlformats.org/officeDocument/2006/relationships/image" Target="../media/image285.png"/><Relationship Id="rId4" Type="http://schemas.openxmlformats.org/officeDocument/2006/relationships/image" Target="../media/image279.png"/><Relationship Id="rId9" Type="http://schemas.openxmlformats.org/officeDocument/2006/relationships/image" Target="../media/image284.png"/></Relationships>
</file>

<file path=ppt/slides/_rels/slide223.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3" Type="http://schemas.openxmlformats.org/officeDocument/2006/relationships/image" Target="../media/image289.tif"/><Relationship Id="rId2" Type="http://schemas.openxmlformats.org/officeDocument/2006/relationships/image" Target="../media/image288.tif"/><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hyperlink" Target="https://dataverse.cirad.fr/"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2.xml"/><Relationship Id="rId1" Type="http://schemas.openxmlformats.org/officeDocument/2006/relationships/slideLayout" Target="../slideLayouts/slideLayout18.xml"/></Relationships>
</file>

<file path=ppt/slides/_rels/slide2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94.PNG"/><Relationship Id="rId4" Type="http://schemas.openxmlformats.org/officeDocument/2006/relationships/image" Target="../media/image21.jpeg"/></Relationships>
</file>

<file path=ppt/slides/_rels/slide2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95.png"/><Relationship Id="rId4" Type="http://schemas.openxmlformats.org/officeDocument/2006/relationships/hyperlink" Target="https://ec.europa.eu/research/participants/data/ref/h2020/grants_manual/amga/h2020-amga_en.pdf#page=291" TargetMode="External"/></Relationships>
</file>

<file path=ppt/slides/_rels/slide2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png"/><Relationship Id="rId4" Type="http://schemas.openxmlformats.org/officeDocument/2006/relationships/image" Target="../media/image11.png"/></Relationships>
</file>

<file path=ppt/slides/_rels/slide24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4.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67.PNG"/><Relationship Id="rId3" Type="http://schemas.openxmlformats.org/officeDocument/2006/relationships/image" Target="../media/image11.png"/><Relationship Id="rId7" Type="http://schemas.openxmlformats.org/officeDocument/2006/relationships/image" Target="../media/image300.PNG"/><Relationship Id="rId12" Type="http://schemas.openxmlformats.org/officeDocument/2006/relationships/image" Target="../media/image304.PNG"/><Relationship Id="rId2" Type="http://schemas.openxmlformats.org/officeDocument/2006/relationships/notesSlide" Target="../notesSlides/notesSlide164.xml"/><Relationship Id="rId1" Type="http://schemas.openxmlformats.org/officeDocument/2006/relationships/slideLayout" Target="../slideLayouts/slideLayout1.xml"/><Relationship Id="rId6" Type="http://schemas.openxmlformats.org/officeDocument/2006/relationships/image" Target="../media/image299.png"/><Relationship Id="rId11" Type="http://schemas.openxmlformats.org/officeDocument/2006/relationships/image" Target="../media/image303.PNG"/><Relationship Id="rId5" Type="http://schemas.openxmlformats.org/officeDocument/2006/relationships/image" Target="../media/image298.PNG"/><Relationship Id="rId10" Type="http://schemas.openxmlformats.org/officeDocument/2006/relationships/image" Target="../media/image302.PNG"/><Relationship Id="rId4" Type="http://schemas.openxmlformats.org/officeDocument/2006/relationships/image" Target="../media/image297.PNG"/><Relationship Id="rId9" Type="http://schemas.openxmlformats.org/officeDocument/2006/relationships/image" Target="../media/image66.png"/><Relationship Id="rId14" Type="http://schemas.openxmlformats.org/officeDocument/2006/relationships/image" Target="../media/image305.png"/></Relationships>
</file>

<file path=ppt/slides/_rels/slide2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hyperlink" Target="https://dataverse.cirad.fr/" TargetMode="External"/><Relationship Id="rId4" Type="http://schemas.openxmlformats.org/officeDocument/2006/relationships/image" Target="../media/image300.PNG"/></Relationships>
</file>

<file path=ppt/slides/_rels/slide246.xml.rels><?xml version="1.0" encoding="UTF-8" standalone="yes"?>
<Relationships xmlns="http://schemas.openxmlformats.org/package/2006/relationships"><Relationship Id="rId8" Type="http://schemas.openxmlformats.org/officeDocument/2006/relationships/hyperlink" Target="https://search.datacite.org/" TargetMode="External"/><Relationship Id="rId3" Type="http://schemas.openxmlformats.org/officeDocument/2006/relationships/image" Target="../media/image306.PNG"/><Relationship Id="rId7" Type="http://schemas.openxmlformats.org/officeDocument/2006/relationships/hyperlink" Target="https://repositoryfinder.datacite.org/" TargetMode="External"/><Relationship Id="rId2" Type="http://schemas.openxmlformats.org/officeDocument/2006/relationships/notesSlide" Target="../notesSlides/notesSlide166.xml"/><Relationship Id="rId1" Type="http://schemas.openxmlformats.org/officeDocument/2006/relationships/slideLayout" Target="../slideLayouts/slideLayout1.xml"/><Relationship Id="rId6" Type="http://schemas.openxmlformats.org/officeDocument/2006/relationships/image" Target="../media/image308.PNG"/><Relationship Id="rId5" Type="http://schemas.openxmlformats.org/officeDocument/2006/relationships/image" Target="../media/image307.PNG"/><Relationship Id="rId10" Type="http://schemas.openxmlformats.org/officeDocument/2006/relationships/hyperlink" Target="https://datasetsearch.research.google.com/" TargetMode="External"/><Relationship Id="rId4" Type="http://schemas.openxmlformats.org/officeDocument/2006/relationships/image" Target="../media/image11.png"/><Relationship Id="rId9" Type="http://schemas.openxmlformats.org/officeDocument/2006/relationships/hyperlink" Target="http://apps.webofknowledge.com/DRCI_GeneralSearch_input.do?product=DRCI&amp;SID=F44GEUpbRzOUiPVWIs9&amp;search_mode=GeneralSearch" TargetMode="External"/></Relationships>
</file>

<file path=ppt/slides/_rels/slide247.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hyperlink" Target="https://search.datacite.org/" TargetMode="External"/><Relationship Id="rId4" Type="http://schemas.openxmlformats.org/officeDocument/2006/relationships/image" Target="../media/image310.PNG"/></Relationships>
</file>

<file path=ppt/slides/_rels/slide24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314.png"/></Relationships>
</file>

<file path=ppt/slides/_rels/slide2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315.png"/><Relationship Id="rId4" Type="http://schemas.openxmlformats.org/officeDocument/2006/relationships/image" Target="../media/image313.PNG"/></Relationships>
</file>

<file path=ppt/slides/_rels/slide25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72.xml"/><Relationship Id="rId1" Type="http://schemas.openxmlformats.org/officeDocument/2006/relationships/slideLayout" Target="../slideLayouts/slideLayout2.xml"/><Relationship Id="rId5" Type="http://schemas.openxmlformats.org/officeDocument/2006/relationships/image" Target="../media/image313.PNG"/><Relationship Id="rId4" Type="http://schemas.openxmlformats.org/officeDocument/2006/relationships/image" Target="../media/image11.png"/></Relationships>
</file>

<file path=ppt/slides/_rels/slide2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openxmlformats.org/officeDocument/2006/relationships/image" Target="../media/image318.PNG"/><Relationship Id="rId4" Type="http://schemas.openxmlformats.org/officeDocument/2006/relationships/image" Target="../media/image317.png"/></Relationships>
</file>

<file path=ppt/slides/_rels/slide2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hyperlink" Target="https://intranet-data.cirad.fr/deposer-et-publier/publier-un-data-paper" TargetMode="External"/><Relationship Id="rId7" Type="http://schemas.openxmlformats.org/officeDocument/2006/relationships/image" Target="../media/image321.png"/><Relationship Id="rId12" Type="http://schemas.openxmlformats.org/officeDocument/2006/relationships/image" Target="../media/image324.PNG"/><Relationship Id="rId2" Type="http://schemas.openxmlformats.org/officeDocument/2006/relationships/notesSlide" Target="../notesSlides/notesSlide177.xml"/><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1.png"/><Relationship Id="rId5" Type="http://schemas.openxmlformats.org/officeDocument/2006/relationships/image" Target="../media/image320.PNG"/><Relationship Id="rId10" Type="http://schemas.openxmlformats.org/officeDocument/2006/relationships/image" Target="../media/image323.PNG"/><Relationship Id="rId4" Type="http://schemas.openxmlformats.org/officeDocument/2006/relationships/image" Target="../media/image319.PNG"/><Relationship Id="rId9" Type="http://schemas.openxmlformats.org/officeDocument/2006/relationships/image" Target="../media/image170.png"/></Relationships>
</file>

<file path=ppt/slides/_rels/slide258.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image" Target="../media/image11.png"/><Relationship Id="rId7" Type="http://schemas.openxmlformats.org/officeDocument/2006/relationships/hyperlink" Target="https://riojournal.com/" TargetMode="External"/><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image" Target="../media/image327.png"/><Relationship Id="rId11" Type="http://schemas.openxmlformats.org/officeDocument/2006/relationships/image" Target="../media/image331.png"/><Relationship Id="rId5" Type="http://schemas.openxmlformats.org/officeDocument/2006/relationships/image" Target="../media/image326.PNG"/><Relationship Id="rId10" Type="http://schemas.openxmlformats.org/officeDocument/2006/relationships/image" Target="../media/image330.PNG"/><Relationship Id="rId4" Type="http://schemas.openxmlformats.org/officeDocument/2006/relationships/image" Target="../media/image325.PNG"/><Relationship Id="rId9" Type="http://schemas.openxmlformats.org/officeDocument/2006/relationships/image" Target="../media/image329.PNG"/></Relationships>
</file>

<file path=ppt/slides/_rels/slide2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coop-ist.cirad.fr/gerer-des-donnees/rediger-un-pgd/1-qu-est-ce-qu-un-pgd" TargetMode="External"/><Relationship Id="rId4" Type="http://schemas.openxmlformats.org/officeDocument/2006/relationships/image" Target="../media/image11.png"/></Relationships>
</file>

<file path=ppt/slides/_rels/slide2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0.xml"/><Relationship Id="rId1" Type="http://schemas.openxmlformats.org/officeDocument/2006/relationships/slideLayout" Target="../slideLayouts/slideLayout18.xml"/><Relationship Id="rId5" Type="http://schemas.openxmlformats.org/officeDocument/2006/relationships/image" Target="../media/image11.png"/><Relationship Id="rId4" Type="http://schemas.microsoft.com/office/2007/relationships/hdphoto" Target="../media/hdphoto2.wdp"/></Relationships>
</file>

<file path=ppt/slides/_rels/slide2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34.jpeg"/><Relationship Id="rId4" Type="http://schemas.openxmlformats.org/officeDocument/2006/relationships/image" Target="../media/image333.jpeg"/></Relationships>
</file>

<file path=ppt/slides/_rels/slide267.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18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34.jpeg"/><Relationship Id="rId4" Type="http://schemas.openxmlformats.org/officeDocument/2006/relationships/image" Target="../media/image333.jpeg"/></Relationships>
</file>

<file path=ppt/slides/_rels/slide2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36.png"/></Relationships>
</file>

<file path=ppt/slides/_rels/slide272.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3.xml.rels><?xml version="1.0" encoding="UTF-8" standalone="yes"?>
<Relationships xmlns="http://schemas.openxmlformats.org/package/2006/relationships"><Relationship Id="rId3" Type="http://schemas.openxmlformats.org/officeDocument/2006/relationships/hyperlink" Target="http://licentia.inria.fr/licenseservice" TargetMode="External"/><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ufal.github.io/public-license-selector/" TargetMode="External"/></Relationships>
</file>

<file path=ppt/slides/_rels/slide2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5.xml"/><Relationship Id="rId1" Type="http://schemas.openxmlformats.org/officeDocument/2006/relationships/slideLayout" Target="../slideLayouts/slideLayout18.xml"/></Relationships>
</file>

<file path=ppt/slides/_rels/slide2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hyperlink" Target="mailto:frederic.de-lamotte@inrae.fr" TargetMode="External"/><Relationship Id="rId2" Type="http://schemas.openxmlformats.org/officeDocument/2006/relationships/notesSlide" Target="../notesSlides/notesSlide197.xml"/><Relationship Id="rId1" Type="http://schemas.openxmlformats.org/officeDocument/2006/relationships/slideLayout" Target="../slideLayouts/slideLayout18.xml"/><Relationship Id="rId6" Type="http://schemas.openxmlformats.org/officeDocument/2006/relationships/hyperlink" Target="mailto:laurence.dedieu@cirad.fr" TargetMode="External"/><Relationship Id="rId5" Type="http://schemas.openxmlformats.org/officeDocument/2006/relationships/hyperlink" Target="mailto:pauline.corbiere@cirad.fr" TargetMode="External"/><Relationship Id="rId4" Type="http://schemas.openxmlformats.org/officeDocument/2006/relationships/hyperlink" Target="https://creativecommons.org/licenses/by-nc/4.0/" TargetMode="External"/><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file:///D:/Mes%20Donnees/6%20DATA/Licences%20donn&#233;es%20satellites/ESA-Licence-TC_Sentinel_Data_31072014.pdf" TargetMode="External"/><Relationship Id="rId5" Type="http://schemas.openxmlformats.org/officeDocument/2006/relationships/hyperlink" Target="https://www.worldclim.org/" TargetMode="Externa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slide" Target="slide108.xml"/><Relationship Id="rId13" Type="http://schemas.openxmlformats.org/officeDocument/2006/relationships/slide" Target="slide264.xml"/><Relationship Id="rId3" Type="http://schemas.openxmlformats.org/officeDocument/2006/relationships/slide" Target="slide16.xml"/><Relationship Id="rId7" Type="http://schemas.openxmlformats.org/officeDocument/2006/relationships/slide" Target="slide83.xml"/><Relationship Id="rId12" Type="http://schemas.openxmlformats.org/officeDocument/2006/relationships/slide" Target="slide260.xml"/><Relationship Id="rId2" Type="http://schemas.openxmlformats.org/officeDocument/2006/relationships/slide" Target="slide5.xml"/><Relationship Id="rId1" Type="http://schemas.openxmlformats.org/officeDocument/2006/relationships/slideLayout" Target="../slideLayouts/slideLayout6.xml"/><Relationship Id="rId6" Type="http://schemas.openxmlformats.org/officeDocument/2006/relationships/slide" Target="slide76.xml"/><Relationship Id="rId11" Type="http://schemas.openxmlformats.org/officeDocument/2006/relationships/slide" Target="slide232.xml"/><Relationship Id="rId5" Type="http://schemas.openxmlformats.org/officeDocument/2006/relationships/slide" Target="slide69.xml"/><Relationship Id="rId10" Type="http://schemas.openxmlformats.org/officeDocument/2006/relationships/slide" Target="slide157.xml"/><Relationship Id="rId4" Type="http://schemas.openxmlformats.org/officeDocument/2006/relationships/slide" Target="slide25.xml"/><Relationship Id="rId9" Type="http://schemas.openxmlformats.org/officeDocument/2006/relationships/slide" Target="slide136.xml"/><Relationship Id="rId14" Type="http://schemas.openxmlformats.org/officeDocument/2006/relationships/slide" Target="slide275.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mailto:dpo@cirad.fr" TargetMode="External"/><Relationship Id="rId5" Type="http://schemas.openxmlformats.org/officeDocument/2006/relationships/image" Target="../media/image56.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7.jfif"/><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7.jfif"/><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57.jfif"/><Relationship Id="rId3" Type="http://schemas.openxmlformats.org/officeDocument/2006/relationships/image" Target="../media/image43.png"/><Relationship Id="rId7"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lejournal.cnrs.fr/articles/les-donnees-scientifiques-un-tresor-a-partager" TargetMode="External"/><Relationship Id="rId5" Type="http://schemas.openxmlformats.org/officeDocument/2006/relationships/image" Target="../media/image13.jp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ddialliance.org/" TargetMode="Externa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7.jf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hyperlink" Target="https://rdmtoolkit.jisc.ac.uk/plan-and-design/costing/" TargetMode="External"/><Relationship Id="rId7"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ukdataservice.ac.uk/media/622368/costingtool.pdf" TargetMode="External"/><Relationship Id="rId4" Type="http://schemas.openxmlformats.org/officeDocument/2006/relationships/hyperlink" Target="https://www.openaire.eu/how-to-comply-to-h2020-mandates-rdm-cost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image" Target="../media/image43.png"/><Relationship Id="rId7" Type="http://schemas.openxmlformats.org/officeDocument/2006/relationships/image" Target="../media/image68.png"/><Relationship Id="rId12"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11.png"/><Relationship Id="rId4" Type="http://schemas.openxmlformats.org/officeDocument/2006/relationships/image" Target="../media/image65.png"/><Relationship Id="rId9"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coop-ist.cirad.fr/gerer-des-donnees/rediger-un-pgd/1-qu-est-ce-qu-un-pgd" TargetMode="External"/><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dmp.opidor.fr/plans/3354/export.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dmp.opidor.fr/plans/5082/export.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agritrop.cirad.fr/595724/1/CIRAD-PGD-STRADIV-V1.5_20020603.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apollo-h2020.eu/wp-content/uploads/D1.6-1st-Data-Management-Plan.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8.xml"/><Relationship Id="rId5" Type="http://schemas.openxmlformats.org/officeDocument/2006/relationships/image" Target="../media/image1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c-pour-dire.com/dejeuner-sur-lherbe/" TargetMode="External"/><Relationship Id="rId4" Type="http://schemas.openxmlformats.org/officeDocument/2006/relationships/image" Target="../media/image77.jp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77.xml.rels><?xml version="1.0" encoding="UTF-8" standalone="yes"?>
<Relationships xmlns="http://schemas.openxmlformats.org/package/2006/relationships"><Relationship Id="rId8" Type="http://schemas.openxmlformats.org/officeDocument/2006/relationships/hyperlink" Target="https://intranet-data.cirad.fr/" TargetMode="External"/><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4.wdp"/><Relationship Id="rId10" Type="http://schemas.openxmlformats.org/officeDocument/2006/relationships/hyperlink" Target="https://dmp.opidor.fr/" TargetMode="External"/><Relationship Id="rId4" Type="http://schemas.openxmlformats.org/officeDocument/2006/relationships/image" Target="../media/image78.png"/><Relationship Id="rId9" Type="http://schemas.openxmlformats.org/officeDocument/2006/relationships/image" Target="../media/image80.png"/></Relationships>
</file>

<file path=ppt/slides/_rels/slide7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1.png"/><Relationship Id="rId7"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riojournal.com/browse_journal_articles.php?form_name=filter_articles&amp;sortby=0&amp;journal_id=17&amp;search_in_=0&amp;section_type%5b%5d=231" TargetMode="External"/><Relationship Id="rId5" Type="http://schemas.openxmlformats.org/officeDocument/2006/relationships/image" Target="../media/image81.png"/><Relationship Id="rId10" Type="http://schemas.microsoft.com/office/2007/relationships/hdphoto" Target="../media/hdphoto4.wdp"/><Relationship Id="rId4" Type="http://schemas.openxmlformats.org/officeDocument/2006/relationships/hyperlink" Target="https://dmponline.dcc.ac.uk/public_plans" TargetMode="External"/><Relationship Id="rId9"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fairaware.dans.knaw.nl/"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archivesic.ccsd.cnrs.fr/sic_01690547/document" TargetMode="External"/><Relationship Id="rId5" Type="http://schemas.microsoft.com/office/2007/relationships/hdphoto" Target="../media/hdphoto4.wdp"/><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openxmlformats.org/officeDocument/2006/relationships/hyperlink" Target="https://doranum.fr/wp-content/uploads/Grille-relecture-PGD-Modele-ANR-V3.pdf" TargetMode="External"/><Relationship Id="rId7"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8.png"/><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fosteropenscience.eu/learning/managing-and-sharing-research-data/#/id/5b2ccc7d7ce0b17553f69063"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85.png"/><Relationship Id="rId5" Type="http://schemas.microsoft.com/office/2007/relationships/hdphoto" Target="../media/hdphoto4.wdp"/><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hyperlink" Target="https://www.nature.com/polopoly_fs/1.19970!/menu/main/topColumns/topLeftColumn/pdf/533452a.pdf" TargetMode="External"/><Relationship Id="rId7"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18.xml"/><Relationship Id="rId6" Type="http://schemas.openxmlformats.org/officeDocument/2006/relationships/hyperlink" Target="https://www.h2mw.eu/redactionmedicale/2018/04/cet-article-de-plos-biology-intitul%C3%A9-preclinical-efficacy-studies-in-investigator-brochures-do-they-enable-riskbenefi.html" TargetMode="External"/><Relationship Id="rId5" Type="http://schemas.openxmlformats.org/officeDocument/2006/relationships/hyperlink" Target="https://www.ncbi.nlm.nih.gov/pmc/articles/PMC5121206/" TargetMode="External"/><Relationship Id="rId4" Type="http://schemas.openxmlformats.org/officeDocument/2006/relationships/hyperlink" Target="https://www.thelancet.com/action/showPdf?pii=S0140-6736(15)60696-1"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www.h2mw.eu/redactionmedicale/2013/09/25-des-auteurs-de-journal-of-cell-biology-ont-au-moins-une-image-manipul%C3%A9e.html" TargetMode="External"/><Relationship Id="rId7"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18.xml"/><Relationship Id="rId6" Type="http://schemas.openxmlformats.org/officeDocument/2006/relationships/hyperlink" Target="https://www.sciencemag.org/news/2020/02/single-paper-mill-appears-have-churned-out-400-papers-sleuths-find" TargetMode="External"/><Relationship Id="rId5" Type="http://schemas.openxmlformats.org/officeDocument/2006/relationships/hyperlink" Target="https://link.springer.com/article/10.1007/s12630-019-01508-3" TargetMode="External"/><Relationship Id="rId4" Type="http://schemas.openxmlformats.org/officeDocument/2006/relationships/hyperlink" Target="https://www.h2mw.eu/redactionmedicale/2015/10/manipulation-dimages-en-biologie-20-des-articles-accept%C3%A9s-mais-peu-sont-graves-conduisant-%C3%A0-une-r%C3%A9tr.html"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hyperlink" Target="https://pubpeer.com/" TargetMode="External"/><Relationship Id="rId4" Type="http://schemas.openxmlformats.org/officeDocument/2006/relationships/hyperlink" Target="https://retractionwatch.com/"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5.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jpg"/><Relationship Id="rId7"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11.png"/><Relationship Id="rId9"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1.png"/><Relationship Id="rId7" Type="http://schemas.openxmlformats.org/officeDocument/2006/relationships/hyperlink" Target="https://anr.fr/fileadmin/documents/2018/Plan-d-action-ANR-2019.pdf" TargetMode="External"/><Relationship Id="rId2" Type="http://schemas.openxmlformats.org/officeDocument/2006/relationships/notesSlide" Target="../notesSlides/notesSlide87.xml"/><Relationship Id="rId1" Type="http://schemas.openxmlformats.org/officeDocument/2006/relationships/slideLayout" Target="../slideLayouts/slideLayout18.xml"/><Relationship Id="rId6" Type="http://schemas.openxmlformats.org/officeDocument/2006/relationships/hyperlink" Target="https://www.ouvrirlascience.fr/" TargetMode="External"/><Relationship Id="rId11" Type="http://schemas.openxmlformats.org/officeDocument/2006/relationships/image" Target="../media/image101.PNG"/><Relationship Id="rId5" Type="http://schemas.openxmlformats.org/officeDocument/2006/relationships/hyperlink" Target="https://cache.media.enseignementsup-recherche.gouv.fr/file/Actus/67/2/PLAN_NATIONAL_SCIENCE_OUVERTE_978672.pdf" TargetMode="External"/><Relationship Id="rId10" Type="http://schemas.openxmlformats.org/officeDocument/2006/relationships/image" Target="../media/image100.png"/><Relationship Id="rId4" Type="http://schemas.openxmlformats.org/officeDocument/2006/relationships/hyperlink" Target="https://www.etalab.gouv.fr/wp-content/uploads/2018/04/PlanOGP-FR-2018-2020-VF-FR.pdf" TargetMode="External"/><Relationship Id="rId9"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03.jfif"/><Relationship Id="rId4" Type="http://schemas.openxmlformats.org/officeDocument/2006/relationships/image" Target="../media/image102.png"/></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18.xml"/><Relationship Id="rId5" Type="http://schemas.openxmlformats.org/officeDocument/2006/relationships/image" Target="../media/image104.png"/><Relationship Id="rId4" Type="http://schemas.openxmlformats.org/officeDocument/2006/relationships/hyperlink" Target="https://www.gbif.or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7.PNG"/><Relationship Id="rId2" Type="http://schemas.openxmlformats.org/officeDocument/2006/relationships/notesSlide" Target="../notesSlides/notesSlide92.xml"/><Relationship Id="rId1" Type="http://schemas.openxmlformats.org/officeDocument/2006/relationships/slideLayout" Target="../slideLayouts/slideLayout18.xml"/><Relationship Id="rId6" Type="http://schemas.openxmlformats.org/officeDocument/2006/relationships/hyperlink" Target="https://doi.org/10.15468/QXXG-7K93" TargetMode="External"/><Relationship Id="rId5" Type="http://schemas.openxmlformats.org/officeDocument/2006/relationships/image" Target="../media/image106.PNG"/><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18.xml"/><Relationship Id="rId5" Type="http://schemas.openxmlformats.org/officeDocument/2006/relationships/image" Target="../media/image108.PNG"/><Relationship Id="rId4" Type="http://schemas.openxmlformats.org/officeDocument/2006/relationships/hyperlink" Target="https://www.gbif.org/resource/search?contentType=literature"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4.xml"/><Relationship Id="rId1" Type="http://schemas.openxmlformats.org/officeDocument/2006/relationships/slideLayout" Target="../slideLayouts/slideLayout1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hyperlink" Target="https://www.ipcc.ch/sr15/download/"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52CDDF77-20C3-9C40-A86D-26EB73DAED0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84" y="0"/>
            <a:ext cx="9144000" cy="6858000"/>
          </a:xfrm>
          <a:prstGeom prst="rect">
            <a:avLst/>
          </a:prstGeom>
        </p:spPr>
      </p:pic>
      <p:sp>
        <p:nvSpPr>
          <p:cNvPr id="14" name="ZoneTexte 13">
            <a:extLst>
              <a:ext uri="{FF2B5EF4-FFF2-40B4-BE49-F238E27FC236}">
                <a16:creationId xmlns:a16="http://schemas.microsoft.com/office/drawing/2014/main" id="{2B52D1CF-9018-1A43-A202-AE154D39C798}"/>
              </a:ext>
            </a:extLst>
          </p:cNvPr>
          <p:cNvSpPr txBox="1"/>
          <p:nvPr/>
        </p:nvSpPr>
        <p:spPr>
          <a:xfrm>
            <a:off x="-7684" y="6418251"/>
            <a:ext cx="9159368" cy="461665"/>
          </a:xfrm>
          <a:prstGeom prst="rect">
            <a:avLst/>
          </a:prstGeom>
          <a:noFill/>
        </p:spPr>
        <p:txBody>
          <a:bodyPr wrap="square" rtlCol="0">
            <a:spAutoFit/>
          </a:bodyPr>
          <a:lstStyle/>
          <a:p>
            <a:r>
              <a:rPr lang="fr-FR" sz="2400" dirty="0">
                <a:solidFill>
                  <a:schemeClr val="accent6"/>
                </a:solidFill>
                <a:latin typeface="Alwyn New Rg" pitchFamily="34" charset="0"/>
              </a:rPr>
              <a:t>  19/20 octobre 2020</a:t>
            </a:r>
          </a:p>
        </p:txBody>
      </p:sp>
      <p:pic>
        <p:nvPicPr>
          <p:cNvPr id="4" name="Image 3">
            <a:extLst>
              <a:ext uri="{FF2B5EF4-FFF2-40B4-BE49-F238E27FC236}">
                <a16:creationId xmlns:a16="http://schemas.microsoft.com/office/drawing/2014/main" id="{728EAE21-33C6-134A-94E0-317E28A75D71}"/>
              </a:ext>
            </a:extLst>
          </p:cNvPr>
          <p:cNvPicPr>
            <a:picLocks noChangeAspect="1"/>
          </p:cNvPicPr>
          <p:nvPr/>
        </p:nvPicPr>
        <p:blipFill rotWithShape="1">
          <a:blip r:embed="rId4">
            <a:extLst>
              <a:ext uri="{28A0092B-C50C-407E-A947-70E740481C1C}">
                <a14:useLocalDpi xmlns:a14="http://schemas.microsoft.com/office/drawing/2010/main" val="0"/>
              </a:ext>
            </a:extLst>
          </a:blip>
          <a:srcRect l="5185" t="9351" r="6037" b="15709"/>
          <a:stretch/>
        </p:blipFill>
        <p:spPr>
          <a:xfrm>
            <a:off x="6804248" y="0"/>
            <a:ext cx="2332068" cy="795003"/>
          </a:xfrm>
          <a:prstGeom prst="rect">
            <a:avLst/>
          </a:prstGeom>
        </p:spPr>
      </p:pic>
      <p:sp>
        <p:nvSpPr>
          <p:cNvPr id="5" name="ZoneTexte 4"/>
          <p:cNvSpPr txBox="1"/>
          <p:nvPr/>
        </p:nvSpPr>
        <p:spPr>
          <a:xfrm>
            <a:off x="893644" y="1340768"/>
            <a:ext cx="7566788" cy="2640759"/>
          </a:xfrm>
          <a:prstGeom prst="rect">
            <a:avLst/>
          </a:prstGeom>
          <a:solidFill>
            <a:schemeClr val="accent6">
              <a:alpha val="72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a:spcBef>
                <a:spcPts val="300"/>
              </a:spcBef>
              <a:buNone/>
              <a:defRPr sz="4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3200" dirty="0">
                <a:solidFill>
                  <a:schemeClr val="bg1"/>
                </a:solidFill>
                <a:latin typeface="Alwyn New Rg" pitchFamily="34" charset="0"/>
              </a:rPr>
              <a:t>Formation</a:t>
            </a:r>
          </a:p>
          <a:p>
            <a:endParaRPr lang="fr-FR" sz="3200" dirty="0">
              <a:solidFill>
                <a:schemeClr val="bg1"/>
              </a:solidFill>
              <a:latin typeface="Alwyn New Rg" pitchFamily="34" charset="0"/>
            </a:endParaRPr>
          </a:p>
          <a:p>
            <a:r>
              <a:rPr lang="fr-FR" sz="4000" dirty="0">
                <a:solidFill>
                  <a:schemeClr val="bg1"/>
                </a:solidFill>
                <a:latin typeface="Alwyn New Rg" pitchFamily="34" charset="0"/>
              </a:rPr>
              <a:t>Plan de Gestion des Données (PGD)</a:t>
            </a:r>
          </a:p>
        </p:txBody>
      </p:sp>
      <p:sp>
        <p:nvSpPr>
          <p:cNvPr id="3" name="ZoneTexte 2"/>
          <p:cNvSpPr txBox="1"/>
          <p:nvPr/>
        </p:nvSpPr>
        <p:spPr>
          <a:xfrm>
            <a:off x="467544" y="4391420"/>
            <a:ext cx="8424936" cy="830997"/>
          </a:xfrm>
          <a:prstGeom prst="rect">
            <a:avLst/>
          </a:prstGeom>
          <a:noFill/>
        </p:spPr>
        <p:txBody>
          <a:bodyPr wrap="square" rtlCol="0">
            <a:spAutoFit/>
          </a:bodyPr>
          <a:lstStyle/>
          <a:p>
            <a:pPr algn="ctr"/>
            <a:r>
              <a:rPr lang="fr-FR" sz="2400" dirty="0">
                <a:solidFill>
                  <a:schemeClr val="bg1"/>
                </a:solidFill>
                <a:latin typeface="Alwyn New Rg" pitchFamily="34" charset="0"/>
              </a:rPr>
              <a:t>Pauline Corbière (Dims, CIRAD), Laurence Dedieu (</a:t>
            </a:r>
            <a:r>
              <a:rPr lang="fr-FR" sz="2400" dirty="0" err="1">
                <a:solidFill>
                  <a:schemeClr val="bg1"/>
                </a:solidFill>
                <a:latin typeface="Alwyn New Rg" pitchFamily="34" charset="0"/>
              </a:rPr>
              <a:t>Dist</a:t>
            </a:r>
            <a:r>
              <a:rPr lang="fr-FR" sz="2400" dirty="0">
                <a:solidFill>
                  <a:schemeClr val="bg1"/>
                </a:solidFill>
                <a:latin typeface="Alwyn New Rg" pitchFamily="34" charset="0"/>
              </a:rPr>
              <a:t> CIRAD), Frédéric de Lamotte (</a:t>
            </a:r>
            <a:r>
              <a:rPr lang="fr-FR" sz="2400" dirty="0" err="1">
                <a:solidFill>
                  <a:schemeClr val="bg1"/>
                </a:solidFill>
                <a:latin typeface="Alwyn New Rg" pitchFamily="34" charset="0"/>
              </a:rPr>
              <a:t>INRAe</a:t>
            </a:r>
            <a:r>
              <a:rPr lang="fr-FR" sz="2400" dirty="0">
                <a:solidFill>
                  <a:schemeClr val="bg1"/>
                </a:solidFill>
                <a:latin typeface="Alwyn New Rg" pitchFamily="34" charset="0"/>
              </a:rPr>
              <a:t> Montpellier)</a:t>
            </a:r>
          </a:p>
        </p:txBody>
      </p:sp>
      <p:sp>
        <p:nvSpPr>
          <p:cNvPr id="2" name="ZoneTexte 1">
            <a:extLst>
              <a:ext uri="{FF2B5EF4-FFF2-40B4-BE49-F238E27FC236}">
                <a16:creationId xmlns:a16="http://schemas.microsoft.com/office/drawing/2014/main" id="{C2C22D15-2CA2-D94F-860C-A740E65D8F94}"/>
              </a:ext>
            </a:extLst>
          </p:cNvPr>
          <p:cNvSpPr txBox="1"/>
          <p:nvPr/>
        </p:nvSpPr>
        <p:spPr>
          <a:xfrm>
            <a:off x="-85713" y="4208940"/>
            <a:ext cx="323165" cy="2623475"/>
          </a:xfrm>
          <a:prstGeom prst="rect">
            <a:avLst/>
          </a:prstGeom>
          <a:noFill/>
        </p:spPr>
        <p:txBody>
          <a:bodyPr vert="vert270" wrap="none" rtlCol="0">
            <a:spAutoFit/>
          </a:bodyPr>
          <a:lstStyle/>
          <a:p>
            <a:r>
              <a:rPr lang="fr-FR" sz="900" dirty="0">
                <a:solidFill>
                  <a:schemeClr val="bg1"/>
                </a:solidFill>
                <a:latin typeface="Calibri" panose="020F0502020204030204" pitchFamily="34" charset="0"/>
              </a:rPr>
              <a:t>Champ de cannes à sucre (© </a:t>
            </a:r>
            <a:r>
              <a:rPr lang="fr-FR" sz="900" dirty="0" err="1">
                <a:solidFill>
                  <a:schemeClr val="bg1"/>
                </a:solidFill>
                <a:latin typeface="Calibri" panose="020F0502020204030204" pitchFamily="34" charset="0"/>
              </a:rPr>
              <a:t>bobyfume</a:t>
            </a:r>
            <a:r>
              <a:rPr lang="fr-FR" sz="900" dirty="0">
                <a:solidFill>
                  <a:schemeClr val="bg1"/>
                </a:solidFill>
                <a:latin typeface="Calibri" panose="020F0502020204030204" pitchFamily="34" charset="0"/>
              </a:rPr>
              <a:t>, CC BY-SA 3.0)</a:t>
            </a:r>
          </a:p>
        </p:txBody>
      </p:sp>
      <p:sp>
        <p:nvSpPr>
          <p:cNvPr id="8" name="Rectangle 7"/>
          <p:cNvSpPr/>
          <p:nvPr/>
        </p:nvSpPr>
        <p:spPr>
          <a:xfrm>
            <a:off x="3704257" y="5587431"/>
            <a:ext cx="5432059" cy="954107"/>
          </a:xfrm>
          <a:prstGeom prst="rect">
            <a:avLst/>
          </a:prstGeom>
          <a:solidFill>
            <a:schemeClr val="bg1">
              <a:lumMod val="85000"/>
            </a:schemeClr>
          </a:solidFill>
        </p:spPr>
        <p:txBody>
          <a:bodyPr wrap="square">
            <a:spAutoFit/>
          </a:bodyPr>
          <a:lstStyle/>
          <a:p>
            <a:pPr lvl="0"/>
            <a:r>
              <a:rPr lang="fr-FR" sz="1400" dirty="0">
                <a:solidFill>
                  <a:prstClr val="black"/>
                </a:solidFill>
              </a:rPr>
              <a:t>Ce support de formation Plan de Gestion des données (PGD) de Pauline Corbière, Laurence Dedieu, Frédéric de Lamotte est mis à disposition selon les termes de la </a:t>
            </a:r>
            <a:r>
              <a:rPr lang="fr-FR" sz="1400" dirty="0">
                <a:solidFill>
                  <a:prstClr val="black"/>
                </a:solidFill>
                <a:hlinkClick r:id="rId5"/>
              </a:rPr>
              <a:t>licence </a:t>
            </a:r>
            <a:r>
              <a:rPr lang="fr-FR" sz="1400" dirty="0" err="1">
                <a:solidFill>
                  <a:prstClr val="black"/>
                </a:solidFill>
                <a:hlinkClick r:id="rId5"/>
              </a:rPr>
              <a:t>Creative</a:t>
            </a:r>
            <a:r>
              <a:rPr lang="fr-FR" sz="1400" dirty="0">
                <a:solidFill>
                  <a:prstClr val="black"/>
                </a:solidFill>
                <a:hlinkClick r:id="rId5"/>
              </a:rPr>
              <a:t> Commons Attribution - Pas d’Utilisation Commerciale 4.0 International</a:t>
            </a:r>
            <a:r>
              <a:rPr lang="fr-FR" sz="1400" dirty="0">
                <a:solidFill>
                  <a:prstClr val="black"/>
                </a:solidFill>
              </a:rPr>
              <a:t>.</a:t>
            </a:r>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4328" y="6285242"/>
            <a:ext cx="1499220" cy="528134"/>
          </a:xfrm>
          <a:prstGeom prst="rect">
            <a:avLst/>
          </a:prstGeom>
        </p:spPr>
      </p:pic>
    </p:spTree>
    <p:extLst>
      <p:ext uri="{BB962C8B-B14F-4D97-AF65-F5344CB8AC3E}">
        <p14:creationId xmlns:p14="http://schemas.microsoft.com/office/powerpoint/2010/main" val="1341074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10</a:t>
              </a:fld>
              <a:endParaRPr lang="fr-FR" sz="1200" dirty="0">
                <a:solidFill>
                  <a:schemeClr val="tx1"/>
                </a:solidFill>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10</a:t>
              </a:fld>
              <a:endParaRPr lang="fr-FR" sz="1200" dirty="0">
                <a:solidFill>
                  <a:schemeClr val="tx1"/>
                </a:solidFill>
              </a:endParaRPr>
            </a:p>
          </p:txBody>
        </p:sp>
      </p:grpSp>
      <p:sp>
        <p:nvSpPr>
          <p:cNvPr id="19" name="Titre 1">
            <a:extLst>
              <a:ext uri="{FF2B5EF4-FFF2-40B4-BE49-F238E27FC236}">
                <a16:creationId xmlns:a16="http://schemas.microsoft.com/office/drawing/2014/main" id="{A41CD24B-BE68-F147-B130-B13F8BFF1E70}"/>
              </a:ext>
            </a:extLst>
          </p:cNvPr>
          <p:cNvSpPr>
            <a:spLocks noGrp="1"/>
          </p:cNvSpPr>
          <p:nvPr>
            <p:ph type="title"/>
          </p:nvPr>
        </p:nvSpPr>
        <p:spPr>
          <a:xfrm>
            <a:off x="0" y="0"/>
            <a:ext cx="9159368" cy="718949"/>
          </a:xfrm>
          <a:blipFill>
            <a:blip r:embed="rId4"/>
            <a:tile tx="0" ty="0" sx="100000" sy="100000" flip="none" algn="tl"/>
          </a:blip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l"/>
            <a:r>
              <a:rPr lang="fr-FR" sz="3200" b="1" dirty="0">
                <a:latin typeface="+mn-lt"/>
              </a:rPr>
              <a:t>PGD : 3 livrables dans 1 projet H2020 ou ANR </a:t>
            </a:r>
          </a:p>
        </p:txBody>
      </p:sp>
      <p:sp>
        <p:nvSpPr>
          <p:cNvPr id="43" name="ZoneTexte 42"/>
          <p:cNvSpPr txBox="1"/>
          <p:nvPr/>
        </p:nvSpPr>
        <p:spPr>
          <a:xfrm>
            <a:off x="127205" y="1302732"/>
            <a:ext cx="2068526" cy="1406188"/>
          </a:xfrm>
          <a:prstGeom prst="star6">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sz="2000" dirty="0"/>
              <a:t>Démarrage du projet</a:t>
            </a:r>
          </a:p>
        </p:txBody>
      </p:sp>
      <p:sp>
        <p:nvSpPr>
          <p:cNvPr id="25" name="ZoneTexte 24"/>
          <p:cNvSpPr txBox="1"/>
          <p:nvPr/>
        </p:nvSpPr>
        <p:spPr>
          <a:xfrm>
            <a:off x="2499782" y="2708920"/>
            <a:ext cx="872354"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sz="2000" dirty="0"/>
              <a:t>mois 6</a:t>
            </a:r>
          </a:p>
        </p:txBody>
      </p:sp>
      <p:sp>
        <p:nvSpPr>
          <p:cNvPr id="27" name="ZoneTexte 26"/>
          <p:cNvSpPr txBox="1"/>
          <p:nvPr/>
        </p:nvSpPr>
        <p:spPr>
          <a:xfrm>
            <a:off x="7524328" y="2708920"/>
            <a:ext cx="1184299"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fr-FR" sz="2000" dirty="0"/>
              <a:t>Fin projet</a:t>
            </a:r>
          </a:p>
        </p:txBody>
      </p:sp>
      <p:sp>
        <p:nvSpPr>
          <p:cNvPr id="45" name="Flèche vers le bas 44"/>
          <p:cNvSpPr/>
          <p:nvPr/>
        </p:nvSpPr>
        <p:spPr>
          <a:xfrm>
            <a:off x="5292221" y="2025475"/>
            <a:ext cx="120794" cy="618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4721809" y="2708920"/>
            <a:ext cx="1434367"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sz="2000" dirty="0"/>
              <a:t>mi-parcours</a:t>
            </a:r>
          </a:p>
        </p:txBody>
      </p:sp>
      <p:sp>
        <p:nvSpPr>
          <p:cNvPr id="32" name="Rectangle 31"/>
          <p:cNvSpPr/>
          <p:nvPr/>
        </p:nvSpPr>
        <p:spPr>
          <a:xfrm>
            <a:off x="1779374" y="1926343"/>
            <a:ext cx="6667032" cy="148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p:cNvGrpSpPr/>
          <p:nvPr/>
        </p:nvGrpSpPr>
        <p:grpSpPr>
          <a:xfrm>
            <a:off x="2420956" y="3219765"/>
            <a:ext cx="1138690" cy="1656184"/>
            <a:chOff x="2051720" y="3284984"/>
            <a:chExt cx="1138690" cy="1656184"/>
          </a:xfrm>
        </p:grpSpPr>
        <p:pic>
          <p:nvPicPr>
            <p:cNvPr id="52" name="Imag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3284984"/>
              <a:ext cx="1128990" cy="1643513"/>
            </a:xfrm>
            <a:prstGeom prst="rect">
              <a:avLst/>
            </a:prstGeom>
            <a:ln>
              <a:solidFill>
                <a:srgbClr val="FF66FF"/>
              </a:solidFill>
            </a:ln>
          </p:spPr>
        </p:pic>
        <p:sp>
          <p:nvSpPr>
            <p:cNvPr id="50" name="ZoneTexte 49"/>
            <p:cNvSpPr txBox="1"/>
            <p:nvPr/>
          </p:nvSpPr>
          <p:spPr>
            <a:xfrm>
              <a:off x="2051720" y="4510281"/>
              <a:ext cx="1138690" cy="430887"/>
            </a:xfrm>
            <a:prstGeom prst="rect">
              <a:avLst/>
            </a:prstGeom>
            <a:ln w="9525">
              <a:solidFill>
                <a:srgbClr val="FF99FF"/>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sz="2200" dirty="0"/>
                <a:t>PGD V1 </a:t>
              </a:r>
            </a:p>
          </p:txBody>
        </p:sp>
      </p:grpSp>
      <p:grpSp>
        <p:nvGrpSpPr>
          <p:cNvPr id="41" name="Groupe 40"/>
          <p:cNvGrpSpPr/>
          <p:nvPr/>
        </p:nvGrpSpPr>
        <p:grpSpPr>
          <a:xfrm>
            <a:off x="4869647" y="3219765"/>
            <a:ext cx="1138690" cy="1656184"/>
            <a:chOff x="2051720" y="3284984"/>
            <a:chExt cx="1138690" cy="1656184"/>
          </a:xfrm>
        </p:grpSpPr>
        <p:pic>
          <p:nvPicPr>
            <p:cNvPr id="46" name="Imag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3284984"/>
              <a:ext cx="1128990" cy="1643513"/>
            </a:xfrm>
            <a:prstGeom prst="rect">
              <a:avLst/>
            </a:prstGeom>
            <a:ln>
              <a:solidFill>
                <a:schemeClr val="tx2">
                  <a:lumMod val="60000"/>
                  <a:lumOff val="40000"/>
                </a:schemeClr>
              </a:solidFill>
            </a:ln>
          </p:spPr>
        </p:pic>
        <p:sp>
          <p:nvSpPr>
            <p:cNvPr id="48" name="ZoneTexte 47"/>
            <p:cNvSpPr txBox="1"/>
            <p:nvPr/>
          </p:nvSpPr>
          <p:spPr>
            <a:xfrm>
              <a:off x="2051720" y="4510281"/>
              <a:ext cx="1138690" cy="430887"/>
            </a:xfrm>
            <a:prstGeom prst="rect">
              <a:avLst/>
            </a:prstGeom>
            <a:ln w="9525">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sz="2200" dirty="0"/>
                <a:t>PGD V2 </a:t>
              </a:r>
            </a:p>
          </p:txBody>
        </p:sp>
      </p:grpSp>
      <p:grpSp>
        <p:nvGrpSpPr>
          <p:cNvPr id="55" name="Groupe 54"/>
          <p:cNvGrpSpPr/>
          <p:nvPr/>
        </p:nvGrpSpPr>
        <p:grpSpPr>
          <a:xfrm>
            <a:off x="7565695" y="3219765"/>
            <a:ext cx="1138690" cy="1656184"/>
            <a:chOff x="2051720" y="3284984"/>
            <a:chExt cx="1138690" cy="1656184"/>
          </a:xfrm>
        </p:grpSpPr>
        <p:pic>
          <p:nvPicPr>
            <p:cNvPr id="56" name="Imag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3284984"/>
              <a:ext cx="1128990" cy="1643513"/>
            </a:xfrm>
            <a:prstGeom prst="rect">
              <a:avLst/>
            </a:prstGeom>
            <a:ln>
              <a:solidFill>
                <a:srgbClr val="00B050"/>
              </a:solidFill>
            </a:ln>
          </p:spPr>
        </p:pic>
        <p:sp>
          <p:nvSpPr>
            <p:cNvPr id="57" name="ZoneTexte 56"/>
            <p:cNvSpPr txBox="1"/>
            <p:nvPr/>
          </p:nvSpPr>
          <p:spPr>
            <a:xfrm>
              <a:off x="2051720" y="4510281"/>
              <a:ext cx="1138690" cy="430887"/>
            </a:xfrm>
            <a:prstGeom prst="rect">
              <a:avLst/>
            </a:prstGeom>
            <a:ln w="9525">
              <a:solidFill>
                <a:srgbClr val="00B05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sz="2200" dirty="0"/>
                <a:t>PGD V3 </a:t>
              </a:r>
            </a:p>
          </p:txBody>
        </p:sp>
      </p:grpSp>
      <p:sp>
        <p:nvSpPr>
          <p:cNvPr id="64" name="Flèche vers le bas 63"/>
          <p:cNvSpPr/>
          <p:nvPr/>
        </p:nvSpPr>
        <p:spPr>
          <a:xfrm>
            <a:off x="2853004" y="2025475"/>
            <a:ext cx="120794" cy="618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lèche vers le bas 64"/>
          <p:cNvSpPr/>
          <p:nvPr/>
        </p:nvSpPr>
        <p:spPr>
          <a:xfrm>
            <a:off x="8348834" y="2018686"/>
            <a:ext cx="120794" cy="618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0" name="Groupe 39">
            <a:extLst>
              <a:ext uri="{FF2B5EF4-FFF2-40B4-BE49-F238E27FC236}">
                <a16:creationId xmlns:a16="http://schemas.microsoft.com/office/drawing/2014/main" id="{89304021-25D2-4E81-B5EB-314E72361F9E}"/>
              </a:ext>
            </a:extLst>
          </p:cNvPr>
          <p:cNvGrpSpPr/>
          <p:nvPr/>
        </p:nvGrpSpPr>
        <p:grpSpPr>
          <a:xfrm>
            <a:off x="641264" y="5508261"/>
            <a:ext cx="7675152" cy="523220"/>
            <a:chOff x="566792" y="5971927"/>
            <a:chExt cx="7675152" cy="523220"/>
          </a:xfrm>
        </p:grpSpPr>
        <p:sp>
          <p:nvSpPr>
            <p:cNvPr id="42" name="ZoneTexte 41">
              <a:extLst>
                <a:ext uri="{FF2B5EF4-FFF2-40B4-BE49-F238E27FC236}">
                  <a16:creationId xmlns:a16="http://schemas.microsoft.com/office/drawing/2014/main" id="{55078DC9-B416-4BE7-B25B-AF815DCE009A}"/>
                </a:ext>
              </a:extLst>
            </p:cNvPr>
            <p:cNvSpPr txBox="1"/>
            <p:nvPr/>
          </p:nvSpPr>
          <p:spPr>
            <a:xfrm>
              <a:off x="1638661" y="5971927"/>
              <a:ext cx="6603283"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Ne pas s’engager sur une version annuelle !!</a:t>
              </a:r>
            </a:p>
          </p:txBody>
        </p:sp>
        <p:sp>
          <p:nvSpPr>
            <p:cNvPr id="44" name="Flèche droite 8">
              <a:extLst>
                <a:ext uri="{FF2B5EF4-FFF2-40B4-BE49-F238E27FC236}">
                  <a16:creationId xmlns:a16="http://schemas.microsoft.com/office/drawing/2014/main" id="{29A76AAF-8821-46E2-BB93-A820F21AB706}"/>
                </a:ext>
              </a:extLst>
            </p:cNvPr>
            <p:cNvSpPr/>
            <p:nvPr/>
          </p:nvSpPr>
          <p:spPr>
            <a:xfrm>
              <a:off x="566792" y="6000322"/>
              <a:ext cx="978408" cy="484632"/>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ZoneTexte 29">
            <a:extLst>
              <a:ext uri="{FF2B5EF4-FFF2-40B4-BE49-F238E27FC236}">
                <a16:creationId xmlns:a16="http://schemas.microsoft.com/office/drawing/2014/main" id="{C2C13008-83A0-4E42-80A0-85DB86EB5433}"/>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59810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p:cNvGrpSpPr/>
          <p:nvPr/>
        </p:nvGrpSpPr>
        <p:grpSpPr>
          <a:xfrm>
            <a:off x="2595487" y="758096"/>
            <a:ext cx="3840654" cy="1151319"/>
            <a:chOff x="2595487" y="758096"/>
            <a:chExt cx="3840654" cy="1151319"/>
          </a:xfrm>
        </p:grpSpPr>
        <p:sp>
          <p:nvSpPr>
            <p:cNvPr id="4" name="Lune 3"/>
            <p:cNvSpPr/>
            <p:nvPr/>
          </p:nvSpPr>
          <p:spPr>
            <a:xfrm rot="5400000">
              <a:off x="3940154" y="-586571"/>
              <a:ext cx="1151319" cy="3840654"/>
            </a:xfrm>
            <a:prstGeom prst="moon">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
          <p:nvSpPr>
            <p:cNvPr id="20" name="ZoneTexte 19"/>
            <p:cNvSpPr txBox="1"/>
            <p:nvPr/>
          </p:nvSpPr>
          <p:spPr>
            <a:xfrm>
              <a:off x="4002226" y="860840"/>
              <a:ext cx="851515" cy="400110"/>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a:ea typeface="+mn-ea"/>
                  <a:cs typeface="+mn-cs"/>
                </a:rPr>
                <a:t>CIRAD</a:t>
              </a:r>
            </a:p>
          </p:txBody>
        </p:sp>
      </p:grpSp>
      <p:sp>
        <p:nvSpPr>
          <p:cNvPr id="12" name="Titre 1">
            <a:extLst>
              <a:ext uri="{FF2B5EF4-FFF2-40B4-BE49-F238E27FC236}">
                <a16:creationId xmlns:a16="http://schemas.microsoft.com/office/drawing/2014/main" id="{F0BED1A3-92E2-154F-9466-0F1801772E3E}"/>
              </a:ext>
            </a:extLst>
          </p:cNvPr>
          <p:cNvSpPr>
            <a:spLocks noGrp="1"/>
          </p:cNvSpPr>
          <p:nvPr>
            <p:ph type="title"/>
          </p:nvPr>
        </p:nvSpPr>
        <p:spPr>
          <a:xfrm>
            <a:off x="0" y="0"/>
            <a:ext cx="9159368" cy="718949"/>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a:normAutofit/>
          </a:bodyPr>
          <a:lstStyle/>
          <a:p>
            <a:pPr algn="l"/>
            <a:r>
              <a:rPr lang="fr-FR" sz="3200" b="1" dirty="0">
                <a:solidFill>
                  <a:schemeClr val="tx1"/>
                </a:solidFill>
                <a:latin typeface="+mn-lt"/>
              </a:rPr>
              <a:t>Exercice: </a:t>
            </a:r>
            <a:r>
              <a:rPr lang="fr-FR" sz="3200" b="1" dirty="0">
                <a:solidFill>
                  <a:schemeClr val="tx1"/>
                </a:solidFill>
              </a:rPr>
              <a:t>Etre coordonnateur d’un projet</a:t>
            </a:r>
            <a:endParaRPr lang="fr-FR" sz="3200" b="1" dirty="0">
              <a:solidFill>
                <a:schemeClr val="tx1"/>
              </a:solidFill>
              <a:latin typeface="+mn-lt"/>
            </a:endParaRPr>
          </a:p>
        </p:txBody>
      </p:sp>
      <p:grpSp>
        <p:nvGrpSpPr>
          <p:cNvPr id="2" name="Groupe 1">
            <a:extLst>
              <a:ext uri="{FF2B5EF4-FFF2-40B4-BE49-F238E27FC236}">
                <a16:creationId xmlns:a16="http://schemas.microsoft.com/office/drawing/2014/main" id="{77E0B617-F2B7-46A2-BBE4-CE15E8E5D870}"/>
              </a:ext>
            </a:extLst>
          </p:cNvPr>
          <p:cNvGrpSpPr/>
          <p:nvPr/>
        </p:nvGrpSpPr>
        <p:grpSpPr>
          <a:xfrm>
            <a:off x="771090" y="5581689"/>
            <a:ext cx="7041270" cy="1015663"/>
            <a:chOff x="550220" y="1229270"/>
            <a:chExt cx="6227708" cy="1015663"/>
          </a:xfrm>
          <a:gradFill>
            <a:gsLst>
              <a:gs pos="0">
                <a:schemeClr val="tx2">
                  <a:lumMod val="60000"/>
                  <a:lumOff val="40000"/>
                </a:schemeClr>
              </a:gs>
              <a:gs pos="46000">
                <a:schemeClr val="accent2">
                  <a:lumMod val="95000"/>
                  <a:lumOff val="5000"/>
                </a:schemeClr>
              </a:gs>
              <a:gs pos="100000">
                <a:schemeClr val="accent2">
                  <a:lumMod val="60000"/>
                </a:schemeClr>
              </a:gs>
            </a:gsLst>
            <a:path path="circle">
              <a:fillToRect l="50000" t="130000" r="50000" b="-30000"/>
            </a:path>
          </a:gradFill>
        </p:grpSpPr>
        <p:sp>
          <p:nvSpPr>
            <p:cNvPr id="18" name="ZoneTexte 17"/>
            <p:cNvSpPr txBox="1"/>
            <p:nvPr/>
          </p:nvSpPr>
          <p:spPr>
            <a:xfrm>
              <a:off x="1593353" y="1229270"/>
              <a:ext cx="5184575" cy="1015663"/>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fr-FR"/>
              </a:defPPr>
              <a:lvl1pPr>
                <a:defRPr sz="2400">
                  <a:solidFill>
                    <a:schemeClr val="l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Comment coordonnez-vous la gestion des données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Comment vous organisez-vous pour le PGD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Comment impliquez-vous vos partenaires ?</a:t>
              </a:r>
            </a:p>
          </p:txBody>
        </p:sp>
        <p:sp>
          <p:nvSpPr>
            <p:cNvPr id="19" name="Flèche droite 18"/>
            <p:cNvSpPr/>
            <p:nvPr/>
          </p:nvSpPr>
          <p:spPr>
            <a:xfrm>
              <a:off x="550220" y="1472269"/>
              <a:ext cx="941599" cy="484632"/>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 name="Groupe 39">
            <a:extLst>
              <a:ext uri="{FF2B5EF4-FFF2-40B4-BE49-F238E27FC236}">
                <a16:creationId xmlns:a16="http://schemas.microsoft.com/office/drawing/2014/main" id="{CFA07FEA-D797-474C-8828-86218C97A1C3}"/>
              </a:ext>
            </a:extLst>
          </p:cNvPr>
          <p:cNvGrpSpPr/>
          <p:nvPr/>
        </p:nvGrpSpPr>
        <p:grpSpPr>
          <a:xfrm>
            <a:off x="5938" y="6464300"/>
            <a:ext cx="9120556" cy="435904"/>
            <a:chOff x="5938" y="6464300"/>
            <a:chExt cx="9120556" cy="435904"/>
          </a:xfrm>
        </p:grpSpPr>
        <p:pic>
          <p:nvPicPr>
            <p:cNvPr id="42" name="Image 41">
              <a:extLst>
                <a:ext uri="{FF2B5EF4-FFF2-40B4-BE49-F238E27FC236}">
                  <a16:creationId xmlns:a16="http://schemas.microsoft.com/office/drawing/2014/main" id="{E7A5A1A8-0AFF-4DD3-B88A-0C7CF20EB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43" name="Espace réservé du numéro de diapositive 4">
              <a:extLst>
                <a:ext uri="{FF2B5EF4-FFF2-40B4-BE49-F238E27FC236}">
                  <a16:creationId xmlns:a16="http://schemas.microsoft.com/office/drawing/2014/main" id="{7631B59B-3A6A-4ACA-8F06-B34682E005E1}"/>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e 12">
            <a:extLst>
              <a:ext uri="{FF2B5EF4-FFF2-40B4-BE49-F238E27FC236}">
                <a16:creationId xmlns:a16="http://schemas.microsoft.com/office/drawing/2014/main" id="{CF976D03-BC75-4128-89B5-94DAA1478AE0}"/>
              </a:ext>
            </a:extLst>
          </p:cNvPr>
          <p:cNvGrpSpPr/>
          <p:nvPr/>
        </p:nvGrpSpPr>
        <p:grpSpPr>
          <a:xfrm>
            <a:off x="323528" y="1668736"/>
            <a:ext cx="8280920" cy="3328550"/>
            <a:chOff x="323528" y="1452712"/>
            <a:chExt cx="8280920" cy="3328550"/>
          </a:xfrm>
        </p:grpSpPr>
        <p:sp>
          <p:nvSpPr>
            <p:cNvPr id="14" name="Rectangle 13">
              <a:extLst>
                <a:ext uri="{FF2B5EF4-FFF2-40B4-BE49-F238E27FC236}">
                  <a16:creationId xmlns:a16="http://schemas.microsoft.com/office/drawing/2014/main" id="{5DD0830D-B13C-4B04-81C5-A00F801FFE69}"/>
                </a:ext>
              </a:extLst>
            </p:cNvPr>
            <p:cNvSpPr/>
            <p:nvPr/>
          </p:nvSpPr>
          <p:spPr>
            <a:xfrm>
              <a:off x="330716" y="1452712"/>
              <a:ext cx="1299842" cy="966545"/>
            </a:xfrm>
            <a:prstGeom prst="rect">
              <a:avLst/>
            </a:prstGeom>
            <a:solidFill>
              <a:srgbClr val="FFD85B"/>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UK</a:t>
              </a:r>
            </a:p>
          </p:txBody>
        </p:sp>
        <p:sp>
          <p:nvSpPr>
            <p:cNvPr id="15" name="Rectangle 14">
              <a:extLst>
                <a:ext uri="{FF2B5EF4-FFF2-40B4-BE49-F238E27FC236}">
                  <a16:creationId xmlns:a16="http://schemas.microsoft.com/office/drawing/2014/main" id="{DD8F5F5D-343D-4BC3-AEEA-64E78EFD1E00}"/>
                </a:ext>
              </a:extLst>
            </p:cNvPr>
            <p:cNvSpPr/>
            <p:nvPr/>
          </p:nvSpPr>
          <p:spPr>
            <a:xfrm>
              <a:off x="323528" y="3829938"/>
              <a:ext cx="1368152" cy="951324"/>
            </a:xfrm>
            <a:prstGeom prst="rect">
              <a:avLst/>
            </a:prstGeom>
            <a:solidFill>
              <a:schemeClr val="accent2">
                <a:lumMod val="40000"/>
                <a:lumOff val="60000"/>
              </a:schemeClr>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Madagascar</a:t>
              </a:r>
            </a:p>
          </p:txBody>
        </p:sp>
        <p:sp>
          <p:nvSpPr>
            <p:cNvPr id="16" name="Rectangle 15">
              <a:extLst>
                <a:ext uri="{FF2B5EF4-FFF2-40B4-BE49-F238E27FC236}">
                  <a16:creationId xmlns:a16="http://schemas.microsoft.com/office/drawing/2014/main" id="{A6E259D8-8514-4361-BFED-AC3F7147421D}"/>
                </a:ext>
              </a:extLst>
            </p:cNvPr>
            <p:cNvSpPr/>
            <p:nvPr/>
          </p:nvSpPr>
          <p:spPr>
            <a:xfrm>
              <a:off x="7236296" y="1452712"/>
              <a:ext cx="1368152" cy="951324"/>
            </a:xfrm>
            <a:prstGeom prst="rect">
              <a:avLst/>
            </a:prstGeom>
            <a:solidFill>
              <a:schemeClr val="accent5">
                <a:lumMod val="60000"/>
                <a:lumOff val="40000"/>
              </a:schemeClr>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Mali</a:t>
              </a:r>
            </a:p>
          </p:txBody>
        </p:sp>
        <p:sp>
          <p:nvSpPr>
            <p:cNvPr id="21" name="Rectangle 20">
              <a:extLst>
                <a:ext uri="{FF2B5EF4-FFF2-40B4-BE49-F238E27FC236}">
                  <a16:creationId xmlns:a16="http://schemas.microsoft.com/office/drawing/2014/main" id="{B1AD9483-4C1A-4A40-80F8-F8317E27A22A}"/>
                </a:ext>
              </a:extLst>
            </p:cNvPr>
            <p:cNvSpPr/>
            <p:nvPr/>
          </p:nvSpPr>
          <p:spPr>
            <a:xfrm>
              <a:off x="7236296" y="3829938"/>
              <a:ext cx="1368152" cy="951324"/>
            </a:xfrm>
            <a:prstGeom prst="rect">
              <a:avLst/>
            </a:prstGeom>
            <a:solidFill>
              <a:srgbClr val="00B050"/>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Vietnam</a:t>
              </a:r>
            </a:p>
          </p:txBody>
        </p:sp>
      </p:grpSp>
      <p:grpSp>
        <p:nvGrpSpPr>
          <p:cNvPr id="3" name="Groupe 2"/>
          <p:cNvGrpSpPr/>
          <p:nvPr/>
        </p:nvGrpSpPr>
        <p:grpSpPr>
          <a:xfrm>
            <a:off x="1141604" y="1237280"/>
            <a:ext cx="7066800" cy="4135936"/>
            <a:chOff x="1141604" y="1021256"/>
            <a:chExt cx="7066800" cy="4135936"/>
          </a:xfrm>
        </p:grpSpPr>
        <p:grpSp>
          <p:nvGrpSpPr>
            <p:cNvPr id="17" name="Groupe 16">
              <a:extLst>
                <a:ext uri="{FF2B5EF4-FFF2-40B4-BE49-F238E27FC236}">
                  <a16:creationId xmlns:a16="http://schemas.microsoft.com/office/drawing/2014/main" id="{3A706894-B7A5-4E36-9E1D-D537B080AC37}"/>
                </a:ext>
              </a:extLst>
            </p:cNvPr>
            <p:cNvGrpSpPr/>
            <p:nvPr/>
          </p:nvGrpSpPr>
          <p:grpSpPr>
            <a:xfrm>
              <a:off x="1141604" y="1316909"/>
              <a:ext cx="7066800" cy="3840283"/>
              <a:chOff x="1141604" y="1316909"/>
              <a:chExt cx="7066800" cy="3840283"/>
            </a:xfrm>
          </p:grpSpPr>
          <p:grpSp>
            <p:nvGrpSpPr>
              <p:cNvPr id="10" name="Groupe 9">
                <a:extLst>
                  <a:ext uri="{FF2B5EF4-FFF2-40B4-BE49-F238E27FC236}">
                    <a16:creationId xmlns:a16="http://schemas.microsoft.com/office/drawing/2014/main" id="{7E738AE3-8BA6-40DC-837D-2F7AA6989B9E}"/>
                  </a:ext>
                </a:extLst>
              </p:cNvPr>
              <p:cNvGrpSpPr/>
              <p:nvPr/>
            </p:nvGrpSpPr>
            <p:grpSpPr>
              <a:xfrm>
                <a:off x="1575706" y="1716030"/>
                <a:ext cx="5675409" cy="3441162"/>
                <a:chOff x="1575706" y="1716030"/>
                <a:chExt cx="5675409" cy="3441162"/>
              </a:xfrm>
            </p:grpSpPr>
            <p:sp>
              <p:nvSpPr>
                <p:cNvPr id="31" name="Rectangle 30">
                  <a:extLst>
                    <a:ext uri="{FF2B5EF4-FFF2-40B4-BE49-F238E27FC236}">
                      <a16:creationId xmlns:a16="http://schemas.microsoft.com/office/drawing/2014/main" id="{FE21F4EE-6AFF-406E-B094-AA2E95EC82ED}"/>
                    </a:ext>
                  </a:extLst>
                </p:cNvPr>
                <p:cNvSpPr/>
                <p:nvPr/>
              </p:nvSpPr>
              <p:spPr>
                <a:xfrm>
                  <a:off x="3870735" y="4205868"/>
                  <a:ext cx="1368152" cy="9513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Base de données</a:t>
                  </a:r>
                </a:p>
              </p:txBody>
            </p:sp>
            <p:sp>
              <p:nvSpPr>
                <p:cNvPr id="33" name="Flèche droite 32"/>
                <p:cNvSpPr/>
                <p:nvPr/>
              </p:nvSpPr>
              <p:spPr>
                <a:xfrm rot="19926508" flipH="1">
                  <a:off x="5524928" y="2316895"/>
                  <a:ext cx="1726187" cy="250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lèche droite 33"/>
                <p:cNvSpPr/>
                <p:nvPr/>
              </p:nvSpPr>
              <p:spPr>
                <a:xfrm rot="1790994" flipH="1">
                  <a:off x="5393276" y="3713309"/>
                  <a:ext cx="1777547" cy="224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lèche droite 34"/>
                <p:cNvSpPr/>
                <p:nvPr/>
              </p:nvSpPr>
              <p:spPr>
                <a:xfrm rot="16200000" flipH="1" flipV="1">
                  <a:off x="4156708" y="1947131"/>
                  <a:ext cx="718949" cy="2567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lèche droite 35"/>
                <p:cNvSpPr/>
                <p:nvPr/>
              </p:nvSpPr>
              <p:spPr>
                <a:xfrm rot="16200000" flipH="1" flipV="1">
                  <a:off x="4258645" y="3791030"/>
                  <a:ext cx="571193" cy="23251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FE21F4EE-6AFF-406E-B094-AA2E95EC82ED}"/>
                    </a:ext>
                  </a:extLst>
                </p:cNvPr>
                <p:cNvSpPr/>
                <p:nvPr/>
              </p:nvSpPr>
              <p:spPr>
                <a:xfrm>
                  <a:off x="3550390" y="2460824"/>
                  <a:ext cx="1930847" cy="10216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Analyse comparée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des 5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exp</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pendant 4 ans</a:t>
                  </a:r>
                </a:p>
              </p:txBody>
            </p:sp>
            <p:sp>
              <p:nvSpPr>
                <p:cNvPr id="5" name="Flèche droite 4"/>
                <p:cNvSpPr/>
                <p:nvPr/>
              </p:nvSpPr>
              <p:spPr>
                <a:xfrm rot="1620390">
                  <a:off x="1575706" y="2066986"/>
                  <a:ext cx="1978307" cy="201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Flèche droite 31"/>
                <p:cNvSpPr/>
                <p:nvPr/>
              </p:nvSpPr>
              <p:spPr>
                <a:xfrm rot="19705460">
                  <a:off x="1755170" y="3607406"/>
                  <a:ext cx="1868354" cy="220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e 5">
                <a:extLst>
                  <a:ext uri="{FF2B5EF4-FFF2-40B4-BE49-F238E27FC236}">
                    <a16:creationId xmlns:a16="http://schemas.microsoft.com/office/drawing/2014/main" id="{5E410C51-B4DF-4453-8783-8277467CAAFB}"/>
                  </a:ext>
                </a:extLst>
              </p:cNvPr>
              <p:cNvGrpSpPr/>
              <p:nvPr/>
            </p:nvGrpSpPr>
            <p:grpSpPr>
              <a:xfrm>
                <a:off x="1141604" y="1316909"/>
                <a:ext cx="7066800" cy="3797256"/>
                <a:chOff x="1141604" y="1316909"/>
                <a:chExt cx="7066800" cy="3797256"/>
              </a:xfrm>
            </p:grpSpPr>
            <p:sp>
              <p:nvSpPr>
                <p:cNvPr id="26" name="Hexagone 25">
                  <a:extLst>
                    <a:ext uri="{FF2B5EF4-FFF2-40B4-BE49-F238E27FC236}">
                      <a16:creationId xmlns:a16="http://schemas.microsoft.com/office/drawing/2014/main" id="{FE21F4EE-6AFF-406E-B094-AA2E95EC82ED}"/>
                    </a:ext>
                  </a:extLst>
                </p:cNvPr>
                <p:cNvSpPr/>
                <p:nvPr/>
              </p:nvSpPr>
              <p:spPr>
                <a:xfrm>
                  <a:off x="7175579" y="2066804"/>
                  <a:ext cx="963757" cy="553965"/>
                </a:xfrm>
                <a:prstGeom prst="hexagon">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Exp</a:t>
                  </a:r>
                  <a:r>
                    <a:rPr kumimoji="0" lang="fr-FR" sz="1800" b="0" i="0" u="none" strike="noStrike" kern="1200" cap="none" spc="0" normalizeH="0" baseline="0" noProof="0" dirty="0">
                      <a:ln>
                        <a:noFill/>
                      </a:ln>
                      <a:solidFill>
                        <a:prstClr val="black"/>
                      </a:solidFill>
                      <a:effectLst/>
                      <a:uLnTx/>
                      <a:uFillTx/>
                      <a:latin typeface="Calibri"/>
                      <a:ea typeface="+mn-ea"/>
                      <a:cs typeface="+mn-cs"/>
                    </a:rPr>
                    <a:t> 1</a:t>
                  </a:r>
                </a:p>
              </p:txBody>
            </p:sp>
            <p:sp>
              <p:nvSpPr>
                <p:cNvPr id="27" name="Hexagone 26">
                  <a:extLst>
                    <a:ext uri="{FF2B5EF4-FFF2-40B4-BE49-F238E27FC236}">
                      <a16:creationId xmlns:a16="http://schemas.microsoft.com/office/drawing/2014/main" id="{FE21F4EE-6AFF-406E-B094-AA2E95EC82ED}"/>
                    </a:ext>
                  </a:extLst>
                </p:cNvPr>
                <p:cNvSpPr/>
                <p:nvPr/>
              </p:nvSpPr>
              <p:spPr>
                <a:xfrm>
                  <a:off x="1141604" y="4455897"/>
                  <a:ext cx="968410" cy="658268"/>
                </a:xfrm>
                <a:prstGeom prst="hexagon">
                  <a:avLst/>
                </a:prstGeom>
                <a:solidFill>
                  <a:schemeClr val="bg1">
                    <a:lumMod val="85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Exp</a:t>
                  </a:r>
                  <a:r>
                    <a:rPr kumimoji="0" lang="fr-FR" sz="1800" b="0" i="0" u="none" strike="noStrike" kern="1200" cap="none" spc="0" normalizeH="0" baseline="0" noProof="0" dirty="0">
                      <a:ln>
                        <a:noFill/>
                      </a:ln>
                      <a:solidFill>
                        <a:prstClr val="black"/>
                      </a:solidFill>
                      <a:effectLst/>
                      <a:uLnTx/>
                      <a:uFillTx/>
                      <a:latin typeface="Calibri"/>
                      <a:ea typeface="+mn-ea"/>
                      <a:cs typeface="+mn-cs"/>
                    </a:rPr>
                    <a:t> 3</a:t>
                  </a:r>
                </a:p>
              </p:txBody>
            </p:sp>
            <p:sp>
              <p:nvSpPr>
                <p:cNvPr id="30" name="Hexagone 29">
                  <a:extLst>
                    <a:ext uri="{FF2B5EF4-FFF2-40B4-BE49-F238E27FC236}">
                      <a16:creationId xmlns:a16="http://schemas.microsoft.com/office/drawing/2014/main" id="{FE21F4EE-6AFF-406E-B094-AA2E95EC82ED}"/>
                    </a:ext>
                  </a:extLst>
                </p:cNvPr>
                <p:cNvSpPr/>
                <p:nvPr/>
              </p:nvSpPr>
              <p:spPr>
                <a:xfrm>
                  <a:off x="7164288" y="4542689"/>
                  <a:ext cx="1044116" cy="571476"/>
                </a:xfrm>
                <a:prstGeom prst="hexagon">
                  <a:avLst/>
                </a:prstGeom>
                <a:solidFill>
                  <a:schemeClr val="bg1">
                    <a:lumMod val="85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Exp</a:t>
                  </a:r>
                  <a:r>
                    <a:rPr kumimoji="0" lang="fr-FR" sz="1800" b="0" i="0" u="none" strike="noStrike" kern="1200" cap="none" spc="0" normalizeH="0" baseline="0" noProof="0" dirty="0">
                      <a:ln>
                        <a:noFill/>
                      </a:ln>
                      <a:solidFill>
                        <a:prstClr val="black"/>
                      </a:solidFill>
                      <a:effectLst/>
                      <a:uLnTx/>
                      <a:uFillTx/>
                      <a:latin typeface="Calibri"/>
                      <a:ea typeface="+mn-ea"/>
                      <a:cs typeface="+mn-cs"/>
                    </a:rPr>
                    <a:t> 2</a:t>
                  </a:r>
                </a:p>
              </p:txBody>
            </p:sp>
            <p:sp>
              <p:nvSpPr>
                <p:cNvPr id="28" name="Hexagone 27">
                  <a:extLst>
                    <a:ext uri="{FF2B5EF4-FFF2-40B4-BE49-F238E27FC236}">
                      <a16:creationId xmlns:a16="http://schemas.microsoft.com/office/drawing/2014/main" id="{FE21F4EE-6AFF-406E-B094-AA2E95EC82ED}"/>
                    </a:ext>
                  </a:extLst>
                </p:cNvPr>
                <p:cNvSpPr/>
                <p:nvPr/>
              </p:nvSpPr>
              <p:spPr>
                <a:xfrm>
                  <a:off x="1252033" y="1316909"/>
                  <a:ext cx="1036928" cy="623782"/>
                </a:xfrm>
                <a:prstGeom prst="hexagon">
                  <a:avLst/>
                </a:prstGeom>
                <a:solidFill>
                  <a:schemeClr val="bg1">
                    <a:lumMod val="85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Exp</a:t>
                  </a:r>
                  <a:r>
                    <a:rPr kumimoji="0" lang="fr-FR" sz="1800" b="0" i="0" u="none" strike="noStrike" kern="1200" cap="none" spc="0" normalizeH="0" baseline="0" noProof="0" dirty="0">
                      <a:ln>
                        <a:noFill/>
                      </a:ln>
                      <a:solidFill>
                        <a:prstClr val="black"/>
                      </a:solidFill>
                      <a:effectLst/>
                      <a:uLnTx/>
                      <a:uFillTx/>
                      <a:latin typeface="Calibri"/>
                      <a:ea typeface="+mn-ea"/>
                      <a:cs typeface="+mn-cs"/>
                    </a:rPr>
                    <a:t> 4</a:t>
                  </a:r>
                </a:p>
              </p:txBody>
            </p:sp>
          </p:grpSp>
        </p:grpSp>
        <p:sp>
          <p:nvSpPr>
            <p:cNvPr id="38" name="Hexagone 37">
              <a:extLst>
                <a:ext uri="{FF2B5EF4-FFF2-40B4-BE49-F238E27FC236}">
                  <a16:creationId xmlns:a16="http://schemas.microsoft.com/office/drawing/2014/main" id="{FE21F4EE-6AFF-406E-B094-AA2E95EC82ED}"/>
                </a:ext>
              </a:extLst>
            </p:cNvPr>
            <p:cNvSpPr/>
            <p:nvPr/>
          </p:nvSpPr>
          <p:spPr>
            <a:xfrm>
              <a:off x="5238887" y="1021256"/>
              <a:ext cx="963757" cy="553965"/>
            </a:xfrm>
            <a:prstGeom prst="hexagon">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Exp</a:t>
              </a:r>
              <a:r>
                <a:rPr kumimoji="0" lang="fr-FR" sz="1800" b="0" i="0" u="none" strike="noStrike" kern="1200" cap="none" spc="0" normalizeH="0" baseline="0" noProof="0" dirty="0">
                  <a:ln>
                    <a:noFill/>
                  </a:ln>
                  <a:solidFill>
                    <a:prstClr val="black"/>
                  </a:solidFill>
                  <a:effectLst/>
                  <a:uLnTx/>
                  <a:uFillTx/>
                  <a:latin typeface="Calibri"/>
                  <a:ea typeface="+mn-ea"/>
                  <a:cs typeface="+mn-cs"/>
                </a:rPr>
                <a:t> 5</a:t>
              </a:r>
            </a:p>
          </p:txBody>
        </p:sp>
      </p:grpSp>
      <p:grpSp>
        <p:nvGrpSpPr>
          <p:cNvPr id="11" name="Groupe 10">
            <a:extLst>
              <a:ext uri="{FF2B5EF4-FFF2-40B4-BE49-F238E27FC236}">
                <a16:creationId xmlns:a16="http://schemas.microsoft.com/office/drawing/2014/main" id="{467E4EEE-687B-4470-8D36-DFB63A930436}"/>
              </a:ext>
            </a:extLst>
          </p:cNvPr>
          <p:cNvGrpSpPr/>
          <p:nvPr/>
        </p:nvGrpSpPr>
        <p:grpSpPr>
          <a:xfrm>
            <a:off x="1205606" y="1810923"/>
            <a:ext cx="5791484" cy="2731184"/>
            <a:chOff x="1205606" y="1594899"/>
            <a:chExt cx="5791484" cy="2731184"/>
          </a:xfrm>
        </p:grpSpPr>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606" y="2407827"/>
              <a:ext cx="1854041" cy="1270536"/>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1594899"/>
              <a:ext cx="1488986" cy="89799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969" y="3297239"/>
              <a:ext cx="828791" cy="1028844"/>
            </a:xfrm>
            <a:prstGeom prst="rect">
              <a:avLst/>
            </a:prstGeom>
          </p:spPr>
        </p:pic>
      </p:grpSp>
    </p:spTree>
    <p:extLst>
      <p:ext uri="{BB962C8B-B14F-4D97-AF65-F5344CB8AC3E}">
        <p14:creationId xmlns:p14="http://schemas.microsoft.com/office/powerpoint/2010/main" val="73056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0BED1A3-92E2-154F-9466-0F1801772E3E}"/>
              </a:ext>
            </a:extLst>
          </p:cNvPr>
          <p:cNvSpPr>
            <a:spLocks noGrp="1"/>
          </p:cNvSpPr>
          <p:nvPr>
            <p:ph type="title"/>
          </p:nvPr>
        </p:nvSpPr>
        <p:spPr>
          <a:xfrm>
            <a:off x="0" y="0"/>
            <a:ext cx="9159368" cy="718949"/>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p>
            <a:pPr algn="l"/>
            <a:r>
              <a:rPr lang="fr-FR" sz="3200" b="1" dirty="0">
                <a:latin typeface="+mn-lt"/>
              </a:rPr>
              <a:t>En l’absence de concertation et de PGD</a:t>
            </a:r>
          </a:p>
        </p:txBody>
      </p:sp>
      <p:sp>
        <p:nvSpPr>
          <p:cNvPr id="27" name="ZoneTexte 26"/>
          <p:cNvSpPr txBox="1"/>
          <p:nvPr/>
        </p:nvSpPr>
        <p:spPr>
          <a:xfrm>
            <a:off x="251520" y="6109994"/>
            <a:ext cx="6241903"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
                <a:srgbClr val="4BACC6"/>
              </a:buClr>
              <a:buSzTx/>
              <a:buFont typeface="Wingdings" panose="05000000000000000000" pitchFamily="2" charset="2"/>
              <a:buChar char="v"/>
              <a:tabLst/>
              <a:defRPr/>
            </a:pPr>
            <a:r>
              <a:rPr kumimoji="0" lang="fr-FR" sz="1400" b="0" i="0" u="none" strike="noStrike" kern="1200" cap="none" spc="0" normalizeH="0" baseline="0" noProof="0" dirty="0">
                <a:ln>
                  <a:noFill/>
                </a:ln>
                <a:solidFill>
                  <a:srgbClr val="4BACC6"/>
                </a:solidFill>
                <a:effectLst/>
                <a:uLnTx/>
                <a:uFillTx/>
                <a:latin typeface="Calibri"/>
                <a:cs typeface="Times New Roman"/>
                <a:hlinkClick r:id="rId3"/>
              </a:rPr>
              <a:t>https://www.simscale.com/blog/2017/12/nasa-mars-climate-orbiter-metric/</a:t>
            </a:r>
            <a:endParaRPr kumimoji="0" lang="fr-FR" sz="1400" b="0" i="0" u="none" strike="noStrike" kern="1200" cap="none" spc="0" normalizeH="0" baseline="0" noProof="0" dirty="0">
              <a:ln>
                <a:noFill/>
              </a:ln>
              <a:solidFill>
                <a:srgbClr val="4BACC6"/>
              </a:solidFill>
              <a:effectLst/>
              <a:uLnTx/>
              <a:uFillTx/>
              <a:latin typeface="Calibri"/>
              <a:cs typeface="Times New Roman"/>
            </a:endParaRPr>
          </a:p>
        </p:txBody>
      </p:sp>
      <p:grpSp>
        <p:nvGrpSpPr>
          <p:cNvPr id="16" name="Groupe 15">
            <a:extLst>
              <a:ext uri="{FF2B5EF4-FFF2-40B4-BE49-F238E27FC236}">
                <a16:creationId xmlns:a16="http://schemas.microsoft.com/office/drawing/2014/main" id="{276AE0CD-5E89-43F5-9890-814C684CD58B}"/>
              </a:ext>
            </a:extLst>
          </p:cNvPr>
          <p:cNvGrpSpPr/>
          <p:nvPr/>
        </p:nvGrpSpPr>
        <p:grpSpPr>
          <a:xfrm>
            <a:off x="5938" y="6464300"/>
            <a:ext cx="9120556" cy="435904"/>
            <a:chOff x="5938" y="6464300"/>
            <a:chExt cx="9120556" cy="435904"/>
          </a:xfrm>
        </p:grpSpPr>
        <p:pic>
          <p:nvPicPr>
            <p:cNvPr id="18" name="Image 17">
              <a:extLst>
                <a:ext uri="{FF2B5EF4-FFF2-40B4-BE49-F238E27FC236}">
                  <a16:creationId xmlns:a16="http://schemas.microsoft.com/office/drawing/2014/main" id="{F0411F3E-98CE-4C73-B12C-0A9A6BF6D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9" name="Espace réservé du numéro de diapositive 4">
              <a:extLst>
                <a:ext uri="{FF2B5EF4-FFF2-40B4-BE49-F238E27FC236}">
                  <a16:creationId xmlns:a16="http://schemas.microsoft.com/office/drawing/2014/main" id="{3EE2FB6A-0E98-4029-8D1A-FDD7D98344E0}"/>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 name="Image 2">
            <a:extLst>
              <a:ext uri="{FF2B5EF4-FFF2-40B4-BE49-F238E27FC236}">
                <a16:creationId xmlns:a16="http://schemas.microsoft.com/office/drawing/2014/main" id="{E0A1A65D-A99F-47CB-BDA5-57EF853FA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9403" y="1973608"/>
            <a:ext cx="5204885" cy="3903664"/>
          </a:xfrm>
          <a:prstGeom prst="rect">
            <a:avLst/>
          </a:prstGeom>
        </p:spPr>
      </p:pic>
      <p:sp>
        <p:nvSpPr>
          <p:cNvPr id="4" name="ZoneTexte 3">
            <a:extLst>
              <a:ext uri="{FF2B5EF4-FFF2-40B4-BE49-F238E27FC236}">
                <a16:creationId xmlns:a16="http://schemas.microsoft.com/office/drawing/2014/main" id="{266BA6F2-A342-41E2-A1F2-04738BDF96F5}"/>
              </a:ext>
            </a:extLst>
          </p:cNvPr>
          <p:cNvSpPr txBox="1"/>
          <p:nvPr/>
        </p:nvSpPr>
        <p:spPr>
          <a:xfrm>
            <a:off x="333171" y="908720"/>
            <a:ext cx="3446741" cy="123110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Données de navigation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de la NASA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système métrique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mètres; millimètres ; Kg  </a:t>
            </a:r>
          </a:p>
        </p:txBody>
      </p:sp>
      <p:sp>
        <p:nvSpPr>
          <p:cNvPr id="13" name="ZoneTexte 12">
            <a:extLst>
              <a:ext uri="{FF2B5EF4-FFF2-40B4-BE49-F238E27FC236}">
                <a16:creationId xmlns:a16="http://schemas.microsoft.com/office/drawing/2014/main" id="{37B018C4-FAA4-4F9B-86F7-C9BF58085975}"/>
              </a:ext>
            </a:extLst>
          </p:cNvPr>
          <p:cNvSpPr txBox="1"/>
          <p:nvPr/>
        </p:nvSpPr>
        <p:spPr>
          <a:xfrm>
            <a:off x="5292080" y="908720"/>
            <a:ext cx="3516430" cy="123110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Données d’accélération de Lockheed Martin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a:ea typeface="+mn-ea"/>
                <a:cs typeface="+mn-cs"/>
              </a:rPr>
              <a:t>système anglo-saxon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black"/>
                </a:solidFill>
                <a:effectLst/>
                <a:uLnTx/>
                <a:uFillTx/>
                <a:latin typeface="Calibri"/>
                <a:ea typeface="+mn-ea"/>
                <a:cs typeface="+mn-cs"/>
              </a:rPr>
              <a:t>feet</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a:ea typeface="+mn-ea"/>
                <a:cs typeface="+mn-cs"/>
              </a:rPr>
              <a:t>inches</a:t>
            </a:r>
            <a:r>
              <a:rPr kumimoji="0" lang="fr-FR" sz="2000" b="0" i="0" u="none" strike="noStrike" kern="1200" cap="none" spc="0" normalizeH="0" baseline="0" noProof="0" dirty="0">
                <a:ln>
                  <a:noFill/>
                </a:ln>
                <a:solidFill>
                  <a:prstClr val="black"/>
                </a:solidFill>
                <a:effectLst/>
                <a:uLnTx/>
                <a:uFillTx/>
                <a:latin typeface="Calibri"/>
                <a:ea typeface="+mn-ea"/>
                <a:cs typeface="+mn-cs"/>
              </a:rPr>
              <a:t>; pounds</a:t>
            </a:r>
          </a:p>
        </p:txBody>
      </p:sp>
      <p:grpSp>
        <p:nvGrpSpPr>
          <p:cNvPr id="2" name="Groupe 1">
            <a:extLst>
              <a:ext uri="{FF2B5EF4-FFF2-40B4-BE49-F238E27FC236}">
                <a16:creationId xmlns:a16="http://schemas.microsoft.com/office/drawing/2014/main" id="{D3CAE8FC-C1CE-4E5A-BFCA-99C019B5B21F}"/>
              </a:ext>
            </a:extLst>
          </p:cNvPr>
          <p:cNvGrpSpPr/>
          <p:nvPr/>
        </p:nvGrpSpPr>
        <p:grpSpPr>
          <a:xfrm>
            <a:off x="7130752" y="3602666"/>
            <a:ext cx="1526090" cy="1115509"/>
            <a:chOff x="6804248" y="4551441"/>
            <a:chExt cx="1526090" cy="1115509"/>
          </a:xfrm>
        </p:grpSpPr>
        <p:sp>
          <p:nvSpPr>
            <p:cNvPr id="5" name="Ellipse 4">
              <a:extLst>
                <a:ext uri="{FF2B5EF4-FFF2-40B4-BE49-F238E27FC236}">
                  <a16:creationId xmlns:a16="http://schemas.microsoft.com/office/drawing/2014/main" id="{B103B616-F530-4A5A-AF81-7F1C8195E18F}"/>
                </a:ext>
              </a:extLst>
            </p:cNvPr>
            <p:cNvSpPr/>
            <p:nvPr/>
          </p:nvSpPr>
          <p:spPr>
            <a:xfrm>
              <a:off x="6804248" y="4593645"/>
              <a:ext cx="152609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a:ea typeface="+mn-ea"/>
                  <a:cs typeface="+mn-cs"/>
                </a:rPr>
                <a:t>125 Mn $</a:t>
              </a:r>
            </a:p>
          </p:txBody>
        </p:sp>
        <p:cxnSp>
          <p:nvCxnSpPr>
            <p:cNvPr id="7" name="Connecteur droit 6">
              <a:extLst>
                <a:ext uri="{FF2B5EF4-FFF2-40B4-BE49-F238E27FC236}">
                  <a16:creationId xmlns:a16="http://schemas.microsoft.com/office/drawing/2014/main" id="{35AB2FCD-AC71-49D0-A0A3-B61C481D3319}"/>
                </a:ext>
              </a:extLst>
            </p:cNvPr>
            <p:cNvCxnSpPr/>
            <p:nvPr/>
          </p:nvCxnSpPr>
          <p:spPr>
            <a:xfrm>
              <a:off x="7040581" y="4551441"/>
              <a:ext cx="1059811" cy="1115509"/>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20" name="Connecteur droit 19">
              <a:extLst>
                <a:ext uri="{FF2B5EF4-FFF2-40B4-BE49-F238E27FC236}">
                  <a16:creationId xmlns:a16="http://schemas.microsoft.com/office/drawing/2014/main" id="{EF32DA1F-FA10-4737-BCEB-716299E749D9}"/>
                </a:ext>
              </a:extLst>
            </p:cNvPr>
            <p:cNvCxnSpPr>
              <a:cxnSpLocks/>
            </p:cNvCxnSpPr>
            <p:nvPr/>
          </p:nvCxnSpPr>
          <p:spPr>
            <a:xfrm rot="16200000">
              <a:off x="7012732" y="4553871"/>
              <a:ext cx="1059811" cy="1115509"/>
            </a:xfrm>
            <a:prstGeom prst="line">
              <a:avLst/>
            </a:prstGeom>
            <a:ln w="28575">
              <a:solidFill>
                <a:schemeClr val="tx1"/>
              </a:solidFill>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7159511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0BED1A3-92E2-154F-9466-0F1801772E3E}"/>
              </a:ext>
            </a:extLst>
          </p:cNvPr>
          <p:cNvSpPr>
            <a:spLocks noGrp="1"/>
          </p:cNvSpPr>
          <p:nvPr>
            <p:ph type="title"/>
          </p:nvPr>
        </p:nvSpPr>
        <p:spPr>
          <a:xfrm>
            <a:off x="0" y="0"/>
            <a:ext cx="9159368" cy="718949"/>
          </a:xfrm>
          <a:solidFill>
            <a:schemeClr val="accent5"/>
          </a:solidFill>
        </p:spPr>
        <p:txBody>
          <a:bodyPr>
            <a:normAutofit/>
          </a:bodyPr>
          <a:lstStyle/>
          <a:p>
            <a:pPr algn="l"/>
            <a:r>
              <a:rPr lang="fr-FR" sz="3200" b="1" dirty="0">
                <a:solidFill>
                  <a:schemeClr val="bg1"/>
                </a:solidFill>
                <a:latin typeface="+mn-lt"/>
              </a:rPr>
              <a:t>Le PGD : outil d’animation de projet</a:t>
            </a:r>
          </a:p>
        </p:txBody>
      </p:sp>
      <p:grpSp>
        <p:nvGrpSpPr>
          <p:cNvPr id="18" name="Groupe 17">
            <a:extLst>
              <a:ext uri="{FF2B5EF4-FFF2-40B4-BE49-F238E27FC236}">
                <a16:creationId xmlns:a16="http://schemas.microsoft.com/office/drawing/2014/main" id="{255E2971-E3A8-4FF7-B1DE-B703D08B52C4}"/>
              </a:ext>
            </a:extLst>
          </p:cNvPr>
          <p:cNvGrpSpPr/>
          <p:nvPr/>
        </p:nvGrpSpPr>
        <p:grpSpPr>
          <a:xfrm>
            <a:off x="5938" y="6464300"/>
            <a:ext cx="9120556" cy="435904"/>
            <a:chOff x="5938" y="6464300"/>
            <a:chExt cx="9120556" cy="435904"/>
          </a:xfrm>
        </p:grpSpPr>
        <p:pic>
          <p:nvPicPr>
            <p:cNvPr id="26" name="Image 25">
              <a:extLst>
                <a:ext uri="{FF2B5EF4-FFF2-40B4-BE49-F238E27FC236}">
                  <a16:creationId xmlns:a16="http://schemas.microsoft.com/office/drawing/2014/main" id="{2BD46DFF-E3CB-43B1-AC1C-7C1A72E2D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7" name="Espace réservé du numéro de diapositive 4">
              <a:extLst>
                <a:ext uri="{FF2B5EF4-FFF2-40B4-BE49-F238E27FC236}">
                  <a16:creationId xmlns:a16="http://schemas.microsoft.com/office/drawing/2014/main" id="{A0A3F4FD-A2D7-4198-831F-FF3696E5BCB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 name="Groupe 2"/>
          <p:cNvGrpSpPr/>
          <p:nvPr/>
        </p:nvGrpSpPr>
        <p:grpSpPr>
          <a:xfrm>
            <a:off x="323528" y="5085184"/>
            <a:ext cx="8784976" cy="1307108"/>
            <a:chOff x="323528" y="5085184"/>
            <a:chExt cx="8784976" cy="1307108"/>
          </a:xfrm>
        </p:grpSpPr>
        <p:sp>
          <p:nvSpPr>
            <p:cNvPr id="23" name="ZoneTexte 22"/>
            <p:cNvSpPr txBox="1"/>
            <p:nvPr/>
          </p:nvSpPr>
          <p:spPr>
            <a:xfrm>
              <a:off x="660082" y="5085184"/>
              <a:ext cx="8448422" cy="58907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marR="0" lvl="0" indent="0" algn="just" defTabSz="914400" rtl="0" eaLnBrk="1" fontAlgn="auto" latinLnBrk="0" hangingPunct="1">
                <a:lnSpc>
                  <a:spcPct val="150000"/>
                </a:lnSpc>
                <a:spcBef>
                  <a:spcPts val="600"/>
                </a:spcBef>
                <a:spcAft>
                  <a:spcPts val="600"/>
                </a:spcAft>
                <a:buClr>
                  <a:srgbClr val="4BACC6"/>
                </a:buClr>
                <a:buSzTx/>
                <a:buFont typeface="Wingdings" panose="05000000000000000000" pitchFamily="2" charset="2"/>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Le  PGD permet de formaliser les différentes étapes</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grpSp>
          <p:nvGrpSpPr>
            <p:cNvPr id="28" name="Groupe 27"/>
            <p:cNvGrpSpPr/>
            <p:nvPr/>
          </p:nvGrpSpPr>
          <p:grpSpPr>
            <a:xfrm>
              <a:off x="323528" y="5661248"/>
              <a:ext cx="8640960" cy="731044"/>
              <a:chOff x="323528" y="1484784"/>
              <a:chExt cx="8640960" cy="731044"/>
            </a:xfrm>
          </p:grpSpPr>
          <p:sp>
            <p:nvSpPr>
              <p:cNvPr id="29" name="Rectangle 28">
                <a:extLst>
                  <a:ext uri="{FF2B5EF4-FFF2-40B4-BE49-F238E27FC236}">
                    <a16:creationId xmlns:a16="http://schemas.microsoft.com/office/drawing/2014/main" id="{5DD0830D-B13C-4B04-81C5-A00F801FFE69}"/>
                  </a:ext>
                </a:extLst>
              </p:cNvPr>
              <p:cNvSpPr/>
              <p:nvPr/>
            </p:nvSpPr>
            <p:spPr>
              <a:xfrm>
                <a:off x="323528" y="1484784"/>
                <a:ext cx="1944216" cy="73104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Décrire les données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Méthodes de collecte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/équipement</a:t>
                </a:r>
              </a:p>
            </p:txBody>
          </p:sp>
          <p:sp>
            <p:nvSpPr>
              <p:cNvPr id="30" name="Rectangle 29">
                <a:extLst>
                  <a:ext uri="{FF2B5EF4-FFF2-40B4-BE49-F238E27FC236}">
                    <a16:creationId xmlns:a16="http://schemas.microsoft.com/office/drawing/2014/main" id="{DD8F5F5D-343D-4BC3-AEEA-64E78EFD1E00}"/>
                  </a:ext>
                </a:extLst>
              </p:cNvPr>
              <p:cNvSpPr/>
              <p:nvPr/>
            </p:nvSpPr>
            <p:spPr>
              <a:xfrm>
                <a:off x="6555792" y="1556792"/>
                <a:ext cx="1328576" cy="5736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Responsabilités</a:t>
                </a:r>
              </a:p>
            </p:txBody>
          </p:sp>
          <p:sp>
            <p:nvSpPr>
              <p:cNvPr id="31" name="Rectangle 30">
                <a:extLst>
                  <a:ext uri="{FF2B5EF4-FFF2-40B4-BE49-F238E27FC236}">
                    <a16:creationId xmlns:a16="http://schemas.microsoft.com/office/drawing/2014/main" id="{A6E259D8-8514-4361-BFED-AC3F7147421D}"/>
                  </a:ext>
                </a:extLst>
              </p:cNvPr>
              <p:cNvSpPr/>
              <p:nvPr/>
            </p:nvSpPr>
            <p:spPr>
              <a:xfrm>
                <a:off x="3851920" y="1484784"/>
                <a:ext cx="1388686" cy="73104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Documenter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Métadonnées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Unités</a:t>
                </a:r>
              </a:p>
            </p:txBody>
          </p:sp>
          <p:sp>
            <p:nvSpPr>
              <p:cNvPr id="32" name="Rectangle 31">
                <a:extLst>
                  <a:ext uri="{FF2B5EF4-FFF2-40B4-BE49-F238E27FC236}">
                    <a16:creationId xmlns:a16="http://schemas.microsoft.com/office/drawing/2014/main" id="{B1AD9483-4C1A-4A40-80F8-F8317E27A22A}"/>
                  </a:ext>
                </a:extLst>
              </p:cNvPr>
              <p:cNvSpPr/>
              <p:nvPr/>
            </p:nvSpPr>
            <p:spPr>
              <a:xfrm>
                <a:off x="5280182" y="1484784"/>
                <a:ext cx="1236034" cy="73104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Stockage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Nommage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Format </a:t>
                </a:r>
              </a:p>
            </p:txBody>
          </p:sp>
          <p:sp>
            <p:nvSpPr>
              <p:cNvPr id="33" name="Rectangle 32">
                <a:extLst>
                  <a:ext uri="{FF2B5EF4-FFF2-40B4-BE49-F238E27FC236}">
                    <a16:creationId xmlns:a16="http://schemas.microsoft.com/office/drawing/2014/main" id="{FE21F4EE-6AFF-406E-B094-AA2E95EC82ED}"/>
                  </a:ext>
                </a:extLst>
              </p:cNvPr>
              <p:cNvSpPr/>
              <p:nvPr/>
            </p:nvSpPr>
            <p:spPr>
              <a:xfrm>
                <a:off x="7919994" y="1484784"/>
                <a:ext cx="1044494" cy="65903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Modalités de partage </a:t>
                </a:r>
              </a:p>
            </p:txBody>
          </p:sp>
          <p:sp>
            <p:nvSpPr>
              <p:cNvPr id="34" name="Rectangle 33">
                <a:extLst>
                  <a:ext uri="{FF2B5EF4-FFF2-40B4-BE49-F238E27FC236}">
                    <a16:creationId xmlns:a16="http://schemas.microsoft.com/office/drawing/2014/main" id="{B1AD9483-4C1A-4A40-80F8-F8317E27A22A}"/>
                  </a:ext>
                </a:extLst>
              </p:cNvPr>
              <p:cNvSpPr/>
              <p:nvPr/>
            </p:nvSpPr>
            <p:spPr>
              <a:xfrm>
                <a:off x="2303370" y="1484784"/>
                <a:ext cx="1528016" cy="73104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Clarifier les droits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réglementations</a:t>
                </a:r>
              </a:p>
            </p:txBody>
          </p:sp>
        </p:grpSp>
      </p:grpSp>
      <p:grpSp>
        <p:nvGrpSpPr>
          <p:cNvPr id="4" name="Groupe 3">
            <a:extLst>
              <a:ext uri="{FF2B5EF4-FFF2-40B4-BE49-F238E27FC236}">
                <a16:creationId xmlns:a16="http://schemas.microsoft.com/office/drawing/2014/main" id="{4EA1971E-6174-4C84-870F-3379E2E820FE}"/>
              </a:ext>
            </a:extLst>
          </p:cNvPr>
          <p:cNvGrpSpPr/>
          <p:nvPr/>
        </p:nvGrpSpPr>
        <p:grpSpPr>
          <a:xfrm>
            <a:off x="539552" y="919941"/>
            <a:ext cx="8304496" cy="4226798"/>
            <a:chOff x="539552" y="919941"/>
            <a:chExt cx="8304496" cy="4226798"/>
          </a:xfrm>
        </p:grpSpPr>
        <p:sp>
          <p:nvSpPr>
            <p:cNvPr id="25" name="ZoneTexte 24">
              <a:extLst>
                <a:ext uri="{FF2B5EF4-FFF2-40B4-BE49-F238E27FC236}">
                  <a16:creationId xmlns:a16="http://schemas.microsoft.com/office/drawing/2014/main" id="{E6D1C6F6-C68E-45F1-8FBF-F592A65EA98F}"/>
                </a:ext>
              </a:extLst>
            </p:cNvPr>
            <p:cNvSpPr txBox="1"/>
            <p:nvPr/>
          </p:nvSpPr>
          <p:spPr>
            <a:xfrm>
              <a:off x="539552" y="919941"/>
              <a:ext cx="8208912" cy="422679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85725" marR="0" lvl="1" indent="0" algn="l" defTabSz="914400" rtl="0" eaLnBrk="1" fontAlgn="auto" latinLnBrk="0" hangingPunct="1">
                <a:lnSpc>
                  <a:spcPct val="100000"/>
                </a:lnSpc>
                <a:spcBef>
                  <a:spcPts val="600"/>
                </a:spcBef>
                <a:spcAft>
                  <a:spcPts val="0"/>
                </a:spcAft>
                <a:buClr>
                  <a:srgbClr val="4BACC6"/>
                </a:buClr>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Pour rédiger le PGD </a:t>
              </a:r>
              <a:r>
                <a:rPr kumimoji="0" lang="fr-FR"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fr-FR" sz="2400" b="1" i="0" u="none" strike="noStrike" kern="1200" cap="none" spc="0" normalizeH="0" baseline="0" noProof="0" dirty="0">
                  <a:ln>
                    <a:noFill/>
                  </a:ln>
                  <a:solidFill>
                    <a:prstClr val="black"/>
                  </a:solidFill>
                  <a:effectLst/>
                  <a:uLnTx/>
                  <a:uFillTx/>
                  <a:latin typeface="Calibri"/>
                  <a:ea typeface="+mn-ea"/>
                  <a:cs typeface="+mn-cs"/>
                </a:rPr>
                <a:t> Discutez avec vos partenaires pour :</a:t>
              </a:r>
            </a:p>
            <a:p>
              <a:pPr marL="428625" marR="0" lvl="1" indent="-342900" algn="l" defTabSz="914400" rtl="0" eaLnBrk="1" fontAlgn="auto" latinLnBrk="0" hangingPunct="1">
                <a:lnSpc>
                  <a:spcPct val="100000"/>
                </a:lnSpc>
                <a:spcBef>
                  <a:spcPts val="600"/>
                </a:spcBef>
                <a:spcAft>
                  <a:spcPts val="0"/>
                </a:spcAft>
                <a:buClr>
                  <a:srgbClr val="4BACC6"/>
                </a:buClr>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4BACC6"/>
                  </a:solidFill>
                  <a:effectLst/>
                  <a:uLnTx/>
                  <a:uFillTx/>
                  <a:latin typeface="Calibri"/>
                  <a:ea typeface="Calibri"/>
                  <a:cs typeface="Times New Roman"/>
                </a:rPr>
                <a:t>Coordonner les expériences</a:t>
              </a:r>
              <a:r>
                <a:rPr kumimoji="0" lang="fr-FR" sz="2400" b="0" i="0" u="none" strike="noStrike" kern="1200" cap="none" spc="0" normalizeH="0" baseline="0" noProof="0" dirty="0">
                  <a:ln>
                    <a:noFill/>
                  </a:ln>
                  <a:solidFill>
                    <a:prstClr val="black"/>
                  </a:solidFill>
                  <a:effectLst/>
                  <a:uLnTx/>
                  <a:uFillTx/>
                  <a:latin typeface="Calibri"/>
                  <a:ea typeface="+mn-ea"/>
                  <a:cs typeface="+mn-cs"/>
                </a:rPr>
                <a:t>:</a:t>
              </a:r>
            </a:p>
            <a:p>
              <a:pPr marL="885825" marR="0" lvl="2" indent="-34290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Protocoles communs / équipement</a:t>
              </a:r>
            </a:p>
            <a:p>
              <a:pPr marL="885825" marR="0" lvl="2" indent="-34290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Mode de collecte et description (métadonnées) : échantillons, données, …</a:t>
              </a:r>
            </a:p>
            <a:p>
              <a:pPr marL="885825" marR="0" lvl="2" indent="-34290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Unités de mesure, normes (date; géolocalisation), …</a:t>
              </a:r>
            </a:p>
            <a:p>
              <a:pPr marL="885825" marR="0" lvl="2" indent="-34290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Règles de nommage des fichiers</a:t>
              </a:r>
            </a:p>
            <a:p>
              <a:pPr marL="885825" marR="0" lvl="2" indent="-34290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Règles de stockage/sécurisation/échanges</a:t>
              </a:r>
            </a:p>
            <a:p>
              <a:pPr marL="428625" marR="0" lvl="1" indent="-342900" algn="l" defTabSz="914400" rtl="0" eaLnBrk="1" fontAlgn="auto" latinLnBrk="0" hangingPunct="1">
                <a:lnSpc>
                  <a:spcPct val="100000"/>
                </a:lnSpc>
                <a:spcBef>
                  <a:spcPts val="600"/>
                </a:spcBef>
                <a:spcAft>
                  <a:spcPts val="0"/>
                </a:spcAft>
                <a:buClr>
                  <a:srgbClr val="4BACC6"/>
                </a:buClr>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4BACC6"/>
                  </a:solidFill>
                  <a:effectLst/>
                  <a:uLnTx/>
                  <a:uFillTx/>
                  <a:latin typeface="Calibri"/>
                  <a:ea typeface="Calibri"/>
                  <a:cs typeface="Times New Roman"/>
                </a:rPr>
                <a:t>Clarifier les droits et la stratégie de gestion des données</a:t>
              </a:r>
              <a:r>
                <a:rPr kumimoji="0" lang="fr-FR" sz="2200" b="1" i="0" u="none" strike="noStrike" kern="1200" cap="none" spc="0" normalizeH="0" baseline="0" noProof="0" dirty="0">
                  <a:ln>
                    <a:noFill/>
                  </a:ln>
                  <a:solidFill>
                    <a:srgbClr val="4BACC6"/>
                  </a:solidFill>
                  <a:effectLst/>
                  <a:uLnTx/>
                  <a:uFillTx/>
                  <a:latin typeface="Calibri"/>
                  <a:ea typeface="Calibri"/>
                  <a:cs typeface="Times New Roman"/>
                </a:rPr>
                <a:t>		</a:t>
              </a:r>
              <a:r>
                <a:rPr kumimoji="0" lang="fr-FR" sz="2200" b="0" i="0" u="none" strike="noStrike" kern="1200" cap="none" spc="0" normalizeH="0" baseline="0" noProof="0" dirty="0">
                  <a:ln>
                    <a:noFill/>
                  </a:ln>
                  <a:solidFill>
                    <a:srgbClr val="4BACC6"/>
                  </a:solidFill>
                  <a:effectLst/>
                  <a:uLnTx/>
                  <a:uFillTx/>
                  <a:latin typeface="Calibri"/>
                  <a:ea typeface="Calibri"/>
                  <a:cs typeface="Times New Roman"/>
                </a:rPr>
                <a:t>et en tenir compte dans </a:t>
              </a:r>
              <a:r>
                <a:rPr kumimoji="0" lang="fr-FR" sz="2200" b="1" i="0" u="none" strike="noStrike" kern="1200" cap="none" spc="0" normalizeH="0" baseline="0" noProof="0" dirty="0">
                  <a:ln>
                    <a:noFill/>
                  </a:ln>
                  <a:solidFill>
                    <a:srgbClr val="4BACC6"/>
                  </a:solidFill>
                  <a:effectLst/>
                  <a:uLnTx/>
                  <a:uFillTx/>
                  <a:latin typeface="Calibri"/>
                  <a:ea typeface="Calibri"/>
                  <a:cs typeface="Times New Roman"/>
                </a:rPr>
                <a:t>l’accord de consortium  </a:t>
              </a:r>
            </a:p>
            <a:p>
              <a:pPr marL="428625" marR="0" lvl="1" indent="-342900" algn="l" defTabSz="914400" rtl="0" eaLnBrk="1" fontAlgn="auto" latinLnBrk="0" hangingPunct="1">
                <a:lnSpc>
                  <a:spcPct val="100000"/>
                </a:lnSpc>
                <a:spcBef>
                  <a:spcPts val="600"/>
                </a:spcBef>
                <a:spcAft>
                  <a:spcPts val="0"/>
                </a:spcAft>
                <a:buClr>
                  <a:srgbClr val="4BACC6"/>
                </a:buClr>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4BACC6"/>
                  </a:solidFill>
                  <a:effectLst/>
                  <a:uLnTx/>
                  <a:uFillTx/>
                  <a:latin typeface="Calibri"/>
                  <a:ea typeface="Calibri"/>
                  <a:cs typeface="Times New Roman"/>
                </a:rPr>
                <a:t>Définir les responsabilités</a:t>
              </a:r>
              <a:endParaRPr kumimoji="0" lang="fr-FR" sz="2400" b="1" i="0" u="none" strike="noStrike" kern="1200" cap="none" spc="0" normalizeH="0" baseline="0" noProof="0" dirty="0">
                <a:ln>
                  <a:noFill/>
                </a:ln>
                <a:solidFill>
                  <a:srgbClr val="4BACC6"/>
                </a:solidFill>
                <a:effectLst/>
                <a:uLnTx/>
                <a:uFillTx/>
                <a:latin typeface="Calibri"/>
                <a:ea typeface="Calibri"/>
                <a:cs typeface="Times New Roman"/>
                <a:sym typeface="Wingdings" panose="05000000000000000000" pitchFamily="2" charset="2"/>
              </a:endParaRPr>
            </a:p>
            <a:p>
              <a:pPr marL="885825" marR="0" lvl="2" indent="-34290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par partenaire ou type de données ou ….</a:t>
              </a:r>
            </a:p>
            <a:p>
              <a:pPr marL="885825" marR="0" lvl="2" indent="-34290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pour la rédaction du PGD, sa réalisation, son suivi, ….</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940" y="2303290"/>
              <a:ext cx="1848108" cy="1114581"/>
            </a:xfrm>
            <a:prstGeom prst="rect">
              <a:avLst/>
            </a:prstGeom>
          </p:spPr>
        </p:pic>
      </p:grpSp>
      <p:sp>
        <p:nvSpPr>
          <p:cNvPr id="19" name="ZoneTexte 18">
            <a:extLst>
              <a:ext uri="{FF2B5EF4-FFF2-40B4-BE49-F238E27FC236}">
                <a16:creationId xmlns:a16="http://schemas.microsoft.com/office/drawing/2014/main" id="{C734BE04-17A8-4F7C-A8FD-752B0FEEBE4F}"/>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37735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79D53AE3-D3B0-0B43-9974-41949997C8D1}"/>
              </a:ext>
            </a:extLst>
          </p:cNvPr>
          <p:cNvSpPr>
            <a:spLocks noGrp="1"/>
          </p:cNvSpPr>
          <p:nvPr>
            <p:ph type="title"/>
          </p:nvPr>
        </p:nvSpPr>
        <p:spPr>
          <a:xfrm>
            <a:off x="0" y="0"/>
            <a:ext cx="9159368" cy="718949"/>
          </a:xfrm>
          <a:solidFill>
            <a:schemeClr val="accent5"/>
          </a:solidFill>
        </p:spPr>
        <p:txBody>
          <a:bodyPr>
            <a:normAutofit/>
          </a:bodyPr>
          <a:lstStyle/>
          <a:p>
            <a:pPr algn="l"/>
            <a:r>
              <a:rPr lang="fr-FR" sz="3200" b="1" dirty="0">
                <a:solidFill>
                  <a:schemeClr val="bg1"/>
                </a:solidFill>
                <a:latin typeface="+mn-lt"/>
              </a:rPr>
              <a:t>Le PGD </a:t>
            </a:r>
            <a:r>
              <a:rPr lang="fr-FR" sz="3200" b="1" dirty="0">
                <a:solidFill>
                  <a:schemeClr val="bg1"/>
                </a:solidFill>
                <a:latin typeface="+mn-lt"/>
                <a:sym typeface="Wingdings" panose="05000000000000000000" pitchFamily="2" charset="2"/>
              </a:rPr>
              <a:t> </a:t>
            </a:r>
            <a:r>
              <a:rPr lang="fr-FR" sz="3200" b="1" dirty="0">
                <a:solidFill>
                  <a:schemeClr val="bg1"/>
                </a:solidFill>
                <a:latin typeface="+mn-lt"/>
              </a:rPr>
              <a:t>Gain de temps pour publier</a:t>
            </a:r>
          </a:p>
        </p:txBody>
      </p:sp>
      <p:grpSp>
        <p:nvGrpSpPr>
          <p:cNvPr id="8" name="Groupe 7"/>
          <p:cNvGrpSpPr/>
          <p:nvPr/>
        </p:nvGrpSpPr>
        <p:grpSpPr>
          <a:xfrm>
            <a:off x="179512" y="764704"/>
            <a:ext cx="3960440" cy="2564741"/>
            <a:chOff x="179512" y="764704"/>
            <a:chExt cx="3960440" cy="2564741"/>
          </a:xfrm>
        </p:grpSpPr>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241584"/>
              <a:ext cx="1257475" cy="819264"/>
            </a:xfrm>
            <a:prstGeom prst="rect">
              <a:avLst/>
            </a:prstGeom>
          </p:spPr>
        </p:pic>
        <p:grpSp>
          <p:nvGrpSpPr>
            <p:cNvPr id="31" name="Groupe 30"/>
            <p:cNvGrpSpPr/>
            <p:nvPr/>
          </p:nvGrpSpPr>
          <p:grpSpPr>
            <a:xfrm>
              <a:off x="1403648" y="764704"/>
              <a:ext cx="2736304" cy="2564741"/>
              <a:chOff x="1403648" y="908720"/>
              <a:chExt cx="2736304" cy="2564741"/>
            </a:xfrm>
          </p:grpSpPr>
          <p:cxnSp>
            <p:nvCxnSpPr>
              <p:cNvPr id="32" name="Connecteur droit avec flèche 31"/>
              <p:cNvCxnSpPr/>
              <p:nvPr/>
            </p:nvCxnSpPr>
            <p:spPr>
              <a:xfrm>
                <a:off x="1475656" y="1843083"/>
                <a:ext cx="6480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1403648" y="1475492"/>
                <a:ext cx="7713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article</a:t>
                </a:r>
              </a:p>
            </p:txBody>
          </p:sp>
          <p:grpSp>
            <p:nvGrpSpPr>
              <p:cNvPr id="34" name="Groupe 33"/>
              <p:cNvGrpSpPr/>
              <p:nvPr/>
            </p:nvGrpSpPr>
            <p:grpSpPr>
              <a:xfrm>
                <a:off x="2123728" y="908720"/>
                <a:ext cx="2016224" cy="2564741"/>
                <a:chOff x="2051720" y="908720"/>
                <a:chExt cx="2016224" cy="2564741"/>
              </a:xfrm>
            </p:grpSpPr>
            <p:pic>
              <p:nvPicPr>
                <p:cNvPr id="35" name="Imag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9613" y="908720"/>
                  <a:ext cx="1088331" cy="1386519"/>
                </a:xfrm>
                <a:prstGeom prst="rect">
                  <a:avLst/>
                </a:prstGeom>
              </p:spPr>
            </p:pic>
            <p:pic>
              <p:nvPicPr>
                <p:cNvPr id="36" name="Imag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977212"/>
                  <a:ext cx="1091098" cy="1403672"/>
                </a:xfrm>
                <a:prstGeom prst="rect">
                  <a:avLst/>
                </a:prstGeom>
              </p:spPr>
            </p:pic>
            <p:pic>
              <p:nvPicPr>
                <p:cNvPr id="37" name="Imag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768" y="1369420"/>
                  <a:ext cx="1144165" cy="1325364"/>
                </a:xfrm>
                <a:prstGeom prst="rect">
                  <a:avLst/>
                </a:prstGeom>
                <a:ln>
                  <a:solidFill>
                    <a:srgbClr val="0070C0"/>
                  </a:solidFill>
                </a:ln>
              </p:spPr>
            </p:pic>
            <p:pic>
              <p:nvPicPr>
                <p:cNvPr id="38" name="Imag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3808" y="1772816"/>
                  <a:ext cx="1032086" cy="1327756"/>
                </a:xfrm>
                <a:prstGeom prst="rect">
                  <a:avLst/>
                </a:prstGeom>
              </p:spPr>
            </p:pic>
            <p:pic>
              <p:nvPicPr>
                <p:cNvPr id="39" name="Imag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095" y="1844824"/>
                  <a:ext cx="1036745" cy="1270000"/>
                </a:xfrm>
                <a:prstGeom prst="rect">
                  <a:avLst/>
                </a:prstGeom>
              </p:spPr>
            </p:pic>
            <p:grpSp>
              <p:nvGrpSpPr>
                <p:cNvPr id="40" name="Groupe 39"/>
                <p:cNvGrpSpPr/>
                <p:nvPr/>
              </p:nvGrpSpPr>
              <p:grpSpPr>
                <a:xfrm>
                  <a:off x="2512066" y="2276872"/>
                  <a:ext cx="979814" cy="1196589"/>
                  <a:chOff x="2201734" y="2592451"/>
                  <a:chExt cx="979814" cy="1196589"/>
                </a:xfrm>
              </p:grpSpPr>
              <p:pic>
                <p:nvPicPr>
                  <p:cNvPr id="41" name="Imag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4662" y="2592451"/>
                    <a:ext cx="913110" cy="1196589"/>
                  </a:xfrm>
                  <a:prstGeom prst="rect">
                    <a:avLst/>
                  </a:prstGeom>
                </p:spPr>
              </p:pic>
              <p:pic>
                <p:nvPicPr>
                  <p:cNvPr id="42" name="Imag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1734" y="3429000"/>
                    <a:ext cx="979814" cy="247286"/>
                  </a:xfrm>
                  <a:prstGeom prst="rect">
                    <a:avLst/>
                  </a:prstGeom>
                </p:spPr>
              </p:pic>
            </p:grpSp>
          </p:grpSp>
        </p:grpSp>
      </p:grpSp>
      <p:grpSp>
        <p:nvGrpSpPr>
          <p:cNvPr id="9" name="Groupe 8"/>
          <p:cNvGrpSpPr/>
          <p:nvPr/>
        </p:nvGrpSpPr>
        <p:grpSpPr>
          <a:xfrm>
            <a:off x="4034280" y="836712"/>
            <a:ext cx="5146232" cy="2599839"/>
            <a:chOff x="4034280" y="836712"/>
            <a:chExt cx="5146232" cy="2599839"/>
          </a:xfrm>
        </p:grpSpPr>
        <p:grpSp>
          <p:nvGrpSpPr>
            <p:cNvPr id="15" name="Groupe 14"/>
            <p:cNvGrpSpPr/>
            <p:nvPr/>
          </p:nvGrpSpPr>
          <p:grpSpPr>
            <a:xfrm>
              <a:off x="4034280" y="836712"/>
              <a:ext cx="2990764" cy="1993130"/>
              <a:chOff x="4034280" y="980728"/>
              <a:chExt cx="2990764" cy="1993130"/>
            </a:xfrm>
          </p:grpSpPr>
          <p:grpSp>
            <p:nvGrpSpPr>
              <p:cNvPr id="16" name="Groupe 15"/>
              <p:cNvGrpSpPr/>
              <p:nvPr/>
            </p:nvGrpSpPr>
            <p:grpSpPr>
              <a:xfrm>
                <a:off x="4644008" y="980728"/>
                <a:ext cx="2381036" cy="1993130"/>
                <a:chOff x="4499992" y="980728"/>
                <a:chExt cx="2381036" cy="1993130"/>
              </a:xfrm>
            </p:grpSpPr>
            <p:pic>
              <p:nvPicPr>
                <p:cNvPr id="24" name="Image 23">
                  <a:extLst>
                    <a:ext uri="{FF2B5EF4-FFF2-40B4-BE49-F238E27FC236}">
                      <a16:creationId xmlns:a16="http://schemas.microsoft.com/office/drawing/2014/main" id="{461DFD5A-71CA-45F5-92AE-700B8CF896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21648" y="1383115"/>
                  <a:ext cx="638816" cy="648992"/>
                </a:xfrm>
                <a:prstGeom prst="rect">
                  <a:avLst/>
                </a:prstGeom>
              </p:spPr>
            </p:pic>
            <p:pic>
              <p:nvPicPr>
                <p:cNvPr id="25" name="Imag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7904" y="985245"/>
                  <a:ext cx="903460" cy="647532"/>
                </a:xfrm>
                <a:prstGeom prst="rect">
                  <a:avLst/>
                </a:prstGeom>
              </p:spPr>
            </p:pic>
            <p:pic>
              <p:nvPicPr>
                <p:cNvPr id="26" name="Image 25">
                  <a:extLst>
                    <a:ext uri="{FF2B5EF4-FFF2-40B4-BE49-F238E27FC236}">
                      <a16:creationId xmlns:a16="http://schemas.microsoft.com/office/drawing/2014/main" id="{2AFA1A8F-B176-4C8C-A78C-365FEC3A1C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80112" y="980728"/>
                  <a:ext cx="1249923" cy="392567"/>
                </a:xfrm>
                <a:prstGeom prst="rect">
                  <a:avLst/>
                </a:prstGeom>
              </p:spPr>
            </p:pic>
            <p:pic>
              <p:nvPicPr>
                <p:cNvPr id="27" name="Imag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32040" y="2064667"/>
                  <a:ext cx="1737228" cy="297367"/>
                </a:xfrm>
                <a:prstGeom prst="rect">
                  <a:avLst/>
                </a:prstGeom>
              </p:spPr>
            </p:pic>
            <p:pic>
              <p:nvPicPr>
                <p:cNvPr id="29" name="Image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4128" y="2431625"/>
                  <a:ext cx="1156900" cy="542233"/>
                </a:xfrm>
                <a:prstGeom prst="rect">
                  <a:avLst/>
                </a:prstGeom>
              </p:spPr>
            </p:pic>
            <p:pic>
              <p:nvPicPr>
                <p:cNvPr id="30" name="Imag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9992" y="2382331"/>
                  <a:ext cx="1362488" cy="326589"/>
                </a:xfrm>
                <a:prstGeom prst="rect">
                  <a:avLst/>
                </a:prstGeom>
              </p:spPr>
            </p:pic>
          </p:grpSp>
          <p:sp>
            <p:nvSpPr>
              <p:cNvPr id="22" name="ZoneTexte 21"/>
              <p:cNvSpPr txBox="1"/>
              <p:nvPr/>
            </p:nvSpPr>
            <p:spPr>
              <a:xfrm>
                <a:off x="4034280" y="1196752"/>
                <a:ext cx="99257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Dépôt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données</a:t>
                </a:r>
              </a:p>
            </p:txBody>
          </p:sp>
          <p:cxnSp>
            <p:nvCxnSpPr>
              <p:cNvPr id="23" name="Connecteur droit avec flèche 22"/>
              <p:cNvCxnSpPr/>
              <p:nvPr/>
            </p:nvCxnSpPr>
            <p:spPr>
              <a:xfrm>
                <a:off x="4151846" y="1843083"/>
                <a:ext cx="924210"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e 42"/>
            <p:cNvGrpSpPr/>
            <p:nvPr/>
          </p:nvGrpSpPr>
          <p:grpSpPr>
            <a:xfrm>
              <a:off x="6732240" y="908720"/>
              <a:ext cx="2448272" cy="2527831"/>
              <a:chOff x="6804248" y="1052736"/>
              <a:chExt cx="2448272" cy="2527831"/>
            </a:xfrm>
          </p:grpSpPr>
          <p:cxnSp>
            <p:nvCxnSpPr>
              <p:cNvPr id="44" name="Connecteur droit avec flèche 43"/>
              <p:cNvCxnSpPr/>
              <p:nvPr/>
            </p:nvCxnSpPr>
            <p:spPr>
              <a:xfrm flipV="1">
                <a:off x="6804248" y="1843084"/>
                <a:ext cx="588099" cy="87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5" name="Groupe 44"/>
              <p:cNvGrpSpPr/>
              <p:nvPr/>
            </p:nvGrpSpPr>
            <p:grpSpPr>
              <a:xfrm>
                <a:off x="7320866" y="1052736"/>
                <a:ext cx="1931654" cy="2527831"/>
                <a:chOff x="7320866" y="1052736"/>
                <a:chExt cx="1931654" cy="2527831"/>
              </a:xfrm>
            </p:grpSpPr>
            <p:grpSp>
              <p:nvGrpSpPr>
                <p:cNvPr id="46" name="Groupe 45"/>
                <p:cNvGrpSpPr/>
                <p:nvPr/>
              </p:nvGrpSpPr>
              <p:grpSpPr>
                <a:xfrm>
                  <a:off x="7411570" y="1052736"/>
                  <a:ext cx="1665386" cy="1561855"/>
                  <a:chOff x="7411570" y="1052736"/>
                  <a:chExt cx="1665386" cy="1561855"/>
                </a:xfrm>
              </p:grpSpPr>
              <p:sp>
                <p:nvSpPr>
                  <p:cNvPr id="48" name="ZoneTexte 47"/>
                  <p:cNvSpPr txBox="1"/>
                  <p:nvPr/>
                </p:nvSpPr>
                <p:spPr>
                  <a:xfrm>
                    <a:off x="7416627" y="1052736"/>
                    <a:ext cx="14758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Standard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métadonnées</a:t>
                    </a:r>
                  </a:p>
                </p:txBody>
              </p:sp>
              <p:sp>
                <p:nvSpPr>
                  <p:cNvPr id="49" name="ZoneTexte 48"/>
                  <p:cNvSpPr txBox="1"/>
                  <p:nvPr/>
                </p:nvSpPr>
                <p:spPr>
                  <a:xfrm>
                    <a:off x="7820402" y="2276037"/>
                    <a:ext cx="805029" cy="338554"/>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a:ea typeface="+mn-ea"/>
                        <a:cs typeface="+mn-cs"/>
                      </a:rPr>
                      <a:t>MIAME</a:t>
                    </a:r>
                  </a:p>
                </p:txBody>
              </p:sp>
              <p:sp>
                <p:nvSpPr>
                  <p:cNvPr id="50" name="ZoneTexte 49"/>
                  <p:cNvSpPr txBox="1"/>
                  <p:nvPr/>
                </p:nvSpPr>
                <p:spPr>
                  <a:xfrm>
                    <a:off x="7524328" y="1659904"/>
                    <a:ext cx="593432" cy="338554"/>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prstClr val="white"/>
                        </a:solidFill>
                        <a:effectLst/>
                        <a:uLnTx/>
                        <a:uFillTx/>
                        <a:latin typeface="Calibri"/>
                        <a:ea typeface="+mn-ea"/>
                        <a:cs typeface="+mn-cs"/>
                      </a:rPr>
                      <a:t>MIxS</a:t>
                    </a:r>
                    <a:endParaRPr kumimoji="0" lang="fr-F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ZoneTexte 50"/>
                  <p:cNvSpPr txBox="1"/>
                  <p:nvPr/>
                </p:nvSpPr>
                <p:spPr>
                  <a:xfrm>
                    <a:off x="8047813" y="1700808"/>
                    <a:ext cx="974947"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MINSEQE</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ZoneTexte 51"/>
                  <p:cNvSpPr txBox="1"/>
                  <p:nvPr/>
                </p:nvSpPr>
                <p:spPr>
                  <a:xfrm>
                    <a:off x="7411570" y="1990291"/>
                    <a:ext cx="742511"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MIARE</a:t>
                    </a:r>
                  </a:p>
                </p:txBody>
              </p:sp>
              <p:sp>
                <p:nvSpPr>
                  <p:cNvPr id="53" name="Rectangle 52"/>
                  <p:cNvSpPr/>
                  <p:nvPr/>
                </p:nvSpPr>
                <p:spPr>
                  <a:xfrm>
                    <a:off x="8060524" y="1998101"/>
                    <a:ext cx="1016432" cy="338554"/>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MIMARKS</a:t>
                    </a:r>
                  </a:p>
                </p:txBody>
              </p:sp>
            </p:grpSp>
            <p:sp>
              <p:nvSpPr>
                <p:cNvPr id="47" name="ZoneTexte 46"/>
                <p:cNvSpPr txBox="1"/>
                <p:nvPr/>
              </p:nvSpPr>
              <p:spPr>
                <a:xfrm>
                  <a:off x="7320866" y="2564904"/>
                  <a:ext cx="19316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VCF, FASTA, FASTQ, MIQAS, CRAM, TABIX,…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CSV</a:t>
                  </a:r>
                </a:p>
              </p:txBody>
            </p:sp>
          </p:grpSp>
        </p:grpSp>
      </p:grpSp>
      <p:grpSp>
        <p:nvGrpSpPr>
          <p:cNvPr id="7" name="Groupe 6"/>
          <p:cNvGrpSpPr/>
          <p:nvPr/>
        </p:nvGrpSpPr>
        <p:grpSpPr>
          <a:xfrm>
            <a:off x="99082" y="3541465"/>
            <a:ext cx="8848720" cy="3049430"/>
            <a:chOff x="99082" y="3541465"/>
            <a:chExt cx="8848720" cy="3049430"/>
          </a:xfrm>
        </p:grpSpPr>
        <p:grpSp>
          <p:nvGrpSpPr>
            <p:cNvPr id="2" name="Groupe 1"/>
            <p:cNvGrpSpPr/>
            <p:nvPr/>
          </p:nvGrpSpPr>
          <p:grpSpPr>
            <a:xfrm>
              <a:off x="99082" y="3541465"/>
              <a:ext cx="8848720" cy="2839863"/>
              <a:chOff x="99082" y="3541465"/>
              <a:chExt cx="8848720" cy="2839863"/>
            </a:xfrm>
          </p:grpSpPr>
          <p:grpSp>
            <p:nvGrpSpPr>
              <p:cNvPr id="54" name="Groupe 53"/>
              <p:cNvGrpSpPr/>
              <p:nvPr/>
            </p:nvGrpSpPr>
            <p:grpSpPr>
              <a:xfrm>
                <a:off x="99082" y="3717032"/>
                <a:ext cx="1537164" cy="2406506"/>
                <a:chOff x="99082" y="3717032"/>
                <a:chExt cx="1537164" cy="2406506"/>
              </a:xfrm>
            </p:grpSpPr>
            <p:pic>
              <p:nvPicPr>
                <p:cNvPr id="55" name="Image 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4482" y="3717032"/>
                  <a:ext cx="1169166" cy="1058952"/>
                </a:xfrm>
                <a:prstGeom prst="rect">
                  <a:avLst/>
                </a:prstGeom>
              </p:spPr>
            </p:pic>
            <p:pic>
              <p:nvPicPr>
                <p:cNvPr id="56" name="Image 5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82" y="4823313"/>
                  <a:ext cx="1537164" cy="1300225"/>
                </a:xfrm>
                <a:prstGeom prst="rect">
                  <a:avLst/>
                </a:prstGeom>
              </p:spPr>
            </p:pic>
          </p:grpSp>
          <p:grpSp>
            <p:nvGrpSpPr>
              <p:cNvPr id="57" name="Groupe 56"/>
              <p:cNvGrpSpPr/>
              <p:nvPr/>
            </p:nvGrpSpPr>
            <p:grpSpPr>
              <a:xfrm>
                <a:off x="1403648" y="3541465"/>
                <a:ext cx="3182835" cy="2839863"/>
                <a:chOff x="1403648" y="3541465"/>
                <a:chExt cx="3182835" cy="2839863"/>
              </a:xfrm>
            </p:grpSpPr>
            <p:grpSp>
              <p:nvGrpSpPr>
                <p:cNvPr id="58" name="Groupe 57"/>
                <p:cNvGrpSpPr/>
                <p:nvPr/>
              </p:nvGrpSpPr>
              <p:grpSpPr>
                <a:xfrm>
                  <a:off x="1979712" y="3541465"/>
                  <a:ext cx="2606771" cy="2839863"/>
                  <a:chOff x="944036" y="3717032"/>
                  <a:chExt cx="2606771" cy="2839863"/>
                </a:xfrm>
              </p:grpSpPr>
              <p:pic>
                <p:nvPicPr>
                  <p:cNvPr id="62" name="Image 6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63688" y="3717032"/>
                    <a:ext cx="938553" cy="1145034"/>
                  </a:xfrm>
                  <a:prstGeom prst="rect">
                    <a:avLst/>
                  </a:prstGeom>
                </p:spPr>
              </p:pic>
              <p:pic>
                <p:nvPicPr>
                  <p:cNvPr id="63" name="Image 6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55776" y="3794191"/>
                    <a:ext cx="889108" cy="1197099"/>
                  </a:xfrm>
                  <a:prstGeom prst="rect">
                    <a:avLst/>
                  </a:prstGeom>
                  <a:ln>
                    <a:solidFill>
                      <a:schemeClr val="tx1"/>
                    </a:solidFill>
                  </a:ln>
                </p:spPr>
              </p:pic>
              <p:pic>
                <p:nvPicPr>
                  <p:cNvPr id="64" name="Image 6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40518" y="3936797"/>
                    <a:ext cx="1026585" cy="1377554"/>
                  </a:xfrm>
                  <a:prstGeom prst="rect">
                    <a:avLst/>
                  </a:prstGeom>
                </p:spPr>
              </p:pic>
              <p:pic>
                <p:nvPicPr>
                  <p:cNvPr id="65" name="Image 6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69993" y="4670737"/>
                    <a:ext cx="914400" cy="1293876"/>
                  </a:xfrm>
                  <a:prstGeom prst="rect">
                    <a:avLst/>
                  </a:prstGeom>
                </p:spPr>
              </p:pic>
              <p:pic>
                <p:nvPicPr>
                  <p:cNvPr id="66" name="Image 6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89424" y="4777874"/>
                    <a:ext cx="930448" cy="1234516"/>
                  </a:xfrm>
                  <a:prstGeom prst="rect">
                    <a:avLst/>
                  </a:prstGeom>
                </p:spPr>
              </p:pic>
              <p:pic>
                <p:nvPicPr>
                  <p:cNvPr id="67" name="Image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4036" y="4939572"/>
                    <a:ext cx="910877" cy="1196752"/>
                  </a:xfrm>
                  <a:prstGeom prst="rect">
                    <a:avLst/>
                  </a:prstGeom>
                </p:spPr>
              </p:pic>
              <p:pic>
                <p:nvPicPr>
                  <p:cNvPr id="68" name="Image 6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52145" y="5074370"/>
                    <a:ext cx="937279" cy="1427360"/>
                  </a:xfrm>
                  <a:prstGeom prst="rect">
                    <a:avLst/>
                  </a:prstGeom>
                </p:spPr>
              </p:pic>
              <p:pic>
                <p:nvPicPr>
                  <p:cNvPr id="69" name="Image 6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11307" y="5179957"/>
                    <a:ext cx="1039500" cy="1376938"/>
                  </a:xfrm>
                  <a:prstGeom prst="rect">
                    <a:avLst/>
                  </a:prstGeom>
                </p:spPr>
              </p:pic>
            </p:grpSp>
            <p:grpSp>
              <p:nvGrpSpPr>
                <p:cNvPr id="59" name="Groupe 58"/>
                <p:cNvGrpSpPr/>
                <p:nvPr/>
              </p:nvGrpSpPr>
              <p:grpSpPr>
                <a:xfrm>
                  <a:off x="1403648" y="4221088"/>
                  <a:ext cx="771365" cy="369332"/>
                  <a:chOff x="1403648" y="1475492"/>
                  <a:chExt cx="771365" cy="369332"/>
                </a:xfrm>
              </p:grpSpPr>
              <p:cxnSp>
                <p:nvCxnSpPr>
                  <p:cNvPr id="60" name="Connecteur droit avec flèche 59"/>
                  <p:cNvCxnSpPr/>
                  <p:nvPr/>
                </p:nvCxnSpPr>
                <p:spPr>
                  <a:xfrm>
                    <a:off x="1475656" y="1843083"/>
                    <a:ext cx="6480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1" name="ZoneTexte 60"/>
                  <p:cNvSpPr txBox="1"/>
                  <p:nvPr/>
                </p:nvSpPr>
                <p:spPr>
                  <a:xfrm>
                    <a:off x="1403648" y="1475492"/>
                    <a:ext cx="7713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article</a:t>
                    </a:r>
                  </a:p>
                </p:txBody>
              </p:sp>
            </p:grpSp>
          </p:grpSp>
          <p:grpSp>
            <p:nvGrpSpPr>
              <p:cNvPr id="70" name="Groupe 69"/>
              <p:cNvGrpSpPr/>
              <p:nvPr/>
            </p:nvGrpSpPr>
            <p:grpSpPr>
              <a:xfrm>
                <a:off x="4427984" y="3717032"/>
                <a:ext cx="2580456" cy="1880327"/>
                <a:chOff x="4427984" y="3717032"/>
                <a:chExt cx="2580456" cy="1880327"/>
              </a:xfrm>
            </p:grpSpPr>
            <p:grpSp>
              <p:nvGrpSpPr>
                <p:cNvPr id="71" name="Groupe 70"/>
                <p:cNvGrpSpPr/>
                <p:nvPr/>
              </p:nvGrpSpPr>
              <p:grpSpPr>
                <a:xfrm>
                  <a:off x="5004048" y="3717032"/>
                  <a:ext cx="2004392" cy="1880327"/>
                  <a:chOff x="5159896" y="3874898"/>
                  <a:chExt cx="2004392" cy="1880327"/>
                </a:xfrm>
              </p:grpSpPr>
              <p:pic>
                <p:nvPicPr>
                  <p:cNvPr id="74" name="Image 73">
                    <a:extLst>
                      <a:ext uri="{FF2B5EF4-FFF2-40B4-BE49-F238E27FC236}">
                        <a16:creationId xmlns:a16="http://schemas.microsoft.com/office/drawing/2014/main" id="{0CEC6BDA-2075-410A-8B59-14DCF1A5F5B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159896" y="3874898"/>
                    <a:ext cx="1966726" cy="458410"/>
                  </a:xfrm>
                  <a:prstGeom prst="rect">
                    <a:avLst/>
                  </a:prstGeom>
                  <a:ln>
                    <a:solidFill>
                      <a:srgbClr val="00B050"/>
                    </a:solidFill>
                  </a:ln>
                </p:spPr>
              </p:pic>
              <p:pic>
                <p:nvPicPr>
                  <p:cNvPr id="75" name="Image 7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81611" y="4236212"/>
                    <a:ext cx="882677" cy="507842"/>
                  </a:xfrm>
                  <a:prstGeom prst="rect">
                    <a:avLst/>
                  </a:prstGeom>
                </p:spPr>
              </p:pic>
              <p:pic>
                <p:nvPicPr>
                  <p:cNvPr id="76" name="Image 7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578524" y="4331323"/>
                    <a:ext cx="661492" cy="479679"/>
                  </a:xfrm>
                  <a:prstGeom prst="rect">
                    <a:avLst/>
                  </a:prstGeom>
                </p:spPr>
              </p:pic>
              <p:pic>
                <p:nvPicPr>
                  <p:cNvPr id="77" name="Image 7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436096" y="5306342"/>
                    <a:ext cx="1114095" cy="448883"/>
                  </a:xfrm>
                  <a:prstGeom prst="rect">
                    <a:avLst/>
                  </a:prstGeom>
                </p:spPr>
              </p:pic>
              <p:pic>
                <p:nvPicPr>
                  <p:cNvPr id="79" name="Image 7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301974" y="5020287"/>
                    <a:ext cx="1124140" cy="384574"/>
                  </a:xfrm>
                  <a:prstGeom prst="rect">
                    <a:avLst/>
                  </a:prstGeom>
                </p:spPr>
              </p:pic>
              <p:pic>
                <p:nvPicPr>
                  <p:cNvPr id="80" name="Image 7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312024" y="4738994"/>
                    <a:ext cx="662538" cy="382496"/>
                  </a:xfrm>
                  <a:prstGeom prst="rect">
                    <a:avLst/>
                  </a:prstGeom>
                  <a:ln>
                    <a:solidFill>
                      <a:srgbClr val="C00000"/>
                    </a:solidFill>
                  </a:ln>
                </p:spPr>
              </p:pic>
            </p:grpSp>
            <p:sp>
              <p:nvSpPr>
                <p:cNvPr id="72" name="ZoneTexte 71"/>
                <p:cNvSpPr txBox="1"/>
                <p:nvPr/>
              </p:nvSpPr>
              <p:spPr>
                <a:xfrm>
                  <a:off x="4427984" y="4150820"/>
                  <a:ext cx="99257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Dépôt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données</a:t>
                  </a:r>
                </a:p>
              </p:txBody>
            </p:sp>
            <p:cxnSp>
              <p:nvCxnSpPr>
                <p:cNvPr id="73" name="Connecteur droit avec flèche 72"/>
                <p:cNvCxnSpPr/>
                <p:nvPr/>
              </p:nvCxnSpPr>
              <p:spPr>
                <a:xfrm>
                  <a:off x="4545550" y="4797151"/>
                  <a:ext cx="924210"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e 80"/>
              <p:cNvGrpSpPr/>
              <p:nvPr/>
            </p:nvGrpSpPr>
            <p:grpSpPr>
              <a:xfrm>
                <a:off x="6876256" y="3717032"/>
                <a:ext cx="2071546" cy="2109857"/>
                <a:chOff x="6876256" y="3717032"/>
                <a:chExt cx="2071546" cy="2109857"/>
              </a:xfrm>
            </p:grpSpPr>
            <p:sp>
              <p:nvSpPr>
                <p:cNvPr id="82" name="ZoneTexte 81"/>
                <p:cNvSpPr txBox="1"/>
                <p:nvPr/>
              </p:nvSpPr>
              <p:spPr>
                <a:xfrm>
                  <a:off x="7369696" y="5242114"/>
                  <a:ext cx="152503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CSV, ASCII, NEXUS </a:t>
                  </a:r>
                </a:p>
              </p:txBody>
            </p:sp>
            <p:grpSp>
              <p:nvGrpSpPr>
                <p:cNvPr id="83" name="Groupe 82"/>
                <p:cNvGrpSpPr/>
                <p:nvPr/>
              </p:nvGrpSpPr>
              <p:grpSpPr>
                <a:xfrm>
                  <a:off x="7308304" y="3717032"/>
                  <a:ext cx="1639498" cy="1603222"/>
                  <a:chOff x="7393068" y="3986018"/>
                  <a:chExt cx="1639498" cy="1603222"/>
                </a:xfrm>
              </p:grpSpPr>
              <p:sp>
                <p:nvSpPr>
                  <p:cNvPr id="85" name="ZoneTexte 84"/>
                  <p:cNvSpPr txBox="1"/>
                  <p:nvPr/>
                </p:nvSpPr>
                <p:spPr>
                  <a:xfrm>
                    <a:off x="7484991" y="3986018"/>
                    <a:ext cx="14758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Standard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métadonnées</a:t>
                    </a:r>
                  </a:p>
                </p:txBody>
              </p:sp>
              <p:sp>
                <p:nvSpPr>
                  <p:cNvPr id="86" name="ZoneTexte 85"/>
                  <p:cNvSpPr txBox="1"/>
                  <p:nvPr/>
                </p:nvSpPr>
                <p:spPr>
                  <a:xfrm>
                    <a:off x="7615123" y="4572535"/>
                    <a:ext cx="546945" cy="338554"/>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a:ea typeface="+mn-ea"/>
                        <a:cs typeface="+mn-cs"/>
                      </a:rPr>
                      <a:t>EML</a:t>
                    </a:r>
                  </a:p>
                </p:txBody>
              </p:sp>
              <p:sp>
                <p:nvSpPr>
                  <p:cNvPr id="87" name="ZoneTexte 86"/>
                  <p:cNvSpPr txBox="1"/>
                  <p:nvPr/>
                </p:nvSpPr>
                <p:spPr>
                  <a:xfrm>
                    <a:off x="7812360" y="4892132"/>
                    <a:ext cx="1220206"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Darwin Core</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ZoneTexte 87"/>
                  <p:cNvSpPr txBox="1"/>
                  <p:nvPr/>
                </p:nvSpPr>
                <p:spPr>
                  <a:xfrm>
                    <a:off x="8292200" y="4556366"/>
                    <a:ext cx="738600"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MIAPA</a:t>
                    </a:r>
                  </a:p>
                </p:txBody>
              </p:sp>
              <p:sp>
                <p:nvSpPr>
                  <p:cNvPr id="89" name="ZoneTexte 88"/>
                  <p:cNvSpPr txBox="1"/>
                  <p:nvPr/>
                </p:nvSpPr>
                <p:spPr>
                  <a:xfrm>
                    <a:off x="8163623" y="5250686"/>
                    <a:ext cx="833883"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INSPIRE</a:t>
                    </a:r>
                  </a:p>
                </p:txBody>
              </p:sp>
              <p:sp>
                <p:nvSpPr>
                  <p:cNvPr id="90" name="ZoneTexte 89"/>
                  <p:cNvSpPr txBox="1"/>
                  <p:nvPr/>
                </p:nvSpPr>
                <p:spPr>
                  <a:xfrm>
                    <a:off x="7393068" y="5188668"/>
                    <a:ext cx="849913"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ISO-8601</a:t>
                    </a:r>
                  </a:p>
                </p:txBody>
              </p:sp>
            </p:grpSp>
            <p:cxnSp>
              <p:nvCxnSpPr>
                <p:cNvPr id="84" name="Connecteur droit avec flèche 83"/>
                <p:cNvCxnSpPr/>
                <p:nvPr/>
              </p:nvCxnSpPr>
              <p:spPr>
                <a:xfrm flipV="1">
                  <a:off x="6876256" y="4797153"/>
                  <a:ext cx="642055" cy="185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pic>
          <p:nvPicPr>
            <p:cNvPr id="6" name="Image 5"/>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730316" y="5387584"/>
              <a:ext cx="916429" cy="1203311"/>
            </a:xfrm>
            <a:prstGeom prst="rect">
              <a:avLst/>
            </a:prstGeom>
          </p:spPr>
        </p:pic>
      </p:grpSp>
      <p:grpSp>
        <p:nvGrpSpPr>
          <p:cNvPr id="92" name="Groupe 91">
            <a:extLst>
              <a:ext uri="{FF2B5EF4-FFF2-40B4-BE49-F238E27FC236}">
                <a16:creationId xmlns:a16="http://schemas.microsoft.com/office/drawing/2014/main" id="{F69700EF-6C73-41CF-AC1B-C8A16F5E129B}"/>
              </a:ext>
            </a:extLst>
          </p:cNvPr>
          <p:cNvGrpSpPr/>
          <p:nvPr/>
        </p:nvGrpSpPr>
        <p:grpSpPr>
          <a:xfrm>
            <a:off x="5938" y="6464300"/>
            <a:ext cx="9120556" cy="435904"/>
            <a:chOff x="5938" y="6464300"/>
            <a:chExt cx="9120556" cy="435904"/>
          </a:xfrm>
        </p:grpSpPr>
        <p:pic>
          <p:nvPicPr>
            <p:cNvPr id="94" name="Image 93">
              <a:extLst>
                <a:ext uri="{FF2B5EF4-FFF2-40B4-BE49-F238E27FC236}">
                  <a16:creationId xmlns:a16="http://schemas.microsoft.com/office/drawing/2014/main" id="{D3E9AAAD-0B0C-4EA9-AA82-8F23FB77F06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96" name="Espace réservé du numéro de diapositive 4">
              <a:extLst>
                <a:ext uri="{FF2B5EF4-FFF2-40B4-BE49-F238E27FC236}">
                  <a16:creationId xmlns:a16="http://schemas.microsoft.com/office/drawing/2014/main" id="{C0509D13-D0C2-4FBF-A16E-B1F2440A5112}"/>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1" name="ZoneTexte 90">
            <a:extLst>
              <a:ext uri="{FF2B5EF4-FFF2-40B4-BE49-F238E27FC236}">
                <a16:creationId xmlns:a16="http://schemas.microsoft.com/office/drawing/2014/main" id="{55BBF961-97AB-43FB-A981-C587B70FD651}"/>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324130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lèche droite 67"/>
          <p:cNvSpPr/>
          <p:nvPr/>
        </p:nvSpPr>
        <p:spPr>
          <a:xfrm rot="12947405" flipV="1">
            <a:off x="698416" y="3398568"/>
            <a:ext cx="4601642" cy="158344"/>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241584"/>
            <a:ext cx="1257475" cy="819264"/>
          </a:xfrm>
          <a:prstGeom prst="rect">
            <a:avLst/>
          </a:prstGeom>
        </p:spPr>
      </p:pic>
      <p:grpSp>
        <p:nvGrpSpPr>
          <p:cNvPr id="15" name="Groupe 14"/>
          <p:cNvGrpSpPr/>
          <p:nvPr/>
        </p:nvGrpSpPr>
        <p:grpSpPr>
          <a:xfrm>
            <a:off x="4034280" y="836712"/>
            <a:ext cx="2990764" cy="1993130"/>
            <a:chOff x="4034280" y="980728"/>
            <a:chExt cx="2990764" cy="1993130"/>
          </a:xfrm>
        </p:grpSpPr>
        <p:grpSp>
          <p:nvGrpSpPr>
            <p:cNvPr id="16" name="Groupe 15"/>
            <p:cNvGrpSpPr/>
            <p:nvPr/>
          </p:nvGrpSpPr>
          <p:grpSpPr>
            <a:xfrm>
              <a:off x="4644008" y="980728"/>
              <a:ext cx="2381036" cy="1993130"/>
              <a:chOff x="4499992" y="980728"/>
              <a:chExt cx="2381036" cy="1993130"/>
            </a:xfrm>
          </p:grpSpPr>
          <p:pic>
            <p:nvPicPr>
              <p:cNvPr id="24" name="Image 23">
                <a:extLst>
                  <a:ext uri="{FF2B5EF4-FFF2-40B4-BE49-F238E27FC236}">
                    <a16:creationId xmlns:a16="http://schemas.microsoft.com/office/drawing/2014/main" id="{461DFD5A-71CA-45F5-92AE-700B8CF89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1648" y="1383115"/>
                <a:ext cx="638816" cy="648992"/>
              </a:xfrm>
              <a:prstGeom prst="rect">
                <a:avLst/>
              </a:prstGeom>
            </p:spPr>
          </p:pic>
          <p:pic>
            <p:nvPicPr>
              <p:cNvPr id="25" name="Imag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904" y="985245"/>
                <a:ext cx="903460" cy="647532"/>
              </a:xfrm>
              <a:prstGeom prst="rect">
                <a:avLst/>
              </a:prstGeom>
            </p:spPr>
          </p:pic>
          <p:pic>
            <p:nvPicPr>
              <p:cNvPr id="26" name="Image 25">
                <a:extLst>
                  <a:ext uri="{FF2B5EF4-FFF2-40B4-BE49-F238E27FC236}">
                    <a16:creationId xmlns:a16="http://schemas.microsoft.com/office/drawing/2014/main" id="{2AFA1A8F-B176-4C8C-A78C-365FEC3A1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112" y="980728"/>
                <a:ext cx="1249923" cy="392567"/>
              </a:xfrm>
              <a:prstGeom prst="rect">
                <a:avLst/>
              </a:prstGeom>
            </p:spPr>
          </p:pic>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2040" y="2064667"/>
                <a:ext cx="1737228" cy="297367"/>
              </a:xfrm>
              <a:prstGeom prst="rect">
                <a:avLst/>
              </a:prstGeom>
            </p:spPr>
          </p:pic>
          <p:pic>
            <p:nvPicPr>
              <p:cNvPr id="29" name="Imag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4128" y="2431625"/>
                <a:ext cx="1156900" cy="542233"/>
              </a:xfrm>
              <a:prstGeom prst="rect">
                <a:avLst/>
              </a:prstGeom>
            </p:spPr>
          </p:pic>
          <p:pic>
            <p:nvPicPr>
              <p:cNvPr id="30" name="Imag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9992" y="2382331"/>
                <a:ext cx="1362488" cy="326589"/>
              </a:xfrm>
              <a:prstGeom prst="rect">
                <a:avLst/>
              </a:prstGeom>
            </p:spPr>
          </p:pic>
        </p:grpSp>
        <p:sp>
          <p:nvSpPr>
            <p:cNvPr id="22" name="ZoneTexte 21"/>
            <p:cNvSpPr txBox="1"/>
            <p:nvPr/>
          </p:nvSpPr>
          <p:spPr>
            <a:xfrm>
              <a:off x="4034280" y="1196752"/>
              <a:ext cx="99257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Dépôt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données</a:t>
              </a:r>
            </a:p>
          </p:txBody>
        </p:sp>
        <p:cxnSp>
          <p:nvCxnSpPr>
            <p:cNvPr id="23" name="Connecteur droit avec flèche 22"/>
            <p:cNvCxnSpPr/>
            <p:nvPr/>
          </p:nvCxnSpPr>
          <p:spPr>
            <a:xfrm>
              <a:off x="4151846" y="1843083"/>
              <a:ext cx="924210"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e 30"/>
          <p:cNvGrpSpPr/>
          <p:nvPr/>
        </p:nvGrpSpPr>
        <p:grpSpPr>
          <a:xfrm>
            <a:off x="1403648" y="764704"/>
            <a:ext cx="2736304" cy="2564741"/>
            <a:chOff x="1403648" y="908720"/>
            <a:chExt cx="2736304" cy="2564741"/>
          </a:xfrm>
        </p:grpSpPr>
        <p:cxnSp>
          <p:nvCxnSpPr>
            <p:cNvPr id="32" name="Connecteur droit avec flèche 31"/>
            <p:cNvCxnSpPr/>
            <p:nvPr/>
          </p:nvCxnSpPr>
          <p:spPr>
            <a:xfrm>
              <a:off x="1475656" y="1843083"/>
              <a:ext cx="6480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1403648" y="1475492"/>
              <a:ext cx="7713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article</a:t>
              </a:r>
            </a:p>
          </p:txBody>
        </p:sp>
        <p:grpSp>
          <p:nvGrpSpPr>
            <p:cNvPr id="34" name="Groupe 33"/>
            <p:cNvGrpSpPr/>
            <p:nvPr/>
          </p:nvGrpSpPr>
          <p:grpSpPr>
            <a:xfrm>
              <a:off x="2123728" y="908720"/>
              <a:ext cx="2016224" cy="2564741"/>
              <a:chOff x="2051720" y="908720"/>
              <a:chExt cx="2016224" cy="2564741"/>
            </a:xfrm>
          </p:grpSpPr>
          <p:pic>
            <p:nvPicPr>
              <p:cNvPr id="35" name="Imag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9613" y="908720"/>
                <a:ext cx="1088331" cy="1386519"/>
              </a:xfrm>
              <a:prstGeom prst="rect">
                <a:avLst/>
              </a:prstGeom>
            </p:spPr>
          </p:pic>
          <p:pic>
            <p:nvPicPr>
              <p:cNvPr id="36" name="Imag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1720" y="977212"/>
                <a:ext cx="1091098" cy="1403672"/>
              </a:xfrm>
              <a:prstGeom prst="rect">
                <a:avLst/>
              </a:prstGeom>
            </p:spPr>
          </p:pic>
          <p:pic>
            <p:nvPicPr>
              <p:cNvPr id="37" name="Imag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3768" y="1369420"/>
                <a:ext cx="1144165" cy="1325364"/>
              </a:xfrm>
              <a:prstGeom prst="rect">
                <a:avLst/>
              </a:prstGeom>
              <a:ln>
                <a:solidFill>
                  <a:srgbClr val="0070C0"/>
                </a:solidFill>
              </a:ln>
            </p:spPr>
          </p:pic>
          <p:pic>
            <p:nvPicPr>
              <p:cNvPr id="38" name="Imag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43808" y="1772816"/>
                <a:ext cx="1032086" cy="1327756"/>
              </a:xfrm>
              <a:prstGeom prst="rect">
                <a:avLst/>
              </a:prstGeom>
            </p:spPr>
          </p:pic>
          <p:pic>
            <p:nvPicPr>
              <p:cNvPr id="39" name="Imag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95095" y="1844824"/>
                <a:ext cx="1036745" cy="1270000"/>
              </a:xfrm>
              <a:prstGeom prst="rect">
                <a:avLst/>
              </a:prstGeom>
            </p:spPr>
          </p:pic>
          <p:grpSp>
            <p:nvGrpSpPr>
              <p:cNvPr id="40" name="Groupe 39"/>
              <p:cNvGrpSpPr/>
              <p:nvPr/>
            </p:nvGrpSpPr>
            <p:grpSpPr>
              <a:xfrm>
                <a:off x="2512066" y="2276872"/>
                <a:ext cx="979814" cy="1196589"/>
                <a:chOff x="2201734" y="2592451"/>
                <a:chExt cx="979814" cy="1196589"/>
              </a:xfrm>
            </p:grpSpPr>
            <p:pic>
              <p:nvPicPr>
                <p:cNvPr id="41" name="Imag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54662" y="2592451"/>
                  <a:ext cx="913110" cy="1196589"/>
                </a:xfrm>
                <a:prstGeom prst="rect">
                  <a:avLst/>
                </a:prstGeom>
              </p:spPr>
            </p:pic>
            <p:pic>
              <p:nvPicPr>
                <p:cNvPr id="42" name="Imag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1734" y="3429000"/>
                  <a:ext cx="979814" cy="247286"/>
                </a:xfrm>
                <a:prstGeom prst="rect">
                  <a:avLst/>
                </a:prstGeom>
              </p:spPr>
            </p:pic>
          </p:grpSp>
        </p:grpSp>
      </p:grpSp>
      <p:grpSp>
        <p:nvGrpSpPr>
          <p:cNvPr id="43" name="Groupe 42"/>
          <p:cNvGrpSpPr/>
          <p:nvPr/>
        </p:nvGrpSpPr>
        <p:grpSpPr>
          <a:xfrm>
            <a:off x="6732240" y="908720"/>
            <a:ext cx="2448272" cy="2664296"/>
            <a:chOff x="6804248" y="1052736"/>
            <a:chExt cx="2448272" cy="2664296"/>
          </a:xfrm>
        </p:grpSpPr>
        <p:cxnSp>
          <p:nvCxnSpPr>
            <p:cNvPr id="44" name="Connecteur droit avec flèche 43"/>
            <p:cNvCxnSpPr/>
            <p:nvPr/>
          </p:nvCxnSpPr>
          <p:spPr>
            <a:xfrm flipV="1">
              <a:off x="6804248" y="1843084"/>
              <a:ext cx="588099" cy="87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5" name="Groupe 44"/>
            <p:cNvGrpSpPr/>
            <p:nvPr/>
          </p:nvGrpSpPr>
          <p:grpSpPr>
            <a:xfrm>
              <a:off x="7320866" y="1052736"/>
              <a:ext cx="1931654" cy="2664296"/>
              <a:chOff x="7320866" y="1052736"/>
              <a:chExt cx="1931654" cy="2664296"/>
            </a:xfrm>
          </p:grpSpPr>
          <p:grpSp>
            <p:nvGrpSpPr>
              <p:cNvPr id="46" name="Groupe 45"/>
              <p:cNvGrpSpPr/>
              <p:nvPr/>
            </p:nvGrpSpPr>
            <p:grpSpPr>
              <a:xfrm>
                <a:off x="7411570" y="1052736"/>
                <a:ext cx="1665386" cy="1561855"/>
                <a:chOff x="7411570" y="1052736"/>
                <a:chExt cx="1665386" cy="1561855"/>
              </a:xfrm>
            </p:grpSpPr>
            <p:sp>
              <p:nvSpPr>
                <p:cNvPr id="48" name="ZoneTexte 47"/>
                <p:cNvSpPr txBox="1"/>
                <p:nvPr/>
              </p:nvSpPr>
              <p:spPr>
                <a:xfrm>
                  <a:off x="7416627" y="1052736"/>
                  <a:ext cx="14758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Standard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métadonnées</a:t>
                  </a:r>
                </a:p>
              </p:txBody>
            </p:sp>
            <p:sp>
              <p:nvSpPr>
                <p:cNvPr id="49" name="ZoneTexte 48"/>
                <p:cNvSpPr txBox="1"/>
                <p:nvPr/>
              </p:nvSpPr>
              <p:spPr>
                <a:xfrm>
                  <a:off x="7820402" y="2276037"/>
                  <a:ext cx="805029" cy="338554"/>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a:ea typeface="+mn-ea"/>
                      <a:cs typeface="+mn-cs"/>
                    </a:rPr>
                    <a:t>MIAME</a:t>
                  </a:r>
                </a:p>
              </p:txBody>
            </p:sp>
            <p:sp>
              <p:nvSpPr>
                <p:cNvPr id="50" name="ZoneTexte 49"/>
                <p:cNvSpPr txBox="1"/>
                <p:nvPr/>
              </p:nvSpPr>
              <p:spPr>
                <a:xfrm>
                  <a:off x="7524328" y="1659904"/>
                  <a:ext cx="593432" cy="338554"/>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prstClr val="white"/>
                      </a:solidFill>
                      <a:effectLst/>
                      <a:uLnTx/>
                      <a:uFillTx/>
                      <a:latin typeface="Calibri"/>
                      <a:ea typeface="+mn-ea"/>
                      <a:cs typeface="+mn-cs"/>
                    </a:rPr>
                    <a:t>MIxS</a:t>
                  </a:r>
                  <a:endParaRPr kumimoji="0" lang="fr-F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ZoneTexte 50"/>
                <p:cNvSpPr txBox="1"/>
                <p:nvPr/>
              </p:nvSpPr>
              <p:spPr>
                <a:xfrm>
                  <a:off x="8047813" y="1700808"/>
                  <a:ext cx="974947"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MINSEQE</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ZoneTexte 51"/>
                <p:cNvSpPr txBox="1"/>
                <p:nvPr/>
              </p:nvSpPr>
              <p:spPr>
                <a:xfrm>
                  <a:off x="7411570" y="1990291"/>
                  <a:ext cx="742511"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MIARE</a:t>
                  </a:r>
                </a:p>
              </p:txBody>
            </p:sp>
            <p:sp>
              <p:nvSpPr>
                <p:cNvPr id="53" name="Rectangle 52"/>
                <p:cNvSpPr/>
                <p:nvPr/>
              </p:nvSpPr>
              <p:spPr>
                <a:xfrm>
                  <a:off x="8060524" y="1998101"/>
                  <a:ext cx="1016432" cy="338554"/>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MIMARKS</a:t>
                  </a:r>
                </a:p>
              </p:txBody>
            </p:sp>
          </p:grpSp>
          <p:sp>
            <p:nvSpPr>
              <p:cNvPr id="47" name="ZoneTexte 46"/>
              <p:cNvSpPr txBox="1"/>
              <p:nvPr/>
            </p:nvSpPr>
            <p:spPr>
              <a:xfrm>
                <a:off x="7320866" y="2701369"/>
                <a:ext cx="19316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VCF, FASTA, FASTQ, MIQAS, CRAM, TABIX,…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CSV</a:t>
                </a:r>
              </a:p>
            </p:txBody>
          </p:sp>
        </p:grpSp>
      </p:grpSp>
      <p:sp>
        <p:nvSpPr>
          <p:cNvPr id="60" name="Flèche droite 59"/>
          <p:cNvSpPr/>
          <p:nvPr/>
        </p:nvSpPr>
        <p:spPr>
          <a:xfrm rot="18114808">
            <a:off x="109694" y="3520743"/>
            <a:ext cx="2533178" cy="20066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50" normalizeH="0" baseline="0" noProof="0">
              <a:ln w="0"/>
              <a:gradFill flip="none" rotWithShape="1">
                <a:gsLst>
                  <a:gs pos="0">
                    <a:srgbClr val="EEECE1">
                      <a:shade val="30000"/>
                      <a:satMod val="115000"/>
                    </a:srgbClr>
                  </a:gs>
                  <a:gs pos="50000">
                    <a:srgbClr val="EEECE1">
                      <a:shade val="67500"/>
                      <a:satMod val="115000"/>
                    </a:srgbClr>
                  </a:gs>
                  <a:gs pos="100000">
                    <a:srgbClr val="EEECE1">
                      <a:shade val="100000"/>
                      <a:satMod val="115000"/>
                    </a:srgbClr>
                  </a:gs>
                </a:gsLst>
                <a:lin ang="0" scaled="1"/>
                <a:tileRect/>
              </a:gradFill>
              <a:effectLst>
                <a:innerShdw blurRad="63500" dist="50800" dir="13500000">
                  <a:srgbClr val="000000">
                    <a:alpha val="50000"/>
                  </a:srgbClr>
                </a:innerShdw>
              </a:effectLst>
              <a:uLnTx/>
              <a:uFillTx/>
              <a:latin typeface="Calibri"/>
              <a:ea typeface="+mn-ea"/>
              <a:cs typeface="+mn-cs"/>
            </a:endParaRPr>
          </a:p>
        </p:txBody>
      </p:sp>
      <p:sp>
        <p:nvSpPr>
          <p:cNvPr id="62" name="Flèche droite 61"/>
          <p:cNvSpPr/>
          <p:nvPr/>
        </p:nvSpPr>
        <p:spPr>
          <a:xfrm rot="19354149" flipV="1">
            <a:off x="3871814" y="3511214"/>
            <a:ext cx="4026102" cy="245020"/>
          </a:xfrm>
          <a:prstGeom prst="rightArrow">
            <a:avLst>
              <a:gd name="adj1" fmla="val 28213"/>
              <a:gd name="adj2"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e 1">
            <a:extLst>
              <a:ext uri="{FF2B5EF4-FFF2-40B4-BE49-F238E27FC236}">
                <a16:creationId xmlns:a16="http://schemas.microsoft.com/office/drawing/2014/main" id="{915999E3-3995-4C82-BD03-37C50605ABBB}"/>
              </a:ext>
            </a:extLst>
          </p:cNvPr>
          <p:cNvGrpSpPr/>
          <p:nvPr/>
        </p:nvGrpSpPr>
        <p:grpSpPr>
          <a:xfrm>
            <a:off x="2123728" y="2952054"/>
            <a:ext cx="3470721" cy="2134421"/>
            <a:chOff x="2064258" y="3088208"/>
            <a:chExt cx="3470721" cy="2134421"/>
          </a:xfrm>
        </p:grpSpPr>
        <p:sp>
          <p:nvSpPr>
            <p:cNvPr id="65" name="Flèche droite 64"/>
            <p:cNvSpPr/>
            <p:nvPr/>
          </p:nvSpPr>
          <p:spPr>
            <a:xfrm rot="18934264">
              <a:off x="2064258" y="3856630"/>
              <a:ext cx="3470721" cy="25159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50" normalizeH="0" baseline="0" noProof="0">
                <a:ln w="0"/>
                <a:gradFill flip="none" rotWithShape="1">
                  <a:gsLst>
                    <a:gs pos="0">
                      <a:srgbClr val="EEECE1">
                        <a:shade val="30000"/>
                        <a:satMod val="115000"/>
                      </a:srgbClr>
                    </a:gs>
                    <a:gs pos="50000">
                      <a:srgbClr val="EEECE1">
                        <a:shade val="67500"/>
                        <a:satMod val="115000"/>
                      </a:srgbClr>
                    </a:gs>
                    <a:gs pos="100000">
                      <a:srgbClr val="EEECE1">
                        <a:shade val="100000"/>
                        <a:satMod val="115000"/>
                      </a:srgbClr>
                    </a:gs>
                  </a:gsLst>
                  <a:lin ang="0" scaled="1"/>
                  <a:tileRect/>
                </a:gradFill>
                <a:effectLst>
                  <a:innerShdw blurRad="63500" dist="50800" dir="13500000">
                    <a:srgbClr val="000000">
                      <a:alpha val="50000"/>
                    </a:srgbClr>
                  </a:innerShdw>
                </a:effectLst>
                <a:uLnTx/>
                <a:uFillTx/>
                <a:latin typeface="Calibri"/>
                <a:ea typeface="+mn-ea"/>
                <a:cs typeface="+mn-cs"/>
              </a:endParaRPr>
            </a:p>
          </p:txBody>
        </p:sp>
        <p:sp>
          <p:nvSpPr>
            <p:cNvPr id="66" name="Flèche droite 65"/>
            <p:cNvSpPr/>
            <p:nvPr/>
          </p:nvSpPr>
          <p:spPr>
            <a:xfrm rot="15800746">
              <a:off x="1403769" y="4052307"/>
              <a:ext cx="2134421" cy="20622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50" normalizeH="0" baseline="0" noProof="0">
                <a:ln w="0"/>
                <a:gradFill flip="none" rotWithShape="1">
                  <a:gsLst>
                    <a:gs pos="0">
                      <a:srgbClr val="EEECE1">
                        <a:shade val="30000"/>
                        <a:satMod val="115000"/>
                      </a:srgbClr>
                    </a:gs>
                    <a:gs pos="50000">
                      <a:srgbClr val="EEECE1">
                        <a:shade val="67500"/>
                        <a:satMod val="115000"/>
                      </a:srgbClr>
                    </a:gs>
                    <a:gs pos="100000">
                      <a:srgbClr val="EEECE1">
                        <a:shade val="100000"/>
                        <a:satMod val="115000"/>
                      </a:srgbClr>
                    </a:gs>
                  </a:gsLst>
                  <a:lin ang="0" scaled="1"/>
                  <a:tileRect/>
                </a:gradFill>
                <a:effectLst>
                  <a:innerShdw blurRad="63500" dist="50800" dir="13500000">
                    <a:srgbClr val="000000">
                      <a:alpha val="50000"/>
                    </a:srgbClr>
                  </a:innerShdw>
                </a:effectLst>
                <a:uLnTx/>
                <a:uFillTx/>
                <a:latin typeface="Calibri"/>
                <a:ea typeface="+mn-ea"/>
                <a:cs typeface="+mn-cs"/>
              </a:endParaRPr>
            </a:p>
          </p:txBody>
        </p:sp>
      </p:grpSp>
      <p:sp>
        <p:nvSpPr>
          <p:cNvPr id="67" name="Flèche droite 66"/>
          <p:cNvSpPr/>
          <p:nvPr/>
        </p:nvSpPr>
        <p:spPr>
          <a:xfrm rot="14265956">
            <a:off x="6232181" y="3812415"/>
            <a:ext cx="2589587" cy="168891"/>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50" normalizeH="0" baseline="0" noProof="0">
              <a:ln w="0"/>
              <a:gradFill flip="none" rotWithShape="1">
                <a:gsLst>
                  <a:gs pos="0">
                    <a:srgbClr val="EEECE1">
                      <a:shade val="30000"/>
                      <a:satMod val="115000"/>
                    </a:srgbClr>
                  </a:gs>
                  <a:gs pos="50000">
                    <a:srgbClr val="EEECE1">
                      <a:shade val="67500"/>
                      <a:satMod val="115000"/>
                    </a:srgbClr>
                  </a:gs>
                  <a:gs pos="100000">
                    <a:srgbClr val="EEECE1">
                      <a:shade val="100000"/>
                      <a:satMod val="115000"/>
                    </a:srgbClr>
                  </a:gs>
                </a:gsLst>
                <a:lin ang="0" scaled="1"/>
                <a:tileRect/>
              </a:gradFill>
              <a:effectLst>
                <a:innerShdw blurRad="63500" dist="50800" dir="13500000">
                  <a:srgbClr val="000000">
                    <a:alpha val="50000"/>
                  </a:srgbClr>
                </a:innerShdw>
              </a:effectLst>
              <a:uLnTx/>
              <a:uFillTx/>
              <a:latin typeface="Calibri"/>
              <a:ea typeface="+mn-ea"/>
              <a:cs typeface="+mn-cs"/>
            </a:endParaRPr>
          </a:p>
        </p:txBody>
      </p:sp>
      <p:sp>
        <p:nvSpPr>
          <p:cNvPr id="61" name="Titre 1">
            <a:extLst>
              <a:ext uri="{FF2B5EF4-FFF2-40B4-BE49-F238E27FC236}">
                <a16:creationId xmlns:a16="http://schemas.microsoft.com/office/drawing/2014/main" id="{79D53AE3-D3B0-0B43-9974-41949997C8D1}"/>
              </a:ext>
            </a:extLst>
          </p:cNvPr>
          <p:cNvSpPr>
            <a:spLocks noGrp="1"/>
          </p:cNvSpPr>
          <p:nvPr>
            <p:ph type="title"/>
          </p:nvPr>
        </p:nvSpPr>
        <p:spPr>
          <a:xfrm>
            <a:off x="0" y="0"/>
            <a:ext cx="9159368" cy="718949"/>
          </a:xfrm>
          <a:solidFill>
            <a:schemeClr val="accent5"/>
          </a:solidFill>
        </p:spPr>
        <p:txBody>
          <a:bodyPr>
            <a:normAutofit/>
          </a:bodyPr>
          <a:lstStyle/>
          <a:p>
            <a:pPr algn="l"/>
            <a:r>
              <a:rPr lang="fr-FR" sz="3200" b="1" dirty="0">
                <a:solidFill>
                  <a:schemeClr val="bg1"/>
                </a:solidFill>
                <a:latin typeface="+mn-lt"/>
              </a:rPr>
              <a:t>Le PGD </a:t>
            </a:r>
            <a:r>
              <a:rPr lang="fr-FR" sz="3200" b="1" dirty="0">
                <a:solidFill>
                  <a:schemeClr val="bg1"/>
                </a:solidFill>
                <a:latin typeface="+mn-lt"/>
                <a:sym typeface="Wingdings" panose="05000000000000000000" pitchFamily="2" charset="2"/>
              </a:rPr>
              <a:t> </a:t>
            </a:r>
            <a:r>
              <a:rPr lang="fr-FR" sz="3200" b="1" dirty="0">
                <a:solidFill>
                  <a:schemeClr val="bg1"/>
                </a:solidFill>
                <a:latin typeface="+mn-lt"/>
              </a:rPr>
              <a:t>Gain de temps pour publier</a:t>
            </a:r>
          </a:p>
        </p:txBody>
      </p:sp>
      <p:grpSp>
        <p:nvGrpSpPr>
          <p:cNvPr id="70" name="Groupe 69">
            <a:extLst>
              <a:ext uri="{FF2B5EF4-FFF2-40B4-BE49-F238E27FC236}">
                <a16:creationId xmlns:a16="http://schemas.microsoft.com/office/drawing/2014/main" id="{63760029-EE2C-4A7F-B6B4-4BF4BF52543A}"/>
              </a:ext>
            </a:extLst>
          </p:cNvPr>
          <p:cNvGrpSpPr/>
          <p:nvPr/>
        </p:nvGrpSpPr>
        <p:grpSpPr>
          <a:xfrm>
            <a:off x="5938" y="6464300"/>
            <a:ext cx="9120556" cy="435904"/>
            <a:chOff x="5938" y="6464300"/>
            <a:chExt cx="9120556" cy="435904"/>
          </a:xfrm>
        </p:grpSpPr>
        <p:pic>
          <p:nvPicPr>
            <p:cNvPr id="72" name="Image 71">
              <a:extLst>
                <a:ext uri="{FF2B5EF4-FFF2-40B4-BE49-F238E27FC236}">
                  <a16:creationId xmlns:a16="http://schemas.microsoft.com/office/drawing/2014/main" id="{EE2B010E-CF50-45AD-820C-4D8F12BA963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73" name="Espace réservé du numéro de diapositive 4">
              <a:extLst>
                <a:ext uri="{FF2B5EF4-FFF2-40B4-BE49-F238E27FC236}">
                  <a16:creationId xmlns:a16="http://schemas.microsoft.com/office/drawing/2014/main" id="{01940FBD-7B63-4242-A8E4-4479C489D538}"/>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 name="Groupe 3">
            <a:extLst>
              <a:ext uri="{FF2B5EF4-FFF2-40B4-BE49-F238E27FC236}">
                <a16:creationId xmlns:a16="http://schemas.microsoft.com/office/drawing/2014/main" id="{6004C6F5-F969-47B0-93EE-37C1B18B285D}"/>
              </a:ext>
            </a:extLst>
          </p:cNvPr>
          <p:cNvGrpSpPr/>
          <p:nvPr/>
        </p:nvGrpSpPr>
        <p:grpSpPr>
          <a:xfrm>
            <a:off x="270183" y="4797152"/>
            <a:ext cx="8622297" cy="923330"/>
            <a:chOff x="270183" y="5229200"/>
            <a:chExt cx="8622297" cy="923330"/>
          </a:xfrm>
        </p:grpSpPr>
        <p:sp>
          <p:nvSpPr>
            <p:cNvPr id="55" name="ZoneTexte 54"/>
            <p:cNvSpPr txBox="1"/>
            <p:nvPr/>
          </p:nvSpPr>
          <p:spPr>
            <a:xfrm>
              <a:off x="1744741" y="5312208"/>
              <a:ext cx="115212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fr-FR"/>
              </a:defPPr>
              <a:lvl1pPr algn="ct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Juridique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Ethique</a:t>
              </a:r>
            </a:p>
          </p:txBody>
        </p:sp>
        <p:sp>
          <p:nvSpPr>
            <p:cNvPr id="56" name="ZoneTexte 55">
              <a:extLst>
                <a:ext uri="{FF2B5EF4-FFF2-40B4-BE49-F238E27FC236}">
                  <a16:creationId xmlns:a16="http://schemas.microsoft.com/office/drawing/2014/main" id="{F01E51CA-FF6C-4707-BA17-D0A3FC0961D4}"/>
                </a:ext>
              </a:extLst>
            </p:cNvPr>
            <p:cNvSpPr txBox="1"/>
            <p:nvPr/>
          </p:nvSpPr>
          <p:spPr>
            <a:xfrm>
              <a:off x="7979666" y="5445224"/>
              <a:ext cx="912814"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defPPr>
                <a:defRPr lang="fr-FR"/>
              </a:defPPr>
              <a:lvl1pPr algn="ct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Partage</a:t>
              </a:r>
            </a:p>
          </p:txBody>
        </p:sp>
        <p:sp>
          <p:nvSpPr>
            <p:cNvPr id="57" name="ZoneTexte 56">
              <a:extLst>
                <a:ext uri="{FF2B5EF4-FFF2-40B4-BE49-F238E27FC236}">
                  <a16:creationId xmlns:a16="http://schemas.microsoft.com/office/drawing/2014/main" id="{E61EFECD-F73F-4501-9B52-DB535CEEE7DA}"/>
                </a:ext>
              </a:extLst>
            </p:cNvPr>
            <p:cNvSpPr txBox="1"/>
            <p:nvPr/>
          </p:nvSpPr>
          <p:spPr>
            <a:xfrm>
              <a:off x="4716016" y="5301208"/>
              <a:ext cx="1444371"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defPPr>
                <a:defRPr lang="fr-FR"/>
              </a:defPPr>
              <a:lvl1pPr algn="ct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Stockage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Conservation</a:t>
              </a:r>
            </a:p>
          </p:txBody>
        </p:sp>
        <p:sp>
          <p:nvSpPr>
            <p:cNvPr id="58" name="ZoneTexte 57"/>
            <p:cNvSpPr txBox="1"/>
            <p:nvPr/>
          </p:nvSpPr>
          <p:spPr>
            <a:xfrm>
              <a:off x="2973421" y="5301208"/>
              <a:ext cx="1670587"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Documentation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métadonnées</a:t>
              </a:r>
            </a:p>
          </p:txBody>
        </p:sp>
        <p:sp>
          <p:nvSpPr>
            <p:cNvPr id="59" name="ZoneTexte 58"/>
            <p:cNvSpPr txBox="1"/>
            <p:nvPr/>
          </p:nvSpPr>
          <p:spPr>
            <a:xfrm>
              <a:off x="270183" y="5229200"/>
              <a:ext cx="1349489" cy="9233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Description données et méthodes</a:t>
              </a:r>
            </a:p>
          </p:txBody>
        </p:sp>
        <p:sp>
          <p:nvSpPr>
            <p:cNvPr id="54" name="ZoneTexte 53">
              <a:extLst>
                <a:ext uri="{FF2B5EF4-FFF2-40B4-BE49-F238E27FC236}">
                  <a16:creationId xmlns:a16="http://schemas.microsoft.com/office/drawing/2014/main" id="{2F80FB81-DB23-47E0-B55E-5B46DA7DF152}"/>
                </a:ext>
              </a:extLst>
            </p:cNvPr>
            <p:cNvSpPr txBox="1"/>
            <p:nvPr/>
          </p:nvSpPr>
          <p:spPr>
            <a:xfrm>
              <a:off x="6228184" y="5449246"/>
              <a:ext cx="166923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fr-FR"/>
              </a:defPPr>
              <a:lvl1pPr algn="ct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Responsabilités</a:t>
              </a:r>
            </a:p>
          </p:txBody>
        </p:sp>
      </p:grpSp>
      <p:sp>
        <p:nvSpPr>
          <p:cNvPr id="63" name="Flèche droite 67">
            <a:extLst>
              <a:ext uri="{FF2B5EF4-FFF2-40B4-BE49-F238E27FC236}">
                <a16:creationId xmlns:a16="http://schemas.microsoft.com/office/drawing/2014/main" id="{2DCF8224-B6C5-454F-B20E-7C9674FDC35B}"/>
              </a:ext>
            </a:extLst>
          </p:cNvPr>
          <p:cNvSpPr/>
          <p:nvPr/>
        </p:nvSpPr>
        <p:spPr>
          <a:xfrm rot="12947405" flipV="1">
            <a:off x="3731020" y="3826142"/>
            <a:ext cx="3645937" cy="20369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e 4">
            <a:extLst>
              <a:ext uri="{FF2B5EF4-FFF2-40B4-BE49-F238E27FC236}">
                <a16:creationId xmlns:a16="http://schemas.microsoft.com/office/drawing/2014/main" id="{3CED7599-84A4-4E77-9A50-6AE02CD17DBD}"/>
              </a:ext>
            </a:extLst>
          </p:cNvPr>
          <p:cNvGrpSpPr/>
          <p:nvPr/>
        </p:nvGrpSpPr>
        <p:grpSpPr>
          <a:xfrm>
            <a:off x="813858" y="5859983"/>
            <a:ext cx="6998502" cy="461665"/>
            <a:chOff x="813858" y="5859983"/>
            <a:chExt cx="6998502" cy="461665"/>
          </a:xfrm>
        </p:grpSpPr>
        <p:sp>
          <p:nvSpPr>
            <p:cNvPr id="3" name="ZoneTexte 2">
              <a:extLst>
                <a:ext uri="{FF2B5EF4-FFF2-40B4-BE49-F238E27FC236}">
                  <a16:creationId xmlns:a16="http://schemas.microsoft.com/office/drawing/2014/main" id="{BA92BE0E-BB45-4473-B24D-751A3FA9318B}"/>
                </a:ext>
              </a:extLst>
            </p:cNvPr>
            <p:cNvSpPr txBox="1"/>
            <p:nvPr/>
          </p:nvSpPr>
          <p:spPr>
            <a:xfrm>
              <a:off x="1692058" y="5859983"/>
              <a:ext cx="612030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a:ea typeface="+mn-ea"/>
                  <a:cs typeface="+mn-cs"/>
                </a:rPr>
                <a:t>Le PGD permet d’anticiper tous ces aspects</a:t>
              </a:r>
            </a:p>
          </p:txBody>
        </p:sp>
        <p:sp>
          <p:nvSpPr>
            <p:cNvPr id="64" name="Flèche droite 15">
              <a:extLst>
                <a:ext uri="{FF2B5EF4-FFF2-40B4-BE49-F238E27FC236}">
                  <a16:creationId xmlns:a16="http://schemas.microsoft.com/office/drawing/2014/main" id="{DEB39677-6AD6-4CE3-94DD-A6EEFB17FCE1}"/>
                </a:ext>
              </a:extLst>
            </p:cNvPr>
            <p:cNvSpPr/>
            <p:nvPr/>
          </p:nvSpPr>
          <p:spPr>
            <a:xfrm>
              <a:off x="813858" y="5945846"/>
              <a:ext cx="733806" cy="36347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69" name="ZoneTexte 68">
            <a:extLst>
              <a:ext uri="{FF2B5EF4-FFF2-40B4-BE49-F238E27FC236}">
                <a16:creationId xmlns:a16="http://schemas.microsoft.com/office/drawing/2014/main" id="{C5FBFCE6-BC7C-4833-9408-A9486A0AB925}"/>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22967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down)">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down)">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down)">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wipe(down)">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0" grpId="0" animBg="1"/>
      <p:bldP spid="62" grpId="0" animBg="1"/>
      <p:bldP spid="67" grpId="0" animBg="1"/>
      <p:bldP spid="6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3D3A763-6D10-499B-8F5A-E2F94BF71692}"/>
              </a:ext>
            </a:extLst>
          </p:cNvPr>
          <p:cNvSpPr>
            <a:spLocks noGrp="1"/>
          </p:cNvSpPr>
          <p:nvPr>
            <p:ph idx="1"/>
          </p:nvPr>
        </p:nvSpPr>
        <p:spPr>
          <a:xfrm>
            <a:off x="467544" y="1041772"/>
            <a:ext cx="8352928" cy="5483572"/>
          </a:xfrm>
        </p:spPr>
        <p:txBody>
          <a:bodyPr>
            <a:noAutofit/>
          </a:bodyPr>
          <a:lstStyle/>
          <a:p>
            <a:pPr>
              <a:spcBef>
                <a:spcPts val="0"/>
              </a:spcBef>
              <a:spcAft>
                <a:spcPts val="600"/>
              </a:spcAft>
              <a:buSzPct val="85000"/>
              <a:buFont typeface="Wingdings" panose="05000000000000000000" pitchFamily="2" charset="2"/>
              <a:buChar char="Ø"/>
            </a:pPr>
            <a:r>
              <a:rPr lang="fr-FR" sz="2400" b="1" dirty="0"/>
              <a:t> Data </a:t>
            </a:r>
            <a:r>
              <a:rPr lang="fr-FR" sz="2400" b="1" dirty="0" err="1"/>
              <a:t>Availability</a:t>
            </a:r>
            <a:r>
              <a:rPr lang="fr-FR" sz="2400" b="1" dirty="0"/>
              <a:t> </a:t>
            </a:r>
            <a:r>
              <a:rPr lang="fr-FR" sz="2400" b="1" dirty="0" err="1"/>
              <a:t>Statement</a:t>
            </a:r>
            <a:r>
              <a:rPr lang="fr-FR" sz="2400" b="1" dirty="0"/>
              <a:t> </a:t>
            </a:r>
          </a:p>
          <a:p>
            <a:pPr marL="514350" lvl="0" indent="-514350" algn="just">
              <a:spcBef>
                <a:spcPts val="600"/>
              </a:spcBef>
              <a:buFont typeface="+mj-lt"/>
              <a:buAutoNum type="arabicPeriod"/>
            </a:pPr>
            <a:r>
              <a:rPr lang="en-US" sz="2000" dirty="0"/>
              <a:t>Datasets are </a:t>
            </a:r>
            <a:r>
              <a:rPr lang="en-US" sz="2000" b="1" dirty="0">
                <a:solidFill>
                  <a:srgbClr val="0066FF"/>
                </a:solidFill>
              </a:rPr>
              <a:t>available in the [NAME] repository</a:t>
            </a:r>
            <a:r>
              <a:rPr lang="en-US" sz="2000" dirty="0"/>
              <a:t>, [WEB LINK TO DATASETS].</a:t>
            </a:r>
            <a:endParaRPr lang="fr-FR" sz="2000" b="1" dirty="0"/>
          </a:p>
          <a:p>
            <a:pPr marL="514350" lvl="0" indent="-514350" algn="just">
              <a:spcBef>
                <a:spcPts val="600"/>
              </a:spcBef>
              <a:buFont typeface="+mj-lt"/>
              <a:buAutoNum type="arabicPeriod"/>
            </a:pPr>
            <a:r>
              <a:rPr lang="en-US" sz="2000" dirty="0"/>
              <a:t>Datasets are </a:t>
            </a:r>
            <a:r>
              <a:rPr lang="en-US" sz="2000" b="1" dirty="0">
                <a:solidFill>
                  <a:srgbClr val="0066FF"/>
                </a:solidFill>
              </a:rPr>
              <a:t>available from the corresponding author </a:t>
            </a:r>
            <a:r>
              <a:rPr lang="en-US" sz="2000" dirty="0"/>
              <a:t>on reasonable request.</a:t>
            </a:r>
            <a:endParaRPr lang="fr-FR" sz="2000" b="1" dirty="0"/>
          </a:p>
          <a:p>
            <a:pPr marL="514350" lvl="0" indent="-514350" algn="just">
              <a:spcBef>
                <a:spcPts val="600"/>
              </a:spcBef>
              <a:buFont typeface="+mj-lt"/>
              <a:buAutoNum type="arabicPeriod"/>
            </a:pPr>
            <a:r>
              <a:rPr lang="en-US" sz="2000" dirty="0"/>
              <a:t>All data are </a:t>
            </a:r>
            <a:r>
              <a:rPr lang="en-US" sz="2000" b="1" dirty="0">
                <a:solidFill>
                  <a:srgbClr val="0066FF"/>
                </a:solidFill>
              </a:rPr>
              <a:t>included in this published article</a:t>
            </a:r>
            <a:r>
              <a:rPr lang="en-US" sz="2000" dirty="0"/>
              <a:t> (and supplementary files).</a:t>
            </a:r>
            <a:endParaRPr lang="fr-FR" sz="2000" b="1" dirty="0"/>
          </a:p>
          <a:p>
            <a:pPr marL="514350" lvl="0" indent="-514350" algn="just">
              <a:spcBef>
                <a:spcPts val="1800"/>
              </a:spcBef>
              <a:buFont typeface="+mj-lt"/>
              <a:buAutoNum type="arabicPeriod"/>
            </a:pPr>
            <a:r>
              <a:rPr lang="en-US" sz="1800" dirty="0"/>
              <a:t>Datasets are </a:t>
            </a:r>
            <a:r>
              <a:rPr lang="en-US" sz="1800" b="1" dirty="0">
                <a:solidFill>
                  <a:srgbClr val="FF0000"/>
                </a:solidFill>
              </a:rPr>
              <a:t>not publicly available due to [REASON(S) </a:t>
            </a:r>
            <a:r>
              <a:rPr lang="en-US" sz="1800" dirty="0"/>
              <a:t>WHY DATA ARE NOT PUBLIC] </a:t>
            </a:r>
            <a:r>
              <a:rPr lang="en-US" sz="1800" b="1" dirty="0"/>
              <a:t>but are available from the corresponding author </a:t>
            </a:r>
            <a:r>
              <a:rPr lang="en-US" sz="1800" dirty="0"/>
              <a:t>on reasonable request.</a:t>
            </a:r>
            <a:endParaRPr lang="fr-FR" sz="1800" b="1" dirty="0"/>
          </a:p>
          <a:p>
            <a:pPr marL="514350" lvl="0" indent="-514350" algn="just">
              <a:spcBef>
                <a:spcPts val="600"/>
              </a:spcBef>
              <a:buFont typeface="+mj-lt"/>
              <a:buAutoNum type="arabicPeriod"/>
            </a:pPr>
            <a:r>
              <a:rPr lang="en-US" sz="1800" dirty="0"/>
              <a:t>Data sharing not applicable to this article as </a:t>
            </a:r>
            <a:r>
              <a:rPr lang="en-US" sz="1800" b="1" dirty="0"/>
              <a:t>no datasets were generated </a:t>
            </a:r>
            <a:r>
              <a:rPr lang="en-US" sz="1800" dirty="0"/>
              <a:t>or </a:t>
            </a:r>
            <a:r>
              <a:rPr lang="en-US" sz="1800" dirty="0" err="1"/>
              <a:t>analysed</a:t>
            </a:r>
            <a:r>
              <a:rPr lang="en-US" sz="1800" dirty="0"/>
              <a:t> during the current study.</a:t>
            </a:r>
            <a:endParaRPr lang="fr-FR" sz="1800" b="1" dirty="0"/>
          </a:p>
          <a:p>
            <a:pPr marL="514350" lvl="0" indent="-514350" algn="just">
              <a:spcBef>
                <a:spcPts val="600"/>
              </a:spcBef>
              <a:buFont typeface="+mj-lt"/>
              <a:buAutoNum type="arabicPeriod"/>
            </a:pPr>
            <a:r>
              <a:rPr lang="en-US" sz="1800" dirty="0"/>
              <a:t>Data are </a:t>
            </a:r>
            <a:r>
              <a:rPr lang="en-US" sz="1800" b="1" dirty="0"/>
              <a:t>available from [THIRD PARTY NAME] but restrictions apply</a:t>
            </a:r>
            <a:r>
              <a:rPr lang="en-US" sz="1800" dirty="0"/>
              <a:t> to the availability of these data, which were used under license for the current study, and so are not publicly available. Data are however available from the authors upon reasonable request and with permission of [THIRD PARTY NAME].</a:t>
            </a:r>
            <a:endParaRPr lang="fr-FR" sz="1800" dirty="0"/>
          </a:p>
        </p:txBody>
      </p:sp>
      <p:sp>
        <p:nvSpPr>
          <p:cNvPr id="5" name="Titre 1">
            <a:extLst>
              <a:ext uri="{FF2B5EF4-FFF2-40B4-BE49-F238E27FC236}">
                <a16:creationId xmlns:a16="http://schemas.microsoft.com/office/drawing/2014/main" id="{D4C4536E-0678-4091-A08C-DBC5D0DD7DA4}"/>
              </a:ext>
            </a:extLst>
          </p:cNvPr>
          <p:cNvSpPr>
            <a:spLocks noGrp="1"/>
          </p:cNvSpPr>
          <p:nvPr>
            <p:ph type="title"/>
          </p:nvPr>
        </p:nvSpPr>
        <p:spPr>
          <a:xfrm>
            <a:off x="0" y="0"/>
            <a:ext cx="9159368" cy="718949"/>
          </a:xfrm>
          <a:solidFill>
            <a:schemeClr val="accent5"/>
          </a:solidFill>
        </p:spPr>
        <p:txBody>
          <a:bodyPr>
            <a:normAutofit/>
          </a:bodyPr>
          <a:lstStyle/>
          <a:p>
            <a:pPr algn="l"/>
            <a:r>
              <a:rPr lang="fr-FR" sz="3200" b="1" dirty="0">
                <a:solidFill>
                  <a:schemeClr val="bg1"/>
                </a:solidFill>
                <a:latin typeface="+mn-lt"/>
              </a:rPr>
              <a:t>Le PGD </a:t>
            </a:r>
            <a:r>
              <a:rPr lang="fr-FR" sz="3200" b="1" dirty="0">
                <a:solidFill>
                  <a:schemeClr val="bg1"/>
                </a:solidFill>
                <a:latin typeface="+mn-lt"/>
                <a:sym typeface="Wingdings" panose="05000000000000000000" pitchFamily="2" charset="2"/>
              </a:rPr>
              <a:t> </a:t>
            </a:r>
            <a:r>
              <a:rPr lang="fr-FR" sz="3200" b="1" dirty="0">
                <a:solidFill>
                  <a:schemeClr val="bg1"/>
                </a:solidFill>
                <a:latin typeface="+mn-lt"/>
              </a:rPr>
              <a:t>Gain de temps pour publier</a:t>
            </a:r>
          </a:p>
        </p:txBody>
      </p:sp>
      <p:grpSp>
        <p:nvGrpSpPr>
          <p:cNvPr id="6" name="Groupe 5">
            <a:extLst>
              <a:ext uri="{FF2B5EF4-FFF2-40B4-BE49-F238E27FC236}">
                <a16:creationId xmlns:a16="http://schemas.microsoft.com/office/drawing/2014/main" id="{46D43DC5-412A-4A7D-A89C-1B2D4D9B1957}"/>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DDB66A59-ADF4-468F-B7AF-E9AD53025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46F0EABD-B93B-4D9F-A491-0AA225CA66F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ZoneTexte 9">
            <a:extLst>
              <a:ext uri="{FF2B5EF4-FFF2-40B4-BE49-F238E27FC236}">
                <a16:creationId xmlns:a16="http://schemas.microsoft.com/office/drawing/2014/main" id="{A741B707-2708-4D18-BCE1-A6726F9E23E9}"/>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21289651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19A18264-9CF5-B44F-957A-2798C9EEF6FA}"/>
              </a:ext>
            </a:extLst>
          </p:cNvPr>
          <p:cNvSpPr txBox="1">
            <a:spLocks/>
          </p:cNvSpPr>
          <p:nvPr/>
        </p:nvSpPr>
        <p:spPr>
          <a:xfrm>
            <a:off x="0" y="0"/>
            <a:ext cx="9159368" cy="718949"/>
          </a:xfrm>
          <a:prstGeom prst="rect">
            <a:avLst/>
          </a:prstGeom>
          <a:solidFill>
            <a:schemeClr val="accent5"/>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a:ea typeface="+mj-ea"/>
                <a:cs typeface="+mj-cs"/>
              </a:rPr>
              <a:t>Les enjeux du PGD</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86" y="1355817"/>
            <a:ext cx="6867484" cy="3672963"/>
          </a:xfrm>
          <a:prstGeom prst="rect">
            <a:avLst/>
          </a:prstGeom>
        </p:spPr>
      </p:pic>
      <p:sp>
        <p:nvSpPr>
          <p:cNvPr id="7" name="Rectangle 6"/>
          <p:cNvSpPr/>
          <p:nvPr/>
        </p:nvSpPr>
        <p:spPr>
          <a:xfrm>
            <a:off x="1087922" y="5192542"/>
            <a:ext cx="702697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hlinkClick r:id="rId4"/>
              </a:rPr>
              <a:t>https://www.youtube.com/watch?v=N2zK3sAtr-4&amp;feature=youtu.be</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4 min 40 sec </a:t>
            </a:r>
          </a:p>
        </p:txBody>
      </p:sp>
      <p:grpSp>
        <p:nvGrpSpPr>
          <p:cNvPr id="11" name="Groupe 10">
            <a:extLst>
              <a:ext uri="{FF2B5EF4-FFF2-40B4-BE49-F238E27FC236}">
                <a16:creationId xmlns:a16="http://schemas.microsoft.com/office/drawing/2014/main" id="{D2D1FC17-7F12-4724-A311-EBC177192BD7}"/>
              </a:ext>
            </a:extLst>
          </p:cNvPr>
          <p:cNvGrpSpPr/>
          <p:nvPr/>
        </p:nvGrpSpPr>
        <p:grpSpPr>
          <a:xfrm>
            <a:off x="5938" y="6464300"/>
            <a:ext cx="9120556" cy="435904"/>
            <a:chOff x="5938" y="6464300"/>
            <a:chExt cx="9120556" cy="435904"/>
          </a:xfrm>
        </p:grpSpPr>
        <p:pic>
          <p:nvPicPr>
            <p:cNvPr id="13" name="Image 12">
              <a:extLst>
                <a:ext uri="{FF2B5EF4-FFF2-40B4-BE49-F238E27FC236}">
                  <a16:creationId xmlns:a16="http://schemas.microsoft.com/office/drawing/2014/main" id="{ACBB13B2-F7EC-49C9-B744-42ECB086A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4" name="Espace réservé du numéro de diapositive 4">
              <a:extLst>
                <a:ext uri="{FF2B5EF4-FFF2-40B4-BE49-F238E27FC236}">
                  <a16:creationId xmlns:a16="http://schemas.microsoft.com/office/drawing/2014/main" id="{C4AE3E37-5450-4D59-AF2E-E36285E0F5B0}"/>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ZoneTexte 8">
            <a:extLst>
              <a:ext uri="{FF2B5EF4-FFF2-40B4-BE49-F238E27FC236}">
                <a16:creationId xmlns:a16="http://schemas.microsoft.com/office/drawing/2014/main" id="{0851D1D8-FD13-4E54-852A-A9A3D1D83D0C}"/>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31005665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539552" y="836712"/>
            <a:ext cx="8424936" cy="161582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50000"/>
              </a:lnSpc>
              <a:spcBef>
                <a:spcPts val="600"/>
              </a:spcBef>
              <a:spcAft>
                <a:spcPts val="600"/>
              </a:spcAft>
              <a:buClrTx/>
              <a:buSzTx/>
              <a:buFont typeface="Wingdings"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S’inscrit dans un mouvement mondial de science ouverte</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R</a:t>
            </a:r>
            <a:r>
              <a:rPr kumimoji="0" lang="fr-FR" sz="2400" b="0"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épond</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aux demande des bailleurs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et aux exigence des éditeurs de revues</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	</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sp>
        <p:nvSpPr>
          <p:cNvPr id="9" name="Titre 1">
            <a:extLst>
              <a:ext uri="{FF2B5EF4-FFF2-40B4-BE49-F238E27FC236}">
                <a16:creationId xmlns:a16="http://schemas.microsoft.com/office/drawing/2014/main" id="{10C02ADA-B037-E646-A32B-4EED398B6936}"/>
              </a:ext>
            </a:extLst>
          </p:cNvPr>
          <p:cNvSpPr>
            <a:spLocks noGrp="1"/>
          </p:cNvSpPr>
          <p:nvPr>
            <p:ph type="title"/>
          </p:nvPr>
        </p:nvSpPr>
        <p:spPr>
          <a:xfrm>
            <a:off x="0" y="0"/>
            <a:ext cx="9159368" cy="718949"/>
          </a:xfr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p:spPr>
        <p:txBody>
          <a:bodyPr>
            <a:normAutofit/>
          </a:bodyPr>
          <a:lstStyle/>
          <a:p>
            <a:pPr algn="l"/>
            <a:r>
              <a:rPr lang="fr-FR" sz="3600" b="1" dirty="0">
                <a:latin typeface="Alwyn New Rg" pitchFamily="34" charset="0"/>
              </a:rPr>
              <a:t>A retenir</a:t>
            </a:r>
          </a:p>
        </p:txBody>
      </p:sp>
      <p:grpSp>
        <p:nvGrpSpPr>
          <p:cNvPr id="15" name="Groupe 14">
            <a:extLst>
              <a:ext uri="{FF2B5EF4-FFF2-40B4-BE49-F238E27FC236}">
                <a16:creationId xmlns:a16="http://schemas.microsoft.com/office/drawing/2014/main" id="{CD4F69A9-C63B-43FE-8212-F23BCE534108}"/>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71EDD1F6-0608-49BC-8CAB-E4C9E86C6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1123AD72-BD78-43CF-BC3D-2B80A82A60A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 name="ZoneTexte 10">
            <a:extLst>
              <a:ext uri="{FF2B5EF4-FFF2-40B4-BE49-F238E27FC236}">
                <a16:creationId xmlns:a16="http://schemas.microsoft.com/office/drawing/2014/main" id="{B8C8DE71-12BB-40EB-801B-48D9D3FFCE13}"/>
              </a:ext>
            </a:extLst>
          </p:cNvPr>
          <p:cNvSpPr txBox="1"/>
          <p:nvPr/>
        </p:nvSpPr>
        <p:spPr>
          <a:xfrm>
            <a:off x="539552" y="2564904"/>
            <a:ext cx="8424936"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spcAft>
                <a:spcPts val="600"/>
              </a:spcAft>
              <a:buClrTx/>
              <a:buSzTx/>
              <a:buFont typeface="Wingdings"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PGD =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Outil d’animation de projet</a:t>
            </a: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	 gain de temps et d’efficacité pour le projet</a:t>
            </a: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	 gain de temps pour publier</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sp>
        <p:nvSpPr>
          <p:cNvPr id="12" name="ZoneTexte 11">
            <a:extLst>
              <a:ext uri="{FF2B5EF4-FFF2-40B4-BE49-F238E27FC236}">
                <a16:creationId xmlns:a16="http://schemas.microsoft.com/office/drawing/2014/main" id="{28DDCFCB-268A-42FD-969C-633164C2B1B9}"/>
              </a:ext>
            </a:extLst>
          </p:cNvPr>
          <p:cNvSpPr txBox="1"/>
          <p:nvPr/>
        </p:nvSpPr>
        <p:spPr>
          <a:xfrm>
            <a:off x="539552" y="4221088"/>
            <a:ext cx="8424936" cy="2031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spcAft>
                <a:spcPts val="600"/>
              </a:spcAft>
              <a:buClrTx/>
              <a:buSzTx/>
              <a:buFont typeface="Wingdings"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Les enjeux majeurs :</a:t>
            </a:r>
          </a:p>
          <a:p>
            <a:pPr marL="1073150" marR="0" lvl="2"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Faciliter la réutilisation des données</a:t>
            </a:r>
          </a:p>
          <a:p>
            <a:pPr marL="1073150" marR="0" lvl="2"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Garantir la reproductibilité de la recherche</a:t>
            </a:r>
          </a:p>
          <a:p>
            <a:pPr marL="1073150" marR="0" lvl="2"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Faire avancer la science et la société </a:t>
            </a:r>
          </a:p>
        </p:txBody>
      </p:sp>
      <p:sp>
        <p:nvSpPr>
          <p:cNvPr id="10" name="ZoneTexte 9">
            <a:extLst>
              <a:ext uri="{FF2B5EF4-FFF2-40B4-BE49-F238E27FC236}">
                <a16:creationId xmlns:a16="http://schemas.microsoft.com/office/drawing/2014/main" id="{CC03653E-CCA1-4AA1-ADC2-35E809B202B2}"/>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34862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42BA97"/>
        </a:solidFill>
        <a:effectLst/>
      </p:bgPr>
    </p:bg>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1475656" y="1844824"/>
            <a:ext cx="6336704" cy="2739211"/>
          </a:xfrm>
        </p:spPr>
        <p:txBody>
          <a:bodyPr wrap="square">
            <a:spAutoFit/>
          </a:bodyPr>
          <a:lstStyle/>
          <a:p>
            <a:pPr marL="0" indent="0" algn="ctr">
              <a:spcBef>
                <a:spcPts val="1200"/>
              </a:spcBef>
              <a:buNone/>
            </a:pPr>
            <a:r>
              <a:rPr lang="fr-FR" sz="5400" b="1" dirty="0">
                <a:solidFill>
                  <a:schemeClr val="bg1"/>
                </a:solidFill>
              </a:rPr>
              <a:t>CADRE</a:t>
            </a:r>
            <a:br>
              <a:rPr lang="fr-FR" sz="5400" b="1" dirty="0">
                <a:solidFill>
                  <a:schemeClr val="bg1"/>
                </a:solidFill>
              </a:rPr>
            </a:br>
            <a:r>
              <a:rPr lang="fr-FR" sz="5400" b="1" dirty="0">
                <a:solidFill>
                  <a:schemeClr val="bg1"/>
                </a:solidFill>
              </a:rPr>
              <a:t>JURIDIQUE</a:t>
            </a:r>
          </a:p>
          <a:p>
            <a:pPr marL="0" indent="0" algn="ctr">
              <a:spcBef>
                <a:spcPts val="1200"/>
              </a:spcBef>
              <a:buNone/>
            </a:pPr>
            <a:r>
              <a:rPr lang="fr-FR" sz="5400" b="1" dirty="0">
                <a:solidFill>
                  <a:schemeClr val="bg1"/>
                </a:solidFill>
              </a:rPr>
              <a:t>ET ETHIQUE</a:t>
            </a:r>
          </a:p>
        </p:txBody>
      </p:sp>
      <p:grpSp>
        <p:nvGrpSpPr>
          <p:cNvPr id="4" name="Groupe 3">
            <a:extLst>
              <a:ext uri="{FF2B5EF4-FFF2-40B4-BE49-F238E27FC236}">
                <a16:creationId xmlns:a16="http://schemas.microsoft.com/office/drawing/2014/main" id="{E8C6FEE6-3973-4C1E-ACBD-24E6E9CF38B6}"/>
              </a:ext>
            </a:extLst>
          </p:cNvPr>
          <p:cNvGrpSpPr/>
          <p:nvPr/>
        </p:nvGrpSpPr>
        <p:grpSpPr>
          <a:xfrm>
            <a:off x="-7684" y="6464300"/>
            <a:ext cx="9159368" cy="435904"/>
            <a:chOff x="-7684" y="6464300"/>
            <a:chExt cx="9159368" cy="435904"/>
          </a:xfrm>
        </p:grpSpPr>
        <p:grpSp>
          <p:nvGrpSpPr>
            <p:cNvPr id="5" name="Groupe 4">
              <a:extLst>
                <a:ext uri="{FF2B5EF4-FFF2-40B4-BE49-F238E27FC236}">
                  <a16:creationId xmlns:a16="http://schemas.microsoft.com/office/drawing/2014/main" id="{3AEE93D0-AAA8-45D6-B906-2301BC5D0A92}"/>
                </a:ext>
              </a:extLst>
            </p:cNvPr>
            <p:cNvGrpSpPr/>
            <p:nvPr/>
          </p:nvGrpSpPr>
          <p:grpSpPr>
            <a:xfrm>
              <a:off x="5938" y="6464300"/>
              <a:ext cx="9120556" cy="435904"/>
              <a:chOff x="5938" y="6464300"/>
              <a:chExt cx="9120556" cy="435904"/>
            </a:xfrm>
          </p:grpSpPr>
          <p:pic>
            <p:nvPicPr>
              <p:cNvPr id="9" name="Image 8">
                <a:extLst>
                  <a:ext uri="{FF2B5EF4-FFF2-40B4-BE49-F238E27FC236}">
                    <a16:creationId xmlns:a16="http://schemas.microsoft.com/office/drawing/2014/main" id="{765C258F-A95C-4CD0-9246-C23057621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0" name="Espace réservé du numéro de diapositive 4">
                <a:extLst>
                  <a:ext uri="{FF2B5EF4-FFF2-40B4-BE49-F238E27FC236}">
                    <a16:creationId xmlns:a16="http://schemas.microsoft.com/office/drawing/2014/main" id="{7CF4685D-573D-46C2-BF75-CEDBBB0E1F1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ZoneTexte 7">
              <a:extLst>
                <a:ext uri="{FF2B5EF4-FFF2-40B4-BE49-F238E27FC236}">
                  <a16:creationId xmlns:a16="http://schemas.microsoft.com/office/drawing/2014/main" id="{8C7B14C1-0DE7-459D-B211-F42313055BE5}"/>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- 27/28 janvier 2020</a:t>
              </a:r>
            </a:p>
          </p:txBody>
        </p:sp>
      </p:grpSp>
    </p:spTree>
    <p:extLst>
      <p:ext uri="{BB962C8B-B14F-4D97-AF65-F5344CB8AC3E}">
        <p14:creationId xmlns:p14="http://schemas.microsoft.com/office/powerpoint/2010/main" val="24166144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Cadre juridique de la donnée</a:t>
            </a:r>
            <a:br>
              <a:rPr lang="fr-FR" sz="2800" b="1" dirty="0"/>
            </a:br>
            <a:r>
              <a:rPr lang="fr-FR" sz="2000" b="1" dirty="0"/>
              <a:t>Sommaire </a:t>
            </a:r>
          </a:p>
        </p:txBody>
      </p:sp>
      <p:sp>
        <p:nvSpPr>
          <p:cNvPr id="3" name="ZoneTexte 2"/>
          <p:cNvSpPr txBox="1"/>
          <p:nvPr/>
        </p:nvSpPr>
        <p:spPr>
          <a:xfrm>
            <a:off x="827584" y="1429325"/>
            <a:ext cx="7458075" cy="4370427"/>
          </a:xfrm>
          <a:prstGeom prst="rect">
            <a:avLst/>
          </a:prstGeom>
          <a:noFill/>
        </p:spPr>
        <p:txBody>
          <a:bodyPr wrap="square" rtlCol="0">
            <a:spAutoFit/>
          </a:bodyPr>
          <a:lstStyle/>
          <a:p>
            <a:pPr marL="400050" indent="-400050">
              <a:buAutoNum type="romanUcParenR"/>
            </a:pPr>
            <a:r>
              <a:rPr lang="fr-FR" sz="2000" b="1" dirty="0">
                <a:solidFill>
                  <a:srgbClr val="002060"/>
                </a:solidFill>
                <a:latin typeface="Calibri" panose="020F0502020204030204" pitchFamily="34" charset="0"/>
                <a:cs typeface="Calibri" panose="020F0502020204030204" pitchFamily="34" charset="0"/>
              </a:rPr>
              <a:t>Etude du cadre juridique de la donnée </a:t>
            </a:r>
            <a:r>
              <a:rPr lang="fr-FR" sz="2000" dirty="0">
                <a:solidFill>
                  <a:srgbClr val="002060"/>
                </a:solidFill>
                <a:latin typeface="Calibri" panose="020F0502020204030204" pitchFamily="34" charset="0"/>
                <a:cs typeface="Calibri" panose="020F0502020204030204" pitchFamily="34" charset="0"/>
              </a:rPr>
              <a:t>:</a:t>
            </a:r>
          </a:p>
          <a:p>
            <a:endParaRPr lang="fr-FR" sz="2000" dirty="0">
              <a:solidFill>
                <a:srgbClr val="002060"/>
              </a:solidFill>
              <a:latin typeface="Calibri" panose="020F0502020204030204" pitchFamily="34" charset="0"/>
              <a:cs typeface="Calibri" panose="020F0502020204030204" pitchFamily="34" charset="0"/>
            </a:endParaRPr>
          </a:p>
          <a:p>
            <a:pPr lvl="1"/>
            <a:r>
              <a:rPr lang="fr-FR" sz="2000" dirty="0">
                <a:solidFill>
                  <a:srgbClr val="002060"/>
                </a:solidFill>
                <a:latin typeface="Calibri" panose="020F0502020204030204" pitchFamily="34" charset="0"/>
                <a:cs typeface="Calibri" panose="020F0502020204030204" pitchFamily="34" charset="0"/>
              </a:rPr>
              <a:t>A) Statut juridique de la donnée</a:t>
            </a:r>
          </a:p>
          <a:p>
            <a:pPr lvl="1"/>
            <a:endParaRPr lang="fr-FR" sz="2000" dirty="0">
              <a:solidFill>
                <a:srgbClr val="002060"/>
              </a:solidFill>
              <a:latin typeface="Calibri" panose="020F0502020204030204" pitchFamily="34" charset="0"/>
              <a:cs typeface="Calibri" panose="020F0502020204030204" pitchFamily="34" charset="0"/>
            </a:endParaRPr>
          </a:p>
          <a:p>
            <a:pPr lvl="1"/>
            <a:r>
              <a:rPr lang="fr-FR" sz="2000" dirty="0">
                <a:solidFill>
                  <a:srgbClr val="002060"/>
                </a:solidFill>
                <a:latin typeface="Calibri" panose="020F0502020204030204" pitchFamily="34" charset="0"/>
                <a:cs typeface="Calibri" panose="020F0502020204030204" pitchFamily="34" charset="0"/>
              </a:rPr>
              <a:t>B) Les règlementations spécifiques applicables aux données</a:t>
            </a:r>
          </a:p>
          <a:p>
            <a:pPr lvl="1"/>
            <a:endParaRPr lang="fr-FR" sz="2000" dirty="0">
              <a:solidFill>
                <a:srgbClr val="002060"/>
              </a:solidFill>
              <a:latin typeface="Calibri" panose="020F0502020204030204" pitchFamily="34" charset="0"/>
              <a:cs typeface="Calibri" panose="020F0502020204030204" pitchFamily="34" charset="0"/>
            </a:endParaRPr>
          </a:p>
          <a:p>
            <a:pPr marL="1200150" lvl="2" indent="-285750">
              <a:buFont typeface="Wingdings" panose="05000000000000000000" pitchFamily="2" charset="2"/>
              <a:buChar char="§"/>
            </a:pPr>
            <a:r>
              <a:rPr lang="fr-FR" sz="2000" dirty="0">
                <a:solidFill>
                  <a:srgbClr val="002060"/>
                </a:solidFill>
                <a:latin typeface="Calibri" panose="020F0502020204030204" pitchFamily="34" charset="0"/>
                <a:cs typeface="Calibri" panose="020F0502020204030204" pitchFamily="34" charset="0"/>
              </a:rPr>
              <a:t>Les droits de propriété intellectuelle</a:t>
            </a:r>
          </a:p>
          <a:p>
            <a:pPr marL="1657350" lvl="3" indent="-285750">
              <a:buFont typeface="Wingdings" panose="05000000000000000000" pitchFamily="2" charset="2"/>
              <a:buChar char="§"/>
            </a:pPr>
            <a:r>
              <a:rPr lang="fr-FR" sz="2000" dirty="0">
                <a:solidFill>
                  <a:srgbClr val="002060"/>
                </a:solidFill>
                <a:latin typeface="Calibri" panose="020F0502020204030204" pitchFamily="34" charset="0"/>
                <a:cs typeface="Calibri" panose="020F0502020204030204" pitchFamily="34" charset="0"/>
              </a:rPr>
              <a:t>Focus sur le </a:t>
            </a:r>
            <a:r>
              <a:rPr lang="fr-FR" sz="2000" b="1" dirty="0">
                <a:solidFill>
                  <a:srgbClr val="002060"/>
                </a:solidFill>
                <a:latin typeface="Calibri" panose="020F0502020204030204" pitchFamily="34" charset="0"/>
                <a:cs typeface="Calibri" panose="020F0502020204030204" pitchFamily="34" charset="0"/>
              </a:rPr>
              <a:t>cadre juridique de la base de données </a:t>
            </a:r>
          </a:p>
          <a:p>
            <a:pPr marL="1200150" lvl="2" indent="-285750">
              <a:buFont typeface="Wingdings" panose="05000000000000000000" pitchFamily="2" charset="2"/>
              <a:buChar char="§"/>
            </a:pPr>
            <a:r>
              <a:rPr lang="fr-FR" sz="2000" dirty="0">
                <a:solidFill>
                  <a:srgbClr val="002060"/>
                </a:solidFill>
                <a:latin typeface="Calibri" panose="020F0502020204030204" pitchFamily="34" charset="0"/>
                <a:cs typeface="Calibri" panose="020F0502020204030204" pitchFamily="34" charset="0"/>
              </a:rPr>
              <a:t>Le règlement général sur la protection des données personnelles</a:t>
            </a:r>
          </a:p>
          <a:p>
            <a:pPr marL="1200150" lvl="2" indent="-285750">
              <a:buFont typeface="Wingdings" panose="05000000000000000000" pitchFamily="2" charset="2"/>
              <a:buChar char="§"/>
            </a:pPr>
            <a:r>
              <a:rPr lang="fr-FR" sz="2000" dirty="0">
                <a:solidFill>
                  <a:srgbClr val="002060"/>
                </a:solidFill>
                <a:latin typeface="Calibri" panose="020F0502020204030204" pitchFamily="34" charset="0"/>
                <a:cs typeface="Calibri" panose="020F0502020204030204" pitchFamily="34" charset="0"/>
              </a:rPr>
              <a:t>La règlementation relative aux ressources génétiques</a:t>
            </a:r>
          </a:p>
          <a:p>
            <a:pPr marL="1200150" lvl="2" indent="-285750">
              <a:buFont typeface="Wingdings" panose="05000000000000000000" pitchFamily="2" charset="2"/>
              <a:buChar char="§"/>
            </a:pPr>
            <a:endParaRPr lang="fr-FR" sz="2000" dirty="0">
              <a:solidFill>
                <a:srgbClr val="002060"/>
              </a:solidFill>
              <a:latin typeface="Calibri" panose="020F0502020204030204" pitchFamily="34" charset="0"/>
              <a:cs typeface="Calibri" panose="020F0502020204030204" pitchFamily="34" charset="0"/>
            </a:endParaRPr>
          </a:p>
          <a:p>
            <a:pPr lvl="1"/>
            <a:r>
              <a:rPr lang="fr-FR" sz="2000" dirty="0">
                <a:solidFill>
                  <a:srgbClr val="002060"/>
                </a:solidFill>
                <a:latin typeface="Calibri" panose="020F0502020204030204" pitchFamily="34" charset="0"/>
                <a:cs typeface="Calibri" panose="020F0502020204030204" pitchFamily="34" charset="0"/>
              </a:rPr>
              <a:t>C) Le contrat : outil définissant le statut de la donnée</a:t>
            </a:r>
          </a:p>
          <a:p>
            <a:endParaRPr lang="fr-FR"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4541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11</a:t>
              </a:fld>
              <a:endParaRPr lang="fr-FR" sz="1200" dirty="0">
                <a:solidFill>
                  <a:schemeClr val="tx1"/>
                </a:solidFill>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11</a:t>
              </a:fld>
              <a:endParaRPr lang="fr-FR" sz="1200" dirty="0">
                <a:solidFill>
                  <a:schemeClr val="tx1"/>
                </a:solidFill>
              </a:endParaRPr>
            </a:p>
          </p:txBody>
        </p:sp>
      </p:grpSp>
      <p:sp>
        <p:nvSpPr>
          <p:cNvPr id="19" name="Titre 1">
            <a:extLst>
              <a:ext uri="{FF2B5EF4-FFF2-40B4-BE49-F238E27FC236}">
                <a16:creationId xmlns:a16="http://schemas.microsoft.com/office/drawing/2014/main" id="{A41CD24B-BE68-F147-B130-B13F8BFF1E70}"/>
              </a:ext>
            </a:extLst>
          </p:cNvPr>
          <p:cNvSpPr>
            <a:spLocks noGrp="1"/>
          </p:cNvSpPr>
          <p:nvPr>
            <p:ph type="title"/>
          </p:nvPr>
        </p:nvSpPr>
        <p:spPr>
          <a:xfrm>
            <a:off x="0" y="0"/>
            <a:ext cx="9159368" cy="718949"/>
          </a:xfrm>
          <a:blipFill>
            <a:blip r:embed="rId4"/>
            <a:tile tx="0" ty="0" sx="100000" sy="100000" flip="none" algn="tl"/>
          </a:blip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l"/>
            <a:r>
              <a:rPr lang="fr-FR" sz="3200" b="1" dirty="0">
                <a:latin typeface="+mn-lt"/>
              </a:rPr>
              <a:t>Focus sur la soumission d’un projet H2020</a:t>
            </a:r>
          </a:p>
        </p:txBody>
      </p:sp>
      <p:sp>
        <p:nvSpPr>
          <p:cNvPr id="44" name="Rectangle 43"/>
          <p:cNvSpPr/>
          <p:nvPr/>
        </p:nvSpPr>
        <p:spPr>
          <a:xfrm>
            <a:off x="323528" y="5661248"/>
            <a:ext cx="8640960" cy="338554"/>
          </a:xfrm>
          <a:prstGeom prst="rect">
            <a:avLst/>
          </a:prstGeom>
        </p:spPr>
        <p:txBody>
          <a:bodyPr wrap="square">
            <a:spAutoFit/>
          </a:bodyPr>
          <a:lstStyle/>
          <a:p>
            <a:r>
              <a:rPr lang="fr-FR" sz="1600" dirty="0"/>
              <a:t>H2020 (</a:t>
            </a:r>
            <a:r>
              <a:rPr lang="fr-FR" sz="1600" dirty="0" err="1"/>
              <a:t>feb</a:t>
            </a:r>
            <a:r>
              <a:rPr lang="fr-FR" sz="1600" dirty="0"/>
              <a:t> 2018) :</a:t>
            </a:r>
            <a:r>
              <a:rPr lang="fr-FR" sz="1400" dirty="0"/>
              <a:t> </a:t>
            </a:r>
            <a:r>
              <a:rPr lang="fr-FR" sz="1100" dirty="0">
                <a:hlinkClick r:id="rId5"/>
              </a:rPr>
              <a:t>https://ec.europa.eu/research/participants/data/ref/h2020/call_ptef/pt/2018-2020/h2020-call-pt-ria-ia-2018-20_en.pdf</a:t>
            </a:r>
            <a:r>
              <a:rPr lang="fr-FR" sz="1100" dirty="0"/>
              <a:t> </a:t>
            </a:r>
          </a:p>
        </p:txBody>
      </p:sp>
      <p:grpSp>
        <p:nvGrpSpPr>
          <p:cNvPr id="28" name="Groupe 27"/>
          <p:cNvGrpSpPr/>
          <p:nvPr/>
        </p:nvGrpSpPr>
        <p:grpSpPr>
          <a:xfrm>
            <a:off x="415003" y="908720"/>
            <a:ext cx="8189445" cy="707886"/>
            <a:chOff x="415003" y="2204864"/>
            <a:chExt cx="8189445" cy="707886"/>
          </a:xfrm>
        </p:grpSpPr>
        <p:sp>
          <p:nvSpPr>
            <p:cNvPr id="6" name="Flèche droite 5"/>
            <p:cNvSpPr/>
            <p:nvPr/>
          </p:nvSpPr>
          <p:spPr>
            <a:xfrm>
              <a:off x="1410138" y="2343936"/>
              <a:ext cx="71943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5233050" y="2204864"/>
              <a:ext cx="1427182"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2000" dirty="0"/>
                <a:t>Démarrage du projet</a:t>
              </a:r>
            </a:p>
          </p:txBody>
        </p:sp>
        <p:sp>
          <p:nvSpPr>
            <p:cNvPr id="35" name="ZoneTexte 34"/>
            <p:cNvSpPr txBox="1"/>
            <p:nvPr/>
          </p:nvSpPr>
          <p:spPr>
            <a:xfrm>
              <a:off x="2136706" y="2383806"/>
              <a:ext cx="14271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2000" dirty="0"/>
                <a:t>Soumission</a:t>
              </a:r>
            </a:p>
          </p:txBody>
        </p:sp>
        <p:sp>
          <p:nvSpPr>
            <p:cNvPr id="34" name="ZoneTexte 33"/>
            <p:cNvSpPr txBox="1"/>
            <p:nvPr/>
          </p:nvSpPr>
          <p:spPr>
            <a:xfrm>
              <a:off x="415003" y="2394352"/>
              <a:ext cx="14271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2000" dirty="0"/>
                <a:t>Conception</a:t>
              </a:r>
            </a:p>
          </p:txBody>
        </p:sp>
      </p:grpSp>
      <p:sp>
        <p:nvSpPr>
          <p:cNvPr id="26" name="ZoneTexte 25"/>
          <p:cNvSpPr txBox="1"/>
          <p:nvPr/>
        </p:nvSpPr>
        <p:spPr>
          <a:xfrm>
            <a:off x="1259632" y="2283463"/>
            <a:ext cx="4215909" cy="1846659"/>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marL="514350" indent="-514350">
              <a:spcBef>
                <a:spcPts val="1200"/>
              </a:spcBef>
              <a:spcAft>
                <a:spcPts val="600"/>
              </a:spcAft>
              <a:buClr>
                <a:srgbClr val="FF66FF"/>
              </a:buClr>
              <a:buAutoNum type="arabicPeriod"/>
            </a:pPr>
            <a:r>
              <a:rPr lang="fr-FR" sz="2800" dirty="0"/>
              <a:t>Excellence</a:t>
            </a:r>
          </a:p>
          <a:p>
            <a:pPr marL="514350" indent="-514350">
              <a:spcBef>
                <a:spcPts val="1200"/>
              </a:spcBef>
              <a:spcAft>
                <a:spcPts val="600"/>
              </a:spcAft>
              <a:buClr>
                <a:srgbClr val="FF66FF"/>
              </a:buClr>
              <a:buAutoNum type="arabicPeriod"/>
            </a:pPr>
            <a:r>
              <a:rPr lang="fr-FR" sz="2800" b="1" dirty="0">
                <a:solidFill>
                  <a:srgbClr val="92D050"/>
                </a:solidFill>
              </a:rPr>
              <a:t>Impact</a:t>
            </a:r>
          </a:p>
          <a:p>
            <a:pPr marL="514350" indent="-514350">
              <a:spcBef>
                <a:spcPts val="1200"/>
              </a:spcBef>
              <a:spcAft>
                <a:spcPts val="600"/>
              </a:spcAft>
              <a:buClr>
                <a:srgbClr val="FF66FF"/>
              </a:buClr>
              <a:buAutoNum type="arabicPeriod"/>
            </a:pPr>
            <a:r>
              <a:rPr lang="fr-FR" sz="2800" dirty="0"/>
              <a:t>Implementation</a:t>
            </a:r>
            <a:endParaRPr lang="fr-FR" dirty="0"/>
          </a:p>
        </p:txBody>
      </p:sp>
      <p:sp>
        <p:nvSpPr>
          <p:cNvPr id="5" name="Flèche vers le bas 4"/>
          <p:cNvSpPr/>
          <p:nvPr/>
        </p:nvSpPr>
        <p:spPr>
          <a:xfrm>
            <a:off x="2733191" y="1556792"/>
            <a:ext cx="144016" cy="6370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à coins arrondis 29"/>
          <p:cNvSpPr/>
          <p:nvPr/>
        </p:nvSpPr>
        <p:spPr>
          <a:xfrm>
            <a:off x="118284" y="2409914"/>
            <a:ext cx="1080120" cy="322440"/>
          </a:xfrm>
          <a:prstGeom prst="roundRect">
            <a:avLst/>
          </a:prstGeom>
          <a:gradFill>
            <a:gsLst>
              <a:gs pos="0">
                <a:schemeClr val="accent4">
                  <a:tint val="50000"/>
                  <a:satMod val="300000"/>
                </a:schemeClr>
              </a:gs>
              <a:gs pos="35000">
                <a:srgbClr val="FF66FF"/>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fr-FR" b="1" dirty="0"/>
              <a:t>5 points</a:t>
            </a:r>
          </a:p>
        </p:txBody>
      </p:sp>
      <p:sp>
        <p:nvSpPr>
          <p:cNvPr id="31" name="Rectangle à coins arrondis 30"/>
          <p:cNvSpPr/>
          <p:nvPr/>
        </p:nvSpPr>
        <p:spPr>
          <a:xfrm>
            <a:off x="118284" y="3057986"/>
            <a:ext cx="1080120" cy="322440"/>
          </a:xfrm>
          <a:prstGeom prst="roundRect">
            <a:avLst/>
          </a:prstGeom>
          <a:gradFill>
            <a:gsLst>
              <a:gs pos="0">
                <a:schemeClr val="accent4">
                  <a:tint val="50000"/>
                  <a:satMod val="300000"/>
                </a:schemeClr>
              </a:gs>
              <a:gs pos="35000">
                <a:srgbClr val="FF66FF"/>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fr-FR" b="1" dirty="0"/>
              <a:t>5 points</a:t>
            </a:r>
          </a:p>
        </p:txBody>
      </p:sp>
      <p:sp>
        <p:nvSpPr>
          <p:cNvPr id="32" name="Rectangle à coins arrondis 31"/>
          <p:cNvSpPr/>
          <p:nvPr/>
        </p:nvSpPr>
        <p:spPr>
          <a:xfrm>
            <a:off x="118284" y="3740466"/>
            <a:ext cx="1080120" cy="322440"/>
          </a:xfrm>
          <a:prstGeom prst="roundRect">
            <a:avLst/>
          </a:prstGeom>
          <a:gradFill>
            <a:gsLst>
              <a:gs pos="0">
                <a:schemeClr val="accent4">
                  <a:tint val="50000"/>
                  <a:satMod val="300000"/>
                </a:schemeClr>
              </a:gs>
              <a:gs pos="35000">
                <a:srgbClr val="FF66FF"/>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fr-FR" b="1" dirty="0"/>
              <a:t>5 points</a:t>
            </a:r>
          </a:p>
        </p:txBody>
      </p:sp>
      <p:sp>
        <p:nvSpPr>
          <p:cNvPr id="21" name="ZoneTexte 20">
            <a:extLst>
              <a:ext uri="{FF2B5EF4-FFF2-40B4-BE49-F238E27FC236}">
                <a16:creationId xmlns:a16="http://schemas.microsoft.com/office/drawing/2014/main" id="{821E3A9D-94D5-4FB0-9A73-7FC22A2F7606}"/>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3719637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0010"/>
            <a:ext cx="9144000" cy="1143000"/>
          </a:xfrm>
        </p:spPr>
        <p:txBody>
          <a:bodyPr>
            <a:normAutofit/>
          </a:bodyPr>
          <a:lstStyle/>
          <a:p>
            <a:r>
              <a:rPr lang="fr-FR" sz="3200" b="1" dirty="0"/>
              <a:t>La diffusion des données </a:t>
            </a:r>
            <a:br>
              <a:rPr lang="fr-FR" sz="3200" b="1" dirty="0"/>
            </a:br>
            <a:r>
              <a:rPr lang="fr-FR" sz="3200" b="1" dirty="0"/>
              <a:t>dans l’open science</a:t>
            </a:r>
          </a:p>
        </p:txBody>
      </p:sp>
      <p:graphicFrame>
        <p:nvGraphicFramePr>
          <p:cNvPr id="5" name="Diagramme 4"/>
          <p:cNvGraphicFramePr/>
          <p:nvPr/>
        </p:nvGraphicFramePr>
        <p:xfrm>
          <a:off x="1524000" y="1223010"/>
          <a:ext cx="6216352" cy="4420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76059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Partie 1- Cadre juridique de la donnée </a:t>
            </a:r>
            <a:br>
              <a:rPr lang="fr-FR" sz="2800" b="1" dirty="0"/>
            </a:br>
            <a:r>
              <a:rPr lang="fr-FR" sz="2000" b="1" dirty="0"/>
              <a:t>Définitions juridiques de la donnée</a:t>
            </a:r>
            <a:r>
              <a:rPr lang="fr-FR" sz="2800" b="1" dirty="0"/>
              <a:t>	</a:t>
            </a:r>
          </a:p>
        </p:txBody>
      </p:sp>
      <p:sp>
        <p:nvSpPr>
          <p:cNvPr id="3" name="Rectangle 2"/>
          <p:cNvSpPr/>
          <p:nvPr/>
        </p:nvSpPr>
        <p:spPr>
          <a:xfrm>
            <a:off x="678887" y="1531620"/>
            <a:ext cx="7786226" cy="4856714"/>
          </a:xfrm>
          <a:prstGeom prst="rect">
            <a:avLst/>
          </a:prstGeom>
        </p:spPr>
        <p:txBody>
          <a:bodyPr wrap="square">
            <a:spAutoFit/>
          </a:bodyPr>
          <a:lstStyle/>
          <a:p>
            <a:pPr>
              <a:spcBef>
                <a:spcPts val="0"/>
              </a:spcBef>
              <a:buClr>
                <a:srgbClr val="42BA97"/>
              </a:buClr>
              <a:buFont typeface="Wingdings" pitchFamily="2" charset="2"/>
              <a:buChar char="v"/>
            </a:pPr>
            <a:r>
              <a:rPr lang="fr-FR" i="1" dirty="0">
                <a:solidFill>
                  <a:srgbClr val="002060"/>
                </a:solidFill>
                <a:latin typeface="Calibri" panose="020F0502020204030204" pitchFamily="34" charset="0"/>
              </a:rPr>
              <a:t> Il n’existe pas de définition légale de la donnée</a:t>
            </a:r>
          </a:p>
          <a:p>
            <a:pPr>
              <a:spcBef>
                <a:spcPts val="0"/>
              </a:spcBef>
              <a:buClr>
                <a:srgbClr val="42BA97"/>
              </a:buClr>
              <a:buFont typeface="Wingdings" pitchFamily="2" charset="2"/>
              <a:buChar char="v"/>
            </a:pPr>
            <a:endParaRPr lang="fr-FR" dirty="0">
              <a:solidFill>
                <a:srgbClr val="002060"/>
              </a:solidFill>
              <a:latin typeface="Calibri" panose="020F0502020204030204" pitchFamily="34" charset="0"/>
            </a:endParaRPr>
          </a:p>
          <a:p>
            <a:pPr>
              <a:spcBef>
                <a:spcPts val="0"/>
              </a:spcBef>
              <a:buClr>
                <a:srgbClr val="42BA97"/>
              </a:buClr>
              <a:buFont typeface="Wingdings" pitchFamily="2" charset="2"/>
              <a:buChar char="v"/>
            </a:pPr>
            <a:r>
              <a:rPr lang="fr-FR" dirty="0">
                <a:solidFill>
                  <a:srgbClr val="002060"/>
                </a:solidFill>
                <a:latin typeface="Calibri" panose="020F0502020204030204" pitchFamily="34" charset="0"/>
              </a:rPr>
              <a:t> </a:t>
            </a:r>
            <a:r>
              <a:rPr lang="fr-FR" u="sng" dirty="0">
                <a:solidFill>
                  <a:srgbClr val="002060"/>
                </a:solidFill>
                <a:latin typeface="Calibri" panose="020F0502020204030204" pitchFamily="34" charset="0"/>
              </a:rPr>
              <a:t>Arrêté du 22 décembre 1981</a:t>
            </a:r>
            <a:r>
              <a:rPr lang="fr-FR" dirty="0">
                <a:solidFill>
                  <a:srgbClr val="002060"/>
                </a:solidFill>
                <a:latin typeface="Calibri" panose="020F0502020204030204" pitchFamily="34" charset="0"/>
              </a:rPr>
              <a:t> </a:t>
            </a:r>
            <a:r>
              <a:rPr lang="fr-FR" i="1" dirty="0">
                <a:solidFill>
                  <a:srgbClr val="002060"/>
                </a:solidFill>
                <a:latin typeface="Calibri" panose="020F0502020204030204" pitchFamily="34" charset="0"/>
              </a:rPr>
              <a:t>sur l’enrichissement de la langue française : représentation d’une information conventionnelle destinée à faciliter son traitement</a:t>
            </a:r>
          </a:p>
          <a:p>
            <a:pPr>
              <a:spcBef>
                <a:spcPts val="0"/>
              </a:spcBef>
              <a:buClr>
                <a:srgbClr val="42BA97"/>
              </a:buClr>
              <a:buFont typeface="Wingdings" pitchFamily="2" charset="2"/>
              <a:buChar char="v"/>
            </a:pPr>
            <a:endParaRPr lang="fr-FR" dirty="0">
              <a:latin typeface="Calibri" panose="020F0502020204030204" pitchFamily="34" charset="0"/>
            </a:endParaRPr>
          </a:p>
          <a:p>
            <a:pPr>
              <a:spcBef>
                <a:spcPts val="0"/>
              </a:spcBef>
              <a:buClr>
                <a:srgbClr val="42BA97"/>
              </a:buClr>
              <a:buFont typeface="Wingdings" pitchFamily="2" charset="2"/>
              <a:buChar char="v"/>
            </a:pPr>
            <a:r>
              <a:rPr lang="fr-FR" dirty="0">
                <a:solidFill>
                  <a:srgbClr val="002060"/>
                </a:solidFill>
                <a:latin typeface="Calibri" panose="020F0502020204030204" pitchFamily="34" charset="0"/>
              </a:rPr>
              <a:t> </a:t>
            </a:r>
            <a:r>
              <a:rPr lang="fr-FR" u="sng" dirty="0">
                <a:solidFill>
                  <a:srgbClr val="002060"/>
                </a:solidFill>
                <a:latin typeface="Calibri" panose="020F0502020204030204" pitchFamily="34" charset="0"/>
              </a:rPr>
              <a:t>Définition de l’OCDE des données de la recherche</a:t>
            </a:r>
            <a:r>
              <a:rPr lang="fr-FR" dirty="0">
                <a:solidFill>
                  <a:srgbClr val="002060"/>
                </a:solidFill>
                <a:latin typeface="Calibri" panose="020F0502020204030204" pitchFamily="34" charset="0"/>
              </a:rPr>
              <a:t> :</a:t>
            </a:r>
            <a:br>
              <a:rPr lang="fr-FR" u="sng" dirty="0">
                <a:solidFill>
                  <a:srgbClr val="002060"/>
                </a:solidFill>
                <a:latin typeface="Calibri" panose="020F0502020204030204" pitchFamily="34" charset="0"/>
              </a:rPr>
            </a:br>
            <a:r>
              <a:rPr lang="fr-FR" i="1" dirty="0">
                <a:solidFill>
                  <a:srgbClr val="002060"/>
                </a:solidFill>
                <a:latin typeface="Calibri" panose="020F0502020204030204" pitchFamily="34" charset="0"/>
              </a:rPr>
              <a:t>Les données de recherche sont définies comme des enregistrements factuels (chiffres, textes, images et sons) qui sont utilisés comme sources principales pour la recherche scientifique et sont généralement reconnus par la communauté scientifique comme nécessaires pour valider des résultats de recherche. Un ensemble de données de recherche constitue une représentation systématique et partielle du sujet faisant l’objet de la recherche.</a:t>
            </a:r>
          </a:p>
          <a:p>
            <a:pPr>
              <a:spcBef>
                <a:spcPts val="0"/>
              </a:spcBef>
              <a:buClr>
                <a:srgbClr val="42BA97"/>
              </a:buClr>
              <a:buFont typeface="Wingdings" pitchFamily="2" charset="2"/>
              <a:buChar char="v"/>
            </a:pPr>
            <a:endParaRPr lang="fr-FR" dirty="0">
              <a:solidFill>
                <a:srgbClr val="002060"/>
              </a:solidFill>
              <a:latin typeface="Calibri" panose="020F0502020204030204" pitchFamily="34" charset="0"/>
            </a:endParaRPr>
          </a:p>
          <a:p>
            <a:pPr>
              <a:spcBef>
                <a:spcPts val="0"/>
              </a:spcBef>
              <a:buClr>
                <a:srgbClr val="42BA97"/>
              </a:buClr>
              <a:buFont typeface="Wingdings" pitchFamily="2" charset="2"/>
              <a:buChar char="v"/>
            </a:pPr>
            <a:r>
              <a:rPr lang="fr-FR" i="1" dirty="0">
                <a:solidFill>
                  <a:srgbClr val="002060"/>
                </a:solidFill>
                <a:latin typeface="Calibri" panose="020F0502020204030204" pitchFamily="34" charset="0"/>
              </a:rPr>
              <a:t> D’un point de vue juridique il n’y a pas de différence entre données brutes, élaborées ou métadonnées.</a:t>
            </a:r>
          </a:p>
          <a:p>
            <a:pPr marR="0" lvl="0" algn="l" defTabSz="457200" rtl="0" eaLnBrk="1" fontAlgn="auto" latinLnBrk="0" hangingPunct="1">
              <a:lnSpc>
                <a:spcPct val="100000"/>
              </a:lnSpc>
              <a:spcBef>
                <a:spcPct val="20000"/>
              </a:spcBef>
              <a:spcAft>
                <a:spcPts val="0"/>
              </a:spcAft>
              <a:buClr>
                <a:srgbClr val="E2007A"/>
              </a:buClr>
              <a:buSzTx/>
              <a:tabLst/>
              <a:defRPr/>
            </a:pPr>
            <a:endParaRPr kumimoji="0" lang="fr-FR"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2562342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2060"/>
                </a:solidFill>
              </a:rPr>
              <a:t>Cadre juridique de la donnée </a:t>
            </a:r>
            <a:br>
              <a:rPr lang="fr-FR" b="1" dirty="0">
                <a:solidFill>
                  <a:srgbClr val="002060"/>
                </a:solidFill>
              </a:rPr>
            </a:br>
            <a:r>
              <a:rPr lang="fr-FR" sz="2000" b="1" dirty="0">
                <a:solidFill>
                  <a:srgbClr val="002060"/>
                </a:solidFill>
              </a:rPr>
              <a:t>La donnée et le droit</a:t>
            </a:r>
            <a:endParaRPr lang="fr-FR" sz="2200" b="1" dirty="0">
              <a:solidFill>
                <a:srgbClr val="002060"/>
              </a:solidFill>
            </a:endParaRPr>
          </a:p>
        </p:txBody>
      </p:sp>
      <p:sp>
        <p:nvSpPr>
          <p:cNvPr id="3" name="Rectangle 2"/>
          <p:cNvSpPr/>
          <p:nvPr/>
        </p:nvSpPr>
        <p:spPr>
          <a:xfrm>
            <a:off x="649128" y="1406526"/>
            <a:ext cx="7845743" cy="5078313"/>
          </a:xfrm>
          <a:prstGeom prst="rect">
            <a:avLst/>
          </a:prstGeom>
        </p:spPr>
        <p:txBody>
          <a:bodyPr wrap="square">
            <a:spAutoFit/>
          </a:bodyPr>
          <a:lstStyle/>
          <a:p>
            <a:r>
              <a:rPr lang="fr-FR" b="1" dirty="0">
                <a:solidFill>
                  <a:srgbClr val="42BA97"/>
                </a:solidFill>
                <a:latin typeface="Calibri" panose="020F0502020204030204" pitchFamily="34" charset="0"/>
              </a:rPr>
              <a:t>La donnée et le droit </a:t>
            </a:r>
          </a:p>
          <a:p>
            <a:endParaRPr lang="fr-FR" u="sng" dirty="0">
              <a:latin typeface="Calibri" panose="020F0502020204030204" pitchFamily="34" charset="0"/>
            </a:endParaRPr>
          </a:p>
          <a:p>
            <a:pPr>
              <a:buClr>
                <a:srgbClr val="42BA97"/>
              </a:buClr>
              <a:buFont typeface="Wingdings" pitchFamily="2" charset="2"/>
              <a:buChar char="v"/>
            </a:pPr>
            <a:r>
              <a:rPr lang="fr-FR" b="1" dirty="0">
                <a:solidFill>
                  <a:srgbClr val="002060"/>
                </a:solidFill>
                <a:latin typeface="Calibri" panose="020F0502020204030204" pitchFamily="34" charset="0"/>
                <a:cs typeface="Utsaah" panose="020B0604020202020204" pitchFamily="34" charset="0"/>
              </a:rPr>
              <a:t> Le principe</a:t>
            </a:r>
          </a:p>
          <a:p>
            <a:pPr>
              <a:buClr>
                <a:srgbClr val="42BA97"/>
              </a:buClr>
            </a:pPr>
            <a:r>
              <a:rPr lang="fr-FR" dirty="0">
                <a:solidFill>
                  <a:srgbClr val="002060"/>
                </a:solidFill>
                <a:latin typeface="Calibri" panose="020F0502020204030204" pitchFamily="34" charset="0"/>
                <a:cs typeface="Utsaah" panose="020B0604020202020204" pitchFamily="34" charset="0"/>
              </a:rPr>
              <a:t>Les données ne sont pas appropriables par un droit de propriété matérielle ou immatérielle</a:t>
            </a:r>
          </a:p>
          <a:p>
            <a:pPr marL="285750" indent="-285750">
              <a:buClr>
                <a:srgbClr val="42BA97"/>
              </a:buClr>
              <a:buFont typeface="Arial" panose="020B0604020202020204" pitchFamily="34" charset="0"/>
              <a:buChar char="•"/>
            </a:pPr>
            <a:r>
              <a:rPr lang="fr-FR" dirty="0">
                <a:solidFill>
                  <a:srgbClr val="002060"/>
                </a:solidFill>
                <a:latin typeface="Calibri" panose="020F0502020204030204" pitchFamily="34" charset="0"/>
                <a:cs typeface="Utsaah" panose="020B0604020202020204" pitchFamily="34" charset="0"/>
              </a:rPr>
              <a:t>La donnée est de libre parcours</a:t>
            </a:r>
          </a:p>
          <a:p>
            <a:pPr marL="285750" indent="-285750">
              <a:buClr>
                <a:srgbClr val="42BA97"/>
              </a:buClr>
              <a:buFont typeface="Arial" panose="020B0604020202020204" pitchFamily="34" charset="0"/>
              <a:buChar char="•"/>
            </a:pPr>
            <a:r>
              <a:rPr lang="fr-FR" dirty="0">
                <a:solidFill>
                  <a:srgbClr val="002060"/>
                </a:solidFill>
                <a:latin typeface="Calibri" panose="020F0502020204030204" pitchFamily="34" charset="0"/>
                <a:cs typeface="Utsaah" panose="020B0604020202020204" pitchFamily="34" charset="0"/>
              </a:rPr>
              <a:t>La donnée en elle-même ne fait pas l’objet de protection, la collecte de données n’emporte pas la consécration de droit de propriété,</a:t>
            </a:r>
          </a:p>
          <a:p>
            <a:pPr>
              <a:buClr>
                <a:srgbClr val="42BA97"/>
              </a:buClr>
              <a:buFont typeface="Wingdings" pitchFamily="2" charset="2"/>
              <a:buChar char="v"/>
            </a:pPr>
            <a:r>
              <a:rPr lang="fr-FR" b="1" dirty="0">
                <a:solidFill>
                  <a:srgbClr val="002060"/>
                </a:solidFill>
                <a:latin typeface="Calibri" panose="020F0502020204030204" pitchFamily="34" charset="0"/>
                <a:cs typeface="Utsaah" panose="020B0604020202020204" pitchFamily="34" charset="0"/>
              </a:rPr>
              <a:t> Les Règlementations spécifiques</a:t>
            </a:r>
          </a:p>
          <a:p>
            <a:pPr marL="285750" indent="-285750">
              <a:buClr>
                <a:srgbClr val="42BA97"/>
              </a:buClr>
              <a:buFont typeface="Arial" panose="020B0604020202020204" pitchFamily="34" charset="0"/>
              <a:buChar char="•"/>
            </a:pPr>
            <a:r>
              <a:rPr lang="fr-FR" dirty="0">
                <a:solidFill>
                  <a:srgbClr val="002060"/>
                </a:solidFill>
                <a:latin typeface="Calibri" panose="020F0502020204030204" pitchFamily="34" charset="0"/>
                <a:cs typeface="Utsaah" panose="020B0604020202020204" pitchFamily="34" charset="0"/>
              </a:rPr>
              <a:t>La donnée peut faire l’objet d’une protection par un </a:t>
            </a:r>
            <a:r>
              <a:rPr lang="fr-FR" u="sng" dirty="0">
                <a:solidFill>
                  <a:srgbClr val="002060"/>
                </a:solidFill>
                <a:latin typeface="Calibri" panose="020F0502020204030204" pitchFamily="34" charset="0"/>
                <a:cs typeface="Utsaah" panose="020B0604020202020204" pitchFamily="34" charset="0"/>
              </a:rPr>
              <a:t>droit de propriété intellectuelle</a:t>
            </a:r>
          </a:p>
          <a:p>
            <a:pPr marL="365125" indent="0">
              <a:buClr>
                <a:srgbClr val="42BA97"/>
              </a:buClr>
              <a:buNone/>
            </a:pPr>
            <a:r>
              <a:rPr lang="fr-FR" dirty="0">
                <a:solidFill>
                  <a:srgbClr val="002060"/>
                </a:solidFill>
                <a:latin typeface="Calibri" panose="020F0502020204030204" pitchFamily="34" charset="0"/>
                <a:cs typeface="Utsaah" panose="020B0604020202020204" pitchFamily="34" charset="0"/>
              </a:rPr>
              <a:t>Ex : protection par le droit d’auteur (dessin, photographie…), droit des marques, droit du producteur de base de données.</a:t>
            </a:r>
          </a:p>
          <a:p>
            <a:pPr marL="365125" indent="0">
              <a:buClr>
                <a:srgbClr val="42BA97"/>
              </a:buClr>
              <a:buNone/>
            </a:pPr>
            <a:r>
              <a:rPr lang="fr-FR" dirty="0">
                <a:solidFill>
                  <a:srgbClr val="002060"/>
                </a:solidFill>
                <a:latin typeface="Calibri" panose="020F0502020204030204" pitchFamily="34" charset="0"/>
                <a:cs typeface="Utsaah" panose="020B0604020202020204" pitchFamily="34" charset="0"/>
              </a:rPr>
              <a:t>b) La donnée peut faire l’objet d’une </a:t>
            </a:r>
            <a:r>
              <a:rPr lang="fr-FR" u="sng" dirty="0">
                <a:solidFill>
                  <a:srgbClr val="002060"/>
                </a:solidFill>
                <a:latin typeface="Calibri" panose="020F0502020204030204" pitchFamily="34" charset="0"/>
                <a:cs typeface="Utsaah" panose="020B0604020202020204" pitchFamily="34" charset="0"/>
              </a:rPr>
              <a:t>règlementation spécifique</a:t>
            </a:r>
          </a:p>
          <a:p>
            <a:pPr marL="650875" indent="-285750">
              <a:buClr>
                <a:srgbClr val="42BA97"/>
              </a:buClr>
              <a:buFontTx/>
              <a:buChar char="-"/>
            </a:pPr>
            <a:r>
              <a:rPr lang="fr-FR" dirty="0">
                <a:solidFill>
                  <a:srgbClr val="002060"/>
                </a:solidFill>
                <a:latin typeface="Calibri" panose="020F0502020204030204" pitchFamily="34" charset="0"/>
                <a:cs typeface="Utsaah" panose="020B0604020202020204" pitchFamily="34" charset="0"/>
              </a:rPr>
              <a:t>Loi République Numérique dite Axelle Lemaire </a:t>
            </a:r>
          </a:p>
          <a:p>
            <a:pPr marL="650875" indent="-285750">
              <a:buClr>
                <a:srgbClr val="42BA97"/>
              </a:buClr>
              <a:buFontTx/>
              <a:buChar char="-"/>
            </a:pPr>
            <a:r>
              <a:rPr lang="fr-FR" dirty="0">
                <a:solidFill>
                  <a:srgbClr val="002060"/>
                </a:solidFill>
                <a:latin typeface="Calibri" panose="020F0502020204030204" pitchFamily="34" charset="0"/>
                <a:cs typeface="Utsaah" panose="020B0604020202020204" pitchFamily="34" charset="0"/>
              </a:rPr>
              <a:t>RGPD</a:t>
            </a:r>
          </a:p>
          <a:p>
            <a:pPr marL="650875" indent="-285750">
              <a:buClr>
                <a:srgbClr val="42BA97"/>
              </a:buClr>
              <a:buFontTx/>
              <a:buChar char="-"/>
            </a:pPr>
            <a:r>
              <a:rPr lang="fr-FR" dirty="0">
                <a:solidFill>
                  <a:srgbClr val="002060"/>
                </a:solidFill>
                <a:latin typeface="Calibri" panose="020F0502020204030204" pitchFamily="34" charset="0"/>
                <a:cs typeface="Utsaah" panose="020B0604020202020204" pitchFamily="34" charset="0"/>
              </a:rPr>
              <a:t>Règlementation relative aux Ressources Génétiques</a:t>
            </a:r>
          </a:p>
          <a:p>
            <a:pPr marL="650875" indent="-285750">
              <a:buClr>
                <a:srgbClr val="42BA97"/>
              </a:buClr>
              <a:buFontTx/>
              <a:buChar char="-"/>
            </a:pPr>
            <a:r>
              <a:rPr lang="fr-FR" dirty="0">
                <a:solidFill>
                  <a:srgbClr val="002060"/>
                </a:solidFill>
                <a:latin typeface="Calibri" panose="020F0502020204030204" pitchFamily="34" charset="0"/>
                <a:cs typeface="Utsaah" panose="020B0604020202020204" pitchFamily="34" charset="0"/>
              </a:rPr>
              <a:t>…..</a:t>
            </a:r>
          </a:p>
        </p:txBody>
      </p:sp>
    </p:spTree>
    <p:extLst>
      <p:ext uri="{BB962C8B-B14F-4D97-AF65-F5344CB8AC3E}">
        <p14:creationId xmlns:p14="http://schemas.microsoft.com/office/powerpoint/2010/main" val="1650692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solidFill>
                  <a:srgbClr val="002060"/>
                </a:solidFill>
                <a:cs typeface="Utsaah" panose="020B0604020202020204" pitchFamily="34" charset="0"/>
              </a:rPr>
              <a:t>Focus sur la Base de données </a:t>
            </a:r>
            <a:endParaRPr lang="fr-FR" dirty="0">
              <a:solidFill>
                <a:srgbClr val="002060"/>
              </a:solidFill>
              <a:cs typeface="Utsaah" panose="020B0604020202020204" pitchFamily="34" charset="0"/>
            </a:endParaRPr>
          </a:p>
        </p:txBody>
      </p:sp>
      <p:sp>
        <p:nvSpPr>
          <p:cNvPr id="3" name="Espace réservé du contenu 2"/>
          <p:cNvSpPr>
            <a:spLocks noGrp="1"/>
          </p:cNvSpPr>
          <p:nvPr>
            <p:ph idx="1"/>
          </p:nvPr>
        </p:nvSpPr>
        <p:spPr>
          <a:xfrm>
            <a:off x="683568" y="1628800"/>
            <a:ext cx="7290055" cy="4572000"/>
          </a:xfrm>
        </p:spPr>
        <p:txBody>
          <a:bodyPr>
            <a:noAutofit/>
          </a:bodyPr>
          <a:lstStyle/>
          <a:p>
            <a:pPr>
              <a:buFont typeface="Wingdings" panose="05000000000000000000" pitchFamily="2" charset="2"/>
              <a:buChar char="Ø"/>
            </a:pPr>
            <a:r>
              <a:rPr lang="fr-FR" sz="1600" u="sng" dirty="0">
                <a:solidFill>
                  <a:srgbClr val="002060"/>
                </a:solidFill>
                <a:cs typeface="Utsaah" panose="020B0604020202020204" pitchFamily="34" charset="0"/>
              </a:rPr>
              <a:t> </a:t>
            </a:r>
            <a:r>
              <a:rPr lang="fr-FR" sz="1800" u="sng" dirty="0">
                <a:solidFill>
                  <a:srgbClr val="002060"/>
                </a:solidFill>
                <a:cs typeface="Utsaah" panose="020B0604020202020204" pitchFamily="34" charset="0"/>
              </a:rPr>
              <a:t>Définition légale de la BDD </a:t>
            </a:r>
            <a:r>
              <a:rPr lang="fr-FR" sz="1800" dirty="0">
                <a:solidFill>
                  <a:srgbClr val="002060"/>
                </a:solidFill>
                <a:cs typeface="Utsaah" panose="020B0604020202020204" pitchFamily="34" charset="0"/>
              </a:rPr>
              <a:t> : </a:t>
            </a:r>
            <a:r>
              <a:rPr lang="fr-FR" sz="1800" i="1" dirty="0">
                <a:solidFill>
                  <a:srgbClr val="002060"/>
                </a:solidFill>
                <a:cs typeface="Utsaah" panose="020B0604020202020204" pitchFamily="34" charset="0"/>
              </a:rPr>
              <a:t>recueil d’œuvres, de données ou d’autres éléments indépendants, disposés de manière systématique ou méthodique, et individuellement accessibles par des moyens électroniques ou par tout autre moyen .</a:t>
            </a:r>
          </a:p>
          <a:p>
            <a:pPr>
              <a:buFont typeface="Wingdings" panose="05000000000000000000" pitchFamily="2" charset="2"/>
              <a:buChar char="Ø"/>
            </a:pPr>
            <a:endParaRPr lang="fr-FR" sz="1800" b="1" i="1" u="sng" dirty="0">
              <a:solidFill>
                <a:srgbClr val="002060"/>
              </a:solidFill>
              <a:cs typeface="Utsaah" panose="020B0604020202020204" pitchFamily="34" charset="0"/>
            </a:endParaRPr>
          </a:p>
          <a:p>
            <a:pPr>
              <a:buFont typeface="Wingdings" panose="05000000000000000000" pitchFamily="2" charset="2"/>
              <a:buChar char="Ø"/>
            </a:pPr>
            <a:r>
              <a:rPr lang="fr-FR" sz="1800" b="1" u="sng" dirty="0">
                <a:solidFill>
                  <a:srgbClr val="00B050"/>
                </a:solidFill>
                <a:cs typeface="Utsaah" panose="020B0604020202020204" pitchFamily="34" charset="0"/>
              </a:rPr>
              <a:t>3 éléments doivent être réunis</a:t>
            </a:r>
            <a:r>
              <a:rPr lang="fr-FR" sz="1800" b="1" dirty="0">
                <a:solidFill>
                  <a:srgbClr val="00B050"/>
                </a:solidFill>
                <a:cs typeface="Utsaah" panose="020B0604020202020204" pitchFamily="34" charset="0"/>
              </a:rPr>
              <a:t> </a:t>
            </a:r>
            <a:r>
              <a:rPr lang="fr-FR" sz="1800" dirty="0">
                <a:solidFill>
                  <a:srgbClr val="00B050"/>
                </a:solidFill>
                <a:cs typeface="Utsaah" panose="020B0604020202020204" pitchFamily="34" charset="0"/>
              </a:rPr>
              <a:t>:</a:t>
            </a:r>
          </a:p>
          <a:p>
            <a:pPr>
              <a:buFont typeface="Wingdings" panose="05000000000000000000" pitchFamily="2" charset="2"/>
              <a:buChar char="ü"/>
            </a:pPr>
            <a:r>
              <a:rPr lang="fr-FR" sz="1800" dirty="0">
                <a:solidFill>
                  <a:srgbClr val="002060"/>
                </a:solidFill>
                <a:cs typeface="Utsaah" panose="020B0604020202020204" pitchFamily="34" charset="0"/>
              </a:rPr>
              <a:t>Il doit y avoir un </a:t>
            </a:r>
            <a:r>
              <a:rPr lang="fr-FR" sz="1800" dirty="0">
                <a:solidFill>
                  <a:srgbClr val="00B050"/>
                </a:solidFill>
                <a:cs typeface="Utsaah" panose="020B0604020202020204" pitchFamily="34" charset="0"/>
              </a:rPr>
              <a:t>rassemblement ou une compilation d’éléments informationnels indépendants </a:t>
            </a:r>
            <a:r>
              <a:rPr lang="fr-FR" sz="1800" dirty="0">
                <a:solidFill>
                  <a:srgbClr val="002060"/>
                </a:solidFill>
                <a:cs typeface="Utsaah" panose="020B0604020202020204" pitchFamily="34" charset="0"/>
              </a:rPr>
              <a:t>;</a:t>
            </a:r>
          </a:p>
          <a:p>
            <a:pPr>
              <a:buFont typeface="Wingdings" panose="05000000000000000000" pitchFamily="2" charset="2"/>
              <a:buChar char="ü"/>
            </a:pPr>
            <a:r>
              <a:rPr lang="fr-FR" sz="1800" dirty="0">
                <a:solidFill>
                  <a:srgbClr val="002060"/>
                </a:solidFill>
                <a:cs typeface="Utsaah" panose="020B0604020202020204" pitchFamily="34" charset="0"/>
              </a:rPr>
              <a:t>Disposés de manière </a:t>
            </a:r>
            <a:r>
              <a:rPr lang="fr-FR" sz="1800" dirty="0">
                <a:solidFill>
                  <a:srgbClr val="00B050"/>
                </a:solidFill>
                <a:cs typeface="Utsaah" panose="020B0604020202020204" pitchFamily="34" charset="0"/>
              </a:rPr>
              <a:t>systématique ou méthodique </a:t>
            </a:r>
            <a:r>
              <a:rPr lang="fr-FR" sz="1800" dirty="0">
                <a:solidFill>
                  <a:srgbClr val="002060"/>
                </a:solidFill>
                <a:cs typeface="Utsaah" panose="020B0604020202020204" pitchFamily="34" charset="0"/>
              </a:rPr>
              <a:t>;</a:t>
            </a:r>
          </a:p>
          <a:p>
            <a:pPr>
              <a:buFont typeface="Wingdings" panose="05000000000000000000" pitchFamily="2" charset="2"/>
              <a:buChar char="ü"/>
            </a:pPr>
            <a:r>
              <a:rPr lang="fr-FR" sz="1800" dirty="0">
                <a:solidFill>
                  <a:srgbClr val="002060"/>
                </a:solidFill>
                <a:cs typeface="Utsaah" panose="020B0604020202020204" pitchFamily="34" charset="0"/>
              </a:rPr>
              <a:t>Permettre </a:t>
            </a:r>
            <a:r>
              <a:rPr lang="fr-FR" sz="1800" dirty="0">
                <a:solidFill>
                  <a:srgbClr val="00B050"/>
                </a:solidFill>
                <a:cs typeface="Utsaah" panose="020B0604020202020204" pitchFamily="34" charset="0"/>
              </a:rPr>
              <a:t>un accès individuel à ces éléments </a:t>
            </a:r>
            <a:r>
              <a:rPr lang="fr-FR" sz="1800" dirty="0">
                <a:solidFill>
                  <a:srgbClr val="002060"/>
                </a:solidFill>
                <a:cs typeface="Utsaah" panose="020B0604020202020204" pitchFamily="34" charset="0"/>
              </a:rPr>
              <a:t>par des moyens électroniques ou non.</a:t>
            </a:r>
          </a:p>
          <a:p>
            <a:pPr marL="0" indent="0">
              <a:buNone/>
            </a:pPr>
            <a:r>
              <a:rPr lang="fr-FR" sz="1800" b="1" u="sng" dirty="0">
                <a:solidFill>
                  <a:srgbClr val="002060"/>
                </a:solidFill>
                <a:cs typeface="Utsaah" panose="020B0604020202020204" pitchFamily="34" charset="0"/>
              </a:rPr>
              <a:t>Exemple de bases de données :</a:t>
            </a:r>
          </a:p>
          <a:p>
            <a:r>
              <a:rPr lang="fr-FR" sz="1800" dirty="0">
                <a:solidFill>
                  <a:srgbClr val="002060"/>
                </a:solidFill>
                <a:cs typeface="Utsaah" panose="020B0604020202020204" pitchFamily="34" charset="0"/>
              </a:rPr>
              <a:t>Format papier : annuaire pages jaunes ; catalogue ; revue papier ; guide de voyage ;</a:t>
            </a:r>
          </a:p>
          <a:p>
            <a:r>
              <a:rPr lang="fr-FR" sz="1800" dirty="0">
                <a:solidFill>
                  <a:srgbClr val="002060"/>
                </a:solidFill>
                <a:cs typeface="Utsaah" panose="020B0604020202020204" pitchFamily="34" charset="0"/>
              </a:rPr>
              <a:t>Format électronique : site internet ; fichier </a:t>
            </a:r>
            <a:r>
              <a:rPr lang="fr-FR" sz="1800" dirty="0" err="1">
                <a:solidFill>
                  <a:srgbClr val="002060"/>
                </a:solidFill>
                <a:cs typeface="Utsaah" panose="020B0604020202020204" pitchFamily="34" charset="0"/>
              </a:rPr>
              <a:t>excel</a:t>
            </a:r>
            <a:r>
              <a:rPr lang="fr-FR" sz="1800" dirty="0">
                <a:solidFill>
                  <a:srgbClr val="002060"/>
                </a:solidFill>
                <a:cs typeface="Utsaah" panose="020B0604020202020204" pitchFamily="34" charset="0"/>
              </a:rPr>
              <a:t> ; </a:t>
            </a:r>
          </a:p>
        </p:txBody>
      </p:sp>
    </p:spTree>
    <p:extLst>
      <p:ext uri="{BB962C8B-B14F-4D97-AF65-F5344CB8AC3E}">
        <p14:creationId xmlns:p14="http://schemas.microsoft.com/office/powerpoint/2010/main" val="15618233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solidFill>
                  <a:srgbClr val="002060"/>
                </a:solidFill>
                <a:cs typeface="Utsaah" panose="020B0604020202020204" pitchFamily="34" charset="0"/>
              </a:rPr>
              <a:t>Structure, données, ensemble</a:t>
            </a:r>
          </a:p>
        </p:txBody>
      </p:sp>
      <p:sp>
        <p:nvSpPr>
          <p:cNvPr id="3" name="Espace réservé du contenu 2"/>
          <p:cNvSpPr>
            <a:spLocks noGrp="1"/>
          </p:cNvSpPr>
          <p:nvPr>
            <p:ph idx="1"/>
          </p:nvPr>
        </p:nvSpPr>
        <p:spPr>
          <a:xfrm>
            <a:off x="509954" y="1700808"/>
            <a:ext cx="8229600" cy="4525963"/>
          </a:xfrm>
        </p:spPr>
        <p:txBody>
          <a:bodyPr/>
          <a:lstStyle/>
          <a:p>
            <a:pPr>
              <a:buFont typeface="Wingdings" panose="05000000000000000000" pitchFamily="2" charset="2"/>
              <a:buChar char="Ø"/>
            </a:pPr>
            <a:r>
              <a:rPr lang="fr-FR" dirty="0">
                <a:solidFill>
                  <a:srgbClr val="002060"/>
                </a:solidFill>
              </a:rPr>
              <a:t> </a:t>
            </a:r>
            <a:r>
              <a:rPr lang="fr-FR" sz="2400" u="sng" dirty="0">
                <a:solidFill>
                  <a:srgbClr val="002060"/>
                </a:solidFill>
              </a:rPr>
              <a:t>La base de données doit être appréhendée sous 3 angles </a:t>
            </a:r>
            <a:r>
              <a:rPr lang="fr-FR" sz="2400" dirty="0">
                <a:solidFill>
                  <a:srgbClr val="002060"/>
                </a:solidFill>
              </a:rPr>
              <a:t>:</a:t>
            </a:r>
          </a:p>
          <a:p>
            <a:pPr marL="0" indent="0">
              <a:buNone/>
            </a:pPr>
            <a:endParaRPr lang="fr-FR" sz="2400" dirty="0">
              <a:solidFill>
                <a:srgbClr val="002060"/>
              </a:solidFill>
            </a:endParaRPr>
          </a:p>
          <a:p>
            <a:pPr>
              <a:buFont typeface="Wingdings" panose="05000000000000000000" pitchFamily="2" charset="2"/>
              <a:buChar char="ü"/>
            </a:pPr>
            <a:r>
              <a:rPr lang="fr-FR" sz="2400" dirty="0">
                <a:solidFill>
                  <a:srgbClr val="002060"/>
                </a:solidFill>
              </a:rPr>
              <a:t> les données contenues dans la base de données ;</a:t>
            </a:r>
          </a:p>
          <a:p>
            <a:pPr>
              <a:buFont typeface="Wingdings" panose="05000000000000000000" pitchFamily="2" charset="2"/>
              <a:buChar char="ü"/>
            </a:pPr>
            <a:r>
              <a:rPr lang="fr-FR" sz="2400" dirty="0">
                <a:solidFill>
                  <a:srgbClr val="002060"/>
                </a:solidFill>
              </a:rPr>
              <a:t> la structure de la base de données ;</a:t>
            </a:r>
          </a:p>
          <a:p>
            <a:pPr>
              <a:buFont typeface="Wingdings" panose="05000000000000000000" pitchFamily="2" charset="2"/>
              <a:buChar char="ü"/>
            </a:pPr>
            <a:r>
              <a:rPr lang="fr-FR" sz="2400" dirty="0">
                <a:solidFill>
                  <a:srgbClr val="002060"/>
                </a:solidFill>
              </a:rPr>
              <a:t> la base de données dans son ensemble.</a:t>
            </a:r>
          </a:p>
        </p:txBody>
      </p:sp>
    </p:spTree>
    <p:extLst>
      <p:ext uri="{BB962C8B-B14F-4D97-AF65-F5344CB8AC3E}">
        <p14:creationId xmlns:p14="http://schemas.microsoft.com/office/powerpoint/2010/main" val="11393591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solidFill>
                  <a:srgbClr val="002060"/>
                </a:solidFill>
                <a:latin typeface="Utsaah" panose="020B0604020202020204" pitchFamily="34" charset="0"/>
                <a:cs typeface="Utsaah" panose="020B0604020202020204" pitchFamily="34" charset="0"/>
              </a:rPr>
              <a:t>La donnée contenue dans la base de données</a:t>
            </a:r>
            <a:endParaRPr lang="fr-FR" sz="3200" dirty="0"/>
          </a:p>
        </p:txBody>
      </p:sp>
      <p:sp>
        <p:nvSpPr>
          <p:cNvPr id="3" name="Espace réservé du contenu 2"/>
          <p:cNvSpPr>
            <a:spLocks noGrp="1"/>
          </p:cNvSpPr>
          <p:nvPr>
            <p:ph idx="1"/>
          </p:nvPr>
        </p:nvSpPr>
        <p:spPr/>
        <p:txBody>
          <a:bodyPr>
            <a:normAutofit/>
          </a:bodyPr>
          <a:lstStyle/>
          <a:p>
            <a:pPr>
              <a:buFont typeface="Wingdings" panose="05000000000000000000" pitchFamily="2" charset="2"/>
              <a:buChar char="Ø"/>
            </a:pPr>
            <a:r>
              <a:rPr lang="fr-FR" sz="2000" dirty="0">
                <a:solidFill>
                  <a:srgbClr val="002060"/>
                </a:solidFill>
                <a:latin typeface="Utsaah" panose="020B0604020202020204" pitchFamily="34" charset="0"/>
                <a:cs typeface="Utsaah" panose="020B0604020202020204" pitchFamily="34" charset="0"/>
              </a:rPr>
              <a:t> </a:t>
            </a:r>
            <a:r>
              <a:rPr lang="fr-FR" sz="2000" b="1" u="sng" dirty="0">
                <a:solidFill>
                  <a:srgbClr val="002060"/>
                </a:solidFill>
                <a:latin typeface="Utsaah" panose="020B0604020202020204" pitchFamily="34" charset="0"/>
                <a:cs typeface="Utsaah" panose="020B0604020202020204" pitchFamily="34" charset="0"/>
              </a:rPr>
              <a:t>Statut et protection des données contenues dans la bases de données</a:t>
            </a:r>
            <a:r>
              <a:rPr lang="fr-FR" sz="2000" b="1" dirty="0">
                <a:solidFill>
                  <a:srgbClr val="002060"/>
                </a:solidFill>
                <a:latin typeface="Utsaah" panose="020B0604020202020204" pitchFamily="34" charset="0"/>
                <a:cs typeface="Utsaah" panose="020B0604020202020204" pitchFamily="34" charset="0"/>
              </a:rPr>
              <a:t> </a:t>
            </a:r>
            <a:r>
              <a:rPr lang="fr-FR" sz="2000" dirty="0">
                <a:solidFill>
                  <a:srgbClr val="002060"/>
                </a:solidFill>
                <a:latin typeface="Utsaah" panose="020B0604020202020204" pitchFamily="34" charset="0"/>
                <a:cs typeface="Utsaah" panose="020B0604020202020204" pitchFamily="34" charset="0"/>
              </a:rPr>
              <a:t>:</a:t>
            </a:r>
          </a:p>
          <a:p>
            <a:pPr>
              <a:buFont typeface="Wingdings" panose="05000000000000000000" pitchFamily="2" charset="2"/>
              <a:buChar char="ü"/>
            </a:pPr>
            <a:r>
              <a:rPr lang="fr-FR" sz="2000" dirty="0">
                <a:solidFill>
                  <a:srgbClr val="002060"/>
                </a:solidFill>
                <a:latin typeface="Utsaah" panose="020B0604020202020204" pitchFamily="34" charset="0"/>
                <a:cs typeface="Utsaah" panose="020B0604020202020204" pitchFamily="34" charset="0"/>
              </a:rPr>
              <a:t>Par principe les données ne sont pas appropriables ;</a:t>
            </a:r>
          </a:p>
          <a:p>
            <a:pPr>
              <a:buFont typeface="Wingdings" panose="05000000000000000000" pitchFamily="2" charset="2"/>
              <a:buChar char="ü"/>
            </a:pPr>
            <a:r>
              <a:rPr lang="fr-FR" sz="2000" dirty="0">
                <a:solidFill>
                  <a:srgbClr val="002060"/>
                </a:solidFill>
                <a:latin typeface="Utsaah" panose="020B0604020202020204" pitchFamily="34" charset="0"/>
                <a:cs typeface="Utsaah" panose="020B0604020202020204" pitchFamily="34" charset="0"/>
              </a:rPr>
              <a:t>La directive du 11 mars 1996 distingue très explicitement le contenu et le contenant de la base de données et écarte de la protection le contenu de la base de données ;</a:t>
            </a:r>
          </a:p>
          <a:p>
            <a:pPr>
              <a:buFont typeface="Wingdings" panose="05000000000000000000" pitchFamily="2" charset="2"/>
              <a:buChar char="ü"/>
            </a:pPr>
            <a:r>
              <a:rPr lang="fr-FR" sz="2000" dirty="0">
                <a:solidFill>
                  <a:srgbClr val="002060"/>
                </a:solidFill>
                <a:latin typeface="Utsaah" panose="020B0604020202020204" pitchFamily="34" charset="0"/>
                <a:cs typeface="Utsaah" panose="020B0604020202020204" pitchFamily="34" charset="0"/>
              </a:rPr>
              <a:t>« </a:t>
            </a:r>
            <a:r>
              <a:rPr lang="fr-FR" sz="2000" i="1" dirty="0">
                <a:solidFill>
                  <a:srgbClr val="002060"/>
                </a:solidFill>
                <a:latin typeface="Utsaah" panose="020B0604020202020204" pitchFamily="34" charset="0"/>
                <a:cs typeface="Utsaah" panose="020B0604020202020204" pitchFamily="34" charset="0"/>
              </a:rPr>
              <a:t>La protection des bases de données par le droit d’auteur prévue par la présente directive ne couvre pas leur contenu et elle est sans préjudice des droits subsistant sur ledit contenant</a:t>
            </a:r>
            <a:r>
              <a:rPr lang="fr-FR" sz="2000" dirty="0">
                <a:solidFill>
                  <a:srgbClr val="002060"/>
                </a:solidFill>
                <a:latin typeface="Utsaah" panose="020B0604020202020204" pitchFamily="34" charset="0"/>
                <a:cs typeface="Utsaah" panose="020B0604020202020204" pitchFamily="34" charset="0"/>
              </a:rPr>
              <a:t> » ;</a:t>
            </a:r>
          </a:p>
          <a:p>
            <a:pPr>
              <a:buFont typeface="Wingdings" panose="05000000000000000000" pitchFamily="2" charset="2"/>
              <a:buChar char="ü"/>
            </a:pPr>
            <a:r>
              <a:rPr lang="fr-FR" sz="2000" dirty="0">
                <a:solidFill>
                  <a:srgbClr val="002060"/>
                </a:solidFill>
                <a:latin typeface="Utsaah" panose="020B0604020202020204" pitchFamily="34" charset="0"/>
                <a:cs typeface="Utsaah" panose="020B0604020202020204" pitchFamily="34" charset="0"/>
              </a:rPr>
              <a:t>La donnée en elle-même ne fait pas l’objet de protection ;</a:t>
            </a:r>
          </a:p>
          <a:p>
            <a:pPr>
              <a:buFont typeface="Wingdings" panose="05000000000000000000" pitchFamily="2" charset="2"/>
              <a:buChar char="ü"/>
            </a:pPr>
            <a:r>
              <a:rPr lang="fr-FR" sz="2000" b="1" u="sng" dirty="0">
                <a:solidFill>
                  <a:srgbClr val="002060"/>
                </a:solidFill>
                <a:latin typeface="Utsaah" panose="020B0604020202020204" pitchFamily="34" charset="0"/>
                <a:cs typeface="Utsaah" panose="020B0604020202020204" pitchFamily="34" charset="0"/>
              </a:rPr>
              <a:t>Exceptions</a:t>
            </a:r>
            <a:r>
              <a:rPr lang="fr-FR" sz="2000" b="1" dirty="0">
                <a:solidFill>
                  <a:srgbClr val="002060"/>
                </a:solidFill>
                <a:latin typeface="Utsaah" panose="020B0604020202020204" pitchFamily="34" charset="0"/>
                <a:cs typeface="Utsaah" panose="020B0604020202020204" pitchFamily="34" charset="0"/>
              </a:rPr>
              <a:t> </a:t>
            </a:r>
            <a:r>
              <a:rPr lang="fr-FR" sz="2000" dirty="0">
                <a:solidFill>
                  <a:srgbClr val="002060"/>
                </a:solidFill>
                <a:latin typeface="Utsaah" panose="020B0604020202020204" pitchFamily="34" charset="0"/>
                <a:cs typeface="Utsaah" panose="020B0604020202020204" pitchFamily="34" charset="0"/>
              </a:rPr>
              <a:t>: la donnée peut être protégée par un droit de propriété intellectuelle : droit d’auteur (dessin, photographie…), droit des marques : nécessité d’obtenir une licence pour exploiter ces données.</a:t>
            </a:r>
          </a:p>
          <a:p>
            <a:pPr>
              <a:buFont typeface="Wingdings" panose="05000000000000000000" pitchFamily="2" charset="2"/>
              <a:buChar char="ü"/>
            </a:pPr>
            <a:endParaRPr lang="fr-FR" sz="2000" dirty="0">
              <a:solidFill>
                <a:srgbClr val="002060"/>
              </a:solidFill>
              <a:latin typeface="Utsaah" panose="020B0604020202020204" pitchFamily="34" charset="0"/>
              <a:cs typeface="Utsaah" panose="020B0604020202020204" pitchFamily="34" charset="0"/>
            </a:endParaRPr>
          </a:p>
          <a:p>
            <a:pPr>
              <a:buFont typeface="Wingdings" panose="05000000000000000000" pitchFamily="2" charset="2"/>
              <a:buChar char="ü"/>
            </a:pPr>
            <a:endParaRPr lang="fr-FR" sz="2000" dirty="0">
              <a:solidFill>
                <a:srgbClr val="002060"/>
              </a:solidFill>
              <a:latin typeface="Utsaah" panose="020B0604020202020204" pitchFamily="34" charset="0"/>
              <a:cs typeface="Utsaah" panose="020B0604020202020204" pitchFamily="34" charset="0"/>
            </a:endParaRPr>
          </a:p>
        </p:txBody>
      </p:sp>
    </p:spTree>
    <p:extLst>
      <p:ext uri="{BB962C8B-B14F-4D97-AF65-F5344CB8AC3E}">
        <p14:creationId xmlns:p14="http://schemas.microsoft.com/office/powerpoint/2010/main" val="35064608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003232" cy="1143000"/>
          </a:xfrm>
        </p:spPr>
        <p:txBody>
          <a:bodyPr>
            <a:normAutofit/>
          </a:bodyPr>
          <a:lstStyle/>
          <a:p>
            <a:r>
              <a:rPr lang="fr-FR" sz="3200" dirty="0">
                <a:solidFill>
                  <a:srgbClr val="002060"/>
                </a:solidFill>
                <a:cs typeface="Utsaah" panose="020B0604020202020204" pitchFamily="34" charset="0"/>
              </a:rPr>
              <a:t>La structure de la base de données</a:t>
            </a:r>
          </a:p>
        </p:txBody>
      </p:sp>
      <p:sp>
        <p:nvSpPr>
          <p:cNvPr id="3" name="Espace réservé du contenu 2"/>
          <p:cNvSpPr>
            <a:spLocks noGrp="1"/>
          </p:cNvSpPr>
          <p:nvPr>
            <p:ph idx="1"/>
          </p:nvPr>
        </p:nvSpPr>
        <p:spPr/>
        <p:txBody>
          <a:bodyPr>
            <a:normAutofit fontScale="77500" lnSpcReduction="20000"/>
          </a:bodyPr>
          <a:lstStyle/>
          <a:p>
            <a:pPr>
              <a:buFont typeface="Wingdings" panose="05000000000000000000" pitchFamily="2" charset="2"/>
              <a:buChar char="Ø"/>
            </a:pPr>
            <a:r>
              <a:rPr lang="fr-FR" b="1" dirty="0">
                <a:solidFill>
                  <a:srgbClr val="002060"/>
                </a:solidFill>
                <a:latin typeface="+mj-lt"/>
                <a:cs typeface="Utsaah" panose="020B0604020202020204" pitchFamily="34" charset="0"/>
              </a:rPr>
              <a:t>La structure ou architecture de la base de données peut faire l’objet d’une protection par le droit d’auteur </a:t>
            </a:r>
          </a:p>
          <a:p>
            <a:pPr marL="0" indent="0">
              <a:buNone/>
            </a:pPr>
            <a:endParaRPr lang="fr-FR" dirty="0">
              <a:solidFill>
                <a:srgbClr val="002060"/>
              </a:solidFill>
              <a:latin typeface="+mj-lt"/>
              <a:cs typeface="Utsaah" panose="020B0604020202020204" pitchFamily="34" charset="0"/>
            </a:endParaRPr>
          </a:p>
          <a:p>
            <a:pPr>
              <a:buFont typeface="Wingdings" panose="05000000000000000000" pitchFamily="2" charset="2"/>
              <a:buChar char="ü"/>
            </a:pPr>
            <a:r>
              <a:rPr lang="fr-FR" sz="2800" dirty="0">
                <a:solidFill>
                  <a:srgbClr val="002060"/>
                </a:solidFill>
                <a:latin typeface="+mj-lt"/>
                <a:cs typeface="Utsaah" panose="020B0604020202020204" pitchFamily="34" charset="0"/>
              </a:rPr>
              <a:t>Condition : la structure doit être </a:t>
            </a:r>
            <a:r>
              <a:rPr lang="fr-FR" sz="2800" dirty="0">
                <a:solidFill>
                  <a:srgbClr val="00B050"/>
                </a:solidFill>
                <a:latin typeface="+mj-lt"/>
                <a:cs typeface="Utsaah" panose="020B0604020202020204" pitchFamily="34" charset="0"/>
              </a:rPr>
              <a:t>original</a:t>
            </a:r>
            <a:r>
              <a:rPr lang="fr-FR" sz="2800" dirty="0">
                <a:solidFill>
                  <a:srgbClr val="002060"/>
                </a:solidFill>
                <a:latin typeface="+mj-lt"/>
                <a:cs typeface="Utsaah" panose="020B0604020202020204" pitchFamily="34" charset="0"/>
              </a:rPr>
              <a:t>e ;</a:t>
            </a:r>
          </a:p>
          <a:p>
            <a:pPr>
              <a:buFont typeface="Wingdings" panose="05000000000000000000" pitchFamily="2" charset="2"/>
              <a:buChar char="ü"/>
            </a:pPr>
            <a:r>
              <a:rPr lang="fr-FR" sz="2800" dirty="0">
                <a:solidFill>
                  <a:srgbClr val="002060"/>
                </a:solidFill>
                <a:latin typeface="+mj-lt"/>
                <a:cs typeface="Utsaah" panose="020B0604020202020204" pitchFamily="34" charset="0"/>
              </a:rPr>
              <a:t>Pas évident de retrouver l’empreinte de la personnalité de l’auteur dans une base de données ;</a:t>
            </a:r>
          </a:p>
          <a:p>
            <a:pPr>
              <a:buFont typeface="Wingdings" panose="05000000000000000000" pitchFamily="2" charset="2"/>
              <a:buChar char="ü"/>
            </a:pPr>
            <a:r>
              <a:rPr lang="fr-FR" sz="2800" dirty="0">
                <a:solidFill>
                  <a:srgbClr val="002060"/>
                </a:solidFill>
                <a:latin typeface="+mj-lt"/>
                <a:cs typeface="Utsaah" panose="020B0604020202020204" pitchFamily="34" charset="0"/>
              </a:rPr>
              <a:t>Critère du législateur : art.L122-3 : la structure est protégeable lorsque « </a:t>
            </a:r>
            <a:r>
              <a:rPr lang="fr-FR" sz="2800" dirty="0">
                <a:solidFill>
                  <a:srgbClr val="00B050"/>
                </a:solidFill>
                <a:latin typeface="+mj-lt"/>
                <a:cs typeface="Utsaah" panose="020B0604020202020204" pitchFamily="34" charset="0"/>
              </a:rPr>
              <a:t>par le choix ou la disposition des matières, elles constituent des créations immatérielles</a:t>
            </a:r>
            <a:r>
              <a:rPr lang="fr-FR" sz="2800" dirty="0">
                <a:solidFill>
                  <a:srgbClr val="002060"/>
                </a:solidFill>
                <a:latin typeface="+mj-lt"/>
                <a:cs typeface="Utsaah" panose="020B0604020202020204" pitchFamily="34" charset="0"/>
              </a:rPr>
              <a:t> » ;</a:t>
            </a:r>
          </a:p>
          <a:p>
            <a:pPr>
              <a:buFont typeface="Wingdings" panose="05000000000000000000" pitchFamily="2" charset="2"/>
              <a:buChar char="ü"/>
            </a:pPr>
            <a:r>
              <a:rPr lang="fr-FR" sz="2800" dirty="0">
                <a:solidFill>
                  <a:srgbClr val="002060"/>
                </a:solidFill>
                <a:latin typeface="+mj-lt"/>
                <a:cs typeface="Utsaah" panose="020B0604020202020204" pitchFamily="34" charset="0"/>
              </a:rPr>
              <a:t>Critère retenu par les juges : empreinte de la personnalité de l’auteur est caractérisée par les choix opérés pour mettre au point la structure ; parfois le critère de la nouveauté est retenu ;</a:t>
            </a:r>
          </a:p>
          <a:p>
            <a:pPr>
              <a:buFont typeface="Wingdings" panose="05000000000000000000" pitchFamily="2" charset="2"/>
              <a:buChar char="ü"/>
            </a:pPr>
            <a:r>
              <a:rPr lang="fr-FR" sz="2800" b="1" dirty="0">
                <a:solidFill>
                  <a:srgbClr val="00B050"/>
                </a:solidFill>
                <a:latin typeface="+mj-lt"/>
                <a:cs typeface="Utsaah" panose="020B0604020202020204" pitchFamily="34" charset="0"/>
              </a:rPr>
              <a:t>En pratique : considérer que toute structure est originale.</a:t>
            </a:r>
          </a:p>
          <a:p>
            <a:pPr marL="0" indent="0">
              <a:buNone/>
            </a:pPr>
            <a:endParaRPr lang="fr-FR" sz="2800" dirty="0">
              <a:solidFill>
                <a:srgbClr val="002060"/>
              </a:solidFill>
              <a:latin typeface="Utsaah" panose="020B0604020202020204" pitchFamily="34" charset="0"/>
              <a:cs typeface="Utsaah" panose="020B0604020202020204" pitchFamily="34" charset="0"/>
            </a:endParaRPr>
          </a:p>
        </p:txBody>
      </p:sp>
    </p:spTree>
    <p:extLst>
      <p:ext uri="{BB962C8B-B14F-4D97-AF65-F5344CB8AC3E}">
        <p14:creationId xmlns:p14="http://schemas.microsoft.com/office/powerpoint/2010/main" val="12352595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9256" cy="1282154"/>
          </a:xfrm>
        </p:spPr>
        <p:txBody>
          <a:bodyPr>
            <a:noAutofit/>
          </a:bodyPr>
          <a:lstStyle/>
          <a:p>
            <a:r>
              <a:rPr lang="fr-FR" sz="3200" dirty="0">
                <a:solidFill>
                  <a:srgbClr val="002060"/>
                </a:solidFill>
                <a:latin typeface="+mn-lt"/>
                <a:cs typeface="Utsaah" panose="020B0604020202020204" pitchFamily="34" charset="0"/>
              </a:rPr>
              <a:t>La base de données dans son ensemble : le droit sui generis du producteur de la base de données</a:t>
            </a:r>
          </a:p>
        </p:txBody>
      </p:sp>
      <p:sp>
        <p:nvSpPr>
          <p:cNvPr id="3" name="Espace réservé du contenu 2"/>
          <p:cNvSpPr>
            <a:spLocks noGrp="1"/>
          </p:cNvSpPr>
          <p:nvPr>
            <p:ph idx="1"/>
          </p:nvPr>
        </p:nvSpPr>
        <p:spPr/>
        <p:txBody>
          <a:bodyPr>
            <a:normAutofit lnSpcReduction="10000"/>
          </a:bodyPr>
          <a:lstStyle/>
          <a:p>
            <a:pPr marL="457200" lvl="1" indent="0">
              <a:buNone/>
            </a:pPr>
            <a:r>
              <a:rPr lang="fr-FR" sz="2000" dirty="0">
                <a:solidFill>
                  <a:srgbClr val="002060"/>
                </a:solidFill>
              </a:rPr>
              <a:t>Définition du producteur de la base de données : </a:t>
            </a:r>
            <a:r>
              <a:rPr lang="fr-FR" sz="2000" b="1" dirty="0">
                <a:solidFill>
                  <a:srgbClr val="00B050"/>
                </a:solidFill>
              </a:rPr>
              <a:t>Le producteur d'une base de données est, selon l'article L 341-1 du Code de la propriété intellectuelle, « la personne qui prend l'initiative et le risque des investissements »</a:t>
            </a:r>
          </a:p>
          <a:p>
            <a:pPr marL="457200" lvl="1" indent="0">
              <a:buNone/>
            </a:pPr>
            <a:endParaRPr lang="fr-FR" sz="2000" dirty="0">
              <a:solidFill>
                <a:srgbClr val="002060"/>
              </a:solidFill>
            </a:endParaRPr>
          </a:p>
          <a:p>
            <a:pPr lvl="1">
              <a:buFont typeface="Wingdings" panose="05000000000000000000" pitchFamily="2" charset="2"/>
              <a:buChar char="Ø"/>
            </a:pPr>
            <a:r>
              <a:rPr lang="fr-FR" sz="2000" dirty="0">
                <a:solidFill>
                  <a:srgbClr val="002060"/>
                </a:solidFill>
              </a:rPr>
              <a:t>Le droit du producteur de la base de données lui permet</a:t>
            </a:r>
            <a:r>
              <a:rPr lang="fr-FR" sz="2000" b="1" dirty="0">
                <a:solidFill>
                  <a:srgbClr val="002060"/>
                </a:solidFill>
              </a:rPr>
              <a:t> d’interdire l’extraction et/ou la réutilisation de tout ou partie du contenu de la base de données</a:t>
            </a:r>
          </a:p>
          <a:p>
            <a:pPr lvl="1">
              <a:buFont typeface="Wingdings" panose="05000000000000000000" pitchFamily="2" charset="2"/>
              <a:buChar char="Ø"/>
            </a:pPr>
            <a:r>
              <a:rPr lang="fr-FR" sz="2000" dirty="0">
                <a:solidFill>
                  <a:srgbClr val="002060"/>
                </a:solidFill>
              </a:rPr>
              <a:t>Lutter efficacement contre le pillage des bases de données, à la portée de tous notamment avec le développement du numérique ;</a:t>
            </a:r>
          </a:p>
          <a:p>
            <a:pPr lvl="1">
              <a:buFont typeface="Wingdings" panose="05000000000000000000" pitchFamily="2" charset="2"/>
              <a:buChar char="Ø"/>
            </a:pPr>
            <a:r>
              <a:rPr lang="fr-FR" sz="2000" dirty="0">
                <a:solidFill>
                  <a:srgbClr val="002060"/>
                </a:solidFill>
              </a:rPr>
              <a:t>Protéger l’initiative et l’investissement réalisé pour mettre au point une base de données ;</a:t>
            </a:r>
          </a:p>
          <a:p>
            <a:pPr lvl="1">
              <a:buFont typeface="Wingdings" panose="05000000000000000000" pitchFamily="2" charset="2"/>
              <a:buChar char="Ø"/>
            </a:pPr>
            <a:r>
              <a:rPr lang="fr-FR" sz="2000" dirty="0">
                <a:solidFill>
                  <a:srgbClr val="002060"/>
                </a:solidFill>
              </a:rPr>
              <a:t>Transposition de la directive du 11 mars 1996 dans la loi 1</a:t>
            </a:r>
            <a:r>
              <a:rPr lang="fr-FR" sz="2000" baseline="30000" dirty="0">
                <a:solidFill>
                  <a:srgbClr val="002060"/>
                </a:solidFill>
              </a:rPr>
              <a:t>er</a:t>
            </a:r>
            <a:r>
              <a:rPr lang="fr-FR" sz="2000" dirty="0">
                <a:solidFill>
                  <a:srgbClr val="002060"/>
                </a:solidFill>
              </a:rPr>
              <a:t> juillet 1998 </a:t>
            </a:r>
          </a:p>
          <a:p>
            <a:pPr lvl="1">
              <a:buFont typeface="Wingdings" panose="05000000000000000000" pitchFamily="2" charset="2"/>
              <a:buChar char="Ø"/>
            </a:pPr>
            <a:r>
              <a:rPr lang="fr-FR" sz="2000" dirty="0">
                <a:solidFill>
                  <a:srgbClr val="002060"/>
                </a:solidFill>
              </a:rPr>
              <a:t>Articles L.341-1 et suivants du code de la propriété intellectuelle ;</a:t>
            </a:r>
          </a:p>
          <a:p>
            <a:pPr marL="457200" lvl="1" indent="0">
              <a:buNone/>
            </a:pPr>
            <a:endParaRPr lang="fr-FR" sz="1800" dirty="0">
              <a:solidFill>
                <a:srgbClr val="002060"/>
              </a:solidFill>
            </a:endParaRPr>
          </a:p>
          <a:p>
            <a:pPr marL="0" indent="0">
              <a:buNone/>
            </a:pPr>
            <a:endParaRPr lang="fr-FR" sz="2400" dirty="0">
              <a:solidFill>
                <a:srgbClr val="00B0F0"/>
              </a:solidFill>
            </a:endParaRPr>
          </a:p>
        </p:txBody>
      </p:sp>
    </p:spTree>
    <p:extLst>
      <p:ext uri="{BB962C8B-B14F-4D97-AF65-F5344CB8AC3E}">
        <p14:creationId xmlns:p14="http://schemas.microsoft.com/office/powerpoint/2010/main" val="4375931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solidFill>
                  <a:srgbClr val="002060"/>
                </a:solidFill>
                <a:cs typeface="Utsaah" panose="020B0604020202020204" pitchFamily="34" charset="0"/>
              </a:rPr>
              <a:t>Le droit du producteur de la base de données : conditions</a:t>
            </a:r>
          </a:p>
        </p:txBody>
      </p:sp>
      <p:sp>
        <p:nvSpPr>
          <p:cNvPr id="3" name="Espace réservé du contenu 2"/>
          <p:cNvSpPr>
            <a:spLocks noGrp="1"/>
          </p:cNvSpPr>
          <p:nvPr>
            <p:ph idx="1"/>
          </p:nvPr>
        </p:nvSpPr>
        <p:spPr/>
        <p:txBody>
          <a:bodyPr>
            <a:normAutofit fontScale="92500" lnSpcReduction="10000"/>
          </a:bodyPr>
          <a:lstStyle/>
          <a:p>
            <a:pPr>
              <a:buFont typeface="Wingdings" panose="05000000000000000000" pitchFamily="2" charset="2"/>
              <a:buChar char="Ø"/>
            </a:pPr>
            <a:r>
              <a:rPr lang="fr-FR" sz="2400" dirty="0">
                <a:solidFill>
                  <a:srgbClr val="002060"/>
                </a:solidFill>
                <a:cs typeface="Utsaah" panose="020B0604020202020204" pitchFamily="34" charset="0"/>
              </a:rPr>
              <a:t> Critère : Notion d’investissement substantiel </a:t>
            </a:r>
          </a:p>
          <a:p>
            <a:pPr>
              <a:buFont typeface="Wingdings" panose="05000000000000000000" pitchFamily="2" charset="2"/>
              <a:buChar char="Ø"/>
            </a:pPr>
            <a:r>
              <a:rPr lang="fr-FR" sz="2400" dirty="0">
                <a:solidFill>
                  <a:srgbClr val="002060"/>
                </a:solidFill>
                <a:cs typeface="Utsaah" panose="020B0604020202020204" pitchFamily="34" charset="0"/>
              </a:rPr>
              <a:t> Le producteur doit pouvoir témoigner d’un investissement financier, matériel ou humain substantiel ;</a:t>
            </a:r>
          </a:p>
          <a:p>
            <a:pPr>
              <a:buFont typeface="Wingdings" panose="05000000000000000000" pitchFamily="2" charset="2"/>
              <a:buChar char="Ø"/>
            </a:pPr>
            <a:r>
              <a:rPr lang="fr-FR" sz="2400" dirty="0">
                <a:solidFill>
                  <a:srgbClr val="002060"/>
                </a:solidFill>
                <a:cs typeface="Utsaah" panose="020B0604020202020204" pitchFamily="34" charset="0"/>
              </a:rPr>
              <a:t>Critère apprécié autant sur la </a:t>
            </a:r>
            <a:r>
              <a:rPr lang="fr-FR" sz="2400" b="1" dirty="0">
                <a:solidFill>
                  <a:srgbClr val="002060"/>
                </a:solidFill>
                <a:cs typeface="Utsaah" panose="020B0604020202020204" pitchFamily="34" charset="0"/>
              </a:rPr>
              <a:t>phase d’obtention et de constitution </a:t>
            </a:r>
            <a:r>
              <a:rPr lang="fr-FR" sz="2400" dirty="0">
                <a:solidFill>
                  <a:srgbClr val="002060"/>
                </a:solidFill>
                <a:cs typeface="Utsaah" panose="020B0604020202020204" pitchFamily="34" charset="0"/>
              </a:rPr>
              <a:t>(collecte, sélection, saisie…), de </a:t>
            </a:r>
            <a:r>
              <a:rPr lang="fr-FR" sz="2400" b="1" dirty="0">
                <a:solidFill>
                  <a:srgbClr val="002060"/>
                </a:solidFill>
                <a:cs typeface="Utsaah" panose="020B0604020202020204" pitchFamily="34" charset="0"/>
              </a:rPr>
              <a:t>vérification</a:t>
            </a:r>
            <a:r>
              <a:rPr lang="fr-FR" sz="2400" dirty="0">
                <a:solidFill>
                  <a:srgbClr val="002060"/>
                </a:solidFill>
                <a:cs typeface="Utsaah" panose="020B0604020202020204" pitchFamily="34" charset="0"/>
              </a:rPr>
              <a:t> (contrôle des données) ou de </a:t>
            </a:r>
            <a:r>
              <a:rPr lang="fr-FR" sz="2400" b="1" dirty="0">
                <a:solidFill>
                  <a:srgbClr val="002060"/>
                </a:solidFill>
                <a:cs typeface="Utsaah" panose="020B0604020202020204" pitchFamily="34" charset="0"/>
              </a:rPr>
              <a:t>présentation de la base </a:t>
            </a:r>
            <a:r>
              <a:rPr lang="fr-FR" sz="2400" dirty="0">
                <a:solidFill>
                  <a:srgbClr val="002060"/>
                </a:solidFill>
                <a:cs typeface="Utsaah" panose="020B0604020202020204" pitchFamily="34" charset="0"/>
              </a:rPr>
              <a:t>(architecture, modalités d’accès…) ;</a:t>
            </a:r>
          </a:p>
          <a:p>
            <a:pPr>
              <a:buFont typeface="Wingdings" panose="05000000000000000000" pitchFamily="2" charset="2"/>
              <a:buChar char="Ø"/>
            </a:pPr>
            <a:r>
              <a:rPr lang="fr-FR" sz="2400" dirty="0">
                <a:solidFill>
                  <a:srgbClr val="002060"/>
                </a:solidFill>
                <a:cs typeface="Utsaah" panose="020B0604020202020204" pitchFamily="34" charset="0"/>
              </a:rPr>
              <a:t>Coûts de mise à jour entrent dans les critères</a:t>
            </a:r>
          </a:p>
          <a:p>
            <a:pPr>
              <a:buFont typeface="Wingdings" panose="05000000000000000000" pitchFamily="2" charset="2"/>
              <a:buChar char="Ø"/>
            </a:pPr>
            <a:r>
              <a:rPr lang="fr-FR" sz="2400" dirty="0">
                <a:solidFill>
                  <a:srgbClr val="002060"/>
                </a:solidFill>
                <a:cs typeface="Utsaah" panose="020B0604020202020204" pitchFamily="34" charset="0"/>
              </a:rPr>
              <a:t>Durée de la protection : 15 ans à partir du moment où la base de de données est achevée et mise à disposition du public.</a:t>
            </a:r>
            <a:r>
              <a:rPr lang="fr-FR" sz="2400" dirty="0"/>
              <a:t> </a:t>
            </a:r>
            <a:r>
              <a:rPr lang="fr-FR" sz="2400" dirty="0">
                <a:solidFill>
                  <a:srgbClr val="002060"/>
                </a:solidFill>
              </a:rPr>
              <a:t>Cette durée peut être renouvelée à chaque nouvel </a:t>
            </a:r>
            <a:r>
              <a:rPr lang="fr-FR" sz="2400" dirty="0">
                <a:solidFill>
                  <a:srgbClr val="002060"/>
                </a:solidFill>
                <a:hlinkClick r:id="rId2"/>
              </a:rPr>
              <a:t>investissement substantiel</a:t>
            </a:r>
            <a:r>
              <a:rPr lang="fr-FR" sz="2400" dirty="0">
                <a:solidFill>
                  <a:srgbClr val="002060"/>
                </a:solidFill>
              </a:rPr>
              <a:t> effectué dans le cadre de la modification de la base de données (par exemple un financement important investi dans la mise à jour de la base de données).</a:t>
            </a:r>
            <a:endParaRPr lang="fr-FR" sz="2400" dirty="0">
              <a:solidFill>
                <a:srgbClr val="002060"/>
              </a:solidFill>
              <a:cs typeface="Utsaah" panose="020B0604020202020204" pitchFamily="34" charset="0"/>
            </a:endParaRPr>
          </a:p>
          <a:p>
            <a:pPr>
              <a:buFont typeface="Wingdings" panose="05000000000000000000" pitchFamily="2" charset="2"/>
              <a:buChar char="Ø"/>
            </a:pPr>
            <a:endParaRPr lang="fr-FR" sz="2800" dirty="0">
              <a:solidFill>
                <a:srgbClr val="002060"/>
              </a:solidFill>
              <a:cs typeface="Utsaah" panose="020B0604020202020204" pitchFamily="34" charset="0"/>
            </a:endParaRPr>
          </a:p>
          <a:p>
            <a:pPr marL="0" indent="0">
              <a:buNone/>
            </a:pPr>
            <a:endParaRPr lang="fr-FR" sz="2800" dirty="0">
              <a:solidFill>
                <a:srgbClr val="002060"/>
              </a:solidFill>
              <a:cs typeface="Utsaah" panose="020B0604020202020204" pitchFamily="34" charset="0"/>
            </a:endParaRPr>
          </a:p>
          <a:p>
            <a:pPr>
              <a:buFont typeface="Wingdings" panose="05000000000000000000" pitchFamily="2" charset="2"/>
              <a:buChar char="Ø"/>
            </a:pPr>
            <a:endParaRPr lang="fr-FR" sz="2800" dirty="0">
              <a:solidFill>
                <a:srgbClr val="002060"/>
              </a:solidFill>
              <a:latin typeface="Utsaah" panose="020B0604020202020204" pitchFamily="34" charset="0"/>
              <a:cs typeface="Utsaah" panose="020B0604020202020204" pitchFamily="34" charset="0"/>
            </a:endParaRPr>
          </a:p>
        </p:txBody>
      </p:sp>
    </p:spTree>
    <p:extLst>
      <p:ext uri="{BB962C8B-B14F-4D97-AF65-F5344CB8AC3E}">
        <p14:creationId xmlns:p14="http://schemas.microsoft.com/office/powerpoint/2010/main" val="15711523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solidFill>
                  <a:srgbClr val="002060"/>
                </a:solidFill>
                <a:cs typeface="Utsaah" panose="020B0604020202020204" pitchFamily="34" charset="0"/>
              </a:rPr>
              <a:t>Le droit du producteur de la base de données : la portée de la protection</a:t>
            </a:r>
            <a:endParaRPr lang="fr-FR" sz="3200" dirty="0"/>
          </a:p>
        </p:txBody>
      </p:sp>
      <p:sp>
        <p:nvSpPr>
          <p:cNvPr id="3" name="Espace réservé du contenu 2"/>
          <p:cNvSpPr>
            <a:spLocks noGrp="1"/>
          </p:cNvSpPr>
          <p:nvPr>
            <p:ph idx="1"/>
          </p:nvPr>
        </p:nvSpPr>
        <p:spPr>
          <a:xfrm>
            <a:off x="179512" y="1772816"/>
            <a:ext cx="8229600" cy="4525963"/>
          </a:xfrm>
        </p:spPr>
        <p:txBody>
          <a:bodyPr>
            <a:normAutofit fontScale="92500" lnSpcReduction="10000"/>
          </a:bodyPr>
          <a:lstStyle/>
          <a:p>
            <a:pPr>
              <a:buFont typeface="Wingdings" panose="05000000000000000000" pitchFamily="2" charset="2"/>
              <a:buChar char="Ø"/>
            </a:pPr>
            <a:r>
              <a:rPr lang="fr-FR" sz="2200" u="sng" dirty="0">
                <a:solidFill>
                  <a:srgbClr val="002060"/>
                </a:solidFill>
                <a:latin typeface="+mj-lt"/>
                <a:cs typeface="Utsaah" panose="020B0604020202020204" pitchFamily="34" charset="0"/>
              </a:rPr>
              <a:t>Le producteur de la base de données à la droit d’interdire :</a:t>
            </a:r>
          </a:p>
          <a:p>
            <a:pPr lvl="1">
              <a:buFont typeface="Wingdings" panose="05000000000000000000" pitchFamily="2" charset="2"/>
              <a:buChar char="ü"/>
            </a:pPr>
            <a:r>
              <a:rPr lang="fr-FR" sz="2200" dirty="0">
                <a:solidFill>
                  <a:srgbClr val="00B050"/>
                </a:solidFill>
                <a:latin typeface="+mj-lt"/>
                <a:cs typeface="Utsaah" panose="020B0604020202020204" pitchFamily="34" charset="0"/>
              </a:rPr>
              <a:t>L</a:t>
            </a:r>
            <a:r>
              <a:rPr lang="fr-FR" sz="2200" b="1" dirty="0">
                <a:solidFill>
                  <a:srgbClr val="00B050"/>
                </a:solidFill>
                <a:latin typeface="+mj-lt"/>
                <a:cs typeface="Utsaah" panose="020B0604020202020204" pitchFamily="34" charset="0"/>
              </a:rPr>
              <a:t>’extraction</a:t>
            </a:r>
            <a:r>
              <a:rPr lang="fr-FR" sz="2200" dirty="0">
                <a:solidFill>
                  <a:srgbClr val="002060"/>
                </a:solidFill>
                <a:latin typeface="+mj-lt"/>
                <a:cs typeface="Utsaah" panose="020B0604020202020204" pitchFamily="34" charset="0"/>
              </a:rPr>
              <a:t>, par transfert permanent ou temporaire de la </a:t>
            </a:r>
            <a:r>
              <a:rPr lang="fr-FR" sz="2200" b="1" dirty="0">
                <a:solidFill>
                  <a:srgbClr val="002060"/>
                </a:solidFill>
                <a:latin typeface="+mj-lt"/>
                <a:cs typeface="Utsaah" panose="020B0604020202020204" pitchFamily="34" charset="0"/>
              </a:rPr>
              <a:t>totalité</a:t>
            </a:r>
            <a:r>
              <a:rPr lang="fr-FR" sz="2200" dirty="0">
                <a:solidFill>
                  <a:srgbClr val="002060"/>
                </a:solidFill>
                <a:latin typeface="+mj-lt"/>
                <a:cs typeface="Utsaah" panose="020B0604020202020204" pitchFamily="34" charset="0"/>
              </a:rPr>
              <a:t> ou d’une partie </a:t>
            </a:r>
            <a:r>
              <a:rPr lang="fr-FR" sz="2200" b="1" dirty="0">
                <a:solidFill>
                  <a:srgbClr val="00B050"/>
                </a:solidFill>
                <a:latin typeface="+mj-lt"/>
                <a:cs typeface="Utsaah" panose="020B0604020202020204" pitchFamily="34" charset="0"/>
              </a:rPr>
              <a:t>qualitativement ou quantitativement substantielle</a:t>
            </a:r>
            <a:r>
              <a:rPr lang="fr-FR" sz="2200" dirty="0">
                <a:solidFill>
                  <a:srgbClr val="00B050"/>
                </a:solidFill>
                <a:latin typeface="+mj-lt"/>
                <a:cs typeface="Utsaah" panose="020B0604020202020204" pitchFamily="34" charset="0"/>
              </a:rPr>
              <a:t> </a:t>
            </a:r>
            <a:r>
              <a:rPr lang="fr-FR" sz="2200" dirty="0">
                <a:solidFill>
                  <a:srgbClr val="002060"/>
                </a:solidFill>
                <a:latin typeface="+mj-lt"/>
                <a:cs typeface="Utsaah" panose="020B0604020202020204" pitchFamily="34" charset="0"/>
              </a:rPr>
              <a:t>du contenu d’une base de données, sur un autre support, par tout moyen et sous toute forme que ce soit ;</a:t>
            </a:r>
          </a:p>
          <a:p>
            <a:pPr lvl="1">
              <a:buFont typeface="Wingdings" panose="05000000000000000000" pitchFamily="2" charset="2"/>
              <a:buChar char="ü"/>
            </a:pPr>
            <a:endParaRPr lang="fr-FR" sz="2200" dirty="0">
              <a:solidFill>
                <a:srgbClr val="002060"/>
              </a:solidFill>
              <a:latin typeface="+mj-lt"/>
              <a:cs typeface="Utsaah" panose="020B0604020202020204" pitchFamily="34" charset="0"/>
            </a:endParaRPr>
          </a:p>
          <a:p>
            <a:pPr lvl="1">
              <a:buFont typeface="Wingdings" panose="05000000000000000000" pitchFamily="2" charset="2"/>
              <a:buChar char="ü"/>
            </a:pPr>
            <a:r>
              <a:rPr lang="fr-FR" sz="2200" dirty="0">
                <a:solidFill>
                  <a:srgbClr val="00B050"/>
                </a:solidFill>
                <a:latin typeface="+mj-lt"/>
                <a:cs typeface="Utsaah" panose="020B0604020202020204" pitchFamily="34" charset="0"/>
              </a:rPr>
              <a:t>La </a:t>
            </a:r>
            <a:r>
              <a:rPr lang="fr-FR" sz="2200" b="1" dirty="0">
                <a:solidFill>
                  <a:srgbClr val="00B050"/>
                </a:solidFill>
                <a:latin typeface="+mj-lt"/>
                <a:cs typeface="Utsaah" panose="020B0604020202020204" pitchFamily="34" charset="0"/>
              </a:rPr>
              <a:t>réutilisation</a:t>
            </a:r>
            <a:r>
              <a:rPr lang="fr-FR" sz="2200" dirty="0">
                <a:solidFill>
                  <a:srgbClr val="00B050"/>
                </a:solidFill>
                <a:latin typeface="+mj-lt"/>
                <a:cs typeface="Utsaah" panose="020B0604020202020204" pitchFamily="34" charset="0"/>
              </a:rPr>
              <a:t>, par la mise à disposition du public de la </a:t>
            </a:r>
            <a:r>
              <a:rPr lang="fr-FR" sz="2200" b="1" dirty="0">
                <a:solidFill>
                  <a:srgbClr val="00B050"/>
                </a:solidFill>
                <a:latin typeface="+mj-lt"/>
                <a:cs typeface="Utsaah" panose="020B0604020202020204" pitchFamily="34" charset="0"/>
              </a:rPr>
              <a:t>totalité ou d’une partie qualitativement ou quantitativement substantielle</a:t>
            </a:r>
            <a:r>
              <a:rPr lang="fr-FR" sz="2200" dirty="0">
                <a:solidFill>
                  <a:srgbClr val="00B050"/>
                </a:solidFill>
                <a:latin typeface="+mj-lt"/>
                <a:cs typeface="Utsaah" panose="020B0604020202020204" pitchFamily="34" charset="0"/>
              </a:rPr>
              <a:t> </a:t>
            </a:r>
            <a:r>
              <a:rPr lang="fr-FR" sz="2200" dirty="0">
                <a:solidFill>
                  <a:srgbClr val="002060"/>
                </a:solidFill>
                <a:latin typeface="+mj-lt"/>
                <a:cs typeface="Utsaah" panose="020B0604020202020204" pitchFamily="34" charset="0"/>
              </a:rPr>
              <a:t>du contenu de la base , qu’elle qu’en soit la forme.</a:t>
            </a:r>
          </a:p>
          <a:p>
            <a:pPr marL="457200" lvl="1" indent="0">
              <a:buNone/>
            </a:pPr>
            <a:endParaRPr lang="fr-FR" sz="2200" dirty="0">
              <a:solidFill>
                <a:srgbClr val="002060"/>
              </a:solidFill>
              <a:latin typeface="+mj-lt"/>
              <a:cs typeface="Utsaah" panose="020B0604020202020204" pitchFamily="34" charset="0"/>
            </a:endParaRPr>
          </a:p>
          <a:p>
            <a:pPr lvl="1">
              <a:buFont typeface="Wingdings" panose="05000000000000000000" pitchFamily="2" charset="2"/>
              <a:buChar char="ü"/>
            </a:pPr>
            <a:r>
              <a:rPr lang="fr-FR" sz="2200" b="1" dirty="0">
                <a:solidFill>
                  <a:srgbClr val="00B050"/>
                </a:solidFill>
                <a:latin typeface="+mj-lt"/>
                <a:cs typeface="Utsaah" panose="020B0604020202020204" pitchFamily="34" charset="0"/>
              </a:rPr>
              <a:t>L’extraction ou la réutilisation </a:t>
            </a:r>
            <a:r>
              <a:rPr lang="fr-FR" sz="2200" dirty="0">
                <a:solidFill>
                  <a:srgbClr val="00B050"/>
                </a:solidFill>
                <a:latin typeface="+mj-lt"/>
                <a:cs typeface="Utsaah" panose="020B0604020202020204" pitchFamily="34" charset="0"/>
              </a:rPr>
              <a:t>répétée et systématique de parties </a:t>
            </a:r>
            <a:r>
              <a:rPr lang="fr-FR" sz="2200" b="1" dirty="0">
                <a:solidFill>
                  <a:srgbClr val="00B050"/>
                </a:solidFill>
                <a:latin typeface="+mj-lt"/>
                <a:cs typeface="Utsaah" panose="020B0604020202020204" pitchFamily="34" charset="0"/>
              </a:rPr>
              <a:t>qualitativement ou quantitativement non substantielle </a:t>
            </a:r>
            <a:r>
              <a:rPr lang="fr-FR" sz="2200" dirty="0">
                <a:solidFill>
                  <a:srgbClr val="002060"/>
                </a:solidFill>
                <a:latin typeface="+mj-lt"/>
                <a:cs typeface="Utsaah" panose="020B0604020202020204" pitchFamily="34" charset="0"/>
              </a:rPr>
              <a:t>du contenu de la base lorsque ces opérations excèdent manifestement les conditions d’utilisation normale de la base de données.</a:t>
            </a:r>
          </a:p>
          <a:p>
            <a:pPr lvl="1">
              <a:buFont typeface="Wingdings" panose="05000000000000000000" pitchFamily="2" charset="2"/>
              <a:buChar char="ü"/>
            </a:pPr>
            <a:endParaRPr lang="fr-FR" sz="1600" dirty="0">
              <a:solidFill>
                <a:srgbClr val="002060"/>
              </a:solidFill>
              <a:latin typeface="Utsaah" panose="020B0604020202020204" pitchFamily="34" charset="0"/>
              <a:cs typeface="Utsaah" panose="020B0604020202020204" pitchFamily="34" charset="0"/>
            </a:endParaRPr>
          </a:p>
          <a:p>
            <a:pPr>
              <a:buFont typeface="Wingdings" panose="05000000000000000000" pitchFamily="2" charset="2"/>
              <a:buChar char="ü"/>
            </a:pPr>
            <a:endParaRPr lang="fr-FR" dirty="0">
              <a:latin typeface="Utsaah" panose="020B0604020202020204" pitchFamily="34" charset="0"/>
              <a:cs typeface="Utsaah" panose="020B0604020202020204" pitchFamily="34" charset="0"/>
            </a:endParaRPr>
          </a:p>
        </p:txBody>
      </p:sp>
    </p:spTree>
    <p:extLst>
      <p:ext uri="{BB962C8B-B14F-4D97-AF65-F5344CB8AC3E}">
        <p14:creationId xmlns:p14="http://schemas.microsoft.com/office/powerpoint/2010/main" val="23640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12</a:t>
              </a:fld>
              <a:endParaRPr lang="fr-FR" sz="1200" dirty="0">
                <a:solidFill>
                  <a:schemeClr val="tx1"/>
                </a:solidFill>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12</a:t>
              </a:fld>
              <a:endParaRPr lang="fr-FR" sz="1200" dirty="0">
                <a:solidFill>
                  <a:schemeClr val="tx1"/>
                </a:solidFill>
              </a:endParaRPr>
            </a:p>
          </p:txBody>
        </p:sp>
      </p:grpSp>
      <p:sp>
        <p:nvSpPr>
          <p:cNvPr id="19" name="Titre 1">
            <a:extLst>
              <a:ext uri="{FF2B5EF4-FFF2-40B4-BE49-F238E27FC236}">
                <a16:creationId xmlns:a16="http://schemas.microsoft.com/office/drawing/2014/main" id="{A41CD24B-BE68-F147-B130-B13F8BFF1E70}"/>
              </a:ext>
            </a:extLst>
          </p:cNvPr>
          <p:cNvSpPr>
            <a:spLocks noGrp="1"/>
          </p:cNvSpPr>
          <p:nvPr>
            <p:ph type="title"/>
          </p:nvPr>
        </p:nvSpPr>
        <p:spPr>
          <a:xfrm>
            <a:off x="0" y="0"/>
            <a:ext cx="9159368" cy="718949"/>
          </a:xfrm>
          <a:blipFill>
            <a:blip r:embed="rId4"/>
            <a:tile tx="0" ty="0" sx="100000" sy="100000" flip="none" algn="tl"/>
          </a:blip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l"/>
            <a:r>
              <a:rPr lang="fr-FR" sz="3200" b="1" dirty="0">
                <a:latin typeface="+mn-lt"/>
              </a:rPr>
              <a:t>Focus sur la soumission d’un projet H2020</a:t>
            </a:r>
          </a:p>
        </p:txBody>
      </p:sp>
      <p:grpSp>
        <p:nvGrpSpPr>
          <p:cNvPr id="28" name="Groupe 27"/>
          <p:cNvGrpSpPr/>
          <p:nvPr/>
        </p:nvGrpSpPr>
        <p:grpSpPr>
          <a:xfrm>
            <a:off x="415003" y="908720"/>
            <a:ext cx="8189445" cy="707886"/>
            <a:chOff x="415003" y="2204864"/>
            <a:chExt cx="8189445" cy="707886"/>
          </a:xfrm>
        </p:grpSpPr>
        <p:sp>
          <p:nvSpPr>
            <p:cNvPr id="6" name="Flèche droite 5"/>
            <p:cNvSpPr/>
            <p:nvPr/>
          </p:nvSpPr>
          <p:spPr>
            <a:xfrm>
              <a:off x="1410138" y="2343936"/>
              <a:ext cx="71943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5233050" y="2204864"/>
              <a:ext cx="1427182"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2000" dirty="0"/>
                <a:t>Démarrage du projet</a:t>
              </a:r>
            </a:p>
          </p:txBody>
        </p:sp>
        <p:sp>
          <p:nvSpPr>
            <p:cNvPr id="35" name="ZoneTexte 34"/>
            <p:cNvSpPr txBox="1"/>
            <p:nvPr/>
          </p:nvSpPr>
          <p:spPr>
            <a:xfrm>
              <a:off x="2136706" y="2383806"/>
              <a:ext cx="14271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2000" dirty="0"/>
                <a:t>Soumission</a:t>
              </a:r>
            </a:p>
          </p:txBody>
        </p:sp>
        <p:sp>
          <p:nvSpPr>
            <p:cNvPr id="34" name="ZoneTexte 33"/>
            <p:cNvSpPr txBox="1"/>
            <p:nvPr/>
          </p:nvSpPr>
          <p:spPr>
            <a:xfrm>
              <a:off x="415003" y="2394352"/>
              <a:ext cx="14271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2000" dirty="0"/>
                <a:t>Conception</a:t>
              </a:r>
            </a:p>
          </p:txBody>
        </p:sp>
      </p:grpSp>
      <p:sp>
        <p:nvSpPr>
          <p:cNvPr id="26" name="ZoneTexte 25"/>
          <p:cNvSpPr txBox="1"/>
          <p:nvPr/>
        </p:nvSpPr>
        <p:spPr>
          <a:xfrm>
            <a:off x="899592" y="2132856"/>
            <a:ext cx="7704857" cy="411651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spcBef>
                <a:spcPts val="600"/>
              </a:spcBef>
              <a:spcAft>
                <a:spcPts val="600"/>
              </a:spcAft>
              <a:buClr>
                <a:srgbClr val="FF66FF"/>
              </a:buClr>
            </a:pPr>
            <a:r>
              <a:rPr lang="fr-FR" sz="2800" b="1" dirty="0">
                <a:solidFill>
                  <a:srgbClr val="92D050"/>
                </a:solidFill>
              </a:rPr>
              <a:t>2. Impact </a:t>
            </a:r>
            <a:r>
              <a:rPr lang="fr-FR" sz="2800" dirty="0">
                <a:solidFill>
                  <a:schemeClr val="tx1"/>
                </a:solidFill>
              </a:rPr>
              <a:t>(5 points)</a:t>
            </a:r>
          </a:p>
          <a:p>
            <a:pPr lvl="1">
              <a:spcBef>
                <a:spcPts val="600"/>
              </a:spcBef>
              <a:spcAft>
                <a:spcPts val="600"/>
              </a:spcAft>
              <a:buClr>
                <a:srgbClr val="FF66FF"/>
              </a:buClr>
            </a:pPr>
            <a:r>
              <a:rPr lang="fr-FR" sz="2800" dirty="0">
                <a:solidFill>
                  <a:schemeClr val="tx1"/>
                </a:solidFill>
              </a:rPr>
              <a:t>2.1. </a:t>
            </a:r>
            <a:r>
              <a:rPr lang="fr-FR" sz="2800" dirty="0" err="1">
                <a:solidFill>
                  <a:schemeClr val="tx1"/>
                </a:solidFill>
              </a:rPr>
              <a:t>Expected</a:t>
            </a:r>
            <a:r>
              <a:rPr lang="fr-FR" sz="2800" dirty="0">
                <a:solidFill>
                  <a:schemeClr val="tx1"/>
                </a:solidFill>
              </a:rPr>
              <a:t> impacts </a:t>
            </a:r>
          </a:p>
          <a:p>
            <a:pPr lvl="1">
              <a:spcBef>
                <a:spcPts val="600"/>
              </a:spcBef>
              <a:spcAft>
                <a:spcPts val="600"/>
              </a:spcAft>
              <a:buClr>
                <a:srgbClr val="FF66FF"/>
              </a:buClr>
            </a:pPr>
            <a:r>
              <a:rPr lang="fr-FR" sz="2800" b="1" dirty="0">
                <a:solidFill>
                  <a:srgbClr val="92D050"/>
                </a:solidFill>
              </a:rPr>
              <a:t>2.2. </a:t>
            </a:r>
            <a:r>
              <a:rPr lang="fr-FR" sz="2800" b="1" dirty="0" err="1">
                <a:solidFill>
                  <a:srgbClr val="92D050"/>
                </a:solidFill>
              </a:rPr>
              <a:t>Measures</a:t>
            </a:r>
            <a:r>
              <a:rPr lang="fr-FR" sz="2800" b="1" dirty="0">
                <a:solidFill>
                  <a:srgbClr val="92D050"/>
                </a:solidFill>
              </a:rPr>
              <a:t> to maximise impact</a:t>
            </a:r>
          </a:p>
          <a:p>
            <a:pPr lvl="1">
              <a:spcBef>
                <a:spcPts val="300"/>
              </a:spcBef>
              <a:buClr>
                <a:srgbClr val="FF66FF"/>
              </a:buClr>
            </a:pPr>
            <a:r>
              <a:rPr lang="fr-FR" sz="2800" dirty="0">
                <a:solidFill>
                  <a:schemeClr val="tx1"/>
                </a:solidFill>
              </a:rPr>
              <a:t>	</a:t>
            </a:r>
            <a:r>
              <a:rPr lang="en-US" sz="2800" dirty="0">
                <a:solidFill>
                  <a:schemeClr val="tx1"/>
                </a:solidFill>
              </a:rPr>
              <a:t>    Dissemination and exploitation of results</a:t>
            </a:r>
          </a:p>
          <a:p>
            <a:pPr marL="903288" lvl="1" defTabSz="1258888">
              <a:spcBef>
                <a:spcPts val="300"/>
              </a:spcBef>
              <a:buClr>
                <a:srgbClr val="FF66FF"/>
              </a:buClr>
            </a:pPr>
            <a:r>
              <a:rPr lang="en-US" sz="2800" dirty="0">
                <a:solidFill>
                  <a:schemeClr val="tx1"/>
                </a:solidFill>
              </a:rPr>
              <a:t>	</a:t>
            </a:r>
            <a:r>
              <a:rPr lang="fr-FR" sz="2800" dirty="0">
                <a:solidFill>
                  <a:schemeClr val="tx1"/>
                </a:solidFill>
              </a:rPr>
              <a:t>Plan de dissémination / exploitation</a:t>
            </a:r>
          </a:p>
          <a:p>
            <a:pPr marL="903288" lvl="1" defTabSz="1258888">
              <a:spcBef>
                <a:spcPts val="300"/>
              </a:spcBef>
              <a:buClr>
                <a:srgbClr val="FF66FF"/>
              </a:buClr>
            </a:pPr>
            <a:r>
              <a:rPr lang="fr-FR" sz="2800" dirty="0">
                <a:solidFill>
                  <a:schemeClr val="tx1"/>
                </a:solidFill>
              </a:rPr>
              <a:t>	Business plan</a:t>
            </a:r>
          </a:p>
          <a:p>
            <a:pPr marL="903288" lvl="1" defTabSz="1258888">
              <a:spcBef>
                <a:spcPts val="300"/>
              </a:spcBef>
              <a:buClr>
                <a:srgbClr val="FF66FF"/>
              </a:buClr>
            </a:pPr>
            <a:r>
              <a:rPr lang="fr-FR" sz="2800" dirty="0">
                <a:solidFill>
                  <a:schemeClr val="tx1"/>
                </a:solidFill>
              </a:rPr>
              <a:t>	</a:t>
            </a:r>
            <a:r>
              <a:rPr lang="fr-FR" sz="2800" b="1" dirty="0">
                <a:solidFill>
                  <a:srgbClr val="92D050"/>
                </a:solidFill>
              </a:rPr>
              <a:t>Gestion des données</a:t>
            </a:r>
          </a:p>
          <a:p>
            <a:pPr marL="903288" lvl="1" defTabSz="1258888">
              <a:spcBef>
                <a:spcPts val="300"/>
              </a:spcBef>
              <a:buClr>
                <a:srgbClr val="FF66FF"/>
              </a:buClr>
            </a:pPr>
            <a:r>
              <a:rPr lang="fr-FR" sz="2800" dirty="0">
                <a:solidFill>
                  <a:schemeClr val="tx1"/>
                </a:solidFill>
              </a:rPr>
              <a:t>	Gestion des connaissances / open </a:t>
            </a:r>
            <a:r>
              <a:rPr lang="fr-FR" sz="2800" dirty="0" err="1">
                <a:solidFill>
                  <a:schemeClr val="tx1"/>
                </a:solidFill>
              </a:rPr>
              <a:t>access</a:t>
            </a:r>
            <a:r>
              <a:rPr lang="fr-FR" sz="2800" dirty="0">
                <a:solidFill>
                  <a:schemeClr val="tx1"/>
                </a:solidFill>
              </a:rPr>
              <a:t> </a:t>
            </a:r>
          </a:p>
        </p:txBody>
      </p:sp>
      <p:sp>
        <p:nvSpPr>
          <p:cNvPr id="5" name="Flèche vers le bas 4"/>
          <p:cNvSpPr/>
          <p:nvPr/>
        </p:nvSpPr>
        <p:spPr>
          <a:xfrm>
            <a:off x="2733191" y="1556792"/>
            <a:ext cx="144016" cy="6370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E71E6D54-72E5-48AE-87DD-31572BEF1A87}"/>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8115107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solidFill>
                  <a:srgbClr val="002060"/>
                </a:solidFill>
              </a:rPr>
              <a:t>Droit sui generis: La portée de la protection</a:t>
            </a:r>
          </a:p>
        </p:txBody>
      </p:sp>
      <p:sp>
        <p:nvSpPr>
          <p:cNvPr id="3" name="Espace réservé du contenu 2"/>
          <p:cNvSpPr>
            <a:spLocks noGrp="1"/>
          </p:cNvSpPr>
          <p:nvPr>
            <p:ph idx="1"/>
          </p:nvPr>
        </p:nvSpPr>
        <p:spPr/>
        <p:txBody>
          <a:bodyPr>
            <a:normAutofit fontScale="92500"/>
          </a:bodyPr>
          <a:lstStyle/>
          <a:p>
            <a:pPr>
              <a:buFont typeface="Wingdings" panose="05000000000000000000" pitchFamily="2" charset="2"/>
              <a:buChar char="Ø"/>
            </a:pPr>
            <a:r>
              <a:rPr lang="fr-FR" sz="2800" u="sng" dirty="0">
                <a:solidFill>
                  <a:srgbClr val="002060"/>
                </a:solidFill>
                <a:cs typeface="Utsaah" panose="020B0604020202020204" pitchFamily="34" charset="0"/>
              </a:rPr>
              <a:t> Extraction</a:t>
            </a:r>
            <a:r>
              <a:rPr lang="fr-FR" sz="2800" dirty="0">
                <a:solidFill>
                  <a:srgbClr val="002060"/>
                </a:solidFill>
                <a:cs typeface="Utsaah" panose="020B0604020202020204" pitchFamily="34" charset="0"/>
              </a:rPr>
              <a:t> : transfert permanent ou temporaire , sur tout support, par tout moyen et sous toute forme que ce soit ;</a:t>
            </a:r>
          </a:p>
          <a:p>
            <a:pPr>
              <a:buFont typeface="Wingdings" panose="05000000000000000000" pitchFamily="2" charset="2"/>
              <a:buChar char="Ø"/>
            </a:pPr>
            <a:r>
              <a:rPr lang="fr-FR" sz="2800" u="sng" dirty="0">
                <a:solidFill>
                  <a:srgbClr val="002060"/>
                </a:solidFill>
                <a:cs typeface="Utsaah" panose="020B0604020202020204" pitchFamily="34" charset="0"/>
              </a:rPr>
              <a:t>Réutilisation</a:t>
            </a:r>
            <a:r>
              <a:rPr lang="fr-FR" sz="2800" dirty="0">
                <a:solidFill>
                  <a:srgbClr val="002060"/>
                </a:solidFill>
                <a:cs typeface="Utsaah" panose="020B0604020202020204" pitchFamily="34" charset="0"/>
              </a:rPr>
              <a:t> : mise à disposition du public de la totalité ou d’une partie qualitativement substantielle du contenu de la base, qu’elle qu’en soit la forme ;</a:t>
            </a:r>
          </a:p>
          <a:p>
            <a:pPr>
              <a:buFont typeface="Wingdings" panose="05000000000000000000" pitchFamily="2" charset="2"/>
              <a:buChar char="Ø"/>
            </a:pPr>
            <a:r>
              <a:rPr lang="fr-FR" sz="2800" dirty="0">
                <a:solidFill>
                  <a:srgbClr val="002060"/>
                </a:solidFill>
                <a:cs typeface="Utsaah" panose="020B0604020202020204" pitchFamily="34" charset="0"/>
              </a:rPr>
              <a:t> </a:t>
            </a:r>
            <a:r>
              <a:rPr lang="fr-FR" sz="2800" u="sng" dirty="0">
                <a:solidFill>
                  <a:srgbClr val="002060"/>
                </a:solidFill>
                <a:cs typeface="Utsaah" panose="020B0604020202020204" pitchFamily="34" charset="0"/>
              </a:rPr>
              <a:t>Partie substantielle quantitative </a:t>
            </a:r>
            <a:r>
              <a:rPr lang="fr-FR" sz="2800" dirty="0">
                <a:solidFill>
                  <a:srgbClr val="002060"/>
                </a:solidFill>
                <a:cs typeface="Utsaah" panose="020B0604020202020204" pitchFamily="34" charset="0"/>
              </a:rPr>
              <a:t>: se réfère au volume de données extrait et/ou réutilisé de la base et doit être apprécié par rapport au volume du contenu total de la base ; importance de l’investissement lié à l’obtention, à la vérification ou à la présentation du contenu. </a:t>
            </a:r>
          </a:p>
        </p:txBody>
      </p:sp>
    </p:spTree>
    <p:extLst>
      <p:ext uri="{BB962C8B-B14F-4D97-AF65-F5344CB8AC3E}">
        <p14:creationId xmlns:p14="http://schemas.microsoft.com/office/powerpoint/2010/main" val="37596927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4884"/>
            <a:ext cx="8229600" cy="1251034"/>
          </a:xfrm>
        </p:spPr>
        <p:txBody>
          <a:bodyPr>
            <a:normAutofit fontScale="90000"/>
          </a:bodyPr>
          <a:lstStyle/>
          <a:p>
            <a:r>
              <a:rPr lang="fr-FR" sz="3100" b="1" dirty="0">
                <a:solidFill>
                  <a:srgbClr val="002060"/>
                </a:solidFill>
                <a:latin typeface="Arial" panose="020B0604020202020204" pitchFamily="34" charset="0"/>
                <a:cs typeface="Arial" panose="020B0604020202020204" pitchFamily="34" charset="0"/>
              </a:rPr>
              <a:t>Focus Propriété intellectuelle</a:t>
            </a:r>
            <a:br>
              <a:rPr lang="fr-FR" sz="3100" b="1" dirty="0">
                <a:solidFill>
                  <a:srgbClr val="002060"/>
                </a:solidFill>
                <a:latin typeface="Arial" panose="020B0604020202020204" pitchFamily="34" charset="0"/>
                <a:cs typeface="Arial" panose="020B0604020202020204" pitchFamily="34" charset="0"/>
              </a:rPr>
            </a:br>
            <a:r>
              <a:rPr lang="fr-FR" sz="3100" b="1" dirty="0">
                <a:solidFill>
                  <a:srgbClr val="002060"/>
                </a:solidFill>
                <a:latin typeface="Arial" panose="020B0604020202020204" pitchFamily="34" charset="0"/>
                <a:cs typeface="Arial" panose="020B0604020202020204" pitchFamily="34" charset="0"/>
              </a:rPr>
              <a:t>Le droit du producteur de bases de données</a:t>
            </a:r>
            <a:br>
              <a:rPr lang="fr-FR" sz="2800" b="1" dirty="0">
                <a:solidFill>
                  <a:srgbClr val="002060"/>
                </a:solidFill>
              </a:rPr>
            </a:br>
            <a:r>
              <a:rPr lang="fr-FR" sz="2200" b="1" dirty="0">
                <a:solidFill>
                  <a:srgbClr val="002060"/>
                </a:solidFill>
              </a:rPr>
              <a:t>La Base de données dans son ensemble</a:t>
            </a:r>
            <a:endParaRPr lang="fr-FR" sz="1800" b="1" dirty="0">
              <a:solidFill>
                <a:srgbClr val="002060"/>
              </a:solidFill>
            </a:endParaRPr>
          </a:p>
        </p:txBody>
      </p:sp>
      <p:graphicFrame>
        <p:nvGraphicFramePr>
          <p:cNvPr id="4" name="Espace réservé du contenu 3"/>
          <p:cNvGraphicFramePr>
            <a:graphicFrameLocks noGrp="1"/>
          </p:cNvGraphicFramePr>
          <p:nvPr>
            <p:ph idx="1"/>
          </p:nvPr>
        </p:nvGraphicFramePr>
        <p:xfrm>
          <a:off x="457200" y="1600200"/>
          <a:ext cx="8229600" cy="384048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70840">
                <a:tc>
                  <a:txBody>
                    <a:bodyPr/>
                    <a:lstStyle/>
                    <a:p>
                      <a:r>
                        <a:rPr lang="fr-FR" dirty="0">
                          <a:latin typeface="Utsaah" panose="020B0604020202020204" pitchFamily="34" charset="0"/>
                          <a:cs typeface="Utsaah" panose="020B0604020202020204" pitchFamily="34" charset="0"/>
                        </a:rPr>
                        <a:t>Date </a:t>
                      </a:r>
                    </a:p>
                  </a:txBody>
                  <a:tcPr/>
                </a:tc>
                <a:tc>
                  <a:txBody>
                    <a:bodyPr/>
                    <a:lstStyle/>
                    <a:p>
                      <a:r>
                        <a:rPr lang="fr-FR" dirty="0">
                          <a:latin typeface="Utsaah" panose="020B0604020202020204" pitchFamily="34" charset="0"/>
                          <a:cs typeface="Utsaah" panose="020B0604020202020204" pitchFamily="34" charset="0"/>
                        </a:rPr>
                        <a:t>Lieu</a:t>
                      </a:r>
                    </a:p>
                  </a:txBody>
                  <a:tcPr/>
                </a:tc>
                <a:tc>
                  <a:txBody>
                    <a:bodyPr/>
                    <a:lstStyle/>
                    <a:p>
                      <a:r>
                        <a:rPr lang="fr-FR" dirty="0">
                          <a:latin typeface="Utsaah" panose="020B0604020202020204" pitchFamily="34" charset="0"/>
                          <a:cs typeface="Utsaah" panose="020B0604020202020204" pitchFamily="34" charset="0"/>
                        </a:rPr>
                        <a:t>Taille</a:t>
                      </a:r>
                    </a:p>
                  </a:txBody>
                  <a:tcPr/>
                </a:tc>
                <a:tc>
                  <a:txBody>
                    <a:bodyPr/>
                    <a:lstStyle/>
                    <a:p>
                      <a:r>
                        <a:rPr lang="fr-FR" dirty="0">
                          <a:latin typeface="Utsaah" panose="020B0604020202020204" pitchFamily="34" charset="0"/>
                          <a:cs typeface="Utsaah" panose="020B0604020202020204" pitchFamily="34" charset="0"/>
                        </a:rPr>
                        <a:t>Photo</a:t>
                      </a:r>
                    </a:p>
                  </a:txBody>
                  <a:tcPr/>
                </a:tc>
                <a:tc>
                  <a:txBody>
                    <a:bodyPr/>
                    <a:lstStyle/>
                    <a:p>
                      <a:r>
                        <a:rPr lang="fr-FR" dirty="0">
                          <a:latin typeface="Utsaah" panose="020B0604020202020204" pitchFamily="34" charset="0"/>
                          <a:cs typeface="Utsaah" panose="020B0604020202020204" pitchFamily="34" charset="0"/>
                        </a:rPr>
                        <a:t>Climat</a:t>
                      </a:r>
                    </a:p>
                  </a:txBody>
                  <a:tcPr/>
                </a:tc>
                <a:tc>
                  <a:txBody>
                    <a:bodyPr/>
                    <a:lstStyle/>
                    <a:p>
                      <a:r>
                        <a:rPr lang="fr-FR" dirty="0">
                          <a:latin typeface="Utsaah" panose="020B0604020202020204" pitchFamily="34" charset="0"/>
                          <a:cs typeface="Utsaah" panose="020B0604020202020204" pitchFamily="34" charset="0"/>
                        </a:rPr>
                        <a:t>Température</a:t>
                      </a:r>
                      <a:r>
                        <a:rPr lang="fr-FR" baseline="0" dirty="0">
                          <a:latin typeface="Utsaah" panose="020B0604020202020204" pitchFamily="34" charset="0"/>
                          <a:cs typeface="Utsaah" panose="020B0604020202020204" pitchFamily="34" charset="0"/>
                        </a:rPr>
                        <a:t> moyenne</a:t>
                      </a:r>
                      <a:endParaRPr lang="fr-FR" dirty="0">
                        <a:latin typeface="Utsaah" panose="020B0604020202020204" pitchFamily="34" charset="0"/>
                        <a:cs typeface="Utsaah" panose="020B0604020202020204" pitchFamily="34" charset="0"/>
                      </a:endParaRPr>
                    </a:p>
                  </a:txBody>
                  <a:tcPr/>
                </a:tc>
                <a:extLst>
                  <a:ext uri="{0D108BD9-81ED-4DB2-BD59-A6C34878D82A}">
                    <a16:rowId xmlns:a16="http://schemas.microsoft.com/office/drawing/2014/main" val="10000"/>
                  </a:ext>
                </a:extLst>
              </a:tr>
              <a:tr h="370840">
                <a:tc>
                  <a:txBody>
                    <a:bodyPr/>
                    <a:lstStyle/>
                    <a:p>
                      <a:r>
                        <a:rPr lang="fr-FR" dirty="0"/>
                        <a:t>2015</a:t>
                      </a:r>
                    </a:p>
                    <a:p>
                      <a:endParaRPr lang="fr-FR" dirty="0"/>
                    </a:p>
                  </a:txBody>
                  <a:tcPr/>
                </a:tc>
                <a:tc>
                  <a:txBody>
                    <a:bodyPr/>
                    <a:lstStyle/>
                    <a:p>
                      <a:r>
                        <a:rPr lang="fr-FR" dirty="0"/>
                        <a:t>Brésil</a:t>
                      </a:r>
                    </a:p>
                  </a:txBody>
                  <a:tcPr/>
                </a:tc>
                <a:tc>
                  <a:txBody>
                    <a:bodyPr/>
                    <a:lstStyle/>
                    <a:p>
                      <a:r>
                        <a:rPr lang="fr-FR" dirty="0"/>
                        <a:t>240 cm</a:t>
                      </a:r>
                    </a:p>
                  </a:txBody>
                  <a:tcPr/>
                </a:tc>
                <a:tc>
                  <a:txBody>
                    <a:bodyPr/>
                    <a:lstStyle/>
                    <a:p>
                      <a:endParaRPr lang="fr-FR" dirty="0"/>
                    </a:p>
                  </a:txBody>
                  <a:tcPr/>
                </a:tc>
                <a:tc>
                  <a:txBody>
                    <a:bodyPr/>
                    <a:lstStyle/>
                    <a:p>
                      <a:r>
                        <a:rPr lang="fr-FR" dirty="0"/>
                        <a:t>Humide</a:t>
                      </a:r>
                    </a:p>
                  </a:txBody>
                  <a:tcPr/>
                </a:tc>
                <a:tc>
                  <a:txBody>
                    <a:bodyPr/>
                    <a:lstStyle/>
                    <a:p>
                      <a:r>
                        <a:rPr lang="fr-FR" dirty="0"/>
                        <a:t>26°</a:t>
                      </a:r>
                      <a:r>
                        <a:rPr lang="fr-FR" baseline="0" dirty="0"/>
                        <a:t> </a:t>
                      </a:r>
                      <a:endParaRPr lang="fr-FR" dirty="0"/>
                    </a:p>
                  </a:txBody>
                  <a:tcPr/>
                </a:tc>
                <a:extLst>
                  <a:ext uri="{0D108BD9-81ED-4DB2-BD59-A6C34878D82A}">
                    <a16:rowId xmlns:a16="http://schemas.microsoft.com/office/drawing/2014/main" val="10001"/>
                  </a:ext>
                </a:extLst>
              </a:tr>
              <a:tr h="370840">
                <a:tc>
                  <a:txBody>
                    <a:bodyPr/>
                    <a:lstStyle/>
                    <a:p>
                      <a:r>
                        <a:rPr lang="fr-FR" dirty="0"/>
                        <a:t>2014</a:t>
                      </a:r>
                    </a:p>
                    <a:p>
                      <a:endParaRPr lang="fr-FR" dirty="0"/>
                    </a:p>
                  </a:txBody>
                  <a:tcPr/>
                </a:tc>
                <a:tc>
                  <a:txBody>
                    <a:bodyPr/>
                    <a:lstStyle/>
                    <a:p>
                      <a:r>
                        <a:rPr lang="fr-FR" dirty="0"/>
                        <a:t>Afrique du Sud</a:t>
                      </a:r>
                    </a:p>
                  </a:txBody>
                  <a:tcPr/>
                </a:tc>
                <a:tc>
                  <a:txBody>
                    <a:bodyPr/>
                    <a:lstStyle/>
                    <a:p>
                      <a:r>
                        <a:rPr lang="fr-FR" dirty="0"/>
                        <a:t>610 cm</a:t>
                      </a:r>
                    </a:p>
                  </a:txBody>
                  <a:tcPr/>
                </a:tc>
                <a:tc>
                  <a:txBody>
                    <a:bodyPr/>
                    <a:lstStyle/>
                    <a:p>
                      <a:endParaRPr lang="fr-FR" dirty="0"/>
                    </a:p>
                  </a:txBody>
                  <a:tcPr/>
                </a:tc>
                <a:tc>
                  <a:txBody>
                    <a:bodyPr/>
                    <a:lstStyle/>
                    <a:p>
                      <a:r>
                        <a:rPr lang="fr-FR" dirty="0"/>
                        <a:t>Sec</a:t>
                      </a:r>
                    </a:p>
                  </a:txBody>
                  <a:tcPr/>
                </a:tc>
                <a:tc>
                  <a:txBody>
                    <a:bodyPr/>
                    <a:lstStyle/>
                    <a:p>
                      <a:r>
                        <a:rPr lang="fr-FR" dirty="0"/>
                        <a:t>32°</a:t>
                      </a:r>
                    </a:p>
                  </a:txBody>
                  <a:tcPr/>
                </a:tc>
                <a:extLst>
                  <a:ext uri="{0D108BD9-81ED-4DB2-BD59-A6C34878D82A}">
                    <a16:rowId xmlns:a16="http://schemas.microsoft.com/office/drawing/2014/main" val="10002"/>
                  </a:ext>
                </a:extLst>
              </a:tr>
              <a:tr h="370840">
                <a:tc>
                  <a:txBody>
                    <a:bodyPr/>
                    <a:lstStyle/>
                    <a:p>
                      <a:r>
                        <a:rPr lang="fr-FR" dirty="0"/>
                        <a:t>2013</a:t>
                      </a:r>
                    </a:p>
                    <a:p>
                      <a:endParaRPr lang="fr-FR" dirty="0"/>
                    </a:p>
                  </a:txBody>
                  <a:tcPr/>
                </a:tc>
                <a:tc>
                  <a:txBody>
                    <a:bodyPr/>
                    <a:lstStyle/>
                    <a:p>
                      <a:r>
                        <a:rPr lang="fr-FR" dirty="0"/>
                        <a:t>Togo</a:t>
                      </a:r>
                    </a:p>
                  </a:txBody>
                  <a:tcPr/>
                </a:tc>
                <a:tc>
                  <a:txBody>
                    <a:bodyPr/>
                    <a:lstStyle/>
                    <a:p>
                      <a:r>
                        <a:rPr lang="fr-FR" dirty="0"/>
                        <a:t>460 cm</a:t>
                      </a:r>
                    </a:p>
                  </a:txBody>
                  <a:tcPr/>
                </a:tc>
                <a:tc>
                  <a:txBody>
                    <a:bodyPr/>
                    <a:lstStyle/>
                    <a:p>
                      <a:endParaRPr lang="fr-FR" dirty="0"/>
                    </a:p>
                  </a:txBody>
                  <a:tcPr/>
                </a:tc>
                <a:tc>
                  <a:txBody>
                    <a:bodyPr/>
                    <a:lstStyle/>
                    <a:p>
                      <a:r>
                        <a:rPr lang="fr-FR" dirty="0"/>
                        <a:t>Sec à très sec</a:t>
                      </a:r>
                    </a:p>
                  </a:txBody>
                  <a:tcPr/>
                </a:tc>
                <a:tc>
                  <a:txBody>
                    <a:bodyPr/>
                    <a:lstStyle/>
                    <a:p>
                      <a:r>
                        <a:rPr lang="fr-FR" dirty="0"/>
                        <a:t>29°</a:t>
                      </a:r>
                    </a:p>
                  </a:txBody>
                  <a:tcPr/>
                </a:tc>
                <a:extLst>
                  <a:ext uri="{0D108BD9-81ED-4DB2-BD59-A6C34878D82A}">
                    <a16:rowId xmlns:a16="http://schemas.microsoft.com/office/drawing/2014/main" val="10003"/>
                  </a:ext>
                </a:extLst>
              </a:tr>
              <a:tr h="370840">
                <a:tc>
                  <a:txBody>
                    <a:bodyPr/>
                    <a:lstStyle/>
                    <a:p>
                      <a:r>
                        <a:rPr lang="fr-FR" dirty="0"/>
                        <a:t>2012</a:t>
                      </a:r>
                    </a:p>
                    <a:p>
                      <a:endParaRPr lang="fr-FR" dirty="0"/>
                    </a:p>
                  </a:txBody>
                  <a:tcPr/>
                </a:tc>
                <a:tc>
                  <a:txBody>
                    <a:bodyPr/>
                    <a:lstStyle/>
                    <a:p>
                      <a:r>
                        <a:rPr lang="fr-FR" dirty="0"/>
                        <a:t>Portugal</a:t>
                      </a:r>
                    </a:p>
                  </a:txBody>
                  <a:tcPr/>
                </a:tc>
                <a:tc>
                  <a:txBody>
                    <a:bodyPr/>
                    <a:lstStyle/>
                    <a:p>
                      <a:r>
                        <a:rPr lang="fr-FR" dirty="0"/>
                        <a:t>420 cm</a:t>
                      </a:r>
                    </a:p>
                  </a:txBody>
                  <a:tcPr/>
                </a:tc>
                <a:tc>
                  <a:txBody>
                    <a:bodyPr/>
                    <a:lstStyle/>
                    <a:p>
                      <a:endParaRPr lang="fr-FR" dirty="0"/>
                    </a:p>
                  </a:txBody>
                  <a:tcPr/>
                </a:tc>
                <a:tc>
                  <a:txBody>
                    <a:bodyPr/>
                    <a:lstStyle/>
                    <a:p>
                      <a:r>
                        <a:rPr lang="fr-FR" dirty="0"/>
                        <a:t>Humide</a:t>
                      </a:r>
                      <a:r>
                        <a:rPr lang="fr-FR" baseline="0" dirty="0"/>
                        <a:t> à sec</a:t>
                      </a:r>
                      <a:endParaRPr lang="fr-FR" dirty="0"/>
                    </a:p>
                  </a:txBody>
                  <a:tcPr/>
                </a:tc>
                <a:tc>
                  <a:txBody>
                    <a:bodyPr/>
                    <a:lstStyle/>
                    <a:p>
                      <a:r>
                        <a:rPr lang="fr-FR" dirty="0"/>
                        <a:t>28°</a:t>
                      </a:r>
                    </a:p>
                  </a:txBody>
                  <a:tcPr/>
                </a:tc>
                <a:extLst>
                  <a:ext uri="{0D108BD9-81ED-4DB2-BD59-A6C34878D82A}">
                    <a16:rowId xmlns:a16="http://schemas.microsoft.com/office/drawing/2014/main" val="10004"/>
                  </a:ext>
                </a:extLst>
              </a:tr>
              <a:tr h="370840">
                <a:tc>
                  <a:txBody>
                    <a:bodyPr/>
                    <a:lstStyle/>
                    <a:p>
                      <a:r>
                        <a:rPr lang="fr-FR" dirty="0"/>
                        <a:t>2011</a:t>
                      </a:r>
                    </a:p>
                    <a:p>
                      <a:endParaRPr lang="fr-FR" dirty="0"/>
                    </a:p>
                  </a:txBody>
                  <a:tcPr/>
                </a:tc>
                <a:tc>
                  <a:txBody>
                    <a:bodyPr/>
                    <a:lstStyle/>
                    <a:p>
                      <a:r>
                        <a:rPr lang="fr-FR" dirty="0"/>
                        <a:t>Côte d’Ivoire</a:t>
                      </a:r>
                    </a:p>
                  </a:txBody>
                  <a:tcPr/>
                </a:tc>
                <a:tc>
                  <a:txBody>
                    <a:bodyPr/>
                    <a:lstStyle/>
                    <a:p>
                      <a:r>
                        <a:rPr lang="fr-FR" dirty="0"/>
                        <a:t>800 cm</a:t>
                      </a:r>
                    </a:p>
                  </a:txBody>
                  <a:tcPr/>
                </a:tc>
                <a:tc>
                  <a:txBody>
                    <a:bodyPr/>
                    <a:lstStyle/>
                    <a:p>
                      <a:endParaRPr lang="fr-FR" dirty="0"/>
                    </a:p>
                  </a:txBody>
                  <a:tcPr/>
                </a:tc>
                <a:tc>
                  <a:txBody>
                    <a:bodyPr/>
                    <a:lstStyle/>
                    <a:p>
                      <a:r>
                        <a:rPr lang="fr-FR" dirty="0"/>
                        <a:t>Sec</a:t>
                      </a:r>
                    </a:p>
                  </a:txBody>
                  <a:tcPr/>
                </a:tc>
                <a:tc>
                  <a:txBody>
                    <a:bodyPr/>
                    <a:lstStyle/>
                    <a:p>
                      <a:r>
                        <a:rPr lang="fr-FR" dirty="0"/>
                        <a:t>24°</a:t>
                      </a:r>
                    </a:p>
                  </a:txBody>
                  <a:tcPr/>
                </a:tc>
                <a:extLst>
                  <a:ext uri="{0D108BD9-81ED-4DB2-BD59-A6C34878D82A}">
                    <a16:rowId xmlns:a16="http://schemas.microsoft.com/office/drawing/2014/main" val="10005"/>
                  </a:ext>
                </a:extLst>
              </a:tr>
            </a:tbl>
          </a:graphicData>
        </a:graphic>
      </p:graphicFrame>
      <p:pic>
        <p:nvPicPr>
          <p:cNvPr id="5"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8127" y="2287587"/>
            <a:ext cx="7143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314" y="2924944"/>
            <a:ext cx="5880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8127" y="3578225"/>
            <a:ext cx="7143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8751" y="4149079"/>
            <a:ext cx="8731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8127" y="4841144"/>
            <a:ext cx="740327" cy="62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1312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457200" y="1600200"/>
          <a:ext cx="8229600" cy="384048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70840">
                <a:tc>
                  <a:txBody>
                    <a:bodyPr/>
                    <a:lstStyle/>
                    <a:p>
                      <a:r>
                        <a:rPr lang="fr-FR" dirty="0">
                          <a:latin typeface="Utsaah" panose="020B0604020202020204" pitchFamily="34" charset="0"/>
                          <a:cs typeface="Utsaah" panose="020B0604020202020204" pitchFamily="34" charset="0"/>
                        </a:rPr>
                        <a:t>Date </a:t>
                      </a:r>
                    </a:p>
                  </a:txBody>
                  <a:tcPr/>
                </a:tc>
                <a:tc>
                  <a:txBody>
                    <a:bodyPr/>
                    <a:lstStyle/>
                    <a:p>
                      <a:r>
                        <a:rPr lang="fr-FR" dirty="0">
                          <a:latin typeface="Utsaah" panose="020B0604020202020204" pitchFamily="34" charset="0"/>
                          <a:cs typeface="Utsaah" panose="020B0604020202020204" pitchFamily="34" charset="0"/>
                        </a:rPr>
                        <a:t>Lieu</a:t>
                      </a:r>
                    </a:p>
                  </a:txBody>
                  <a:tcPr/>
                </a:tc>
                <a:tc>
                  <a:txBody>
                    <a:bodyPr/>
                    <a:lstStyle/>
                    <a:p>
                      <a:r>
                        <a:rPr lang="fr-FR" dirty="0">
                          <a:latin typeface="Utsaah" panose="020B0604020202020204" pitchFamily="34" charset="0"/>
                          <a:cs typeface="Utsaah" panose="020B0604020202020204" pitchFamily="34" charset="0"/>
                        </a:rPr>
                        <a:t>Taille</a:t>
                      </a:r>
                    </a:p>
                  </a:txBody>
                  <a:tcPr/>
                </a:tc>
                <a:tc>
                  <a:txBody>
                    <a:bodyPr/>
                    <a:lstStyle/>
                    <a:p>
                      <a:r>
                        <a:rPr lang="fr-FR" dirty="0">
                          <a:latin typeface="Utsaah" panose="020B0604020202020204" pitchFamily="34" charset="0"/>
                          <a:cs typeface="Utsaah" panose="020B0604020202020204" pitchFamily="34" charset="0"/>
                        </a:rPr>
                        <a:t>Photo</a:t>
                      </a:r>
                    </a:p>
                  </a:txBody>
                  <a:tcPr/>
                </a:tc>
                <a:tc>
                  <a:txBody>
                    <a:bodyPr/>
                    <a:lstStyle/>
                    <a:p>
                      <a:r>
                        <a:rPr lang="fr-FR" dirty="0">
                          <a:latin typeface="Utsaah" panose="020B0604020202020204" pitchFamily="34" charset="0"/>
                          <a:cs typeface="Utsaah" panose="020B0604020202020204" pitchFamily="34" charset="0"/>
                        </a:rPr>
                        <a:t>Climat</a:t>
                      </a:r>
                    </a:p>
                  </a:txBody>
                  <a:tcPr/>
                </a:tc>
                <a:tc>
                  <a:txBody>
                    <a:bodyPr/>
                    <a:lstStyle/>
                    <a:p>
                      <a:r>
                        <a:rPr lang="fr-FR" dirty="0">
                          <a:latin typeface="Utsaah" panose="020B0604020202020204" pitchFamily="34" charset="0"/>
                          <a:cs typeface="Utsaah" panose="020B0604020202020204" pitchFamily="34" charset="0"/>
                        </a:rPr>
                        <a:t>Température</a:t>
                      </a:r>
                      <a:r>
                        <a:rPr lang="fr-FR" baseline="0" dirty="0">
                          <a:latin typeface="Utsaah" panose="020B0604020202020204" pitchFamily="34" charset="0"/>
                          <a:cs typeface="Utsaah" panose="020B0604020202020204" pitchFamily="34" charset="0"/>
                        </a:rPr>
                        <a:t> moyenne</a:t>
                      </a:r>
                      <a:endParaRPr lang="fr-FR" dirty="0">
                        <a:latin typeface="Utsaah" panose="020B0604020202020204" pitchFamily="34" charset="0"/>
                        <a:cs typeface="Utsaah" panose="020B0604020202020204" pitchFamily="34" charset="0"/>
                      </a:endParaRPr>
                    </a:p>
                  </a:txBody>
                  <a:tcPr/>
                </a:tc>
                <a:extLst>
                  <a:ext uri="{0D108BD9-81ED-4DB2-BD59-A6C34878D82A}">
                    <a16:rowId xmlns:a16="http://schemas.microsoft.com/office/drawing/2014/main" val="10000"/>
                  </a:ext>
                </a:extLst>
              </a:tr>
              <a:tr h="370840">
                <a:tc>
                  <a:txBody>
                    <a:bodyPr/>
                    <a:lstStyle/>
                    <a:p>
                      <a:r>
                        <a:rPr lang="fr-FR" dirty="0"/>
                        <a:t>2015</a:t>
                      </a:r>
                    </a:p>
                    <a:p>
                      <a:endParaRPr lang="fr-FR" dirty="0"/>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1"/>
                  </a:ext>
                </a:extLst>
              </a:tr>
              <a:tr h="370840">
                <a:tc>
                  <a:txBody>
                    <a:bodyPr/>
                    <a:lstStyle/>
                    <a:p>
                      <a:r>
                        <a:rPr lang="fr-FR" dirty="0"/>
                        <a:t>2014</a:t>
                      </a:r>
                    </a:p>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2"/>
                  </a:ext>
                </a:extLst>
              </a:tr>
              <a:tr h="370840">
                <a:tc>
                  <a:txBody>
                    <a:bodyPr/>
                    <a:lstStyle/>
                    <a:p>
                      <a:r>
                        <a:rPr lang="fr-FR" dirty="0"/>
                        <a:t>2013</a:t>
                      </a:r>
                    </a:p>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3"/>
                  </a:ext>
                </a:extLst>
              </a:tr>
              <a:tr h="370840">
                <a:tc>
                  <a:txBody>
                    <a:bodyPr/>
                    <a:lstStyle/>
                    <a:p>
                      <a:r>
                        <a:rPr lang="fr-FR" dirty="0"/>
                        <a:t>2012</a:t>
                      </a:r>
                    </a:p>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4"/>
                  </a:ext>
                </a:extLst>
              </a:tr>
              <a:tr h="370840">
                <a:tc>
                  <a:txBody>
                    <a:bodyPr/>
                    <a:lstStyle/>
                    <a:p>
                      <a:r>
                        <a:rPr lang="fr-FR" dirty="0"/>
                        <a:t>2011</a:t>
                      </a:r>
                    </a:p>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5"/>
                  </a:ext>
                </a:extLst>
              </a:tr>
            </a:tbl>
          </a:graphicData>
        </a:graphic>
      </p:graphicFrame>
      <p:sp>
        <p:nvSpPr>
          <p:cNvPr id="7" name="Titre 1">
            <a:extLst>
              <a:ext uri="{FF2B5EF4-FFF2-40B4-BE49-F238E27FC236}">
                <a16:creationId xmlns:a16="http://schemas.microsoft.com/office/drawing/2014/main" id="{BEA5AE3E-F6A7-8446-B4BE-2572372BCA64}"/>
              </a:ext>
            </a:extLst>
          </p:cNvPr>
          <p:cNvSpPr>
            <a:spLocks noGrp="1"/>
          </p:cNvSpPr>
          <p:nvPr>
            <p:ph type="title"/>
          </p:nvPr>
        </p:nvSpPr>
        <p:spPr>
          <a:xfrm>
            <a:off x="457200" y="184884"/>
            <a:ext cx="8229600" cy="1251034"/>
          </a:xfrm>
        </p:spPr>
        <p:txBody>
          <a:bodyPr>
            <a:normAutofit fontScale="90000"/>
          </a:bodyPr>
          <a:lstStyle/>
          <a:p>
            <a:r>
              <a:rPr lang="fr-FR" sz="3100" b="1" dirty="0">
                <a:solidFill>
                  <a:srgbClr val="002060"/>
                </a:solidFill>
                <a:latin typeface="Arial" panose="020B0604020202020204" pitchFamily="34" charset="0"/>
                <a:cs typeface="Arial" panose="020B0604020202020204" pitchFamily="34" charset="0"/>
              </a:rPr>
              <a:t>Focus Propriété intellectuelle</a:t>
            </a:r>
            <a:br>
              <a:rPr lang="fr-FR" sz="3100" b="1" dirty="0">
                <a:solidFill>
                  <a:srgbClr val="002060"/>
                </a:solidFill>
                <a:latin typeface="Arial" panose="020B0604020202020204" pitchFamily="34" charset="0"/>
                <a:cs typeface="Arial" panose="020B0604020202020204" pitchFamily="34" charset="0"/>
              </a:rPr>
            </a:br>
            <a:r>
              <a:rPr lang="fr-FR" sz="3100" b="1" dirty="0">
                <a:solidFill>
                  <a:srgbClr val="002060"/>
                </a:solidFill>
                <a:latin typeface="Arial" panose="020B0604020202020204" pitchFamily="34" charset="0"/>
                <a:cs typeface="Arial" panose="020B0604020202020204" pitchFamily="34" charset="0"/>
              </a:rPr>
              <a:t>Le droit d’auteur de la structure de la base de données</a:t>
            </a:r>
            <a:endParaRPr lang="fr-FR" sz="1800" b="1" dirty="0">
              <a:solidFill>
                <a:srgbClr val="002060"/>
              </a:solidFill>
            </a:endParaRPr>
          </a:p>
        </p:txBody>
      </p:sp>
    </p:spTree>
    <p:extLst>
      <p:ext uri="{BB962C8B-B14F-4D97-AF65-F5344CB8AC3E}">
        <p14:creationId xmlns:p14="http://schemas.microsoft.com/office/powerpoint/2010/main" val="22603052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417638"/>
          </a:xfrm>
        </p:spPr>
        <p:txBody>
          <a:bodyPr>
            <a:normAutofit/>
          </a:bodyPr>
          <a:lstStyle/>
          <a:p>
            <a:r>
              <a:rPr lang="fr-FR" sz="2800" b="1" dirty="0">
                <a:solidFill>
                  <a:srgbClr val="002060"/>
                </a:solidFill>
              </a:rPr>
              <a:t>Focus Propriété intellectuelle</a:t>
            </a:r>
            <a:br>
              <a:rPr lang="fr-FR" sz="2800" b="1" dirty="0">
                <a:solidFill>
                  <a:srgbClr val="002060"/>
                </a:solidFill>
                <a:latin typeface="Utsaah" panose="020B0604020202020204" pitchFamily="34" charset="0"/>
                <a:cs typeface="Utsaah" panose="020B0604020202020204" pitchFamily="34" charset="0"/>
              </a:rPr>
            </a:br>
            <a:r>
              <a:rPr lang="fr-FR" sz="2800" b="1" dirty="0">
                <a:solidFill>
                  <a:srgbClr val="002060"/>
                </a:solidFill>
              </a:rPr>
              <a:t>Le droit du producteur de bases de données</a:t>
            </a:r>
            <a:br>
              <a:rPr lang="fr-FR" sz="2400" b="1" dirty="0">
                <a:solidFill>
                  <a:srgbClr val="002060"/>
                </a:solidFill>
              </a:rPr>
            </a:br>
            <a:r>
              <a:rPr lang="fr-FR" sz="2000" b="1" dirty="0">
                <a:solidFill>
                  <a:srgbClr val="002060"/>
                </a:solidFill>
              </a:rPr>
              <a:t>Les données</a:t>
            </a:r>
            <a:endParaRPr lang="fr-FR" b="1" dirty="0">
              <a:solidFill>
                <a:srgbClr val="002060"/>
              </a:solidFill>
              <a:latin typeface="Utsaah" panose="020B0604020202020204" pitchFamily="34" charset="0"/>
              <a:cs typeface="Utsaah" panose="020B0604020202020204" pitchFamily="34" charset="0"/>
            </a:endParaRPr>
          </a:p>
        </p:txBody>
      </p:sp>
      <p:pic>
        <p:nvPicPr>
          <p:cNvPr id="4"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336" y="4451806"/>
            <a:ext cx="7143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954" y="4430016"/>
            <a:ext cx="5880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0917" y="4451806"/>
            <a:ext cx="7143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3074" y="4346085"/>
            <a:ext cx="8731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202" y="4392835"/>
            <a:ext cx="740327" cy="62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colade fermante 8"/>
          <p:cNvSpPr/>
          <p:nvPr/>
        </p:nvSpPr>
        <p:spPr>
          <a:xfrm>
            <a:off x="6743670" y="1871928"/>
            <a:ext cx="504056" cy="1491619"/>
          </a:xfrm>
          <a:prstGeom prst="rightBrace">
            <a:avLst>
              <a:gd name="adj1" fmla="val 8333"/>
              <a:gd name="adj2" fmla="val 5075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p:cNvSpPr txBox="1"/>
          <p:nvPr/>
        </p:nvSpPr>
        <p:spPr>
          <a:xfrm>
            <a:off x="7391742" y="2007300"/>
            <a:ext cx="1649388" cy="1200329"/>
          </a:xfrm>
          <a:prstGeom prst="rect">
            <a:avLst/>
          </a:prstGeom>
          <a:noFill/>
        </p:spPr>
        <p:txBody>
          <a:bodyPr wrap="square" rtlCol="0">
            <a:spAutoFit/>
          </a:bodyPr>
          <a:lstStyle/>
          <a:p>
            <a:r>
              <a:rPr lang="fr-FR" dirty="0">
                <a:solidFill>
                  <a:srgbClr val="002060"/>
                </a:solidFill>
                <a:latin typeface="Utsaah" panose="020B0604020202020204" pitchFamily="34" charset="0"/>
                <a:cs typeface="Utsaah" panose="020B0604020202020204" pitchFamily="34" charset="0"/>
              </a:rPr>
              <a:t>Pas de protection </a:t>
            </a:r>
          </a:p>
          <a:p>
            <a:r>
              <a:rPr lang="fr-FR" dirty="0">
                <a:solidFill>
                  <a:srgbClr val="002060"/>
                </a:solidFill>
                <a:latin typeface="Utsaah" panose="020B0604020202020204" pitchFamily="34" charset="0"/>
                <a:cs typeface="Utsaah" panose="020B0604020202020204" pitchFamily="34" charset="0"/>
              </a:rPr>
              <a:t>Données de libre parcours</a:t>
            </a:r>
          </a:p>
        </p:txBody>
      </p:sp>
      <p:sp>
        <p:nvSpPr>
          <p:cNvPr id="14" name="Accolade fermante 13"/>
          <p:cNvSpPr/>
          <p:nvPr/>
        </p:nvSpPr>
        <p:spPr>
          <a:xfrm>
            <a:off x="6743670" y="4068161"/>
            <a:ext cx="504056" cy="124036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7391742" y="4114911"/>
            <a:ext cx="1649388" cy="1200329"/>
          </a:xfrm>
          <a:prstGeom prst="rect">
            <a:avLst/>
          </a:prstGeom>
          <a:noFill/>
        </p:spPr>
        <p:txBody>
          <a:bodyPr wrap="square" rtlCol="0">
            <a:spAutoFit/>
          </a:bodyPr>
          <a:lstStyle/>
          <a:p>
            <a:r>
              <a:rPr lang="fr-FR" dirty="0">
                <a:solidFill>
                  <a:srgbClr val="002060"/>
                </a:solidFill>
                <a:latin typeface="Utsaah" panose="020B0604020202020204" pitchFamily="34" charset="0"/>
                <a:cs typeface="Utsaah" panose="020B0604020202020204" pitchFamily="34" charset="0"/>
              </a:rPr>
              <a:t>Exception : Droit d’auteur sur les photographies</a:t>
            </a:r>
          </a:p>
        </p:txBody>
      </p:sp>
      <p:sp>
        <p:nvSpPr>
          <p:cNvPr id="3" name="Espace réservé du contenu 2"/>
          <p:cNvSpPr>
            <a:spLocks noGrp="1"/>
          </p:cNvSpPr>
          <p:nvPr>
            <p:ph idx="1"/>
          </p:nvPr>
        </p:nvSpPr>
        <p:spPr/>
        <p:txBody>
          <a:bodyPr/>
          <a:lstStyle/>
          <a:p>
            <a:pPr marL="0" indent="0" algn="just">
              <a:buNone/>
            </a:pPr>
            <a:endParaRPr lang="fr-FR" sz="2400" dirty="0">
              <a:solidFill>
                <a:srgbClr val="002060"/>
              </a:solidFill>
              <a:latin typeface="Utsaah" panose="020B0604020202020204" pitchFamily="34" charset="0"/>
              <a:cs typeface="Utsaah" panose="020B0604020202020204" pitchFamily="34" charset="0"/>
            </a:endParaRPr>
          </a:p>
        </p:txBody>
      </p:sp>
      <p:sp>
        <p:nvSpPr>
          <p:cNvPr id="11" name="ZoneTexte 10">
            <a:extLst>
              <a:ext uri="{FF2B5EF4-FFF2-40B4-BE49-F238E27FC236}">
                <a16:creationId xmlns:a16="http://schemas.microsoft.com/office/drawing/2014/main" id="{32F5EF98-5C14-7247-B8CC-0C3AAC5F47D5}"/>
              </a:ext>
            </a:extLst>
          </p:cNvPr>
          <p:cNvSpPr txBox="1"/>
          <p:nvPr/>
        </p:nvSpPr>
        <p:spPr>
          <a:xfrm>
            <a:off x="112574" y="1716057"/>
            <a:ext cx="6027612" cy="1697068"/>
          </a:xfrm>
          <a:prstGeom prst="rect">
            <a:avLst/>
          </a:prstGeom>
          <a:noFill/>
        </p:spPr>
        <p:txBody>
          <a:bodyPr wrap="none" rtlCol="0">
            <a:spAutoFit/>
          </a:bodyPr>
          <a:lstStyle/>
          <a:p>
            <a:pPr lvl="1" algn="just">
              <a:lnSpc>
                <a:spcPct val="150000"/>
              </a:lnSpc>
              <a:buFont typeface="Wingdings" panose="05000000000000000000" pitchFamily="2" charset="2"/>
              <a:buChar char="Ø"/>
            </a:pPr>
            <a:r>
              <a:rPr lang="fr-FR" sz="2400" dirty="0">
                <a:solidFill>
                  <a:srgbClr val="002060"/>
                </a:solidFill>
                <a:latin typeface="Calibri" panose="020F0502020204030204" pitchFamily="34" charset="0"/>
                <a:cs typeface="Calibri" panose="020F0502020204030204" pitchFamily="34" charset="0"/>
              </a:rPr>
              <a:t>2015, 2014, 2013, 2012, 2011</a:t>
            </a:r>
          </a:p>
          <a:p>
            <a:pPr lvl="1" algn="just">
              <a:lnSpc>
                <a:spcPct val="150000"/>
              </a:lnSpc>
              <a:buFont typeface="Wingdings" panose="05000000000000000000" pitchFamily="2" charset="2"/>
              <a:buChar char="Ø"/>
            </a:pPr>
            <a:r>
              <a:rPr lang="fr-FR" sz="2400" dirty="0">
                <a:solidFill>
                  <a:srgbClr val="002060"/>
                </a:solidFill>
                <a:latin typeface="Calibri" panose="020F0502020204030204" pitchFamily="34" charset="0"/>
                <a:cs typeface="Calibri" panose="020F0502020204030204" pitchFamily="34" charset="0"/>
              </a:rPr>
              <a:t>Brésil, Afrique, Togo, Portugal </a:t>
            </a:r>
          </a:p>
          <a:p>
            <a:pPr lvl="1" algn="just">
              <a:lnSpc>
                <a:spcPct val="150000"/>
              </a:lnSpc>
              <a:buFont typeface="Wingdings" panose="05000000000000000000" pitchFamily="2" charset="2"/>
              <a:buChar char="Ø"/>
            </a:pPr>
            <a:r>
              <a:rPr lang="fr-FR" sz="2400" dirty="0">
                <a:solidFill>
                  <a:srgbClr val="002060"/>
                </a:solidFill>
                <a:latin typeface="Calibri" panose="020F0502020204030204" pitchFamily="34" charset="0"/>
                <a:cs typeface="Calibri" panose="020F0502020204030204" pitchFamily="34" charset="0"/>
              </a:rPr>
              <a:t>240 cm, 610 cm, 460 cm, 420 cm, 800 cm</a:t>
            </a:r>
          </a:p>
        </p:txBody>
      </p:sp>
      <p:sp>
        <p:nvSpPr>
          <p:cNvPr id="12" name="ZoneTexte 11">
            <a:extLst>
              <a:ext uri="{FF2B5EF4-FFF2-40B4-BE49-F238E27FC236}">
                <a16:creationId xmlns:a16="http://schemas.microsoft.com/office/drawing/2014/main" id="{EA3E9EB1-925F-D346-A6B4-A897FCD37C43}"/>
              </a:ext>
            </a:extLst>
          </p:cNvPr>
          <p:cNvSpPr txBox="1"/>
          <p:nvPr/>
        </p:nvSpPr>
        <p:spPr>
          <a:xfrm>
            <a:off x="700881" y="4463216"/>
            <a:ext cx="1048877" cy="461665"/>
          </a:xfrm>
          <a:prstGeom prst="rect">
            <a:avLst/>
          </a:prstGeom>
          <a:noFill/>
        </p:spPr>
        <p:txBody>
          <a:bodyPr wrap="none" rtlCol="0">
            <a:spAutoFit/>
          </a:bodyPr>
          <a:lstStyle/>
          <a:p>
            <a:r>
              <a:rPr lang="fr-FR" sz="2400" dirty="0">
                <a:latin typeface="Calibri" panose="020F0502020204030204" pitchFamily="34" charset="0"/>
                <a:cs typeface="Calibri" panose="020F0502020204030204" pitchFamily="34" charset="0"/>
              </a:rPr>
              <a:t>Photos</a:t>
            </a:r>
          </a:p>
        </p:txBody>
      </p:sp>
    </p:spTree>
    <p:extLst>
      <p:ext uri="{BB962C8B-B14F-4D97-AF65-F5344CB8AC3E}">
        <p14:creationId xmlns:p14="http://schemas.microsoft.com/office/powerpoint/2010/main" val="33608895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2060"/>
                </a:solidFill>
              </a:rPr>
              <a:t>Focus RGPD </a:t>
            </a:r>
          </a:p>
        </p:txBody>
      </p:sp>
      <p:sp>
        <p:nvSpPr>
          <p:cNvPr id="4" name="ZoneTexte 3"/>
          <p:cNvSpPr txBox="1"/>
          <p:nvPr/>
        </p:nvSpPr>
        <p:spPr>
          <a:xfrm>
            <a:off x="827584" y="1628799"/>
            <a:ext cx="7859216" cy="4455066"/>
          </a:xfrm>
          <a:prstGeom prst="rect">
            <a:avLst/>
          </a:prstGeom>
          <a:noFill/>
        </p:spPr>
        <p:txBody>
          <a:bodyPr wrap="square" rtlCol="0">
            <a:spAutoFit/>
          </a:bodyPr>
          <a:lstStyle/>
          <a:p>
            <a:pPr>
              <a:buClr>
                <a:srgbClr val="42BA97"/>
              </a:buClr>
              <a:buFont typeface="Wingdings" pitchFamily="2" charset="2"/>
              <a:buChar char="v"/>
            </a:pPr>
            <a:r>
              <a:rPr lang="fr-FR" dirty="0">
                <a:solidFill>
                  <a:srgbClr val="002060"/>
                </a:solidFill>
                <a:latin typeface="Calibri" panose="020F0502020204030204" pitchFamily="34" charset="0"/>
              </a:rPr>
              <a:t> Cadre règlementaire : </a:t>
            </a:r>
          </a:p>
          <a:p>
            <a:pPr marL="600075" lvl="1" indent="-257175">
              <a:buClr>
                <a:srgbClr val="42BA97"/>
              </a:buClr>
              <a:buFont typeface="Wingdings" panose="05000000000000000000" pitchFamily="2" charset="2"/>
              <a:buChar char="Ø"/>
            </a:pPr>
            <a:r>
              <a:rPr lang="fr-FR" dirty="0">
                <a:solidFill>
                  <a:srgbClr val="002060"/>
                </a:solidFill>
                <a:latin typeface="Calibri" panose="020F0502020204030204" pitchFamily="34" charset="0"/>
              </a:rPr>
              <a:t>Loi informatique et libertés du 6 janvier 1978</a:t>
            </a:r>
          </a:p>
          <a:p>
            <a:pPr marL="600075" lvl="1" indent="-257175">
              <a:buClr>
                <a:srgbClr val="42BA97"/>
              </a:buClr>
              <a:buFont typeface="Wingdings" panose="05000000000000000000" pitchFamily="2" charset="2"/>
              <a:buChar char="Ø"/>
            </a:pPr>
            <a:r>
              <a:rPr lang="fr-FR" dirty="0">
                <a:solidFill>
                  <a:srgbClr val="002060"/>
                </a:solidFill>
                <a:latin typeface="Calibri" panose="020F0502020204030204" pitchFamily="34" charset="0"/>
              </a:rPr>
              <a:t>Règlement Général sur la protection des données personnelles (RGPD) qui est entré en vigueur en France le 25 mai 2018 (et dans tous les pays de l’union Européenne)</a:t>
            </a:r>
          </a:p>
          <a:p>
            <a:pPr>
              <a:buClr>
                <a:srgbClr val="42BA97"/>
              </a:buClr>
            </a:pPr>
            <a:endParaRPr lang="fr-FR" b="1" dirty="0">
              <a:solidFill>
                <a:srgbClr val="002060"/>
              </a:solidFill>
              <a:latin typeface="Calibri" panose="020F0502020204030204" pitchFamily="34" charset="0"/>
            </a:endParaRPr>
          </a:p>
          <a:p>
            <a:pPr>
              <a:buClr>
                <a:srgbClr val="42BA97"/>
              </a:buClr>
              <a:buFont typeface="Wingdings" pitchFamily="2" charset="2"/>
              <a:buChar char="v"/>
            </a:pPr>
            <a:r>
              <a:rPr lang="fr-FR" b="1" dirty="0">
                <a:solidFill>
                  <a:srgbClr val="002060"/>
                </a:solidFill>
                <a:latin typeface="Calibri" panose="020F0502020204030204" pitchFamily="34" charset="0"/>
              </a:rPr>
              <a:t> Qu’est-ce qu’une donnée personnelle ? </a:t>
            </a:r>
          </a:p>
          <a:p>
            <a:pPr>
              <a:buClr>
                <a:srgbClr val="42BA97"/>
              </a:buClr>
              <a:buFont typeface="Wingdings" pitchFamily="2" charset="2"/>
              <a:buChar char="v"/>
            </a:pPr>
            <a:endParaRPr lang="fr-FR" dirty="0">
              <a:solidFill>
                <a:srgbClr val="002060"/>
              </a:solidFill>
              <a:latin typeface="Calibri" panose="020F0502020204030204" pitchFamily="34" charset="0"/>
            </a:endParaRPr>
          </a:p>
          <a:p>
            <a:pPr marL="535781">
              <a:buClr>
                <a:srgbClr val="42BA97"/>
              </a:buClr>
            </a:pPr>
            <a:r>
              <a:rPr lang="fr-FR" i="1" dirty="0">
                <a:solidFill>
                  <a:srgbClr val="002060"/>
                </a:solidFill>
                <a:latin typeface="Calibri" panose="020F0502020204030204" pitchFamily="34" charset="0"/>
              </a:rPr>
              <a:t>Toute information se rapportant à une </a:t>
            </a:r>
            <a:r>
              <a:rPr lang="fr-FR" b="1" i="1" dirty="0">
                <a:solidFill>
                  <a:srgbClr val="002060"/>
                </a:solidFill>
                <a:latin typeface="Calibri" panose="020F0502020204030204" pitchFamily="34" charset="0"/>
              </a:rPr>
              <a:t>personne physique identifiée ou identifiable </a:t>
            </a:r>
            <a:r>
              <a:rPr lang="fr-FR" i="1" dirty="0">
                <a:solidFill>
                  <a:srgbClr val="002060"/>
                </a:solidFill>
                <a:latin typeface="Calibri" panose="020F0502020204030204" pitchFamily="34" charset="0"/>
              </a:rPr>
              <a:t>; est réputée être une «personne physique identifiable» une personne physique qui peut être identifiée, directement ou indirectement, notamment par référence à un identifiant, tel qu'un nom, un numéro d'identification, des données de localisation, un identifiant en ligne, ou à un ou plusieurs éléments spécifiques propres à son identité physique, physiologique, génétique, psychique, économique, culturelle ou sociale. </a:t>
            </a:r>
          </a:p>
          <a:p>
            <a:pPr marL="535781">
              <a:buClr>
                <a:srgbClr val="42BA97"/>
              </a:buClr>
            </a:pPr>
            <a:endParaRPr lang="fr-FR" sz="1350" i="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31339297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2060"/>
                </a:solidFill>
              </a:rPr>
              <a:t>Focus RGPD </a:t>
            </a:r>
          </a:p>
        </p:txBody>
      </p:sp>
      <p:sp>
        <p:nvSpPr>
          <p:cNvPr id="4" name="ZoneTexte 3"/>
          <p:cNvSpPr txBox="1"/>
          <p:nvPr/>
        </p:nvSpPr>
        <p:spPr>
          <a:xfrm>
            <a:off x="899592" y="1417638"/>
            <a:ext cx="7560840" cy="3477875"/>
          </a:xfrm>
          <a:prstGeom prst="rect">
            <a:avLst/>
          </a:prstGeom>
          <a:noFill/>
        </p:spPr>
        <p:txBody>
          <a:bodyPr wrap="square" rtlCol="0">
            <a:spAutoFit/>
          </a:bodyPr>
          <a:lstStyle/>
          <a:p>
            <a:pPr>
              <a:buClr>
                <a:srgbClr val="42BA97"/>
              </a:buClr>
              <a:buFont typeface="Wingdings" pitchFamily="2" charset="2"/>
              <a:buChar char="v"/>
            </a:pPr>
            <a:r>
              <a:rPr lang="fr-FR" sz="2000" dirty="0">
                <a:solidFill>
                  <a:srgbClr val="002060"/>
                </a:solidFill>
                <a:latin typeface="Calibri" panose="020F0502020204030204" pitchFamily="34" charset="0"/>
              </a:rPr>
              <a:t> Le RGPD introduit la  notion de </a:t>
            </a:r>
            <a:r>
              <a:rPr lang="fr-FR" sz="2000" b="1" dirty="0">
                <a:solidFill>
                  <a:srgbClr val="42BA97"/>
                </a:solidFill>
                <a:latin typeface="Calibri" panose="020F0502020204030204" pitchFamily="34" charset="0"/>
              </a:rPr>
              <a:t>finalités de traitement des données personnelles.</a:t>
            </a:r>
          </a:p>
          <a:p>
            <a:pPr>
              <a:buClr>
                <a:srgbClr val="42BA97"/>
              </a:buClr>
              <a:buFont typeface="Wingdings" pitchFamily="2" charset="2"/>
              <a:buChar char="v"/>
            </a:pPr>
            <a:endParaRPr lang="fr-FR" sz="2000" dirty="0">
              <a:solidFill>
                <a:srgbClr val="002060"/>
              </a:solidFill>
              <a:latin typeface="Calibri" panose="020F0502020204030204" pitchFamily="34" charset="0"/>
            </a:endParaRPr>
          </a:p>
          <a:p>
            <a:pPr>
              <a:buClr>
                <a:srgbClr val="42BA97"/>
              </a:buClr>
              <a:buFont typeface="Wingdings" pitchFamily="2" charset="2"/>
              <a:buChar char="v"/>
            </a:pPr>
            <a:endParaRPr lang="fr-FR" sz="2000" dirty="0">
              <a:solidFill>
                <a:srgbClr val="002060"/>
              </a:solidFill>
              <a:latin typeface="Calibri" panose="020F0502020204030204" pitchFamily="34" charset="0"/>
            </a:endParaRPr>
          </a:p>
          <a:p>
            <a:pPr>
              <a:buClr>
                <a:srgbClr val="42BA97"/>
              </a:buClr>
              <a:buFont typeface="Wingdings" pitchFamily="2" charset="2"/>
              <a:buChar char="v"/>
            </a:pPr>
            <a:r>
              <a:rPr lang="fr-FR" sz="2000" dirty="0">
                <a:solidFill>
                  <a:srgbClr val="002060"/>
                </a:solidFill>
                <a:latin typeface="Calibri" panose="020F0502020204030204" pitchFamily="34" charset="0"/>
              </a:rPr>
              <a:t> Les données personnelles sont collectées pour des finalités déterminées, explicites et légitimes, et ne peuvent pas être traitées ultérieurement d'une manière incompatible avec ces finalités ; le traitement ultérieur à des fins archivistiques dans l'intérêt public, à des fins de recherche scientifique ou historique ou à des fins statistiques n'est pas considéré comme incompatible avec les finalités initiales (limitation des finalités).</a:t>
            </a:r>
          </a:p>
        </p:txBody>
      </p:sp>
    </p:spTree>
    <p:extLst>
      <p:ext uri="{BB962C8B-B14F-4D97-AF65-F5344CB8AC3E}">
        <p14:creationId xmlns:p14="http://schemas.microsoft.com/office/powerpoint/2010/main" val="2777524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2060"/>
                </a:solidFill>
              </a:rPr>
              <a:t>Focus RGPD </a:t>
            </a:r>
            <a:endParaRPr lang="fr-FR" sz="3200"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126</a:t>
            </a:fld>
            <a:endParaRPr lang="fr-FR"/>
          </a:p>
        </p:txBody>
      </p:sp>
      <p:sp>
        <p:nvSpPr>
          <p:cNvPr id="5" name="ZoneTexte 4"/>
          <p:cNvSpPr txBox="1"/>
          <p:nvPr/>
        </p:nvSpPr>
        <p:spPr>
          <a:xfrm>
            <a:off x="948226" y="1556792"/>
            <a:ext cx="8208912" cy="4093428"/>
          </a:xfrm>
          <a:prstGeom prst="rect">
            <a:avLst/>
          </a:prstGeom>
          <a:noFill/>
        </p:spPr>
        <p:txBody>
          <a:bodyPr wrap="square" rtlCol="0">
            <a:spAutoFit/>
          </a:bodyPr>
          <a:lstStyle/>
          <a:p>
            <a:pPr marL="342900" indent="-342900">
              <a:buFont typeface="+mj-lt"/>
              <a:buAutoNum type="arabicPeriod"/>
            </a:pPr>
            <a:r>
              <a:rPr lang="fr-FR" sz="2000" b="1" u="sng" dirty="0">
                <a:solidFill>
                  <a:srgbClr val="002060"/>
                </a:solidFill>
              </a:rPr>
              <a:t>Information et transparence</a:t>
            </a:r>
          </a:p>
          <a:p>
            <a:pPr marL="342900" indent="-342900">
              <a:buAutoNum type="arabicPeriod"/>
            </a:pPr>
            <a:endParaRPr lang="fr-FR" sz="2000" dirty="0">
              <a:solidFill>
                <a:srgbClr val="002060"/>
              </a:solidFill>
            </a:endParaRPr>
          </a:p>
          <a:p>
            <a:r>
              <a:rPr lang="fr-FR" sz="2000" dirty="0">
                <a:solidFill>
                  <a:srgbClr val="002060"/>
                </a:solidFill>
              </a:rPr>
              <a:t>Informations obligatoires :</a:t>
            </a:r>
          </a:p>
          <a:p>
            <a:pPr marL="257175" indent="-257175">
              <a:buFont typeface="Wingdings" panose="05000000000000000000" pitchFamily="2" charset="2"/>
              <a:buChar char="Ø"/>
            </a:pPr>
            <a:r>
              <a:rPr lang="fr-FR" sz="2000" dirty="0">
                <a:solidFill>
                  <a:srgbClr val="002060"/>
                </a:solidFill>
              </a:rPr>
              <a:t>Qui collecte la donnée </a:t>
            </a:r>
          </a:p>
          <a:p>
            <a:pPr marL="257175" indent="-257175">
              <a:buFont typeface="Wingdings" panose="05000000000000000000" pitchFamily="2" charset="2"/>
              <a:buChar char="Ø"/>
            </a:pPr>
            <a:r>
              <a:rPr lang="fr-FR" sz="2000" dirty="0">
                <a:solidFill>
                  <a:srgbClr val="002060"/>
                </a:solidFill>
              </a:rPr>
              <a:t>Les destinataires des données</a:t>
            </a:r>
          </a:p>
          <a:p>
            <a:pPr marL="257175" indent="-257175">
              <a:buFont typeface="Wingdings" panose="05000000000000000000" pitchFamily="2" charset="2"/>
              <a:buChar char="Ø"/>
            </a:pPr>
            <a:r>
              <a:rPr lang="fr-FR" sz="2000" dirty="0">
                <a:solidFill>
                  <a:srgbClr val="002060"/>
                </a:solidFill>
              </a:rPr>
              <a:t>Comment la donnée va-t-elle être traitée </a:t>
            </a:r>
          </a:p>
          <a:p>
            <a:pPr marL="257175" indent="-257175">
              <a:buFont typeface="Wingdings" panose="05000000000000000000" pitchFamily="2" charset="2"/>
              <a:buChar char="Ø"/>
            </a:pPr>
            <a:r>
              <a:rPr lang="fr-FR" sz="2000" dirty="0">
                <a:solidFill>
                  <a:srgbClr val="002060"/>
                </a:solidFill>
              </a:rPr>
              <a:t>Quelle est la finalité poursuivie </a:t>
            </a:r>
          </a:p>
          <a:p>
            <a:pPr marL="257175" indent="-257175">
              <a:buFont typeface="Wingdings" panose="05000000000000000000" pitchFamily="2" charset="2"/>
              <a:buChar char="Ø"/>
            </a:pPr>
            <a:r>
              <a:rPr lang="fr-FR" sz="2000" dirty="0">
                <a:solidFill>
                  <a:srgbClr val="002060"/>
                </a:solidFill>
              </a:rPr>
              <a:t>Ensemble des droits</a:t>
            </a:r>
          </a:p>
          <a:p>
            <a:pPr marL="257175" indent="-257175">
              <a:buFont typeface="Wingdings" panose="05000000000000000000" pitchFamily="2" charset="2"/>
              <a:buChar char="Ø"/>
            </a:pPr>
            <a:r>
              <a:rPr lang="fr-FR" sz="2000" dirty="0">
                <a:solidFill>
                  <a:srgbClr val="002060"/>
                </a:solidFill>
              </a:rPr>
              <a:t>Durée de conservation</a:t>
            </a:r>
          </a:p>
          <a:p>
            <a:r>
              <a:rPr lang="fr-FR" sz="2000" dirty="0">
                <a:solidFill>
                  <a:srgbClr val="002060"/>
                </a:solidFill>
              </a:rPr>
              <a:t>Pour plus d’informations sur les mentions obligatoires : intranet RGPD </a:t>
            </a:r>
          </a:p>
          <a:p>
            <a:endParaRPr lang="fr-FR" sz="2000" dirty="0">
              <a:solidFill>
                <a:srgbClr val="002060"/>
              </a:solidFill>
            </a:endParaRPr>
          </a:p>
          <a:p>
            <a:r>
              <a:rPr lang="fr-FR" sz="2000" dirty="0">
                <a:solidFill>
                  <a:srgbClr val="002060"/>
                </a:solidFill>
              </a:rPr>
              <a:t>Mémo : Dans un questionnaire, intégrer les mentions d’informations.</a:t>
            </a:r>
          </a:p>
          <a:p>
            <a:r>
              <a:rPr lang="fr-FR" sz="2000" dirty="0">
                <a:solidFill>
                  <a:srgbClr val="002060"/>
                </a:solidFill>
              </a:rPr>
              <a:t> </a:t>
            </a:r>
          </a:p>
        </p:txBody>
      </p:sp>
    </p:spTree>
    <p:extLst>
      <p:ext uri="{BB962C8B-B14F-4D97-AF65-F5344CB8AC3E}">
        <p14:creationId xmlns:p14="http://schemas.microsoft.com/office/powerpoint/2010/main" val="41493859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2060"/>
                </a:solidFill>
              </a:rPr>
              <a:t>Focus RGPD </a:t>
            </a:r>
            <a:endParaRPr lang="fr-FR" sz="3200"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127</a:t>
            </a:fld>
            <a:endParaRPr lang="fr-FR"/>
          </a:p>
        </p:txBody>
      </p:sp>
      <p:sp>
        <p:nvSpPr>
          <p:cNvPr id="5" name="ZoneTexte 4"/>
          <p:cNvSpPr txBox="1"/>
          <p:nvPr/>
        </p:nvSpPr>
        <p:spPr>
          <a:xfrm>
            <a:off x="827584" y="1268760"/>
            <a:ext cx="7272808" cy="4324261"/>
          </a:xfrm>
          <a:prstGeom prst="rect">
            <a:avLst/>
          </a:prstGeom>
          <a:noFill/>
        </p:spPr>
        <p:txBody>
          <a:bodyPr wrap="square" rtlCol="0">
            <a:spAutoFit/>
          </a:bodyPr>
          <a:lstStyle/>
          <a:p>
            <a:r>
              <a:rPr lang="fr-FR" sz="2000" b="1" dirty="0">
                <a:solidFill>
                  <a:srgbClr val="002060"/>
                </a:solidFill>
              </a:rPr>
              <a:t>2.    </a:t>
            </a:r>
            <a:r>
              <a:rPr lang="fr-FR" sz="2000" b="1" u="sng" dirty="0">
                <a:solidFill>
                  <a:srgbClr val="002060"/>
                </a:solidFill>
              </a:rPr>
              <a:t>Sécurité et confidentialité</a:t>
            </a:r>
          </a:p>
          <a:p>
            <a:r>
              <a:rPr lang="fr-FR" sz="2000" dirty="0">
                <a:solidFill>
                  <a:srgbClr val="002060"/>
                </a:solidFill>
              </a:rPr>
              <a:t>Il est important de prendre les mesures nécessaires afin d’éviter les fuites de données personnelles et notamment :</a:t>
            </a:r>
          </a:p>
          <a:p>
            <a:endParaRPr lang="fr-FR" sz="2000" dirty="0">
              <a:solidFill>
                <a:srgbClr val="002060"/>
              </a:solidFill>
            </a:endParaRPr>
          </a:p>
          <a:p>
            <a:pPr marL="257175" indent="-257175">
              <a:buFontTx/>
              <a:buChar char="-"/>
            </a:pPr>
            <a:r>
              <a:rPr lang="fr-FR" sz="2000" dirty="0">
                <a:solidFill>
                  <a:srgbClr val="002060"/>
                </a:solidFill>
              </a:rPr>
              <a:t>Utilisation de mot de passe ;</a:t>
            </a:r>
          </a:p>
          <a:p>
            <a:pPr marL="257175" indent="-257175">
              <a:buFontTx/>
              <a:buChar char="-"/>
            </a:pPr>
            <a:r>
              <a:rPr lang="fr-FR" sz="2000" dirty="0">
                <a:solidFill>
                  <a:srgbClr val="002060"/>
                </a:solidFill>
              </a:rPr>
              <a:t>Mise en veille de l’écran ;</a:t>
            </a:r>
          </a:p>
          <a:p>
            <a:pPr marL="257175" indent="-257175">
              <a:buFontTx/>
              <a:buChar char="-"/>
            </a:pPr>
            <a:r>
              <a:rPr lang="fr-FR" sz="2000" dirty="0">
                <a:solidFill>
                  <a:srgbClr val="002060"/>
                </a:solidFill>
              </a:rPr>
              <a:t>Comptes personnels pour accès aux logiciels ;</a:t>
            </a:r>
          </a:p>
          <a:p>
            <a:pPr marL="257175" indent="-257175">
              <a:buFontTx/>
              <a:buChar char="-"/>
            </a:pPr>
            <a:r>
              <a:rPr lang="fr-FR" sz="2000" dirty="0">
                <a:solidFill>
                  <a:srgbClr val="002060"/>
                </a:solidFill>
              </a:rPr>
              <a:t>Gestion des accès et habilitations (accès limité à certaines pers.) ;</a:t>
            </a:r>
          </a:p>
          <a:p>
            <a:pPr marL="257175" indent="-257175">
              <a:buFontTx/>
              <a:buChar char="-"/>
            </a:pPr>
            <a:r>
              <a:rPr lang="fr-FR" sz="2000" dirty="0">
                <a:solidFill>
                  <a:srgbClr val="002060"/>
                </a:solidFill>
              </a:rPr>
              <a:t>Chiffrements si nécessaires ;</a:t>
            </a:r>
          </a:p>
          <a:p>
            <a:pPr marL="257175" indent="-257175">
              <a:buFontTx/>
              <a:buChar char="-"/>
            </a:pPr>
            <a:r>
              <a:rPr lang="fr-FR" sz="2000" dirty="0">
                <a:solidFill>
                  <a:srgbClr val="002060"/>
                </a:solidFill>
              </a:rPr>
              <a:t>ne pas laisser trainer de données personnelles sur son bureau, de clés USB. </a:t>
            </a:r>
          </a:p>
          <a:p>
            <a:pPr marL="257175" indent="-257175">
              <a:buFontTx/>
              <a:buChar char="-"/>
            </a:pPr>
            <a:endParaRPr lang="fr-FR" sz="2000" dirty="0">
              <a:solidFill>
                <a:srgbClr val="002060"/>
              </a:solidFill>
            </a:endParaRPr>
          </a:p>
          <a:p>
            <a:r>
              <a:rPr lang="fr-FR" sz="2000" dirty="0">
                <a:solidFill>
                  <a:srgbClr val="002060"/>
                </a:solidFill>
              </a:rPr>
              <a:t>Le RGPD ne s’applique pas uniquement aux données numériques</a:t>
            </a:r>
          </a:p>
          <a:p>
            <a:r>
              <a:rPr lang="fr-FR" sz="1500" dirty="0">
                <a:solidFill>
                  <a:srgbClr val="002060"/>
                </a:solidFill>
              </a:rPr>
              <a:t> </a:t>
            </a:r>
          </a:p>
        </p:txBody>
      </p:sp>
    </p:spTree>
    <p:extLst>
      <p:ext uri="{BB962C8B-B14F-4D97-AF65-F5344CB8AC3E}">
        <p14:creationId xmlns:p14="http://schemas.microsoft.com/office/powerpoint/2010/main" val="15104037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2060"/>
                </a:solidFill>
              </a:rPr>
              <a:t>Focus RGPD </a:t>
            </a:r>
            <a:endParaRPr lang="fr-FR" sz="3200" dirty="0"/>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128</a:t>
            </a:fld>
            <a:endParaRPr lang="fr-FR"/>
          </a:p>
        </p:txBody>
      </p:sp>
      <p:sp>
        <p:nvSpPr>
          <p:cNvPr id="5" name="ZoneTexte 4"/>
          <p:cNvSpPr txBox="1"/>
          <p:nvPr/>
        </p:nvSpPr>
        <p:spPr>
          <a:xfrm>
            <a:off x="611560" y="1556792"/>
            <a:ext cx="8075240" cy="4401205"/>
          </a:xfrm>
          <a:prstGeom prst="rect">
            <a:avLst/>
          </a:prstGeom>
          <a:noFill/>
        </p:spPr>
        <p:txBody>
          <a:bodyPr wrap="square" rtlCol="0">
            <a:spAutoFit/>
          </a:bodyPr>
          <a:lstStyle/>
          <a:p>
            <a:r>
              <a:rPr lang="fr-FR" sz="2000" b="1" dirty="0">
                <a:solidFill>
                  <a:srgbClr val="002060"/>
                </a:solidFill>
              </a:rPr>
              <a:t>3.   </a:t>
            </a:r>
            <a:r>
              <a:rPr lang="fr-FR" sz="2000" b="1" u="sng" dirty="0">
                <a:solidFill>
                  <a:srgbClr val="002060"/>
                </a:solidFill>
              </a:rPr>
              <a:t>Conservation et anonymisation</a:t>
            </a:r>
          </a:p>
          <a:p>
            <a:r>
              <a:rPr lang="fr-FR" sz="2000" dirty="0">
                <a:solidFill>
                  <a:srgbClr val="002060"/>
                </a:solidFill>
              </a:rPr>
              <a:t>Le règlement exige de fixer une durée de conservation des données personnelles.</a:t>
            </a:r>
          </a:p>
          <a:p>
            <a:r>
              <a:rPr lang="fr-FR" sz="2000" dirty="0">
                <a:solidFill>
                  <a:srgbClr val="002060"/>
                </a:solidFill>
              </a:rPr>
              <a:t>Il est obligatoire de se conformer à la durée de conservation des données personnelles.</a:t>
            </a:r>
          </a:p>
          <a:p>
            <a:endParaRPr lang="fr-FR" sz="2000" dirty="0">
              <a:solidFill>
                <a:srgbClr val="002060"/>
              </a:solidFill>
            </a:endParaRPr>
          </a:p>
          <a:p>
            <a:r>
              <a:rPr lang="fr-FR" sz="2000" dirty="0">
                <a:solidFill>
                  <a:srgbClr val="002060"/>
                </a:solidFill>
              </a:rPr>
              <a:t>3 étapes :</a:t>
            </a:r>
          </a:p>
          <a:p>
            <a:pPr marL="342900" indent="-342900">
              <a:buAutoNum type="alphaLcParenR"/>
            </a:pPr>
            <a:r>
              <a:rPr lang="fr-FR" sz="2000" dirty="0">
                <a:solidFill>
                  <a:srgbClr val="002060"/>
                </a:solidFill>
              </a:rPr>
              <a:t>La conservation pendant l’utilisation active ;</a:t>
            </a:r>
          </a:p>
          <a:p>
            <a:pPr marL="342900" indent="-342900">
              <a:buAutoNum type="alphaLcParenR"/>
            </a:pPr>
            <a:r>
              <a:rPr lang="fr-FR" sz="2000" dirty="0">
                <a:solidFill>
                  <a:srgbClr val="002060"/>
                </a:solidFill>
              </a:rPr>
              <a:t>L’archivage intermédiaire (données ayant servi, dont la réutilisation à posteriori peut être pertinente)</a:t>
            </a:r>
          </a:p>
          <a:p>
            <a:pPr marL="342900" indent="-342900">
              <a:buAutoNum type="alphaLcParenR"/>
            </a:pPr>
            <a:r>
              <a:rPr lang="fr-FR" sz="2000" dirty="0">
                <a:solidFill>
                  <a:srgbClr val="002060"/>
                </a:solidFill>
              </a:rPr>
              <a:t>Archivage définitif ou destruction ou anonymisation totale</a:t>
            </a:r>
          </a:p>
          <a:p>
            <a:pPr marL="342900" indent="-342900">
              <a:buAutoNum type="alphaLcParenR"/>
            </a:pPr>
            <a:endParaRPr lang="fr-FR" sz="2000" dirty="0">
              <a:solidFill>
                <a:srgbClr val="002060"/>
              </a:solidFill>
            </a:endParaRPr>
          </a:p>
          <a:p>
            <a:r>
              <a:rPr lang="fr-FR" sz="2000" dirty="0">
                <a:solidFill>
                  <a:srgbClr val="002060"/>
                </a:solidFill>
              </a:rPr>
              <a:t>Il peut être pertinent de prévoir une durée de conservation longue afin de pouvoir réutiliser les données plusieurs années après leur traitement initial. </a:t>
            </a:r>
          </a:p>
        </p:txBody>
      </p:sp>
    </p:spTree>
    <p:extLst>
      <p:ext uri="{BB962C8B-B14F-4D97-AF65-F5344CB8AC3E}">
        <p14:creationId xmlns:p14="http://schemas.microsoft.com/office/powerpoint/2010/main" val="37096629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6616" y="332656"/>
            <a:ext cx="8229600" cy="1143000"/>
          </a:xfrm>
        </p:spPr>
        <p:txBody>
          <a:bodyPr>
            <a:normAutofit/>
          </a:bodyPr>
          <a:lstStyle/>
          <a:p>
            <a:r>
              <a:rPr lang="fr-FR" sz="3200" b="1" dirty="0">
                <a:solidFill>
                  <a:srgbClr val="002060"/>
                </a:solidFill>
              </a:rPr>
              <a:t>Focus sur les données sensibles</a:t>
            </a:r>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129</a:t>
            </a:fld>
            <a:endParaRPr lang="fr-FR"/>
          </a:p>
        </p:txBody>
      </p:sp>
      <p:sp>
        <p:nvSpPr>
          <p:cNvPr id="5" name="Rectangle 4"/>
          <p:cNvSpPr/>
          <p:nvPr/>
        </p:nvSpPr>
        <p:spPr>
          <a:xfrm>
            <a:off x="457200" y="1700808"/>
            <a:ext cx="7427168" cy="4524315"/>
          </a:xfrm>
          <a:prstGeom prst="rect">
            <a:avLst/>
          </a:prstGeom>
        </p:spPr>
        <p:txBody>
          <a:bodyPr wrap="square">
            <a:spAutoFit/>
          </a:bodyPr>
          <a:lstStyle/>
          <a:p>
            <a:pPr marL="342900" indent="-342900">
              <a:buClr>
                <a:srgbClr val="42BA97"/>
              </a:buClr>
              <a:buFont typeface="Wingdings" panose="05000000000000000000" pitchFamily="2" charset="2"/>
              <a:buChar char="v"/>
            </a:pPr>
            <a:r>
              <a:rPr lang="fr-FR" sz="2000" dirty="0">
                <a:solidFill>
                  <a:srgbClr val="002060"/>
                </a:solidFill>
                <a:latin typeface="Calibri" panose="020F0502020204030204" pitchFamily="34" charset="0"/>
              </a:rPr>
              <a:t>Qu’est-ce qu’une donnée sensible ?</a:t>
            </a:r>
          </a:p>
          <a:p>
            <a:pPr>
              <a:buClr>
                <a:srgbClr val="42BA97"/>
              </a:buClr>
            </a:pPr>
            <a:r>
              <a:rPr lang="fr-FR" dirty="0">
                <a:solidFill>
                  <a:srgbClr val="002060"/>
                </a:solidFill>
                <a:latin typeface="Calibri" panose="020F0502020204030204" pitchFamily="34" charset="0"/>
              </a:rPr>
              <a:t>Les données sensibles sont celles qui font apparaître, directement ou indirectement, les </a:t>
            </a:r>
            <a:r>
              <a:rPr lang="fr-FR" b="1" dirty="0">
                <a:solidFill>
                  <a:srgbClr val="002060"/>
                </a:solidFill>
                <a:latin typeface="Calibri" panose="020F0502020204030204" pitchFamily="34" charset="0"/>
              </a:rPr>
              <a:t>origines raciales ou ethniques</a:t>
            </a:r>
            <a:r>
              <a:rPr lang="fr-FR" dirty="0">
                <a:solidFill>
                  <a:srgbClr val="002060"/>
                </a:solidFill>
                <a:latin typeface="Calibri" panose="020F0502020204030204" pitchFamily="34" charset="0"/>
              </a:rPr>
              <a:t>, les </a:t>
            </a:r>
            <a:r>
              <a:rPr lang="fr-FR" b="1" dirty="0">
                <a:solidFill>
                  <a:srgbClr val="002060"/>
                </a:solidFill>
                <a:latin typeface="Calibri" panose="020F0502020204030204" pitchFamily="34" charset="0"/>
              </a:rPr>
              <a:t>opinions politiques</a:t>
            </a:r>
            <a:r>
              <a:rPr lang="fr-FR" dirty="0">
                <a:solidFill>
                  <a:srgbClr val="002060"/>
                </a:solidFill>
                <a:latin typeface="Calibri" panose="020F0502020204030204" pitchFamily="34" charset="0"/>
              </a:rPr>
              <a:t>, </a:t>
            </a:r>
            <a:r>
              <a:rPr lang="fr-FR" b="1" dirty="0">
                <a:solidFill>
                  <a:srgbClr val="002060"/>
                </a:solidFill>
                <a:latin typeface="Calibri" panose="020F0502020204030204" pitchFamily="34" charset="0"/>
              </a:rPr>
              <a:t>philosophiques ou religieuses</a:t>
            </a:r>
            <a:r>
              <a:rPr lang="fr-FR" dirty="0">
                <a:solidFill>
                  <a:srgbClr val="002060"/>
                </a:solidFill>
                <a:latin typeface="Calibri" panose="020F0502020204030204" pitchFamily="34" charset="0"/>
              </a:rPr>
              <a:t> ou </a:t>
            </a:r>
            <a:r>
              <a:rPr lang="fr-FR" b="1" dirty="0">
                <a:solidFill>
                  <a:srgbClr val="002060"/>
                </a:solidFill>
                <a:latin typeface="Calibri" panose="020F0502020204030204" pitchFamily="34" charset="0"/>
              </a:rPr>
              <a:t>l’appartenance syndicale </a:t>
            </a:r>
            <a:r>
              <a:rPr lang="fr-FR" dirty="0">
                <a:solidFill>
                  <a:srgbClr val="002060"/>
                </a:solidFill>
                <a:latin typeface="Calibri" panose="020F0502020204030204" pitchFamily="34" charset="0"/>
              </a:rPr>
              <a:t>des personnes, ou sont relatives à la </a:t>
            </a:r>
            <a:r>
              <a:rPr lang="fr-FR" b="1" dirty="0">
                <a:solidFill>
                  <a:srgbClr val="002060"/>
                </a:solidFill>
                <a:latin typeface="Calibri" panose="020F0502020204030204" pitchFamily="34" charset="0"/>
              </a:rPr>
              <a:t>santé</a:t>
            </a:r>
            <a:r>
              <a:rPr lang="fr-FR" dirty="0">
                <a:solidFill>
                  <a:srgbClr val="002060"/>
                </a:solidFill>
                <a:latin typeface="Calibri" panose="020F0502020204030204" pitchFamily="34" charset="0"/>
              </a:rPr>
              <a:t> ou à la </a:t>
            </a:r>
            <a:r>
              <a:rPr lang="fr-FR" b="1" dirty="0">
                <a:solidFill>
                  <a:srgbClr val="002060"/>
                </a:solidFill>
                <a:latin typeface="Calibri" panose="020F0502020204030204" pitchFamily="34" charset="0"/>
              </a:rPr>
              <a:t>vie sexuelle </a:t>
            </a:r>
            <a:r>
              <a:rPr lang="fr-FR" dirty="0">
                <a:solidFill>
                  <a:srgbClr val="002060"/>
                </a:solidFill>
                <a:latin typeface="Calibri" panose="020F0502020204030204" pitchFamily="34" charset="0"/>
              </a:rPr>
              <a:t>de celles-ci. </a:t>
            </a:r>
          </a:p>
          <a:p>
            <a:pPr>
              <a:buClr>
                <a:srgbClr val="42BA97"/>
              </a:buClr>
            </a:pPr>
            <a:endParaRPr lang="fr-FR" sz="1600" dirty="0">
              <a:solidFill>
                <a:srgbClr val="002060"/>
              </a:solidFill>
              <a:latin typeface="Calibri" panose="020F0502020204030204" pitchFamily="34" charset="0"/>
            </a:endParaRPr>
          </a:p>
          <a:p>
            <a:pPr>
              <a:buClr>
                <a:srgbClr val="42BA97"/>
              </a:buClr>
            </a:pPr>
            <a:r>
              <a:rPr lang="fr-FR" dirty="0">
                <a:solidFill>
                  <a:srgbClr val="002060"/>
                </a:solidFill>
                <a:latin typeface="Calibri" panose="020F0502020204030204" pitchFamily="34" charset="0"/>
              </a:rPr>
              <a:t>Par principe la collecte et le traitement de ce genre de données sont interdits.</a:t>
            </a:r>
          </a:p>
          <a:p>
            <a:pPr>
              <a:buClr>
                <a:srgbClr val="42BA97"/>
              </a:buClr>
            </a:pPr>
            <a:endParaRPr lang="fr-FR" dirty="0">
              <a:solidFill>
                <a:srgbClr val="FF0000"/>
              </a:solidFill>
              <a:latin typeface="Calibri" panose="020F0502020204030204" pitchFamily="34" charset="0"/>
            </a:endParaRPr>
          </a:p>
          <a:p>
            <a:pPr>
              <a:buClr>
                <a:srgbClr val="42BA97"/>
              </a:buClr>
            </a:pPr>
            <a:r>
              <a:rPr lang="fr-FR" dirty="0">
                <a:solidFill>
                  <a:srgbClr val="002060"/>
                </a:solidFill>
                <a:latin typeface="Calibri" panose="020F0502020204030204" pitchFamily="34" charset="0"/>
              </a:rPr>
              <a:t>Cependant dans la mesure où la finalité du traitement l’exige, ne sont pas soumis à cette interdiction :</a:t>
            </a:r>
          </a:p>
          <a:p>
            <a:pPr>
              <a:buClr>
                <a:srgbClr val="42BA97"/>
              </a:buClr>
              <a:buFont typeface="Wingdings" pitchFamily="2" charset="2"/>
              <a:buChar char="v"/>
            </a:pPr>
            <a:r>
              <a:rPr lang="fr-FR" dirty="0">
                <a:solidFill>
                  <a:srgbClr val="002060"/>
                </a:solidFill>
                <a:latin typeface="Calibri" panose="020F0502020204030204" pitchFamily="34" charset="0"/>
              </a:rPr>
              <a:t>Les traitements pour lesquels la personne concernée a donné son consentement exprès ;</a:t>
            </a:r>
          </a:p>
          <a:p>
            <a:pPr>
              <a:buClr>
                <a:srgbClr val="42BA97"/>
              </a:buClr>
              <a:buFont typeface="Wingdings" pitchFamily="2" charset="2"/>
              <a:buChar char="v"/>
            </a:pPr>
            <a:r>
              <a:rPr lang="fr-FR" dirty="0">
                <a:solidFill>
                  <a:srgbClr val="002060"/>
                </a:solidFill>
                <a:latin typeface="Calibri" panose="020F0502020204030204" pitchFamily="34" charset="0"/>
              </a:rPr>
              <a:t>Les traitements justifiés par un intérêt public après autorisation de la CNIL ou décret en Conseil d’État ;</a:t>
            </a:r>
          </a:p>
          <a:p>
            <a:pPr>
              <a:buClr>
                <a:srgbClr val="42BA97"/>
              </a:buClr>
            </a:pPr>
            <a:r>
              <a:rPr lang="fr-FR" dirty="0">
                <a:solidFill>
                  <a:srgbClr val="002060"/>
                </a:solidFill>
                <a:latin typeface="Calibri" panose="020F0502020204030204" pitchFamily="34" charset="0"/>
              </a:rPr>
              <a:t>La collecte et le traitement de ces données doivent dans ces hypothèses être justifiées au cas par cas au regard des objectifs poursuivis</a:t>
            </a:r>
          </a:p>
        </p:txBody>
      </p:sp>
    </p:spTree>
    <p:extLst>
      <p:ext uri="{BB962C8B-B14F-4D97-AF65-F5344CB8AC3E}">
        <p14:creationId xmlns:p14="http://schemas.microsoft.com/office/powerpoint/2010/main" val="1661276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13</a:t>
              </a:fld>
              <a:endParaRPr lang="fr-FR" sz="1200" dirty="0">
                <a:solidFill>
                  <a:schemeClr val="tx1"/>
                </a:solidFill>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13</a:t>
              </a:fld>
              <a:endParaRPr lang="fr-FR" sz="1200" dirty="0">
                <a:solidFill>
                  <a:schemeClr val="tx1"/>
                </a:solidFill>
              </a:endParaRPr>
            </a:p>
          </p:txBody>
        </p:sp>
      </p:grpSp>
      <p:sp>
        <p:nvSpPr>
          <p:cNvPr id="19" name="Titre 1">
            <a:extLst>
              <a:ext uri="{FF2B5EF4-FFF2-40B4-BE49-F238E27FC236}">
                <a16:creationId xmlns:a16="http://schemas.microsoft.com/office/drawing/2014/main" id="{A41CD24B-BE68-F147-B130-B13F8BFF1E70}"/>
              </a:ext>
            </a:extLst>
          </p:cNvPr>
          <p:cNvSpPr>
            <a:spLocks noGrp="1"/>
          </p:cNvSpPr>
          <p:nvPr>
            <p:ph type="title"/>
          </p:nvPr>
        </p:nvSpPr>
        <p:spPr>
          <a:xfrm>
            <a:off x="0" y="0"/>
            <a:ext cx="9159368" cy="718949"/>
          </a:xfrm>
          <a:blipFill>
            <a:blip r:embed="rId4"/>
            <a:tile tx="0" ty="0" sx="100000" sy="100000" flip="none" algn="tl"/>
          </a:blip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l"/>
            <a:r>
              <a:rPr lang="fr-FR" sz="3200" b="1" dirty="0">
                <a:latin typeface="+mn-lt"/>
              </a:rPr>
              <a:t>Focus sur la soumission d’un projet H2020</a:t>
            </a:r>
          </a:p>
        </p:txBody>
      </p:sp>
      <p:sp>
        <p:nvSpPr>
          <p:cNvPr id="26" name="ZoneTexte 25"/>
          <p:cNvSpPr txBox="1"/>
          <p:nvPr/>
        </p:nvSpPr>
        <p:spPr>
          <a:xfrm>
            <a:off x="26157" y="1080000"/>
            <a:ext cx="8938331" cy="260071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lvl="1">
              <a:buClr>
                <a:srgbClr val="FF66FF"/>
              </a:buClr>
            </a:pPr>
            <a:r>
              <a:rPr lang="fr-FR" sz="2800" b="1" dirty="0">
                <a:solidFill>
                  <a:srgbClr val="92D050"/>
                </a:solidFill>
              </a:rPr>
              <a:t>2.2  Measures to maximise impact</a:t>
            </a:r>
          </a:p>
          <a:p>
            <a:pPr lvl="1">
              <a:spcBef>
                <a:spcPts val="600"/>
              </a:spcBef>
              <a:spcAft>
                <a:spcPts val="600"/>
              </a:spcAft>
              <a:buClr>
                <a:srgbClr val="FF66FF"/>
              </a:buClr>
            </a:pPr>
            <a:r>
              <a:rPr lang="fr-FR" sz="2200" dirty="0">
                <a:solidFill>
                  <a:srgbClr val="92D050"/>
                </a:solidFill>
              </a:rPr>
              <a:t>	</a:t>
            </a:r>
            <a:r>
              <a:rPr lang="en-US" sz="2800" b="1" dirty="0">
                <a:solidFill>
                  <a:srgbClr val="92D050"/>
                </a:solidFill>
              </a:rPr>
              <a:t>Gestion des </a:t>
            </a:r>
            <a:r>
              <a:rPr lang="en-US" sz="2800" b="1" dirty="0" err="1">
                <a:solidFill>
                  <a:srgbClr val="92D050"/>
                </a:solidFill>
              </a:rPr>
              <a:t>données</a:t>
            </a:r>
            <a:r>
              <a:rPr lang="en-US" sz="2800" b="1" dirty="0">
                <a:solidFill>
                  <a:schemeClr val="accent6">
                    <a:lumMod val="75000"/>
                  </a:schemeClr>
                </a:solidFill>
              </a:rPr>
              <a:t>	</a:t>
            </a:r>
            <a:endParaRPr lang="fr-FR" sz="2800" b="1" dirty="0">
              <a:solidFill>
                <a:schemeClr val="accent6">
                  <a:lumMod val="75000"/>
                </a:schemeClr>
              </a:solidFill>
            </a:endParaRPr>
          </a:p>
          <a:p>
            <a:pPr marL="800100" lvl="1" indent="101600">
              <a:spcBef>
                <a:spcPts val="600"/>
              </a:spcBef>
              <a:spcAft>
                <a:spcPts val="600"/>
              </a:spcAft>
              <a:buClr>
                <a:srgbClr val="FF66FF"/>
              </a:buClr>
              <a:buFont typeface="Wingdings" panose="05000000000000000000" pitchFamily="2" charset="2"/>
              <a:buChar char="§"/>
            </a:pPr>
            <a:r>
              <a:rPr lang="en-US" sz="2200" dirty="0"/>
              <a:t>  </a:t>
            </a:r>
            <a:r>
              <a:rPr lang="en-US" sz="2400" dirty="0"/>
              <a:t>What types of data will the project generate</a:t>
            </a:r>
          </a:p>
          <a:p>
            <a:pPr marL="800100" lvl="1" indent="101600">
              <a:spcBef>
                <a:spcPts val="600"/>
              </a:spcBef>
              <a:spcAft>
                <a:spcPts val="600"/>
              </a:spcAft>
              <a:buClr>
                <a:srgbClr val="FF66FF"/>
              </a:buClr>
              <a:buFont typeface="Wingdings" panose="05000000000000000000" pitchFamily="2" charset="2"/>
              <a:buChar char="§"/>
            </a:pPr>
            <a:r>
              <a:rPr lang="en-US" sz="2400" dirty="0"/>
              <a:t>  What standards will be used</a:t>
            </a:r>
          </a:p>
          <a:p>
            <a:pPr marL="800100" lvl="1" indent="101600">
              <a:spcBef>
                <a:spcPts val="600"/>
              </a:spcBef>
              <a:spcAft>
                <a:spcPts val="600"/>
              </a:spcAft>
              <a:buClr>
                <a:srgbClr val="FF66FF"/>
              </a:buClr>
              <a:buFont typeface="Wingdings" panose="05000000000000000000" pitchFamily="2" charset="2"/>
              <a:buChar char="§"/>
            </a:pPr>
            <a:r>
              <a:rPr lang="en-US" sz="2400" dirty="0"/>
              <a:t>  How will this data be curated and preserved?   </a:t>
            </a:r>
            <a:endParaRPr lang="fr-FR" sz="2400" dirty="0"/>
          </a:p>
        </p:txBody>
      </p:sp>
      <p:sp>
        <p:nvSpPr>
          <p:cNvPr id="14" name="ZoneTexte 13"/>
          <p:cNvSpPr txBox="1"/>
          <p:nvPr/>
        </p:nvSpPr>
        <p:spPr>
          <a:xfrm>
            <a:off x="35496" y="3933056"/>
            <a:ext cx="8938331" cy="22467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800100" lvl="1" indent="101600">
              <a:spcBef>
                <a:spcPts val="600"/>
              </a:spcBef>
              <a:spcAft>
                <a:spcPts val="600"/>
              </a:spcAft>
              <a:buClr>
                <a:srgbClr val="FF66FF"/>
              </a:buClr>
              <a:buFont typeface="Wingdings" panose="05000000000000000000" pitchFamily="2" charset="2"/>
              <a:buChar char="§"/>
            </a:pPr>
            <a:r>
              <a:rPr lang="en-US" sz="2400" dirty="0"/>
              <a:t>  How will this data be shared/made accessible for verification and re-use ? and/or exploited ?</a:t>
            </a:r>
          </a:p>
          <a:p>
            <a:pPr marL="800100" lvl="1">
              <a:spcBef>
                <a:spcPts val="600"/>
              </a:spcBef>
              <a:spcAft>
                <a:spcPts val="600"/>
              </a:spcAft>
              <a:buClr>
                <a:srgbClr val="FF66FF"/>
              </a:buClr>
            </a:pPr>
            <a:r>
              <a:rPr lang="en-US" sz="2400" dirty="0"/>
              <a:t>	  If data cannot be made available, explain why. </a:t>
            </a:r>
          </a:p>
          <a:p>
            <a:pPr marL="800100" lvl="1" indent="101600">
              <a:spcBef>
                <a:spcPts val="600"/>
              </a:spcBef>
              <a:spcAft>
                <a:spcPts val="600"/>
              </a:spcAft>
              <a:buClr>
                <a:srgbClr val="FF66FF"/>
              </a:buClr>
              <a:buFont typeface="Wingdings" panose="05000000000000000000" pitchFamily="2" charset="2"/>
              <a:buChar char="§"/>
            </a:pPr>
            <a:r>
              <a:rPr lang="en-US" sz="2400" dirty="0"/>
              <a:t>  How will the costs for data curation and preservation be    	    covered?</a:t>
            </a:r>
            <a:endParaRPr lang="fr-FR" sz="2400" dirty="0"/>
          </a:p>
        </p:txBody>
      </p:sp>
      <p:sp>
        <p:nvSpPr>
          <p:cNvPr id="15" name="ZoneTexte 14">
            <a:extLst>
              <a:ext uri="{FF2B5EF4-FFF2-40B4-BE49-F238E27FC236}">
                <a16:creationId xmlns:a16="http://schemas.microsoft.com/office/drawing/2014/main" id="{EF70CBDC-7573-4D39-8C0D-25FA0781E01A}"/>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10174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2060"/>
                </a:solidFill>
              </a:rPr>
              <a:t>Le RGPD au Cirad </a:t>
            </a: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130</a:t>
            </a:fld>
            <a:endParaRPr lang="fr-FR"/>
          </a:p>
        </p:txBody>
      </p:sp>
      <p:sp>
        <p:nvSpPr>
          <p:cNvPr id="5" name="ZoneTexte 4"/>
          <p:cNvSpPr txBox="1"/>
          <p:nvPr/>
        </p:nvSpPr>
        <p:spPr>
          <a:xfrm>
            <a:off x="457200" y="1268760"/>
            <a:ext cx="7931224" cy="4401205"/>
          </a:xfrm>
          <a:prstGeom prst="rect">
            <a:avLst/>
          </a:prstGeom>
          <a:noFill/>
        </p:spPr>
        <p:txBody>
          <a:bodyPr wrap="square" rtlCol="0">
            <a:spAutoFit/>
          </a:bodyPr>
          <a:lstStyle/>
          <a:p>
            <a:r>
              <a:rPr lang="fr-FR" sz="2000" dirty="0">
                <a:solidFill>
                  <a:srgbClr val="002060"/>
                </a:solidFill>
              </a:rPr>
              <a:t>Le Cirad tient un registre du traitement des données personnelles dans le cadre de ses activités.</a:t>
            </a:r>
          </a:p>
          <a:p>
            <a:endParaRPr lang="fr-FR" sz="2000" dirty="0">
              <a:solidFill>
                <a:srgbClr val="002060"/>
              </a:solidFill>
            </a:endParaRPr>
          </a:p>
          <a:p>
            <a:r>
              <a:rPr lang="fr-FR" sz="2000" dirty="0">
                <a:solidFill>
                  <a:srgbClr val="002060"/>
                </a:solidFill>
              </a:rPr>
              <a:t>Si vous procédez à un traitement de données personnelles vous devez informer la DPO du Cirad en précisant le contexte d’utilisation de la donnée.</a:t>
            </a:r>
          </a:p>
          <a:p>
            <a:r>
              <a:rPr lang="fr-FR" sz="2000" dirty="0">
                <a:solidFill>
                  <a:srgbClr val="002060"/>
                </a:solidFill>
              </a:rPr>
              <a:t>Contact : </a:t>
            </a:r>
            <a:r>
              <a:rPr lang="fr-FR" sz="2000" dirty="0">
                <a:solidFill>
                  <a:srgbClr val="002060"/>
                </a:solidFill>
                <a:hlinkClick r:id="rId2"/>
              </a:rPr>
              <a:t>dpo@cirad.fr</a:t>
            </a:r>
            <a:endParaRPr lang="fr-FR" sz="2000" dirty="0">
              <a:solidFill>
                <a:srgbClr val="002060"/>
              </a:solidFill>
            </a:endParaRPr>
          </a:p>
          <a:p>
            <a:endParaRPr lang="fr-FR" sz="2000" dirty="0">
              <a:solidFill>
                <a:srgbClr val="002060"/>
              </a:solidFill>
            </a:endParaRPr>
          </a:p>
          <a:p>
            <a:endParaRPr lang="fr-FR" sz="2000" dirty="0">
              <a:solidFill>
                <a:srgbClr val="002060"/>
              </a:solidFill>
            </a:endParaRPr>
          </a:p>
          <a:p>
            <a:r>
              <a:rPr lang="fr-FR" sz="2000" dirty="0">
                <a:solidFill>
                  <a:srgbClr val="002060"/>
                </a:solidFill>
              </a:rPr>
              <a:t>Site intranet RGPD : mentions obligatoires, contrats types, infos </a:t>
            </a:r>
          </a:p>
          <a:p>
            <a:endParaRPr lang="fr-FR" sz="2000" dirty="0">
              <a:solidFill>
                <a:srgbClr val="002060"/>
              </a:solidFill>
            </a:endParaRPr>
          </a:p>
          <a:p>
            <a:r>
              <a:rPr lang="fr-FR" sz="2000" dirty="0">
                <a:solidFill>
                  <a:srgbClr val="002060"/>
                </a:solidFill>
              </a:rPr>
              <a:t>Contact interne :</a:t>
            </a:r>
          </a:p>
          <a:p>
            <a:endParaRPr lang="fr-FR" sz="2000" dirty="0">
              <a:solidFill>
                <a:srgbClr val="002060"/>
              </a:solidFill>
            </a:endParaRPr>
          </a:p>
          <a:p>
            <a:r>
              <a:rPr lang="fr-FR" sz="2000" dirty="0">
                <a:solidFill>
                  <a:srgbClr val="002060"/>
                </a:solidFill>
              </a:rPr>
              <a:t>Margaux Bourgeois – dpo@cirad.fr</a:t>
            </a:r>
          </a:p>
        </p:txBody>
      </p:sp>
    </p:spTree>
    <p:extLst>
      <p:ext uri="{BB962C8B-B14F-4D97-AF65-F5344CB8AC3E}">
        <p14:creationId xmlns:p14="http://schemas.microsoft.com/office/powerpoint/2010/main" val="12421316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2060"/>
                </a:solidFill>
              </a:rPr>
              <a:t>Focus Ressources Génétiques</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5" y="1652561"/>
            <a:ext cx="3543300" cy="3721454"/>
          </a:xfrm>
          <a:prstGeom prst="rect">
            <a:avLst/>
          </a:prstGeom>
        </p:spPr>
      </p:pic>
    </p:spTree>
    <p:extLst>
      <p:ext uri="{BB962C8B-B14F-4D97-AF65-F5344CB8AC3E}">
        <p14:creationId xmlns:p14="http://schemas.microsoft.com/office/powerpoint/2010/main" val="23987969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2060"/>
                </a:solidFill>
              </a:rPr>
              <a:t>Focus Connaissances Traditionnelles Associées aux Ressources Génétiques</a:t>
            </a:r>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7161DBD5-FC76-3842-B5FF-1B83B7554A96}" type="slidenum">
              <a:rPr lang="fr-FR" smtClean="0"/>
              <a:t>132</a:t>
            </a:fld>
            <a:endParaRPr lang="fr-FR"/>
          </a:p>
        </p:txBody>
      </p:sp>
      <p:sp>
        <p:nvSpPr>
          <p:cNvPr id="5" name="ZoneTexte 4"/>
          <p:cNvSpPr txBox="1"/>
          <p:nvPr/>
        </p:nvSpPr>
        <p:spPr>
          <a:xfrm>
            <a:off x="755576" y="1916832"/>
            <a:ext cx="7128792" cy="3385542"/>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solidFill>
                  <a:srgbClr val="002060"/>
                </a:solidFill>
              </a:rPr>
              <a:t>L’utilisation de données portant sur les ressources génétiques fait l’objet d’une attention particulière notamment lorsqu’il s’agit de connaissances traditionnelles associées.</a:t>
            </a:r>
          </a:p>
          <a:p>
            <a:pPr marL="285750" indent="-285750">
              <a:buFont typeface="Wingdings" panose="05000000000000000000" pitchFamily="2" charset="2"/>
              <a:buChar char="Ø"/>
            </a:pPr>
            <a:endParaRPr lang="fr-FR" sz="2000" dirty="0">
              <a:solidFill>
                <a:srgbClr val="002060"/>
              </a:solidFill>
            </a:endParaRPr>
          </a:p>
          <a:p>
            <a:pPr marL="285750" indent="-285750">
              <a:buFont typeface="Wingdings" panose="05000000000000000000" pitchFamily="2" charset="2"/>
              <a:buChar char="Ø"/>
            </a:pPr>
            <a:r>
              <a:rPr lang="fr-FR" sz="2000" dirty="0">
                <a:solidFill>
                  <a:srgbClr val="002060"/>
                </a:solidFill>
              </a:rPr>
              <a:t>Règlementations spécifiques :</a:t>
            </a:r>
          </a:p>
          <a:p>
            <a:pPr marL="742950" lvl="1" indent="-285750">
              <a:buFont typeface="Wingdings" panose="05000000000000000000" pitchFamily="2" charset="2"/>
              <a:buChar char="Ø"/>
            </a:pPr>
            <a:r>
              <a:rPr lang="fr-FR" sz="2000" dirty="0">
                <a:solidFill>
                  <a:srgbClr val="002060"/>
                </a:solidFill>
              </a:rPr>
              <a:t>Convention sur la diversité biologique (1992) ;</a:t>
            </a:r>
          </a:p>
          <a:p>
            <a:pPr marL="742950" lvl="1" indent="-285750">
              <a:buFont typeface="Wingdings" panose="05000000000000000000" pitchFamily="2" charset="2"/>
              <a:buChar char="Ø"/>
            </a:pPr>
            <a:r>
              <a:rPr lang="fr-FR" sz="2000" dirty="0">
                <a:solidFill>
                  <a:srgbClr val="002060"/>
                </a:solidFill>
              </a:rPr>
              <a:t>Protocole de Nagoya (2014) ;</a:t>
            </a:r>
          </a:p>
          <a:p>
            <a:pPr lvl="1"/>
            <a:endParaRPr lang="fr-FR" sz="2000" dirty="0">
              <a:solidFill>
                <a:srgbClr val="002060"/>
              </a:solidFill>
            </a:endParaRPr>
          </a:p>
          <a:p>
            <a:pPr lvl="1"/>
            <a:r>
              <a:rPr lang="fr-FR" dirty="0">
                <a:solidFill>
                  <a:srgbClr val="002060"/>
                </a:solidFill>
              </a:rPr>
              <a:t>Lorsqu’on les données consistent en des Connaissances Traditionnelles Associées des communautés autochtones et locales, il faut s’assurer de respecter la règlementation du pays d’origine.</a:t>
            </a:r>
          </a:p>
        </p:txBody>
      </p:sp>
    </p:spTree>
    <p:extLst>
      <p:ext uri="{BB962C8B-B14F-4D97-AF65-F5344CB8AC3E}">
        <p14:creationId xmlns:p14="http://schemas.microsoft.com/office/powerpoint/2010/main" val="33967161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1025" y="274638"/>
            <a:ext cx="8229600" cy="1143000"/>
          </a:xfrm>
        </p:spPr>
        <p:txBody>
          <a:bodyPr>
            <a:normAutofit/>
          </a:bodyPr>
          <a:lstStyle/>
          <a:p>
            <a:r>
              <a:rPr lang="fr-FR" sz="3200" b="1" dirty="0"/>
              <a:t>Cadre contractuel de la donnée </a:t>
            </a:r>
            <a:br>
              <a:rPr lang="fr-FR" b="1" dirty="0"/>
            </a:br>
            <a:r>
              <a:rPr lang="fr-FR" sz="2000" b="1" dirty="0"/>
              <a:t>La donnée et le contrat</a:t>
            </a:r>
            <a:endParaRPr lang="fr-FR" sz="2700" b="1" dirty="0"/>
          </a:p>
        </p:txBody>
      </p:sp>
      <p:sp>
        <p:nvSpPr>
          <p:cNvPr id="3" name="ZoneTexte 2"/>
          <p:cNvSpPr txBox="1"/>
          <p:nvPr/>
        </p:nvSpPr>
        <p:spPr>
          <a:xfrm>
            <a:off x="990600" y="1840229"/>
            <a:ext cx="7162800" cy="4431983"/>
          </a:xfrm>
          <a:prstGeom prst="rect">
            <a:avLst/>
          </a:prstGeom>
          <a:noFill/>
        </p:spPr>
        <p:txBody>
          <a:bodyPr wrap="square" rtlCol="0">
            <a:spAutoFit/>
          </a:bodyPr>
          <a:lstStyle/>
          <a:p>
            <a:pPr marL="285750" indent="-285750">
              <a:buFont typeface="Wingdings" panose="05000000000000000000" pitchFamily="2" charset="2"/>
              <a:buChar char="v"/>
            </a:pPr>
            <a:r>
              <a:rPr lang="fr-FR" u="sng" dirty="0">
                <a:solidFill>
                  <a:srgbClr val="002060"/>
                </a:solidFill>
                <a:latin typeface="Calibri" panose="020F0502020204030204" pitchFamily="34" charset="0"/>
                <a:cs typeface="Calibri" panose="020F0502020204030204" pitchFamily="34" charset="0"/>
              </a:rPr>
              <a:t>Le contrat définit </a:t>
            </a:r>
            <a:r>
              <a:rPr lang="fr-FR" dirty="0">
                <a:solidFill>
                  <a:srgbClr val="002060"/>
                </a:solidFill>
                <a:latin typeface="Calibri" panose="020F0502020204030204" pitchFamily="34" charset="0"/>
                <a:cs typeface="Calibri" panose="020F0502020204030204" pitchFamily="34" charset="0"/>
              </a:rPr>
              <a:t>:</a:t>
            </a:r>
          </a:p>
          <a:p>
            <a:endParaRPr lang="fr-FR"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fr-FR" sz="2000" dirty="0">
                <a:solidFill>
                  <a:srgbClr val="002060"/>
                </a:solidFill>
                <a:latin typeface="Calibri" panose="020F0502020204030204" pitchFamily="34" charset="0"/>
                <a:cs typeface="Calibri" panose="020F0502020204030204" pitchFamily="34" charset="0"/>
              </a:rPr>
              <a:t>La « propriété » des données</a:t>
            </a:r>
          </a:p>
          <a:p>
            <a:pPr marL="285750" indent="-285750">
              <a:buFont typeface="Wingdings" panose="05000000000000000000" pitchFamily="2" charset="2"/>
              <a:buChar char="ü"/>
            </a:pPr>
            <a:r>
              <a:rPr lang="fr-FR" sz="2000" dirty="0">
                <a:solidFill>
                  <a:srgbClr val="002060"/>
                </a:solidFill>
                <a:latin typeface="Calibri" panose="020F0502020204030204" pitchFamily="34" charset="0"/>
                <a:cs typeface="Calibri" panose="020F0502020204030204" pitchFamily="34" charset="0"/>
              </a:rPr>
              <a:t>La nature confidentielle ou pas de la donnée</a:t>
            </a:r>
          </a:p>
          <a:p>
            <a:pPr marL="285750" indent="-285750">
              <a:buFont typeface="Wingdings" panose="05000000000000000000" pitchFamily="2" charset="2"/>
              <a:buChar char="ü"/>
            </a:pPr>
            <a:r>
              <a:rPr lang="fr-FR" sz="2000" dirty="0">
                <a:solidFill>
                  <a:srgbClr val="002060"/>
                </a:solidFill>
                <a:latin typeface="Calibri" panose="020F0502020204030204" pitchFamily="34" charset="0"/>
                <a:cs typeface="Calibri" panose="020F0502020204030204" pitchFamily="34" charset="0"/>
              </a:rPr>
              <a:t>Les conditions d’utilisation de la donnée </a:t>
            </a:r>
          </a:p>
          <a:p>
            <a:pPr marL="285750" indent="-285750">
              <a:buFont typeface="Wingdings" panose="05000000000000000000" pitchFamily="2" charset="2"/>
              <a:buChar char="ü"/>
            </a:pPr>
            <a:r>
              <a:rPr lang="fr-FR" sz="2000" dirty="0">
                <a:solidFill>
                  <a:srgbClr val="002060"/>
                </a:solidFill>
                <a:latin typeface="Calibri" panose="020F0502020204030204" pitchFamily="34" charset="0"/>
                <a:cs typeface="Calibri" panose="020F0502020204030204" pitchFamily="34" charset="0"/>
              </a:rPr>
              <a:t>Les conditions d’exploitation de la donnée</a:t>
            </a:r>
          </a:p>
          <a:p>
            <a:pPr marL="285750" indent="-285750">
              <a:buFont typeface="Wingdings" panose="05000000000000000000" pitchFamily="2" charset="2"/>
              <a:buChar char="ü"/>
            </a:pPr>
            <a:r>
              <a:rPr lang="fr-FR" sz="2000" dirty="0">
                <a:solidFill>
                  <a:srgbClr val="002060"/>
                </a:solidFill>
                <a:latin typeface="Calibri" panose="020F0502020204030204" pitchFamily="34" charset="0"/>
                <a:cs typeface="Calibri" panose="020F0502020204030204" pitchFamily="34" charset="0"/>
              </a:rPr>
              <a:t>Les conditions de réutilisation de la donnée</a:t>
            </a:r>
          </a:p>
          <a:p>
            <a:pPr marL="285750" indent="-285750">
              <a:buFont typeface="Wingdings" panose="05000000000000000000" pitchFamily="2" charset="2"/>
              <a:buChar char="ü"/>
            </a:pPr>
            <a:r>
              <a:rPr lang="fr-FR" sz="2000" dirty="0">
                <a:solidFill>
                  <a:srgbClr val="002060"/>
                </a:solidFill>
                <a:latin typeface="Calibri" panose="020F0502020204030204" pitchFamily="34" charset="0"/>
                <a:cs typeface="Calibri" panose="020F0502020204030204" pitchFamily="34" charset="0"/>
              </a:rPr>
              <a:t>…</a:t>
            </a:r>
          </a:p>
          <a:p>
            <a:endParaRPr lang="fr-FR" dirty="0">
              <a:solidFill>
                <a:srgbClr val="002060"/>
              </a:solidFill>
              <a:latin typeface="Calibri" panose="020F0502020204030204" pitchFamily="34" charset="0"/>
              <a:cs typeface="Calibri" panose="020F0502020204030204" pitchFamily="34" charset="0"/>
            </a:endParaRPr>
          </a:p>
          <a:p>
            <a:endParaRPr lang="fr-FR"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fr-FR" dirty="0">
              <a:solidFill>
                <a:srgbClr val="002060"/>
              </a:solidFill>
              <a:latin typeface="Calibri" panose="020F0502020204030204" pitchFamily="34" charset="0"/>
              <a:cs typeface="Calibri" panose="020F0502020204030204" pitchFamily="34" charset="0"/>
            </a:endParaRPr>
          </a:p>
          <a:p>
            <a:endParaRPr lang="fr-FR"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fr-FR"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fr-FR" dirty="0">
              <a:solidFill>
                <a:srgbClr val="00206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fr-FR" dirty="0">
              <a:solidFill>
                <a:srgbClr val="002060"/>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355" y="4248150"/>
            <a:ext cx="2024062" cy="202406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599" y="4425759"/>
            <a:ext cx="1304925" cy="1431068"/>
          </a:xfrm>
          <a:prstGeom prst="rect">
            <a:avLst/>
          </a:prstGeom>
        </p:spPr>
      </p:pic>
    </p:spTree>
    <p:extLst>
      <p:ext uri="{BB962C8B-B14F-4D97-AF65-F5344CB8AC3E}">
        <p14:creationId xmlns:p14="http://schemas.microsoft.com/office/powerpoint/2010/main" val="22420891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Cadre contractuel de la donnée</a:t>
            </a:r>
            <a:br>
              <a:rPr lang="fr-FR" b="1" dirty="0"/>
            </a:br>
            <a:r>
              <a:rPr lang="fr-FR" sz="2000" b="1" dirty="0"/>
              <a:t>Les différents types de contrats</a:t>
            </a:r>
            <a:endParaRPr lang="fr-FR" sz="3100" b="1" dirty="0"/>
          </a:p>
        </p:txBody>
      </p:sp>
      <p:sp>
        <p:nvSpPr>
          <p:cNvPr id="3" name="ZoneTexte 2"/>
          <p:cNvSpPr txBox="1"/>
          <p:nvPr/>
        </p:nvSpPr>
        <p:spPr>
          <a:xfrm>
            <a:off x="1076326" y="1847851"/>
            <a:ext cx="7143750" cy="4401205"/>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solidFill>
                  <a:srgbClr val="002060"/>
                </a:solidFill>
              </a:rPr>
              <a:t>Contrat de subvention, de reversement (Bailleur) ;</a:t>
            </a:r>
          </a:p>
          <a:p>
            <a:endParaRPr lang="fr-FR" sz="1400" dirty="0">
              <a:solidFill>
                <a:srgbClr val="002060"/>
              </a:solidFill>
            </a:endParaRPr>
          </a:p>
          <a:p>
            <a:pPr marL="285750" indent="-285750">
              <a:buFont typeface="Wingdings" panose="05000000000000000000" pitchFamily="2" charset="2"/>
              <a:buChar char="Ø"/>
            </a:pPr>
            <a:r>
              <a:rPr lang="fr-FR" sz="1400" dirty="0">
                <a:solidFill>
                  <a:srgbClr val="002060"/>
                </a:solidFill>
              </a:rPr>
              <a:t>Accord de consortium, contrat de collaboration de recherche, accord spécifique ;</a:t>
            </a:r>
          </a:p>
          <a:p>
            <a:endParaRPr lang="fr-FR" sz="1400" dirty="0">
              <a:solidFill>
                <a:srgbClr val="002060"/>
              </a:solidFill>
            </a:endParaRPr>
          </a:p>
          <a:p>
            <a:pPr marL="285750" indent="-285750">
              <a:buFont typeface="Wingdings" panose="05000000000000000000" pitchFamily="2" charset="2"/>
              <a:buChar char="Ø"/>
            </a:pPr>
            <a:r>
              <a:rPr lang="fr-FR" sz="1400" dirty="0">
                <a:solidFill>
                  <a:srgbClr val="002060"/>
                </a:solidFill>
              </a:rPr>
              <a:t>Contrat de prestation de service ;</a:t>
            </a:r>
          </a:p>
          <a:p>
            <a:endParaRPr lang="fr-FR" sz="1400" dirty="0">
              <a:solidFill>
                <a:srgbClr val="002060"/>
              </a:solidFill>
            </a:endParaRPr>
          </a:p>
          <a:p>
            <a:pPr marL="285750" indent="-285750">
              <a:buFont typeface="Wingdings" panose="05000000000000000000" pitchFamily="2" charset="2"/>
              <a:buChar char="Ø"/>
            </a:pPr>
            <a:r>
              <a:rPr lang="fr-FR" sz="1400" dirty="0">
                <a:solidFill>
                  <a:srgbClr val="002060"/>
                </a:solidFill>
              </a:rPr>
              <a:t>Accord de confidentialité ;</a:t>
            </a:r>
          </a:p>
          <a:p>
            <a:pPr marL="285750" indent="-285750">
              <a:buFont typeface="Wingdings" panose="05000000000000000000" pitchFamily="2" charset="2"/>
              <a:buChar char="Ø"/>
            </a:pPr>
            <a:endParaRPr lang="fr-FR" sz="1400" dirty="0">
              <a:solidFill>
                <a:srgbClr val="002060"/>
              </a:solidFill>
            </a:endParaRPr>
          </a:p>
          <a:p>
            <a:pPr marL="285750" indent="-285750">
              <a:buFont typeface="Wingdings" panose="05000000000000000000" pitchFamily="2" charset="2"/>
              <a:buChar char="Ø"/>
            </a:pPr>
            <a:r>
              <a:rPr lang="fr-FR" sz="1400" dirty="0">
                <a:solidFill>
                  <a:srgbClr val="002060"/>
                </a:solidFill>
              </a:rPr>
              <a:t>Conditions générales d’utilisation, </a:t>
            </a:r>
            <a:r>
              <a:rPr lang="fr-FR" sz="1400" i="1" dirty="0" err="1">
                <a:solidFill>
                  <a:srgbClr val="002060"/>
                </a:solidFill>
              </a:rPr>
              <a:t>terms</a:t>
            </a:r>
            <a:r>
              <a:rPr lang="fr-FR" sz="1400" i="1" dirty="0">
                <a:solidFill>
                  <a:srgbClr val="002060"/>
                </a:solidFill>
              </a:rPr>
              <a:t> of use</a:t>
            </a:r>
            <a:r>
              <a:rPr lang="fr-FR" sz="1400" dirty="0">
                <a:solidFill>
                  <a:srgbClr val="002060"/>
                </a:solidFill>
              </a:rPr>
              <a:t>, mentions légales ;</a:t>
            </a:r>
          </a:p>
          <a:p>
            <a:endParaRPr lang="fr-FR" sz="1400" dirty="0">
              <a:solidFill>
                <a:srgbClr val="002060"/>
              </a:solidFill>
            </a:endParaRPr>
          </a:p>
          <a:p>
            <a:pPr marL="285750" indent="-285750">
              <a:buFont typeface="Wingdings" panose="05000000000000000000" pitchFamily="2" charset="2"/>
              <a:buChar char="Ø"/>
            </a:pPr>
            <a:r>
              <a:rPr lang="fr-FR" sz="1400" dirty="0">
                <a:solidFill>
                  <a:srgbClr val="002060"/>
                </a:solidFill>
              </a:rPr>
              <a:t>Contrat de mise à disposition de données ;</a:t>
            </a:r>
          </a:p>
          <a:p>
            <a:pPr marL="285750" indent="-285750">
              <a:buFont typeface="Wingdings" panose="05000000000000000000" pitchFamily="2" charset="2"/>
              <a:buChar char="Ø"/>
            </a:pPr>
            <a:endParaRPr lang="fr-FR" sz="1400" dirty="0">
              <a:solidFill>
                <a:srgbClr val="002060"/>
              </a:solidFill>
            </a:endParaRPr>
          </a:p>
          <a:p>
            <a:pPr marL="285750" indent="-285750">
              <a:buFont typeface="Wingdings" panose="05000000000000000000" pitchFamily="2" charset="2"/>
              <a:buChar char="Ø"/>
            </a:pPr>
            <a:r>
              <a:rPr lang="fr-FR" sz="1400" dirty="0">
                <a:solidFill>
                  <a:srgbClr val="002060"/>
                </a:solidFill>
              </a:rPr>
              <a:t>Contrat de licence d’utilisation des données ;</a:t>
            </a:r>
          </a:p>
          <a:p>
            <a:endParaRPr lang="fr-FR" sz="1400" dirty="0">
              <a:solidFill>
                <a:srgbClr val="002060"/>
              </a:solidFill>
            </a:endParaRPr>
          </a:p>
          <a:p>
            <a:pPr marL="285750" indent="-285750">
              <a:buFont typeface="Wingdings" panose="05000000000000000000" pitchFamily="2" charset="2"/>
              <a:buChar char="Ø"/>
            </a:pPr>
            <a:r>
              <a:rPr lang="fr-FR" sz="1400" dirty="0">
                <a:solidFill>
                  <a:srgbClr val="002060"/>
                </a:solidFill>
              </a:rPr>
              <a:t>Plan de gestion de données (valeur contractuelle) ;</a:t>
            </a:r>
          </a:p>
          <a:p>
            <a:endParaRPr lang="fr-FR" sz="1400" dirty="0">
              <a:solidFill>
                <a:srgbClr val="002060"/>
              </a:solidFill>
            </a:endParaRPr>
          </a:p>
          <a:p>
            <a:pPr marL="285750" indent="-285750">
              <a:buFont typeface="Wingdings" panose="05000000000000000000" pitchFamily="2" charset="2"/>
              <a:buChar char="Ø"/>
            </a:pPr>
            <a:r>
              <a:rPr lang="fr-FR" sz="1400" dirty="0">
                <a:solidFill>
                  <a:srgbClr val="002060"/>
                </a:solidFill>
              </a:rPr>
              <a:t>Convention de stage ;</a:t>
            </a:r>
          </a:p>
          <a:p>
            <a:endParaRPr lang="fr-FR" sz="1400" dirty="0">
              <a:solidFill>
                <a:srgbClr val="002060"/>
              </a:solidFill>
            </a:endParaRPr>
          </a:p>
          <a:p>
            <a:pPr marL="285750" indent="-285750">
              <a:buFont typeface="Wingdings" panose="05000000000000000000" pitchFamily="2" charset="2"/>
              <a:buChar char="Ø"/>
            </a:pPr>
            <a:r>
              <a:rPr lang="fr-FR" sz="1400" dirty="0">
                <a:solidFill>
                  <a:srgbClr val="002060"/>
                </a:solidFill>
              </a:rPr>
              <a:t>……</a:t>
            </a:r>
          </a:p>
          <a:p>
            <a:pPr marL="285750" indent="-285750">
              <a:buFont typeface="Wingdings" panose="05000000000000000000" pitchFamily="2" charset="2"/>
              <a:buChar char="Ø"/>
            </a:pPr>
            <a:endParaRPr lang="fr-FR" sz="1400" dirty="0"/>
          </a:p>
        </p:txBody>
      </p:sp>
    </p:spTree>
    <p:extLst>
      <p:ext uri="{BB962C8B-B14F-4D97-AF65-F5344CB8AC3E}">
        <p14:creationId xmlns:p14="http://schemas.microsoft.com/office/powerpoint/2010/main" val="13479136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Cadre contractuel de la donnée</a:t>
            </a:r>
            <a:br>
              <a:rPr lang="fr-FR" sz="3600" b="1" dirty="0"/>
            </a:br>
            <a:r>
              <a:rPr lang="fr-FR" sz="2000" b="1" dirty="0"/>
              <a:t>Les clauses importantes</a:t>
            </a:r>
            <a:endParaRPr lang="fr-FR" sz="2800" b="1" dirty="0"/>
          </a:p>
        </p:txBody>
      </p:sp>
      <p:sp>
        <p:nvSpPr>
          <p:cNvPr id="3" name="ZoneTexte 2"/>
          <p:cNvSpPr txBox="1"/>
          <p:nvPr/>
        </p:nvSpPr>
        <p:spPr>
          <a:xfrm>
            <a:off x="719137" y="2066154"/>
            <a:ext cx="7705725" cy="3416320"/>
          </a:xfrm>
          <a:prstGeom prst="rect">
            <a:avLst/>
          </a:prstGeom>
          <a:noFill/>
        </p:spPr>
        <p:txBody>
          <a:bodyPr wrap="square" rtlCol="0" anchor="ctr">
            <a:spAutoFit/>
          </a:bodyPr>
          <a:lstStyle/>
          <a:p>
            <a:pPr marL="285750" indent="-285750">
              <a:buFont typeface="Wingdings" panose="05000000000000000000" pitchFamily="2" charset="2"/>
              <a:buChar char="ü"/>
            </a:pPr>
            <a:r>
              <a:rPr lang="fr-FR" sz="2400" dirty="0">
                <a:solidFill>
                  <a:srgbClr val="002060"/>
                </a:solidFill>
                <a:latin typeface="Calibri" panose="020F0502020204030204" pitchFamily="34" charset="0"/>
                <a:cs typeface="Calibri" panose="020F0502020204030204" pitchFamily="34" charset="0"/>
              </a:rPr>
              <a:t>Définitions des données</a:t>
            </a:r>
          </a:p>
          <a:p>
            <a:pPr marL="285750" indent="-285750">
              <a:buFont typeface="Wingdings" panose="05000000000000000000" pitchFamily="2" charset="2"/>
              <a:buChar char="ü"/>
            </a:pPr>
            <a:r>
              <a:rPr lang="fr-FR" sz="2400" dirty="0">
                <a:solidFill>
                  <a:srgbClr val="002060"/>
                </a:solidFill>
                <a:latin typeface="Calibri" panose="020F0502020204030204" pitchFamily="34" charset="0"/>
                <a:cs typeface="Calibri" panose="020F0502020204030204" pitchFamily="34" charset="0"/>
              </a:rPr>
              <a:t>Description des données antérieures et droits associés</a:t>
            </a:r>
          </a:p>
          <a:p>
            <a:pPr marL="285750" indent="-285750">
              <a:buFont typeface="Wingdings" panose="05000000000000000000" pitchFamily="2" charset="2"/>
              <a:buChar char="ü"/>
            </a:pPr>
            <a:r>
              <a:rPr lang="fr-FR" sz="2400" dirty="0">
                <a:solidFill>
                  <a:srgbClr val="002060"/>
                </a:solidFill>
                <a:latin typeface="Calibri" panose="020F0502020204030204" pitchFamily="34" charset="0"/>
                <a:cs typeface="Calibri" panose="020F0502020204030204" pitchFamily="34" charset="0"/>
              </a:rPr>
              <a:t>Condition de réutilisation des données :</a:t>
            </a:r>
          </a:p>
          <a:p>
            <a:pPr marL="742950" lvl="1" indent="-285750">
              <a:buFont typeface="Arial" panose="020B0604020202020204" pitchFamily="34" charset="0"/>
              <a:buChar char="•"/>
            </a:pPr>
            <a:r>
              <a:rPr lang="fr-FR" sz="2400" dirty="0">
                <a:solidFill>
                  <a:srgbClr val="002060"/>
                </a:solidFill>
                <a:latin typeface="Calibri" panose="020F0502020204030204" pitchFamily="34" charset="0"/>
                <a:cs typeface="Calibri" panose="020F0502020204030204" pitchFamily="34" charset="0"/>
              </a:rPr>
              <a:t>Autorisation de réutilisation</a:t>
            </a:r>
          </a:p>
          <a:p>
            <a:pPr marL="742950" lvl="1" indent="-285750">
              <a:buFont typeface="Arial" panose="020B0604020202020204" pitchFamily="34" charset="0"/>
              <a:buChar char="•"/>
            </a:pPr>
            <a:r>
              <a:rPr lang="fr-FR" sz="2400" dirty="0">
                <a:solidFill>
                  <a:srgbClr val="002060"/>
                </a:solidFill>
                <a:latin typeface="Calibri" panose="020F0502020204030204" pitchFamily="34" charset="0"/>
                <a:cs typeface="Calibri" panose="020F0502020204030204" pitchFamily="34" charset="0"/>
              </a:rPr>
              <a:t>Conditions :  </a:t>
            </a:r>
          </a:p>
          <a:p>
            <a:pPr marL="1657350" lvl="3" indent="-285750">
              <a:buFont typeface="Courier New" panose="02070309020205020404" pitchFamily="49" charset="0"/>
              <a:buChar char="o"/>
            </a:pPr>
            <a:r>
              <a:rPr lang="fr-FR" dirty="0">
                <a:solidFill>
                  <a:srgbClr val="002060"/>
                </a:solidFill>
                <a:latin typeface="Calibri" panose="020F0502020204030204" pitchFamily="34" charset="0"/>
                <a:cs typeface="Calibri" panose="020F0502020204030204" pitchFamily="34" charset="0"/>
              </a:rPr>
              <a:t>Durée</a:t>
            </a:r>
          </a:p>
          <a:p>
            <a:pPr marL="1657350" lvl="3" indent="-285750">
              <a:buFont typeface="Courier New" panose="02070309020205020404" pitchFamily="49" charset="0"/>
              <a:buChar char="o"/>
            </a:pPr>
            <a:r>
              <a:rPr lang="fr-FR" dirty="0">
                <a:solidFill>
                  <a:srgbClr val="002060"/>
                </a:solidFill>
                <a:latin typeface="Calibri" panose="020F0502020204030204" pitchFamily="34" charset="0"/>
                <a:cs typeface="Calibri" panose="020F0502020204030204" pitchFamily="34" charset="0"/>
              </a:rPr>
              <a:t>pays (mondial, limitée…)</a:t>
            </a:r>
          </a:p>
          <a:p>
            <a:pPr marL="1657350" lvl="3" indent="-285750">
              <a:buFont typeface="Courier New" panose="02070309020205020404" pitchFamily="49" charset="0"/>
              <a:buChar char="o"/>
            </a:pPr>
            <a:r>
              <a:rPr lang="fr-FR" dirty="0">
                <a:solidFill>
                  <a:srgbClr val="002060"/>
                </a:solidFill>
                <a:latin typeface="Calibri" panose="020F0502020204030204" pitchFamily="34" charset="0"/>
                <a:cs typeface="Calibri" panose="020F0502020204030204" pitchFamily="34" charset="0"/>
              </a:rPr>
              <a:t>support (tout support, limité…)</a:t>
            </a:r>
          </a:p>
          <a:p>
            <a:pPr marL="1657350" lvl="3" indent="-285750">
              <a:buFont typeface="Courier New" panose="02070309020205020404" pitchFamily="49" charset="0"/>
              <a:buChar char="o"/>
            </a:pPr>
            <a:r>
              <a:rPr lang="fr-FR" dirty="0">
                <a:solidFill>
                  <a:srgbClr val="002060"/>
                </a:solidFill>
                <a:latin typeface="Calibri" panose="020F0502020204030204" pitchFamily="34" charset="0"/>
                <a:cs typeface="Calibri" panose="020F0502020204030204" pitchFamily="34" charset="0"/>
              </a:rPr>
              <a:t>à des fins de recherche (seule ou avec des tiers), commerciale</a:t>
            </a:r>
          </a:p>
          <a:p>
            <a:pPr lvl="5"/>
            <a:endParaRPr lang="fr-FR"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6560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28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1475656" y="1412776"/>
            <a:ext cx="6336704" cy="3724096"/>
          </a:xfrm>
        </p:spPr>
        <p:txBody>
          <a:bodyPr wrap="square">
            <a:spAutoFit/>
          </a:bodyPr>
          <a:lstStyle/>
          <a:p>
            <a:pPr marL="0" indent="0" algn="ctr">
              <a:spcBef>
                <a:spcPts val="1200"/>
              </a:spcBef>
              <a:buNone/>
            </a:pPr>
            <a:r>
              <a:rPr lang="fr-FR" sz="5400" b="1" dirty="0"/>
              <a:t>DÉCRIRE </a:t>
            </a:r>
          </a:p>
          <a:p>
            <a:pPr marL="0" indent="0" algn="ctr">
              <a:spcBef>
                <a:spcPts val="1200"/>
              </a:spcBef>
              <a:buNone/>
            </a:pPr>
            <a:r>
              <a:rPr lang="fr-FR" sz="5400" b="1" dirty="0"/>
              <a:t>ET </a:t>
            </a:r>
          </a:p>
          <a:p>
            <a:pPr marL="0" indent="0" algn="ctr">
              <a:spcBef>
                <a:spcPts val="1200"/>
              </a:spcBef>
              <a:buNone/>
            </a:pPr>
            <a:r>
              <a:rPr lang="fr-FR" sz="5400" b="1" dirty="0"/>
              <a:t>DOCUMENTER</a:t>
            </a:r>
            <a:br>
              <a:rPr lang="fr-FR" sz="5400" b="1" dirty="0"/>
            </a:br>
            <a:r>
              <a:rPr lang="fr-FR" sz="5400" b="1" dirty="0"/>
              <a:t>SES DONNÉES</a:t>
            </a:r>
          </a:p>
        </p:txBody>
      </p:sp>
      <p:grpSp>
        <p:nvGrpSpPr>
          <p:cNvPr id="4" name="Groupe 3">
            <a:extLst>
              <a:ext uri="{FF2B5EF4-FFF2-40B4-BE49-F238E27FC236}">
                <a16:creationId xmlns:a16="http://schemas.microsoft.com/office/drawing/2014/main" id="{4810E1A3-19E1-4BD5-A833-1726488B7A96}"/>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FB7D3202-0612-4991-8BFF-4B4C1D46C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64DD8963-C083-4F23-B6A9-A781C017614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3144981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4E7BBCF0-DAA5-4A87-A683-6E7939256A04}"/>
              </a:ext>
            </a:extLst>
          </p:cNvPr>
          <p:cNvSpPr txBox="1"/>
          <p:nvPr/>
        </p:nvSpPr>
        <p:spPr>
          <a:xfrm>
            <a:off x="683568" y="1052736"/>
            <a:ext cx="7704856"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spcBef>
                <a:spcPts val="300"/>
              </a:spcBef>
              <a:spcAft>
                <a:spcPts val="0"/>
              </a:spcAft>
              <a:buClr>
                <a:schemeClr val="accent4">
                  <a:lumMod val="60000"/>
                  <a:lumOff val="40000"/>
                </a:schemeClr>
              </a:buClr>
              <a:buFont typeface="Wingdings" pitchFamily="2" charset="2"/>
              <a:buChar char="v"/>
            </a:pPr>
            <a:r>
              <a:rPr lang="fr-FR" sz="2400" b="1" dirty="0">
                <a:solidFill>
                  <a:prstClr val="black"/>
                </a:solidFill>
                <a:latin typeface="Calibri" panose="020F0502020204030204" pitchFamily="34" charset="0"/>
              </a:rPr>
              <a:t>Différents intitulés selon les financeurs</a:t>
            </a:r>
          </a:p>
        </p:txBody>
      </p:sp>
      <p:sp>
        <p:nvSpPr>
          <p:cNvPr id="20" name="ZoneTexte 19">
            <a:extLst>
              <a:ext uri="{FF2B5EF4-FFF2-40B4-BE49-F238E27FC236}">
                <a16:creationId xmlns:a16="http://schemas.microsoft.com/office/drawing/2014/main" id="{E0684019-1AE1-49B8-8D1C-A2E7B249E980}"/>
              </a:ext>
            </a:extLst>
          </p:cNvPr>
          <p:cNvSpPr txBox="1"/>
          <p:nvPr/>
        </p:nvSpPr>
        <p:spPr>
          <a:xfrm>
            <a:off x="683568" y="3642990"/>
            <a:ext cx="849694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spcAft>
                <a:spcPts val="0"/>
              </a:spcAft>
              <a:buClr>
                <a:schemeClr val="accent4">
                  <a:lumMod val="60000"/>
                  <a:lumOff val="40000"/>
                </a:schemeClr>
              </a:buClr>
              <a:buFont typeface="Wingdings" pitchFamily="2" charset="2"/>
              <a:buChar char="v"/>
            </a:pPr>
            <a:r>
              <a:rPr lang="fr-FR" sz="2400" b="1" dirty="0">
                <a:solidFill>
                  <a:prstClr val="black"/>
                </a:solidFill>
                <a:latin typeface="Calibri" panose="020F0502020204030204" pitchFamily="34" charset="0"/>
              </a:rPr>
              <a:t>Mais questions identiques</a:t>
            </a:r>
            <a:endParaRPr lang="fr-FR" sz="2400" dirty="0">
              <a:solidFill>
                <a:prstClr val="black"/>
              </a:solidFill>
              <a:latin typeface="Calibri" panose="020F0502020204030204" pitchFamily="34" charset="0"/>
            </a:endParaRPr>
          </a:p>
        </p:txBody>
      </p:sp>
      <p:sp>
        <p:nvSpPr>
          <p:cNvPr id="23" name="Titre 1">
            <a:extLst>
              <a:ext uri="{FF2B5EF4-FFF2-40B4-BE49-F238E27FC236}">
                <a16:creationId xmlns:a16="http://schemas.microsoft.com/office/drawing/2014/main" id="{CC4E6FFD-5463-D544-A59F-1C5163B942BE}"/>
              </a:ext>
            </a:extLst>
          </p:cNvPr>
          <p:cNvSpPr>
            <a:spLocks noGrp="1"/>
          </p:cNvSpPr>
          <p:nvPr>
            <p:ph type="title"/>
          </p:nvPr>
        </p:nvSpPr>
        <p:spPr>
          <a:xfrm>
            <a:off x="0" y="0"/>
            <a:ext cx="9159368" cy="718949"/>
          </a:xfr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a:normAutofit/>
          </a:bodyPr>
          <a:lstStyle/>
          <a:p>
            <a:pPr algn="l"/>
            <a:r>
              <a:rPr lang="fr-FR" sz="3200" b="1" dirty="0">
                <a:latin typeface="+mn-lt"/>
              </a:rPr>
              <a:t>« Décrire ses données » dans le PGD</a:t>
            </a:r>
          </a:p>
        </p:txBody>
      </p:sp>
      <p:sp>
        <p:nvSpPr>
          <p:cNvPr id="25" name="ZoneTexte 24">
            <a:extLst>
              <a:ext uri="{FF2B5EF4-FFF2-40B4-BE49-F238E27FC236}">
                <a16:creationId xmlns:a16="http://schemas.microsoft.com/office/drawing/2014/main" id="{7E5ED03B-8F61-409F-82F5-C213A25F7B61}"/>
              </a:ext>
            </a:extLst>
          </p:cNvPr>
          <p:cNvSpPr txBox="1"/>
          <p:nvPr/>
        </p:nvSpPr>
        <p:spPr>
          <a:xfrm>
            <a:off x="1043608" y="4087232"/>
            <a:ext cx="8064896" cy="1862048"/>
          </a:xfrm>
          <a:prstGeom prst="rect">
            <a:avLst/>
          </a:prstGeom>
          <a:noFill/>
        </p:spPr>
        <p:txBody>
          <a:bodyPr wrap="square" rtlCol="0">
            <a:spAutoFit/>
          </a:bodyPr>
          <a:lstStyle/>
          <a:p>
            <a:pPr>
              <a:spcBef>
                <a:spcPts val="600"/>
              </a:spcBef>
              <a:buClr>
                <a:schemeClr val="accent5"/>
              </a:buClr>
            </a:pPr>
            <a:r>
              <a:rPr lang="fr-FR" sz="2000" dirty="0">
                <a:latin typeface="Calibri" panose="020F0502020204030204" pitchFamily="34" charset="0"/>
              </a:rPr>
              <a:t>Décrire:</a:t>
            </a:r>
          </a:p>
          <a:p>
            <a:pPr marL="342900" indent="-762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      les méthodes d’obtention des données</a:t>
            </a:r>
          </a:p>
          <a:p>
            <a:pPr marL="342900" indent="-762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      la documentation qui accompagne les données</a:t>
            </a:r>
          </a:p>
          <a:p>
            <a:pPr marL="342900" indent="-762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      les standards de métadonnées, normes, vocabulaires utilisés</a:t>
            </a:r>
          </a:p>
          <a:p>
            <a:pPr marL="342900" indent="-76200">
              <a:spcBef>
                <a:spcPts val="400"/>
              </a:spcBef>
              <a:buClr>
                <a:schemeClr val="accent4">
                  <a:lumMod val="60000"/>
                  <a:lumOff val="40000"/>
                </a:schemeClr>
              </a:buClr>
              <a:buFont typeface="Arial" panose="020B0604020202020204" pitchFamily="34" charset="0"/>
              <a:buChar char="•"/>
              <a:tabLst>
                <a:tab pos="895350" algn="l"/>
              </a:tabLst>
            </a:pPr>
            <a:r>
              <a:rPr lang="fr-FR" sz="2000" dirty="0">
                <a:latin typeface="Calibri" panose="020F0502020204030204" pitchFamily="34" charset="0"/>
              </a:rPr>
              <a:t>      l’organisation des fichiers: nommage, format, contrôle versions</a:t>
            </a:r>
          </a:p>
        </p:txBody>
      </p:sp>
      <p:grpSp>
        <p:nvGrpSpPr>
          <p:cNvPr id="12" name="Groupe 11">
            <a:extLst>
              <a:ext uri="{FF2B5EF4-FFF2-40B4-BE49-F238E27FC236}">
                <a16:creationId xmlns:a16="http://schemas.microsoft.com/office/drawing/2014/main" id="{CB437C78-8022-4CE8-BE3B-7A8BD81C0F6C}"/>
              </a:ext>
            </a:extLst>
          </p:cNvPr>
          <p:cNvGrpSpPr/>
          <p:nvPr/>
        </p:nvGrpSpPr>
        <p:grpSpPr>
          <a:xfrm>
            <a:off x="5938" y="6464300"/>
            <a:ext cx="9120556" cy="435904"/>
            <a:chOff x="5938" y="6464300"/>
            <a:chExt cx="9120556" cy="435904"/>
          </a:xfrm>
        </p:grpSpPr>
        <p:pic>
          <p:nvPicPr>
            <p:cNvPr id="15" name="Image 14">
              <a:extLst>
                <a:ext uri="{FF2B5EF4-FFF2-40B4-BE49-F238E27FC236}">
                  <a16:creationId xmlns:a16="http://schemas.microsoft.com/office/drawing/2014/main" id="{091C5CA7-4522-4E0C-8B9B-51F5033C5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6" name="Espace réservé du numéro de diapositive 4">
              <a:extLst>
                <a:ext uri="{FF2B5EF4-FFF2-40B4-BE49-F238E27FC236}">
                  <a16:creationId xmlns:a16="http://schemas.microsoft.com/office/drawing/2014/main" id="{E39B303F-99A2-4C17-B324-38BC54D7EB23}"/>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137</a:t>
              </a:fld>
              <a:endParaRPr lang="fr-FR" sz="1200" dirty="0">
                <a:solidFill>
                  <a:schemeClr val="tx1"/>
                </a:solidFill>
              </a:endParaRPr>
            </a:p>
          </p:txBody>
        </p:sp>
      </p:grpSp>
      <p:sp>
        <p:nvSpPr>
          <p:cNvPr id="17" name="ZoneTexte 16">
            <a:extLst>
              <a:ext uri="{FF2B5EF4-FFF2-40B4-BE49-F238E27FC236}">
                <a16:creationId xmlns:a16="http://schemas.microsoft.com/office/drawing/2014/main" id="{3735D557-60B1-4C95-B323-DB3645DFB632}"/>
              </a:ext>
            </a:extLst>
          </p:cNvPr>
          <p:cNvSpPr txBox="1"/>
          <p:nvPr/>
        </p:nvSpPr>
        <p:spPr>
          <a:xfrm>
            <a:off x="1287890" y="1556792"/>
            <a:ext cx="7100534" cy="1836400"/>
          </a:xfrm>
          <a:prstGeom prst="rect">
            <a:avLst/>
          </a:prstGeom>
          <a:noFill/>
        </p:spPr>
        <p:txBody>
          <a:bodyPr wrap="none" rtlCol="0">
            <a:spAutoFit/>
          </a:bodyPr>
          <a:lstStyle/>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Cirad : Garantir la compréhension et l’accessibilité des données</a:t>
            </a: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ANR : Documentation et Qualité des Données</a:t>
            </a: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INRA: Organisation et Documentation des Données</a:t>
            </a: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H2020 : Standards and </a:t>
            </a:r>
            <a:r>
              <a:rPr lang="fr-FR" sz="2000" dirty="0" err="1">
                <a:latin typeface="Calibri" panose="020F0502020204030204" pitchFamily="34" charset="0"/>
              </a:rPr>
              <a:t>metadata</a:t>
            </a:r>
            <a:endParaRPr lang="fr-FR" sz="2000" dirty="0">
              <a:latin typeface="Calibri" panose="020F0502020204030204" pitchFamily="34" charset="0"/>
            </a:endParaRP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B&amp;M Gates : </a:t>
            </a:r>
            <a:r>
              <a:rPr lang="fr-FR" sz="2000" dirty="0" err="1">
                <a:latin typeface="Calibri" panose="020F0502020204030204" pitchFamily="34" charset="0"/>
              </a:rPr>
              <a:t>Describing</a:t>
            </a:r>
            <a:r>
              <a:rPr lang="fr-FR" sz="2000" dirty="0">
                <a:latin typeface="Calibri" panose="020F0502020204030204" pitchFamily="34" charset="0"/>
              </a:rPr>
              <a:t> the data</a:t>
            </a:r>
          </a:p>
        </p:txBody>
      </p:sp>
      <p:sp>
        <p:nvSpPr>
          <p:cNvPr id="14" name="ZoneTexte 13">
            <a:extLst>
              <a:ext uri="{FF2B5EF4-FFF2-40B4-BE49-F238E27FC236}">
                <a16:creationId xmlns:a16="http://schemas.microsoft.com/office/drawing/2014/main" id="{A10D9076-0979-47FC-A673-7C9957221BB2}"/>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7687481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7E5ED03B-8F61-409F-82F5-C213A25F7B61}"/>
              </a:ext>
            </a:extLst>
          </p:cNvPr>
          <p:cNvSpPr txBox="1"/>
          <p:nvPr/>
        </p:nvSpPr>
        <p:spPr>
          <a:xfrm>
            <a:off x="1246858" y="1489723"/>
            <a:ext cx="7879635" cy="2554545"/>
          </a:xfrm>
          <a:prstGeom prst="rect">
            <a:avLst/>
          </a:prstGeom>
          <a:noFill/>
        </p:spPr>
        <p:txBody>
          <a:bodyPr wrap="square" rtlCol="0">
            <a:spAutoFit/>
          </a:bodyPr>
          <a:lstStyle/>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Méthodes, protocoles, plan échantillonnage, cahiers de labo/terrain</a:t>
            </a: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Dictionnaires des variables, Unités de mesure, abréviations</a:t>
            </a: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Equipement utilisé, méthode de calibration, contrôles</a:t>
            </a: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Questionnaires, guides d’enquêteurs, technique d’anonymisation</a:t>
            </a: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Règles de nommage des fichiers</a:t>
            </a: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Schéma de la base de données, fichiers de syntaxe</a:t>
            </a:r>
          </a:p>
          <a:p>
            <a:pPr marL="342900" indent="-342900">
              <a:spcBef>
                <a:spcPts val="400"/>
              </a:spcBef>
              <a:buClr>
                <a:schemeClr val="accent4">
                  <a:lumMod val="60000"/>
                  <a:lumOff val="40000"/>
                </a:schemeClr>
              </a:buClr>
              <a:buFont typeface="Arial" panose="020B0604020202020204" pitchFamily="34" charset="0"/>
              <a:buChar char="•"/>
            </a:pPr>
            <a:r>
              <a:rPr lang="fr-FR" sz="2000" dirty="0">
                <a:latin typeface="Calibri" panose="020F0502020204030204" pitchFamily="34" charset="0"/>
              </a:rPr>
              <a:t>Liens vers les articles publiés à partir de ces données</a:t>
            </a:r>
          </a:p>
        </p:txBody>
      </p:sp>
      <p:grpSp>
        <p:nvGrpSpPr>
          <p:cNvPr id="15" name="Groupe 14"/>
          <p:cNvGrpSpPr/>
          <p:nvPr/>
        </p:nvGrpSpPr>
        <p:grpSpPr>
          <a:xfrm>
            <a:off x="914518" y="5539879"/>
            <a:ext cx="7617922" cy="769441"/>
            <a:chOff x="827584" y="5622339"/>
            <a:chExt cx="7062845" cy="769441"/>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grpSpPr>
        <p:sp>
          <p:nvSpPr>
            <p:cNvPr id="16" name="ZoneTexte 15"/>
            <p:cNvSpPr txBox="1"/>
            <p:nvPr/>
          </p:nvSpPr>
          <p:spPr>
            <a:xfrm>
              <a:off x="1619672" y="5622339"/>
              <a:ext cx="6270757" cy="76944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fr-FR" sz="2200" dirty="0">
                  <a:solidFill>
                    <a:schemeClr val="lt1"/>
                  </a:solidFill>
                  <a:latin typeface="Calibri" panose="020F0502020204030204" pitchFamily="34" charset="0"/>
                </a:rPr>
                <a:t>+ documentation complète et + métadonnées enrichies</a:t>
              </a:r>
            </a:p>
            <a:p>
              <a:r>
                <a:rPr lang="fr-FR" sz="2200" dirty="0">
                  <a:solidFill>
                    <a:schemeClr val="lt1"/>
                  </a:solidFill>
                  <a:latin typeface="Calibri" panose="020F0502020204030204" pitchFamily="34" charset="0"/>
                  <a:sym typeface="Wingdings" panose="05000000000000000000" pitchFamily="2" charset="2"/>
                </a:rPr>
                <a:t> + vos données seront </a:t>
              </a:r>
              <a:r>
                <a:rPr lang="fr-FR" sz="2200" dirty="0">
                  <a:solidFill>
                    <a:schemeClr val="lt1"/>
                  </a:solidFill>
                  <a:latin typeface="Calibri" panose="020F0502020204030204" pitchFamily="34" charset="0"/>
                </a:rPr>
                <a:t>comprises et réutilisables</a:t>
              </a:r>
            </a:p>
          </p:txBody>
        </p:sp>
        <p:sp>
          <p:nvSpPr>
            <p:cNvPr id="17" name="Flèche droite 16"/>
            <p:cNvSpPr/>
            <p:nvPr/>
          </p:nvSpPr>
          <p:spPr>
            <a:xfrm>
              <a:off x="827584" y="5763132"/>
              <a:ext cx="720080" cy="484632"/>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grpSp>
      <p:sp>
        <p:nvSpPr>
          <p:cNvPr id="19" name="ZoneTexte 18">
            <a:extLst>
              <a:ext uri="{FF2B5EF4-FFF2-40B4-BE49-F238E27FC236}">
                <a16:creationId xmlns:a16="http://schemas.microsoft.com/office/drawing/2014/main" id="{4E7BBCF0-DAA5-4A87-A683-6E7939256A04}"/>
              </a:ext>
            </a:extLst>
          </p:cNvPr>
          <p:cNvSpPr txBox="1"/>
          <p:nvPr/>
        </p:nvSpPr>
        <p:spPr>
          <a:xfrm>
            <a:off x="683568" y="1051575"/>
            <a:ext cx="828092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spcBef>
                <a:spcPts val="300"/>
              </a:spcBef>
              <a:spcAft>
                <a:spcPts val="0"/>
              </a:spcAft>
              <a:buClr>
                <a:schemeClr val="accent4">
                  <a:lumMod val="60000"/>
                  <a:lumOff val="40000"/>
                </a:schemeClr>
              </a:buClr>
              <a:buFont typeface="Wingdings" pitchFamily="2" charset="2"/>
              <a:buChar char="v"/>
            </a:pPr>
            <a:r>
              <a:rPr lang="fr-FR" sz="2400" b="1" dirty="0">
                <a:solidFill>
                  <a:prstClr val="black"/>
                </a:solidFill>
                <a:latin typeface="Calibri" panose="020F0502020204030204" pitchFamily="34" charset="0"/>
              </a:rPr>
              <a:t>Documentation associée aux données </a:t>
            </a:r>
            <a:r>
              <a:rPr lang="fr-FR" sz="2000" dirty="0">
                <a:solidFill>
                  <a:prstClr val="black"/>
                </a:solidFill>
                <a:latin typeface="Calibri" panose="020F0502020204030204" pitchFamily="34" charset="0"/>
              </a:rPr>
              <a:t>(variable selon discipline)</a:t>
            </a:r>
          </a:p>
        </p:txBody>
      </p:sp>
      <p:grpSp>
        <p:nvGrpSpPr>
          <p:cNvPr id="2" name="Groupe 1">
            <a:extLst>
              <a:ext uri="{FF2B5EF4-FFF2-40B4-BE49-F238E27FC236}">
                <a16:creationId xmlns:a16="http://schemas.microsoft.com/office/drawing/2014/main" id="{5197C0D4-EA94-4FD3-9C74-37C9713CB94E}"/>
              </a:ext>
            </a:extLst>
          </p:cNvPr>
          <p:cNvGrpSpPr/>
          <p:nvPr/>
        </p:nvGrpSpPr>
        <p:grpSpPr>
          <a:xfrm>
            <a:off x="683568" y="4038163"/>
            <a:ext cx="8496944" cy="1365831"/>
            <a:chOff x="683568" y="4038163"/>
            <a:chExt cx="8496944" cy="1365831"/>
          </a:xfrm>
        </p:grpSpPr>
        <p:sp>
          <p:nvSpPr>
            <p:cNvPr id="20" name="ZoneTexte 19">
              <a:extLst>
                <a:ext uri="{FF2B5EF4-FFF2-40B4-BE49-F238E27FC236}">
                  <a16:creationId xmlns:a16="http://schemas.microsoft.com/office/drawing/2014/main" id="{E0684019-1AE1-49B8-8D1C-A2E7B249E980}"/>
                </a:ext>
              </a:extLst>
            </p:cNvPr>
            <p:cNvSpPr txBox="1"/>
            <p:nvPr/>
          </p:nvSpPr>
          <p:spPr>
            <a:xfrm>
              <a:off x="683568" y="4038163"/>
              <a:ext cx="8496944"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spcBef>
                  <a:spcPts val="0"/>
                </a:spcBef>
                <a:spcAft>
                  <a:spcPts val="0"/>
                </a:spcAft>
                <a:buClr>
                  <a:schemeClr val="accent4">
                    <a:lumMod val="60000"/>
                    <a:lumOff val="40000"/>
                  </a:schemeClr>
                </a:buClr>
                <a:buFont typeface="Wingdings" pitchFamily="2" charset="2"/>
                <a:buChar char="v"/>
              </a:pPr>
              <a:r>
                <a:rPr lang="fr-FR" sz="2400" b="1" dirty="0">
                  <a:solidFill>
                    <a:prstClr val="black"/>
                  </a:solidFill>
                  <a:latin typeface="Calibri" panose="020F0502020204030204" pitchFamily="34" charset="0"/>
                </a:rPr>
                <a:t>Métadonnées </a:t>
              </a:r>
              <a:r>
                <a:rPr lang="fr-FR" sz="2400" dirty="0">
                  <a:solidFill>
                    <a:prstClr val="black"/>
                  </a:solidFill>
                  <a:latin typeface="Calibri" panose="020F0502020204030204" pitchFamily="34" charset="0"/>
                </a:rPr>
                <a:t>(</a:t>
              </a:r>
              <a:r>
                <a:rPr lang="fr-FR" sz="2000" dirty="0">
                  <a:solidFill>
                    <a:prstClr val="black"/>
                  </a:solidFill>
                  <a:latin typeface="Calibri" panose="020F0502020204030204" pitchFamily="34" charset="0"/>
                </a:rPr>
                <a:t>éléments descriptifs structurés</a:t>
              </a:r>
            </a:p>
            <a:p>
              <a:pPr marL="0" indent="0" algn="l">
                <a:spcBef>
                  <a:spcPts val="0"/>
                </a:spcBef>
                <a:spcAft>
                  <a:spcPts val="0"/>
                </a:spcAft>
                <a:buClr>
                  <a:schemeClr val="accent4">
                    <a:lumMod val="60000"/>
                    <a:lumOff val="40000"/>
                  </a:schemeClr>
                </a:buClr>
                <a:buNone/>
              </a:pPr>
              <a:r>
                <a:rPr lang="fr-FR" sz="2000" dirty="0">
                  <a:solidFill>
                    <a:prstClr val="black"/>
                  </a:solidFill>
                  <a:latin typeface="Calibri" panose="020F0502020204030204" pitchFamily="34" charset="0"/>
                </a:rPr>
                <a:t>			= champs, attributs, propriétés, concepts...</a:t>
              </a:r>
              <a:r>
                <a:rPr lang="fr-FR" sz="2400" dirty="0">
                  <a:solidFill>
                    <a:prstClr val="black"/>
                  </a:solidFill>
                  <a:latin typeface="Calibri" panose="020F0502020204030204" pitchFamily="34" charset="0"/>
                </a:rPr>
                <a:t>)</a:t>
              </a:r>
            </a:p>
          </p:txBody>
        </p:sp>
        <p:sp>
          <p:nvSpPr>
            <p:cNvPr id="24" name="ZoneTexte 23">
              <a:extLst>
                <a:ext uri="{FF2B5EF4-FFF2-40B4-BE49-F238E27FC236}">
                  <a16:creationId xmlns:a16="http://schemas.microsoft.com/office/drawing/2014/main" id="{D5B1159A-D596-42C1-BB27-06CB19AB0678}"/>
                </a:ext>
              </a:extLst>
            </p:cNvPr>
            <p:cNvSpPr txBox="1"/>
            <p:nvPr/>
          </p:nvSpPr>
          <p:spPr>
            <a:xfrm>
              <a:off x="899592" y="4619164"/>
              <a:ext cx="4824536" cy="784830"/>
            </a:xfrm>
            <a:prstGeom prst="rect">
              <a:avLst/>
            </a:prstGeom>
            <a:noFill/>
          </p:spPr>
          <p:txBody>
            <a:bodyPr wrap="square" rtlCol="0">
              <a:spAutoFit/>
            </a:bodyPr>
            <a:lstStyle/>
            <a:p>
              <a:pPr marL="715963" lvl="1" indent="-342900">
                <a:spcBef>
                  <a:spcPts val="400"/>
                </a:spcBef>
                <a:buClr>
                  <a:schemeClr val="accent4">
                    <a:lumMod val="60000"/>
                    <a:lumOff val="40000"/>
                  </a:schemeClr>
                </a:buClr>
                <a:buSzPct val="90000"/>
                <a:buFont typeface="Arial" panose="020B0604020202020204" pitchFamily="34" charset="0"/>
                <a:buChar char="•"/>
              </a:pPr>
              <a:r>
                <a:rPr lang="fr-FR" sz="2000" dirty="0">
                  <a:latin typeface="Calibri" panose="020F0502020204030204" pitchFamily="34" charset="0"/>
                </a:rPr>
                <a:t>Génériques </a:t>
              </a:r>
            </a:p>
            <a:p>
              <a:pPr marL="715963" lvl="1" indent="-342900">
                <a:spcBef>
                  <a:spcPts val="400"/>
                </a:spcBef>
                <a:buClr>
                  <a:schemeClr val="accent4">
                    <a:lumMod val="60000"/>
                    <a:lumOff val="40000"/>
                  </a:schemeClr>
                </a:buClr>
                <a:buSzPct val="90000"/>
                <a:buFont typeface="Arial" panose="020B0604020202020204" pitchFamily="34" charset="0"/>
                <a:buChar char="•"/>
              </a:pPr>
              <a:r>
                <a:rPr lang="fr-FR" sz="2000" dirty="0">
                  <a:latin typeface="Calibri" panose="020F0502020204030204" pitchFamily="34" charset="0"/>
                </a:rPr>
                <a:t>Disciplinaires </a:t>
              </a:r>
            </a:p>
          </p:txBody>
        </p:sp>
      </p:grpSp>
      <p:sp>
        <p:nvSpPr>
          <p:cNvPr id="23" name="Titre 1">
            <a:extLst>
              <a:ext uri="{FF2B5EF4-FFF2-40B4-BE49-F238E27FC236}">
                <a16:creationId xmlns:a16="http://schemas.microsoft.com/office/drawing/2014/main" id="{CC4E6FFD-5463-D544-A59F-1C5163B942BE}"/>
              </a:ext>
            </a:extLst>
          </p:cNvPr>
          <p:cNvSpPr>
            <a:spLocks noGrp="1"/>
          </p:cNvSpPr>
          <p:nvPr>
            <p:ph type="title"/>
          </p:nvPr>
        </p:nvSpPr>
        <p:spPr>
          <a:xfrm>
            <a:off x="0" y="0"/>
            <a:ext cx="9159368" cy="718949"/>
          </a:xfr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a:normAutofit/>
          </a:bodyPr>
          <a:lstStyle/>
          <a:p>
            <a:pPr algn="l"/>
            <a:r>
              <a:rPr lang="fr-FR" sz="3200" b="1" dirty="0">
                <a:latin typeface="+mn-lt"/>
              </a:rPr>
              <a:t>Décrire et documenter ses données</a:t>
            </a:r>
          </a:p>
        </p:txBody>
      </p:sp>
      <p:grpSp>
        <p:nvGrpSpPr>
          <p:cNvPr id="25" name="Groupe 24">
            <a:extLst>
              <a:ext uri="{FF2B5EF4-FFF2-40B4-BE49-F238E27FC236}">
                <a16:creationId xmlns:a16="http://schemas.microsoft.com/office/drawing/2014/main" id="{5D412B7E-DEC6-4514-8CDD-53494DF20EE3}"/>
              </a:ext>
            </a:extLst>
          </p:cNvPr>
          <p:cNvGrpSpPr/>
          <p:nvPr/>
        </p:nvGrpSpPr>
        <p:grpSpPr>
          <a:xfrm>
            <a:off x="5938" y="6464300"/>
            <a:ext cx="9120556" cy="435904"/>
            <a:chOff x="5938" y="6464300"/>
            <a:chExt cx="9120556" cy="435904"/>
          </a:xfrm>
        </p:grpSpPr>
        <p:pic>
          <p:nvPicPr>
            <p:cNvPr id="29" name="Image 28">
              <a:extLst>
                <a:ext uri="{FF2B5EF4-FFF2-40B4-BE49-F238E27FC236}">
                  <a16:creationId xmlns:a16="http://schemas.microsoft.com/office/drawing/2014/main" id="{6B222BAC-3E7B-453C-A028-3FC222657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0" name="Espace réservé du numéro de diapositive 4">
              <a:extLst>
                <a:ext uri="{FF2B5EF4-FFF2-40B4-BE49-F238E27FC236}">
                  <a16:creationId xmlns:a16="http://schemas.microsoft.com/office/drawing/2014/main" id="{EA766935-EE77-49AB-8C79-B834E16054F2}"/>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138</a:t>
              </a:fld>
              <a:endParaRPr lang="fr-FR" sz="1200" dirty="0">
                <a:solidFill>
                  <a:schemeClr val="tx1"/>
                </a:solidFill>
              </a:endParaRPr>
            </a:p>
          </p:txBody>
        </p:sp>
      </p:grpSp>
      <p:sp>
        <p:nvSpPr>
          <p:cNvPr id="21" name="ZoneTexte 20">
            <a:extLst>
              <a:ext uri="{FF2B5EF4-FFF2-40B4-BE49-F238E27FC236}">
                <a16:creationId xmlns:a16="http://schemas.microsoft.com/office/drawing/2014/main" id="{4884667D-08AB-4FC1-9FD1-F7FC367BD8E3}"/>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69255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785A5FF-E080-45B4-8FC5-A23A7839C34D}"/>
              </a:ext>
            </a:extLst>
          </p:cNvPr>
          <p:cNvGrpSpPr/>
          <p:nvPr/>
        </p:nvGrpSpPr>
        <p:grpSpPr>
          <a:xfrm>
            <a:off x="5938" y="6464300"/>
            <a:ext cx="9120556" cy="435904"/>
            <a:chOff x="5938" y="6464300"/>
            <a:chExt cx="9120556" cy="435904"/>
          </a:xfrm>
        </p:grpSpPr>
        <p:pic>
          <p:nvPicPr>
            <p:cNvPr id="21" name="Image 20">
              <a:extLst>
                <a:ext uri="{FF2B5EF4-FFF2-40B4-BE49-F238E27FC236}">
                  <a16:creationId xmlns:a16="http://schemas.microsoft.com/office/drawing/2014/main" id="{8DC3AFE3-C50F-450B-A4E9-B08A77A30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2" name="Espace réservé du numéro de diapositive 4">
              <a:extLst>
                <a:ext uri="{FF2B5EF4-FFF2-40B4-BE49-F238E27FC236}">
                  <a16:creationId xmlns:a16="http://schemas.microsoft.com/office/drawing/2014/main" id="{9D58DB45-9EDA-430F-AD16-3CD59ABD28D8}"/>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3" name="Titre 1">
            <a:extLst>
              <a:ext uri="{FF2B5EF4-FFF2-40B4-BE49-F238E27FC236}">
                <a16:creationId xmlns:a16="http://schemas.microsoft.com/office/drawing/2014/main" id="{659B9764-52DC-4328-9DCF-1EB20E13CD03}"/>
              </a:ext>
            </a:extLst>
          </p:cNvPr>
          <p:cNvSpPr>
            <a:spLocks noGrp="1"/>
          </p:cNvSpPr>
          <p:nvPr>
            <p:ph type="title"/>
          </p:nvPr>
        </p:nvSpPr>
        <p:spPr>
          <a:xfrm>
            <a:off x="0" y="0"/>
            <a:ext cx="9159368" cy="718949"/>
          </a:xfr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rmAutofit/>
          </a:bodyPr>
          <a:lstStyle/>
          <a:p>
            <a:pPr algn="l"/>
            <a:r>
              <a:rPr lang="fr-FR" sz="3200" b="1" dirty="0">
                <a:latin typeface="+mn-lt"/>
              </a:rPr>
              <a:t>Définitions</a:t>
            </a:r>
          </a:p>
        </p:txBody>
      </p:sp>
      <p:grpSp>
        <p:nvGrpSpPr>
          <p:cNvPr id="17" name="Groupe 16">
            <a:extLst>
              <a:ext uri="{FF2B5EF4-FFF2-40B4-BE49-F238E27FC236}">
                <a16:creationId xmlns:a16="http://schemas.microsoft.com/office/drawing/2014/main" id="{AC710518-37D8-43AF-ADA4-A1A793621251}"/>
              </a:ext>
            </a:extLst>
          </p:cNvPr>
          <p:cNvGrpSpPr/>
          <p:nvPr/>
        </p:nvGrpSpPr>
        <p:grpSpPr>
          <a:xfrm>
            <a:off x="539552" y="1383159"/>
            <a:ext cx="2303037" cy="2509362"/>
            <a:chOff x="539552" y="1383159"/>
            <a:chExt cx="2303037" cy="2509362"/>
          </a:xfrm>
        </p:grpSpPr>
        <p:pic>
          <p:nvPicPr>
            <p:cNvPr id="13" name="Image 12">
              <a:extLst>
                <a:ext uri="{FF2B5EF4-FFF2-40B4-BE49-F238E27FC236}">
                  <a16:creationId xmlns:a16="http://schemas.microsoft.com/office/drawing/2014/main" id="{E6CAB3AF-E57D-4CB4-AEF4-F39A5A90F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60" y="2182949"/>
              <a:ext cx="2279429" cy="1709572"/>
            </a:xfrm>
            <a:prstGeom prst="rect">
              <a:avLst/>
            </a:prstGeom>
          </p:spPr>
        </p:pic>
        <p:sp>
          <p:nvSpPr>
            <p:cNvPr id="32" name="ZoneTexte 31">
              <a:extLst>
                <a:ext uri="{FF2B5EF4-FFF2-40B4-BE49-F238E27FC236}">
                  <a16:creationId xmlns:a16="http://schemas.microsoft.com/office/drawing/2014/main" id="{FBC4A21C-B0F6-48F6-A424-C29C51CEF0F8}"/>
                </a:ext>
              </a:extLst>
            </p:cNvPr>
            <p:cNvSpPr txBox="1"/>
            <p:nvPr/>
          </p:nvSpPr>
          <p:spPr>
            <a:xfrm>
              <a:off x="539552" y="1383159"/>
              <a:ext cx="1167307"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Donnée</a:t>
              </a:r>
            </a:p>
          </p:txBody>
        </p:sp>
      </p:grpSp>
      <p:grpSp>
        <p:nvGrpSpPr>
          <p:cNvPr id="24" name="Groupe 23">
            <a:extLst>
              <a:ext uri="{FF2B5EF4-FFF2-40B4-BE49-F238E27FC236}">
                <a16:creationId xmlns:a16="http://schemas.microsoft.com/office/drawing/2014/main" id="{CCC33B07-5BFE-4A3D-A2D9-B5CF582B7436}"/>
              </a:ext>
            </a:extLst>
          </p:cNvPr>
          <p:cNvGrpSpPr/>
          <p:nvPr/>
        </p:nvGrpSpPr>
        <p:grpSpPr>
          <a:xfrm>
            <a:off x="6084168" y="1311151"/>
            <a:ext cx="2628412" cy="3263012"/>
            <a:chOff x="6084168" y="1311151"/>
            <a:chExt cx="2628412" cy="3263012"/>
          </a:xfrm>
        </p:grpSpPr>
        <p:sp>
          <p:nvSpPr>
            <p:cNvPr id="27" name="ZoneTexte 26"/>
            <p:cNvSpPr txBox="1"/>
            <p:nvPr/>
          </p:nvSpPr>
          <p:spPr>
            <a:xfrm>
              <a:off x="6084168" y="1988840"/>
              <a:ext cx="2628412"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Localisation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lat</a:t>
              </a:r>
              <a:r>
                <a:rPr kumimoji="0" lang="fr-FR" sz="1800" b="0" i="0" u="none" strike="noStrike" kern="1200" cap="none" spc="0" normalizeH="0" baseline="0" noProof="0" dirty="0">
                  <a:ln>
                    <a:noFill/>
                  </a:ln>
                  <a:solidFill>
                    <a:prstClr val="black"/>
                  </a:solidFill>
                  <a:effectLst/>
                  <a:uLnTx/>
                  <a:uFillTx/>
                  <a:latin typeface="Calibri"/>
                  <a:ea typeface="+mn-ea"/>
                  <a:cs typeface="+mn-cs"/>
                </a:rPr>
                <a:t>, long, alt)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Période : date, horaire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Type de thermomètre: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alcool, électronique,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sonde, satellite,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solidFill>
                  <a:latin typeface="Calibri"/>
                </a:rPr>
                <a:t>C</a:t>
              </a:r>
              <a:r>
                <a:rPr kumimoji="0" lang="fr-FR" sz="1800" b="0" i="0" u="none" strike="noStrike" kern="1200" cap="none" spc="0" normalizeH="0" baseline="0" noProof="0" dirty="0" err="1">
                  <a:ln>
                    <a:noFill/>
                  </a:ln>
                  <a:solidFill>
                    <a:prstClr val="black"/>
                  </a:solidFill>
                  <a:effectLst/>
                  <a:uLnTx/>
                  <a:uFillTx/>
                  <a:latin typeface="Calibri"/>
                  <a:ea typeface="+mn-ea"/>
                  <a:cs typeface="+mn-cs"/>
                </a:rPr>
                <a:t>onditions</a:t>
              </a:r>
              <a:r>
                <a:rPr kumimoji="0" lang="fr-FR" sz="1800" b="0" i="0" u="none" strike="noStrike" kern="1200" cap="none" spc="0" normalizeH="0" baseline="0" noProof="0" dirty="0">
                  <a:ln>
                    <a:noFill/>
                  </a:ln>
                  <a:solidFill>
                    <a:prstClr val="black"/>
                  </a:solidFill>
                  <a:effectLst/>
                  <a:uLnTx/>
                  <a:uFillTx/>
                  <a:latin typeface="Calibri"/>
                  <a:ea typeface="+mn-ea"/>
                  <a:cs typeface="+mn-cs"/>
                </a:rPr>
                <a:t> de mesure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hauteur du sol,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ombre,…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Unité: degré Celsius</a:t>
              </a:r>
            </a:p>
          </p:txBody>
        </p:sp>
        <p:sp>
          <p:nvSpPr>
            <p:cNvPr id="35" name="ZoneTexte 34">
              <a:extLst>
                <a:ext uri="{FF2B5EF4-FFF2-40B4-BE49-F238E27FC236}">
                  <a16:creationId xmlns:a16="http://schemas.microsoft.com/office/drawing/2014/main" id="{FE8E9888-3271-49B6-8D2C-15F48AA97094}"/>
                </a:ext>
              </a:extLst>
            </p:cNvPr>
            <p:cNvSpPr txBox="1"/>
            <p:nvPr/>
          </p:nvSpPr>
          <p:spPr>
            <a:xfrm>
              <a:off x="6228184" y="1311151"/>
              <a:ext cx="1921680"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Métadonnées</a:t>
              </a:r>
            </a:p>
          </p:txBody>
        </p:sp>
      </p:grpSp>
      <p:sp>
        <p:nvSpPr>
          <p:cNvPr id="16" name="ZoneTexte 15">
            <a:extLst>
              <a:ext uri="{FF2B5EF4-FFF2-40B4-BE49-F238E27FC236}">
                <a16:creationId xmlns:a16="http://schemas.microsoft.com/office/drawing/2014/main" id="{5955DF7C-2973-4BD2-B33B-1C512B09F628}"/>
              </a:ext>
            </a:extLst>
          </p:cNvPr>
          <p:cNvSpPr txBox="1"/>
          <p:nvPr/>
        </p:nvSpPr>
        <p:spPr>
          <a:xfrm>
            <a:off x="668872" y="5343599"/>
            <a:ext cx="787080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defPPr>
              <a:defRPr lang="fr-FR"/>
            </a:defPPr>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Standard : </a:t>
            </a:r>
            <a:r>
              <a:rPr kumimoji="0" lang="fr-FR" sz="2000" b="0" i="0" u="none" strike="noStrike" kern="1200" cap="none" spc="0" normalizeH="0" baseline="0" noProof="0" dirty="0">
                <a:ln>
                  <a:noFill/>
                </a:ln>
                <a:solidFill>
                  <a:prstClr val="black"/>
                </a:solidFill>
                <a:effectLst/>
                <a:uLnTx/>
                <a:uFillTx/>
                <a:latin typeface="Calibri"/>
                <a:ea typeface="+mn-ea"/>
                <a:cs typeface="+mn-cs"/>
              </a:rPr>
              <a:t>normes définies par l'Organisation météorologique mondiale</a:t>
            </a:r>
          </a:p>
        </p:txBody>
      </p:sp>
      <p:sp>
        <p:nvSpPr>
          <p:cNvPr id="4" name="Rectangle 3">
            <a:extLst>
              <a:ext uri="{FF2B5EF4-FFF2-40B4-BE49-F238E27FC236}">
                <a16:creationId xmlns:a16="http://schemas.microsoft.com/office/drawing/2014/main" id="{387FCA99-9F8C-4466-8D00-7E5F403E458B}"/>
              </a:ext>
            </a:extLst>
          </p:cNvPr>
          <p:cNvSpPr/>
          <p:nvPr/>
        </p:nvSpPr>
        <p:spPr>
          <a:xfrm>
            <a:off x="2123728" y="1988840"/>
            <a:ext cx="1006893"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2835DA6F-BC02-46C9-BBED-9F885F4D5D97}"/>
              </a:ext>
            </a:extLst>
          </p:cNvPr>
          <p:cNvGrpSpPr/>
          <p:nvPr/>
        </p:nvGrpSpPr>
        <p:grpSpPr>
          <a:xfrm>
            <a:off x="2425588" y="1383159"/>
            <a:ext cx="3298540" cy="2859638"/>
            <a:chOff x="2339752" y="1383159"/>
            <a:chExt cx="3298540" cy="2859638"/>
          </a:xfrm>
        </p:grpSpPr>
        <p:sp>
          <p:nvSpPr>
            <p:cNvPr id="34" name="ZoneTexte 33">
              <a:extLst>
                <a:ext uri="{FF2B5EF4-FFF2-40B4-BE49-F238E27FC236}">
                  <a16:creationId xmlns:a16="http://schemas.microsoft.com/office/drawing/2014/main" id="{9D361748-30B2-45A7-B593-805F31131853}"/>
                </a:ext>
              </a:extLst>
            </p:cNvPr>
            <p:cNvSpPr txBox="1"/>
            <p:nvPr/>
          </p:nvSpPr>
          <p:spPr>
            <a:xfrm>
              <a:off x="2915816" y="1383159"/>
              <a:ext cx="2127505"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Jeu de données</a:t>
              </a:r>
            </a:p>
          </p:txBody>
        </p:sp>
        <p:pic>
          <p:nvPicPr>
            <p:cNvPr id="15" name="Image 14">
              <a:extLst>
                <a:ext uri="{FF2B5EF4-FFF2-40B4-BE49-F238E27FC236}">
                  <a16:creationId xmlns:a16="http://schemas.microsoft.com/office/drawing/2014/main" id="{E7100F58-E148-4EE2-85E4-B2480A237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182949"/>
              <a:ext cx="3298540" cy="2059848"/>
            </a:xfrm>
            <a:prstGeom prst="rect">
              <a:avLst/>
            </a:prstGeom>
          </p:spPr>
        </p:pic>
      </p:grpSp>
      <p:sp>
        <p:nvSpPr>
          <p:cNvPr id="3" name="ZoneTexte 2">
            <a:extLst>
              <a:ext uri="{FF2B5EF4-FFF2-40B4-BE49-F238E27FC236}">
                <a16:creationId xmlns:a16="http://schemas.microsoft.com/office/drawing/2014/main" id="{2DAD6D54-0448-451E-952E-336681111737}"/>
              </a:ext>
            </a:extLst>
          </p:cNvPr>
          <p:cNvSpPr txBox="1"/>
          <p:nvPr/>
        </p:nvSpPr>
        <p:spPr>
          <a:xfrm>
            <a:off x="466869" y="4026550"/>
            <a:ext cx="2016899" cy="338554"/>
          </a:xfrm>
          <a:prstGeom prst="rect">
            <a:avLst/>
          </a:prstGeom>
          <a:noFill/>
        </p:spPr>
        <p:txBody>
          <a:bodyPr wrap="none" rtlCol="0">
            <a:spAutoFit/>
          </a:bodyPr>
          <a:lstStyle/>
          <a:p>
            <a:pPr lvl="0">
              <a:defRPr/>
            </a:pPr>
            <a:r>
              <a:rPr lang="fr-FR" sz="1600" dirty="0">
                <a:solidFill>
                  <a:prstClr val="black"/>
                </a:solidFill>
                <a:highlight>
                  <a:srgbClr val="C0C0C0"/>
                </a:highlight>
              </a:rPr>
              <a:t>Variable: température</a:t>
            </a:r>
          </a:p>
        </p:txBody>
      </p:sp>
      <p:sp>
        <p:nvSpPr>
          <p:cNvPr id="20" name="ZoneTexte 19">
            <a:extLst>
              <a:ext uri="{FF2B5EF4-FFF2-40B4-BE49-F238E27FC236}">
                <a16:creationId xmlns:a16="http://schemas.microsoft.com/office/drawing/2014/main" id="{BF89C1B6-5639-41FB-9419-84EA8EC68D4C}"/>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6433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54C7D373-FCB3-458E-9028-6A308096D94A}"/>
              </a:ext>
            </a:extLst>
          </p:cNvPr>
          <p:cNvGrpSpPr/>
          <p:nvPr/>
        </p:nvGrpSpPr>
        <p:grpSpPr>
          <a:xfrm>
            <a:off x="5938" y="6464300"/>
            <a:ext cx="9120556" cy="435904"/>
            <a:chOff x="5938" y="6464300"/>
            <a:chExt cx="9120556" cy="435904"/>
          </a:xfrm>
        </p:grpSpPr>
        <p:pic>
          <p:nvPicPr>
            <p:cNvPr id="24" name="Image 23">
              <a:extLst>
                <a:ext uri="{FF2B5EF4-FFF2-40B4-BE49-F238E27FC236}">
                  <a16:creationId xmlns:a16="http://schemas.microsoft.com/office/drawing/2014/main" id="{04F14927-9E4A-4827-B723-FDF2EBBEA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5" name="Espace réservé du numéro de diapositive 4">
              <a:extLst>
                <a:ext uri="{FF2B5EF4-FFF2-40B4-BE49-F238E27FC236}">
                  <a16:creationId xmlns:a16="http://schemas.microsoft.com/office/drawing/2014/main" id="{CEBDBE28-5558-441A-B5D0-429F11265ED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a:t>
              </a:fld>
              <a:endParaRPr lang="fr-FR" sz="1200" dirty="0">
                <a:solidFill>
                  <a:schemeClr val="tx1"/>
                </a:solidFill>
              </a:endParaRPr>
            </a:p>
          </p:txBody>
        </p:sp>
      </p:grpSp>
      <p:sp>
        <p:nvSpPr>
          <p:cNvPr id="18" name="Titre 1">
            <a:extLst>
              <a:ext uri="{FF2B5EF4-FFF2-40B4-BE49-F238E27FC236}">
                <a16:creationId xmlns:a16="http://schemas.microsoft.com/office/drawing/2014/main" id="{CC4E6FFD-5463-D544-A59F-1C5163B942BE}"/>
              </a:ext>
            </a:extLst>
          </p:cNvPr>
          <p:cNvSpPr>
            <a:spLocks noGrp="1"/>
          </p:cNvSpPr>
          <p:nvPr>
            <p:ph type="title"/>
          </p:nvPr>
        </p:nvSpPr>
        <p:spPr>
          <a:xfrm>
            <a:off x="0" y="0"/>
            <a:ext cx="9159368" cy="718949"/>
          </a:xfrm>
          <a:blipFill>
            <a:blip r:embed="rId4"/>
            <a:tile tx="0" ty="0" sx="100000" sy="100000" flip="none" algn="tl"/>
          </a:blipFill>
        </p:spPr>
        <p:txBody>
          <a:bodyPr>
            <a:normAutofit fontScale="90000"/>
          </a:bodyPr>
          <a:lstStyle/>
          <a:p>
            <a:pPr algn="l"/>
            <a:r>
              <a:rPr lang="fr-FR" sz="3200" b="1" dirty="0">
                <a:latin typeface="+mn-lt"/>
              </a:rPr>
              <a:t>Gestion des données pour maximiser l’impact du projet</a:t>
            </a:r>
          </a:p>
        </p:txBody>
      </p:sp>
      <p:grpSp>
        <p:nvGrpSpPr>
          <p:cNvPr id="30" name="Groupe 29"/>
          <p:cNvGrpSpPr/>
          <p:nvPr/>
        </p:nvGrpSpPr>
        <p:grpSpPr>
          <a:xfrm>
            <a:off x="323528" y="908720"/>
            <a:ext cx="5441173" cy="3168352"/>
            <a:chOff x="323528" y="908720"/>
            <a:chExt cx="5441173" cy="3168352"/>
          </a:xfrm>
        </p:grpSpPr>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772816"/>
              <a:ext cx="2313857" cy="2304256"/>
            </a:xfrm>
            <a:prstGeom prst="rect">
              <a:avLst/>
            </a:prstGeom>
          </p:spPr>
        </p:pic>
        <p:sp>
          <p:nvSpPr>
            <p:cNvPr id="2" name="ZoneTexte 1"/>
            <p:cNvSpPr txBox="1"/>
            <p:nvPr/>
          </p:nvSpPr>
          <p:spPr>
            <a:xfrm>
              <a:off x="2269192" y="908720"/>
              <a:ext cx="349550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fr-FR" sz="2400" dirty="0"/>
                <a:t>Stratégie de dissémination</a:t>
              </a:r>
            </a:p>
          </p:txBody>
        </p:sp>
      </p:grpSp>
      <p:grpSp>
        <p:nvGrpSpPr>
          <p:cNvPr id="7" name="Groupe 6"/>
          <p:cNvGrpSpPr/>
          <p:nvPr/>
        </p:nvGrpSpPr>
        <p:grpSpPr>
          <a:xfrm>
            <a:off x="2637385" y="1700808"/>
            <a:ext cx="5863649" cy="4029546"/>
            <a:chOff x="2637385" y="1700808"/>
            <a:chExt cx="5863649" cy="4029546"/>
          </a:xfrm>
        </p:grpSpPr>
        <p:sp>
          <p:nvSpPr>
            <p:cNvPr id="6" name="Flèche vers le bas 5"/>
            <p:cNvSpPr/>
            <p:nvPr/>
          </p:nvSpPr>
          <p:spPr>
            <a:xfrm>
              <a:off x="6695150" y="4010269"/>
              <a:ext cx="339752" cy="620694"/>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13" name="ZoneTexte 12"/>
            <p:cNvSpPr txBox="1"/>
            <p:nvPr/>
          </p:nvSpPr>
          <p:spPr>
            <a:xfrm>
              <a:off x="5550290" y="4653136"/>
              <a:ext cx="2950744" cy="1077218"/>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sz="2400" dirty="0"/>
                <a:t>Impact : </a:t>
              </a:r>
              <a:r>
                <a:rPr lang="fr-FR" sz="2000" dirty="0"/>
                <a:t>scientifique,</a:t>
              </a:r>
            </a:p>
            <a:p>
              <a:r>
                <a:rPr lang="fr-FR" sz="2000" dirty="0"/>
                <a:t>environnemental, sociétal,</a:t>
              </a:r>
            </a:p>
            <a:p>
              <a:r>
                <a:rPr lang="fr-FR" sz="2000" dirty="0"/>
                <a:t>économique, sanitaire, …</a:t>
              </a:r>
            </a:p>
          </p:txBody>
        </p:sp>
        <p:sp>
          <p:nvSpPr>
            <p:cNvPr id="15" name="ZoneTexte 14"/>
            <p:cNvSpPr txBox="1"/>
            <p:nvPr/>
          </p:nvSpPr>
          <p:spPr>
            <a:xfrm>
              <a:off x="5341628" y="1700808"/>
              <a:ext cx="3046796" cy="224676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fr-FR" sz="2000" dirty="0"/>
                <a:t>Communautés scientifiques</a:t>
              </a:r>
            </a:p>
            <a:p>
              <a:r>
                <a:rPr lang="fr-FR" sz="2000" dirty="0" err="1"/>
                <a:t>ONGs</a:t>
              </a:r>
              <a:r>
                <a:rPr lang="fr-FR" sz="2000" dirty="0"/>
                <a:t>, associations</a:t>
              </a:r>
            </a:p>
            <a:p>
              <a:r>
                <a:rPr lang="fr-FR" sz="2000" dirty="0"/>
                <a:t>Décideurs</a:t>
              </a:r>
            </a:p>
            <a:p>
              <a:r>
                <a:rPr lang="fr-FR" sz="2000" dirty="0"/>
                <a:t>Acteurs privés</a:t>
              </a:r>
            </a:p>
            <a:p>
              <a:r>
                <a:rPr lang="fr-FR" sz="2000" dirty="0"/>
                <a:t>Agriculteurs/éleveurs</a:t>
              </a:r>
            </a:p>
            <a:p>
              <a:r>
                <a:rPr lang="fr-FR" sz="2000" dirty="0"/>
                <a:t>Citoyens/villageois</a:t>
              </a:r>
            </a:p>
            <a:p>
              <a:r>
                <a:rPr lang="fr-FR" sz="2000" dirty="0"/>
                <a:t>…..</a:t>
              </a:r>
            </a:p>
          </p:txBody>
        </p:sp>
        <p:sp>
          <p:nvSpPr>
            <p:cNvPr id="3" name="Flèche droite 2"/>
            <p:cNvSpPr/>
            <p:nvPr/>
          </p:nvSpPr>
          <p:spPr>
            <a:xfrm>
              <a:off x="2637385" y="2872360"/>
              <a:ext cx="243867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Données utiles pour</a:t>
              </a:r>
            </a:p>
          </p:txBody>
        </p:sp>
      </p:grpSp>
      <p:grpSp>
        <p:nvGrpSpPr>
          <p:cNvPr id="8" name="Groupe 7"/>
          <p:cNvGrpSpPr/>
          <p:nvPr/>
        </p:nvGrpSpPr>
        <p:grpSpPr>
          <a:xfrm>
            <a:off x="2094918" y="1628800"/>
            <a:ext cx="2765114" cy="3337304"/>
            <a:chOff x="2094918" y="1628800"/>
            <a:chExt cx="2765114" cy="3337304"/>
          </a:xfrm>
        </p:grpSpPr>
        <p:sp>
          <p:nvSpPr>
            <p:cNvPr id="21" name="Flèche vers le haut 20"/>
            <p:cNvSpPr/>
            <p:nvPr/>
          </p:nvSpPr>
          <p:spPr>
            <a:xfrm flipV="1">
              <a:off x="3603453" y="2171332"/>
              <a:ext cx="201553" cy="753612"/>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5" name="Flèche vers le haut 4"/>
            <p:cNvSpPr/>
            <p:nvPr/>
          </p:nvSpPr>
          <p:spPr>
            <a:xfrm>
              <a:off x="3488372" y="3284984"/>
              <a:ext cx="201553" cy="753612"/>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7" name="ZoneTexte 16"/>
            <p:cNvSpPr txBox="1"/>
            <p:nvPr/>
          </p:nvSpPr>
          <p:spPr>
            <a:xfrm>
              <a:off x="2811366" y="1628800"/>
              <a:ext cx="2048666"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sz="2000" dirty="0"/>
                <a:t>Droits et</a:t>
              </a:r>
            </a:p>
            <a:p>
              <a:pPr algn="ctr"/>
              <a:r>
                <a:rPr lang="fr-FR" sz="2000" dirty="0"/>
                <a:t>partage</a:t>
              </a:r>
            </a:p>
          </p:txBody>
        </p:sp>
        <p:sp>
          <p:nvSpPr>
            <p:cNvPr id="4" name="Rectangle à coins arrondis 3"/>
            <p:cNvSpPr/>
            <p:nvPr/>
          </p:nvSpPr>
          <p:spPr>
            <a:xfrm>
              <a:off x="2094918" y="3647442"/>
              <a:ext cx="2189050" cy="131866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dirty="0"/>
                <a:t>Bonnes pratiques documentation</a:t>
              </a:r>
            </a:p>
            <a:p>
              <a:pPr algn="ctr"/>
              <a:r>
                <a:rPr lang="fr-FR" sz="2000" dirty="0"/>
                <a:t>sécurisation</a:t>
              </a:r>
            </a:p>
          </p:txBody>
        </p:sp>
      </p:grpSp>
      <p:grpSp>
        <p:nvGrpSpPr>
          <p:cNvPr id="11" name="Groupe 10"/>
          <p:cNvGrpSpPr/>
          <p:nvPr/>
        </p:nvGrpSpPr>
        <p:grpSpPr>
          <a:xfrm>
            <a:off x="467544" y="4098508"/>
            <a:ext cx="3311356" cy="1509744"/>
            <a:chOff x="467544" y="4098508"/>
            <a:chExt cx="3311356" cy="1509744"/>
          </a:xfrm>
        </p:grpSpPr>
        <p:sp>
          <p:nvSpPr>
            <p:cNvPr id="19" name="ZoneTexte 18"/>
            <p:cNvSpPr txBox="1"/>
            <p:nvPr/>
          </p:nvSpPr>
          <p:spPr>
            <a:xfrm>
              <a:off x="467544" y="5146587"/>
              <a:ext cx="3311356" cy="46166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sz="2400" dirty="0"/>
                <a:t>Valorisation des données</a:t>
              </a:r>
            </a:p>
          </p:txBody>
        </p:sp>
        <p:sp>
          <p:nvSpPr>
            <p:cNvPr id="22" name="Flèche vers le bas 21"/>
            <p:cNvSpPr/>
            <p:nvPr/>
          </p:nvSpPr>
          <p:spPr>
            <a:xfrm>
              <a:off x="1308163" y="4098508"/>
              <a:ext cx="268608" cy="978408"/>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grpSp>
      <p:grpSp>
        <p:nvGrpSpPr>
          <p:cNvPr id="26" name="Groupe 25"/>
          <p:cNvGrpSpPr/>
          <p:nvPr/>
        </p:nvGrpSpPr>
        <p:grpSpPr>
          <a:xfrm>
            <a:off x="602387" y="5897573"/>
            <a:ext cx="7920857" cy="473234"/>
            <a:chOff x="539575" y="2689756"/>
            <a:chExt cx="7920857" cy="473234"/>
          </a:xfrm>
        </p:grpSpPr>
        <p:sp>
          <p:nvSpPr>
            <p:cNvPr id="27" name="ZoneTexte 26"/>
            <p:cNvSpPr txBox="1"/>
            <p:nvPr/>
          </p:nvSpPr>
          <p:spPr>
            <a:xfrm>
              <a:off x="539575" y="2689756"/>
              <a:ext cx="7920857" cy="461665"/>
            </a:xfrm>
            <a:prstGeom prst="rect">
              <a:avLst/>
            </a:prstGeom>
            <a:noFill/>
          </p:spPr>
          <p:txBody>
            <a:bodyPr wrap="square" rtlCol="0">
              <a:spAutoFit/>
            </a:bodyPr>
            <a:lstStyle/>
            <a:p>
              <a:pPr algn="just">
                <a:buClr>
                  <a:srgbClr val="0070C0"/>
                </a:buClr>
              </a:pPr>
              <a:r>
                <a:rPr lang="fr-FR" sz="2200" i="1" dirty="0">
                  <a:solidFill>
                    <a:srgbClr val="F79646">
                      <a:lumMod val="75000"/>
                    </a:srgbClr>
                  </a:solidFill>
                  <a:latin typeface="Calibri" panose="020F0502020204030204" pitchFamily="34" charset="0"/>
                  <a:ea typeface="Calibri"/>
                  <a:cs typeface="Times New Roman"/>
                </a:rPr>
                <a:t>	</a:t>
              </a:r>
              <a:r>
                <a:rPr lang="fr-FR" sz="2400" i="1" dirty="0">
                  <a:solidFill>
                    <a:srgbClr val="3366FF"/>
                  </a:solidFill>
                  <a:latin typeface="Calibri" panose="020F0502020204030204" pitchFamily="34" charset="0"/>
                  <a:ea typeface="Calibri"/>
                  <a:cs typeface="Times New Roman"/>
                </a:rPr>
                <a:t>As open as possible, as </a:t>
              </a:r>
              <a:r>
                <a:rPr lang="fr-FR" sz="2400" i="1" dirty="0" err="1">
                  <a:solidFill>
                    <a:srgbClr val="3366FF"/>
                  </a:solidFill>
                  <a:latin typeface="Calibri" panose="020F0502020204030204" pitchFamily="34" charset="0"/>
                  <a:ea typeface="Calibri"/>
                  <a:cs typeface="Times New Roman"/>
                </a:rPr>
                <a:t>closed</a:t>
              </a:r>
              <a:r>
                <a:rPr lang="fr-FR" sz="2400" i="1" dirty="0">
                  <a:solidFill>
                    <a:srgbClr val="3366FF"/>
                  </a:solidFill>
                  <a:latin typeface="Calibri" panose="020F0502020204030204" pitchFamily="34" charset="0"/>
                  <a:ea typeface="Calibri"/>
                  <a:cs typeface="Times New Roman"/>
                </a:rPr>
                <a:t> as </a:t>
              </a:r>
              <a:r>
                <a:rPr lang="fr-FR" sz="2400" i="1" dirty="0" err="1">
                  <a:solidFill>
                    <a:srgbClr val="3366FF"/>
                  </a:solidFill>
                  <a:latin typeface="Calibri" panose="020F0502020204030204" pitchFamily="34" charset="0"/>
                  <a:ea typeface="Calibri"/>
                  <a:cs typeface="Times New Roman"/>
                </a:rPr>
                <a:t>necessary</a:t>
              </a:r>
              <a:endParaRPr lang="fr-FR" sz="2400" i="1" dirty="0">
                <a:solidFill>
                  <a:srgbClr val="3366FF"/>
                </a:solidFill>
                <a:latin typeface="Calibri" panose="020F0502020204030204" pitchFamily="34" charset="0"/>
                <a:ea typeface="Calibri"/>
                <a:cs typeface="Times New Roman"/>
              </a:endParaRPr>
            </a:p>
          </p:txBody>
        </p:sp>
        <p:pic>
          <p:nvPicPr>
            <p:cNvPr id="28" name="Image 27" descr="Macintosh HD:Users:jessicamery:Desktop:EU Flag:flag_yellow_low.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03" y="2689756"/>
              <a:ext cx="773823" cy="473234"/>
            </a:xfrm>
            <a:prstGeom prst="rect">
              <a:avLst/>
            </a:prstGeom>
            <a:noFill/>
          </p:spPr>
        </p:pic>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3515" y="2752448"/>
              <a:ext cx="683149" cy="376577"/>
            </a:xfrm>
            <a:prstGeom prst="rect">
              <a:avLst/>
            </a:prstGeom>
          </p:spPr>
        </p:pic>
      </p:grpSp>
      <p:sp>
        <p:nvSpPr>
          <p:cNvPr id="14" name="Bulle ronde 13"/>
          <p:cNvSpPr/>
          <p:nvPr/>
        </p:nvSpPr>
        <p:spPr>
          <a:xfrm>
            <a:off x="115940" y="1103441"/>
            <a:ext cx="1287707" cy="612648"/>
          </a:xfrm>
          <a:prstGeom prst="wedgeEllipseCallout">
            <a:avLst>
              <a:gd name="adj1" fmla="val 33334"/>
              <a:gd name="adj2" fmla="val 1993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Jeux de données</a:t>
            </a:r>
          </a:p>
        </p:txBody>
      </p:sp>
      <p:sp>
        <p:nvSpPr>
          <p:cNvPr id="31" name="ZoneTexte 30">
            <a:extLst>
              <a:ext uri="{FF2B5EF4-FFF2-40B4-BE49-F238E27FC236}">
                <a16:creationId xmlns:a16="http://schemas.microsoft.com/office/drawing/2014/main" id="{DA722D6F-3066-4FB5-98AD-9519F2592EFC}"/>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9522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26672432-A88C-482E-B77F-8C005A872B69}"/>
              </a:ext>
            </a:extLst>
          </p:cNvPr>
          <p:cNvGrpSpPr/>
          <p:nvPr/>
        </p:nvGrpSpPr>
        <p:grpSpPr>
          <a:xfrm>
            <a:off x="827584" y="1052736"/>
            <a:ext cx="6048672" cy="484632"/>
            <a:chOff x="827584" y="1196752"/>
            <a:chExt cx="6048672" cy="484632"/>
          </a:xfrm>
        </p:grpSpPr>
        <p:sp>
          <p:nvSpPr>
            <p:cNvPr id="5" name="ZoneTexte 4"/>
            <p:cNvSpPr txBox="1"/>
            <p:nvPr/>
          </p:nvSpPr>
          <p:spPr>
            <a:xfrm>
              <a:off x="1691681" y="1196752"/>
              <a:ext cx="5184575"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400" dirty="0">
                  <a:solidFill>
                    <a:schemeClr val="lt1"/>
                  </a:solidFill>
                  <a:latin typeface="Calibri" panose="020F0502020204030204" pitchFamily="34" charset="0"/>
                </a:rPr>
                <a:t>Dublin </a:t>
              </a:r>
              <a:r>
                <a:rPr lang="fr-FR" sz="2400" dirty="0" err="1">
                  <a:solidFill>
                    <a:schemeClr val="lt1"/>
                  </a:solidFill>
                  <a:latin typeface="Calibri" panose="020F0502020204030204" pitchFamily="34" charset="0"/>
                </a:rPr>
                <a:t>Core</a:t>
              </a:r>
              <a:r>
                <a:rPr lang="fr-FR" sz="2400" dirty="0">
                  <a:solidFill>
                    <a:schemeClr val="lt1"/>
                  </a:solidFill>
                  <a:latin typeface="Calibri" panose="020F0502020204030204" pitchFamily="34" charset="0"/>
                </a:rPr>
                <a:t> : 15 métadonnées de base                 </a:t>
              </a:r>
            </a:p>
          </p:txBody>
        </p:sp>
        <p:sp>
          <p:nvSpPr>
            <p:cNvPr id="6" name="Flèche droite 5"/>
            <p:cNvSpPr/>
            <p:nvPr/>
          </p:nvSpPr>
          <p:spPr>
            <a:xfrm>
              <a:off x="827584" y="1196752"/>
              <a:ext cx="720080" cy="48463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alibri" panose="020F0502020204030204" pitchFamily="34" charset="0"/>
              </a:endParaRPr>
            </a:p>
          </p:txBody>
        </p:sp>
      </p:grpSp>
      <p:graphicFrame>
        <p:nvGraphicFramePr>
          <p:cNvPr id="4" name="Tableau 3"/>
          <p:cNvGraphicFramePr>
            <a:graphicFrameLocks noGrp="1"/>
          </p:cNvGraphicFramePr>
          <p:nvPr/>
        </p:nvGraphicFramePr>
        <p:xfrm>
          <a:off x="575557" y="1844824"/>
          <a:ext cx="4176464" cy="4678050"/>
        </p:xfrm>
        <a:graphic>
          <a:graphicData uri="http://schemas.openxmlformats.org/drawingml/2006/table">
            <a:tbl>
              <a:tblPr/>
              <a:tblGrid>
                <a:gridCol w="1345228">
                  <a:extLst>
                    <a:ext uri="{9D8B030D-6E8A-4147-A177-3AD203B41FA5}">
                      <a16:colId xmlns:a16="http://schemas.microsoft.com/office/drawing/2014/main" val="20000"/>
                    </a:ext>
                  </a:extLst>
                </a:gridCol>
                <a:gridCol w="2831236">
                  <a:extLst>
                    <a:ext uri="{9D8B030D-6E8A-4147-A177-3AD203B41FA5}">
                      <a16:colId xmlns:a16="http://schemas.microsoft.com/office/drawing/2014/main" val="20001"/>
                    </a:ext>
                  </a:extLst>
                </a:gridCol>
              </a:tblGrid>
              <a:tr h="285010">
                <a:tc>
                  <a:txBody>
                    <a:bodyPr/>
                    <a:lstStyle/>
                    <a:p>
                      <a:pPr algn="ctr" fontAlgn="b"/>
                      <a:r>
                        <a:rPr lang="fr-FR" sz="1200" b="1" i="0" u="none" strike="noStrike" dirty="0">
                          <a:solidFill>
                            <a:srgbClr val="000000"/>
                          </a:solidFill>
                          <a:effectLst/>
                          <a:latin typeface="Calibri"/>
                        </a:rPr>
                        <a:t>DC </a:t>
                      </a:r>
                      <a:r>
                        <a:rPr lang="fr-FR" sz="1200" b="1" i="0" u="none" strike="noStrike" dirty="0" err="1">
                          <a:solidFill>
                            <a:srgbClr val="000000"/>
                          </a:solidFill>
                          <a:effectLst/>
                          <a:latin typeface="Calibri"/>
                        </a:rPr>
                        <a:t>Element</a:t>
                      </a:r>
                      <a:endParaRPr lang="fr-FR" sz="1200" b="1"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200" b="1" i="0" u="none" strike="noStrike" dirty="0">
                          <a:solidFill>
                            <a:srgbClr val="000000"/>
                          </a:solidFill>
                          <a:effectLst/>
                          <a:latin typeface="Calibri"/>
                        </a:rPr>
                        <a:t>Notes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9101">
                <a:tc>
                  <a:txBody>
                    <a:bodyPr/>
                    <a:lstStyle/>
                    <a:p>
                      <a:pPr algn="l" fontAlgn="t"/>
                      <a:r>
                        <a:rPr lang="fr-FR" sz="1400" b="1" i="0" u="none" strike="noStrike" dirty="0" err="1">
                          <a:solidFill>
                            <a:srgbClr val="000000"/>
                          </a:solidFill>
                          <a:effectLst/>
                          <a:latin typeface="Calibri"/>
                        </a:rPr>
                        <a:t>Title</a:t>
                      </a:r>
                      <a:endParaRPr lang="fr-FR" sz="1400" b="1" i="0" u="none" strike="noStrike" dirty="0">
                        <a:solidFill>
                          <a:srgbClr val="000000"/>
                        </a:solidFill>
                        <a:effectLst/>
                        <a:latin typeface="Calibri"/>
                      </a:endParaRP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t"/>
                      <a:r>
                        <a:rPr lang="fr-FR" sz="1200" b="0" i="0" u="none" strike="noStrike" dirty="0" err="1">
                          <a:solidFill>
                            <a:srgbClr val="000000"/>
                          </a:solidFill>
                          <a:effectLst/>
                          <a:latin typeface="Calibri"/>
                        </a:rPr>
                        <a:t>Title</a:t>
                      </a:r>
                      <a:r>
                        <a:rPr lang="fr-FR" sz="1200" b="0" i="0" u="none" strike="noStrike" dirty="0">
                          <a:solidFill>
                            <a:srgbClr val="000000"/>
                          </a:solidFill>
                          <a:effectLst/>
                          <a:latin typeface="Calibri"/>
                        </a:rPr>
                        <a:t> of Data Collection</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1"/>
                  </a:ext>
                </a:extLst>
              </a:tr>
              <a:tr h="259101">
                <a:tc>
                  <a:txBody>
                    <a:bodyPr/>
                    <a:lstStyle/>
                    <a:p>
                      <a:pPr algn="l" fontAlgn="t"/>
                      <a:r>
                        <a:rPr lang="fr-FR" sz="1400" b="1" i="0" u="none" strike="noStrike">
                          <a:solidFill>
                            <a:srgbClr val="000000"/>
                          </a:solidFill>
                          <a:effectLst/>
                          <a:latin typeface="Calibri"/>
                        </a:rPr>
                        <a:t>Creator</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t"/>
                      <a:r>
                        <a:rPr lang="en-US" sz="1200" b="0" i="0" u="none" strike="noStrike" dirty="0">
                          <a:solidFill>
                            <a:srgbClr val="000000"/>
                          </a:solidFill>
                          <a:effectLst/>
                          <a:latin typeface="Calibri"/>
                        </a:rPr>
                        <a:t>Authoring Entity of Data Collection</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2"/>
                  </a:ext>
                </a:extLst>
              </a:tr>
              <a:tr h="259101">
                <a:tc>
                  <a:txBody>
                    <a:bodyPr/>
                    <a:lstStyle/>
                    <a:p>
                      <a:pPr algn="l" fontAlgn="t"/>
                      <a:r>
                        <a:rPr lang="fr-FR" sz="1400" b="1" i="0" u="none" strike="noStrike" dirty="0" err="1">
                          <a:solidFill>
                            <a:srgbClr val="000000"/>
                          </a:solidFill>
                          <a:effectLst/>
                          <a:latin typeface="Calibri"/>
                        </a:rPr>
                        <a:t>Subject</a:t>
                      </a:r>
                      <a:endParaRPr lang="fr-FR" sz="1400" b="1" i="0" u="none" strike="noStrike" dirty="0">
                        <a:solidFill>
                          <a:srgbClr val="000000"/>
                        </a:solidFill>
                        <a:effectLst/>
                        <a:latin typeface="Calibri"/>
                      </a:endParaRP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t"/>
                      <a:r>
                        <a:rPr lang="fr-FR" sz="1200" b="0" i="0" u="none" strike="noStrike" dirty="0">
                          <a:solidFill>
                            <a:srgbClr val="000000"/>
                          </a:solidFill>
                          <a:effectLst/>
                          <a:latin typeface="Calibri"/>
                        </a:rPr>
                        <a:t>Keyword(s)</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3"/>
                  </a:ext>
                </a:extLst>
              </a:tr>
              <a:tr h="259101">
                <a:tc>
                  <a:txBody>
                    <a:bodyPr/>
                    <a:lstStyle/>
                    <a:p>
                      <a:pPr algn="l" fontAlgn="t"/>
                      <a:r>
                        <a:rPr lang="fr-FR" sz="1400" b="1" i="0" u="none" strike="noStrike">
                          <a:solidFill>
                            <a:srgbClr val="000000"/>
                          </a:solidFill>
                          <a:effectLst/>
                          <a:latin typeface="Calibri"/>
                        </a:rPr>
                        <a:t>Description</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t"/>
                      <a:r>
                        <a:rPr lang="fr-FR" sz="1200" b="0" i="0" u="none" strike="noStrike" dirty="0">
                          <a:solidFill>
                            <a:srgbClr val="000000"/>
                          </a:solidFill>
                          <a:effectLst/>
                          <a:latin typeface="Calibri"/>
                        </a:rPr>
                        <a:t>Abstract</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004"/>
                  </a:ext>
                </a:extLst>
              </a:tr>
              <a:tr h="259101">
                <a:tc>
                  <a:txBody>
                    <a:bodyPr/>
                    <a:lstStyle/>
                    <a:p>
                      <a:pPr algn="l" fontAlgn="t"/>
                      <a:r>
                        <a:rPr lang="fr-FR" sz="1400" b="1" i="0" u="none" strike="noStrike">
                          <a:solidFill>
                            <a:srgbClr val="000000"/>
                          </a:solidFill>
                          <a:effectLst/>
                          <a:latin typeface="Calibri"/>
                        </a:rPr>
                        <a:t>Publisher</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200" b="0" i="0" u="none" strike="noStrike" dirty="0">
                          <a:solidFill>
                            <a:srgbClr val="000000"/>
                          </a:solidFill>
                          <a:effectLst/>
                          <a:latin typeface="Calibri"/>
                        </a:rPr>
                        <a:t>Producer of Data Collection</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9101">
                <a:tc>
                  <a:txBody>
                    <a:bodyPr/>
                    <a:lstStyle/>
                    <a:p>
                      <a:pPr algn="l" fontAlgn="t"/>
                      <a:r>
                        <a:rPr lang="fr-FR" sz="1400" b="1" i="0" u="none" strike="noStrike">
                          <a:solidFill>
                            <a:srgbClr val="000000"/>
                          </a:solidFill>
                          <a:effectLst/>
                          <a:latin typeface="Calibri"/>
                        </a:rPr>
                        <a:t>Contributor</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200" b="0" i="0" u="none" strike="noStrike" dirty="0">
                          <a:solidFill>
                            <a:srgbClr val="000000"/>
                          </a:solidFill>
                          <a:effectLst/>
                          <a:latin typeface="Calibri"/>
                        </a:rPr>
                        <a:t> </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9101">
                <a:tc>
                  <a:txBody>
                    <a:bodyPr/>
                    <a:lstStyle/>
                    <a:p>
                      <a:pPr algn="l" fontAlgn="t"/>
                      <a:r>
                        <a:rPr lang="fr-FR" sz="1400" b="1" i="0" u="none" strike="noStrike">
                          <a:solidFill>
                            <a:srgbClr val="000000"/>
                          </a:solidFill>
                          <a:effectLst/>
                          <a:latin typeface="Calibri"/>
                        </a:rPr>
                        <a:t>Date</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t"/>
                      <a:r>
                        <a:rPr lang="fr-FR" sz="1200" b="0" i="0" u="none" strike="noStrike" dirty="0">
                          <a:solidFill>
                            <a:srgbClr val="000000"/>
                          </a:solidFill>
                          <a:effectLst/>
                          <a:latin typeface="Calibri"/>
                        </a:rPr>
                        <a:t>Production Date - Data Collection</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7"/>
                  </a:ext>
                </a:extLst>
              </a:tr>
              <a:tr h="259101">
                <a:tc>
                  <a:txBody>
                    <a:bodyPr/>
                    <a:lstStyle/>
                    <a:p>
                      <a:pPr algn="l" fontAlgn="t"/>
                      <a:r>
                        <a:rPr lang="fr-FR" sz="1400" b="1" i="0" u="none" strike="noStrike">
                          <a:solidFill>
                            <a:srgbClr val="000000"/>
                          </a:solidFill>
                          <a:effectLst/>
                          <a:latin typeface="Calibri"/>
                        </a:rPr>
                        <a:t>Type</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t"/>
                      <a:r>
                        <a:rPr lang="fr-FR" sz="1200" b="0" i="0" u="none" strike="noStrike" dirty="0" err="1">
                          <a:solidFill>
                            <a:srgbClr val="000000"/>
                          </a:solidFill>
                          <a:effectLst/>
                          <a:latin typeface="Calibri"/>
                        </a:rPr>
                        <a:t>Kind</a:t>
                      </a:r>
                      <a:r>
                        <a:rPr lang="fr-FR" sz="1200" b="0" i="0" u="none" strike="noStrike" dirty="0">
                          <a:solidFill>
                            <a:srgbClr val="000000"/>
                          </a:solidFill>
                          <a:effectLst/>
                          <a:latin typeface="Calibri"/>
                        </a:rPr>
                        <a:t> of Data</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8"/>
                  </a:ext>
                </a:extLst>
              </a:tr>
              <a:tr h="234470">
                <a:tc>
                  <a:txBody>
                    <a:bodyPr/>
                    <a:lstStyle/>
                    <a:p>
                      <a:pPr algn="l" fontAlgn="t"/>
                      <a:r>
                        <a:rPr lang="fr-FR" sz="1400" b="1" i="0" u="none" strike="noStrike" dirty="0">
                          <a:solidFill>
                            <a:srgbClr val="000000"/>
                          </a:solidFill>
                          <a:effectLst/>
                          <a:latin typeface="Calibri"/>
                        </a:rPr>
                        <a:t>Format</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fr-FR" sz="1200" b="0" i="0" u="none" strike="noStrike" dirty="0">
                          <a:solidFill>
                            <a:srgbClr val="000000"/>
                          </a:solidFill>
                          <a:effectLst/>
                          <a:latin typeface="Calibri"/>
                        </a:rPr>
                        <a:t>Type of File</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59101">
                <a:tc>
                  <a:txBody>
                    <a:bodyPr/>
                    <a:lstStyle/>
                    <a:p>
                      <a:pPr algn="l" fontAlgn="t"/>
                      <a:r>
                        <a:rPr lang="fr-FR" sz="1400" b="1" i="0" u="none" strike="noStrike">
                          <a:solidFill>
                            <a:srgbClr val="000000"/>
                          </a:solidFill>
                          <a:effectLst/>
                          <a:latin typeface="Calibri"/>
                        </a:rPr>
                        <a:t>Identifier</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200" b="0" i="0" u="none" strike="noStrike" dirty="0">
                          <a:solidFill>
                            <a:srgbClr val="000000"/>
                          </a:solidFill>
                          <a:effectLst/>
                          <a:latin typeface="Calibri"/>
                        </a:rPr>
                        <a:t>ID </a:t>
                      </a:r>
                      <a:r>
                        <a:rPr lang="fr-FR" sz="1200" b="0" i="0" u="none" strike="noStrike" dirty="0" err="1">
                          <a:solidFill>
                            <a:srgbClr val="000000"/>
                          </a:solidFill>
                          <a:effectLst/>
                          <a:latin typeface="Calibri"/>
                        </a:rPr>
                        <a:t>Number</a:t>
                      </a:r>
                      <a:r>
                        <a:rPr lang="fr-FR" sz="1200" b="0" i="0" u="none" strike="noStrike" dirty="0">
                          <a:solidFill>
                            <a:srgbClr val="000000"/>
                          </a:solidFill>
                          <a:effectLst/>
                          <a:latin typeface="Calibri"/>
                        </a:rPr>
                        <a:t> - Data Collection</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9101">
                <a:tc>
                  <a:txBody>
                    <a:bodyPr/>
                    <a:lstStyle/>
                    <a:p>
                      <a:pPr algn="l" fontAlgn="t"/>
                      <a:r>
                        <a:rPr lang="fr-FR" sz="1400" b="1" i="0" u="none" strike="noStrike">
                          <a:solidFill>
                            <a:srgbClr val="000000"/>
                          </a:solidFill>
                          <a:effectLst/>
                          <a:latin typeface="Calibri"/>
                        </a:rPr>
                        <a:t>Source</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Calibri"/>
                        </a:rPr>
                        <a:t>Sources - Used for Data Collection</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59101">
                <a:tc>
                  <a:txBody>
                    <a:bodyPr/>
                    <a:lstStyle/>
                    <a:p>
                      <a:pPr algn="l" fontAlgn="t"/>
                      <a:r>
                        <a:rPr lang="fr-FR" sz="1400" b="1" i="0" u="none" strike="noStrike">
                          <a:solidFill>
                            <a:srgbClr val="000000"/>
                          </a:solidFill>
                          <a:effectLst/>
                          <a:latin typeface="Calibri"/>
                        </a:rPr>
                        <a:t>Language</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200" b="0" i="0" u="none" strike="noStrike" dirty="0">
                          <a:solidFill>
                            <a:srgbClr val="000000"/>
                          </a:solidFill>
                          <a:effectLst/>
                          <a:latin typeface="Calibri"/>
                        </a:rPr>
                        <a:t> </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59101">
                <a:tc>
                  <a:txBody>
                    <a:bodyPr/>
                    <a:lstStyle/>
                    <a:p>
                      <a:pPr algn="l" fontAlgn="t"/>
                      <a:r>
                        <a:rPr lang="fr-FR" sz="1400" b="1" i="0" u="none" strike="noStrike">
                          <a:solidFill>
                            <a:srgbClr val="000000"/>
                          </a:solidFill>
                          <a:effectLst/>
                          <a:latin typeface="Calibri"/>
                        </a:rPr>
                        <a:t>Relation</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fr-FR" sz="1200" b="0" i="0" u="none" strike="noStrike" dirty="0" err="1">
                          <a:solidFill>
                            <a:srgbClr val="000000"/>
                          </a:solidFill>
                          <a:effectLst/>
                          <a:latin typeface="Calibri"/>
                        </a:rPr>
                        <a:t>Other</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Study</a:t>
                      </a:r>
                      <a:r>
                        <a:rPr lang="fr-FR" sz="1200" b="0" i="0" u="none" strike="noStrike" dirty="0">
                          <a:solidFill>
                            <a:srgbClr val="000000"/>
                          </a:solidFill>
                          <a:effectLst/>
                          <a:latin typeface="Calibri"/>
                        </a:rPr>
                        <a:t> Description </a:t>
                      </a:r>
                      <a:r>
                        <a:rPr lang="fr-FR" sz="1200" b="0" i="0" u="none" strike="noStrike" dirty="0" err="1">
                          <a:solidFill>
                            <a:srgbClr val="000000"/>
                          </a:solidFill>
                          <a:effectLst/>
                          <a:latin typeface="Calibri"/>
                        </a:rPr>
                        <a:t>Materials</a:t>
                      </a:r>
                      <a:endParaRPr lang="fr-FR" sz="1200" b="0" i="0" u="none" strike="noStrike" dirty="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59101">
                <a:tc>
                  <a:txBody>
                    <a:bodyPr/>
                    <a:lstStyle/>
                    <a:p>
                      <a:pPr algn="l" fontAlgn="t"/>
                      <a:r>
                        <a:rPr lang="fr-FR" sz="1400" b="1" i="0" u="none" strike="noStrike">
                          <a:solidFill>
                            <a:srgbClr val="000000"/>
                          </a:solidFill>
                          <a:effectLst/>
                          <a:latin typeface="Calibri"/>
                        </a:rPr>
                        <a:t>Coverage</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fontAlgn="t"/>
                      <a:r>
                        <a:rPr lang="fr-FR" sz="1200" b="0" i="0" u="none" strike="noStrike" dirty="0">
                          <a:solidFill>
                            <a:srgbClr val="000000"/>
                          </a:solidFill>
                          <a:effectLst/>
                          <a:latin typeface="Calibri"/>
                        </a:rPr>
                        <a:t>Time </a:t>
                      </a:r>
                      <a:r>
                        <a:rPr lang="fr-FR" sz="1200" b="0" i="0" u="none" strike="noStrike" dirty="0" err="1">
                          <a:solidFill>
                            <a:srgbClr val="000000"/>
                          </a:solidFill>
                          <a:effectLst/>
                          <a:latin typeface="Calibri"/>
                        </a:rPr>
                        <a:t>Period</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Covered</a:t>
                      </a:r>
                      <a:endParaRPr lang="fr-FR" sz="1200" b="0" i="0" u="none" strike="noStrike" dirty="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extLst>
                  <a:ext uri="{0D108BD9-81ED-4DB2-BD59-A6C34878D82A}">
                    <a16:rowId xmlns:a16="http://schemas.microsoft.com/office/drawing/2014/main" val="10014"/>
                  </a:ext>
                </a:extLst>
              </a:tr>
              <a:tr h="259101">
                <a:tc>
                  <a:txBody>
                    <a:bodyPr/>
                    <a:lstStyle/>
                    <a:p>
                      <a:pPr algn="l" fontAlgn="t"/>
                      <a:r>
                        <a:rPr lang="fr-FR" sz="1400" b="1" i="0" u="none" strike="noStrike">
                          <a:solidFill>
                            <a:srgbClr val="000000"/>
                          </a:solidFill>
                          <a:effectLst/>
                          <a:latin typeface="Calibri"/>
                        </a:rPr>
                        <a:t> </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4D79B"/>
                    </a:solidFill>
                  </a:tcPr>
                </a:tc>
                <a:tc>
                  <a:txBody>
                    <a:bodyPr/>
                    <a:lstStyle/>
                    <a:p>
                      <a:pPr algn="l" fontAlgn="t"/>
                      <a:r>
                        <a:rPr lang="fr-FR" sz="1200" b="0" i="0" u="none" strike="noStrike" dirty="0">
                          <a:solidFill>
                            <a:srgbClr val="000000"/>
                          </a:solidFill>
                          <a:effectLst/>
                          <a:latin typeface="Calibri"/>
                        </a:rPr>
                        <a:t>Country</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extLst>
                  <a:ext uri="{0D108BD9-81ED-4DB2-BD59-A6C34878D82A}">
                    <a16:rowId xmlns:a16="http://schemas.microsoft.com/office/drawing/2014/main" val="10015"/>
                  </a:ext>
                </a:extLst>
              </a:tr>
              <a:tr h="259101">
                <a:tc>
                  <a:txBody>
                    <a:bodyPr/>
                    <a:lstStyle/>
                    <a:p>
                      <a:pPr algn="l" fontAlgn="t"/>
                      <a:r>
                        <a:rPr lang="fr-FR" sz="1400" b="1" i="0" u="none" strike="noStrike">
                          <a:solidFill>
                            <a:srgbClr val="000000"/>
                          </a:solidFill>
                          <a:effectLst/>
                          <a:latin typeface="Calibri"/>
                        </a:rPr>
                        <a:t> </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4D79B"/>
                    </a:solidFill>
                  </a:tcPr>
                </a:tc>
                <a:tc>
                  <a:txBody>
                    <a:bodyPr/>
                    <a:lstStyle/>
                    <a:p>
                      <a:pPr algn="l" fontAlgn="t"/>
                      <a:r>
                        <a:rPr lang="fr-FR" sz="1200" b="0" i="0" u="none" strike="noStrike" dirty="0">
                          <a:solidFill>
                            <a:srgbClr val="000000"/>
                          </a:solidFill>
                          <a:effectLst/>
                          <a:latin typeface="Calibri"/>
                        </a:rPr>
                        <a:t>Geographic </a:t>
                      </a:r>
                      <a:r>
                        <a:rPr lang="fr-FR" sz="1200" b="0" i="0" u="none" strike="noStrike" dirty="0" err="1">
                          <a:solidFill>
                            <a:srgbClr val="000000"/>
                          </a:solidFill>
                          <a:effectLst/>
                          <a:latin typeface="Calibri"/>
                        </a:rPr>
                        <a:t>Coverage</a:t>
                      </a:r>
                      <a:endParaRPr lang="fr-FR" sz="1200" b="0" i="0" u="none" strike="noStrike" dirty="0">
                        <a:solidFill>
                          <a:srgbClr val="000000"/>
                        </a:solidFill>
                        <a:effectLst/>
                        <a:latin typeface="Calibri"/>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extLst>
                  <a:ext uri="{0D108BD9-81ED-4DB2-BD59-A6C34878D82A}">
                    <a16:rowId xmlns:a16="http://schemas.microsoft.com/office/drawing/2014/main" val="10016"/>
                  </a:ext>
                </a:extLst>
              </a:tr>
              <a:tr h="272055">
                <a:tc>
                  <a:txBody>
                    <a:bodyPr/>
                    <a:lstStyle/>
                    <a:p>
                      <a:pPr algn="l" fontAlgn="t"/>
                      <a:r>
                        <a:rPr lang="fr-FR" sz="1400" b="1" i="0" u="none" strike="noStrike" dirty="0" err="1">
                          <a:solidFill>
                            <a:srgbClr val="000000"/>
                          </a:solidFill>
                          <a:effectLst/>
                          <a:latin typeface="Calibri"/>
                        </a:rPr>
                        <a:t>Rights</a:t>
                      </a:r>
                      <a:endParaRPr lang="fr-FR" sz="1400" b="1" i="0" u="none" strike="noStrike" dirty="0">
                        <a:solidFill>
                          <a:srgbClr val="000000"/>
                        </a:solidFill>
                        <a:effectLst/>
                        <a:latin typeface="Calibri"/>
                      </a:endParaRP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fr-FR" sz="1200" b="0" i="0" u="none" strike="noStrike" dirty="0">
                          <a:solidFill>
                            <a:srgbClr val="000000"/>
                          </a:solidFill>
                          <a:effectLst/>
                          <a:latin typeface="Calibri"/>
                        </a:rPr>
                        <a:t>Copyright - Data Collection</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
        <p:nvSpPr>
          <p:cNvPr id="2" name="ZoneTexte 1"/>
          <p:cNvSpPr txBox="1"/>
          <p:nvPr/>
        </p:nvSpPr>
        <p:spPr>
          <a:xfrm>
            <a:off x="4932040" y="4725144"/>
            <a:ext cx="3665940" cy="1631216"/>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fr-FR" sz="2000" dirty="0">
                <a:latin typeface="Calibri" panose="020F0502020204030204" pitchFamily="34" charset="0"/>
              </a:rPr>
              <a:t>+ les métadonnées sont enrichies</a:t>
            </a:r>
          </a:p>
          <a:p>
            <a:r>
              <a:rPr lang="fr-FR" sz="2000" dirty="0">
                <a:latin typeface="Calibri" panose="020F0502020204030204" pitchFamily="34" charset="0"/>
              </a:rPr>
              <a:t>+ les données sont :</a:t>
            </a:r>
          </a:p>
          <a:p>
            <a:r>
              <a:rPr lang="fr-FR" sz="2000" dirty="0">
                <a:latin typeface="Calibri" panose="020F0502020204030204" pitchFamily="34" charset="0"/>
              </a:rPr>
              <a:t>	trouvables </a:t>
            </a:r>
          </a:p>
          <a:p>
            <a:r>
              <a:rPr lang="fr-FR" sz="2000" dirty="0">
                <a:latin typeface="Calibri" panose="020F0502020204030204" pitchFamily="34" charset="0"/>
              </a:rPr>
              <a:t>	compréhensibles</a:t>
            </a:r>
          </a:p>
          <a:p>
            <a:r>
              <a:rPr lang="fr-FR" sz="2000" dirty="0">
                <a:latin typeface="Calibri" panose="020F0502020204030204" pitchFamily="34" charset="0"/>
              </a:rPr>
              <a:t>	réutilisables</a:t>
            </a:r>
          </a:p>
        </p:txBody>
      </p:sp>
      <p:grpSp>
        <p:nvGrpSpPr>
          <p:cNvPr id="17" name="Groupe 16">
            <a:extLst>
              <a:ext uri="{FF2B5EF4-FFF2-40B4-BE49-F238E27FC236}">
                <a16:creationId xmlns:a16="http://schemas.microsoft.com/office/drawing/2014/main" id="{A2D709AD-BD4D-44E2-BD35-4DFF08195283}"/>
              </a:ext>
            </a:extLst>
          </p:cNvPr>
          <p:cNvGrpSpPr/>
          <p:nvPr/>
        </p:nvGrpSpPr>
        <p:grpSpPr>
          <a:xfrm>
            <a:off x="4932040" y="2057360"/>
            <a:ext cx="3528392" cy="2262158"/>
            <a:chOff x="4932040" y="2129368"/>
            <a:chExt cx="3528392" cy="2262158"/>
          </a:xfrm>
        </p:grpSpPr>
        <p:sp>
          <p:nvSpPr>
            <p:cNvPr id="12" name="ZoneTexte 11">
              <a:extLst>
                <a:ext uri="{FF2B5EF4-FFF2-40B4-BE49-F238E27FC236}">
                  <a16:creationId xmlns:a16="http://schemas.microsoft.com/office/drawing/2014/main" id="{D4296534-BD42-487B-9C15-5FA1E66A604F}"/>
                </a:ext>
              </a:extLst>
            </p:cNvPr>
            <p:cNvSpPr txBox="1"/>
            <p:nvPr/>
          </p:nvSpPr>
          <p:spPr>
            <a:xfrm>
              <a:off x="5778133" y="2129368"/>
              <a:ext cx="2682299" cy="226215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fr-FR" dirty="0">
                  <a:solidFill>
                    <a:srgbClr val="FF0000"/>
                  </a:solidFill>
                  <a:latin typeface="Calibri" panose="020F0502020204030204" pitchFamily="34" charset="0"/>
                </a:rPr>
                <a:t>Peu d’infos structurées</a:t>
              </a:r>
            </a:p>
            <a:p>
              <a:pPr algn="ctr"/>
              <a:r>
                <a:rPr lang="fr-FR" dirty="0">
                  <a:solidFill>
                    <a:srgbClr val="FF0000"/>
                  </a:solidFill>
                  <a:latin typeface="Calibri" panose="020F0502020204030204" pitchFamily="34" charset="0"/>
                </a:rPr>
                <a:t> décrivant les données</a:t>
              </a:r>
            </a:p>
            <a:p>
              <a:pPr algn="ctr"/>
              <a:endParaRPr lang="fr-FR" sz="900" dirty="0">
                <a:solidFill>
                  <a:schemeClr val="tx1"/>
                </a:solidFill>
                <a:latin typeface="Calibri" panose="020F0502020204030204" pitchFamily="34" charset="0"/>
              </a:endParaRPr>
            </a:p>
            <a:p>
              <a:pPr algn="ctr"/>
              <a:r>
                <a:rPr lang="fr-FR" sz="1600" dirty="0">
                  <a:solidFill>
                    <a:schemeClr val="tx1"/>
                  </a:solidFill>
                  <a:latin typeface="Calibri" panose="020F0502020204030204" pitchFamily="34" charset="0"/>
                </a:rPr>
                <a:t>Habitat, climat ?</a:t>
              </a:r>
            </a:p>
            <a:p>
              <a:pPr algn="ctr"/>
              <a:r>
                <a:rPr lang="fr-FR" sz="1600" dirty="0">
                  <a:solidFill>
                    <a:schemeClr val="tx1"/>
                  </a:solidFill>
                  <a:latin typeface="Calibri" panose="020F0502020204030204" pitchFamily="34" charset="0"/>
                </a:rPr>
                <a:t>Mode de culture ?</a:t>
              </a:r>
            </a:p>
            <a:p>
              <a:pPr algn="ctr"/>
              <a:r>
                <a:rPr lang="fr-FR" sz="1600" dirty="0">
                  <a:solidFill>
                    <a:schemeClr val="tx1"/>
                  </a:solidFill>
                  <a:latin typeface="Calibri" panose="020F0502020204030204" pitchFamily="34" charset="0"/>
                </a:rPr>
                <a:t>Traitement ?</a:t>
              </a:r>
            </a:p>
            <a:p>
              <a:pPr algn="ctr"/>
              <a:r>
                <a:rPr lang="fr-FR" sz="1600" dirty="0">
                  <a:solidFill>
                    <a:schemeClr val="tx1"/>
                  </a:solidFill>
                  <a:latin typeface="Calibri" panose="020F0502020204030204" pitchFamily="34" charset="0"/>
                </a:rPr>
                <a:t>Plante ?  Organe ?</a:t>
              </a:r>
            </a:p>
            <a:p>
              <a:pPr algn="ctr"/>
              <a:r>
                <a:rPr lang="fr-FR" sz="1600" dirty="0">
                  <a:solidFill>
                    <a:schemeClr val="tx1"/>
                  </a:solidFill>
                  <a:latin typeface="Calibri" panose="020F0502020204030204" pitchFamily="34" charset="0"/>
                </a:rPr>
                <a:t>Espèce ?  Genre ?</a:t>
              </a:r>
            </a:p>
            <a:p>
              <a:pPr algn="ctr"/>
              <a:r>
                <a:rPr lang="fr-FR" sz="1600" dirty="0">
                  <a:solidFill>
                    <a:schemeClr val="tx1"/>
                  </a:solidFill>
                  <a:latin typeface="Calibri" panose="020F0502020204030204" pitchFamily="34" charset="0"/>
                </a:rPr>
                <a:t>Souche ? </a:t>
              </a:r>
              <a:endParaRPr lang="fr-FR" sz="1600" dirty="0">
                <a:solidFill>
                  <a:srgbClr val="FF0000"/>
                </a:solidFill>
                <a:latin typeface="Calibri" panose="020F0502020204030204" pitchFamily="34" charset="0"/>
              </a:endParaRPr>
            </a:p>
          </p:txBody>
        </p:sp>
        <p:sp>
          <p:nvSpPr>
            <p:cNvPr id="14" name="Flèche : droite 13">
              <a:extLst>
                <a:ext uri="{FF2B5EF4-FFF2-40B4-BE49-F238E27FC236}">
                  <a16:creationId xmlns:a16="http://schemas.microsoft.com/office/drawing/2014/main" id="{771758D2-82A0-4F0E-A92F-EA3A0808C8F5}"/>
                </a:ext>
              </a:extLst>
            </p:cNvPr>
            <p:cNvSpPr/>
            <p:nvPr/>
          </p:nvSpPr>
          <p:spPr>
            <a:xfrm>
              <a:off x="4932040" y="2276872"/>
              <a:ext cx="666074" cy="336519"/>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FR" dirty="0">
                <a:latin typeface="Calibri" panose="020F0502020204030204" pitchFamily="34" charset="0"/>
              </a:endParaRPr>
            </a:p>
          </p:txBody>
        </p:sp>
      </p:grpSp>
      <p:sp>
        <p:nvSpPr>
          <p:cNvPr id="11" name="Titre 1">
            <a:extLst>
              <a:ext uri="{FF2B5EF4-FFF2-40B4-BE49-F238E27FC236}">
                <a16:creationId xmlns:a16="http://schemas.microsoft.com/office/drawing/2014/main" id="{24A3D59C-6D51-7F41-A43C-10ABCB52BC12}"/>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Le standard de métadonnées générique</a:t>
            </a:r>
          </a:p>
        </p:txBody>
      </p:sp>
      <p:grpSp>
        <p:nvGrpSpPr>
          <p:cNvPr id="18" name="Groupe 17">
            <a:extLst>
              <a:ext uri="{FF2B5EF4-FFF2-40B4-BE49-F238E27FC236}">
                <a16:creationId xmlns:a16="http://schemas.microsoft.com/office/drawing/2014/main" id="{E4FEAF03-6C9C-4D61-A0C6-36145AFF42D8}"/>
              </a:ext>
            </a:extLst>
          </p:cNvPr>
          <p:cNvGrpSpPr/>
          <p:nvPr/>
        </p:nvGrpSpPr>
        <p:grpSpPr>
          <a:xfrm>
            <a:off x="5938" y="6464300"/>
            <a:ext cx="9120556" cy="435904"/>
            <a:chOff x="5938" y="6464300"/>
            <a:chExt cx="9120556" cy="435904"/>
          </a:xfrm>
        </p:grpSpPr>
        <p:pic>
          <p:nvPicPr>
            <p:cNvPr id="23" name="Image 22">
              <a:extLst>
                <a:ext uri="{FF2B5EF4-FFF2-40B4-BE49-F238E27FC236}">
                  <a16:creationId xmlns:a16="http://schemas.microsoft.com/office/drawing/2014/main" id="{8E1EF022-2C9F-4A63-B446-1466C040A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4" name="Espace réservé du numéro de diapositive 4">
              <a:extLst>
                <a:ext uri="{FF2B5EF4-FFF2-40B4-BE49-F238E27FC236}">
                  <a16:creationId xmlns:a16="http://schemas.microsoft.com/office/drawing/2014/main" id="{3C8EBFD0-A804-476B-94D9-4A7BABDFC87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140</a:t>
              </a:fld>
              <a:endParaRPr lang="fr-FR" sz="1200" dirty="0">
                <a:solidFill>
                  <a:schemeClr val="tx1"/>
                </a:solidFill>
              </a:endParaRPr>
            </a:p>
          </p:txBody>
        </p:sp>
      </p:grpSp>
      <p:sp>
        <p:nvSpPr>
          <p:cNvPr id="19" name="ZoneTexte 18">
            <a:extLst>
              <a:ext uri="{FF2B5EF4-FFF2-40B4-BE49-F238E27FC236}">
                <a16:creationId xmlns:a16="http://schemas.microsoft.com/office/drawing/2014/main" id="{0BEAA25E-1A2C-46D0-A893-1CE8A6BAB30D}"/>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28424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785A5FF-E080-45B4-8FC5-A23A7839C34D}"/>
              </a:ext>
            </a:extLst>
          </p:cNvPr>
          <p:cNvGrpSpPr/>
          <p:nvPr/>
        </p:nvGrpSpPr>
        <p:grpSpPr>
          <a:xfrm>
            <a:off x="5938" y="6464300"/>
            <a:ext cx="9120556" cy="435904"/>
            <a:chOff x="5938" y="6464300"/>
            <a:chExt cx="9120556" cy="435904"/>
          </a:xfrm>
        </p:grpSpPr>
        <p:pic>
          <p:nvPicPr>
            <p:cNvPr id="21" name="Image 20">
              <a:extLst>
                <a:ext uri="{FF2B5EF4-FFF2-40B4-BE49-F238E27FC236}">
                  <a16:creationId xmlns:a16="http://schemas.microsoft.com/office/drawing/2014/main" id="{8DC3AFE3-C50F-450B-A4E9-B08A77A30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2" name="Espace réservé du numéro de diapositive 4">
              <a:extLst>
                <a:ext uri="{FF2B5EF4-FFF2-40B4-BE49-F238E27FC236}">
                  <a16:creationId xmlns:a16="http://schemas.microsoft.com/office/drawing/2014/main" id="{9D58DB45-9EDA-430F-AD16-3CD59ABD28D8}"/>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ZoneTexte 22">
            <a:extLst>
              <a:ext uri="{FF2B5EF4-FFF2-40B4-BE49-F238E27FC236}">
                <a16:creationId xmlns:a16="http://schemas.microsoft.com/office/drawing/2014/main" id="{B5E8D96C-64B3-46AE-86AD-3722EFD3A0CC}"/>
              </a:ext>
            </a:extLst>
          </p:cNvPr>
          <p:cNvSpPr txBox="1"/>
          <p:nvPr/>
        </p:nvSpPr>
        <p:spPr>
          <a:xfrm>
            <a:off x="377546" y="1751761"/>
            <a:ext cx="8730958" cy="268535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spcBef>
                <a:spcPts val="300"/>
              </a:spcBef>
              <a:spcAft>
                <a:spcPts val="0"/>
              </a:spcAft>
              <a:buClr>
                <a:schemeClr val="accent4">
                  <a:lumMod val="60000"/>
                  <a:lumOff val="40000"/>
                </a:schemeClr>
              </a:buClr>
              <a:buFont typeface="Wingdings" pitchFamily="2" charset="2"/>
              <a:buChar char="v"/>
            </a:pPr>
            <a:r>
              <a:rPr lang="fr-FR" sz="2400" b="1" dirty="0">
                <a:solidFill>
                  <a:prstClr val="black"/>
                </a:solidFill>
                <a:latin typeface="Calibri" panose="020F0502020204030204" pitchFamily="34" charset="0"/>
              </a:rPr>
              <a:t>Standards de métadonnées</a:t>
            </a:r>
          </a:p>
          <a:p>
            <a:pPr marL="0" indent="0" algn="l">
              <a:spcBef>
                <a:spcPts val="300"/>
              </a:spcBef>
              <a:spcAft>
                <a:spcPts val="0"/>
              </a:spcAft>
              <a:buClr>
                <a:schemeClr val="accent4">
                  <a:lumMod val="60000"/>
                  <a:lumOff val="40000"/>
                </a:schemeClr>
              </a:buClr>
              <a:buNone/>
            </a:pPr>
            <a:r>
              <a:rPr lang="fr-FR" sz="2400" b="1" dirty="0">
                <a:solidFill>
                  <a:prstClr val="black"/>
                </a:solidFill>
                <a:latin typeface="Calibri" panose="020F0502020204030204" pitchFamily="34" charset="0"/>
              </a:rPr>
              <a:t>          </a:t>
            </a:r>
            <a:r>
              <a:rPr lang="fr-FR" sz="2400" dirty="0">
                <a:solidFill>
                  <a:prstClr val="black"/>
                </a:solidFill>
                <a:latin typeface="Calibri" panose="020F0502020204030204" pitchFamily="34" charset="0"/>
              </a:rPr>
              <a:t>= Règles de description de données adaptées à une discipline</a:t>
            </a:r>
            <a:endParaRPr lang="fr-FR" sz="1800" dirty="0">
              <a:solidFill>
                <a:prstClr val="black"/>
              </a:solidFill>
              <a:latin typeface="Calibri" panose="020F0502020204030204" pitchFamily="34" charset="0"/>
            </a:endParaRPr>
          </a:p>
          <a:p>
            <a:pPr marL="0" indent="0" algn="l">
              <a:spcBef>
                <a:spcPts val="300"/>
              </a:spcBef>
              <a:spcAft>
                <a:spcPts val="0"/>
              </a:spcAft>
              <a:buClr>
                <a:schemeClr val="accent4">
                  <a:lumMod val="60000"/>
                  <a:lumOff val="40000"/>
                </a:schemeClr>
              </a:buClr>
              <a:buNone/>
            </a:pPr>
            <a:r>
              <a:rPr lang="fr-FR" sz="1800" dirty="0">
                <a:solidFill>
                  <a:prstClr val="black"/>
                </a:solidFill>
                <a:latin typeface="Calibri" panose="020F0502020204030204" pitchFamily="34" charset="0"/>
              </a:rPr>
              <a:t>	</a:t>
            </a:r>
          </a:p>
          <a:p>
            <a:pPr algn="l">
              <a:spcBef>
                <a:spcPts val="300"/>
              </a:spcBef>
              <a:spcAft>
                <a:spcPts val="0"/>
              </a:spcAft>
              <a:buClr>
                <a:schemeClr val="accent4">
                  <a:lumMod val="60000"/>
                  <a:lumOff val="40000"/>
                </a:schemeClr>
              </a:buClr>
              <a:buFont typeface="Wingdings" panose="05000000000000000000" pitchFamily="2" charset="2"/>
              <a:buChar char="v"/>
            </a:pPr>
            <a:r>
              <a:rPr lang="fr-FR" sz="2400" b="1" dirty="0">
                <a:solidFill>
                  <a:prstClr val="black"/>
                </a:solidFill>
                <a:latin typeface="Calibri" panose="020F0502020204030204" pitchFamily="34" charset="0"/>
              </a:rPr>
              <a:t>Normes</a:t>
            </a:r>
          </a:p>
          <a:p>
            <a:pPr algn="l">
              <a:spcBef>
                <a:spcPts val="300"/>
              </a:spcBef>
              <a:spcAft>
                <a:spcPts val="0"/>
              </a:spcAft>
              <a:buClr>
                <a:schemeClr val="accent4">
                  <a:lumMod val="60000"/>
                  <a:lumOff val="40000"/>
                </a:schemeClr>
              </a:buClr>
              <a:buFont typeface="Wingdings" panose="05000000000000000000" pitchFamily="2" charset="2"/>
              <a:buChar char="v"/>
            </a:pPr>
            <a:endParaRPr lang="fr-FR" sz="1800" dirty="0">
              <a:solidFill>
                <a:prstClr val="black"/>
              </a:solidFill>
              <a:latin typeface="Calibri" panose="020F0502020204030204" pitchFamily="34" charset="0"/>
            </a:endParaRPr>
          </a:p>
          <a:p>
            <a:pPr algn="l">
              <a:spcBef>
                <a:spcPts val="300"/>
              </a:spcBef>
              <a:spcAft>
                <a:spcPts val="0"/>
              </a:spcAft>
              <a:buClr>
                <a:schemeClr val="accent4">
                  <a:lumMod val="60000"/>
                  <a:lumOff val="40000"/>
                </a:schemeClr>
              </a:buClr>
              <a:buFont typeface="Wingdings" panose="05000000000000000000" pitchFamily="2" charset="2"/>
              <a:buChar char="v"/>
            </a:pPr>
            <a:r>
              <a:rPr lang="fr-FR" sz="2400" b="1" dirty="0">
                <a:solidFill>
                  <a:prstClr val="black"/>
                </a:solidFill>
                <a:latin typeface="Calibri" panose="020F0502020204030204" pitchFamily="34" charset="0"/>
              </a:rPr>
              <a:t>Recommandations de « Minimum d’informations » </a:t>
            </a:r>
            <a:r>
              <a:rPr lang="fr-FR" sz="2400" dirty="0">
                <a:solidFill>
                  <a:prstClr val="black"/>
                </a:solidFill>
                <a:latin typeface="Calibri" panose="020F0502020204030204" pitchFamily="34" charset="0"/>
              </a:rPr>
              <a:t>pour décrire certains types de données</a:t>
            </a:r>
            <a:endParaRPr lang="fr-FR" sz="2000" dirty="0">
              <a:solidFill>
                <a:prstClr val="black"/>
              </a:solidFill>
              <a:latin typeface="Calibri" panose="020F0502020204030204" pitchFamily="34" charset="0"/>
            </a:endParaRPr>
          </a:p>
        </p:txBody>
      </p:sp>
      <p:sp>
        <p:nvSpPr>
          <p:cNvPr id="32" name="Titre 1">
            <a:extLst>
              <a:ext uri="{FF2B5EF4-FFF2-40B4-BE49-F238E27FC236}">
                <a16:creationId xmlns:a16="http://schemas.microsoft.com/office/drawing/2014/main" id="{9C415D5A-298C-443B-AAF1-75D226A999C3}"/>
              </a:ext>
            </a:extLst>
          </p:cNvPr>
          <p:cNvSpPr>
            <a:spLocks noGrp="1"/>
          </p:cNvSpPr>
          <p:nvPr>
            <p:ph type="title"/>
          </p:nvPr>
        </p:nvSpPr>
        <p:spPr>
          <a:xfrm>
            <a:off x="0" y="0"/>
            <a:ext cx="9159368" cy="718949"/>
          </a:xfr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rmAutofit/>
          </a:bodyPr>
          <a:lstStyle/>
          <a:p>
            <a:pPr algn="l"/>
            <a:r>
              <a:rPr lang="fr-FR" sz="3200" b="1" dirty="0">
                <a:latin typeface="+mn-lt"/>
              </a:rPr>
              <a:t>Standards de métadonnées disciplinaires</a:t>
            </a:r>
          </a:p>
        </p:txBody>
      </p:sp>
      <p:grpSp>
        <p:nvGrpSpPr>
          <p:cNvPr id="34" name="Groupe 33">
            <a:extLst>
              <a:ext uri="{FF2B5EF4-FFF2-40B4-BE49-F238E27FC236}">
                <a16:creationId xmlns:a16="http://schemas.microsoft.com/office/drawing/2014/main" id="{7187CA0F-F914-4819-BBFF-1AF0E60120A5}"/>
              </a:ext>
            </a:extLst>
          </p:cNvPr>
          <p:cNvGrpSpPr/>
          <p:nvPr/>
        </p:nvGrpSpPr>
        <p:grpSpPr>
          <a:xfrm>
            <a:off x="539552" y="4831412"/>
            <a:ext cx="8280920" cy="1261884"/>
            <a:chOff x="694062" y="5550331"/>
            <a:chExt cx="7553061" cy="1261884"/>
          </a:xfrm>
        </p:grpSpPr>
        <p:sp>
          <p:nvSpPr>
            <p:cNvPr id="35" name="ZoneTexte 34">
              <a:extLst>
                <a:ext uri="{FF2B5EF4-FFF2-40B4-BE49-F238E27FC236}">
                  <a16:creationId xmlns:a16="http://schemas.microsoft.com/office/drawing/2014/main" id="{9E5FBA7F-065A-4EE0-AFBE-E092E5C467F9}"/>
                </a:ext>
              </a:extLst>
            </p:cNvPr>
            <p:cNvSpPr txBox="1"/>
            <p:nvPr/>
          </p:nvSpPr>
          <p:spPr>
            <a:xfrm>
              <a:off x="1495196" y="5550331"/>
              <a:ext cx="6751927" cy="126188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spcBef>
                  <a:spcPts val="600"/>
                </a:spcBef>
                <a:spcAft>
                  <a:spcPts val="600"/>
                </a:spcAft>
              </a:pPr>
              <a:r>
                <a:rPr lang="fr-FR" sz="2200" dirty="0">
                  <a:solidFill>
                    <a:schemeClr val="lt1"/>
                  </a:solidFill>
                  <a:latin typeface="Calibri" panose="020F0502020204030204" pitchFamily="34" charset="0"/>
                </a:rPr>
                <a:t>Utiliser un standard disciplinaire facilite l’interprétation de vos données pour un futur utilisateur</a:t>
              </a:r>
            </a:p>
            <a:p>
              <a:pPr>
                <a:spcBef>
                  <a:spcPts val="600"/>
                </a:spcBef>
                <a:spcAft>
                  <a:spcPts val="600"/>
                </a:spcAft>
              </a:pPr>
              <a:r>
                <a:rPr lang="fr-FR" sz="2200" dirty="0">
                  <a:solidFill>
                    <a:schemeClr val="lt1"/>
                  </a:solidFill>
                  <a:latin typeface="Calibri" panose="020F0502020204030204" pitchFamily="34" charset="0"/>
                </a:rPr>
                <a:t>Mentionner ce standard suffit pour le PGD</a:t>
              </a:r>
            </a:p>
          </p:txBody>
        </p:sp>
        <p:sp>
          <p:nvSpPr>
            <p:cNvPr id="36" name="Flèche droite 18">
              <a:extLst>
                <a:ext uri="{FF2B5EF4-FFF2-40B4-BE49-F238E27FC236}">
                  <a16:creationId xmlns:a16="http://schemas.microsoft.com/office/drawing/2014/main" id="{8029D402-9361-415C-AE9C-BBA9841524C5}"/>
                </a:ext>
              </a:extLst>
            </p:cNvPr>
            <p:cNvSpPr/>
            <p:nvPr/>
          </p:nvSpPr>
          <p:spPr>
            <a:xfrm>
              <a:off x="694062" y="5857787"/>
              <a:ext cx="720080" cy="48463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 name="Groupe 11">
            <a:extLst>
              <a:ext uri="{FF2B5EF4-FFF2-40B4-BE49-F238E27FC236}">
                <a16:creationId xmlns:a16="http://schemas.microsoft.com/office/drawing/2014/main" id="{0F84451D-E4E5-4E96-BA59-25A2A0D50B4E}"/>
              </a:ext>
            </a:extLst>
          </p:cNvPr>
          <p:cNvGrpSpPr/>
          <p:nvPr/>
        </p:nvGrpSpPr>
        <p:grpSpPr>
          <a:xfrm>
            <a:off x="827584" y="1052736"/>
            <a:ext cx="6768752" cy="484632"/>
            <a:chOff x="827584" y="1196752"/>
            <a:chExt cx="6768752" cy="484632"/>
          </a:xfrm>
        </p:grpSpPr>
        <p:sp>
          <p:nvSpPr>
            <p:cNvPr id="13" name="ZoneTexte 12">
              <a:extLst>
                <a:ext uri="{FF2B5EF4-FFF2-40B4-BE49-F238E27FC236}">
                  <a16:creationId xmlns:a16="http://schemas.microsoft.com/office/drawing/2014/main" id="{69D9429A-E827-4EBC-B845-8E183E592F53}"/>
                </a:ext>
              </a:extLst>
            </p:cNvPr>
            <p:cNvSpPr txBox="1"/>
            <p:nvPr/>
          </p:nvSpPr>
          <p:spPr>
            <a:xfrm>
              <a:off x="1691681" y="1196752"/>
              <a:ext cx="5904655"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400" dirty="0">
                  <a:solidFill>
                    <a:schemeClr val="lt1"/>
                  </a:solidFill>
                  <a:latin typeface="Calibri" panose="020F0502020204030204" pitchFamily="34" charset="0"/>
                </a:rPr>
                <a:t>Des communautés scientifiques ont défini:   </a:t>
              </a:r>
            </a:p>
          </p:txBody>
        </p:sp>
        <p:sp>
          <p:nvSpPr>
            <p:cNvPr id="14" name="Flèche droite 5">
              <a:extLst>
                <a:ext uri="{FF2B5EF4-FFF2-40B4-BE49-F238E27FC236}">
                  <a16:creationId xmlns:a16="http://schemas.microsoft.com/office/drawing/2014/main" id="{82970EFD-A64E-41A3-BBA2-02DD8CC0AE57}"/>
                </a:ext>
              </a:extLst>
            </p:cNvPr>
            <p:cNvSpPr/>
            <p:nvPr/>
          </p:nvSpPr>
          <p:spPr>
            <a:xfrm>
              <a:off x="827584" y="1196752"/>
              <a:ext cx="720080" cy="48463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alibri" panose="020F0502020204030204" pitchFamily="34" charset="0"/>
              </a:endParaRPr>
            </a:p>
          </p:txBody>
        </p:sp>
      </p:grpSp>
      <p:sp>
        <p:nvSpPr>
          <p:cNvPr id="15" name="ZoneTexte 14">
            <a:extLst>
              <a:ext uri="{FF2B5EF4-FFF2-40B4-BE49-F238E27FC236}">
                <a16:creationId xmlns:a16="http://schemas.microsoft.com/office/drawing/2014/main" id="{EBF67B33-E20A-4592-94FB-4AB2440AAC68}"/>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40076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07E4AA4-565A-4CB0-ACEE-195F23E79BC9}"/>
              </a:ext>
            </a:extLst>
          </p:cNvPr>
          <p:cNvGrpSpPr/>
          <p:nvPr/>
        </p:nvGrpSpPr>
        <p:grpSpPr>
          <a:xfrm>
            <a:off x="414399" y="3284984"/>
            <a:ext cx="8108845" cy="1143070"/>
            <a:chOff x="639619" y="1484786"/>
            <a:chExt cx="8108845" cy="1143070"/>
          </a:xfrm>
        </p:grpSpPr>
        <p:sp>
          <p:nvSpPr>
            <p:cNvPr id="5" name="ZoneTexte 4">
              <a:extLst>
                <a:ext uri="{FF2B5EF4-FFF2-40B4-BE49-F238E27FC236}">
                  <a16:creationId xmlns:a16="http://schemas.microsoft.com/office/drawing/2014/main" id="{8174C593-79CD-9148-8EE4-52F306B5F7BD}"/>
                </a:ext>
              </a:extLst>
            </p:cNvPr>
            <p:cNvSpPr txBox="1"/>
            <p:nvPr/>
          </p:nvSpPr>
          <p:spPr>
            <a:xfrm>
              <a:off x="1331644" y="1484786"/>
              <a:ext cx="7416820" cy="1143070"/>
            </a:xfrm>
            <a:prstGeom prst="rect">
              <a:avLst/>
            </a:prstGeom>
            <a:noFill/>
            <a:ln w="9525" cap="flat" cmpd="sng" algn="ctr">
              <a:solidFill>
                <a:schemeClr val="accent4">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nSpc>
                  <a:spcPct val="150000"/>
                </a:lnSpc>
              </a:pPr>
              <a:r>
                <a:rPr lang="fr-FR" sz="2400" dirty="0">
                  <a:solidFill>
                    <a:schemeClr val="accent4">
                      <a:lumMod val="75000"/>
                    </a:schemeClr>
                  </a:solidFill>
                  <a:latin typeface="Calibri" panose="020F0502020204030204" pitchFamily="34" charset="0"/>
                  <a:cs typeface="Calibri" panose="020F0502020204030204" pitchFamily="34" charset="0"/>
                </a:rPr>
                <a:t>Connaissez-vous des </a:t>
              </a:r>
              <a:r>
                <a:rPr lang="fr-FR" sz="2400" b="1" dirty="0">
                  <a:solidFill>
                    <a:schemeClr val="accent4">
                      <a:lumMod val="75000"/>
                    </a:schemeClr>
                  </a:solidFill>
                  <a:latin typeface="Calibri" panose="020F0502020204030204" pitchFamily="34" charset="0"/>
                  <a:cs typeface="Calibri" panose="020F0502020204030204" pitchFamily="34" charset="0"/>
                </a:rPr>
                <a:t>standards de métadonnées</a:t>
              </a:r>
            </a:p>
            <a:p>
              <a:pPr>
                <a:lnSpc>
                  <a:spcPct val="150000"/>
                </a:lnSpc>
              </a:pPr>
              <a:r>
                <a:rPr lang="fr-FR" sz="2400" dirty="0">
                  <a:solidFill>
                    <a:schemeClr val="accent4">
                      <a:lumMod val="75000"/>
                    </a:schemeClr>
                  </a:solidFill>
                  <a:latin typeface="Calibri" panose="020F0502020204030204" pitchFamily="34" charset="0"/>
                  <a:cs typeface="Calibri" panose="020F0502020204030204" pitchFamily="34" charset="0"/>
                </a:rPr>
                <a:t>	utilisés</a:t>
              </a:r>
              <a:r>
                <a:rPr lang="fr-FR" sz="2400" b="1" dirty="0">
                  <a:solidFill>
                    <a:schemeClr val="accent4">
                      <a:lumMod val="75000"/>
                    </a:schemeClr>
                  </a:solidFill>
                  <a:latin typeface="Calibri" panose="020F0502020204030204" pitchFamily="34" charset="0"/>
                  <a:cs typeface="Calibri" panose="020F0502020204030204" pitchFamily="34" charset="0"/>
                </a:rPr>
                <a:t> dans votre domaine </a:t>
              </a:r>
              <a:r>
                <a:rPr lang="fr-FR" sz="2400" dirty="0">
                  <a:solidFill>
                    <a:schemeClr val="accent4">
                      <a:lumMod val="75000"/>
                    </a:schemeClr>
                  </a:solidFill>
                  <a:latin typeface="Calibri" panose="020F0502020204030204" pitchFamily="34" charset="0"/>
                  <a:cs typeface="Calibri" panose="020F0502020204030204" pitchFamily="34" charset="0"/>
                </a:rPr>
                <a:t>?</a:t>
              </a:r>
            </a:p>
          </p:txBody>
        </p:sp>
        <p:pic>
          <p:nvPicPr>
            <p:cNvPr id="18" name="Image 17">
              <a:extLst>
                <a:ext uri="{FF2B5EF4-FFF2-40B4-BE49-F238E27FC236}">
                  <a16:creationId xmlns:a16="http://schemas.microsoft.com/office/drawing/2014/main" id="{C97DCC9A-E98B-A044-ADF3-3D364BC52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19" y="1740685"/>
              <a:ext cx="639439" cy="639439"/>
            </a:xfrm>
            <a:prstGeom prst="rect">
              <a:avLst/>
            </a:prstGeom>
            <a:ln>
              <a:noFill/>
            </a:ln>
          </p:spPr>
        </p:pic>
      </p:grpSp>
      <p:grpSp>
        <p:nvGrpSpPr>
          <p:cNvPr id="13" name="Groupe 12">
            <a:extLst>
              <a:ext uri="{FF2B5EF4-FFF2-40B4-BE49-F238E27FC236}">
                <a16:creationId xmlns:a16="http://schemas.microsoft.com/office/drawing/2014/main" id="{8267D376-969D-4478-9BC4-9A8659F5AF2B}"/>
              </a:ext>
            </a:extLst>
          </p:cNvPr>
          <p:cNvGrpSpPr/>
          <p:nvPr/>
        </p:nvGrpSpPr>
        <p:grpSpPr>
          <a:xfrm>
            <a:off x="437193" y="1687800"/>
            <a:ext cx="8114111" cy="701976"/>
            <a:chOff x="634353" y="1678744"/>
            <a:chExt cx="8114111" cy="701976"/>
          </a:xfrm>
        </p:grpSpPr>
        <p:sp>
          <p:nvSpPr>
            <p:cNvPr id="14" name="ZoneTexte 13">
              <a:extLst>
                <a:ext uri="{FF2B5EF4-FFF2-40B4-BE49-F238E27FC236}">
                  <a16:creationId xmlns:a16="http://schemas.microsoft.com/office/drawing/2014/main" id="{049D841C-9AF4-4153-B09C-3ECAFE1D83BA}"/>
                </a:ext>
              </a:extLst>
            </p:cNvPr>
            <p:cNvSpPr txBox="1"/>
            <p:nvPr/>
          </p:nvSpPr>
          <p:spPr>
            <a:xfrm>
              <a:off x="1331644" y="1678744"/>
              <a:ext cx="7416820" cy="589072"/>
            </a:xfrm>
            <a:prstGeom prst="rect">
              <a:avLst/>
            </a:prstGeom>
            <a:noFill/>
            <a:ln w="9525" cap="flat" cmpd="sng" algn="ctr">
              <a:solidFill>
                <a:schemeClr val="accent4">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nSpc>
                  <a:spcPct val="150000"/>
                </a:lnSpc>
              </a:pPr>
              <a:r>
                <a:rPr lang="fr-FR" sz="2400" dirty="0">
                  <a:solidFill>
                    <a:schemeClr val="accent4">
                      <a:lumMod val="75000"/>
                    </a:schemeClr>
                  </a:solidFill>
                  <a:latin typeface="Calibri" panose="020F0502020204030204" pitchFamily="34" charset="0"/>
                  <a:cs typeface="Calibri" panose="020F0502020204030204" pitchFamily="34" charset="0"/>
                </a:rPr>
                <a:t>Connaissez-vous la </a:t>
              </a:r>
              <a:r>
                <a:rPr lang="fr-FR" sz="2400" b="1" dirty="0">
                  <a:solidFill>
                    <a:schemeClr val="accent4">
                      <a:lumMod val="75000"/>
                    </a:schemeClr>
                  </a:solidFill>
                  <a:latin typeface="Calibri" panose="020F0502020204030204" pitchFamily="34" charset="0"/>
                  <a:cs typeface="Calibri" panose="020F0502020204030204" pitchFamily="34" charset="0"/>
                </a:rPr>
                <a:t>norme pour décrire une date </a:t>
              </a:r>
              <a:r>
                <a:rPr lang="fr-FR" sz="2400" dirty="0">
                  <a:solidFill>
                    <a:schemeClr val="accent4">
                      <a:lumMod val="75000"/>
                    </a:schemeClr>
                  </a:solidFill>
                  <a:latin typeface="Calibri" panose="020F0502020204030204" pitchFamily="34" charset="0"/>
                  <a:cs typeface="Calibri" panose="020F0502020204030204" pitchFamily="34" charset="0"/>
                </a:rPr>
                <a:t>?</a:t>
              </a:r>
            </a:p>
          </p:txBody>
        </p:sp>
        <p:pic>
          <p:nvPicPr>
            <p:cNvPr id="15" name="Image 14">
              <a:extLst>
                <a:ext uri="{FF2B5EF4-FFF2-40B4-BE49-F238E27FC236}">
                  <a16:creationId xmlns:a16="http://schemas.microsoft.com/office/drawing/2014/main" id="{C8242A03-77E7-4DAE-A7B8-632716534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53" y="1741281"/>
              <a:ext cx="639439" cy="639439"/>
            </a:xfrm>
            <a:prstGeom prst="rect">
              <a:avLst/>
            </a:prstGeom>
          </p:spPr>
        </p:pic>
      </p:grpSp>
      <p:grpSp>
        <p:nvGrpSpPr>
          <p:cNvPr id="19" name="Groupe 18">
            <a:extLst>
              <a:ext uri="{FF2B5EF4-FFF2-40B4-BE49-F238E27FC236}">
                <a16:creationId xmlns:a16="http://schemas.microsoft.com/office/drawing/2014/main" id="{DAD6EEEC-0BE9-4A03-BFF7-EDD637125BE1}"/>
              </a:ext>
            </a:extLst>
          </p:cNvPr>
          <p:cNvGrpSpPr/>
          <p:nvPr/>
        </p:nvGrpSpPr>
        <p:grpSpPr>
          <a:xfrm>
            <a:off x="5938" y="6464300"/>
            <a:ext cx="9120556" cy="435904"/>
            <a:chOff x="5938" y="6464300"/>
            <a:chExt cx="9120556" cy="435904"/>
          </a:xfrm>
        </p:grpSpPr>
        <p:pic>
          <p:nvPicPr>
            <p:cNvPr id="25" name="Image 24">
              <a:extLst>
                <a:ext uri="{FF2B5EF4-FFF2-40B4-BE49-F238E27FC236}">
                  <a16:creationId xmlns:a16="http://schemas.microsoft.com/office/drawing/2014/main" id="{45CD1B22-65FE-4CE6-9248-70A49B00F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6" name="Espace réservé du numéro de diapositive 4">
              <a:extLst>
                <a:ext uri="{FF2B5EF4-FFF2-40B4-BE49-F238E27FC236}">
                  <a16:creationId xmlns:a16="http://schemas.microsoft.com/office/drawing/2014/main" id="{A86CA4ED-C179-43FE-8649-7CF72626C460}"/>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142</a:t>
              </a:fld>
              <a:endParaRPr lang="fr-FR" sz="1200" dirty="0">
                <a:solidFill>
                  <a:schemeClr val="tx1"/>
                </a:solidFill>
              </a:endParaRPr>
            </a:p>
          </p:txBody>
        </p:sp>
      </p:grpSp>
      <p:sp>
        <p:nvSpPr>
          <p:cNvPr id="16" name="Titre 1">
            <a:extLst>
              <a:ext uri="{FF2B5EF4-FFF2-40B4-BE49-F238E27FC236}">
                <a16:creationId xmlns:a16="http://schemas.microsoft.com/office/drawing/2014/main" id="{EE77F848-97AC-4BAE-A381-D6ABEF7B4D1C}"/>
              </a:ext>
            </a:extLst>
          </p:cNvPr>
          <p:cNvSpPr>
            <a:spLocks noGrp="1"/>
          </p:cNvSpPr>
          <p:nvPr>
            <p:ph type="title"/>
          </p:nvPr>
        </p:nvSpPr>
        <p:spPr>
          <a:xfrm>
            <a:off x="0" y="0"/>
            <a:ext cx="9159368" cy="718949"/>
          </a:xfr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rmAutofit/>
          </a:bodyPr>
          <a:lstStyle/>
          <a:p>
            <a:pPr algn="l"/>
            <a:r>
              <a:rPr lang="fr-FR" sz="3200" b="1" dirty="0">
                <a:latin typeface="+mn-lt"/>
              </a:rPr>
              <a:t>Standards de métadonnées disciplinaires</a:t>
            </a:r>
          </a:p>
        </p:txBody>
      </p:sp>
    </p:spTree>
    <p:extLst>
      <p:ext uri="{BB962C8B-B14F-4D97-AF65-F5344CB8AC3E}">
        <p14:creationId xmlns:p14="http://schemas.microsoft.com/office/powerpoint/2010/main" val="9531885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904F098D-F6DE-4679-931B-0DAF57004AE8}"/>
              </a:ext>
            </a:extLst>
          </p:cNvPr>
          <p:cNvSpPr txBox="1"/>
          <p:nvPr/>
        </p:nvSpPr>
        <p:spPr>
          <a:xfrm>
            <a:off x="611559" y="908720"/>
            <a:ext cx="8496944" cy="1192634"/>
          </a:xfrm>
          <a:prstGeom prst="rect">
            <a:avLst/>
          </a:prstGeom>
          <a:noFill/>
        </p:spPr>
        <p:txBody>
          <a:bodyPr wrap="square" rtlCol="0">
            <a:spAutoFit/>
          </a:bodyPr>
          <a:lstStyle/>
          <a:p>
            <a:pPr marL="342900" lvl="0" indent="-342900" algn="just">
              <a:spcBef>
                <a:spcPts val="600"/>
              </a:spcBef>
              <a:buFont typeface="Wingdings" panose="05000000000000000000" pitchFamily="2" charset="2"/>
              <a:buChar char="Ø"/>
              <a:defRPr/>
            </a:pPr>
            <a:r>
              <a:rPr lang="fr-FR" sz="2400" b="1" dirty="0">
                <a:solidFill>
                  <a:schemeClr val="accent4">
                    <a:lumMod val="75000"/>
                  </a:schemeClr>
                </a:solidFill>
              </a:rPr>
              <a:t>Date et heure : </a:t>
            </a:r>
            <a:r>
              <a:rPr lang="fr-FR" sz="2200" dirty="0">
                <a:solidFill>
                  <a:prstClr val="black"/>
                </a:solidFill>
                <a:hlinkClick r:id="rId3"/>
              </a:rPr>
              <a:t>Norme ISO-8601 </a:t>
            </a:r>
            <a:endParaRPr lang="fr-FR" sz="2200" dirty="0">
              <a:solidFill>
                <a:prstClr val="black"/>
              </a:solidFill>
            </a:endParaRPr>
          </a:p>
          <a:p>
            <a:pPr lvl="0" algn="just">
              <a:spcBef>
                <a:spcPts val="300"/>
              </a:spcBef>
              <a:spcAft>
                <a:spcPts val="300"/>
              </a:spcAft>
              <a:defRPr/>
            </a:pPr>
            <a:r>
              <a:rPr lang="fr-FR" sz="2000" dirty="0">
                <a:solidFill>
                  <a:prstClr val="black"/>
                </a:solidFill>
              </a:rPr>
              <a:t>       pour lever l’ambiguïté quand les dates sont exprimées en chiffres  </a:t>
            </a:r>
          </a:p>
          <a:p>
            <a:pPr lvl="1" algn="just">
              <a:spcBef>
                <a:spcPts val="300"/>
              </a:spcBef>
              <a:spcAft>
                <a:spcPts val="300"/>
              </a:spcAft>
              <a:buClr>
                <a:srgbClr val="7030A0"/>
              </a:buClr>
              <a:defRPr/>
            </a:pPr>
            <a:r>
              <a:rPr lang="fr-FR" sz="2000" dirty="0">
                <a:solidFill>
                  <a:prstClr val="black"/>
                </a:solidFill>
              </a:rPr>
              <a:t>	AAAA-MM-JJ    ;    HH :MM :SS</a:t>
            </a:r>
            <a:endParaRPr lang="fr-FR" dirty="0"/>
          </a:p>
        </p:txBody>
      </p:sp>
      <p:sp>
        <p:nvSpPr>
          <p:cNvPr id="6" name="Titre 1">
            <a:extLst>
              <a:ext uri="{FF2B5EF4-FFF2-40B4-BE49-F238E27FC236}">
                <a16:creationId xmlns:a16="http://schemas.microsoft.com/office/drawing/2014/main" id="{90FF6D50-3898-854D-ADBB-BB0D4502D59C}"/>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Normes et standards de métadonnées</a:t>
            </a:r>
          </a:p>
        </p:txBody>
      </p:sp>
      <p:grpSp>
        <p:nvGrpSpPr>
          <p:cNvPr id="16" name="Groupe 15">
            <a:extLst>
              <a:ext uri="{FF2B5EF4-FFF2-40B4-BE49-F238E27FC236}">
                <a16:creationId xmlns:a16="http://schemas.microsoft.com/office/drawing/2014/main" id="{2E6898C7-CC41-4EC4-9908-8E36C92CFCF5}"/>
              </a:ext>
            </a:extLst>
          </p:cNvPr>
          <p:cNvGrpSpPr/>
          <p:nvPr/>
        </p:nvGrpSpPr>
        <p:grpSpPr>
          <a:xfrm>
            <a:off x="5938" y="6464300"/>
            <a:ext cx="9120556" cy="435904"/>
            <a:chOff x="5938" y="6464300"/>
            <a:chExt cx="9120556" cy="435904"/>
          </a:xfrm>
        </p:grpSpPr>
        <p:pic>
          <p:nvPicPr>
            <p:cNvPr id="19" name="Image 18">
              <a:extLst>
                <a:ext uri="{FF2B5EF4-FFF2-40B4-BE49-F238E27FC236}">
                  <a16:creationId xmlns:a16="http://schemas.microsoft.com/office/drawing/2014/main" id="{1F52584C-B230-4815-8536-C524C5B37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73D8BAD9-953F-40D9-A99F-696421AC722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143</a:t>
              </a:fld>
              <a:endParaRPr lang="fr-FR" sz="1200" dirty="0">
                <a:solidFill>
                  <a:schemeClr val="tx1"/>
                </a:solidFill>
              </a:endParaRPr>
            </a:p>
          </p:txBody>
        </p:sp>
      </p:grpSp>
      <p:sp>
        <p:nvSpPr>
          <p:cNvPr id="13" name="ZoneTexte 12">
            <a:extLst>
              <a:ext uri="{FF2B5EF4-FFF2-40B4-BE49-F238E27FC236}">
                <a16:creationId xmlns:a16="http://schemas.microsoft.com/office/drawing/2014/main" id="{202FEF71-28C8-4C9A-95FE-9ACEACF5B458}"/>
              </a:ext>
            </a:extLst>
          </p:cNvPr>
          <p:cNvSpPr txBox="1"/>
          <p:nvPr/>
        </p:nvSpPr>
        <p:spPr>
          <a:xfrm>
            <a:off x="611559" y="2114996"/>
            <a:ext cx="8496944" cy="1962076"/>
          </a:xfrm>
          <a:prstGeom prst="rect">
            <a:avLst/>
          </a:prstGeom>
          <a:noFill/>
        </p:spPr>
        <p:txBody>
          <a:bodyPr wrap="square" rtlCol="0">
            <a:spAutoFit/>
          </a:bodyPr>
          <a:lstStyle/>
          <a:p>
            <a:pPr marL="342900" marR="0" lvl="1" indent="-342900" algn="just" defTabSz="914400" rtl="0" eaLnBrk="1" fontAlgn="auto" latinLnBrk="0" hangingPunct="1">
              <a:lnSpc>
                <a:spcPct val="100000"/>
              </a:lnSpc>
              <a:spcBef>
                <a:spcPts val="600"/>
              </a:spcBef>
              <a:spcAft>
                <a:spcPts val="0"/>
              </a:spcAft>
              <a:buClr>
                <a:srgbClr val="8064A2">
                  <a:lumMod val="75000"/>
                </a:srgbClr>
              </a:buClr>
              <a:buSzTx/>
              <a:buFont typeface="Wingdings" panose="05000000000000000000" pitchFamily="2" charset="2"/>
              <a:buChar char="Ø"/>
              <a:tabLst/>
              <a:defRPr/>
            </a:pPr>
            <a:r>
              <a:rPr kumimoji="0" lang="fr-FR" sz="2400" b="1" i="0" u="none" strike="noStrike" kern="1200" cap="none" spc="0" normalizeH="0" baseline="0" noProof="0" dirty="0">
                <a:ln>
                  <a:noFill/>
                </a:ln>
                <a:solidFill>
                  <a:srgbClr val="8064A2">
                    <a:lumMod val="75000"/>
                  </a:srgbClr>
                </a:solidFill>
                <a:effectLst/>
                <a:uLnTx/>
                <a:uFillTx/>
                <a:latin typeface="Calibri" panose="020F0502020204030204" pitchFamily="34" charset="0"/>
                <a:ea typeface="+mn-ea"/>
                <a:cs typeface="+mn-cs"/>
              </a:rPr>
              <a:t>Géolocalisation</a:t>
            </a:r>
          </a:p>
          <a:p>
            <a:pPr marL="800100" marR="0" lvl="1" indent="-342900" algn="just" defTabSz="914400" rtl="0" eaLnBrk="1" fontAlgn="auto" latinLnBrk="0" hangingPunct="1">
              <a:lnSpc>
                <a:spcPct val="100000"/>
              </a:lnSpc>
              <a:spcBef>
                <a:spcPts val="300"/>
              </a:spcBef>
              <a:spcAft>
                <a:spcPts val="300"/>
              </a:spcAft>
              <a:buClr>
                <a:srgbClr val="7030A0"/>
              </a:buClr>
              <a:buSzTx/>
              <a:buFont typeface="Arial" panose="020B0604020202020204" pitchFamily="34" charset="0"/>
              <a:buChar char="•"/>
              <a:tabLst/>
              <a:defRPr/>
            </a:pPr>
            <a:r>
              <a:rPr kumimoji="0" lang="fr-FR"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Geospatial</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metadata</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standard, norme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5"/>
              </a:rPr>
              <a:t>ISO-19115</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800100" marR="0" lvl="1" indent="-342900" algn="just" defTabSz="914400" rtl="0" eaLnBrk="1" fontAlgn="auto" latinLnBrk="0" hangingPunct="1">
              <a:lnSpc>
                <a:spcPct val="100000"/>
              </a:lnSpc>
              <a:spcBef>
                <a:spcPts val="300"/>
              </a:spcBef>
              <a:spcAft>
                <a:spcPts val="300"/>
              </a:spcAft>
              <a:buClr>
                <a:srgbClr val="7030A0"/>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Norme européenne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6"/>
              </a:rPr>
              <a:t>INSPIRE</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7"/>
              </a:rPr>
              <a:t>thèmes</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fr-FR" sz="2000" b="0" i="0" u="none" strike="noStrike" kern="1200" cap="none" spc="0" normalizeH="0" noProof="0" dirty="0">
                <a:ln>
                  <a:noFill/>
                </a:ln>
                <a:solidFill>
                  <a:prstClr val="black"/>
                </a:solidFill>
                <a:effectLst/>
                <a:uLnTx/>
                <a:uFillTx/>
                <a:latin typeface="Calibri" panose="020F0502020204030204" pitchFamily="34" charset="0"/>
                <a:ea typeface="+mn-ea"/>
                <a:cs typeface="+mn-cs"/>
              </a:rPr>
              <a:t> hydro, agro, santé, terres, …)</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800100" marR="0" lvl="1" indent="-342900" algn="just" defTabSz="914400" rtl="0" eaLnBrk="1" fontAlgn="auto" latinLnBrk="0" hangingPunct="1">
              <a:lnSpc>
                <a:spcPct val="100000"/>
              </a:lnSpc>
              <a:spcBef>
                <a:spcPts val="300"/>
              </a:spcBef>
              <a:spcAft>
                <a:spcPts val="300"/>
              </a:spcAft>
              <a:buClr>
                <a:srgbClr val="7030A0"/>
              </a:buClr>
              <a:buSzTx/>
              <a:buFont typeface="Arial" panose="020B0604020202020204" pitchFamily="34" charset="0"/>
              <a:buChar char="•"/>
              <a:tabLst/>
              <a:defRPr/>
            </a:pPr>
            <a:r>
              <a:rPr lang="en-US" sz="2000" dirty="0" err="1">
                <a:solidFill>
                  <a:prstClr val="black"/>
                </a:solidFill>
                <a:latin typeface="Calibri" panose="020F0502020204030204" pitchFamily="34" charset="0"/>
                <a:hlinkClick r:id="rId8"/>
              </a:rPr>
              <a:t>GeoNames</a:t>
            </a:r>
            <a:r>
              <a:rPr lang="en-US" sz="2000" dirty="0">
                <a:solidFill>
                  <a:prstClr val="black"/>
                </a:solidFill>
                <a:latin typeface="Calibri" panose="020F0502020204030204" pitchFamily="34" charset="0"/>
              </a:rPr>
              <a:t> : </a:t>
            </a:r>
            <a:r>
              <a:rPr lang="fr-FR" sz="2000" dirty="0">
                <a:solidFill>
                  <a:prstClr val="black"/>
                </a:solidFill>
                <a:latin typeface="Calibri" panose="020F0502020204030204" pitchFamily="34" charset="0"/>
              </a:rPr>
              <a:t>base de données gratuite couvrant tous les pays; </a:t>
            </a:r>
          </a:p>
          <a:p>
            <a:pPr marR="0" lvl="1" algn="just" defTabSz="914400" rtl="0" eaLnBrk="1" fontAlgn="auto" latinLnBrk="0" hangingPunct="1">
              <a:lnSpc>
                <a:spcPct val="100000"/>
              </a:lnSpc>
              <a:spcBef>
                <a:spcPts val="300"/>
              </a:spcBef>
              <a:spcAft>
                <a:spcPts val="300"/>
              </a:spcAft>
              <a:buClr>
                <a:srgbClr val="7030A0"/>
              </a:buClr>
              <a:buSzTx/>
              <a:tabLst/>
              <a:defRPr/>
            </a:pPr>
            <a:r>
              <a:rPr lang="fr-FR" sz="2000" dirty="0">
                <a:solidFill>
                  <a:prstClr val="black"/>
                </a:solidFill>
                <a:latin typeface="Calibri" panose="020F0502020204030204" pitchFamily="34" charset="0"/>
              </a:rPr>
              <a:t>	contient 25 millions noms géographiques standardisés</a:t>
            </a:r>
          </a:p>
        </p:txBody>
      </p:sp>
      <p:sp>
        <p:nvSpPr>
          <p:cNvPr id="10" name="ZoneTexte 9">
            <a:extLst>
              <a:ext uri="{FF2B5EF4-FFF2-40B4-BE49-F238E27FC236}">
                <a16:creationId xmlns:a16="http://schemas.microsoft.com/office/drawing/2014/main" id="{C0E0EB21-79A4-4D3F-A46B-010EF2FC6CD3}"/>
              </a:ext>
            </a:extLst>
          </p:cNvPr>
          <p:cNvSpPr txBox="1"/>
          <p:nvPr/>
        </p:nvSpPr>
        <p:spPr>
          <a:xfrm>
            <a:off x="611560" y="4149080"/>
            <a:ext cx="8496944" cy="1192634"/>
          </a:xfrm>
          <a:prstGeom prst="rect">
            <a:avLst/>
          </a:prstGeom>
          <a:noFill/>
        </p:spPr>
        <p:txBody>
          <a:bodyPr wrap="square" rtlCol="0">
            <a:spAutoFit/>
          </a:bodyPr>
          <a:lstStyle/>
          <a:p>
            <a:pPr marL="342900" indent="-342900" algn="just">
              <a:spcBef>
                <a:spcPts val="1200"/>
              </a:spcBef>
              <a:buClr>
                <a:srgbClr val="7030A0"/>
              </a:buClr>
              <a:buFont typeface="Wingdings" panose="05000000000000000000" pitchFamily="2" charset="2"/>
              <a:buChar char="Ø"/>
            </a:pPr>
            <a:r>
              <a:rPr lang="fr-FR" sz="2400" b="1" dirty="0">
                <a:solidFill>
                  <a:schemeClr val="accent4">
                    <a:lumMod val="75000"/>
                  </a:schemeClr>
                </a:solidFill>
                <a:latin typeface="Calibri" panose="020F0502020204030204" pitchFamily="34" charset="0"/>
              </a:rPr>
              <a:t>Ecologie, Biodiversité</a:t>
            </a:r>
          </a:p>
          <a:p>
            <a:pPr marL="800100" lvl="1" indent="-342900" algn="just">
              <a:spcBef>
                <a:spcPts val="300"/>
              </a:spcBef>
              <a:spcAft>
                <a:spcPts val="300"/>
              </a:spcAft>
              <a:buClr>
                <a:srgbClr val="7030A0"/>
              </a:buClr>
              <a:buFont typeface="Arial" panose="020B0604020202020204" pitchFamily="34" charset="0"/>
              <a:buChar char="•"/>
            </a:pPr>
            <a:r>
              <a:rPr lang="fr-FR" sz="2000" dirty="0">
                <a:solidFill>
                  <a:prstClr val="black"/>
                </a:solidFill>
                <a:latin typeface="Calibri" panose="020F0502020204030204" pitchFamily="34" charset="0"/>
              </a:rPr>
              <a:t>EML : Ecological </a:t>
            </a:r>
            <a:r>
              <a:rPr lang="fr-FR" sz="2000" dirty="0" err="1">
                <a:solidFill>
                  <a:prstClr val="black"/>
                </a:solidFill>
                <a:latin typeface="Calibri" panose="020F0502020204030204" pitchFamily="34" charset="0"/>
              </a:rPr>
              <a:t>Metadata</a:t>
            </a:r>
            <a:r>
              <a:rPr lang="fr-FR" sz="2000" dirty="0">
                <a:solidFill>
                  <a:prstClr val="black"/>
                </a:solidFill>
                <a:latin typeface="Calibri" panose="020F0502020204030204" pitchFamily="34" charset="0"/>
              </a:rPr>
              <a:t> </a:t>
            </a:r>
            <a:r>
              <a:rPr lang="fr-FR" sz="2000" dirty="0" err="1">
                <a:solidFill>
                  <a:prstClr val="black"/>
                </a:solidFill>
                <a:latin typeface="Calibri" panose="020F0502020204030204" pitchFamily="34" charset="0"/>
              </a:rPr>
              <a:t>Language</a:t>
            </a:r>
            <a:r>
              <a:rPr lang="fr-FR" sz="2000" dirty="0">
                <a:solidFill>
                  <a:prstClr val="black"/>
                </a:solidFill>
                <a:latin typeface="Calibri" panose="020F0502020204030204" pitchFamily="34" charset="0"/>
              </a:rPr>
              <a:t> </a:t>
            </a:r>
          </a:p>
          <a:p>
            <a:pPr marL="800100" lvl="1" indent="-342900" algn="just">
              <a:spcBef>
                <a:spcPts val="300"/>
              </a:spcBef>
              <a:spcAft>
                <a:spcPts val="300"/>
              </a:spcAft>
              <a:buClr>
                <a:srgbClr val="7030A0"/>
              </a:buClr>
              <a:buFont typeface="Arial" panose="020B0604020202020204" pitchFamily="34" charset="0"/>
              <a:buChar char="•"/>
            </a:pPr>
            <a:r>
              <a:rPr lang="fr-FR" sz="2000" dirty="0" err="1">
                <a:solidFill>
                  <a:prstClr val="black"/>
                </a:solidFill>
                <a:latin typeface="Calibri" panose="020F0502020204030204" pitchFamily="34" charset="0"/>
              </a:rPr>
              <a:t>DwC</a:t>
            </a:r>
            <a:r>
              <a:rPr lang="fr-FR" sz="2000" dirty="0">
                <a:solidFill>
                  <a:prstClr val="black"/>
                </a:solidFill>
                <a:latin typeface="Calibri" panose="020F0502020204030204" pitchFamily="34" charset="0"/>
              </a:rPr>
              <a:t> : Darwin </a:t>
            </a:r>
            <a:r>
              <a:rPr lang="fr-FR" sz="2000" dirty="0" err="1">
                <a:solidFill>
                  <a:prstClr val="black"/>
                </a:solidFill>
                <a:latin typeface="Calibri" panose="020F0502020204030204" pitchFamily="34" charset="0"/>
              </a:rPr>
              <a:t>Core</a:t>
            </a:r>
            <a:endParaRPr lang="fr-FR" sz="2000" dirty="0">
              <a:solidFill>
                <a:prstClr val="black"/>
              </a:solidFill>
              <a:latin typeface="Calibri" panose="020F0502020204030204" pitchFamily="34" charset="0"/>
            </a:endParaRPr>
          </a:p>
        </p:txBody>
      </p:sp>
      <p:sp>
        <p:nvSpPr>
          <p:cNvPr id="14" name="ZoneTexte 13">
            <a:extLst>
              <a:ext uri="{FF2B5EF4-FFF2-40B4-BE49-F238E27FC236}">
                <a16:creationId xmlns:a16="http://schemas.microsoft.com/office/drawing/2014/main" id="{B4963EED-5811-43FD-9515-78B35A2FA9F3}"/>
              </a:ext>
            </a:extLst>
          </p:cNvPr>
          <p:cNvSpPr txBox="1"/>
          <p:nvPr/>
        </p:nvSpPr>
        <p:spPr>
          <a:xfrm>
            <a:off x="593571" y="5429399"/>
            <a:ext cx="8496944" cy="807913"/>
          </a:xfrm>
          <a:prstGeom prst="rect">
            <a:avLst/>
          </a:prstGeom>
          <a:noFill/>
        </p:spPr>
        <p:txBody>
          <a:bodyPr wrap="square" rtlCol="0">
            <a:spAutoFit/>
          </a:bodyPr>
          <a:lstStyle/>
          <a:p>
            <a:pPr marL="342900" indent="-342900" algn="just">
              <a:spcBef>
                <a:spcPts val="1200"/>
              </a:spcBef>
              <a:buClr>
                <a:schemeClr val="accent4">
                  <a:lumMod val="75000"/>
                </a:schemeClr>
              </a:buClr>
              <a:buFont typeface="Wingdings" panose="05000000000000000000" pitchFamily="2" charset="2"/>
              <a:buChar char="Ø"/>
            </a:pPr>
            <a:r>
              <a:rPr lang="fr-FR" sz="2400" b="1" dirty="0">
                <a:solidFill>
                  <a:schemeClr val="accent4">
                    <a:lumMod val="75000"/>
                  </a:schemeClr>
                </a:solidFill>
                <a:latin typeface="Calibri" panose="020F0502020204030204" pitchFamily="34" charset="0"/>
              </a:rPr>
              <a:t>Sciences Humaines et Sociales</a:t>
            </a:r>
          </a:p>
          <a:p>
            <a:pPr marL="800100" lvl="1" indent="-342900" algn="just">
              <a:spcBef>
                <a:spcPts val="300"/>
              </a:spcBef>
              <a:spcAft>
                <a:spcPts val="300"/>
              </a:spcAft>
              <a:buClr>
                <a:srgbClr val="7030A0"/>
              </a:buClr>
              <a:buFont typeface="Arial" panose="020B0604020202020204" pitchFamily="34" charset="0"/>
              <a:buChar char="•"/>
            </a:pPr>
            <a:r>
              <a:rPr lang="fr-FR" sz="2000" dirty="0">
                <a:solidFill>
                  <a:prstClr val="black"/>
                </a:solidFill>
                <a:latin typeface="Calibri" panose="020F0502020204030204" pitchFamily="34" charset="0"/>
              </a:rPr>
              <a:t>DDI : Data Documentation Initiative </a:t>
            </a:r>
          </a:p>
        </p:txBody>
      </p:sp>
      <p:sp>
        <p:nvSpPr>
          <p:cNvPr id="15" name="ZoneTexte 14">
            <a:extLst>
              <a:ext uri="{FF2B5EF4-FFF2-40B4-BE49-F238E27FC236}">
                <a16:creationId xmlns:a16="http://schemas.microsoft.com/office/drawing/2014/main" id="{74D804C5-13E9-48FC-A642-4998880B4DEB}"/>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7374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90FF6D50-3898-854D-ADBB-BB0D4502D59C}"/>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Normes et standards de métadonnées</a:t>
            </a:r>
          </a:p>
        </p:txBody>
      </p:sp>
      <p:grpSp>
        <p:nvGrpSpPr>
          <p:cNvPr id="16" name="Groupe 15">
            <a:extLst>
              <a:ext uri="{FF2B5EF4-FFF2-40B4-BE49-F238E27FC236}">
                <a16:creationId xmlns:a16="http://schemas.microsoft.com/office/drawing/2014/main" id="{2E6898C7-CC41-4EC4-9908-8E36C92CFCF5}"/>
              </a:ext>
            </a:extLst>
          </p:cNvPr>
          <p:cNvGrpSpPr/>
          <p:nvPr/>
        </p:nvGrpSpPr>
        <p:grpSpPr>
          <a:xfrm>
            <a:off x="5938" y="6464300"/>
            <a:ext cx="9120556" cy="435904"/>
            <a:chOff x="5938" y="6464300"/>
            <a:chExt cx="9120556" cy="435904"/>
          </a:xfrm>
        </p:grpSpPr>
        <p:pic>
          <p:nvPicPr>
            <p:cNvPr id="19" name="Image 18">
              <a:extLst>
                <a:ext uri="{FF2B5EF4-FFF2-40B4-BE49-F238E27FC236}">
                  <a16:creationId xmlns:a16="http://schemas.microsoft.com/office/drawing/2014/main" id="{1F52584C-B230-4815-8536-C524C5B37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73D8BAD9-953F-40D9-A99F-696421AC722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144</a:t>
              </a:fld>
              <a:endParaRPr lang="fr-FR" sz="1200" dirty="0">
                <a:solidFill>
                  <a:schemeClr val="tx1"/>
                </a:solidFill>
              </a:endParaRPr>
            </a:p>
          </p:txBody>
        </p:sp>
      </p:grpSp>
      <p:sp>
        <p:nvSpPr>
          <p:cNvPr id="14" name="ZoneTexte 13">
            <a:extLst>
              <a:ext uri="{FF2B5EF4-FFF2-40B4-BE49-F238E27FC236}">
                <a16:creationId xmlns:a16="http://schemas.microsoft.com/office/drawing/2014/main" id="{C3015DBF-8A9E-4E5D-A9F6-0CC730D8937B}"/>
              </a:ext>
            </a:extLst>
          </p:cNvPr>
          <p:cNvSpPr txBox="1"/>
          <p:nvPr/>
        </p:nvSpPr>
        <p:spPr>
          <a:xfrm>
            <a:off x="395536" y="908720"/>
            <a:ext cx="8568952" cy="3131627"/>
          </a:xfrm>
          <a:prstGeom prst="rect">
            <a:avLst/>
          </a:prstGeom>
          <a:noFill/>
        </p:spPr>
        <p:txBody>
          <a:bodyPr wrap="square" rtlCol="0">
            <a:spAutoFit/>
          </a:bodyPr>
          <a:lstStyle/>
          <a:p>
            <a:pPr marL="342900" lvl="1" indent="-342900" algn="just">
              <a:spcBef>
                <a:spcPts val="600"/>
              </a:spcBef>
              <a:buClr>
                <a:schemeClr val="accent4">
                  <a:lumMod val="75000"/>
                </a:schemeClr>
              </a:buClr>
              <a:buFont typeface="Wingdings" panose="05000000000000000000" pitchFamily="2" charset="2"/>
              <a:buChar char="Ø"/>
            </a:pPr>
            <a:r>
              <a:rPr lang="fr-FR" sz="2400" b="1" dirty="0">
                <a:solidFill>
                  <a:schemeClr val="accent4">
                    <a:lumMod val="75000"/>
                  </a:schemeClr>
                </a:solidFill>
                <a:latin typeface="Calibri" panose="020F0502020204030204" pitchFamily="34" charset="0"/>
              </a:rPr>
              <a:t>G</a:t>
            </a:r>
            <a:r>
              <a:rPr lang="en-US" sz="2400" b="1" dirty="0" err="1">
                <a:solidFill>
                  <a:schemeClr val="accent4">
                    <a:lumMod val="75000"/>
                  </a:schemeClr>
                </a:solidFill>
                <a:latin typeface="Calibri" panose="020F0502020204030204" pitchFamily="34" charset="0"/>
              </a:rPr>
              <a:t>énomique</a:t>
            </a:r>
            <a:r>
              <a:rPr lang="en-US" sz="2400" b="1" dirty="0">
                <a:solidFill>
                  <a:schemeClr val="accent4">
                    <a:lumMod val="75000"/>
                  </a:schemeClr>
                </a:solidFill>
                <a:latin typeface="Calibri" panose="020F0502020204030204" pitchFamily="34" charset="0"/>
              </a:rPr>
              <a:t> </a:t>
            </a:r>
          </a:p>
          <a:p>
            <a:pPr marL="806450" lvl="2" indent="-361950" algn="just">
              <a:spcBef>
                <a:spcPts val="600"/>
              </a:spcBef>
              <a:buClr>
                <a:srgbClr val="7030A0"/>
              </a:buClr>
              <a:buFont typeface="Arial" panose="020B0604020202020204" pitchFamily="34" charset="0"/>
              <a:buChar char="•"/>
            </a:pPr>
            <a:r>
              <a:rPr lang="en-US" sz="2000" dirty="0" err="1">
                <a:latin typeface="Calibri" panose="020F0502020204030204" pitchFamily="34" charset="0"/>
              </a:rPr>
              <a:t>MIxS</a:t>
            </a:r>
            <a:r>
              <a:rPr lang="en-US" sz="2000" dirty="0">
                <a:latin typeface="Calibri" panose="020F0502020204030204" pitchFamily="34" charset="0"/>
              </a:rPr>
              <a:t> standards = </a:t>
            </a:r>
            <a:r>
              <a:rPr lang="fr-FR" sz="2000" dirty="0">
                <a:latin typeface="Calibri" panose="020F0502020204030204" pitchFamily="34" charset="0"/>
              </a:rPr>
              <a:t>Minimum Information about a </a:t>
            </a:r>
            <a:r>
              <a:rPr lang="fr-FR" i="1" dirty="0" err="1">
                <a:latin typeface="Calibri" panose="020F0502020204030204" pitchFamily="34" charset="0"/>
              </a:rPr>
              <a:t>Genome</a:t>
            </a:r>
            <a:r>
              <a:rPr lang="fr-FR" i="1" dirty="0">
                <a:latin typeface="Calibri" panose="020F0502020204030204" pitchFamily="34" charset="0"/>
              </a:rPr>
              <a:t> </a:t>
            </a:r>
            <a:r>
              <a:rPr lang="fr-FR" i="1" dirty="0" err="1">
                <a:latin typeface="Calibri" panose="020F0502020204030204" pitchFamily="34" charset="0"/>
              </a:rPr>
              <a:t>Sequence</a:t>
            </a:r>
            <a:r>
              <a:rPr lang="fr-FR" i="1" dirty="0">
                <a:latin typeface="Calibri" panose="020F0502020204030204" pitchFamily="34" charset="0"/>
              </a:rPr>
              <a:t>, </a:t>
            </a:r>
          </a:p>
          <a:p>
            <a:pPr marL="363538" lvl="2" algn="just">
              <a:buClr>
                <a:schemeClr val="accent5"/>
              </a:buClr>
            </a:pPr>
            <a:r>
              <a:rPr lang="fr-FR" i="1" dirty="0">
                <a:latin typeface="Calibri" panose="020F0502020204030204" pitchFamily="34" charset="0"/>
              </a:rPr>
              <a:t>						</a:t>
            </a:r>
            <a:r>
              <a:rPr lang="en-US" i="1" dirty="0" err="1">
                <a:latin typeface="Calibri" panose="020F0502020204030204" pitchFamily="34" charset="0"/>
                <a:hlinkClick r:id="rId4" action="ppaction://hlinkfile"/>
              </a:rPr>
              <a:t>MARKer</a:t>
            </a:r>
            <a:r>
              <a:rPr lang="en-US" i="1" dirty="0">
                <a:latin typeface="Calibri" panose="020F0502020204030204" pitchFamily="34" charset="0"/>
                <a:hlinkClick r:id="rId4" action="ppaction://hlinkfile"/>
              </a:rPr>
              <a:t> gene Sequence</a:t>
            </a:r>
            <a:r>
              <a:rPr lang="en-US" i="1" dirty="0">
                <a:latin typeface="Calibri" panose="020F0502020204030204" pitchFamily="34" charset="0"/>
              </a:rPr>
              <a:t>, </a:t>
            </a:r>
          </a:p>
          <a:p>
            <a:pPr marL="363538" lvl="2" algn="just">
              <a:buClr>
                <a:schemeClr val="accent5"/>
              </a:buClr>
            </a:pPr>
            <a:r>
              <a:rPr lang="en-US" i="1" dirty="0">
                <a:latin typeface="Calibri" panose="020F0502020204030204" pitchFamily="34" charset="0"/>
              </a:rPr>
              <a:t>						</a:t>
            </a:r>
            <a:r>
              <a:rPr lang="en-US" i="1" dirty="0">
                <a:latin typeface="Calibri" panose="020F0502020204030204" pitchFamily="34" charset="0"/>
                <a:hlinkClick r:id="rId5"/>
              </a:rPr>
              <a:t>Microarray</a:t>
            </a:r>
            <a:endParaRPr lang="en-US" i="1" dirty="0">
              <a:latin typeface="Calibri" panose="020F0502020204030204" pitchFamily="34" charset="0"/>
            </a:endParaRPr>
          </a:p>
          <a:p>
            <a:pPr marL="820738" lvl="2" indent="74613">
              <a:spcBef>
                <a:spcPts val="300"/>
              </a:spcBef>
              <a:buClr>
                <a:srgbClr val="7030A0"/>
              </a:buClr>
              <a:buFont typeface="Wingdings" panose="05000000000000000000" pitchFamily="2" charset="2"/>
              <a:buChar char="à"/>
            </a:pPr>
            <a:r>
              <a:rPr lang="en-US" sz="2000" dirty="0">
                <a:latin typeface="Calibri" panose="020F0502020204030204" pitchFamily="34" charset="0"/>
                <a:sym typeface="Wingdings" panose="05000000000000000000" pitchFamily="2" charset="2"/>
              </a:rPr>
              <a:t> </a:t>
            </a:r>
            <a:r>
              <a:rPr lang="en-US" sz="2000" dirty="0" err="1">
                <a:latin typeface="Calibri" panose="020F0502020204030204" pitchFamily="34" charset="0"/>
                <a:sym typeface="Wingdings" panose="05000000000000000000" pitchFamily="2" charset="2"/>
              </a:rPr>
              <a:t>déclinés</a:t>
            </a:r>
            <a:r>
              <a:rPr lang="en-US" sz="2000" dirty="0">
                <a:latin typeface="Calibri" panose="020F0502020204030204" pitchFamily="34" charset="0"/>
                <a:sym typeface="Wingdings" panose="05000000000000000000" pitchFamily="2" charset="2"/>
              </a:rPr>
              <a:t> pour </a:t>
            </a:r>
            <a:r>
              <a:rPr lang="en-US" sz="2000" dirty="0">
                <a:latin typeface="Calibri" panose="020F0502020204030204" pitchFamily="34" charset="0"/>
              </a:rPr>
              <a:t>14 types </a:t>
            </a:r>
            <a:r>
              <a:rPr lang="en-US" sz="2000" dirty="0" err="1">
                <a:latin typeface="Calibri" panose="020F0502020204030204" pitchFamily="34" charset="0"/>
              </a:rPr>
              <a:t>d’environnement</a:t>
            </a:r>
            <a:r>
              <a:rPr lang="en-US" sz="2000" dirty="0">
                <a:latin typeface="Calibri" panose="020F0502020204030204" pitchFamily="34" charset="0"/>
              </a:rPr>
              <a:t> </a:t>
            </a:r>
            <a:r>
              <a:rPr lang="fr-FR" sz="2000" dirty="0">
                <a:latin typeface="Calibri" panose="020F0502020204030204" pitchFamily="34" charset="0"/>
              </a:rPr>
              <a:t>(Plant, </a:t>
            </a:r>
            <a:r>
              <a:rPr lang="fr-FR" sz="2000" dirty="0" err="1">
                <a:latin typeface="Calibri" panose="020F0502020204030204" pitchFamily="34" charset="0"/>
              </a:rPr>
              <a:t>soil</a:t>
            </a:r>
            <a:r>
              <a:rPr lang="fr-FR" sz="2000" dirty="0">
                <a:latin typeface="Calibri" panose="020F0502020204030204" pitchFamily="34" charset="0"/>
              </a:rPr>
              <a:t>, air, water,,…)</a:t>
            </a:r>
          </a:p>
          <a:p>
            <a:pPr marL="806450" lvl="2" indent="-342900">
              <a:spcBef>
                <a:spcPts val="600"/>
              </a:spcBef>
              <a:buClr>
                <a:srgbClr val="7030A0"/>
              </a:buClr>
              <a:buFont typeface="Arial" panose="020B0604020202020204" pitchFamily="34" charset="0"/>
              <a:buChar char="•"/>
            </a:pPr>
            <a:r>
              <a:rPr lang="en-US" sz="2000" dirty="0">
                <a:latin typeface="Calibri" panose="020F0502020204030204" pitchFamily="34" charset="0"/>
                <a:hlinkClick r:id="rId6"/>
              </a:rPr>
              <a:t>MINSEQE</a:t>
            </a:r>
            <a:r>
              <a:rPr lang="en-US" sz="2000" dirty="0">
                <a:latin typeface="Calibri" panose="020F0502020204030204" pitchFamily="34" charset="0"/>
              </a:rPr>
              <a:t> = Minimum Information About a </a:t>
            </a:r>
            <a:r>
              <a:rPr lang="en-US" sz="2000" i="1" dirty="0">
                <a:latin typeface="Calibri" panose="020F0502020204030204" pitchFamily="34" charset="0"/>
              </a:rPr>
              <a:t>Next-generation Sequencing Experiment</a:t>
            </a:r>
          </a:p>
          <a:p>
            <a:pPr marL="806450" lvl="2" indent="-342900">
              <a:spcBef>
                <a:spcPts val="600"/>
              </a:spcBef>
              <a:buClr>
                <a:srgbClr val="7030A0"/>
              </a:buClr>
              <a:buFont typeface="Arial" panose="020B0604020202020204" pitchFamily="34" charset="0"/>
              <a:buChar char="•"/>
            </a:pPr>
            <a:r>
              <a:rPr lang="en-US" sz="2000" dirty="0">
                <a:hlinkClick r:id="rId7"/>
              </a:rPr>
              <a:t>MIAME</a:t>
            </a:r>
            <a:r>
              <a:rPr lang="en-US" sz="2000" dirty="0"/>
              <a:t> = Minimum Information About a Microarray Experiment involving Plants </a:t>
            </a:r>
            <a:endParaRPr lang="fr-FR" sz="2000" i="1" dirty="0">
              <a:latin typeface="Calibri" panose="020F0502020204030204" pitchFamily="34" charset="0"/>
            </a:endParaRPr>
          </a:p>
        </p:txBody>
      </p:sp>
      <p:sp>
        <p:nvSpPr>
          <p:cNvPr id="13" name="ZoneTexte 12">
            <a:extLst>
              <a:ext uri="{FF2B5EF4-FFF2-40B4-BE49-F238E27FC236}">
                <a16:creationId xmlns:a16="http://schemas.microsoft.com/office/drawing/2014/main" id="{3DED31AC-87A4-4E85-8244-7DF1FBF6ECB1}"/>
              </a:ext>
            </a:extLst>
          </p:cNvPr>
          <p:cNvSpPr txBox="1"/>
          <p:nvPr/>
        </p:nvSpPr>
        <p:spPr>
          <a:xfrm>
            <a:off x="395536" y="4293096"/>
            <a:ext cx="8496944" cy="1415772"/>
          </a:xfrm>
          <a:prstGeom prst="rect">
            <a:avLst/>
          </a:prstGeom>
          <a:noFill/>
        </p:spPr>
        <p:txBody>
          <a:bodyPr wrap="square" rtlCol="0">
            <a:spAutoFit/>
          </a:bodyPr>
          <a:lstStyle/>
          <a:p>
            <a:pPr marL="342900" lvl="0" indent="-342900" algn="just">
              <a:spcBef>
                <a:spcPts val="1200"/>
              </a:spcBef>
              <a:buClr>
                <a:srgbClr val="7030A0"/>
              </a:buClr>
              <a:buFont typeface="Wingdings" panose="05000000000000000000" pitchFamily="2" charset="2"/>
              <a:buChar char="Ø"/>
            </a:pPr>
            <a:r>
              <a:rPr lang="fr-FR" sz="2400" b="1" dirty="0">
                <a:solidFill>
                  <a:schemeClr val="accent4">
                    <a:lumMod val="75000"/>
                  </a:schemeClr>
                </a:solidFill>
                <a:latin typeface="Calibri" panose="020F0502020204030204" pitchFamily="34" charset="0"/>
              </a:rPr>
              <a:t>PATRIC : </a:t>
            </a:r>
            <a:r>
              <a:rPr lang="fr-FR" sz="2000" dirty="0">
                <a:solidFill>
                  <a:schemeClr val="accent4">
                    <a:lumMod val="75000"/>
                  </a:schemeClr>
                </a:solidFill>
                <a:latin typeface="Calibri" panose="020F0502020204030204" pitchFamily="34" charset="0"/>
                <a:hlinkClick r:id="rId8"/>
              </a:rPr>
              <a:t>standard pour </a:t>
            </a:r>
            <a:r>
              <a:rPr lang="fr-FR" sz="2000" b="1" dirty="0">
                <a:solidFill>
                  <a:schemeClr val="accent4">
                    <a:lumMod val="75000"/>
                  </a:schemeClr>
                </a:solidFill>
                <a:latin typeface="Calibri" panose="020F0502020204030204" pitchFamily="34" charset="0"/>
                <a:hlinkClick r:id="rId8"/>
              </a:rPr>
              <a:t>génomique microbienne</a:t>
            </a:r>
            <a:endParaRPr lang="fr-FR" sz="2000" b="1" dirty="0">
              <a:solidFill>
                <a:schemeClr val="accent4">
                  <a:lumMod val="75000"/>
                </a:schemeClr>
              </a:solidFill>
              <a:latin typeface="Calibri" panose="020F0502020204030204" pitchFamily="34" charset="0"/>
            </a:endParaRPr>
          </a:p>
          <a:p>
            <a:pPr marL="342900" indent="-342900" algn="just">
              <a:spcBef>
                <a:spcPts val="1200"/>
              </a:spcBef>
              <a:buClr>
                <a:srgbClr val="7030A0"/>
              </a:buClr>
              <a:buFont typeface="Wingdings" panose="05000000000000000000" pitchFamily="2" charset="2"/>
              <a:buChar char="Ø"/>
            </a:pPr>
            <a:r>
              <a:rPr lang="fr-FR" sz="2400" b="1" dirty="0">
                <a:solidFill>
                  <a:schemeClr val="accent4">
                    <a:lumMod val="75000"/>
                  </a:schemeClr>
                </a:solidFill>
                <a:latin typeface="Calibri" panose="020F0502020204030204" pitchFamily="34" charset="0"/>
              </a:rPr>
              <a:t>MIAPA</a:t>
            </a:r>
            <a:r>
              <a:rPr lang="fr-FR" sz="2400" dirty="0"/>
              <a:t>: </a:t>
            </a:r>
            <a:r>
              <a:rPr lang="en-US" sz="2000" dirty="0">
                <a:hlinkClick r:id="rId9"/>
              </a:rPr>
              <a:t>Minimal Information </a:t>
            </a:r>
            <a:r>
              <a:rPr lang="fr-FR" sz="2000" dirty="0">
                <a:hlinkClick r:id="rId9"/>
              </a:rPr>
              <a:t>about a </a:t>
            </a:r>
            <a:r>
              <a:rPr lang="fr-FR" sz="2000" b="1" dirty="0" err="1">
                <a:hlinkClick r:id="rId9"/>
              </a:rPr>
              <a:t>Phylogenetic</a:t>
            </a:r>
            <a:r>
              <a:rPr lang="fr-FR" sz="2000" b="1" dirty="0">
                <a:hlinkClick r:id="rId9"/>
              </a:rPr>
              <a:t> </a:t>
            </a:r>
            <a:r>
              <a:rPr lang="fr-FR" sz="2000" b="1" dirty="0" err="1">
                <a:hlinkClick r:id="rId9"/>
              </a:rPr>
              <a:t>analysis</a:t>
            </a:r>
            <a:r>
              <a:rPr lang="fr-FR" dirty="0"/>
              <a:t>. </a:t>
            </a:r>
            <a:endParaRPr lang="fr-FR" sz="1400" dirty="0"/>
          </a:p>
          <a:p>
            <a:pPr marL="342900" lvl="0" indent="-342900" algn="just">
              <a:spcBef>
                <a:spcPts val="1200"/>
              </a:spcBef>
              <a:buClr>
                <a:srgbClr val="7030A0"/>
              </a:buClr>
              <a:buFont typeface="Wingdings" panose="05000000000000000000" pitchFamily="2" charset="2"/>
              <a:buChar char="Ø"/>
            </a:pPr>
            <a:endParaRPr lang="fr-FR" dirty="0">
              <a:latin typeface="Calibri" panose="020F0502020204030204" pitchFamily="34" charset="0"/>
            </a:endParaRPr>
          </a:p>
        </p:txBody>
      </p:sp>
      <p:sp>
        <p:nvSpPr>
          <p:cNvPr id="9" name="ZoneTexte 8">
            <a:extLst>
              <a:ext uri="{FF2B5EF4-FFF2-40B4-BE49-F238E27FC236}">
                <a16:creationId xmlns:a16="http://schemas.microsoft.com/office/drawing/2014/main" id="{0481987E-5E7F-4042-96B4-897921AEE7AE}"/>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504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593571" y="3269159"/>
            <a:ext cx="8496944" cy="807913"/>
          </a:xfrm>
          <a:prstGeom prst="rect">
            <a:avLst/>
          </a:prstGeom>
          <a:noFill/>
        </p:spPr>
        <p:txBody>
          <a:bodyPr wrap="square" rtlCol="0">
            <a:spAutoFit/>
          </a:bodyPr>
          <a:lstStyle/>
          <a:p>
            <a:pPr marL="342900" lvl="0" indent="-342900" algn="just">
              <a:spcBef>
                <a:spcPts val="1200"/>
              </a:spcBef>
              <a:buClr>
                <a:srgbClr val="7030A0"/>
              </a:buClr>
              <a:buFont typeface="Wingdings" panose="05000000000000000000" pitchFamily="2" charset="2"/>
              <a:buChar char="Ø"/>
            </a:pPr>
            <a:r>
              <a:rPr lang="fr-FR" sz="2400" b="1" dirty="0">
                <a:solidFill>
                  <a:schemeClr val="accent4">
                    <a:lumMod val="75000"/>
                  </a:schemeClr>
                </a:solidFill>
                <a:latin typeface="Calibri" panose="020F0502020204030204" pitchFamily="34" charset="0"/>
              </a:rPr>
              <a:t>Phénotypage de plantes</a:t>
            </a:r>
          </a:p>
          <a:p>
            <a:pPr marL="800100" lvl="1" indent="-342900" algn="just">
              <a:spcBef>
                <a:spcPts val="300"/>
              </a:spcBef>
              <a:spcAft>
                <a:spcPts val="300"/>
              </a:spcAft>
              <a:buClr>
                <a:srgbClr val="7030A0"/>
              </a:buClr>
              <a:buFont typeface="Arial" panose="020B0604020202020204" pitchFamily="34" charset="0"/>
              <a:buChar char="•"/>
            </a:pPr>
            <a:r>
              <a:rPr lang="fr-FR" sz="2000" dirty="0">
                <a:solidFill>
                  <a:prstClr val="black"/>
                </a:solidFill>
                <a:latin typeface="Calibri" panose="020F0502020204030204" pitchFamily="34" charset="0"/>
              </a:rPr>
              <a:t>MIAPPE: </a:t>
            </a:r>
            <a:r>
              <a:rPr lang="en-US" sz="2000" dirty="0">
                <a:solidFill>
                  <a:prstClr val="black"/>
                </a:solidFill>
                <a:latin typeface="Calibri" panose="020F0502020204030204" pitchFamily="34" charset="0"/>
              </a:rPr>
              <a:t>Minimum Information About a Plant Phenotyping Experiment </a:t>
            </a:r>
            <a:endParaRPr lang="fr-FR" sz="2000" dirty="0">
              <a:latin typeface="Calibri" panose="020F0502020204030204" pitchFamily="34" charset="0"/>
            </a:endParaRPr>
          </a:p>
        </p:txBody>
      </p:sp>
      <p:sp>
        <p:nvSpPr>
          <p:cNvPr id="11" name="Titre 1">
            <a:extLst>
              <a:ext uri="{FF2B5EF4-FFF2-40B4-BE49-F238E27FC236}">
                <a16:creationId xmlns:a16="http://schemas.microsoft.com/office/drawing/2014/main" id="{60BB02C8-7E71-41DC-BB98-F7933DEA6F0C}"/>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Normes et standards de métadonnées</a:t>
            </a:r>
          </a:p>
        </p:txBody>
      </p:sp>
      <p:grpSp>
        <p:nvGrpSpPr>
          <p:cNvPr id="22" name="Groupe 21">
            <a:extLst>
              <a:ext uri="{FF2B5EF4-FFF2-40B4-BE49-F238E27FC236}">
                <a16:creationId xmlns:a16="http://schemas.microsoft.com/office/drawing/2014/main" id="{9F0CB7BC-CEF4-4A7D-9196-A5610707AA40}"/>
              </a:ext>
            </a:extLst>
          </p:cNvPr>
          <p:cNvGrpSpPr/>
          <p:nvPr/>
        </p:nvGrpSpPr>
        <p:grpSpPr>
          <a:xfrm>
            <a:off x="5938" y="6464300"/>
            <a:ext cx="9120556" cy="435904"/>
            <a:chOff x="5938" y="6464300"/>
            <a:chExt cx="9120556" cy="435904"/>
          </a:xfrm>
        </p:grpSpPr>
        <p:pic>
          <p:nvPicPr>
            <p:cNvPr id="24" name="Image 23">
              <a:extLst>
                <a:ext uri="{FF2B5EF4-FFF2-40B4-BE49-F238E27FC236}">
                  <a16:creationId xmlns:a16="http://schemas.microsoft.com/office/drawing/2014/main" id="{E654E769-71B3-4FF2-B142-745CB1201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5" name="Espace réservé du numéro de diapositive 4">
              <a:extLst>
                <a:ext uri="{FF2B5EF4-FFF2-40B4-BE49-F238E27FC236}">
                  <a16:creationId xmlns:a16="http://schemas.microsoft.com/office/drawing/2014/main" id="{33DF875F-B9BD-4565-A4F8-41932222643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145</a:t>
              </a:fld>
              <a:endParaRPr lang="fr-FR" sz="1200" dirty="0">
                <a:solidFill>
                  <a:schemeClr val="tx1"/>
                </a:solidFill>
              </a:endParaRPr>
            </a:p>
          </p:txBody>
        </p:sp>
      </p:grpSp>
      <p:sp>
        <p:nvSpPr>
          <p:cNvPr id="13" name="ZoneTexte 12">
            <a:extLst>
              <a:ext uri="{FF2B5EF4-FFF2-40B4-BE49-F238E27FC236}">
                <a16:creationId xmlns:a16="http://schemas.microsoft.com/office/drawing/2014/main" id="{6B810181-648A-4013-88D6-DC3C7CDD786C}"/>
              </a:ext>
            </a:extLst>
          </p:cNvPr>
          <p:cNvSpPr txBox="1"/>
          <p:nvPr/>
        </p:nvSpPr>
        <p:spPr>
          <a:xfrm>
            <a:off x="539552" y="4221088"/>
            <a:ext cx="8496944" cy="2051844"/>
          </a:xfrm>
          <a:prstGeom prst="rect">
            <a:avLst/>
          </a:prstGeom>
          <a:noFill/>
        </p:spPr>
        <p:txBody>
          <a:bodyPr wrap="square" rtlCol="0">
            <a:spAutoFit/>
          </a:bodyPr>
          <a:lstStyle/>
          <a:p>
            <a:pPr marL="342900" indent="-342900" algn="just">
              <a:spcBef>
                <a:spcPts val="1200"/>
              </a:spcBef>
              <a:buClr>
                <a:srgbClr val="7030A0"/>
              </a:buClr>
              <a:buFont typeface="Wingdings" panose="05000000000000000000" pitchFamily="2" charset="2"/>
              <a:buChar char="Ø"/>
            </a:pPr>
            <a:r>
              <a:rPr lang="fr-FR" sz="2400" b="1" dirty="0">
                <a:solidFill>
                  <a:schemeClr val="accent4">
                    <a:lumMod val="75000"/>
                  </a:schemeClr>
                </a:solidFill>
                <a:latin typeface="Calibri" panose="020F0502020204030204" pitchFamily="34" charset="0"/>
              </a:rPr>
              <a:t>Sols</a:t>
            </a:r>
          </a:p>
          <a:p>
            <a:pPr marL="800100" lvl="1" indent="-342900" algn="just">
              <a:spcBef>
                <a:spcPts val="400"/>
              </a:spcBef>
              <a:buClr>
                <a:srgbClr val="7030A0"/>
              </a:buClr>
              <a:buFont typeface="Arial" panose="020B0604020202020204" pitchFamily="34" charset="0"/>
              <a:buChar char="•"/>
              <a:defRPr/>
            </a:pPr>
            <a:r>
              <a:rPr lang="fr-FR" dirty="0">
                <a:solidFill>
                  <a:prstClr val="black"/>
                </a:solidFill>
                <a:hlinkClick r:id="rId4"/>
              </a:rPr>
              <a:t>ISO 28258</a:t>
            </a:r>
            <a:r>
              <a:rPr lang="fr-FR" dirty="0">
                <a:solidFill>
                  <a:prstClr val="black"/>
                </a:solidFill>
              </a:rPr>
              <a:t>: encodage unifié des données relatives au sol</a:t>
            </a:r>
          </a:p>
          <a:p>
            <a:pPr marL="800100" lvl="1" indent="-342900" algn="just">
              <a:spcBef>
                <a:spcPts val="400"/>
              </a:spcBef>
              <a:buClr>
                <a:srgbClr val="7030A0"/>
              </a:buClr>
              <a:buFont typeface="Arial" panose="020B0604020202020204" pitchFamily="34" charset="0"/>
              <a:buChar char="•"/>
              <a:defRPr/>
            </a:pPr>
            <a:r>
              <a:rPr lang="fr-FR" dirty="0">
                <a:solidFill>
                  <a:prstClr val="black"/>
                </a:solidFill>
                <a:hlinkClick r:id="rId5"/>
              </a:rPr>
              <a:t>ISO 13.080 </a:t>
            </a:r>
            <a:r>
              <a:rPr lang="fr-FR" dirty="0">
                <a:solidFill>
                  <a:prstClr val="black"/>
                </a:solidFill>
              </a:rPr>
              <a:t>: Qualité du sol. Pédologie ; </a:t>
            </a:r>
          </a:p>
          <a:p>
            <a:pPr marL="800100" lvl="1" indent="-342900" algn="just">
              <a:spcBef>
                <a:spcPts val="400"/>
              </a:spcBef>
              <a:buClr>
                <a:srgbClr val="7030A0"/>
              </a:buClr>
              <a:buFont typeface="Arial" panose="020B0604020202020204" pitchFamily="34" charset="0"/>
              <a:buChar char="•"/>
              <a:defRPr/>
            </a:pPr>
            <a:r>
              <a:rPr lang="fr-FR" dirty="0">
                <a:solidFill>
                  <a:prstClr val="black"/>
                </a:solidFill>
                <a:hlinkClick r:id="rId6"/>
              </a:rPr>
              <a:t>ISO 10694</a:t>
            </a:r>
            <a:r>
              <a:rPr lang="fr-FR" dirty="0">
                <a:solidFill>
                  <a:prstClr val="black"/>
                </a:solidFill>
              </a:rPr>
              <a:t>: Dosage C organique</a:t>
            </a:r>
          </a:p>
          <a:p>
            <a:pPr marL="800100" lvl="1" indent="-342900" algn="just">
              <a:spcBef>
                <a:spcPts val="400"/>
              </a:spcBef>
              <a:buClr>
                <a:srgbClr val="7030A0"/>
              </a:buClr>
              <a:buFont typeface="Arial" panose="020B0604020202020204" pitchFamily="34" charset="0"/>
              <a:buChar char="•"/>
              <a:defRPr/>
            </a:pPr>
            <a:r>
              <a:rPr lang="en-US" dirty="0"/>
              <a:t>World Soil Information - </a:t>
            </a:r>
            <a:r>
              <a:rPr lang="en-US" dirty="0">
                <a:hlinkClick r:id="rId7"/>
              </a:rPr>
              <a:t>Towards the standardization and harmonization of world soil data</a:t>
            </a:r>
            <a:r>
              <a:rPr lang="en-US" dirty="0"/>
              <a:t>. 2018.</a:t>
            </a:r>
            <a:endParaRPr lang="fr-FR" dirty="0"/>
          </a:p>
        </p:txBody>
      </p:sp>
      <p:sp>
        <p:nvSpPr>
          <p:cNvPr id="12" name="ZoneTexte 11">
            <a:extLst>
              <a:ext uri="{FF2B5EF4-FFF2-40B4-BE49-F238E27FC236}">
                <a16:creationId xmlns:a16="http://schemas.microsoft.com/office/drawing/2014/main" id="{2F17A0A7-34B4-462A-A386-284BDCD74B3C}"/>
              </a:ext>
            </a:extLst>
          </p:cNvPr>
          <p:cNvSpPr txBox="1"/>
          <p:nvPr/>
        </p:nvSpPr>
        <p:spPr>
          <a:xfrm>
            <a:off x="539552" y="973902"/>
            <a:ext cx="8568952" cy="2239074"/>
          </a:xfrm>
          <a:prstGeom prst="rect">
            <a:avLst/>
          </a:prstGeom>
          <a:noFill/>
        </p:spPr>
        <p:txBody>
          <a:bodyPr wrap="square" rtlCol="0">
            <a:spAutoFit/>
          </a:bodyPr>
          <a:lstStyle/>
          <a:p>
            <a:pPr marL="342900" lvl="1" indent="-342900" algn="just">
              <a:spcBef>
                <a:spcPts val="600"/>
              </a:spcBef>
              <a:buClr>
                <a:schemeClr val="accent4">
                  <a:lumMod val="75000"/>
                </a:schemeClr>
              </a:buClr>
              <a:buFont typeface="Wingdings" panose="05000000000000000000" pitchFamily="2" charset="2"/>
              <a:buChar char="Ø"/>
            </a:pPr>
            <a:r>
              <a:rPr lang="fr-FR" sz="2400" b="1" dirty="0">
                <a:solidFill>
                  <a:schemeClr val="accent4">
                    <a:lumMod val="75000"/>
                  </a:schemeClr>
                </a:solidFill>
                <a:latin typeface="Calibri" panose="020F0502020204030204" pitchFamily="34" charset="0"/>
              </a:rPr>
              <a:t>Agriculture</a:t>
            </a:r>
            <a:endParaRPr lang="en-US" sz="2400" b="1" dirty="0">
              <a:solidFill>
                <a:schemeClr val="accent4">
                  <a:lumMod val="75000"/>
                </a:schemeClr>
              </a:solidFill>
              <a:latin typeface="Calibri" panose="020F0502020204030204" pitchFamily="34" charset="0"/>
            </a:endParaRPr>
          </a:p>
          <a:p>
            <a:pPr marL="806450" lvl="2" indent="-361950" algn="just">
              <a:spcBef>
                <a:spcPts val="300"/>
              </a:spcBef>
              <a:buClr>
                <a:srgbClr val="7030A0"/>
              </a:buClr>
              <a:buFont typeface="Arial" panose="020B0604020202020204" pitchFamily="34" charset="0"/>
              <a:buChar char="•"/>
            </a:pPr>
            <a:r>
              <a:rPr lang="fr-FR" sz="2000" dirty="0">
                <a:hlinkClick r:id="rId8"/>
              </a:rPr>
              <a:t>FAO - Programme mondial de recensement de l’agriculture 2020</a:t>
            </a:r>
            <a:r>
              <a:rPr lang="fr-FR" sz="2000" dirty="0"/>
              <a:t>: </a:t>
            </a:r>
          </a:p>
          <a:p>
            <a:pPr marL="444500" lvl="2" algn="just">
              <a:spcBef>
                <a:spcPts val="300"/>
              </a:spcBef>
              <a:buClr>
                <a:srgbClr val="7030A0"/>
              </a:buClr>
            </a:pPr>
            <a:r>
              <a:rPr lang="fr-FR" sz="2000" dirty="0">
                <a:sym typeface="Wingdings" panose="05000000000000000000" pitchFamily="2" charset="2"/>
              </a:rPr>
              <a:t> </a:t>
            </a:r>
            <a:r>
              <a:rPr lang="fr-FR" dirty="0">
                <a:sym typeface="Wingdings" panose="05000000000000000000" pitchFamily="2" charset="2"/>
              </a:rPr>
              <a:t>Décrit les </a:t>
            </a:r>
            <a:r>
              <a:rPr lang="fr-FR" dirty="0"/>
              <a:t>normes, concepts et définitions sur nombreux domaines (terres, exploitations, élevage, sylviculture, pratiques agricoles, sécurité alimentaire, GES, …)</a:t>
            </a:r>
          </a:p>
          <a:p>
            <a:pPr marL="808038" indent="-342900">
              <a:spcBef>
                <a:spcPts val="1200"/>
              </a:spcBef>
              <a:buClr>
                <a:srgbClr val="7030A0"/>
              </a:buClr>
              <a:buFont typeface="Arial" panose="020B0604020202020204" pitchFamily="34" charset="0"/>
              <a:buChar char="•"/>
            </a:pPr>
            <a:r>
              <a:rPr lang="fr-FR" sz="2000" dirty="0">
                <a:hlinkClick r:id="rId9"/>
              </a:rPr>
              <a:t>A </a:t>
            </a:r>
            <a:r>
              <a:rPr lang="fr-FR" sz="2000" dirty="0" err="1">
                <a:hlinkClick r:id="rId9"/>
              </a:rPr>
              <a:t>survey</a:t>
            </a:r>
            <a:r>
              <a:rPr lang="fr-FR" sz="2000" dirty="0">
                <a:hlinkClick r:id="rId9"/>
              </a:rPr>
              <a:t> of data standards for </a:t>
            </a:r>
            <a:r>
              <a:rPr lang="fr-FR" sz="2000" b="1" dirty="0">
                <a:hlinkClick r:id="rId9"/>
              </a:rPr>
              <a:t>land and nutrition data</a:t>
            </a:r>
            <a:r>
              <a:rPr lang="fr-FR" sz="2000" b="1" dirty="0"/>
              <a:t>.</a:t>
            </a:r>
          </a:p>
          <a:p>
            <a:pPr marL="360363" defTabSz="808038">
              <a:spcBef>
                <a:spcPts val="300"/>
              </a:spcBef>
              <a:tabLst>
                <a:tab pos="360363" algn="l"/>
              </a:tabLst>
            </a:pPr>
            <a:r>
              <a:rPr lang="fr-FR" sz="2000" i="1" dirty="0"/>
              <a:t>	</a:t>
            </a:r>
            <a:r>
              <a:rPr lang="fr-FR" dirty="0"/>
              <a:t>Rapport du GODAN (Global Open Data for Agriculture and Nutrition). 2018</a:t>
            </a:r>
            <a:endParaRPr lang="en-US" dirty="0">
              <a:latin typeface="Calibri" panose="020F0502020204030204" pitchFamily="34" charset="0"/>
            </a:endParaRPr>
          </a:p>
        </p:txBody>
      </p:sp>
      <p:sp>
        <p:nvSpPr>
          <p:cNvPr id="16" name="ZoneTexte 15">
            <a:extLst>
              <a:ext uri="{FF2B5EF4-FFF2-40B4-BE49-F238E27FC236}">
                <a16:creationId xmlns:a16="http://schemas.microsoft.com/office/drawing/2014/main" id="{53377582-8D21-4D45-B8BA-130411A7DDAD}"/>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69474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3528" y="1011500"/>
            <a:ext cx="8568952" cy="4431983"/>
          </a:xfrm>
          <a:prstGeom prst="rect">
            <a:avLst/>
          </a:prstGeom>
          <a:noFill/>
        </p:spPr>
        <p:txBody>
          <a:bodyPr wrap="square" rtlCol="0">
            <a:spAutoFit/>
          </a:bodyPr>
          <a:lstStyle/>
          <a:p>
            <a:pPr marL="342900" indent="-342900" algn="just">
              <a:spcBef>
                <a:spcPts val="1200"/>
              </a:spcBef>
              <a:buClr>
                <a:srgbClr val="7030A0"/>
              </a:buClr>
              <a:buFont typeface="Wingdings" panose="05000000000000000000" pitchFamily="2" charset="2"/>
              <a:buChar char="v"/>
            </a:pPr>
            <a:r>
              <a:rPr lang="en-US" sz="2000" b="1" dirty="0" err="1"/>
              <a:t>MIReAD</a:t>
            </a:r>
            <a:r>
              <a:rPr lang="en-US" sz="2000" b="1" dirty="0"/>
              <a:t> : </a:t>
            </a:r>
            <a:r>
              <a:rPr lang="en-US" sz="2000" dirty="0"/>
              <a:t>minimum information standard for reporting </a:t>
            </a:r>
            <a:r>
              <a:rPr lang="en-US" sz="2000" b="1" dirty="0"/>
              <a:t>arthropod abundance data. </a:t>
            </a:r>
            <a:r>
              <a:rPr lang="en-US" sz="2000" i="1" dirty="0"/>
              <a:t>Scientific Data</a:t>
            </a:r>
            <a:r>
              <a:rPr lang="en-US" sz="2000" dirty="0"/>
              <a:t>. 2019. </a:t>
            </a:r>
            <a:r>
              <a:rPr lang="fr-FR" sz="1400" dirty="0">
                <a:hlinkClick r:id="rId3"/>
              </a:rPr>
              <a:t>https://www.nature.com/articles/s41597-019-0042-5</a:t>
            </a:r>
            <a:endParaRPr lang="fr-FR" sz="1400" dirty="0"/>
          </a:p>
          <a:p>
            <a:pPr algn="just" defTabSz="361950">
              <a:spcBef>
                <a:spcPts val="300"/>
              </a:spcBef>
              <a:buClr>
                <a:srgbClr val="7030A0"/>
              </a:buClr>
            </a:pPr>
            <a:r>
              <a:rPr lang="fr-FR" sz="1400" dirty="0"/>
              <a:t>	</a:t>
            </a:r>
            <a:r>
              <a:rPr lang="fr-FR" sz="1400" dirty="0">
                <a:hlinkClick r:id="rId4"/>
              </a:rPr>
              <a:t>https://fairsharing.org/FAIRsharing.ap169a</a:t>
            </a:r>
            <a:r>
              <a:rPr lang="fr-FR" sz="1400" dirty="0"/>
              <a:t> </a:t>
            </a:r>
          </a:p>
          <a:p>
            <a:pPr marL="285750" indent="-285750">
              <a:spcBef>
                <a:spcPts val="1200"/>
              </a:spcBef>
              <a:spcAft>
                <a:spcPts val="600"/>
              </a:spcAft>
              <a:buClr>
                <a:srgbClr val="7030A0"/>
              </a:buClr>
              <a:buFont typeface="Wingdings" panose="05000000000000000000" pitchFamily="2" charset="2"/>
              <a:buChar char="v"/>
            </a:pPr>
            <a:r>
              <a:rPr lang="en-US" sz="2000" b="1" dirty="0"/>
              <a:t> MIRIAM :</a:t>
            </a:r>
            <a:r>
              <a:rPr lang="en-US" sz="2000" dirty="0"/>
              <a:t> </a:t>
            </a:r>
            <a:r>
              <a:rPr lang="en-US" sz="2000" dirty="0">
                <a:hlinkClick r:id="rId4"/>
              </a:rPr>
              <a:t>Minimal Information Required In the </a:t>
            </a:r>
            <a:r>
              <a:rPr lang="en-US" sz="2000" b="1" dirty="0">
                <a:hlinkClick r:id="rId4"/>
              </a:rPr>
              <a:t>Annotation of Models</a:t>
            </a:r>
            <a:endParaRPr lang="en-US" sz="2000" b="1" dirty="0"/>
          </a:p>
          <a:p>
            <a:pPr marL="285750" indent="-285750">
              <a:spcBef>
                <a:spcPts val="1200"/>
              </a:spcBef>
              <a:spcAft>
                <a:spcPts val="600"/>
              </a:spcAft>
              <a:buClr>
                <a:srgbClr val="7030A0"/>
              </a:buClr>
              <a:buFont typeface="Wingdings" panose="05000000000000000000" pitchFamily="2" charset="2"/>
              <a:buChar char="v"/>
            </a:pPr>
            <a:r>
              <a:rPr lang="en-US" sz="2000" b="1" dirty="0"/>
              <a:t> MIASE : </a:t>
            </a:r>
            <a:r>
              <a:rPr lang="fr-FR" sz="2000" dirty="0">
                <a:hlinkClick r:id="rId5"/>
              </a:rPr>
              <a:t>Minimum Information About a Simulation </a:t>
            </a:r>
            <a:r>
              <a:rPr lang="fr-FR" sz="2000" dirty="0" err="1">
                <a:hlinkClick r:id="rId5"/>
              </a:rPr>
              <a:t>Experiment</a:t>
            </a:r>
            <a:r>
              <a:rPr lang="fr-FR" sz="2000" dirty="0">
                <a:hlinkClick r:id="rId5"/>
              </a:rPr>
              <a:t> </a:t>
            </a:r>
            <a:endParaRPr lang="fr-FR" sz="2000" dirty="0"/>
          </a:p>
          <a:p>
            <a:pPr marL="342900" lvl="0" indent="-342900" algn="just">
              <a:spcBef>
                <a:spcPts val="1200"/>
              </a:spcBef>
              <a:spcAft>
                <a:spcPts val="600"/>
              </a:spcAft>
              <a:buClr>
                <a:srgbClr val="7030A0"/>
              </a:buClr>
              <a:buFont typeface="Wingdings" panose="05000000000000000000" pitchFamily="2" charset="2"/>
              <a:buChar char="v"/>
            </a:pPr>
            <a:r>
              <a:rPr lang="en-US" sz="2000" b="1" dirty="0">
                <a:solidFill>
                  <a:prstClr val="black"/>
                </a:solidFill>
              </a:rPr>
              <a:t>Drones: </a:t>
            </a:r>
            <a:r>
              <a:rPr lang="en-US" sz="2000" i="1" dirty="0">
                <a:solidFill>
                  <a:prstClr val="black"/>
                </a:solidFill>
              </a:rPr>
              <a:t>Small unmanned aircraft systems’ data IG. </a:t>
            </a:r>
            <a:r>
              <a:rPr lang="fr-FR" sz="1400" dirty="0">
                <a:hlinkClick r:id="rId6"/>
              </a:rPr>
              <a:t>https://www.rd-alliance.org/groups/</a:t>
            </a:r>
            <a:r>
              <a:rPr lang="fr-FR" sz="1400" dirty="0" err="1">
                <a:hlinkClick r:id="rId6"/>
              </a:rPr>
              <a:t>small</a:t>
            </a:r>
            <a:r>
              <a:rPr lang="fr-FR" sz="1400" dirty="0">
                <a:hlinkClick r:id="rId6"/>
              </a:rPr>
              <a:t>-</a:t>
            </a:r>
            <a:r>
              <a:rPr lang="fr-FR" sz="1400" dirty="0" err="1">
                <a:hlinkClick r:id="rId6"/>
              </a:rPr>
              <a:t>unmanned</a:t>
            </a:r>
            <a:r>
              <a:rPr lang="fr-FR" sz="1400" dirty="0">
                <a:hlinkClick r:id="rId6"/>
              </a:rPr>
              <a:t>-</a:t>
            </a:r>
            <a:r>
              <a:rPr lang="fr-FR" sz="1400" dirty="0" err="1">
                <a:hlinkClick r:id="rId6"/>
              </a:rPr>
              <a:t>aircraft</a:t>
            </a:r>
            <a:r>
              <a:rPr lang="fr-FR" sz="1400" dirty="0">
                <a:hlinkClick r:id="rId6"/>
              </a:rPr>
              <a:t>-</a:t>
            </a:r>
            <a:r>
              <a:rPr lang="fr-FR" sz="1400" dirty="0" err="1">
                <a:hlinkClick r:id="rId6"/>
              </a:rPr>
              <a:t>systems</a:t>
            </a:r>
            <a:r>
              <a:rPr lang="fr-FR" sz="1400" dirty="0">
                <a:hlinkClick r:id="rId6"/>
              </a:rPr>
              <a:t>’-data-</a:t>
            </a:r>
            <a:r>
              <a:rPr lang="fr-FR" sz="1400" dirty="0" err="1">
                <a:hlinkClick r:id="rId6"/>
              </a:rPr>
              <a:t>ig</a:t>
            </a:r>
            <a:r>
              <a:rPr lang="fr-FR" sz="1400" dirty="0"/>
              <a:t> </a:t>
            </a:r>
          </a:p>
          <a:p>
            <a:pPr marL="285750" indent="-285750">
              <a:spcBef>
                <a:spcPts val="1200"/>
              </a:spcBef>
              <a:spcAft>
                <a:spcPts val="600"/>
              </a:spcAft>
              <a:buClr>
                <a:srgbClr val="7030A0"/>
              </a:buClr>
              <a:buFont typeface="Wingdings" panose="05000000000000000000" pitchFamily="2" charset="2"/>
              <a:buChar char="v"/>
            </a:pPr>
            <a:r>
              <a:rPr lang="en-US" sz="2000" dirty="0"/>
              <a:t>Data Management Rubric for </a:t>
            </a:r>
            <a:r>
              <a:rPr lang="en-US" sz="2000" b="1" dirty="0"/>
              <a:t>Video Data in Organismal Biology</a:t>
            </a:r>
            <a:r>
              <a:rPr lang="en-US" sz="2000" dirty="0"/>
              <a:t>. </a:t>
            </a:r>
            <a:r>
              <a:rPr lang="en-US" i="1" dirty="0" err="1"/>
              <a:t>Integr</a:t>
            </a:r>
            <a:r>
              <a:rPr lang="en-US" i="1" dirty="0"/>
              <a:t> Comp Biol</a:t>
            </a:r>
            <a:r>
              <a:rPr lang="en-US" dirty="0"/>
              <a:t>. 2017. </a:t>
            </a:r>
            <a:r>
              <a:rPr lang="en-US" sz="1600" dirty="0">
                <a:hlinkClick r:id="rId7"/>
              </a:rPr>
              <a:t>https://www.ncbi.nlm.nih.gov/pmc/articles/PMC5886321/</a:t>
            </a:r>
            <a:r>
              <a:rPr lang="en-US" sz="1600" dirty="0"/>
              <a:t> </a:t>
            </a:r>
          </a:p>
          <a:p>
            <a:pPr marL="285750" indent="-285750">
              <a:spcBef>
                <a:spcPts val="1200"/>
              </a:spcBef>
              <a:spcAft>
                <a:spcPts val="600"/>
              </a:spcAft>
              <a:buClr>
                <a:srgbClr val="7030A0"/>
              </a:buClr>
              <a:buFont typeface="Wingdings" panose="05000000000000000000" pitchFamily="2" charset="2"/>
              <a:buChar char="v"/>
            </a:pPr>
            <a:r>
              <a:rPr lang="fr-FR" sz="2000" dirty="0"/>
              <a:t>An Open Standard for </a:t>
            </a:r>
            <a:r>
              <a:rPr lang="fr-FR" sz="2000" b="1" dirty="0"/>
              <a:t>Camera Trap Data</a:t>
            </a:r>
            <a:r>
              <a:rPr lang="fr-FR" sz="2000" dirty="0"/>
              <a:t>. </a:t>
            </a:r>
            <a:r>
              <a:rPr lang="fr-FR" i="1" dirty="0" err="1"/>
              <a:t>Biodiversity</a:t>
            </a:r>
            <a:r>
              <a:rPr lang="fr-FR" i="1" dirty="0"/>
              <a:t> Data Journal</a:t>
            </a:r>
            <a:r>
              <a:rPr lang="fr-FR" dirty="0"/>
              <a:t>. 2016. </a:t>
            </a:r>
            <a:r>
              <a:rPr lang="fr-FR" sz="1600" dirty="0">
                <a:hlinkClick r:id="rId8"/>
              </a:rPr>
              <a:t>https://bdj.pensoft.net/articles.php?id=10197</a:t>
            </a:r>
            <a:r>
              <a:rPr lang="fr-FR" sz="1600" dirty="0"/>
              <a:t> </a:t>
            </a:r>
          </a:p>
        </p:txBody>
      </p:sp>
      <p:grpSp>
        <p:nvGrpSpPr>
          <p:cNvPr id="9" name="Groupe 8">
            <a:extLst>
              <a:ext uri="{FF2B5EF4-FFF2-40B4-BE49-F238E27FC236}">
                <a16:creationId xmlns:a16="http://schemas.microsoft.com/office/drawing/2014/main" id="{C9AE1035-828B-451E-B0AE-7B62CDB49A64}"/>
              </a:ext>
            </a:extLst>
          </p:cNvPr>
          <p:cNvGrpSpPr/>
          <p:nvPr/>
        </p:nvGrpSpPr>
        <p:grpSpPr>
          <a:xfrm>
            <a:off x="5938" y="6464300"/>
            <a:ext cx="9120556" cy="435904"/>
            <a:chOff x="5938" y="6464300"/>
            <a:chExt cx="9120556" cy="435904"/>
          </a:xfrm>
        </p:grpSpPr>
        <p:pic>
          <p:nvPicPr>
            <p:cNvPr id="11" name="Image 10">
              <a:extLst>
                <a:ext uri="{FF2B5EF4-FFF2-40B4-BE49-F238E27FC236}">
                  <a16:creationId xmlns:a16="http://schemas.microsoft.com/office/drawing/2014/main" id="{95AB4972-D9B8-467E-987B-57ECD8FEC5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2" name="Espace réservé du numéro de diapositive 4">
              <a:extLst>
                <a:ext uri="{FF2B5EF4-FFF2-40B4-BE49-F238E27FC236}">
                  <a16:creationId xmlns:a16="http://schemas.microsoft.com/office/drawing/2014/main" id="{E2982C63-B7AD-4C2B-BA62-0F6AAEC24A01}"/>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146</a:t>
              </a:fld>
              <a:endParaRPr lang="fr-FR" sz="1200" dirty="0">
                <a:solidFill>
                  <a:schemeClr val="tx1"/>
                </a:solidFill>
              </a:endParaRPr>
            </a:p>
          </p:txBody>
        </p:sp>
      </p:grpSp>
      <p:sp>
        <p:nvSpPr>
          <p:cNvPr id="14" name="Titre 1">
            <a:extLst>
              <a:ext uri="{FF2B5EF4-FFF2-40B4-BE49-F238E27FC236}">
                <a16:creationId xmlns:a16="http://schemas.microsoft.com/office/drawing/2014/main" id="{373688ED-6ACC-45AB-878C-59564CE2199E}"/>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Normes et standards de métadonnées</a:t>
            </a:r>
          </a:p>
        </p:txBody>
      </p:sp>
      <p:sp>
        <p:nvSpPr>
          <p:cNvPr id="13" name="ZoneTexte 12">
            <a:extLst>
              <a:ext uri="{FF2B5EF4-FFF2-40B4-BE49-F238E27FC236}">
                <a16:creationId xmlns:a16="http://schemas.microsoft.com/office/drawing/2014/main" id="{77EB0C87-8E48-40BB-825C-7F32CB6EBE13}"/>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8830203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88EC6E94-E1E2-C04F-829B-581440D2FD8A}"/>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MIAPPE: standard pour phénotypage plantes</a:t>
            </a:r>
          </a:p>
        </p:txBody>
      </p:sp>
      <p:grpSp>
        <p:nvGrpSpPr>
          <p:cNvPr id="4" name="Groupe 3"/>
          <p:cNvGrpSpPr/>
          <p:nvPr/>
        </p:nvGrpSpPr>
        <p:grpSpPr>
          <a:xfrm>
            <a:off x="263868" y="899428"/>
            <a:ext cx="8804090" cy="5102895"/>
            <a:chOff x="263868" y="899428"/>
            <a:chExt cx="8804090" cy="5102895"/>
          </a:xfrm>
        </p:grpSpPr>
        <p:sp>
          <p:nvSpPr>
            <p:cNvPr id="7" name="ZoneTexte 6"/>
            <p:cNvSpPr txBox="1"/>
            <p:nvPr/>
          </p:nvSpPr>
          <p:spPr>
            <a:xfrm>
              <a:off x="467544" y="1713969"/>
              <a:ext cx="8352928" cy="106695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spcBef>
                  <a:spcPts val="200"/>
                </a:spcBef>
                <a:spcAft>
                  <a:spcPts val="0"/>
                </a:spcAft>
                <a:buClr>
                  <a:srgbClr val="7030A0"/>
                </a:buClr>
                <a:buFont typeface="Wingdings" panose="05000000000000000000" pitchFamily="2" charset="2"/>
                <a:buChar char="v"/>
              </a:pPr>
              <a:r>
                <a:rPr lang="fr-FR" sz="2000" b="1" dirty="0">
                  <a:solidFill>
                    <a:prstClr val="black"/>
                  </a:solidFill>
                  <a:latin typeface="Calibri" panose="020F0502020204030204" pitchFamily="34" charset="0"/>
                  <a:ea typeface="+mn-ea"/>
                  <a:cs typeface="+mn-cs"/>
                </a:rPr>
                <a:t>Objet d’étude   </a:t>
              </a:r>
            </a:p>
            <a:p>
              <a:pPr marL="685800" lvl="1" indent="-342900" algn="just">
                <a:spcBef>
                  <a:spcPts val="200"/>
                </a:spcBef>
                <a:buClr>
                  <a:srgbClr val="7030A0"/>
                </a:buClr>
                <a:buFont typeface="Arial" panose="020B0604020202020204" pitchFamily="34" charset="0"/>
                <a:buChar char="•"/>
              </a:pPr>
              <a:r>
                <a:rPr lang="fr-FR" sz="2000" dirty="0">
                  <a:solidFill>
                    <a:prstClr val="black"/>
                  </a:solidFill>
                  <a:latin typeface="Calibri" panose="020F0502020204030204" pitchFamily="34" charset="0"/>
                  <a:ea typeface="Calibri"/>
                  <a:cs typeface="Times New Roman"/>
                </a:rPr>
                <a:t>Nom organisme, espèce, rang, génotype, âge, étape du cycle de vie, …  </a:t>
              </a:r>
            </a:p>
            <a:p>
              <a:pPr marL="685800" lvl="1" indent="-342900" algn="just">
                <a:spcBef>
                  <a:spcPts val="200"/>
                </a:spcBef>
                <a:buClr>
                  <a:srgbClr val="7030A0"/>
                </a:buClr>
                <a:buFont typeface="Arial" panose="020B0604020202020204" pitchFamily="34" charset="0"/>
                <a:buChar char="•"/>
              </a:pPr>
              <a:r>
                <a:rPr lang="fr-FR" sz="2000" dirty="0">
                  <a:solidFill>
                    <a:prstClr val="black"/>
                  </a:solidFill>
                  <a:latin typeface="Calibri" panose="020F0502020204030204" pitchFamily="34" charset="0"/>
                  <a:ea typeface="Calibri"/>
                  <a:cs typeface="Times New Roman"/>
                </a:rPr>
                <a:t>Semences: source, préparation, pretraitements, conservation</a:t>
              </a:r>
              <a:endParaRPr lang="fr-FR" sz="2000" dirty="0">
                <a:solidFill>
                  <a:prstClr val="black"/>
                </a:solidFill>
                <a:latin typeface="Calibri" panose="020F0502020204030204" pitchFamily="34" charset="0"/>
              </a:endParaRPr>
            </a:p>
          </p:txBody>
        </p:sp>
        <p:sp>
          <p:nvSpPr>
            <p:cNvPr id="8" name="ZoneTexte 7"/>
            <p:cNvSpPr txBox="1"/>
            <p:nvPr/>
          </p:nvSpPr>
          <p:spPr>
            <a:xfrm>
              <a:off x="467544" y="2780928"/>
              <a:ext cx="8455942" cy="32213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spcBef>
                  <a:spcPts val="200"/>
                </a:spcBef>
                <a:spcAft>
                  <a:spcPts val="0"/>
                </a:spcAft>
                <a:buClr>
                  <a:srgbClr val="7030A0"/>
                </a:buClr>
                <a:buFont typeface="Wingdings" pitchFamily="2" charset="2"/>
                <a:buChar char="v"/>
              </a:pPr>
              <a:r>
                <a:rPr lang="fr-FR" sz="2000" b="1" dirty="0">
                  <a:solidFill>
                    <a:prstClr val="black"/>
                  </a:solidFill>
                  <a:latin typeface="Calibri" panose="020F0502020204030204" pitchFamily="34" charset="0"/>
                </a:rPr>
                <a:t>Environnement</a:t>
              </a:r>
              <a:r>
                <a:rPr lang="fr-FR" sz="2000" dirty="0">
                  <a:solidFill>
                    <a:prstClr val="black"/>
                  </a:solidFill>
                  <a:latin typeface="Calibri" panose="020F0502020204030204" pitchFamily="34" charset="0"/>
                </a:rPr>
                <a:t> </a:t>
              </a:r>
            </a:p>
            <a:p>
              <a:pPr marL="685800">
                <a:spcBef>
                  <a:spcPts val="200"/>
                </a:spcBef>
                <a:spcAft>
                  <a:spcPts val="0"/>
                </a:spcAft>
                <a:buClr>
                  <a:srgbClr val="7030A0"/>
                </a:buClr>
                <a:buFont typeface="Arial" panose="020B0604020202020204" pitchFamily="34" charset="0"/>
                <a:buChar char="•"/>
              </a:pPr>
              <a:r>
                <a:rPr lang="en-US" sz="2000" dirty="0">
                  <a:solidFill>
                    <a:prstClr val="black"/>
                  </a:solidFill>
                  <a:latin typeface="Calibri" panose="020F0502020204030204" pitchFamily="34" charset="0"/>
                </a:rPr>
                <a:t>Culture: phytotrons, </a:t>
              </a:r>
              <a:r>
                <a:rPr lang="en-US" sz="2000" dirty="0" err="1">
                  <a:solidFill>
                    <a:prstClr val="black"/>
                  </a:solidFill>
                  <a:latin typeface="Calibri" panose="020F0502020204030204" pitchFamily="34" charset="0"/>
                </a:rPr>
                <a:t>serre</a:t>
              </a:r>
              <a:r>
                <a:rPr lang="en-US" sz="2000" dirty="0">
                  <a:solidFill>
                    <a:prstClr val="black"/>
                  </a:solidFill>
                  <a:latin typeface="Calibri" panose="020F0502020204030204" pitchFamily="34" charset="0"/>
                </a:rPr>
                <a:t>, </a:t>
              </a:r>
              <a:r>
                <a:rPr lang="en-US" sz="2000" dirty="0" err="1">
                  <a:solidFill>
                    <a:prstClr val="black"/>
                  </a:solidFill>
                  <a:latin typeface="Calibri" panose="020F0502020204030204" pitchFamily="34" charset="0"/>
                </a:rPr>
                <a:t>jardin</a:t>
              </a:r>
              <a:r>
                <a:rPr lang="en-US" sz="2000" dirty="0">
                  <a:solidFill>
                    <a:prstClr val="black"/>
                  </a:solidFill>
                  <a:latin typeface="Calibri" panose="020F0502020204030204" pitchFamily="34" charset="0"/>
                </a:rPr>
                <a:t> </a:t>
              </a:r>
              <a:r>
                <a:rPr lang="en-US" sz="2000" dirty="0" err="1">
                  <a:solidFill>
                    <a:prstClr val="black"/>
                  </a:solidFill>
                  <a:latin typeface="Calibri" panose="020F0502020204030204" pitchFamily="34" charset="0"/>
                </a:rPr>
                <a:t>expé</a:t>
              </a:r>
              <a:r>
                <a:rPr lang="en-US" sz="2000" dirty="0">
                  <a:solidFill>
                    <a:prstClr val="black"/>
                  </a:solidFill>
                  <a:latin typeface="Calibri" panose="020F0502020204030204" pitchFamily="34" charset="0"/>
                </a:rPr>
                <a:t>, champ, </a:t>
              </a:r>
            </a:p>
            <a:p>
              <a:pPr marL="685800">
                <a:spcBef>
                  <a:spcPts val="200"/>
                </a:spcBef>
                <a:spcAft>
                  <a:spcPts val="0"/>
                </a:spcAft>
                <a:buClr>
                  <a:srgbClr val="7030A0"/>
                </a:buClr>
                <a:buFont typeface="Arial" panose="020B0604020202020204" pitchFamily="34" charset="0"/>
                <a:buChar char="•"/>
              </a:pPr>
              <a:r>
                <a:rPr lang="en-US" sz="2000" dirty="0">
                  <a:solidFill>
                    <a:prstClr val="black"/>
                  </a:solidFill>
                  <a:latin typeface="Calibri" panose="020F0502020204030204" pitchFamily="34" charset="0"/>
                </a:rPr>
                <a:t>Conditions: CO2, nutriments, eau, </a:t>
              </a:r>
              <a:r>
                <a:rPr lang="en-US" sz="2000" dirty="0" err="1">
                  <a:solidFill>
                    <a:prstClr val="black"/>
                  </a:solidFill>
                  <a:latin typeface="Calibri" panose="020F0502020204030204" pitchFamily="34" charset="0"/>
                </a:rPr>
                <a:t>salinité</a:t>
              </a:r>
              <a:r>
                <a:rPr lang="en-US" sz="2000" dirty="0">
                  <a:solidFill>
                    <a:prstClr val="black"/>
                  </a:solidFill>
                  <a:latin typeface="Calibri" panose="020F0502020204030204" pitchFamily="34" charset="0"/>
                </a:rPr>
                <a:t>, …</a:t>
              </a:r>
            </a:p>
            <a:p>
              <a:pPr>
                <a:spcAft>
                  <a:spcPts val="0"/>
                </a:spcAft>
                <a:buClr>
                  <a:srgbClr val="7030A0"/>
                </a:buClr>
                <a:buFont typeface="Wingdings" pitchFamily="2" charset="2"/>
                <a:buChar char="v"/>
              </a:pPr>
              <a:r>
                <a:rPr lang="en-US" sz="2000" b="1" dirty="0" err="1">
                  <a:solidFill>
                    <a:prstClr val="black"/>
                  </a:solidFill>
                  <a:latin typeface="Calibri" panose="020F0502020204030204" pitchFamily="34" charset="0"/>
                </a:rPr>
                <a:t>Traitements</a:t>
              </a:r>
              <a:r>
                <a:rPr lang="en-US" sz="2000" dirty="0">
                  <a:solidFill>
                    <a:prstClr val="black"/>
                  </a:solidFill>
                  <a:latin typeface="Calibri" panose="020F0502020204030204" pitchFamily="34" charset="0"/>
                </a:rPr>
                <a:t>  </a:t>
              </a:r>
            </a:p>
            <a:p>
              <a:pPr marL="685800">
                <a:spcBef>
                  <a:spcPts val="200"/>
                </a:spcBef>
                <a:spcAft>
                  <a:spcPts val="0"/>
                </a:spcAft>
                <a:buClr>
                  <a:srgbClr val="7030A0"/>
                </a:buClr>
                <a:buFont typeface="Arial" panose="020B0604020202020204" pitchFamily="34" charset="0"/>
                <a:buChar char="•"/>
              </a:pPr>
              <a:r>
                <a:rPr lang="en-US" sz="2000" dirty="0">
                  <a:solidFill>
                    <a:prstClr val="black"/>
                  </a:solidFill>
                  <a:latin typeface="Calibri" panose="020F0502020204030204" pitchFamily="34" charset="0"/>
                </a:rPr>
                <a:t> </a:t>
              </a:r>
              <a:r>
                <a:rPr lang="fr-FR" sz="2000" dirty="0">
                  <a:solidFill>
                    <a:prstClr val="black"/>
                  </a:solidFill>
                  <a:latin typeface="Calibri" panose="020F0502020204030204" pitchFamily="34" charset="0"/>
                </a:rPr>
                <a:t>Chimiques, T°, maladies, fertilisants, hormones, radiations, pH,…</a:t>
              </a:r>
            </a:p>
            <a:p>
              <a:pPr>
                <a:spcAft>
                  <a:spcPts val="0"/>
                </a:spcAft>
                <a:buClr>
                  <a:srgbClr val="7030A0"/>
                </a:buClr>
                <a:buFont typeface="Wingdings" pitchFamily="2" charset="2"/>
                <a:buChar char="v"/>
              </a:pPr>
              <a:r>
                <a:rPr lang="en-US" sz="2000" b="1" dirty="0" err="1">
                  <a:solidFill>
                    <a:prstClr val="black"/>
                  </a:solidFill>
                  <a:latin typeface="Calibri" panose="020F0502020204030204" pitchFamily="34" charset="0"/>
                </a:rPr>
                <a:t>échantillonage</a:t>
              </a:r>
              <a:endParaRPr lang="en-US" sz="2000" dirty="0">
                <a:solidFill>
                  <a:prstClr val="black"/>
                </a:solidFill>
                <a:latin typeface="Calibri" panose="020F0502020204030204" pitchFamily="34" charset="0"/>
              </a:endParaRPr>
            </a:p>
            <a:p>
              <a:pPr marL="685800">
                <a:spcBef>
                  <a:spcPts val="200"/>
                </a:spcBef>
                <a:spcAft>
                  <a:spcPts val="0"/>
                </a:spcAft>
                <a:buClr>
                  <a:srgbClr val="7030A0"/>
                </a:buClr>
                <a:buFont typeface="Arial" panose="020B0604020202020204" pitchFamily="34" charset="0"/>
                <a:buChar char="•"/>
              </a:pPr>
              <a:r>
                <a:rPr lang="fr-FR" sz="2000" dirty="0">
                  <a:solidFill>
                    <a:prstClr val="black"/>
                  </a:solidFill>
                  <a:latin typeface="Calibri" panose="020F0502020204030204" pitchFamily="34" charset="0"/>
                </a:rPr>
                <a:t> Organe/produit de la plante, traitement échantillon, T° conservation, …</a:t>
              </a:r>
            </a:p>
            <a:p>
              <a:pPr>
                <a:spcAft>
                  <a:spcPts val="0"/>
                </a:spcAft>
                <a:buClr>
                  <a:srgbClr val="7030A0"/>
                </a:buClr>
                <a:buFont typeface="Wingdings" pitchFamily="2" charset="2"/>
                <a:buChar char="v"/>
              </a:pPr>
              <a:r>
                <a:rPr lang="en-US" sz="2000" b="1" dirty="0">
                  <a:solidFill>
                    <a:prstClr val="black"/>
                  </a:solidFill>
                  <a:latin typeface="Calibri" panose="020F0502020204030204" pitchFamily="34" charset="0"/>
                </a:rPr>
                <a:t>Variables </a:t>
              </a:r>
              <a:r>
                <a:rPr lang="en-US" sz="2000" b="1" dirty="0" err="1">
                  <a:solidFill>
                    <a:prstClr val="black"/>
                  </a:solidFill>
                  <a:latin typeface="Calibri" panose="020F0502020204030204" pitchFamily="34" charset="0"/>
                </a:rPr>
                <a:t>étudiées</a:t>
              </a:r>
              <a:endParaRPr lang="en-US" sz="2000" dirty="0">
                <a:solidFill>
                  <a:prstClr val="black"/>
                </a:solidFill>
                <a:latin typeface="Calibri" panose="020F0502020204030204" pitchFamily="34" charset="0"/>
              </a:endParaRPr>
            </a:p>
            <a:p>
              <a:pPr marL="685800">
                <a:spcBef>
                  <a:spcPts val="200"/>
                </a:spcBef>
                <a:spcAft>
                  <a:spcPts val="0"/>
                </a:spcAft>
                <a:buClr>
                  <a:srgbClr val="7030A0"/>
                </a:buClr>
                <a:buFont typeface="Arial" panose="020B0604020202020204" pitchFamily="34" charset="0"/>
                <a:buChar char="•"/>
              </a:pPr>
              <a:r>
                <a:rPr lang="fr-FR" sz="2000" dirty="0">
                  <a:solidFill>
                    <a:prstClr val="black"/>
                  </a:solidFill>
                  <a:latin typeface="Calibri" panose="020F0502020204030204" pitchFamily="34" charset="0"/>
                </a:rPr>
                <a:t> Variables phénotypiques et environnementales (trait, méthode, échelle)</a:t>
              </a:r>
            </a:p>
          </p:txBody>
        </p:sp>
        <p:sp>
          <p:nvSpPr>
            <p:cNvPr id="2" name="ZoneTexte 1"/>
            <p:cNvSpPr txBox="1"/>
            <p:nvPr/>
          </p:nvSpPr>
          <p:spPr>
            <a:xfrm>
              <a:off x="3491880" y="1351801"/>
              <a:ext cx="5576078" cy="276999"/>
            </a:xfrm>
            <a:prstGeom prst="rect">
              <a:avLst/>
            </a:prstGeom>
            <a:noFill/>
          </p:spPr>
          <p:txBody>
            <a:bodyPr wrap="none" rtlCol="0">
              <a:spAutoFit/>
            </a:bodyPr>
            <a:lstStyle/>
            <a:p>
              <a:r>
                <a:rPr lang="fr-FR" sz="1200" dirty="0">
                  <a:hlinkClick r:id="rId3"/>
                </a:rPr>
                <a:t>https://github.com/MIAPPE/MIAPPE/tree/master/MIAPPE_Checklist-Data-Model-v1.1</a:t>
              </a:r>
            </a:p>
          </p:txBody>
        </p:sp>
        <p:sp>
          <p:nvSpPr>
            <p:cNvPr id="3" name="Rectangle 2"/>
            <p:cNvSpPr/>
            <p:nvPr/>
          </p:nvSpPr>
          <p:spPr>
            <a:xfrm>
              <a:off x="263868" y="899428"/>
              <a:ext cx="8556604" cy="400110"/>
            </a:xfrm>
            <a:prstGeom prst="rect">
              <a:avLst/>
            </a:prstGeom>
          </p:spPr>
          <p:txBody>
            <a:bodyPr wrap="square">
              <a:spAutoFit/>
            </a:bodyPr>
            <a:lstStyle/>
            <a:p>
              <a:pPr algn="just">
                <a:spcBef>
                  <a:spcPts val="600"/>
                </a:spcBef>
              </a:pPr>
              <a:r>
                <a:rPr lang="fr-FR" sz="2000" b="1" dirty="0">
                  <a:solidFill>
                    <a:srgbClr val="0066FF"/>
                  </a:solidFill>
                </a:rPr>
                <a:t>Minimum Information </a:t>
              </a:r>
              <a:r>
                <a:rPr lang="fr-FR" sz="2000" b="1" dirty="0">
                  <a:solidFill>
                    <a:schemeClr val="accent4">
                      <a:lumMod val="75000"/>
                    </a:schemeClr>
                  </a:solidFill>
                </a:rPr>
                <a:t>About Plant </a:t>
              </a:r>
              <a:r>
                <a:rPr lang="fr-FR" sz="2000" b="1" dirty="0" err="1">
                  <a:solidFill>
                    <a:schemeClr val="accent4">
                      <a:lumMod val="75000"/>
                    </a:schemeClr>
                  </a:solidFill>
                </a:rPr>
                <a:t>Phenotyping</a:t>
              </a:r>
              <a:r>
                <a:rPr lang="fr-FR" sz="2000" b="1" dirty="0">
                  <a:solidFill>
                    <a:schemeClr val="accent4">
                      <a:lumMod val="75000"/>
                    </a:schemeClr>
                  </a:solidFill>
                </a:rPr>
                <a:t> </a:t>
              </a:r>
              <a:r>
                <a:rPr lang="fr-FR" sz="2000" b="1" dirty="0" err="1">
                  <a:solidFill>
                    <a:schemeClr val="accent4">
                      <a:lumMod val="75000"/>
                    </a:schemeClr>
                  </a:solidFill>
                </a:rPr>
                <a:t>Experiment</a:t>
              </a:r>
              <a:endParaRPr lang="fr-FR" sz="2000" dirty="0">
                <a:solidFill>
                  <a:schemeClr val="accent4">
                    <a:lumMod val="75000"/>
                  </a:schemeClr>
                </a:solidFill>
              </a:endParaRPr>
            </a:p>
          </p:txBody>
        </p:sp>
      </p:grpSp>
      <p:grpSp>
        <p:nvGrpSpPr>
          <p:cNvPr id="10" name="Groupe 9">
            <a:extLst>
              <a:ext uri="{FF2B5EF4-FFF2-40B4-BE49-F238E27FC236}">
                <a16:creationId xmlns:a16="http://schemas.microsoft.com/office/drawing/2014/main" id="{0405FB96-A362-4936-BE43-9222779B985B}"/>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E479B8C4-3CC7-4DB4-BD4D-6A45E3F74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2C2942E9-0D6B-4089-A5F0-8924262245B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147</a:t>
              </a:fld>
              <a:endParaRPr lang="fr-FR" sz="1200" dirty="0">
                <a:solidFill>
                  <a:schemeClr val="tx1"/>
                </a:solidFill>
              </a:endParaRPr>
            </a:p>
          </p:txBody>
        </p:sp>
      </p:grpSp>
      <p:sp>
        <p:nvSpPr>
          <p:cNvPr id="15" name="ZoneTexte 14">
            <a:extLst>
              <a:ext uri="{FF2B5EF4-FFF2-40B4-BE49-F238E27FC236}">
                <a16:creationId xmlns:a16="http://schemas.microsoft.com/office/drawing/2014/main" id="{A97AE46A-5786-49AC-AA30-384B19D8677F}"/>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0500726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148064" y="1196752"/>
            <a:ext cx="3939296" cy="276999"/>
          </a:xfrm>
          <a:prstGeom prst="rect">
            <a:avLst/>
          </a:prstGeom>
          <a:solidFill>
            <a:schemeClr val="bg1"/>
          </a:solidFill>
        </p:spPr>
        <p:txBody>
          <a:bodyPr wrap="square" rtlCol="0">
            <a:spAutoFit/>
          </a:bodyPr>
          <a:lstStyle/>
          <a:p>
            <a:r>
              <a:rPr lang="fr-FR" sz="1200" dirty="0">
                <a:solidFill>
                  <a:prstClr val="black"/>
                </a:solidFill>
                <a:hlinkClick r:id="rId3"/>
              </a:rPr>
              <a:t>https://www.ncbi.nlm.nih.gov/geo/info/seq.html#metadata</a:t>
            </a:r>
            <a:endParaRPr lang="fr-FR" sz="1200" dirty="0">
              <a:solidFill>
                <a:schemeClr val="lt1"/>
              </a:solidFill>
            </a:endParaRPr>
          </a:p>
        </p:txBody>
      </p:sp>
      <p:sp>
        <p:nvSpPr>
          <p:cNvPr id="11" name="ZoneTexte 10">
            <a:extLst>
              <a:ext uri="{FF2B5EF4-FFF2-40B4-BE49-F238E27FC236}">
                <a16:creationId xmlns:a16="http://schemas.microsoft.com/office/drawing/2014/main" id="{D4544984-1E57-428B-937A-C5F1E1FF207B}"/>
              </a:ext>
            </a:extLst>
          </p:cNvPr>
          <p:cNvSpPr txBox="1"/>
          <p:nvPr/>
        </p:nvSpPr>
        <p:spPr>
          <a:xfrm>
            <a:off x="251520" y="836712"/>
            <a:ext cx="8424936" cy="677108"/>
          </a:xfrm>
          <a:prstGeom prst="rect">
            <a:avLst/>
          </a:prstGeom>
          <a:noFill/>
        </p:spPr>
        <p:txBody>
          <a:bodyPr wrap="square" rtlCol="0">
            <a:spAutoFit/>
          </a:bodyPr>
          <a:lstStyle/>
          <a:p>
            <a:pPr algn="just">
              <a:spcBef>
                <a:spcPts val="600"/>
              </a:spcBef>
            </a:pPr>
            <a:r>
              <a:rPr lang="fr-FR" sz="2000" b="1" dirty="0">
                <a:solidFill>
                  <a:srgbClr val="0066FF"/>
                </a:solidFill>
              </a:rPr>
              <a:t>Minimum Information </a:t>
            </a:r>
            <a:r>
              <a:rPr lang="fr-FR" sz="2000" b="1" dirty="0">
                <a:solidFill>
                  <a:schemeClr val="accent4">
                    <a:lumMod val="75000"/>
                  </a:schemeClr>
                </a:solidFill>
              </a:rPr>
              <a:t>About a Next-</a:t>
            </a:r>
            <a:r>
              <a:rPr lang="fr-FR" sz="2000" b="1" dirty="0" err="1">
                <a:solidFill>
                  <a:schemeClr val="accent4">
                    <a:lumMod val="75000"/>
                  </a:schemeClr>
                </a:solidFill>
              </a:rPr>
              <a:t>generation</a:t>
            </a:r>
            <a:r>
              <a:rPr lang="fr-FR" sz="2000" b="1" dirty="0">
                <a:solidFill>
                  <a:schemeClr val="accent4">
                    <a:lumMod val="75000"/>
                  </a:schemeClr>
                </a:solidFill>
              </a:rPr>
              <a:t> </a:t>
            </a:r>
            <a:r>
              <a:rPr lang="fr-FR" sz="2000" b="1" dirty="0" err="1">
                <a:solidFill>
                  <a:schemeClr val="accent4">
                    <a:lumMod val="75000"/>
                  </a:schemeClr>
                </a:solidFill>
              </a:rPr>
              <a:t>Sequencing</a:t>
            </a:r>
            <a:r>
              <a:rPr lang="fr-FR" sz="2000" b="1" dirty="0">
                <a:solidFill>
                  <a:schemeClr val="accent4">
                    <a:lumMod val="75000"/>
                  </a:schemeClr>
                </a:solidFill>
              </a:rPr>
              <a:t> </a:t>
            </a:r>
            <a:r>
              <a:rPr lang="fr-FR" sz="2000" b="1" dirty="0" err="1">
                <a:solidFill>
                  <a:schemeClr val="accent4">
                    <a:lumMod val="75000"/>
                  </a:schemeClr>
                </a:solidFill>
              </a:rPr>
              <a:t>Experiment</a:t>
            </a:r>
            <a:r>
              <a:rPr lang="fr-FR" sz="2000" dirty="0">
                <a:solidFill>
                  <a:schemeClr val="accent4">
                    <a:lumMod val="75000"/>
                  </a:schemeClr>
                </a:solidFill>
              </a:rPr>
              <a:t>     </a:t>
            </a:r>
            <a:endParaRPr lang="fr-FR" sz="1000" dirty="0">
              <a:solidFill>
                <a:schemeClr val="accent4">
                  <a:lumMod val="75000"/>
                </a:schemeClr>
              </a:solidFill>
            </a:endParaRPr>
          </a:p>
          <a:p>
            <a:pPr lvl="2" algn="just">
              <a:buClr>
                <a:srgbClr val="7030A0"/>
              </a:buClr>
            </a:pPr>
            <a:endParaRPr lang="fr-FR" dirty="0"/>
          </a:p>
        </p:txBody>
      </p:sp>
      <p:sp>
        <p:nvSpPr>
          <p:cNvPr id="8" name="Titre 1">
            <a:extLst>
              <a:ext uri="{FF2B5EF4-FFF2-40B4-BE49-F238E27FC236}">
                <a16:creationId xmlns:a16="http://schemas.microsoft.com/office/drawing/2014/main" id="{88EC6E94-E1E2-C04F-829B-581440D2FD8A}"/>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MINSEQE: standard pour séquençage haut-débit</a:t>
            </a:r>
          </a:p>
        </p:txBody>
      </p:sp>
      <p:grpSp>
        <p:nvGrpSpPr>
          <p:cNvPr id="14" name="Groupe 13"/>
          <p:cNvGrpSpPr/>
          <p:nvPr/>
        </p:nvGrpSpPr>
        <p:grpSpPr>
          <a:xfrm>
            <a:off x="6845799" y="1471863"/>
            <a:ext cx="2262705" cy="1453081"/>
            <a:chOff x="6845799" y="1471863"/>
            <a:chExt cx="2262705" cy="1453081"/>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290" y="1471863"/>
              <a:ext cx="1409618" cy="733001"/>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1628" y="2184888"/>
              <a:ext cx="756876" cy="740056"/>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5799" y="2151328"/>
              <a:ext cx="1680479" cy="413576"/>
            </a:xfrm>
            <a:prstGeom prst="rect">
              <a:avLst/>
            </a:prstGeom>
          </p:spPr>
        </p:pic>
      </p:grpSp>
      <p:grpSp>
        <p:nvGrpSpPr>
          <p:cNvPr id="10" name="Groupe 9">
            <a:extLst>
              <a:ext uri="{FF2B5EF4-FFF2-40B4-BE49-F238E27FC236}">
                <a16:creationId xmlns:a16="http://schemas.microsoft.com/office/drawing/2014/main" id="{C87047E6-5724-4EC3-AF6E-5BDA2A250CAC}"/>
              </a:ext>
            </a:extLst>
          </p:cNvPr>
          <p:cNvGrpSpPr/>
          <p:nvPr/>
        </p:nvGrpSpPr>
        <p:grpSpPr>
          <a:xfrm>
            <a:off x="575390" y="5733256"/>
            <a:ext cx="7525002" cy="707886"/>
            <a:chOff x="524153" y="5910371"/>
            <a:chExt cx="8541525" cy="707886"/>
          </a:xfrm>
        </p:grpSpPr>
        <p:sp>
          <p:nvSpPr>
            <p:cNvPr id="12" name="ZoneTexte 11">
              <a:extLst>
                <a:ext uri="{FF2B5EF4-FFF2-40B4-BE49-F238E27FC236}">
                  <a16:creationId xmlns:a16="http://schemas.microsoft.com/office/drawing/2014/main" id="{756F2AC0-42E6-498B-A653-299E4EE90712}"/>
                </a:ext>
              </a:extLst>
            </p:cNvPr>
            <p:cNvSpPr txBox="1"/>
            <p:nvPr/>
          </p:nvSpPr>
          <p:spPr>
            <a:xfrm>
              <a:off x="1432830" y="5910371"/>
              <a:ext cx="7632848"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000" dirty="0">
                  <a:latin typeface="Calibri" panose="020F0502020204030204" pitchFamily="34" charset="0"/>
                </a:rPr>
                <a:t>permet le traitement et l’intégration de multiple expériences </a:t>
              </a:r>
            </a:p>
            <a:p>
              <a:r>
                <a:rPr lang="fr-FR" sz="2000" dirty="0">
                  <a:latin typeface="Calibri" panose="020F0502020204030204" pitchFamily="34" charset="0"/>
                </a:rPr>
                <a:t>ayant des protocoles différents</a:t>
              </a:r>
              <a:endParaRPr lang="fr-FR" sz="2000" dirty="0">
                <a:solidFill>
                  <a:schemeClr val="lt1"/>
                </a:solidFill>
                <a:latin typeface="Calibri" panose="020F0502020204030204" pitchFamily="34" charset="0"/>
              </a:endParaRPr>
            </a:p>
          </p:txBody>
        </p:sp>
        <p:sp>
          <p:nvSpPr>
            <p:cNvPr id="13" name="Flèche droite 16">
              <a:extLst>
                <a:ext uri="{FF2B5EF4-FFF2-40B4-BE49-F238E27FC236}">
                  <a16:creationId xmlns:a16="http://schemas.microsoft.com/office/drawing/2014/main" id="{09173E30-AFD8-4664-B907-A6F56F4052AE}"/>
                </a:ext>
              </a:extLst>
            </p:cNvPr>
            <p:cNvSpPr/>
            <p:nvPr/>
          </p:nvSpPr>
          <p:spPr>
            <a:xfrm>
              <a:off x="524153" y="6021998"/>
              <a:ext cx="776672" cy="484632"/>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600" dirty="0">
                <a:latin typeface="Calibri" panose="020F0502020204030204" pitchFamily="34" charset="0"/>
              </a:endParaRPr>
            </a:p>
          </p:txBody>
        </p:sp>
      </p:grpSp>
      <p:sp>
        <p:nvSpPr>
          <p:cNvPr id="6" name="ZoneTexte 5">
            <a:extLst>
              <a:ext uri="{FF2B5EF4-FFF2-40B4-BE49-F238E27FC236}">
                <a16:creationId xmlns:a16="http://schemas.microsoft.com/office/drawing/2014/main" id="{A0DBC110-7ABA-4663-A2BF-DAF2FAD73FB2}"/>
              </a:ext>
            </a:extLst>
          </p:cNvPr>
          <p:cNvSpPr txBox="1"/>
          <p:nvPr/>
        </p:nvSpPr>
        <p:spPr>
          <a:xfrm>
            <a:off x="611560" y="1844824"/>
            <a:ext cx="6517875" cy="3962623"/>
          </a:xfrm>
          <a:prstGeom prst="rect">
            <a:avLst/>
          </a:prstGeom>
          <a:noFill/>
        </p:spPr>
        <p:txBody>
          <a:bodyPr wrap="none" rtlCol="0">
            <a:spAutoFit/>
          </a:bodyPr>
          <a:lstStyle/>
          <a:p>
            <a:r>
              <a:rPr lang="fr-FR" b="1" dirty="0"/>
              <a:t>Description of the </a:t>
            </a:r>
            <a:r>
              <a:rPr lang="fr-FR" b="1" dirty="0" err="1"/>
              <a:t>biological</a:t>
            </a:r>
            <a:r>
              <a:rPr lang="fr-FR" b="1" dirty="0"/>
              <a:t> system, </a:t>
            </a:r>
            <a:r>
              <a:rPr lang="fr-FR" b="1" dirty="0" err="1"/>
              <a:t>samples</a:t>
            </a:r>
            <a:r>
              <a:rPr lang="fr-FR" b="1" dirty="0"/>
              <a:t>, and variables</a:t>
            </a:r>
            <a:r>
              <a:rPr lang="fr-FR" dirty="0"/>
              <a:t>: </a:t>
            </a:r>
            <a:endParaRPr lang="fr-FR" sz="1600" dirty="0"/>
          </a:p>
          <a:p>
            <a:pPr lvl="1"/>
            <a:r>
              <a:rPr lang="fr-FR" sz="1400" dirty="0" err="1"/>
              <a:t>organism</a:t>
            </a:r>
            <a:r>
              <a:rPr lang="fr-FR" sz="1400" dirty="0"/>
              <a:t>, tissue, and </a:t>
            </a:r>
            <a:r>
              <a:rPr lang="fr-FR" sz="1400" dirty="0" err="1"/>
              <a:t>treatment</a:t>
            </a:r>
            <a:r>
              <a:rPr lang="fr-FR" sz="1400" dirty="0"/>
              <a:t>(s) </a:t>
            </a:r>
            <a:r>
              <a:rPr lang="fr-FR" sz="1400" dirty="0" err="1"/>
              <a:t>applied</a:t>
            </a:r>
            <a:endParaRPr lang="fr-FR" sz="1400" dirty="0"/>
          </a:p>
          <a:p>
            <a:pPr lvl="1"/>
            <a:r>
              <a:rPr lang="fr-FR" sz="1400" dirty="0"/>
              <a:t>compound and dose in dose-</a:t>
            </a:r>
            <a:r>
              <a:rPr lang="fr-FR" sz="1400" dirty="0" err="1"/>
              <a:t>response</a:t>
            </a:r>
            <a:r>
              <a:rPr lang="fr-FR" sz="1400" dirty="0"/>
              <a:t> </a:t>
            </a:r>
            <a:r>
              <a:rPr lang="fr-FR" sz="1400" dirty="0" err="1"/>
              <a:t>experiments</a:t>
            </a:r>
            <a:endParaRPr lang="fr-FR" sz="1400" dirty="0"/>
          </a:p>
          <a:p>
            <a:pPr>
              <a:spcBef>
                <a:spcPts val="600"/>
              </a:spcBef>
            </a:pPr>
            <a:r>
              <a:rPr lang="fr-FR" b="1" dirty="0" err="1"/>
              <a:t>Sequence</a:t>
            </a:r>
            <a:r>
              <a:rPr lang="fr-FR" b="1" dirty="0"/>
              <a:t> </a:t>
            </a:r>
            <a:r>
              <a:rPr lang="fr-FR" b="1" dirty="0" err="1"/>
              <a:t>read</a:t>
            </a:r>
            <a:r>
              <a:rPr lang="fr-FR" b="1" dirty="0"/>
              <a:t> data for </a:t>
            </a:r>
            <a:r>
              <a:rPr lang="fr-FR" b="1" dirty="0" err="1"/>
              <a:t>each</a:t>
            </a:r>
            <a:r>
              <a:rPr lang="fr-FR" b="1" dirty="0"/>
              <a:t> </a:t>
            </a:r>
            <a:r>
              <a:rPr lang="fr-FR" b="1" dirty="0" err="1"/>
              <a:t>assay</a:t>
            </a:r>
            <a:r>
              <a:rPr lang="fr-FR" b="1" dirty="0"/>
              <a:t>: </a:t>
            </a:r>
          </a:p>
          <a:p>
            <a:pPr lvl="1"/>
            <a:r>
              <a:rPr lang="fr-FR" sz="1400" dirty="0" err="1"/>
              <a:t>read</a:t>
            </a:r>
            <a:r>
              <a:rPr lang="fr-FR" sz="1400" dirty="0"/>
              <a:t> </a:t>
            </a:r>
            <a:r>
              <a:rPr lang="fr-FR" sz="1400" dirty="0" err="1"/>
              <a:t>sequences</a:t>
            </a:r>
            <a:r>
              <a:rPr lang="fr-FR" sz="1400" dirty="0"/>
              <a:t> and base-</a:t>
            </a:r>
            <a:r>
              <a:rPr lang="fr-FR" sz="1400" dirty="0" err="1"/>
              <a:t>level</a:t>
            </a:r>
            <a:r>
              <a:rPr lang="fr-FR" sz="1400" dirty="0"/>
              <a:t> </a:t>
            </a:r>
            <a:r>
              <a:rPr lang="fr-FR" sz="1400" dirty="0" err="1"/>
              <a:t>quality</a:t>
            </a:r>
            <a:r>
              <a:rPr lang="fr-FR" sz="1400" dirty="0"/>
              <a:t> scores for </a:t>
            </a:r>
            <a:r>
              <a:rPr lang="fr-FR" sz="1400" dirty="0" err="1"/>
              <a:t>each</a:t>
            </a:r>
            <a:r>
              <a:rPr lang="fr-FR" sz="1400" dirty="0"/>
              <a:t> </a:t>
            </a:r>
            <a:r>
              <a:rPr lang="fr-FR" sz="1400" dirty="0" err="1"/>
              <a:t>assay</a:t>
            </a:r>
            <a:endParaRPr lang="fr-FR" sz="1400" dirty="0"/>
          </a:p>
          <a:p>
            <a:pPr>
              <a:spcBef>
                <a:spcPts val="600"/>
              </a:spcBef>
            </a:pPr>
            <a:r>
              <a:rPr lang="fr-FR" b="1" dirty="0"/>
              <a:t>Final </a:t>
            </a:r>
            <a:r>
              <a:rPr lang="fr-FR" b="1" dirty="0" err="1"/>
              <a:t>processed</a:t>
            </a:r>
            <a:r>
              <a:rPr lang="fr-FR" b="1" dirty="0"/>
              <a:t> data for the set of </a:t>
            </a:r>
            <a:r>
              <a:rPr lang="fr-FR" b="1" dirty="0" err="1"/>
              <a:t>assays</a:t>
            </a:r>
            <a:r>
              <a:rPr lang="fr-FR" b="1" dirty="0"/>
              <a:t> in the </a:t>
            </a:r>
            <a:r>
              <a:rPr lang="fr-FR" b="1" dirty="0" err="1"/>
              <a:t>study</a:t>
            </a:r>
            <a:r>
              <a:rPr lang="fr-FR" b="1" dirty="0"/>
              <a:t>: </a:t>
            </a:r>
          </a:p>
          <a:p>
            <a:pPr lvl="1"/>
            <a:r>
              <a:rPr lang="fr-FR" sz="1400" dirty="0"/>
              <a:t>data on </a:t>
            </a:r>
            <a:r>
              <a:rPr lang="fr-FR" sz="1400" dirty="0" err="1"/>
              <a:t>which</a:t>
            </a:r>
            <a:r>
              <a:rPr lang="fr-FR" sz="1400" dirty="0"/>
              <a:t> conclusions in the publication are </a:t>
            </a:r>
            <a:r>
              <a:rPr lang="fr-FR" sz="1400" dirty="0" err="1"/>
              <a:t>based</a:t>
            </a:r>
            <a:endParaRPr lang="fr-FR" sz="1400" dirty="0"/>
          </a:p>
          <a:p>
            <a:pPr>
              <a:spcBef>
                <a:spcPts val="600"/>
              </a:spcBef>
            </a:pPr>
            <a:r>
              <a:rPr lang="fr-FR" b="1" dirty="0"/>
              <a:t>Information about the </a:t>
            </a:r>
            <a:r>
              <a:rPr lang="fr-FR" b="1" dirty="0" err="1"/>
              <a:t>experiment</a:t>
            </a:r>
            <a:r>
              <a:rPr lang="fr-FR" b="1" dirty="0"/>
              <a:t> and </a:t>
            </a:r>
            <a:r>
              <a:rPr lang="fr-FR" b="1" dirty="0" err="1"/>
              <a:t>sample</a:t>
            </a:r>
            <a:r>
              <a:rPr lang="fr-FR" b="1" dirty="0"/>
              <a:t>-data </a:t>
            </a:r>
            <a:r>
              <a:rPr lang="fr-FR" b="1" dirty="0" err="1"/>
              <a:t>relationships</a:t>
            </a:r>
            <a:r>
              <a:rPr lang="fr-FR" b="1" dirty="0"/>
              <a:t>: </a:t>
            </a:r>
          </a:p>
          <a:p>
            <a:pPr lvl="1"/>
            <a:r>
              <a:rPr lang="fr-FR" sz="1400" dirty="0" err="1"/>
              <a:t>summary</a:t>
            </a:r>
            <a:r>
              <a:rPr lang="fr-FR" sz="1400" dirty="0"/>
              <a:t> of the </a:t>
            </a:r>
            <a:r>
              <a:rPr lang="fr-FR" sz="1400" dirty="0" err="1"/>
              <a:t>experiment</a:t>
            </a:r>
            <a:r>
              <a:rPr lang="fr-FR" sz="1400" dirty="0"/>
              <a:t> and </a:t>
            </a:r>
            <a:r>
              <a:rPr lang="fr-FR" sz="1400" dirty="0" err="1"/>
              <a:t>its</a:t>
            </a:r>
            <a:r>
              <a:rPr lang="fr-FR" sz="1400" dirty="0"/>
              <a:t> goals</a:t>
            </a:r>
          </a:p>
          <a:p>
            <a:pPr lvl="1"/>
            <a:r>
              <a:rPr lang="fr-FR" sz="1400" dirty="0"/>
              <a:t>table </a:t>
            </a:r>
            <a:r>
              <a:rPr lang="fr-FR" sz="1400" dirty="0" err="1"/>
              <a:t>specifying</a:t>
            </a:r>
            <a:r>
              <a:rPr lang="fr-FR" sz="1400" dirty="0"/>
              <a:t> </a:t>
            </a:r>
            <a:r>
              <a:rPr lang="fr-FR" sz="1400" dirty="0" err="1"/>
              <a:t>sample</a:t>
            </a:r>
            <a:r>
              <a:rPr lang="fr-FR" sz="1400" dirty="0"/>
              <a:t>-data </a:t>
            </a:r>
            <a:r>
              <a:rPr lang="fr-FR" sz="1400" dirty="0" err="1"/>
              <a:t>relationships</a:t>
            </a:r>
            <a:endParaRPr lang="fr-FR" sz="1400" dirty="0"/>
          </a:p>
          <a:p>
            <a:pPr>
              <a:spcBef>
                <a:spcPts val="600"/>
              </a:spcBef>
            </a:pPr>
            <a:r>
              <a:rPr lang="fr-FR" b="1" dirty="0"/>
              <a:t>Essential </a:t>
            </a:r>
            <a:r>
              <a:rPr lang="fr-FR" b="1" dirty="0" err="1"/>
              <a:t>experimental</a:t>
            </a:r>
            <a:r>
              <a:rPr lang="fr-FR" b="1" dirty="0"/>
              <a:t> and data </a:t>
            </a:r>
            <a:r>
              <a:rPr lang="fr-FR" b="1" dirty="0" err="1"/>
              <a:t>processing</a:t>
            </a:r>
            <a:r>
              <a:rPr lang="fr-FR" b="1" dirty="0"/>
              <a:t> </a:t>
            </a:r>
            <a:r>
              <a:rPr lang="fr-FR" b="1" dirty="0" err="1"/>
              <a:t>protocols</a:t>
            </a:r>
            <a:r>
              <a:rPr lang="fr-FR" b="1" dirty="0"/>
              <a:t>: </a:t>
            </a:r>
          </a:p>
          <a:p>
            <a:pPr lvl="1"/>
            <a:r>
              <a:rPr lang="fr-FR" sz="1400" dirty="0"/>
              <a:t>how </a:t>
            </a:r>
            <a:r>
              <a:rPr lang="fr-FR" sz="1400" dirty="0" err="1"/>
              <a:t>nucleic</a:t>
            </a:r>
            <a:r>
              <a:rPr lang="fr-FR" sz="1400" dirty="0"/>
              <a:t> </a:t>
            </a:r>
            <a:r>
              <a:rPr lang="fr-FR" sz="1400" dirty="0" err="1"/>
              <a:t>acid</a:t>
            </a:r>
            <a:r>
              <a:rPr lang="fr-FR" sz="1400" dirty="0"/>
              <a:t> </a:t>
            </a:r>
            <a:r>
              <a:rPr lang="fr-FR" sz="1400" dirty="0" err="1"/>
              <a:t>were</a:t>
            </a:r>
            <a:r>
              <a:rPr lang="fr-FR" sz="1400" dirty="0"/>
              <a:t> </a:t>
            </a:r>
            <a:r>
              <a:rPr lang="fr-FR" sz="1400" dirty="0" err="1"/>
              <a:t>isolated</a:t>
            </a:r>
            <a:r>
              <a:rPr lang="fr-FR" sz="1400" dirty="0"/>
              <a:t>, </a:t>
            </a:r>
            <a:r>
              <a:rPr lang="fr-FR" sz="1400" dirty="0" err="1"/>
              <a:t>purified</a:t>
            </a:r>
            <a:r>
              <a:rPr lang="fr-FR" sz="1400" dirty="0"/>
              <a:t>, </a:t>
            </a:r>
            <a:r>
              <a:rPr lang="fr-FR" sz="1400" dirty="0" err="1"/>
              <a:t>processed</a:t>
            </a:r>
            <a:r>
              <a:rPr lang="fr-FR" sz="1400" dirty="0"/>
              <a:t> </a:t>
            </a:r>
          </a:p>
          <a:p>
            <a:pPr lvl="1"/>
            <a:r>
              <a:rPr lang="fr-FR" sz="1400" dirty="0"/>
              <a:t>instrumentation </a:t>
            </a:r>
            <a:r>
              <a:rPr lang="fr-FR" sz="1400" dirty="0" err="1"/>
              <a:t>used</a:t>
            </a:r>
            <a:r>
              <a:rPr lang="fr-FR" sz="1400" dirty="0"/>
              <a:t>, </a:t>
            </a:r>
            <a:r>
              <a:rPr lang="fr-FR" sz="1400" dirty="0" err="1"/>
              <a:t>methodologies</a:t>
            </a:r>
            <a:r>
              <a:rPr lang="fr-FR" sz="1400" dirty="0"/>
              <a:t>, </a:t>
            </a:r>
            <a:r>
              <a:rPr lang="fr-FR" sz="1400" dirty="0" err="1"/>
              <a:t>alignment</a:t>
            </a:r>
            <a:r>
              <a:rPr lang="fr-FR" sz="1400" dirty="0"/>
              <a:t> </a:t>
            </a:r>
            <a:r>
              <a:rPr lang="fr-FR" sz="1400" dirty="0" err="1"/>
              <a:t>algorithms</a:t>
            </a:r>
            <a:r>
              <a:rPr lang="fr-FR" sz="1400" dirty="0"/>
              <a:t> </a:t>
            </a:r>
          </a:p>
          <a:p>
            <a:pPr lvl="1"/>
            <a:r>
              <a:rPr lang="fr-FR" sz="1400" dirty="0"/>
              <a:t>data </a:t>
            </a:r>
            <a:r>
              <a:rPr lang="fr-FR" sz="1400" dirty="0" err="1"/>
              <a:t>filtering</a:t>
            </a:r>
            <a:r>
              <a:rPr lang="fr-FR" sz="1400" dirty="0"/>
              <a:t> plus data </a:t>
            </a:r>
            <a:r>
              <a:rPr lang="fr-FR" sz="1400" dirty="0" err="1"/>
              <a:t>processing</a:t>
            </a:r>
            <a:r>
              <a:rPr lang="fr-FR" sz="1400" dirty="0"/>
              <a:t> &amp; </a:t>
            </a:r>
            <a:r>
              <a:rPr lang="fr-FR" sz="1400" dirty="0" err="1"/>
              <a:t>analysis</a:t>
            </a:r>
            <a:r>
              <a:rPr lang="fr-FR" sz="1400" dirty="0"/>
              <a:t> </a:t>
            </a:r>
            <a:r>
              <a:rPr lang="fr-FR" sz="1400" dirty="0" err="1"/>
              <a:t>protocols</a:t>
            </a:r>
            <a:r>
              <a:rPr lang="fr-FR" sz="1400" dirty="0"/>
              <a:t>.</a:t>
            </a:r>
          </a:p>
          <a:p>
            <a:r>
              <a:rPr lang="fr-FR" dirty="0"/>
              <a:t> </a:t>
            </a:r>
          </a:p>
        </p:txBody>
      </p:sp>
      <p:sp>
        <p:nvSpPr>
          <p:cNvPr id="7" name="ZoneTexte 6">
            <a:extLst>
              <a:ext uri="{FF2B5EF4-FFF2-40B4-BE49-F238E27FC236}">
                <a16:creationId xmlns:a16="http://schemas.microsoft.com/office/drawing/2014/main" id="{457E5EF3-9350-49CA-BBE7-5D792BD03594}"/>
              </a:ext>
            </a:extLst>
          </p:cNvPr>
          <p:cNvSpPr txBox="1"/>
          <p:nvPr/>
        </p:nvSpPr>
        <p:spPr>
          <a:xfrm>
            <a:off x="395536" y="1484784"/>
            <a:ext cx="6657976" cy="400110"/>
          </a:xfrm>
          <a:prstGeom prst="rect">
            <a:avLst/>
          </a:prstGeom>
          <a:noFill/>
        </p:spPr>
        <p:txBody>
          <a:bodyPr wrap="none" rtlCol="0">
            <a:spAutoFit/>
          </a:bodyPr>
          <a:lstStyle/>
          <a:p>
            <a:r>
              <a:rPr lang="fr-FR" sz="2000" b="1" dirty="0">
                <a:solidFill>
                  <a:srgbClr val="0066FF"/>
                </a:solidFill>
              </a:rPr>
              <a:t>5 </a:t>
            </a:r>
            <a:r>
              <a:rPr lang="fr-FR" sz="2000" b="1" dirty="0" err="1">
                <a:solidFill>
                  <a:srgbClr val="0066FF"/>
                </a:solidFill>
              </a:rPr>
              <a:t>elements</a:t>
            </a:r>
            <a:r>
              <a:rPr lang="fr-FR" sz="2000" b="1" dirty="0">
                <a:solidFill>
                  <a:srgbClr val="0066FF"/>
                </a:solidFill>
              </a:rPr>
              <a:t> of </a:t>
            </a:r>
            <a:r>
              <a:rPr lang="fr-FR" sz="2000" b="1" dirty="0" err="1">
                <a:solidFill>
                  <a:srgbClr val="0066FF"/>
                </a:solidFill>
              </a:rPr>
              <a:t>experimental</a:t>
            </a:r>
            <a:r>
              <a:rPr lang="fr-FR" sz="2000" b="1" dirty="0">
                <a:solidFill>
                  <a:srgbClr val="0066FF"/>
                </a:solidFill>
              </a:rPr>
              <a:t> description </a:t>
            </a:r>
            <a:r>
              <a:rPr lang="fr-FR" sz="2000" b="1" dirty="0" err="1">
                <a:solidFill>
                  <a:srgbClr val="0066FF"/>
                </a:solidFill>
              </a:rPr>
              <a:t>considered</a:t>
            </a:r>
            <a:r>
              <a:rPr lang="fr-FR" sz="2000" b="1" dirty="0">
                <a:solidFill>
                  <a:srgbClr val="0066FF"/>
                </a:solidFill>
              </a:rPr>
              <a:t> essential:</a:t>
            </a:r>
          </a:p>
        </p:txBody>
      </p:sp>
      <p:grpSp>
        <p:nvGrpSpPr>
          <p:cNvPr id="16" name="Groupe 15">
            <a:extLst>
              <a:ext uri="{FF2B5EF4-FFF2-40B4-BE49-F238E27FC236}">
                <a16:creationId xmlns:a16="http://schemas.microsoft.com/office/drawing/2014/main" id="{46EBC563-D64D-4A7E-9689-D44BA146554D}"/>
              </a:ext>
            </a:extLst>
          </p:cNvPr>
          <p:cNvGrpSpPr/>
          <p:nvPr/>
        </p:nvGrpSpPr>
        <p:grpSpPr>
          <a:xfrm>
            <a:off x="5938" y="6464300"/>
            <a:ext cx="9120556" cy="435904"/>
            <a:chOff x="5938" y="6464300"/>
            <a:chExt cx="9120556" cy="435904"/>
          </a:xfrm>
        </p:grpSpPr>
        <p:pic>
          <p:nvPicPr>
            <p:cNvPr id="18" name="Image 17">
              <a:extLst>
                <a:ext uri="{FF2B5EF4-FFF2-40B4-BE49-F238E27FC236}">
                  <a16:creationId xmlns:a16="http://schemas.microsoft.com/office/drawing/2014/main" id="{42383B8E-7F2D-41CF-8DDD-FF072E5A7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9" name="Espace réservé du numéro de diapositive 4">
              <a:extLst>
                <a:ext uri="{FF2B5EF4-FFF2-40B4-BE49-F238E27FC236}">
                  <a16:creationId xmlns:a16="http://schemas.microsoft.com/office/drawing/2014/main" id="{CF34CEC5-02F0-4FD2-9703-69BAA5D38D6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148</a:t>
              </a:fld>
              <a:endParaRPr lang="fr-FR" sz="1200" dirty="0">
                <a:solidFill>
                  <a:schemeClr val="tx1"/>
                </a:solidFill>
              </a:endParaRPr>
            </a:p>
          </p:txBody>
        </p:sp>
      </p:grpSp>
      <p:sp>
        <p:nvSpPr>
          <p:cNvPr id="20" name="ZoneTexte 19">
            <a:extLst>
              <a:ext uri="{FF2B5EF4-FFF2-40B4-BE49-F238E27FC236}">
                <a16:creationId xmlns:a16="http://schemas.microsoft.com/office/drawing/2014/main" id="{527333EB-CAC1-4312-B525-523C0F3DC883}"/>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3351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D4544984-1E57-428B-937A-C5F1E1FF207B}"/>
              </a:ext>
            </a:extLst>
          </p:cNvPr>
          <p:cNvSpPr txBox="1"/>
          <p:nvPr/>
        </p:nvSpPr>
        <p:spPr>
          <a:xfrm>
            <a:off x="683568" y="1268462"/>
            <a:ext cx="7560840" cy="5355312"/>
          </a:xfrm>
          <a:prstGeom prst="rect">
            <a:avLst/>
          </a:prstGeom>
          <a:noFill/>
        </p:spPr>
        <p:txBody>
          <a:bodyPr wrap="square" rtlCol="0">
            <a:spAutoFit/>
          </a:bodyPr>
          <a:lstStyle/>
          <a:p>
            <a:pPr algn="just">
              <a:spcBef>
                <a:spcPts val="600"/>
              </a:spcBef>
            </a:pPr>
            <a:r>
              <a:rPr lang="fr-FR" sz="2200" b="1" dirty="0">
                <a:solidFill>
                  <a:schemeClr val="accent4">
                    <a:lumMod val="75000"/>
                  </a:schemeClr>
                </a:solidFill>
                <a:sym typeface="Wingdings" panose="05000000000000000000" pitchFamily="2" charset="2"/>
              </a:rPr>
              <a:t> </a:t>
            </a:r>
            <a:r>
              <a:rPr lang="fr-FR" sz="2200" b="1" dirty="0">
                <a:solidFill>
                  <a:schemeClr val="accent4">
                    <a:lumMod val="75000"/>
                  </a:schemeClr>
                </a:solidFill>
              </a:rPr>
              <a:t>70 champs de métadonnées pour décrire </a:t>
            </a:r>
            <a:r>
              <a:rPr lang="fr-FR" sz="2000" b="1" dirty="0">
                <a:solidFill>
                  <a:schemeClr val="accent4">
                    <a:lumMod val="75000"/>
                  </a:schemeClr>
                </a:solidFill>
              </a:rPr>
              <a:t>:</a:t>
            </a:r>
          </a:p>
          <a:p>
            <a:pPr marL="2774950" algn="just"/>
            <a:r>
              <a:rPr lang="fr-FR" sz="1400" dirty="0">
                <a:hlinkClick r:id="rId3"/>
              </a:rPr>
              <a:t>https://docs.patricbrc.org/system_documentation/data.html</a:t>
            </a:r>
            <a:r>
              <a:rPr lang="fr-FR" sz="1400" dirty="0"/>
              <a:t> </a:t>
            </a:r>
          </a:p>
          <a:p>
            <a:pPr marL="446850" lvl="1" indent="-285750" algn="just">
              <a:spcBef>
                <a:spcPts val="600"/>
              </a:spcBef>
              <a:buClr>
                <a:srgbClr val="7030A0"/>
              </a:buClr>
              <a:buFont typeface="Wingdings" panose="05000000000000000000" pitchFamily="2" charset="2"/>
              <a:buChar char="v"/>
            </a:pPr>
            <a:r>
              <a:rPr lang="fr-FR" sz="2200" dirty="0"/>
              <a:t>  organisme </a:t>
            </a:r>
          </a:p>
          <a:p>
            <a:pPr lvl="0" algn="just"/>
            <a:r>
              <a:rPr lang="en-US" sz="1600" dirty="0">
                <a:solidFill>
                  <a:prstClr val="black"/>
                </a:solidFill>
              </a:rPr>
              <a:t>	Genome Name, Genome ID, Organism Name, Strain, </a:t>
            </a:r>
            <a:r>
              <a:rPr lang="en-US" sz="1600" dirty="0" err="1">
                <a:solidFill>
                  <a:prstClr val="black"/>
                </a:solidFill>
              </a:rPr>
              <a:t>Serovar</a:t>
            </a:r>
            <a:r>
              <a:rPr lang="en-US" sz="1600" dirty="0">
                <a:solidFill>
                  <a:prstClr val="black"/>
                </a:solidFill>
              </a:rPr>
              <a:t>, </a:t>
            </a:r>
            <a:r>
              <a:rPr lang="en-US" sz="1600" dirty="0" err="1">
                <a:solidFill>
                  <a:prstClr val="black"/>
                </a:solidFill>
              </a:rPr>
              <a:t>Biovar</a:t>
            </a:r>
            <a:r>
              <a:rPr lang="en-US" sz="1600" dirty="0">
                <a:solidFill>
                  <a:prstClr val="black"/>
                </a:solidFill>
              </a:rPr>
              <a:t>, </a:t>
            </a:r>
            <a:r>
              <a:rPr lang="en-US" sz="1600" dirty="0" err="1">
                <a:solidFill>
                  <a:prstClr val="black"/>
                </a:solidFill>
              </a:rPr>
              <a:t>Pathovar</a:t>
            </a:r>
            <a:r>
              <a:rPr lang="en-US" sz="1600" dirty="0">
                <a:solidFill>
                  <a:prstClr val="black"/>
                </a:solidFill>
              </a:rPr>
              <a:t>, </a:t>
            </a:r>
          </a:p>
          <a:p>
            <a:pPr lvl="0" algn="just"/>
            <a:r>
              <a:rPr lang="en-US" sz="1600" dirty="0">
                <a:solidFill>
                  <a:prstClr val="black"/>
                </a:solidFill>
              </a:rPr>
              <a:t>	Culture Collection, Type Strain, Antimicrobial Resistance, …</a:t>
            </a:r>
          </a:p>
          <a:p>
            <a:pPr marL="446850" lvl="1" indent="-285750" algn="just">
              <a:spcBef>
                <a:spcPts val="600"/>
              </a:spcBef>
              <a:buClr>
                <a:srgbClr val="7030A0"/>
              </a:buClr>
              <a:buFont typeface="Wingdings" panose="05000000000000000000" pitchFamily="2" charset="2"/>
              <a:buChar char="v"/>
            </a:pPr>
            <a:r>
              <a:rPr lang="fr-FR" sz="2200" dirty="0"/>
              <a:t>  isolat</a:t>
            </a:r>
          </a:p>
          <a:p>
            <a:pPr lvl="0"/>
            <a:r>
              <a:rPr lang="en-US" sz="1100" dirty="0">
                <a:solidFill>
                  <a:prstClr val="black"/>
                </a:solidFill>
              </a:rPr>
              <a:t>	</a:t>
            </a:r>
            <a:r>
              <a:rPr lang="en-US" sz="1600" dirty="0">
                <a:solidFill>
                  <a:prstClr val="black"/>
                </a:solidFill>
              </a:rPr>
              <a:t>Isolation Site, Isolation Source, Isolation Country, Geographic Location, 	Latitude, Longitude, Altitude, Depth, Collection Date, …</a:t>
            </a:r>
          </a:p>
          <a:p>
            <a:pPr marL="446850" lvl="1" indent="-285750" algn="just">
              <a:spcBef>
                <a:spcPts val="600"/>
              </a:spcBef>
              <a:buClr>
                <a:srgbClr val="7030A0"/>
              </a:buClr>
              <a:buFont typeface="Wingdings" panose="05000000000000000000" pitchFamily="2" charset="2"/>
              <a:buChar char="v"/>
            </a:pPr>
            <a:r>
              <a:rPr lang="fr-FR" sz="2200" dirty="0"/>
              <a:t>  hôte</a:t>
            </a:r>
          </a:p>
          <a:p>
            <a:pPr lvl="0"/>
            <a:r>
              <a:rPr lang="en-US" sz="1100" dirty="0">
                <a:solidFill>
                  <a:prstClr val="black"/>
                </a:solidFill>
              </a:rPr>
              <a:t>	</a:t>
            </a:r>
            <a:r>
              <a:rPr lang="en-US" sz="1600" dirty="0">
                <a:solidFill>
                  <a:prstClr val="black"/>
                </a:solidFill>
              </a:rPr>
              <a:t>Host Name, Host Gender, Host Age, Host Health, </a:t>
            </a:r>
          </a:p>
          <a:p>
            <a:pPr lvl="0"/>
            <a:r>
              <a:rPr lang="en-US" sz="1600" dirty="0">
                <a:solidFill>
                  <a:prstClr val="black"/>
                </a:solidFill>
              </a:rPr>
              <a:t>	Body Sample Site, Body Sample </a:t>
            </a:r>
            <a:r>
              <a:rPr lang="en-US" sz="1600" dirty="0" err="1">
                <a:solidFill>
                  <a:prstClr val="black"/>
                </a:solidFill>
              </a:rPr>
              <a:t>Subsite</a:t>
            </a:r>
            <a:r>
              <a:rPr lang="en-US" sz="1600" dirty="0">
                <a:solidFill>
                  <a:prstClr val="black"/>
                </a:solidFill>
              </a:rPr>
              <a:t>, …</a:t>
            </a:r>
            <a:endParaRPr lang="fr-FR" sz="2400" b="1" dirty="0"/>
          </a:p>
          <a:p>
            <a:pPr marL="446850" lvl="1" indent="-285750" algn="just">
              <a:spcBef>
                <a:spcPts val="600"/>
              </a:spcBef>
              <a:buClr>
                <a:srgbClr val="7030A0"/>
              </a:buClr>
              <a:buFont typeface="Wingdings" panose="05000000000000000000" pitchFamily="2" charset="2"/>
              <a:buChar char="v"/>
            </a:pPr>
            <a:r>
              <a:rPr lang="fr-FR" sz="2200" dirty="0"/>
              <a:t>  </a:t>
            </a:r>
            <a:r>
              <a:rPr lang="fr-FR" sz="2200" dirty="0" err="1"/>
              <a:t>sequence</a:t>
            </a:r>
            <a:endParaRPr lang="fr-FR" sz="2200" dirty="0"/>
          </a:p>
          <a:p>
            <a:pPr lvl="0"/>
            <a:r>
              <a:rPr lang="en-US" sz="1100" dirty="0">
                <a:solidFill>
                  <a:prstClr val="black"/>
                </a:solidFill>
              </a:rPr>
              <a:t>	</a:t>
            </a:r>
            <a:r>
              <a:rPr lang="en-US" sz="1600" dirty="0">
                <a:solidFill>
                  <a:prstClr val="black"/>
                </a:solidFill>
              </a:rPr>
              <a:t>Sequencing Status, Sequencing Platform, Assembly Method, </a:t>
            </a:r>
          </a:p>
          <a:p>
            <a:pPr lvl="0"/>
            <a:r>
              <a:rPr lang="en-US" sz="1600" dirty="0">
                <a:solidFill>
                  <a:prstClr val="black"/>
                </a:solidFill>
              </a:rPr>
              <a:t>	Chromosomes, Plasmids, </a:t>
            </a:r>
            <a:r>
              <a:rPr lang="en-US" sz="1600" dirty="0" err="1">
                <a:solidFill>
                  <a:prstClr val="black"/>
                </a:solidFill>
              </a:rPr>
              <a:t>Contigs</a:t>
            </a:r>
            <a:r>
              <a:rPr lang="en-US" sz="1600" dirty="0">
                <a:solidFill>
                  <a:prstClr val="black"/>
                </a:solidFill>
              </a:rPr>
              <a:t>, Sequences, Genome Length, CG Content, …</a:t>
            </a:r>
          </a:p>
          <a:p>
            <a:pPr marL="446850" lvl="1" indent="-285750" algn="just">
              <a:spcBef>
                <a:spcPts val="600"/>
              </a:spcBef>
              <a:buClr>
                <a:srgbClr val="7030A0"/>
              </a:buClr>
              <a:buFont typeface="Wingdings" panose="05000000000000000000" pitchFamily="2" charset="2"/>
              <a:buChar char="v"/>
            </a:pPr>
            <a:r>
              <a:rPr lang="fr-FR" sz="2200" dirty="0"/>
              <a:t>  </a:t>
            </a:r>
            <a:r>
              <a:rPr lang="fr-FR" sz="2200" dirty="0" err="1"/>
              <a:t>phenotype</a:t>
            </a:r>
            <a:endParaRPr lang="fr-FR" sz="2200" dirty="0"/>
          </a:p>
          <a:p>
            <a:r>
              <a:rPr lang="en-US" sz="1100" dirty="0">
                <a:solidFill>
                  <a:prstClr val="black"/>
                </a:solidFill>
              </a:rPr>
              <a:t>	</a:t>
            </a:r>
            <a:r>
              <a:rPr lang="en-US" sz="1600" dirty="0">
                <a:solidFill>
                  <a:prstClr val="black"/>
                </a:solidFill>
              </a:rPr>
              <a:t>Gram Stain, Cell Shape, Motility, Sporulation, T° Range,</a:t>
            </a:r>
          </a:p>
          <a:p>
            <a:pPr lvl="0"/>
            <a:r>
              <a:rPr lang="en-US" sz="1600" dirty="0">
                <a:solidFill>
                  <a:prstClr val="black"/>
                </a:solidFill>
              </a:rPr>
              <a:t>	Salinity, Oxygen Requirement, Habitat, and Disease</a:t>
            </a:r>
            <a:r>
              <a:rPr lang="fr-FR" sz="1600" dirty="0">
                <a:solidFill>
                  <a:prstClr val="black"/>
                </a:solidFill>
              </a:rPr>
              <a:t> </a:t>
            </a:r>
          </a:p>
        </p:txBody>
      </p:sp>
      <p:sp>
        <p:nvSpPr>
          <p:cNvPr id="5" name="ZoneTexte 4"/>
          <p:cNvSpPr txBox="1"/>
          <p:nvPr/>
        </p:nvSpPr>
        <p:spPr>
          <a:xfrm>
            <a:off x="7236296" y="713601"/>
            <a:ext cx="1584176" cy="276999"/>
          </a:xfrm>
          <a:prstGeom prst="rect">
            <a:avLst/>
          </a:prstGeom>
          <a:solidFill>
            <a:schemeClr val="bg1"/>
          </a:solidFill>
        </p:spPr>
        <p:txBody>
          <a:bodyPr wrap="square" rtlCol="0">
            <a:spAutoFit/>
          </a:bodyPr>
          <a:lstStyle/>
          <a:p>
            <a:r>
              <a:rPr lang="fr-FR" sz="1200" dirty="0">
                <a:solidFill>
                  <a:prstClr val="black"/>
                </a:solidFill>
                <a:hlinkClick r:id="rId4">
                  <a:extLst>
                    <a:ext uri="{A12FA001-AC4F-418D-AE19-62706E023703}">
                      <ahyp:hlinkClr xmlns:ahyp="http://schemas.microsoft.com/office/drawing/2018/hyperlinkcolor" val="tx"/>
                    </a:ext>
                  </a:extLst>
                </a:hlinkClick>
              </a:rPr>
              <a:t>https://patricbrc.org/</a:t>
            </a:r>
            <a:endParaRPr lang="fr-FR" sz="1200" dirty="0">
              <a:solidFill>
                <a:prstClr val="black"/>
              </a:solidFill>
              <a:hlinkClick r:id="rId4"/>
            </a:endParaRPr>
          </a:p>
        </p:txBody>
      </p:sp>
      <p:sp>
        <p:nvSpPr>
          <p:cNvPr id="8" name="Titre 1">
            <a:extLst>
              <a:ext uri="{FF2B5EF4-FFF2-40B4-BE49-F238E27FC236}">
                <a16:creationId xmlns:a16="http://schemas.microsoft.com/office/drawing/2014/main" id="{88EC6E94-E1E2-C04F-829B-581440D2FD8A}"/>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PATRIC: standard pour génomique microbienne</a:t>
            </a:r>
          </a:p>
        </p:txBody>
      </p:sp>
      <p:sp>
        <p:nvSpPr>
          <p:cNvPr id="6" name="Rectangle 5">
            <a:extLst>
              <a:ext uri="{FF2B5EF4-FFF2-40B4-BE49-F238E27FC236}">
                <a16:creationId xmlns:a16="http://schemas.microsoft.com/office/drawing/2014/main" id="{EAE54F52-919C-49D4-93A7-DC30A9C1750A}"/>
              </a:ext>
            </a:extLst>
          </p:cNvPr>
          <p:cNvSpPr/>
          <p:nvPr/>
        </p:nvSpPr>
        <p:spPr>
          <a:xfrm>
            <a:off x="263868" y="836712"/>
            <a:ext cx="8556604" cy="400110"/>
          </a:xfrm>
          <a:prstGeom prst="rect">
            <a:avLst/>
          </a:prstGeom>
        </p:spPr>
        <p:txBody>
          <a:bodyPr wrap="square">
            <a:spAutoFit/>
          </a:bodyPr>
          <a:lstStyle/>
          <a:p>
            <a:pPr algn="just">
              <a:spcBef>
                <a:spcPts val="600"/>
              </a:spcBef>
            </a:pPr>
            <a:r>
              <a:rPr lang="fr-FR" sz="2000" b="1" dirty="0">
                <a:solidFill>
                  <a:srgbClr val="0066FF"/>
                </a:solidFill>
              </a:rPr>
              <a:t>PATRIC</a:t>
            </a:r>
            <a:r>
              <a:rPr lang="fr-FR" sz="2000" b="1" dirty="0">
                <a:solidFill>
                  <a:schemeClr val="accent4">
                    <a:lumMod val="75000"/>
                  </a:schemeClr>
                </a:solidFill>
              </a:rPr>
              <a:t> = Pathosystems Resource </a:t>
            </a:r>
            <a:r>
              <a:rPr lang="fr-FR" sz="2000" b="1" dirty="0" err="1">
                <a:solidFill>
                  <a:schemeClr val="accent4">
                    <a:lumMod val="75000"/>
                  </a:schemeClr>
                </a:solidFill>
              </a:rPr>
              <a:t>Integration</a:t>
            </a:r>
            <a:r>
              <a:rPr lang="fr-FR" sz="2000" b="1" dirty="0">
                <a:solidFill>
                  <a:schemeClr val="accent4">
                    <a:lumMod val="75000"/>
                  </a:schemeClr>
                </a:solidFill>
              </a:rPr>
              <a:t> Center</a:t>
            </a:r>
            <a:endParaRPr lang="fr-FR" sz="2000" dirty="0">
              <a:solidFill>
                <a:schemeClr val="accent4">
                  <a:lumMod val="75000"/>
                </a:schemeClr>
              </a:solidFill>
            </a:endParaRPr>
          </a:p>
        </p:txBody>
      </p:sp>
      <p:grpSp>
        <p:nvGrpSpPr>
          <p:cNvPr id="9" name="Groupe 8">
            <a:extLst>
              <a:ext uri="{FF2B5EF4-FFF2-40B4-BE49-F238E27FC236}">
                <a16:creationId xmlns:a16="http://schemas.microsoft.com/office/drawing/2014/main" id="{0C94F3E4-B22C-470D-9CDB-8E5C6DCA4FD0}"/>
              </a:ext>
            </a:extLst>
          </p:cNvPr>
          <p:cNvGrpSpPr/>
          <p:nvPr/>
        </p:nvGrpSpPr>
        <p:grpSpPr>
          <a:xfrm>
            <a:off x="5938" y="6464300"/>
            <a:ext cx="9120556" cy="435904"/>
            <a:chOff x="5938" y="6464300"/>
            <a:chExt cx="9120556" cy="435904"/>
          </a:xfrm>
        </p:grpSpPr>
        <p:pic>
          <p:nvPicPr>
            <p:cNvPr id="10" name="Image 9">
              <a:extLst>
                <a:ext uri="{FF2B5EF4-FFF2-40B4-BE49-F238E27FC236}">
                  <a16:creationId xmlns:a16="http://schemas.microsoft.com/office/drawing/2014/main" id="{E8DD6283-A1EF-48DB-AF89-47EC1D337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2" name="Espace réservé du numéro de diapositive 4">
              <a:extLst>
                <a:ext uri="{FF2B5EF4-FFF2-40B4-BE49-F238E27FC236}">
                  <a16:creationId xmlns:a16="http://schemas.microsoft.com/office/drawing/2014/main" id="{944C549C-C9A1-4846-B736-686D40D9A6E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149</a:t>
              </a:fld>
              <a:endParaRPr lang="fr-FR" sz="1200" dirty="0">
                <a:solidFill>
                  <a:schemeClr val="tx1"/>
                </a:solidFill>
              </a:endParaRPr>
            </a:p>
          </p:txBody>
        </p:sp>
      </p:grpSp>
      <p:sp>
        <p:nvSpPr>
          <p:cNvPr id="13" name="ZoneTexte 12">
            <a:extLst>
              <a:ext uri="{FF2B5EF4-FFF2-40B4-BE49-F238E27FC236}">
                <a16:creationId xmlns:a16="http://schemas.microsoft.com/office/drawing/2014/main" id="{95D99E00-89FF-4281-A2FF-2B0F8FCB7F98}"/>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54444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54C7D373-FCB3-458E-9028-6A308096D94A}"/>
              </a:ext>
            </a:extLst>
          </p:cNvPr>
          <p:cNvGrpSpPr/>
          <p:nvPr/>
        </p:nvGrpSpPr>
        <p:grpSpPr>
          <a:xfrm>
            <a:off x="5938" y="6464300"/>
            <a:ext cx="9120556" cy="435904"/>
            <a:chOff x="5938" y="6464300"/>
            <a:chExt cx="9120556" cy="435904"/>
          </a:xfrm>
        </p:grpSpPr>
        <p:pic>
          <p:nvPicPr>
            <p:cNvPr id="24" name="Image 23">
              <a:extLst>
                <a:ext uri="{FF2B5EF4-FFF2-40B4-BE49-F238E27FC236}">
                  <a16:creationId xmlns:a16="http://schemas.microsoft.com/office/drawing/2014/main" id="{04F14927-9E4A-4827-B723-FDF2EBBEA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5" name="Espace réservé du numéro de diapositive 4">
              <a:extLst>
                <a:ext uri="{FF2B5EF4-FFF2-40B4-BE49-F238E27FC236}">
                  <a16:creationId xmlns:a16="http://schemas.microsoft.com/office/drawing/2014/main" id="{CEBDBE28-5558-441A-B5D0-429F11265ED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15</a:t>
              </a:fld>
              <a:endParaRPr lang="fr-FR" sz="1200" dirty="0">
                <a:solidFill>
                  <a:schemeClr val="tx1"/>
                </a:solidFill>
              </a:endParaRPr>
            </a:p>
          </p:txBody>
        </p:sp>
      </p:grpSp>
      <p:sp>
        <p:nvSpPr>
          <p:cNvPr id="18" name="Titre 1">
            <a:extLst>
              <a:ext uri="{FF2B5EF4-FFF2-40B4-BE49-F238E27FC236}">
                <a16:creationId xmlns:a16="http://schemas.microsoft.com/office/drawing/2014/main" id="{CC4E6FFD-5463-D544-A59F-1C5163B942BE}"/>
              </a:ext>
            </a:extLst>
          </p:cNvPr>
          <p:cNvSpPr>
            <a:spLocks noGrp="1"/>
          </p:cNvSpPr>
          <p:nvPr>
            <p:ph type="title"/>
          </p:nvPr>
        </p:nvSpPr>
        <p:spPr>
          <a:xfrm>
            <a:off x="0" y="0"/>
            <a:ext cx="9159368" cy="718949"/>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a:normAutofit/>
          </a:bodyPr>
          <a:lstStyle/>
          <a:p>
            <a:pPr algn="l"/>
            <a:r>
              <a:rPr lang="fr-FR" sz="3200" b="1" dirty="0">
                <a:latin typeface="+mn-lt"/>
              </a:rPr>
              <a:t>A retenir</a:t>
            </a:r>
          </a:p>
        </p:txBody>
      </p:sp>
      <p:sp>
        <p:nvSpPr>
          <p:cNvPr id="31" name="ZoneTexte 30"/>
          <p:cNvSpPr txBox="1"/>
          <p:nvPr/>
        </p:nvSpPr>
        <p:spPr>
          <a:xfrm>
            <a:off x="605045" y="1052736"/>
            <a:ext cx="8215427" cy="483209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buClrTx/>
            </a:pPr>
            <a:r>
              <a:rPr lang="fr-FR" sz="2800" b="1" dirty="0">
                <a:solidFill>
                  <a:prstClr val="black"/>
                </a:solidFill>
                <a:latin typeface="Calibri" panose="020F0502020204030204" pitchFamily="34" charset="0"/>
              </a:rPr>
              <a:t>Le PGD est un livrable</a:t>
            </a:r>
          </a:p>
          <a:p>
            <a:pPr marL="800100" lvl="2" indent="-342900" algn="just">
              <a:spcBef>
                <a:spcPts val="600"/>
              </a:spcBef>
              <a:spcAft>
                <a:spcPts val="600"/>
              </a:spcAft>
              <a:buFont typeface="Arial" panose="020B0604020202020204" pitchFamily="34" charset="0"/>
              <a:buChar char="•"/>
            </a:pPr>
            <a:r>
              <a:rPr lang="fr-FR" sz="2200" dirty="0">
                <a:solidFill>
                  <a:prstClr val="black"/>
                </a:solidFill>
                <a:latin typeface="Calibri" panose="020F0502020204030204" pitchFamily="34" charset="0"/>
                <a:ea typeface="Calibri"/>
                <a:cs typeface="Times New Roman"/>
              </a:rPr>
              <a:t>	</a:t>
            </a:r>
            <a:r>
              <a:rPr lang="fr-FR" sz="2400" dirty="0">
                <a:solidFill>
                  <a:prstClr val="black"/>
                </a:solidFill>
                <a:latin typeface="Calibri" panose="020F0502020204030204" pitchFamily="34" charset="0"/>
                <a:ea typeface="Calibri"/>
                <a:cs typeface="Times New Roman"/>
              </a:rPr>
              <a:t>V1 6 mois;   V2 </a:t>
            </a:r>
            <a:r>
              <a:rPr lang="fr-FR" sz="2400" dirty="0" err="1">
                <a:solidFill>
                  <a:prstClr val="black"/>
                </a:solidFill>
                <a:latin typeface="Calibri" panose="020F0502020204030204" pitchFamily="34" charset="0"/>
                <a:ea typeface="Calibri"/>
                <a:cs typeface="Times New Roman"/>
              </a:rPr>
              <a:t>mi-projet</a:t>
            </a:r>
            <a:r>
              <a:rPr lang="fr-FR" sz="2400" dirty="0">
                <a:solidFill>
                  <a:prstClr val="black"/>
                </a:solidFill>
                <a:latin typeface="Calibri" panose="020F0502020204030204" pitchFamily="34" charset="0"/>
                <a:ea typeface="Calibri"/>
                <a:cs typeface="Times New Roman"/>
              </a:rPr>
              <a:t>;   V3 fin de projet</a:t>
            </a:r>
          </a:p>
          <a:p>
            <a:pPr lvl="1" indent="-457200" algn="just">
              <a:spcBef>
                <a:spcPts val="600"/>
              </a:spcBef>
              <a:spcAft>
                <a:spcPts val="600"/>
              </a:spcAft>
              <a:buFont typeface="Wingdings" panose="05000000000000000000" pitchFamily="2" charset="2"/>
              <a:buChar char="Ø"/>
            </a:pPr>
            <a:r>
              <a:rPr lang="fr-FR" sz="2800" b="1" dirty="0">
                <a:solidFill>
                  <a:prstClr val="black"/>
                </a:solidFill>
                <a:latin typeface="Calibri" panose="020F0502020204030204" pitchFamily="34" charset="0"/>
                <a:ea typeface="Calibri"/>
                <a:cs typeface="Times New Roman"/>
              </a:rPr>
              <a:t>Le PGD est une incitation à:</a:t>
            </a:r>
          </a:p>
          <a:p>
            <a:pPr marL="800100" lvl="2" indent="-342900" algn="just">
              <a:spcBef>
                <a:spcPts val="600"/>
              </a:spcBef>
              <a:spcAft>
                <a:spcPts val="600"/>
              </a:spcAft>
              <a:buFont typeface="Arial" panose="020B0604020202020204" pitchFamily="34" charset="0"/>
              <a:buChar char="•"/>
            </a:pPr>
            <a:r>
              <a:rPr lang="fr-FR" sz="2400" dirty="0">
                <a:solidFill>
                  <a:prstClr val="black"/>
                </a:solidFill>
                <a:latin typeface="Calibri" panose="020F0502020204030204" pitchFamily="34" charset="0"/>
                <a:ea typeface="Calibri"/>
                <a:cs typeface="Times New Roman"/>
              </a:rPr>
              <a:t>mettre en œuvre des bonnes pratiques</a:t>
            </a:r>
          </a:p>
          <a:p>
            <a:pPr marL="800100" lvl="2" indent="-342900" algn="just">
              <a:spcBef>
                <a:spcPts val="600"/>
              </a:spcBef>
              <a:spcAft>
                <a:spcPts val="600"/>
              </a:spcAft>
              <a:buFont typeface="Arial" panose="020B0604020202020204" pitchFamily="34" charset="0"/>
              <a:buChar char="•"/>
            </a:pPr>
            <a:r>
              <a:rPr lang="fr-FR" sz="2400" dirty="0">
                <a:solidFill>
                  <a:prstClr val="black"/>
                </a:solidFill>
                <a:latin typeface="Calibri" panose="020F0502020204030204" pitchFamily="34" charset="0"/>
                <a:ea typeface="Calibri"/>
                <a:cs typeface="Times New Roman"/>
              </a:rPr>
              <a:t>valoriser les données produites dans un projet</a:t>
            </a:r>
          </a:p>
          <a:p>
            <a:pPr marL="800100" lvl="2" indent="-342900" algn="just">
              <a:spcBef>
                <a:spcPts val="600"/>
              </a:spcBef>
              <a:spcAft>
                <a:spcPts val="600"/>
              </a:spcAft>
              <a:buFont typeface="Arial" panose="020B0604020202020204" pitchFamily="34" charset="0"/>
              <a:buChar char="•"/>
            </a:pPr>
            <a:r>
              <a:rPr lang="fr-FR" sz="2400" dirty="0">
                <a:solidFill>
                  <a:prstClr val="black"/>
                </a:solidFill>
                <a:latin typeface="Calibri" panose="020F0502020204030204" pitchFamily="34" charset="0"/>
                <a:ea typeface="Calibri"/>
                <a:cs typeface="Times New Roman"/>
              </a:rPr>
              <a:t>la réflexion au sein du consortium pour optimiser l’impact du projet en partageant certains jeux de données utiles pour les communautés visées par le projet</a:t>
            </a:r>
          </a:p>
          <a:p>
            <a:pPr marL="800100" lvl="2" indent="-342900" algn="just">
              <a:spcBef>
                <a:spcPts val="600"/>
              </a:spcBef>
              <a:spcAft>
                <a:spcPts val="600"/>
              </a:spcAft>
              <a:buFont typeface="Arial" panose="020B0604020202020204" pitchFamily="34" charset="0"/>
              <a:buChar char="•"/>
            </a:pPr>
            <a:r>
              <a:rPr lang="fr-FR" sz="2400" dirty="0">
                <a:solidFill>
                  <a:prstClr val="black"/>
                </a:solidFill>
                <a:latin typeface="Calibri" panose="020F0502020204030204" pitchFamily="34" charset="0"/>
                <a:ea typeface="Calibri"/>
                <a:cs typeface="Times New Roman"/>
              </a:rPr>
              <a:t>faciliter l’accès, la compréhension et la réutilisation par les acteurs intéressés.</a:t>
            </a:r>
            <a:endParaRPr lang="fr-FR" sz="2400" dirty="0">
              <a:solidFill>
                <a:prstClr val="black"/>
              </a:solidFill>
              <a:latin typeface="Calibri" panose="020F0502020204030204" pitchFamily="34" charset="0"/>
            </a:endParaRPr>
          </a:p>
        </p:txBody>
      </p:sp>
      <p:sp>
        <p:nvSpPr>
          <p:cNvPr id="8" name="ZoneTexte 7">
            <a:extLst>
              <a:ext uri="{FF2B5EF4-FFF2-40B4-BE49-F238E27FC236}">
                <a16:creationId xmlns:a16="http://schemas.microsoft.com/office/drawing/2014/main" id="{974D451E-4D46-4B2B-81E3-36EF55EB30BF}"/>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6736583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611560" y="1052736"/>
            <a:ext cx="7704856" cy="173380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lvl="0">
              <a:spcBef>
                <a:spcPts val="200"/>
              </a:spcBef>
              <a:spcAft>
                <a:spcPts val="400"/>
              </a:spcAft>
              <a:buClr>
                <a:srgbClr val="7030A0"/>
              </a:buClr>
              <a:buFont typeface="Wingdings" pitchFamily="2" charset="2"/>
              <a:buChar char="v"/>
            </a:pPr>
            <a:r>
              <a:rPr lang="fr-FR" sz="2000" b="1" dirty="0">
                <a:solidFill>
                  <a:schemeClr val="tx1"/>
                </a:solidFill>
                <a:latin typeface="Calibri" panose="020F0502020204030204" pitchFamily="34" charset="0"/>
              </a:rPr>
              <a:t>Occurrence</a:t>
            </a:r>
            <a:r>
              <a:rPr lang="fr-FR" sz="2000" dirty="0">
                <a:solidFill>
                  <a:schemeClr val="tx1"/>
                </a:solidFill>
                <a:latin typeface="Calibri" panose="020F0502020204030204" pitchFamily="34" charset="0"/>
              </a:rPr>
              <a:t>: existence d’un organisme à un endroit + temps précis</a:t>
            </a:r>
          </a:p>
          <a:p>
            <a:pPr lvl="0">
              <a:spcBef>
                <a:spcPts val="200"/>
              </a:spcBef>
              <a:spcAft>
                <a:spcPts val="0"/>
              </a:spcAft>
              <a:buClr>
                <a:srgbClr val="7030A0"/>
              </a:buClr>
              <a:buFont typeface="Wingdings" pitchFamily="2" charset="2"/>
              <a:buChar char="v"/>
            </a:pPr>
            <a:r>
              <a:rPr lang="fr-FR" sz="2000" b="1" dirty="0">
                <a:solidFill>
                  <a:schemeClr val="tx1"/>
                </a:solidFill>
                <a:latin typeface="Calibri" panose="020F0502020204030204" pitchFamily="34" charset="0"/>
              </a:rPr>
              <a:t>Classification</a:t>
            </a:r>
            <a:r>
              <a:rPr lang="fr-FR" sz="2000" dirty="0">
                <a:solidFill>
                  <a:prstClr val="black"/>
                </a:solidFill>
                <a:latin typeface="Calibri" panose="020F0502020204030204" pitchFamily="34" charset="0"/>
              </a:rPr>
              <a:t>, … , </a:t>
            </a:r>
            <a:r>
              <a:rPr lang="en-US" sz="2000" dirty="0">
                <a:solidFill>
                  <a:prstClr val="black"/>
                </a:solidFill>
                <a:latin typeface="Calibri" panose="020F0502020204030204" pitchFamily="34" charset="0"/>
              </a:rPr>
              <a:t>Vernacular name, …</a:t>
            </a:r>
            <a:endParaRPr lang="fr-FR" sz="2000" dirty="0">
              <a:solidFill>
                <a:prstClr val="black"/>
              </a:solidFill>
              <a:latin typeface="Calibri" panose="020F0502020204030204" pitchFamily="34" charset="0"/>
            </a:endParaRPr>
          </a:p>
          <a:p>
            <a:pPr marL="534988" lvl="0" indent="-179388" algn="l">
              <a:spcBef>
                <a:spcPts val="0"/>
              </a:spcBef>
              <a:spcAft>
                <a:spcPts val="0"/>
              </a:spcAft>
              <a:buClr>
                <a:srgbClr val="7030A0"/>
              </a:buClr>
              <a:buFont typeface="Arial" panose="020B0604020202020204" pitchFamily="34" charset="0"/>
              <a:buChar char="•"/>
              <a:tabLst>
                <a:tab pos="628650" algn="l"/>
              </a:tabLst>
            </a:pPr>
            <a:r>
              <a:rPr lang="en-US" sz="2000" dirty="0">
                <a:solidFill>
                  <a:prstClr val="black"/>
                </a:solidFill>
                <a:latin typeface="Calibri" panose="020F0502020204030204" pitchFamily="34" charset="0"/>
                <a:ea typeface="+mn-ea"/>
                <a:cs typeface="+mn-cs"/>
              </a:rPr>
              <a:t>“class”, “order", “family", “genus”, “subgenus” </a:t>
            </a:r>
          </a:p>
          <a:p>
            <a:pPr>
              <a:spcBef>
                <a:spcPts val="200"/>
              </a:spcBef>
              <a:spcAft>
                <a:spcPts val="0"/>
              </a:spcAft>
              <a:buClr>
                <a:srgbClr val="7030A0"/>
              </a:buClr>
              <a:buFont typeface="Wingdings" pitchFamily="2" charset="2"/>
              <a:buChar char="v"/>
            </a:pPr>
            <a:r>
              <a:rPr lang="fr-FR" sz="2000" b="1" dirty="0">
                <a:solidFill>
                  <a:prstClr val="black"/>
                </a:solidFill>
                <a:latin typeface="Calibri" panose="020F0502020204030204" pitchFamily="34" charset="0"/>
              </a:rPr>
              <a:t>Type d’échantillon</a:t>
            </a:r>
          </a:p>
          <a:p>
            <a:pPr marL="534988" indent="-179388" algn="l">
              <a:spcBef>
                <a:spcPts val="0"/>
              </a:spcBef>
              <a:spcAft>
                <a:spcPts val="0"/>
              </a:spcAft>
              <a:buClr>
                <a:srgbClr val="7030A0"/>
              </a:buClr>
              <a:buFont typeface="Arial" panose="020B0604020202020204" pitchFamily="34" charset="0"/>
              <a:buChar char="•"/>
              <a:tabLst>
                <a:tab pos="628650" algn="l"/>
              </a:tabLst>
            </a:pPr>
            <a:r>
              <a:rPr lang="fr-FR" sz="2000" dirty="0">
                <a:solidFill>
                  <a:prstClr val="black"/>
                </a:solidFill>
                <a:latin typeface="Calibri" panose="020F0502020204030204" pitchFamily="34" charset="0"/>
                <a:ea typeface="+mn-ea"/>
                <a:cs typeface="+mn-cs"/>
              </a:rPr>
              <a:t>Living </a:t>
            </a:r>
            <a:r>
              <a:rPr lang="fr-FR" sz="2000" dirty="0" err="1">
                <a:solidFill>
                  <a:prstClr val="black"/>
                </a:solidFill>
                <a:latin typeface="Calibri" panose="020F0502020204030204" pitchFamily="34" charset="0"/>
                <a:ea typeface="+mn-ea"/>
                <a:cs typeface="+mn-cs"/>
              </a:rPr>
              <a:t>Specimen</a:t>
            </a:r>
            <a:r>
              <a:rPr lang="fr-FR" sz="2000" dirty="0">
                <a:solidFill>
                  <a:prstClr val="black"/>
                </a:solidFill>
                <a:latin typeface="Calibri" panose="020F0502020204030204" pitchFamily="34" charset="0"/>
                <a:ea typeface="+mn-ea"/>
                <a:cs typeface="+mn-cs"/>
              </a:rPr>
              <a:t>, Preserved </a:t>
            </a:r>
            <a:r>
              <a:rPr lang="fr-FR" sz="2000" dirty="0" err="1">
                <a:solidFill>
                  <a:prstClr val="black"/>
                </a:solidFill>
                <a:latin typeface="Calibri" panose="020F0502020204030204" pitchFamily="34" charset="0"/>
                <a:ea typeface="+mn-ea"/>
                <a:cs typeface="+mn-cs"/>
              </a:rPr>
              <a:t>Specimen</a:t>
            </a:r>
            <a:r>
              <a:rPr lang="fr-FR" sz="2000" dirty="0">
                <a:solidFill>
                  <a:prstClr val="black"/>
                </a:solidFill>
                <a:latin typeface="Calibri" panose="020F0502020204030204" pitchFamily="34" charset="0"/>
                <a:ea typeface="+mn-ea"/>
                <a:cs typeface="+mn-cs"/>
              </a:rPr>
              <a:t>, </a:t>
            </a:r>
            <a:r>
              <a:rPr lang="fr-FR" sz="2000" dirty="0" err="1">
                <a:solidFill>
                  <a:prstClr val="black"/>
                </a:solidFill>
                <a:latin typeface="Calibri" panose="020F0502020204030204" pitchFamily="34" charset="0"/>
                <a:ea typeface="+mn-ea"/>
                <a:cs typeface="+mn-cs"/>
              </a:rPr>
              <a:t>Fossil</a:t>
            </a:r>
            <a:r>
              <a:rPr lang="fr-FR" sz="2000" dirty="0">
                <a:solidFill>
                  <a:prstClr val="black"/>
                </a:solidFill>
                <a:latin typeface="Calibri" panose="020F0502020204030204" pitchFamily="34" charset="0"/>
                <a:ea typeface="+mn-ea"/>
                <a:cs typeface="+mn-cs"/>
              </a:rPr>
              <a:t> </a:t>
            </a:r>
            <a:r>
              <a:rPr lang="fr-FR" sz="2000" dirty="0" err="1">
                <a:solidFill>
                  <a:prstClr val="black"/>
                </a:solidFill>
                <a:latin typeface="Calibri" panose="020F0502020204030204" pitchFamily="34" charset="0"/>
                <a:ea typeface="+mn-ea"/>
                <a:cs typeface="+mn-cs"/>
              </a:rPr>
              <a:t>Specimen</a:t>
            </a:r>
            <a:r>
              <a:rPr lang="fr-FR" sz="2000" dirty="0">
                <a:solidFill>
                  <a:prstClr val="black"/>
                </a:solidFill>
                <a:latin typeface="Calibri" panose="020F0502020204030204" pitchFamily="34" charset="0"/>
                <a:ea typeface="+mn-ea"/>
                <a:cs typeface="+mn-cs"/>
              </a:rPr>
              <a:t>,…</a:t>
            </a:r>
          </a:p>
        </p:txBody>
      </p:sp>
      <p:sp>
        <p:nvSpPr>
          <p:cNvPr id="8" name="ZoneTexte 7"/>
          <p:cNvSpPr txBox="1"/>
          <p:nvPr/>
        </p:nvSpPr>
        <p:spPr>
          <a:xfrm>
            <a:off x="611560" y="2760896"/>
            <a:ext cx="7704856" cy="2734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spcBef>
                <a:spcPts val="200"/>
              </a:spcBef>
              <a:spcAft>
                <a:spcPts val="0"/>
              </a:spcAft>
              <a:buClr>
                <a:srgbClr val="7030A0"/>
              </a:buClr>
              <a:buFont typeface="Wingdings" pitchFamily="2" charset="2"/>
              <a:buChar char="v"/>
            </a:pPr>
            <a:r>
              <a:rPr lang="fr-FR" sz="2000" b="1" dirty="0">
                <a:solidFill>
                  <a:prstClr val="black"/>
                </a:solidFill>
                <a:latin typeface="Calibri" panose="020F0502020204030204" pitchFamily="34" charset="0"/>
              </a:rPr>
              <a:t>Sexe </a:t>
            </a:r>
          </a:p>
          <a:p>
            <a:pPr marL="534988" lvl="1" indent="-179388">
              <a:buClr>
                <a:srgbClr val="7030A0"/>
              </a:buClr>
              <a:buFont typeface="Arial" panose="020B0604020202020204" pitchFamily="34" charset="0"/>
              <a:buChar char="•"/>
              <a:tabLst>
                <a:tab pos="628650" algn="l"/>
              </a:tabLst>
            </a:pPr>
            <a:r>
              <a:rPr lang="fr-FR" sz="2000" dirty="0">
                <a:solidFill>
                  <a:prstClr val="black"/>
                </a:solidFill>
                <a:latin typeface="Calibri" panose="020F0502020204030204" pitchFamily="34" charset="0"/>
              </a:rPr>
              <a:t>"</a:t>
            </a:r>
            <a:r>
              <a:rPr lang="fr-FR" sz="2000" dirty="0" err="1">
                <a:solidFill>
                  <a:prstClr val="black"/>
                </a:solidFill>
                <a:latin typeface="Calibri" panose="020F0502020204030204" pitchFamily="34" charset="0"/>
              </a:rPr>
              <a:t>female</a:t>
            </a:r>
            <a:r>
              <a:rPr lang="fr-FR" sz="2000" dirty="0">
                <a:solidFill>
                  <a:prstClr val="black"/>
                </a:solidFill>
                <a:latin typeface="Calibri" panose="020F0502020204030204" pitchFamily="34" charset="0"/>
              </a:rPr>
              <a:t>", "hermaphrodite", "male"  </a:t>
            </a:r>
          </a:p>
          <a:p>
            <a:pPr>
              <a:spcBef>
                <a:spcPts val="200"/>
              </a:spcBef>
              <a:spcAft>
                <a:spcPts val="0"/>
              </a:spcAft>
              <a:buClr>
                <a:srgbClr val="7030A0"/>
              </a:buClr>
              <a:buFont typeface="Wingdings" pitchFamily="2" charset="2"/>
              <a:buChar char="v"/>
            </a:pPr>
            <a:r>
              <a:rPr lang="fr-FR" sz="2000" b="1" dirty="0">
                <a:solidFill>
                  <a:prstClr val="black"/>
                </a:solidFill>
                <a:latin typeface="Calibri" panose="020F0502020204030204" pitchFamily="34" charset="0"/>
              </a:rPr>
              <a:t>Stade biologique</a:t>
            </a:r>
          </a:p>
          <a:p>
            <a:pPr marL="534988" lvl="1" indent="-179388">
              <a:spcBef>
                <a:spcPts val="0"/>
              </a:spcBef>
              <a:spcAft>
                <a:spcPts val="0"/>
              </a:spcAft>
              <a:buClr>
                <a:srgbClr val="7030A0"/>
              </a:buClr>
              <a:buFont typeface="Arial" panose="020B0604020202020204" pitchFamily="34" charset="0"/>
              <a:buChar char="•"/>
              <a:tabLst>
                <a:tab pos="628650" algn="l"/>
              </a:tabLst>
            </a:pPr>
            <a:r>
              <a:rPr lang="en-US" sz="2000" dirty="0">
                <a:solidFill>
                  <a:prstClr val="black"/>
                </a:solidFill>
                <a:latin typeface="Calibri" panose="020F0502020204030204" pitchFamily="34" charset="0"/>
              </a:rPr>
              <a:t>"egg", "juvenile", "adult", …</a:t>
            </a:r>
          </a:p>
          <a:p>
            <a:pPr>
              <a:spcBef>
                <a:spcPts val="200"/>
              </a:spcBef>
              <a:spcAft>
                <a:spcPts val="0"/>
              </a:spcAft>
              <a:buClr>
                <a:srgbClr val="7030A0"/>
              </a:buClr>
              <a:buFont typeface="Wingdings" pitchFamily="2" charset="2"/>
              <a:buChar char="v"/>
            </a:pPr>
            <a:r>
              <a:rPr lang="en-US" sz="2000" b="1" dirty="0" err="1">
                <a:solidFill>
                  <a:prstClr val="black"/>
                </a:solidFill>
                <a:latin typeface="Calibri" panose="020F0502020204030204" pitchFamily="34" charset="0"/>
              </a:rPr>
              <a:t>Modalités</a:t>
            </a:r>
            <a:r>
              <a:rPr lang="en-US" sz="2000" b="1" dirty="0">
                <a:solidFill>
                  <a:prstClr val="black"/>
                </a:solidFill>
                <a:latin typeface="Calibri" panose="020F0502020204030204" pitchFamily="34" charset="0"/>
              </a:rPr>
              <a:t> </a:t>
            </a:r>
            <a:r>
              <a:rPr lang="en-US" sz="2000" b="1" dirty="0" err="1">
                <a:solidFill>
                  <a:prstClr val="black"/>
                </a:solidFill>
                <a:latin typeface="Calibri" panose="020F0502020204030204" pitchFamily="34" charset="0"/>
              </a:rPr>
              <a:t>d’établissement</a:t>
            </a:r>
            <a:r>
              <a:rPr lang="en-US" sz="2000" b="1" dirty="0">
                <a:solidFill>
                  <a:prstClr val="black"/>
                </a:solidFill>
                <a:latin typeface="Calibri" panose="020F0502020204030204" pitchFamily="34" charset="0"/>
              </a:rPr>
              <a:t>  </a:t>
            </a:r>
          </a:p>
          <a:p>
            <a:pPr marL="534988" lvl="1" indent="-179388">
              <a:buClr>
                <a:srgbClr val="7030A0"/>
              </a:buClr>
              <a:buFont typeface="Arial" panose="020B0604020202020204" pitchFamily="34" charset="0"/>
              <a:buChar char="•"/>
              <a:tabLst>
                <a:tab pos="628650" algn="l"/>
              </a:tabLst>
            </a:pPr>
            <a:r>
              <a:rPr lang="en-US" sz="2000" dirty="0">
                <a:solidFill>
                  <a:prstClr val="black"/>
                </a:solidFill>
                <a:latin typeface="Calibri" panose="020F0502020204030204" pitchFamily="34" charset="0"/>
              </a:rPr>
              <a:t> “native”, “cultivated", "invasive", "wild", …</a:t>
            </a:r>
          </a:p>
          <a:p>
            <a:pPr>
              <a:spcBef>
                <a:spcPts val="200"/>
              </a:spcBef>
              <a:spcAft>
                <a:spcPts val="0"/>
              </a:spcAft>
              <a:buClr>
                <a:srgbClr val="7030A0"/>
              </a:buClr>
              <a:buFont typeface="Wingdings" pitchFamily="2" charset="2"/>
              <a:buChar char="v"/>
            </a:pPr>
            <a:r>
              <a:rPr lang="en-US" sz="2000" b="1" dirty="0">
                <a:solidFill>
                  <a:prstClr val="black"/>
                </a:solidFill>
                <a:latin typeface="Calibri" panose="020F0502020204030204" pitchFamily="34" charset="0"/>
              </a:rPr>
              <a:t> habitat </a:t>
            </a:r>
          </a:p>
          <a:p>
            <a:pPr marL="534988" lvl="1" indent="-179388">
              <a:spcBef>
                <a:spcPts val="0"/>
              </a:spcBef>
              <a:spcAft>
                <a:spcPts val="0"/>
              </a:spcAft>
              <a:buClr>
                <a:srgbClr val="7030A0"/>
              </a:buClr>
              <a:buFont typeface="Arial" panose="020B0604020202020204" pitchFamily="34" charset="0"/>
              <a:buChar char="•"/>
              <a:tabLst>
                <a:tab pos="628650" algn="l"/>
              </a:tabLst>
            </a:pPr>
            <a:r>
              <a:rPr lang="fr-FR" sz="2000" dirty="0">
                <a:solidFill>
                  <a:prstClr val="black"/>
                </a:solidFill>
                <a:latin typeface="Calibri" panose="020F0502020204030204" pitchFamily="34" charset="0"/>
              </a:rPr>
              <a:t> "</a:t>
            </a:r>
            <a:r>
              <a:rPr lang="fr-FR" sz="2000" dirty="0" err="1">
                <a:solidFill>
                  <a:prstClr val="black"/>
                </a:solidFill>
                <a:latin typeface="Calibri" panose="020F0502020204030204" pitchFamily="34" charset="0"/>
              </a:rPr>
              <a:t>oak</a:t>
            </a:r>
            <a:r>
              <a:rPr lang="fr-FR" sz="2000" dirty="0">
                <a:solidFill>
                  <a:prstClr val="black"/>
                </a:solidFill>
                <a:latin typeface="Calibri" panose="020F0502020204030204" pitchFamily="34" charset="0"/>
              </a:rPr>
              <a:t> </a:t>
            </a:r>
            <a:r>
              <a:rPr lang="fr-FR" sz="2000" dirty="0" err="1">
                <a:solidFill>
                  <a:prstClr val="black"/>
                </a:solidFill>
                <a:latin typeface="Calibri" panose="020F0502020204030204" pitchFamily="34" charset="0"/>
              </a:rPr>
              <a:t>savanna</a:t>
            </a:r>
            <a:r>
              <a:rPr lang="fr-FR" sz="2000" dirty="0">
                <a:solidFill>
                  <a:prstClr val="black"/>
                </a:solidFill>
                <a:latin typeface="Calibri" panose="020F0502020204030204" pitchFamily="34" charset="0"/>
              </a:rPr>
              <a:t>", "</a:t>
            </a:r>
            <a:r>
              <a:rPr lang="fr-FR" sz="2000" dirty="0" err="1">
                <a:solidFill>
                  <a:prstClr val="black"/>
                </a:solidFill>
                <a:latin typeface="Calibri" panose="020F0502020204030204" pitchFamily="34" charset="0"/>
              </a:rPr>
              <a:t>pre-cordilleran</a:t>
            </a:r>
            <a:r>
              <a:rPr lang="fr-FR" sz="2000" dirty="0">
                <a:solidFill>
                  <a:prstClr val="black"/>
                </a:solidFill>
                <a:latin typeface="Calibri" panose="020F0502020204030204" pitchFamily="34" charset="0"/>
              </a:rPr>
              <a:t> steppe" </a:t>
            </a:r>
          </a:p>
        </p:txBody>
      </p:sp>
      <p:grpSp>
        <p:nvGrpSpPr>
          <p:cNvPr id="5" name="Groupe 4">
            <a:extLst>
              <a:ext uri="{FF2B5EF4-FFF2-40B4-BE49-F238E27FC236}">
                <a16:creationId xmlns:a16="http://schemas.microsoft.com/office/drawing/2014/main" id="{06ECC354-599C-4BA4-81F4-1A9ECFE5AF16}"/>
              </a:ext>
            </a:extLst>
          </p:cNvPr>
          <p:cNvGrpSpPr/>
          <p:nvPr/>
        </p:nvGrpSpPr>
        <p:grpSpPr>
          <a:xfrm>
            <a:off x="467544" y="5589240"/>
            <a:ext cx="8064896" cy="707886"/>
            <a:chOff x="539552" y="5766355"/>
            <a:chExt cx="8064896" cy="707886"/>
          </a:xfrm>
        </p:grpSpPr>
        <p:sp>
          <p:nvSpPr>
            <p:cNvPr id="15" name="ZoneTexte 14">
              <a:extLst>
                <a:ext uri="{FF2B5EF4-FFF2-40B4-BE49-F238E27FC236}">
                  <a16:creationId xmlns:a16="http://schemas.microsoft.com/office/drawing/2014/main" id="{B6101E87-C037-4FD7-AC15-EC4940D9E571}"/>
                </a:ext>
              </a:extLst>
            </p:cNvPr>
            <p:cNvSpPr txBox="1"/>
            <p:nvPr/>
          </p:nvSpPr>
          <p:spPr>
            <a:xfrm>
              <a:off x="1403648" y="5766355"/>
              <a:ext cx="72008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000" dirty="0" err="1">
                  <a:solidFill>
                    <a:schemeClr val="lt1"/>
                  </a:solidFill>
                  <a:latin typeface="Calibri" panose="020F0502020204030204" pitchFamily="34" charset="0"/>
                </a:rPr>
                <a:t>DwC</a:t>
              </a:r>
              <a:r>
                <a:rPr lang="fr-FR" sz="2000" dirty="0">
                  <a:solidFill>
                    <a:schemeClr val="lt1"/>
                  </a:solidFill>
                  <a:latin typeface="Calibri" panose="020F0502020204030204" pitchFamily="34" charset="0"/>
                </a:rPr>
                <a:t> : permet de rassembler de manière standardisée des millions de données d’occurrences d’espèces dans le portail GBIF </a:t>
              </a:r>
            </a:p>
          </p:txBody>
        </p:sp>
        <p:sp>
          <p:nvSpPr>
            <p:cNvPr id="16" name="Flèche droite 16">
              <a:extLst>
                <a:ext uri="{FF2B5EF4-FFF2-40B4-BE49-F238E27FC236}">
                  <a16:creationId xmlns:a16="http://schemas.microsoft.com/office/drawing/2014/main" id="{0472ED18-5291-4EF0-B1A9-9FA123067B87}"/>
                </a:ext>
              </a:extLst>
            </p:cNvPr>
            <p:cNvSpPr/>
            <p:nvPr/>
          </p:nvSpPr>
          <p:spPr>
            <a:xfrm>
              <a:off x="539552" y="5896696"/>
              <a:ext cx="776672" cy="484632"/>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2000" dirty="0">
                <a:latin typeface="Calibri" panose="020F0502020204030204" pitchFamily="34" charset="0"/>
              </a:endParaRPr>
            </a:p>
          </p:txBody>
        </p:sp>
      </p:grpSp>
      <p:sp>
        <p:nvSpPr>
          <p:cNvPr id="17" name="Titre 1">
            <a:extLst>
              <a:ext uri="{FF2B5EF4-FFF2-40B4-BE49-F238E27FC236}">
                <a16:creationId xmlns:a16="http://schemas.microsoft.com/office/drawing/2014/main" id="{88EC6E94-E1E2-C04F-829B-581440D2FD8A}"/>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Darwin </a:t>
            </a:r>
            <a:r>
              <a:rPr lang="fr-FR" sz="3200" b="1" dirty="0" err="1">
                <a:latin typeface="+mn-lt"/>
              </a:rPr>
              <a:t>Core</a:t>
            </a:r>
            <a:r>
              <a:rPr lang="fr-FR" sz="3200" b="1" dirty="0">
                <a:latin typeface="+mn-lt"/>
              </a:rPr>
              <a:t> : standard en biodiversité</a:t>
            </a:r>
          </a:p>
        </p:txBody>
      </p:sp>
      <p:grpSp>
        <p:nvGrpSpPr>
          <p:cNvPr id="4" name="Groupe 3">
            <a:extLst>
              <a:ext uri="{FF2B5EF4-FFF2-40B4-BE49-F238E27FC236}">
                <a16:creationId xmlns:a16="http://schemas.microsoft.com/office/drawing/2014/main" id="{878E08EF-C1A3-44F2-9895-EAEEA313BEFD}"/>
              </a:ext>
            </a:extLst>
          </p:cNvPr>
          <p:cNvGrpSpPr/>
          <p:nvPr/>
        </p:nvGrpSpPr>
        <p:grpSpPr>
          <a:xfrm>
            <a:off x="5652120" y="2594976"/>
            <a:ext cx="3465184" cy="2418200"/>
            <a:chOff x="5652120" y="2016306"/>
            <a:chExt cx="3465184" cy="2418200"/>
          </a:xfrm>
        </p:grpSpPr>
        <p:grpSp>
          <p:nvGrpSpPr>
            <p:cNvPr id="25" name="Groupe 24">
              <a:extLst>
                <a:ext uri="{FF2B5EF4-FFF2-40B4-BE49-F238E27FC236}">
                  <a16:creationId xmlns:a16="http://schemas.microsoft.com/office/drawing/2014/main" id="{AFAA4482-9429-4914-85E8-2F381576AA92}"/>
                </a:ext>
              </a:extLst>
            </p:cNvPr>
            <p:cNvGrpSpPr/>
            <p:nvPr/>
          </p:nvGrpSpPr>
          <p:grpSpPr>
            <a:xfrm>
              <a:off x="5652120" y="2585579"/>
              <a:ext cx="3465184" cy="1848927"/>
              <a:chOff x="5652120" y="2729595"/>
              <a:chExt cx="3465184" cy="1848927"/>
            </a:xfrm>
          </p:grpSpPr>
          <p:pic>
            <p:nvPicPr>
              <p:cNvPr id="18" name="Image 17">
                <a:extLst>
                  <a:ext uri="{FF2B5EF4-FFF2-40B4-BE49-F238E27FC236}">
                    <a16:creationId xmlns:a16="http://schemas.microsoft.com/office/drawing/2014/main" id="{4A989FC3-98E3-4D80-B6C6-EA7B3A90C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2729595"/>
                <a:ext cx="3425237" cy="393220"/>
              </a:xfrm>
              <a:prstGeom prst="rect">
                <a:avLst/>
              </a:prstGeom>
            </p:spPr>
          </p:pic>
          <p:pic>
            <p:nvPicPr>
              <p:cNvPr id="22" name="Image 21">
                <a:extLst>
                  <a:ext uri="{FF2B5EF4-FFF2-40B4-BE49-F238E27FC236}">
                    <a16:creationId xmlns:a16="http://schemas.microsoft.com/office/drawing/2014/main" id="{085CC07F-325B-4124-AC59-8CFFD9278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518" y="3645024"/>
                <a:ext cx="1663786" cy="933498"/>
              </a:xfrm>
              <a:prstGeom prst="rect">
                <a:avLst/>
              </a:prstGeom>
            </p:spPr>
          </p:pic>
          <p:pic>
            <p:nvPicPr>
              <p:cNvPr id="24" name="Image 23">
                <a:extLst>
                  <a:ext uri="{FF2B5EF4-FFF2-40B4-BE49-F238E27FC236}">
                    <a16:creationId xmlns:a16="http://schemas.microsoft.com/office/drawing/2014/main" id="{CD138C3F-DBF1-4300-983B-54E4C21550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3207728"/>
                <a:ext cx="1647509" cy="393221"/>
              </a:xfrm>
              <a:prstGeom prst="rect">
                <a:avLst/>
              </a:prstGeom>
            </p:spPr>
          </p:pic>
        </p:grpSp>
        <p:pic>
          <p:nvPicPr>
            <p:cNvPr id="3" name="Image 2">
              <a:extLst>
                <a:ext uri="{FF2B5EF4-FFF2-40B4-BE49-F238E27FC236}">
                  <a16:creationId xmlns:a16="http://schemas.microsoft.com/office/drawing/2014/main" id="{1C07D119-84A1-4F1E-9E37-E37C0EAC57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4925" y="2016306"/>
              <a:ext cx="1481531" cy="455856"/>
            </a:xfrm>
            <a:prstGeom prst="rect">
              <a:avLst/>
            </a:prstGeom>
          </p:spPr>
        </p:pic>
      </p:grpSp>
      <p:grpSp>
        <p:nvGrpSpPr>
          <p:cNvPr id="27" name="Groupe 26">
            <a:extLst>
              <a:ext uri="{FF2B5EF4-FFF2-40B4-BE49-F238E27FC236}">
                <a16:creationId xmlns:a16="http://schemas.microsoft.com/office/drawing/2014/main" id="{D540A3A3-2C84-4953-83BD-8789F3006FDB}"/>
              </a:ext>
            </a:extLst>
          </p:cNvPr>
          <p:cNvGrpSpPr/>
          <p:nvPr/>
        </p:nvGrpSpPr>
        <p:grpSpPr>
          <a:xfrm>
            <a:off x="5938" y="6464300"/>
            <a:ext cx="9120556" cy="435904"/>
            <a:chOff x="5938" y="6464300"/>
            <a:chExt cx="9120556" cy="435904"/>
          </a:xfrm>
        </p:grpSpPr>
        <p:pic>
          <p:nvPicPr>
            <p:cNvPr id="29" name="Image 28">
              <a:extLst>
                <a:ext uri="{FF2B5EF4-FFF2-40B4-BE49-F238E27FC236}">
                  <a16:creationId xmlns:a16="http://schemas.microsoft.com/office/drawing/2014/main" id="{505DE511-35A5-41C5-B0D3-672B90D609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0" name="Espace réservé du numéro de diapositive 4">
              <a:extLst>
                <a:ext uri="{FF2B5EF4-FFF2-40B4-BE49-F238E27FC236}">
                  <a16:creationId xmlns:a16="http://schemas.microsoft.com/office/drawing/2014/main" id="{0B4F1AF8-759D-48DD-BB05-36F957931E7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150</a:t>
              </a:fld>
              <a:endParaRPr lang="fr-FR" sz="1200" dirty="0">
                <a:solidFill>
                  <a:schemeClr val="tx1"/>
                </a:solidFill>
              </a:endParaRPr>
            </a:p>
          </p:txBody>
        </p:sp>
      </p:grpSp>
      <p:sp>
        <p:nvSpPr>
          <p:cNvPr id="2" name="ZoneTexte 1"/>
          <p:cNvSpPr txBox="1"/>
          <p:nvPr/>
        </p:nvSpPr>
        <p:spPr>
          <a:xfrm>
            <a:off x="6218415" y="673532"/>
            <a:ext cx="2674065" cy="523220"/>
          </a:xfrm>
          <a:prstGeom prst="rect">
            <a:avLst/>
          </a:prstGeom>
          <a:noFill/>
        </p:spPr>
        <p:txBody>
          <a:bodyPr wrap="none" rtlCol="0">
            <a:spAutoFit/>
          </a:bodyPr>
          <a:lstStyle/>
          <a:p>
            <a:r>
              <a:rPr lang="fr-FR" sz="1400" dirty="0">
                <a:hlinkClick r:id="rId8"/>
              </a:rPr>
              <a:t>https://www.gbif.org/darwin-core</a:t>
            </a:r>
            <a:endParaRPr lang="fr-FR" sz="1400" dirty="0"/>
          </a:p>
          <a:p>
            <a:r>
              <a:rPr lang="fr-FR" sz="1400" dirty="0">
                <a:hlinkClick r:id="rId9"/>
              </a:rPr>
              <a:t>http://rs.tdwg.org/dwc/terms/</a:t>
            </a:r>
            <a:r>
              <a:rPr lang="fr-FR" sz="1400" dirty="0"/>
              <a:t> </a:t>
            </a:r>
          </a:p>
        </p:txBody>
      </p:sp>
      <p:sp>
        <p:nvSpPr>
          <p:cNvPr id="19" name="ZoneTexte 18">
            <a:extLst>
              <a:ext uri="{FF2B5EF4-FFF2-40B4-BE49-F238E27FC236}">
                <a16:creationId xmlns:a16="http://schemas.microsoft.com/office/drawing/2014/main" id="{BA7526CA-B4F1-4CCD-AB28-6C5EC260B905}"/>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2877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156176" y="750589"/>
            <a:ext cx="2970318" cy="276999"/>
          </a:xfrm>
          <a:prstGeom prst="rect">
            <a:avLst/>
          </a:prstGeom>
          <a:solidFill>
            <a:schemeClr val="bg1"/>
          </a:solidFill>
        </p:spPr>
        <p:txBody>
          <a:bodyPr wrap="square" rtlCol="0">
            <a:spAutoFit/>
          </a:bodyPr>
          <a:lstStyle/>
          <a:p>
            <a:r>
              <a:rPr lang="fr-FR" sz="1200">
                <a:hlinkClick r:id="rId3"/>
              </a:rPr>
              <a:t>https://fairsharing.org/FAIRsharing.ap169a</a:t>
            </a:r>
            <a:endParaRPr lang="fr-FR" sz="1200" dirty="0">
              <a:solidFill>
                <a:prstClr val="black"/>
              </a:solidFill>
              <a:hlinkClick r:id="rId4"/>
            </a:endParaRPr>
          </a:p>
        </p:txBody>
      </p:sp>
      <p:sp>
        <p:nvSpPr>
          <p:cNvPr id="8" name="Titre 1">
            <a:extLst>
              <a:ext uri="{FF2B5EF4-FFF2-40B4-BE49-F238E27FC236}">
                <a16:creationId xmlns:a16="http://schemas.microsoft.com/office/drawing/2014/main" id="{88EC6E94-E1E2-C04F-829B-581440D2FD8A}"/>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a:latin typeface="+mn-lt"/>
              </a:rPr>
              <a:t>MIReAD</a:t>
            </a:r>
            <a:r>
              <a:rPr lang="en-US" sz="3200" b="1" dirty="0">
                <a:latin typeface="+mn-lt"/>
              </a:rPr>
              <a:t> : reporting arthropod abundance data </a:t>
            </a:r>
            <a:endParaRPr lang="fr-FR" sz="3200" b="1" dirty="0">
              <a:latin typeface="+mn-lt"/>
            </a:endParaRPr>
          </a:p>
        </p:txBody>
      </p:sp>
      <p:grpSp>
        <p:nvGrpSpPr>
          <p:cNvPr id="9" name="Groupe 8">
            <a:extLst>
              <a:ext uri="{FF2B5EF4-FFF2-40B4-BE49-F238E27FC236}">
                <a16:creationId xmlns:a16="http://schemas.microsoft.com/office/drawing/2014/main" id="{0C94F3E4-B22C-470D-9CDB-8E5C6DCA4FD0}"/>
              </a:ext>
            </a:extLst>
          </p:cNvPr>
          <p:cNvGrpSpPr/>
          <p:nvPr/>
        </p:nvGrpSpPr>
        <p:grpSpPr>
          <a:xfrm>
            <a:off x="5938" y="6464300"/>
            <a:ext cx="9120556" cy="435904"/>
            <a:chOff x="5938" y="6464300"/>
            <a:chExt cx="9120556" cy="435904"/>
          </a:xfrm>
        </p:grpSpPr>
        <p:pic>
          <p:nvPicPr>
            <p:cNvPr id="10" name="Image 9">
              <a:extLst>
                <a:ext uri="{FF2B5EF4-FFF2-40B4-BE49-F238E27FC236}">
                  <a16:creationId xmlns:a16="http://schemas.microsoft.com/office/drawing/2014/main" id="{E8DD6283-A1EF-48DB-AF89-47EC1D337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2" name="Espace réservé du numéro de diapositive 4">
              <a:extLst>
                <a:ext uri="{FF2B5EF4-FFF2-40B4-BE49-F238E27FC236}">
                  <a16:creationId xmlns:a16="http://schemas.microsoft.com/office/drawing/2014/main" id="{944C549C-C9A1-4846-B736-686D40D9A6E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151</a:t>
              </a:fld>
              <a:endParaRPr lang="fr-FR" sz="1200" dirty="0">
                <a:solidFill>
                  <a:schemeClr val="tx1"/>
                </a:solidFill>
              </a:endParaRPr>
            </a:p>
          </p:txBody>
        </p:sp>
      </p:grpSp>
      <p:sp>
        <p:nvSpPr>
          <p:cNvPr id="13" name="ZoneTexte 12">
            <a:extLst>
              <a:ext uri="{FF2B5EF4-FFF2-40B4-BE49-F238E27FC236}">
                <a16:creationId xmlns:a16="http://schemas.microsoft.com/office/drawing/2014/main" id="{95D99E00-89FF-4281-A2FF-2B0F8FCB7F98}"/>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pic>
        <p:nvPicPr>
          <p:cNvPr id="3" name="Image 2">
            <a:extLst>
              <a:ext uri="{FF2B5EF4-FFF2-40B4-BE49-F238E27FC236}">
                <a16:creationId xmlns:a16="http://schemas.microsoft.com/office/drawing/2014/main" id="{B79AF623-7D7D-4625-AF28-6325C2AAA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632" y="732107"/>
            <a:ext cx="4896544" cy="6141750"/>
          </a:xfrm>
          <a:prstGeom prst="rect">
            <a:avLst/>
          </a:prstGeom>
        </p:spPr>
      </p:pic>
      <p:pic>
        <p:nvPicPr>
          <p:cNvPr id="4" name="Image 3">
            <a:extLst>
              <a:ext uri="{FF2B5EF4-FFF2-40B4-BE49-F238E27FC236}">
                <a16:creationId xmlns:a16="http://schemas.microsoft.com/office/drawing/2014/main" id="{6FD088CC-61E0-4D46-813A-66C8A8C7812A}"/>
              </a:ext>
            </a:extLst>
          </p:cNvPr>
          <p:cNvPicPr>
            <a:picLocks noChangeAspect="1"/>
          </p:cNvPicPr>
          <p:nvPr/>
        </p:nvPicPr>
        <p:blipFill>
          <a:blip r:embed="rId7"/>
          <a:stretch>
            <a:fillRect/>
          </a:stretch>
        </p:blipFill>
        <p:spPr>
          <a:xfrm>
            <a:off x="7236296" y="2705629"/>
            <a:ext cx="1656184" cy="529296"/>
          </a:xfrm>
          <a:prstGeom prst="rect">
            <a:avLst/>
          </a:prstGeom>
        </p:spPr>
      </p:pic>
      <p:pic>
        <p:nvPicPr>
          <p:cNvPr id="14" name="Image 13">
            <a:extLst>
              <a:ext uri="{FF2B5EF4-FFF2-40B4-BE49-F238E27FC236}">
                <a16:creationId xmlns:a16="http://schemas.microsoft.com/office/drawing/2014/main" id="{05BC6020-733F-4A31-A44A-E3436B79F2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3312" y="3577933"/>
            <a:ext cx="1369168" cy="621634"/>
          </a:xfrm>
          <a:prstGeom prst="rect">
            <a:avLst/>
          </a:prstGeom>
        </p:spPr>
      </p:pic>
      <p:pic>
        <p:nvPicPr>
          <p:cNvPr id="15" name="Image 14">
            <a:extLst>
              <a:ext uri="{FF2B5EF4-FFF2-40B4-BE49-F238E27FC236}">
                <a16:creationId xmlns:a16="http://schemas.microsoft.com/office/drawing/2014/main" id="{EE16D1DC-985A-4A12-9E54-0939571F731F}"/>
              </a:ext>
            </a:extLst>
          </p:cNvPr>
          <p:cNvPicPr>
            <a:picLocks noChangeAspect="1"/>
          </p:cNvPicPr>
          <p:nvPr/>
        </p:nvPicPr>
        <p:blipFill>
          <a:blip r:embed="rId9"/>
          <a:stretch>
            <a:fillRect/>
          </a:stretch>
        </p:blipFill>
        <p:spPr>
          <a:xfrm>
            <a:off x="7641335" y="4415868"/>
            <a:ext cx="1134536" cy="740072"/>
          </a:xfrm>
          <a:prstGeom prst="rect">
            <a:avLst/>
          </a:prstGeom>
        </p:spPr>
      </p:pic>
    </p:spTree>
    <p:extLst>
      <p:ext uri="{BB962C8B-B14F-4D97-AF65-F5344CB8AC3E}">
        <p14:creationId xmlns:p14="http://schemas.microsoft.com/office/powerpoint/2010/main" val="2376938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A7126E0D-FC0A-4560-AF0C-047B83C24FD9}"/>
              </a:ext>
            </a:extLst>
          </p:cNvPr>
          <p:cNvSpPr txBox="1"/>
          <p:nvPr/>
        </p:nvSpPr>
        <p:spPr>
          <a:xfrm>
            <a:off x="251520" y="1340768"/>
            <a:ext cx="4536504" cy="382258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115000"/>
              </a:lnSpc>
              <a:spcBef>
                <a:spcPts val="600"/>
              </a:spcBef>
              <a:spcAft>
                <a:spcPts val="0"/>
              </a:spcAft>
            </a:pPr>
            <a:r>
              <a:rPr lang="en-US" sz="1600" b="1" dirty="0">
                <a:solidFill>
                  <a:schemeClr val="accent4">
                    <a:lumMod val="75000"/>
                  </a:schemeClr>
                </a:solidFill>
                <a:ea typeface="Calibri"/>
                <a:cs typeface="Times New Roman"/>
              </a:rPr>
              <a:t>Class II. Research origin descriptors</a:t>
            </a:r>
            <a:endParaRPr lang="fr-FR" sz="1600" dirty="0">
              <a:solidFill>
                <a:schemeClr val="accent4">
                  <a:lumMod val="75000"/>
                </a:schemeClr>
              </a:solidFill>
              <a:ea typeface="Calibri"/>
              <a:cs typeface="Times New Roman"/>
            </a:endParaRPr>
          </a:p>
          <a:p>
            <a:pPr>
              <a:spcAft>
                <a:spcPts val="0"/>
              </a:spcAft>
            </a:pPr>
            <a:r>
              <a:rPr lang="en-US" sz="1600" dirty="0">
                <a:solidFill>
                  <a:srgbClr val="E46C0A"/>
                </a:solidFill>
                <a:ea typeface="Calibri"/>
                <a:cs typeface="Times New Roman"/>
              </a:rPr>
              <a:t>Site Description </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Site type</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Geography (location, size)</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Habitat</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Geology, Landform</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Climate</a:t>
            </a:r>
            <a:endParaRPr lang="fr-FR" sz="1600" dirty="0">
              <a:ea typeface="Calibri"/>
              <a:cs typeface="Times New Roman"/>
            </a:endParaRPr>
          </a:p>
          <a:p>
            <a:pPr>
              <a:spcAft>
                <a:spcPts val="0"/>
              </a:spcAft>
            </a:pPr>
            <a:r>
              <a:rPr lang="fr-FR" sz="1600" dirty="0" err="1">
                <a:solidFill>
                  <a:srgbClr val="E46C0A"/>
                </a:solidFill>
                <a:ea typeface="Calibri"/>
                <a:cs typeface="Times New Roman"/>
              </a:rPr>
              <a:t>Experimental</a:t>
            </a:r>
            <a:r>
              <a:rPr lang="fr-FR" sz="1600" dirty="0">
                <a:solidFill>
                  <a:srgbClr val="E46C0A"/>
                </a:solidFill>
                <a:ea typeface="Calibri"/>
                <a:cs typeface="Times New Roman"/>
              </a:rPr>
              <a:t> or </a:t>
            </a:r>
            <a:r>
              <a:rPr lang="fr-FR" sz="1600" dirty="0" err="1">
                <a:solidFill>
                  <a:srgbClr val="E46C0A"/>
                </a:solidFill>
                <a:ea typeface="Calibri"/>
                <a:cs typeface="Times New Roman"/>
              </a:rPr>
              <a:t>sampling</a:t>
            </a:r>
            <a:r>
              <a:rPr lang="fr-FR" sz="1600" dirty="0">
                <a:solidFill>
                  <a:srgbClr val="E46C0A"/>
                </a:solidFill>
                <a:ea typeface="Calibri"/>
                <a:cs typeface="Times New Roman"/>
              </a:rPr>
              <a:t> design</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Design characteristics</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Variables included</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Species sampled</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Data collection period, frequency</a:t>
            </a:r>
            <a:endParaRPr lang="fr-FR" sz="1600" dirty="0">
              <a:ea typeface="Calibri"/>
              <a:cs typeface="Times New Roman"/>
            </a:endParaRPr>
          </a:p>
          <a:p>
            <a:pPr>
              <a:spcAft>
                <a:spcPts val="0"/>
              </a:spcAft>
            </a:pPr>
            <a:r>
              <a:rPr lang="fr-FR" sz="1600" dirty="0">
                <a:solidFill>
                  <a:srgbClr val="E46C0A"/>
                </a:solidFill>
                <a:ea typeface="Calibri"/>
                <a:cs typeface="Times New Roman"/>
              </a:rPr>
              <a:t>Research </a:t>
            </a:r>
            <a:r>
              <a:rPr lang="fr-FR" sz="1600" dirty="0" err="1">
                <a:solidFill>
                  <a:srgbClr val="E46C0A"/>
                </a:solidFill>
                <a:ea typeface="Calibri"/>
                <a:cs typeface="Times New Roman"/>
              </a:rPr>
              <a:t>methods</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Field/Laboratory</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Instrumentation</a:t>
            </a:r>
            <a:endParaRPr lang="fr-FR" sz="1600" dirty="0">
              <a:ea typeface="Calibri"/>
              <a:cs typeface="Times New Roman"/>
            </a:endParaRPr>
          </a:p>
        </p:txBody>
      </p:sp>
      <p:sp>
        <p:nvSpPr>
          <p:cNvPr id="13" name="ZoneTexte 12">
            <a:extLst>
              <a:ext uri="{FF2B5EF4-FFF2-40B4-BE49-F238E27FC236}">
                <a16:creationId xmlns:a16="http://schemas.microsoft.com/office/drawing/2014/main" id="{A8CA9DAA-CF5F-427A-AF63-8FB6124A1077}"/>
              </a:ext>
            </a:extLst>
          </p:cNvPr>
          <p:cNvSpPr txBox="1"/>
          <p:nvPr/>
        </p:nvSpPr>
        <p:spPr>
          <a:xfrm>
            <a:off x="3485523" y="2420888"/>
            <a:ext cx="3606757" cy="283770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nSpc>
                <a:spcPct val="115000"/>
              </a:lnSpc>
              <a:spcBef>
                <a:spcPts val="600"/>
              </a:spcBef>
              <a:spcAft>
                <a:spcPts val="0"/>
              </a:spcAft>
            </a:pPr>
            <a:r>
              <a:rPr lang="en-US" sz="1600" b="1" dirty="0">
                <a:solidFill>
                  <a:schemeClr val="accent4">
                    <a:lumMod val="75000"/>
                  </a:schemeClr>
                </a:solidFill>
                <a:ea typeface="Calibri"/>
                <a:cs typeface="Times New Roman"/>
              </a:rPr>
              <a:t>Class III. Data set status and accessibility</a:t>
            </a:r>
            <a:endParaRPr lang="fr-FR" sz="1600" dirty="0">
              <a:solidFill>
                <a:schemeClr val="accent4">
                  <a:lumMod val="75000"/>
                </a:schemeClr>
              </a:solidFill>
              <a:ea typeface="Calibri"/>
              <a:cs typeface="Times New Roman"/>
            </a:endParaRPr>
          </a:p>
          <a:p>
            <a:pPr>
              <a:spcAft>
                <a:spcPts val="0"/>
              </a:spcAft>
            </a:pPr>
            <a:r>
              <a:rPr lang="en-US" sz="1600" dirty="0">
                <a:solidFill>
                  <a:srgbClr val="E46C0A"/>
                </a:solidFill>
                <a:ea typeface="Calibri"/>
                <a:cs typeface="Times New Roman"/>
              </a:rPr>
              <a:t>Status</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Latest update</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Latest archive date</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Metadata status</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Data verification</a:t>
            </a:r>
            <a:endParaRPr lang="fr-FR" sz="1600" dirty="0">
              <a:ea typeface="Calibri"/>
              <a:cs typeface="Times New Roman"/>
            </a:endParaRPr>
          </a:p>
          <a:p>
            <a:pPr>
              <a:spcAft>
                <a:spcPts val="0"/>
              </a:spcAft>
            </a:pPr>
            <a:r>
              <a:rPr lang="en-US" sz="1600" dirty="0">
                <a:solidFill>
                  <a:srgbClr val="E46C0A"/>
                </a:solidFill>
                <a:ea typeface="Calibri"/>
                <a:cs typeface="Times New Roman"/>
              </a:rPr>
              <a:t>Accessibility</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Storage location and medium</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Contact person(s)</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Copyright restriction</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Costs</a:t>
            </a:r>
            <a:endParaRPr lang="fr-FR" sz="1600" dirty="0">
              <a:ea typeface="Calibri"/>
              <a:cs typeface="Times New Roman"/>
            </a:endParaRPr>
          </a:p>
        </p:txBody>
      </p:sp>
      <p:sp>
        <p:nvSpPr>
          <p:cNvPr id="14" name="ZoneTexte 13">
            <a:extLst>
              <a:ext uri="{FF2B5EF4-FFF2-40B4-BE49-F238E27FC236}">
                <a16:creationId xmlns:a16="http://schemas.microsoft.com/office/drawing/2014/main" id="{C65E7800-AFBE-4203-A76A-67160B5EB341}"/>
              </a:ext>
            </a:extLst>
          </p:cNvPr>
          <p:cNvSpPr txBox="1"/>
          <p:nvPr/>
        </p:nvSpPr>
        <p:spPr>
          <a:xfrm>
            <a:off x="5796136" y="4437112"/>
            <a:ext cx="3172343" cy="136037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nSpc>
                <a:spcPct val="115000"/>
              </a:lnSpc>
              <a:spcBef>
                <a:spcPts val="600"/>
              </a:spcBef>
              <a:spcAft>
                <a:spcPts val="0"/>
              </a:spcAft>
            </a:pPr>
            <a:r>
              <a:rPr lang="en-US" sz="1600" b="1" dirty="0">
                <a:solidFill>
                  <a:schemeClr val="accent4">
                    <a:lumMod val="75000"/>
                  </a:schemeClr>
                </a:solidFill>
                <a:ea typeface="Calibri"/>
                <a:cs typeface="Times New Roman"/>
              </a:rPr>
              <a:t>Class IV. Data structural descriptors</a:t>
            </a:r>
          </a:p>
          <a:p>
            <a:r>
              <a:rPr lang="fr-FR" sz="1600" dirty="0">
                <a:solidFill>
                  <a:srgbClr val="E46C0A"/>
                </a:solidFill>
                <a:ea typeface="Calibri"/>
                <a:cs typeface="Times New Roman"/>
              </a:rPr>
              <a:t>Data Set Files</a:t>
            </a:r>
          </a:p>
          <a:p>
            <a:pPr marL="342900" lvl="0" indent="-342900">
              <a:spcAft>
                <a:spcPts val="0"/>
              </a:spcAft>
              <a:buSzPts val="1000"/>
              <a:buFont typeface="Symbol"/>
              <a:buChar char=""/>
              <a:tabLst>
                <a:tab pos="457200" algn="l"/>
              </a:tabLst>
            </a:pPr>
            <a:r>
              <a:rPr lang="en-US" sz="1600" dirty="0">
                <a:ea typeface="Calibri"/>
                <a:cs typeface="Times New Roman"/>
              </a:rPr>
              <a:t>Data set Identity</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Size</a:t>
            </a:r>
            <a:endParaRPr lang="fr-FR" sz="1600" dirty="0">
              <a:ea typeface="Calibri"/>
              <a:cs typeface="Times New Roman"/>
            </a:endParaRPr>
          </a:p>
          <a:p>
            <a:pPr marL="342900" lvl="0" indent="-342900">
              <a:spcAft>
                <a:spcPts val="0"/>
              </a:spcAft>
              <a:buSzPts val="1000"/>
              <a:buFont typeface="Symbol"/>
              <a:buChar char=""/>
              <a:tabLst>
                <a:tab pos="457200" algn="l"/>
              </a:tabLst>
            </a:pPr>
            <a:r>
              <a:rPr lang="en-US" sz="1600" dirty="0">
                <a:ea typeface="Calibri"/>
                <a:cs typeface="Times New Roman"/>
              </a:rPr>
              <a:t>Format and storage mode</a:t>
            </a:r>
            <a:endParaRPr lang="fr-FR" sz="1600" dirty="0">
              <a:ea typeface="Calibri"/>
              <a:cs typeface="Times New Roman"/>
            </a:endParaRPr>
          </a:p>
        </p:txBody>
      </p:sp>
      <p:grpSp>
        <p:nvGrpSpPr>
          <p:cNvPr id="15" name="Groupe 14">
            <a:extLst>
              <a:ext uri="{FF2B5EF4-FFF2-40B4-BE49-F238E27FC236}">
                <a16:creationId xmlns:a16="http://schemas.microsoft.com/office/drawing/2014/main" id="{F29CC481-27D8-4164-8413-AB236151BB30}"/>
              </a:ext>
            </a:extLst>
          </p:cNvPr>
          <p:cNvGrpSpPr/>
          <p:nvPr/>
        </p:nvGrpSpPr>
        <p:grpSpPr>
          <a:xfrm>
            <a:off x="5220072" y="1190096"/>
            <a:ext cx="3785044" cy="2768773"/>
            <a:chOff x="5358956" y="1190096"/>
            <a:chExt cx="3785044" cy="2768773"/>
          </a:xfrm>
        </p:grpSpPr>
        <p:pic>
          <p:nvPicPr>
            <p:cNvPr id="10" name="Picture 2" descr="http://onlinelibrary.wiley.com/store/10.1002/ecy.2017.98.issue-7/asset/cover.gif?v=1&amp;s=ffc689ab22cf1b2ff2b4e7583cb1c2967c3bead7">
              <a:extLst>
                <a:ext uri="{FF2B5EF4-FFF2-40B4-BE49-F238E27FC236}">
                  <a16:creationId xmlns:a16="http://schemas.microsoft.com/office/drawing/2014/main" id="{CE8317F2-6F7B-40C2-80C3-40BA2879F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2492896"/>
              <a:ext cx="1130254" cy="146597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1ECF1718-ACAC-496A-BB51-41CD09697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956" y="1190096"/>
              <a:ext cx="3677540" cy="438704"/>
            </a:xfrm>
            <a:prstGeom prst="rect">
              <a:avLst/>
            </a:prstGeom>
          </p:spPr>
        </p:pic>
        <p:pic>
          <p:nvPicPr>
            <p:cNvPr id="6" name="Image 5">
              <a:extLst>
                <a:ext uri="{FF2B5EF4-FFF2-40B4-BE49-F238E27FC236}">
                  <a16:creationId xmlns:a16="http://schemas.microsoft.com/office/drawing/2014/main" id="{CC0513E2-AD88-4397-9DA3-B45E00543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111" y="1700808"/>
              <a:ext cx="3282889" cy="664015"/>
            </a:xfrm>
            <a:prstGeom prst="rect">
              <a:avLst/>
            </a:prstGeom>
          </p:spPr>
        </p:pic>
      </p:grpSp>
      <p:sp>
        <p:nvSpPr>
          <p:cNvPr id="21" name="Titre 1">
            <a:extLst>
              <a:ext uri="{FF2B5EF4-FFF2-40B4-BE49-F238E27FC236}">
                <a16:creationId xmlns:a16="http://schemas.microsoft.com/office/drawing/2014/main" id="{C02F9697-E470-C24F-BB2B-7CC3A00C0157}"/>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EML: standard en écologie</a:t>
            </a:r>
          </a:p>
        </p:txBody>
      </p:sp>
      <p:grpSp>
        <p:nvGrpSpPr>
          <p:cNvPr id="18" name="Groupe 17">
            <a:extLst>
              <a:ext uri="{FF2B5EF4-FFF2-40B4-BE49-F238E27FC236}">
                <a16:creationId xmlns:a16="http://schemas.microsoft.com/office/drawing/2014/main" id="{04314398-0F82-42C8-96B1-22F496150F51}"/>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D969EF6C-0828-46DE-9B2A-5747EB5635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2" name="Espace réservé du numéro de diapositive 4">
              <a:extLst>
                <a:ext uri="{FF2B5EF4-FFF2-40B4-BE49-F238E27FC236}">
                  <a16:creationId xmlns:a16="http://schemas.microsoft.com/office/drawing/2014/main" id="{7DA27B88-E042-4336-B9C4-ED8E5BAE15A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152</a:t>
              </a:fld>
              <a:endParaRPr lang="fr-FR" sz="1200" dirty="0">
                <a:solidFill>
                  <a:schemeClr val="tx1"/>
                </a:solidFill>
              </a:endParaRPr>
            </a:p>
          </p:txBody>
        </p:sp>
      </p:grpSp>
      <p:grpSp>
        <p:nvGrpSpPr>
          <p:cNvPr id="2" name="Groupe 1">
            <a:extLst>
              <a:ext uri="{FF2B5EF4-FFF2-40B4-BE49-F238E27FC236}">
                <a16:creationId xmlns:a16="http://schemas.microsoft.com/office/drawing/2014/main" id="{5938449B-CDB0-4BA1-A62C-DDA5C7ACDD57}"/>
              </a:ext>
            </a:extLst>
          </p:cNvPr>
          <p:cNvGrpSpPr/>
          <p:nvPr/>
        </p:nvGrpSpPr>
        <p:grpSpPr>
          <a:xfrm>
            <a:off x="349625" y="5910371"/>
            <a:ext cx="8470847" cy="707886"/>
            <a:chOff x="349625" y="5910371"/>
            <a:chExt cx="8470847" cy="707886"/>
          </a:xfrm>
        </p:grpSpPr>
        <p:sp>
          <p:nvSpPr>
            <p:cNvPr id="9" name="ZoneTexte 8">
              <a:extLst>
                <a:ext uri="{FF2B5EF4-FFF2-40B4-BE49-F238E27FC236}">
                  <a16:creationId xmlns:a16="http://schemas.microsoft.com/office/drawing/2014/main" id="{A1D70121-381E-43C5-804E-F597CE162240}"/>
                </a:ext>
              </a:extLst>
            </p:cNvPr>
            <p:cNvSpPr txBox="1"/>
            <p:nvPr/>
          </p:nvSpPr>
          <p:spPr>
            <a:xfrm>
              <a:off x="1187624" y="5910371"/>
              <a:ext cx="7632848"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000" dirty="0">
                  <a:solidFill>
                    <a:schemeClr val="lt1"/>
                  </a:solidFill>
                  <a:latin typeface="Calibri" panose="020F0502020204030204" pitchFamily="34" charset="0"/>
                </a:rPr>
                <a:t>EML : permet l’interopérabilité des données en écologie</a:t>
              </a:r>
            </a:p>
            <a:p>
              <a:r>
                <a:rPr lang="fr-FR" sz="2000" dirty="0">
                  <a:solidFill>
                    <a:schemeClr val="lt1"/>
                  </a:solidFill>
                  <a:latin typeface="Calibri" panose="020F0502020204030204" pitchFamily="34" charset="0"/>
                </a:rPr>
                <a:t>facilite la recherche, interprétation, sélection et exploitation</a:t>
              </a:r>
            </a:p>
          </p:txBody>
        </p:sp>
        <p:sp>
          <p:nvSpPr>
            <p:cNvPr id="12" name="Flèche droite 16">
              <a:extLst>
                <a:ext uri="{FF2B5EF4-FFF2-40B4-BE49-F238E27FC236}">
                  <a16:creationId xmlns:a16="http://schemas.microsoft.com/office/drawing/2014/main" id="{008AD7C1-AC3D-49A2-ADE8-AC19939E6AAC}"/>
                </a:ext>
              </a:extLst>
            </p:cNvPr>
            <p:cNvSpPr/>
            <p:nvPr/>
          </p:nvSpPr>
          <p:spPr>
            <a:xfrm>
              <a:off x="349625" y="6021998"/>
              <a:ext cx="776672" cy="484632"/>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600" dirty="0">
                <a:latin typeface="Calibri" panose="020F0502020204030204" pitchFamily="34" charset="0"/>
              </a:endParaRPr>
            </a:p>
          </p:txBody>
        </p:sp>
      </p:grpSp>
      <p:sp>
        <p:nvSpPr>
          <p:cNvPr id="16" name="Rectangle 15">
            <a:extLst>
              <a:ext uri="{FF2B5EF4-FFF2-40B4-BE49-F238E27FC236}">
                <a16:creationId xmlns:a16="http://schemas.microsoft.com/office/drawing/2014/main" id="{E5ABFCEE-B4E5-479E-B523-89400FC334FF}"/>
              </a:ext>
            </a:extLst>
          </p:cNvPr>
          <p:cNvSpPr/>
          <p:nvPr/>
        </p:nvSpPr>
        <p:spPr>
          <a:xfrm>
            <a:off x="263868" y="836712"/>
            <a:ext cx="8556604" cy="400110"/>
          </a:xfrm>
          <a:prstGeom prst="rect">
            <a:avLst/>
          </a:prstGeom>
        </p:spPr>
        <p:txBody>
          <a:bodyPr wrap="square">
            <a:spAutoFit/>
          </a:bodyPr>
          <a:lstStyle/>
          <a:p>
            <a:pPr algn="just">
              <a:spcBef>
                <a:spcPts val="600"/>
              </a:spcBef>
            </a:pPr>
            <a:r>
              <a:rPr lang="fr-FR" sz="2000" b="1" dirty="0">
                <a:solidFill>
                  <a:srgbClr val="0066FF"/>
                </a:solidFill>
              </a:rPr>
              <a:t>EML</a:t>
            </a:r>
            <a:r>
              <a:rPr lang="fr-FR" sz="2000" b="1" dirty="0">
                <a:solidFill>
                  <a:schemeClr val="accent4">
                    <a:lumMod val="75000"/>
                  </a:schemeClr>
                </a:solidFill>
              </a:rPr>
              <a:t> =  Ecological </a:t>
            </a:r>
            <a:r>
              <a:rPr lang="fr-FR" sz="2000" b="1" dirty="0" err="1">
                <a:solidFill>
                  <a:schemeClr val="accent4">
                    <a:lumMod val="75000"/>
                  </a:schemeClr>
                </a:solidFill>
              </a:rPr>
              <a:t>Metadata</a:t>
            </a:r>
            <a:r>
              <a:rPr lang="fr-FR" sz="2000" b="1" dirty="0">
                <a:solidFill>
                  <a:schemeClr val="accent4">
                    <a:lumMod val="75000"/>
                  </a:schemeClr>
                </a:solidFill>
              </a:rPr>
              <a:t> </a:t>
            </a:r>
            <a:r>
              <a:rPr lang="fr-FR" sz="2000" b="1" dirty="0" err="1">
                <a:solidFill>
                  <a:schemeClr val="accent4">
                    <a:lumMod val="75000"/>
                  </a:schemeClr>
                </a:solidFill>
              </a:rPr>
              <a:t>Language</a:t>
            </a:r>
            <a:r>
              <a:rPr lang="fr-FR" sz="2000" b="1" dirty="0">
                <a:solidFill>
                  <a:schemeClr val="accent4">
                    <a:lumMod val="75000"/>
                  </a:schemeClr>
                </a:solidFill>
              </a:rPr>
              <a:t>     </a:t>
            </a:r>
            <a:endParaRPr lang="fr-FR" sz="2000" dirty="0">
              <a:solidFill>
                <a:schemeClr val="accent4">
                  <a:lumMod val="75000"/>
                </a:schemeClr>
              </a:solidFill>
            </a:endParaRPr>
          </a:p>
        </p:txBody>
      </p:sp>
      <p:sp>
        <p:nvSpPr>
          <p:cNvPr id="5" name="Rectangle 4">
            <a:extLst>
              <a:ext uri="{FF2B5EF4-FFF2-40B4-BE49-F238E27FC236}">
                <a16:creationId xmlns:a16="http://schemas.microsoft.com/office/drawing/2014/main" id="{9892D801-4976-4A9F-8818-B440C3CD568E}"/>
              </a:ext>
            </a:extLst>
          </p:cNvPr>
          <p:cNvSpPr/>
          <p:nvPr/>
        </p:nvSpPr>
        <p:spPr>
          <a:xfrm>
            <a:off x="6482568" y="724054"/>
            <a:ext cx="2539926" cy="307777"/>
          </a:xfrm>
          <a:prstGeom prst="rect">
            <a:avLst/>
          </a:prstGeom>
        </p:spPr>
        <p:txBody>
          <a:bodyPr wrap="none">
            <a:spAutoFit/>
          </a:bodyPr>
          <a:lstStyle/>
          <a:p>
            <a:r>
              <a:rPr lang="fr-FR" sz="1400" dirty="0">
                <a:hlinkClick r:id="rId7"/>
              </a:rPr>
              <a:t>https://eml.ecoinformatics.org/</a:t>
            </a:r>
            <a:r>
              <a:rPr lang="fr-FR" sz="1400" dirty="0"/>
              <a:t> </a:t>
            </a:r>
          </a:p>
        </p:txBody>
      </p:sp>
    </p:spTree>
    <p:extLst>
      <p:ext uri="{BB962C8B-B14F-4D97-AF65-F5344CB8AC3E}">
        <p14:creationId xmlns:p14="http://schemas.microsoft.com/office/powerpoint/2010/main" val="347592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C65E7800-AFBE-4203-A76A-67160B5EB341}"/>
              </a:ext>
            </a:extLst>
          </p:cNvPr>
          <p:cNvSpPr txBox="1"/>
          <p:nvPr/>
        </p:nvSpPr>
        <p:spPr>
          <a:xfrm>
            <a:off x="613122" y="1266667"/>
            <a:ext cx="3685689" cy="151426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nSpc>
                <a:spcPct val="115000"/>
              </a:lnSpc>
              <a:spcBef>
                <a:spcPts val="600"/>
              </a:spcBef>
              <a:spcAft>
                <a:spcPts val="0"/>
              </a:spcAft>
            </a:pPr>
            <a:r>
              <a:rPr lang="en-US" sz="1600" b="1" dirty="0">
                <a:solidFill>
                  <a:schemeClr val="accent6">
                    <a:lumMod val="75000"/>
                  </a:schemeClr>
                </a:solidFill>
                <a:ea typeface="Calibri"/>
                <a:cs typeface="Times New Roman"/>
              </a:rPr>
              <a:t>Description des </a:t>
            </a:r>
            <a:r>
              <a:rPr lang="en-US" sz="1600" b="1" dirty="0" err="1">
                <a:solidFill>
                  <a:schemeClr val="accent6">
                    <a:lumMod val="75000"/>
                  </a:schemeClr>
                </a:solidFill>
                <a:ea typeface="Calibri"/>
                <a:cs typeface="Times New Roman"/>
              </a:rPr>
              <a:t>données</a:t>
            </a:r>
          </a:p>
          <a:p>
            <a:pPr marL="342900" lvl="0" indent="-342900">
              <a:spcBef>
                <a:spcPts val="300"/>
              </a:spcBef>
              <a:spcAft>
                <a:spcPts val="0"/>
              </a:spcAft>
              <a:buSzPts val="1000"/>
              <a:buFont typeface="Symbol"/>
              <a:buChar char=""/>
              <a:tabLst>
                <a:tab pos="457200" algn="l"/>
              </a:tabLst>
            </a:pPr>
            <a:r>
              <a:rPr lang="fr-FR" sz="1600" dirty="0">
                <a:ea typeface="Calibri"/>
                <a:cs typeface="Times New Roman"/>
              </a:rPr>
              <a:t>Unité d’observation </a:t>
            </a:r>
          </a:p>
          <a:p>
            <a:pPr marL="342900" lvl="0" indent="-342900">
              <a:spcBef>
                <a:spcPts val="300"/>
              </a:spcBef>
              <a:spcAft>
                <a:spcPts val="0"/>
              </a:spcAft>
              <a:buSzPts val="1000"/>
              <a:buFont typeface="Symbol"/>
              <a:buChar char=""/>
              <a:tabLst>
                <a:tab pos="457200" algn="l"/>
              </a:tabLst>
            </a:pPr>
            <a:r>
              <a:rPr lang="fr-FR" sz="1600" dirty="0">
                <a:ea typeface="Calibri"/>
                <a:cs typeface="Times New Roman"/>
              </a:rPr>
              <a:t>Couverture géographique</a:t>
            </a:r>
          </a:p>
          <a:p>
            <a:pPr marL="342900" lvl="0" indent="-342900">
              <a:spcBef>
                <a:spcPts val="300"/>
              </a:spcBef>
              <a:spcAft>
                <a:spcPts val="0"/>
              </a:spcAft>
              <a:buSzPts val="1000"/>
              <a:buFont typeface="Symbol"/>
              <a:buChar char=""/>
              <a:tabLst>
                <a:tab pos="457200" algn="l"/>
              </a:tabLst>
            </a:pPr>
            <a:r>
              <a:rPr lang="fr-FR" sz="1600" dirty="0">
                <a:ea typeface="Calibri"/>
                <a:cs typeface="Times New Roman"/>
              </a:rPr>
              <a:t>Couverture temporelle (</a:t>
            </a:r>
            <a:r>
              <a:rPr lang="fr-FR" sz="1600" i="1" dirty="0">
                <a:ea typeface="Calibri"/>
                <a:cs typeface="Times New Roman"/>
              </a:rPr>
              <a:t>AAAA-MM-JJ</a:t>
            </a:r>
            <a:r>
              <a:rPr lang="fr-FR" sz="1600" dirty="0">
                <a:ea typeface="Calibri"/>
                <a:cs typeface="Times New Roman"/>
              </a:rPr>
              <a:t>)</a:t>
            </a:r>
          </a:p>
          <a:p>
            <a:pPr marL="342900" lvl="0" indent="-342900">
              <a:spcBef>
                <a:spcPts val="300"/>
              </a:spcBef>
              <a:spcAft>
                <a:spcPts val="0"/>
              </a:spcAft>
              <a:buSzPts val="1000"/>
              <a:buFont typeface="Symbol"/>
              <a:buChar char=""/>
              <a:tabLst>
                <a:tab pos="457200" algn="l"/>
              </a:tabLst>
            </a:pPr>
            <a:r>
              <a:rPr lang="fr-FR" sz="1600" dirty="0">
                <a:ea typeface="Calibri"/>
                <a:cs typeface="Times New Roman"/>
              </a:rPr>
              <a:t>Univers</a:t>
            </a:r>
          </a:p>
        </p:txBody>
      </p:sp>
      <p:sp>
        <p:nvSpPr>
          <p:cNvPr id="19" name="ZoneTexte 18">
            <a:extLst>
              <a:ext uri="{FF2B5EF4-FFF2-40B4-BE49-F238E27FC236}">
                <a16:creationId xmlns:a16="http://schemas.microsoft.com/office/drawing/2014/main" id="{A8CA9DAA-CF5F-427A-AF63-8FB6124A1077}"/>
              </a:ext>
            </a:extLst>
          </p:cNvPr>
          <p:cNvSpPr txBox="1"/>
          <p:nvPr/>
        </p:nvSpPr>
        <p:spPr>
          <a:xfrm>
            <a:off x="2826292" y="2435489"/>
            <a:ext cx="3473900" cy="293772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nSpc>
                <a:spcPct val="115000"/>
              </a:lnSpc>
              <a:spcBef>
                <a:spcPts val="600"/>
              </a:spcBef>
              <a:spcAft>
                <a:spcPts val="0"/>
              </a:spcAft>
            </a:pPr>
            <a:r>
              <a:rPr lang="fr-FR" sz="1600" b="1" dirty="0">
                <a:solidFill>
                  <a:schemeClr val="accent4">
                    <a:lumMod val="75000"/>
                  </a:schemeClr>
                </a:solidFill>
                <a:ea typeface="Calibri"/>
                <a:cs typeface="Times New Roman"/>
              </a:rPr>
              <a:t>Méthodologie et traitement</a:t>
            </a:r>
            <a:endParaRPr lang="en-US" sz="1600" dirty="0">
              <a:solidFill>
                <a:schemeClr val="accent4">
                  <a:lumMod val="75000"/>
                </a:schemeClr>
              </a:solidFill>
              <a:ea typeface="Calibri"/>
              <a:cs typeface="Times New Roman"/>
            </a:endParaRPr>
          </a:p>
          <a:p>
            <a:pPr marL="342900" lvl="0" indent="-342900">
              <a:spcBef>
                <a:spcPts val="300"/>
              </a:spcBef>
              <a:spcAft>
                <a:spcPts val="0"/>
              </a:spcAft>
              <a:buSzPts val="1000"/>
              <a:buFont typeface="Symbol"/>
              <a:buChar char=""/>
              <a:tabLst>
                <a:tab pos="457200" algn="l"/>
              </a:tabLst>
            </a:pPr>
            <a:r>
              <a:rPr lang="fr-FR" sz="1600" dirty="0">
                <a:ea typeface="Calibri"/>
                <a:cs typeface="Times New Roman"/>
              </a:rPr>
              <a:t>Dimension temporelle de l'enquête</a:t>
            </a:r>
          </a:p>
          <a:p>
            <a:pPr marL="342900" lvl="0" indent="-342900">
              <a:spcBef>
                <a:spcPts val="300"/>
              </a:spcBef>
              <a:spcAft>
                <a:spcPts val="0"/>
              </a:spcAft>
              <a:buSzPts val="1000"/>
              <a:buFont typeface="Symbol"/>
              <a:buChar char=""/>
              <a:tabLst>
                <a:tab pos="457200" algn="l"/>
              </a:tabLst>
            </a:pPr>
            <a:r>
              <a:rPr lang="fr-FR" sz="1600" dirty="0">
                <a:ea typeface="Calibri"/>
                <a:cs typeface="Times New Roman"/>
              </a:rPr>
              <a:t>Collecteur des données</a:t>
            </a:r>
          </a:p>
          <a:p>
            <a:pPr marL="342900" lvl="0" indent="-342900">
              <a:spcBef>
                <a:spcPts val="300"/>
              </a:spcBef>
              <a:spcAft>
                <a:spcPts val="0"/>
              </a:spcAft>
              <a:buSzPts val="1000"/>
              <a:buFont typeface="Symbol"/>
              <a:buChar char=""/>
              <a:tabLst>
                <a:tab pos="457200" algn="l"/>
              </a:tabLst>
            </a:pPr>
            <a:r>
              <a:rPr lang="fr-FR" sz="1600" dirty="0">
                <a:ea typeface="Calibri"/>
                <a:cs typeface="Times New Roman"/>
              </a:rPr>
              <a:t>Autres contributeurs</a:t>
            </a:r>
          </a:p>
          <a:p>
            <a:pPr marL="342900" lvl="0" indent="-342900">
              <a:spcBef>
                <a:spcPts val="300"/>
              </a:spcBef>
              <a:spcAft>
                <a:spcPts val="0"/>
              </a:spcAft>
              <a:buSzPts val="1000"/>
              <a:buFont typeface="Symbol"/>
              <a:buChar char=""/>
              <a:tabLst>
                <a:tab pos="457200" algn="l"/>
              </a:tabLst>
            </a:pPr>
            <a:r>
              <a:rPr lang="en-US" sz="1600" dirty="0" err="1">
                <a:ea typeface="Calibri"/>
                <a:cs typeface="Times New Roman"/>
              </a:rPr>
              <a:t>Producteur</a:t>
            </a:r>
            <a:endParaRPr lang="en-US" sz="1600" dirty="0">
              <a:ea typeface="Calibri"/>
              <a:cs typeface="Times New Roman"/>
            </a:endParaRPr>
          </a:p>
          <a:p>
            <a:pPr marL="342900" lvl="0" indent="-342900">
              <a:spcBef>
                <a:spcPts val="300"/>
              </a:spcBef>
              <a:spcAft>
                <a:spcPts val="0"/>
              </a:spcAft>
              <a:buSzPts val="1000"/>
              <a:buFont typeface="Symbol"/>
              <a:buChar char=""/>
              <a:tabLst>
                <a:tab pos="457200" algn="l"/>
              </a:tabLst>
            </a:pPr>
            <a:r>
              <a:rPr lang="en-US" sz="1600" dirty="0" err="1">
                <a:ea typeface="Calibri"/>
                <a:cs typeface="Times New Roman"/>
              </a:rPr>
              <a:t>Méthode</a:t>
            </a:r>
            <a:r>
              <a:rPr lang="en-US" sz="1600" dirty="0">
                <a:ea typeface="Calibri"/>
                <a:cs typeface="Times New Roman"/>
              </a:rPr>
              <a:t> </a:t>
            </a:r>
            <a:r>
              <a:rPr lang="en-US" sz="1600" dirty="0" err="1">
                <a:ea typeface="Calibri"/>
                <a:cs typeface="Times New Roman"/>
              </a:rPr>
              <a:t>d’échantillonnage</a:t>
            </a:r>
            <a:endParaRPr lang="en-US" sz="1600" dirty="0">
              <a:ea typeface="Calibri"/>
              <a:cs typeface="Times New Roman"/>
            </a:endParaRPr>
          </a:p>
          <a:p>
            <a:pPr marL="342900" lvl="0" indent="-342900">
              <a:spcBef>
                <a:spcPts val="300"/>
              </a:spcBef>
              <a:spcAft>
                <a:spcPts val="0"/>
              </a:spcAft>
              <a:buSzPts val="1000"/>
              <a:buFont typeface="Symbol"/>
              <a:buChar char=""/>
              <a:tabLst>
                <a:tab pos="457200" algn="l"/>
              </a:tabLst>
            </a:pPr>
            <a:r>
              <a:rPr lang="en-US" sz="1600" dirty="0">
                <a:ea typeface="Calibri"/>
                <a:cs typeface="Times New Roman"/>
              </a:rPr>
              <a:t>Mode et Fréquence de </a:t>
            </a:r>
            <a:r>
              <a:rPr lang="en-US" sz="1600" dirty="0" err="1">
                <a:ea typeface="Calibri"/>
                <a:cs typeface="Times New Roman"/>
              </a:rPr>
              <a:t>collecte</a:t>
            </a:r>
            <a:endParaRPr lang="en-US" sz="1600" dirty="0">
              <a:ea typeface="Calibri"/>
              <a:cs typeface="Times New Roman"/>
            </a:endParaRPr>
          </a:p>
          <a:p>
            <a:pPr marL="342900" lvl="0" indent="-342900">
              <a:spcBef>
                <a:spcPts val="300"/>
              </a:spcBef>
              <a:spcAft>
                <a:spcPts val="0"/>
              </a:spcAft>
              <a:buSzPts val="1000"/>
              <a:buFont typeface="Symbol"/>
              <a:buChar char=""/>
              <a:tabLst>
                <a:tab pos="457200" algn="l"/>
              </a:tabLst>
            </a:pPr>
            <a:r>
              <a:rPr lang="en-US" sz="1600" dirty="0" err="1">
                <a:ea typeface="Calibri"/>
                <a:cs typeface="Times New Roman"/>
              </a:rPr>
              <a:t>Opérations</a:t>
            </a:r>
            <a:r>
              <a:rPr lang="en-US" sz="1600" dirty="0">
                <a:ea typeface="Calibri"/>
                <a:cs typeface="Times New Roman"/>
              </a:rPr>
              <a:t> de </a:t>
            </a:r>
            <a:r>
              <a:rPr lang="en-US" sz="1600" dirty="0" err="1">
                <a:ea typeface="Calibri"/>
                <a:cs typeface="Times New Roman"/>
              </a:rPr>
              <a:t>contrôle</a:t>
            </a:r>
            <a:endParaRPr lang="en-US" sz="1600" dirty="0">
              <a:ea typeface="Calibri"/>
              <a:cs typeface="Times New Roman"/>
            </a:endParaRPr>
          </a:p>
          <a:p>
            <a:pPr marL="342900" lvl="0" indent="-342900">
              <a:spcBef>
                <a:spcPts val="300"/>
              </a:spcBef>
              <a:spcAft>
                <a:spcPts val="0"/>
              </a:spcAft>
              <a:buSzPts val="1000"/>
              <a:buFont typeface="Symbol"/>
              <a:buChar char=""/>
              <a:tabLst>
                <a:tab pos="457200" algn="l"/>
              </a:tabLst>
            </a:pPr>
            <a:r>
              <a:rPr lang="en-US" sz="1600" dirty="0" err="1">
                <a:ea typeface="Calibri"/>
                <a:cs typeface="Times New Roman"/>
              </a:rPr>
              <a:t>Pondération</a:t>
            </a:r>
            <a:endParaRPr lang="en-US" sz="1600" dirty="0">
              <a:ea typeface="Calibri"/>
              <a:cs typeface="Times New Roman"/>
            </a:endParaRPr>
          </a:p>
          <a:p>
            <a:pPr marL="342900" lvl="0" indent="-342900">
              <a:spcBef>
                <a:spcPts val="300"/>
              </a:spcBef>
              <a:spcAft>
                <a:spcPts val="0"/>
              </a:spcAft>
              <a:buSzPts val="1000"/>
              <a:buFont typeface="Symbol"/>
              <a:buChar char=""/>
              <a:tabLst>
                <a:tab pos="457200" algn="l"/>
              </a:tabLst>
            </a:pPr>
            <a:r>
              <a:rPr lang="en-US" sz="1600" dirty="0" err="1">
                <a:ea typeface="Calibri"/>
                <a:cs typeface="Times New Roman"/>
              </a:rPr>
              <a:t>Nettoyage</a:t>
            </a:r>
            <a:r>
              <a:rPr lang="en-US" sz="1600" dirty="0">
                <a:ea typeface="Calibri"/>
                <a:cs typeface="Times New Roman"/>
              </a:rPr>
              <a:t> des </a:t>
            </a:r>
            <a:r>
              <a:rPr lang="en-US" sz="1600" dirty="0" err="1">
                <a:ea typeface="Calibri"/>
                <a:cs typeface="Times New Roman"/>
              </a:rPr>
              <a:t>données</a:t>
            </a:r>
            <a:endParaRPr lang="en-US" sz="1600" dirty="0">
              <a:ea typeface="Calibri"/>
              <a:cs typeface="Times New Roman"/>
            </a:endParaRPr>
          </a:p>
        </p:txBody>
      </p:sp>
      <p:grpSp>
        <p:nvGrpSpPr>
          <p:cNvPr id="17" name="Groupe 16">
            <a:extLst>
              <a:ext uri="{FF2B5EF4-FFF2-40B4-BE49-F238E27FC236}">
                <a16:creationId xmlns:a16="http://schemas.microsoft.com/office/drawing/2014/main" id="{F814BF27-C770-41FF-A382-D47183FE7600}"/>
              </a:ext>
            </a:extLst>
          </p:cNvPr>
          <p:cNvGrpSpPr/>
          <p:nvPr/>
        </p:nvGrpSpPr>
        <p:grpSpPr>
          <a:xfrm>
            <a:off x="405871" y="5644701"/>
            <a:ext cx="8510196" cy="707886"/>
            <a:chOff x="310276" y="5910371"/>
            <a:chExt cx="8510196" cy="707886"/>
          </a:xfrm>
        </p:grpSpPr>
        <p:sp>
          <p:nvSpPr>
            <p:cNvPr id="23" name="ZoneTexte 22">
              <a:extLst>
                <a:ext uri="{FF2B5EF4-FFF2-40B4-BE49-F238E27FC236}">
                  <a16:creationId xmlns:a16="http://schemas.microsoft.com/office/drawing/2014/main" id="{646D6C03-B073-496C-8D21-A99B4EE48F80}"/>
                </a:ext>
              </a:extLst>
            </p:cNvPr>
            <p:cNvSpPr txBox="1"/>
            <p:nvPr/>
          </p:nvSpPr>
          <p:spPr>
            <a:xfrm>
              <a:off x="1187624" y="5910371"/>
              <a:ext cx="7632848"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000" dirty="0">
                  <a:solidFill>
                    <a:schemeClr val="lt1"/>
                  </a:solidFill>
                  <a:latin typeface="Calibri" panose="020F0502020204030204" pitchFamily="34" charset="0"/>
                </a:rPr>
                <a:t>DDI : permet la </a:t>
              </a:r>
              <a:r>
                <a:rPr lang="fr-FR" sz="2000" dirty="0" err="1">
                  <a:solidFill>
                    <a:schemeClr val="lt1"/>
                  </a:solidFill>
                  <a:latin typeface="Calibri" panose="020F0502020204030204" pitchFamily="34" charset="0"/>
                </a:rPr>
                <a:t>réexploitation</a:t>
              </a:r>
              <a:r>
                <a:rPr lang="fr-FR" sz="2000" dirty="0">
                  <a:solidFill>
                    <a:schemeClr val="lt1"/>
                  </a:solidFill>
                  <a:latin typeface="Calibri" panose="020F0502020204030204" pitchFamily="34" charset="0"/>
                </a:rPr>
                <a:t> des données d’enquêtes grâce à la précision des données de contexte.</a:t>
              </a:r>
            </a:p>
          </p:txBody>
        </p:sp>
        <p:sp>
          <p:nvSpPr>
            <p:cNvPr id="24" name="Flèche droite 16">
              <a:extLst>
                <a:ext uri="{FF2B5EF4-FFF2-40B4-BE49-F238E27FC236}">
                  <a16:creationId xmlns:a16="http://schemas.microsoft.com/office/drawing/2014/main" id="{D072EF85-503A-42F3-994C-A5E4DB628B07}"/>
                </a:ext>
              </a:extLst>
            </p:cNvPr>
            <p:cNvSpPr/>
            <p:nvPr/>
          </p:nvSpPr>
          <p:spPr>
            <a:xfrm>
              <a:off x="310276" y="6013783"/>
              <a:ext cx="776672" cy="48463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latin typeface="Calibri" panose="020F0502020204030204" pitchFamily="34" charset="0"/>
              </a:endParaRPr>
            </a:p>
          </p:txBody>
        </p:sp>
      </p:grpSp>
      <p:grpSp>
        <p:nvGrpSpPr>
          <p:cNvPr id="6" name="Groupe 5">
            <a:extLst>
              <a:ext uri="{FF2B5EF4-FFF2-40B4-BE49-F238E27FC236}">
                <a16:creationId xmlns:a16="http://schemas.microsoft.com/office/drawing/2014/main" id="{3091A4C4-1F99-4416-862C-E401C9BE0BD2}"/>
              </a:ext>
            </a:extLst>
          </p:cNvPr>
          <p:cNvGrpSpPr/>
          <p:nvPr/>
        </p:nvGrpSpPr>
        <p:grpSpPr>
          <a:xfrm>
            <a:off x="6633498" y="1139284"/>
            <a:ext cx="2282569" cy="3236897"/>
            <a:chOff x="6732240" y="1396582"/>
            <a:chExt cx="2282569" cy="3236897"/>
          </a:xfrm>
        </p:grpSpPr>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046937"/>
              <a:ext cx="2282569" cy="586542"/>
            </a:xfrm>
            <a:prstGeom prst="rect">
              <a:avLst/>
            </a:prstGeom>
          </p:spPr>
        </p:pic>
        <p:grpSp>
          <p:nvGrpSpPr>
            <p:cNvPr id="10" name="Groupe 9"/>
            <p:cNvGrpSpPr/>
            <p:nvPr/>
          </p:nvGrpSpPr>
          <p:grpSpPr>
            <a:xfrm>
              <a:off x="6780897" y="1396582"/>
              <a:ext cx="1709360" cy="736274"/>
              <a:chOff x="5022881" y="5913554"/>
              <a:chExt cx="1709360" cy="736274"/>
            </a:xfrm>
          </p:grpSpPr>
          <p:grpSp>
            <p:nvGrpSpPr>
              <p:cNvPr id="11" name="Groupe 10"/>
              <p:cNvGrpSpPr/>
              <p:nvPr/>
            </p:nvGrpSpPr>
            <p:grpSpPr>
              <a:xfrm>
                <a:off x="5022881" y="5913554"/>
                <a:ext cx="1709360" cy="736274"/>
                <a:chOff x="5022881" y="6040645"/>
                <a:chExt cx="1709360" cy="736274"/>
              </a:xfrm>
            </p:grpSpPr>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2881" y="6040645"/>
                  <a:ext cx="1709360" cy="7362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5025752" y="6128847"/>
                  <a:ext cx="914400" cy="108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4820" y="6445612"/>
                <a:ext cx="609600" cy="204216"/>
              </a:xfrm>
              <a:prstGeom prst="rect">
                <a:avLst/>
              </a:prstGeom>
              <a:ln>
                <a:solidFill>
                  <a:schemeClr val="accent6">
                    <a:lumMod val="75000"/>
                  </a:schemeClr>
                </a:solidFill>
              </a:ln>
            </p:spPr>
          </p:pic>
        </p:grpSp>
        <p:pic>
          <p:nvPicPr>
            <p:cNvPr id="3" name="Image 2">
              <a:extLst>
                <a:ext uri="{FF2B5EF4-FFF2-40B4-BE49-F238E27FC236}">
                  <a16:creationId xmlns:a16="http://schemas.microsoft.com/office/drawing/2014/main" id="{BBD36300-CEB3-459B-B817-683EBCB35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9162" y="2309259"/>
              <a:ext cx="1743318" cy="485843"/>
            </a:xfrm>
            <a:prstGeom prst="rect">
              <a:avLst/>
            </a:prstGeom>
          </p:spPr>
        </p:pic>
        <p:pic>
          <p:nvPicPr>
            <p:cNvPr id="5" name="Image 4">
              <a:extLst>
                <a:ext uri="{FF2B5EF4-FFF2-40B4-BE49-F238E27FC236}">
                  <a16:creationId xmlns:a16="http://schemas.microsoft.com/office/drawing/2014/main" id="{D5BE2CED-4F6C-4048-9FD6-396AA4419C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7524" y="2923279"/>
              <a:ext cx="1479626" cy="971600"/>
            </a:xfrm>
            <a:prstGeom prst="rect">
              <a:avLst/>
            </a:prstGeom>
          </p:spPr>
        </p:pic>
      </p:grpSp>
      <p:sp>
        <p:nvSpPr>
          <p:cNvPr id="27" name="Titre 1">
            <a:extLst>
              <a:ext uri="{FF2B5EF4-FFF2-40B4-BE49-F238E27FC236}">
                <a16:creationId xmlns:a16="http://schemas.microsoft.com/office/drawing/2014/main" id="{056B0263-380E-6B46-99C2-4A408F57CE8F}"/>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latin typeface="+mn-lt"/>
              </a:rPr>
              <a:t>DDI : norme en SHS</a:t>
            </a:r>
          </a:p>
        </p:txBody>
      </p:sp>
      <p:grpSp>
        <p:nvGrpSpPr>
          <p:cNvPr id="22" name="Groupe 21">
            <a:extLst>
              <a:ext uri="{FF2B5EF4-FFF2-40B4-BE49-F238E27FC236}">
                <a16:creationId xmlns:a16="http://schemas.microsoft.com/office/drawing/2014/main" id="{0976484E-ED44-45A0-8EC6-E097D933034C}"/>
              </a:ext>
            </a:extLst>
          </p:cNvPr>
          <p:cNvGrpSpPr/>
          <p:nvPr/>
        </p:nvGrpSpPr>
        <p:grpSpPr>
          <a:xfrm>
            <a:off x="5938" y="6464300"/>
            <a:ext cx="9120556" cy="435904"/>
            <a:chOff x="5938" y="6464300"/>
            <a:chExt cx="9120556" cy="435904"/>
          </a:xfrm>
        </p:grpSpPr>
        <p:pic>
          <p:nvPicPr>
            <p:cNvPr id="28" name="Image 27">
              <a:extLst>
                <a:ext uri="{FF2B5EF4-FFF2-40B4-BE49-F238E27FC236}">
                  <a16:creationId xmlns:a16="http://schemas.microsoft.com/office/drawing/2014/main" id="{A23FF208-7B21-4A10-9804-10D57C31F1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1" name="Espace réservé du numéro de diapositive 4">
              <a:extLst>
                <a:ext uri="{FF2B5EF4-FFF2-40B4-BE49-F238E27FC236}">
                  <a16:creationId xmlns:a16="http://schemas.microsoft.com/office/drawing/2014/main" id="{3330706D-B3BB-46E0-A99E-A8ECC6C2A5E8}"/>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153</a:t>
              </a:fld>
              <a:endParaRPr lang="fr-FR" sz="1200" dirty="0">
                <a:solidFill>
                  <a:schemeClr val="tx1"/>
                </a:solidFill>
              </a:endParaRPr>
            </a:p>
          </p:txBody>
        </p:sp>
      </p:grpSp>
      <p:sp>
        <p:nvSpPr>
          <p:cNvPr id="21" name="Rectangle 20">
            <a:extLst>
              <a:ext uri="{FF2B5EF4-FFF2-40B4-BE49-F238E27FC236}">
                <a16:creationId xmlns:a16="http://schemas.microsoft.com/office/drawing/2014/main" id="{78712C4D-7D16-4F9F-A272-2405F2FB6776}"/>
              </a:ext>
            </a:extLst>
          </p:cNvPr>
          <p:cNvSpPr/>
          <p:nvPr/>
        </p:nvSpPr>
        <p:spPr>
          <a:xfrm>
            <a:off x="263868" y="836712"/>
            <a:ext cx="5626198" cy="400110"/>
          </a:xfrm>
          <a:prstGeom prst="rect">
            <a:avLst/>
          </a:prstGeom>
        </p:spPr>
        <p:txBody>
          <a:bodyPr wrap="square">
            <a:spAutoFit/>
          </a:bodyPr>
          <a:lstStyle/>
          <a:p>
            <a:pPr algn="just">
              <a:spcBef>
                <a:spcPts val="600"/>
              </a:spcBef>
            </a:pPr>
            <a:r>
              <a:rPr lang="fr-FR" sz="2000" b="1" dirty="0">
                <a:solidFill>
                  <a:srgbClr val="0066FF"/>
                </a:solidFill>
              </a:rPr>
              <a:t>DDI</a:t>
            </a:r>
            <a:r>
              <a:rPr lang="fr-FR" sz="2000" b="1" dirty="0">
                <a:solidFill>
                  <a:schemeClr val="accent4">
                    <a:lumMod val="75000"/>
                  </a:schemeClr>
                </a:solidFill>
              </a:rPr>
              <a:t> =  Data Documentation Initiative</a:t>
            </a:r>
            <a:endParaRPr lang="fr-FR" sz="2000" dirty="0">
              <a:solidFill>
                <a:schemeClr val="accent4">
                  <a:lumMod val="75000"/>
                </a:schemeClr>
              </a:solidFill>
            </a:endParaRPr>
          </a:p>
        </p:txBody>
      </p:sp>
      <p:sp>
        <p:nvSpPr>
          <p:cNvPr id="2" name="ZoneTexte 1">
            <a:extLst>
              <a:ext uri="{FF2B5EF4-FFF2-40B4-BE49-F238E27FC236}">
                <a16:creationId xmlns:a16="http://schemas.microsoft.com/office/drawing/2014/main" id="{D369B75B-ECCA-44E9-BD0E-27CB9B9AB4E0}"/>
              </a:ext>
            </a:extLst>
          </p:cNvPr>
          <p:cNvSpPr txBox="1"/>
          <p:nvPr/>
        </p:nvSpPr>
        <p:spPr>
          <a:xfrm>
            <a:off x="4522686" y="882878"/>
            <a:ext cx="1935594" cy="307777"/>
          </a:xfrm>
          <a:prstGeom prst="rect">
            <a:avLst/>
          </a:prstGeom>
          <a:noFill/>
        </p:spPr>
        <p:txBody>
          <a:bodyPr wrap="none" rtlCol="0">
            <a:spAutoFit/>
          </a:bodyPr>
          <a:lstStyle/>
          <a:p>
            <a:pPr algn="ctr"/>
            <a:r>
              <a:rPr lang="fr-FR" sz="1400" dirty="0">
                <a:hlinkClick r:id="rId9"/>
              </a:rPr>
              <a:t>https://ddialliance.org/</a:t>
            </a:r>
            <a:r>
              <a:rPr lang="fr-FR" sz="1400" dirty="0"/>
              <a:t> </a:t>
            </a:r>
          </a:p>
        </p:txBody>
      </p:sp>
      <p:sp>
        <p:nvSpPr>
          <p:cNvPr id="25" name="ZoneTexte 24">
            <a:extLst>
              <a:ext uri="{FF2B5EF4-FFF2-40B4-BE49-F238E27FC236}">
                <a16:creationId xmlns:a16="http://schemas.microsoft.com/office/drawing/2014/main" id="{A1E63BA3-986B-4667-B2E0-245857DF4622}"/>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80704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a:extLst>
              <a:ext uri="{FF2B5EF4-FFF2-40B4-BE49-F238E27FC236}">
                <a16:creationId xmlns:a16="http://schemas.microsoft.com/office/drawing/2014/main" id="{0C4BE437-C9D6-4617-A770-D5E8ED8E5FD1}"/>
              </a:ext>
            </a:extLst>
          </p:cNvPr>
          <p:cNvSpPr txBox="1"/>
          <p:nvPr/>
        </p:nvSpPr>
        <p:spPr>
          <a:xfrm>
            <a:off x="371574" y="4653136"/>
            <a:ext cx="8627887" cy="430887"/>
          </a:xfrm>
          <a:prstGeom prst="rect">
            <a:avLst/>
          </a:prstGeom>
          <a:noFill/>
        </p:spPr>
        <p:txBody>
          <a:bodyPr wrap="square" rtlCol="0">
            <a:spAutoFit/>
          </a:bodyPr>
          <a:lstStyle/>
          <a:p>
            <a:pPr indent="-342900">
              <a:spcBef>
                <a:spcPts val="600"/>
              </a:spcBef>
              <a:buClr>
                <a:srgbClr val="7030A0"/>
              </a:buClr>
              <a:buFont typeface="Wingdings" pitchFamily="2" charset="2"/>
              <a:buChar char="v"/>
            </a:pPr>
            <a:r>
              <a:rPr lang="fr-FR" sz="2200" dirty="0">
                <a:latin typeface="Calibri" panose="020F0502020204030204" pitchFamily="34" charset="0"/>
              </a:rPr>
              <a:t>Tenir compte de </a:t>
            </a:r>
            <a:r>
              <a:rPr lang="fr-FR" sz="2200" dirty="0">
                <a:solidFill>
                  <a:schemeClr val="accent4">
                    <a:lumMod val="75000"/>
                  </a:schemeClr>
                </a:solidFill>
                <a:latin typeface="Calibri" panose="020F0502020204030204" pitchFamily="34" charset="0"/>
              </a:rPr>
              <a:t>l’entrepôt de données </a:t>
            </a:r>
            <a:r>
              <a:rPr lang="fr-FR" sz="2200" dirty="0">
                <a:latin typeface="Calibri" panose="020F0502020204030204" pitchFamily="34" charset="0"/>
              </a:rPr>
              <a:t>et de la </a:t>
            </a:r>
            <a:r>
              <a:rPr lang="fr-FR" sz="2200" dirty="0">
                <a:solidFill>
                  <a:schemeClr val="accent4">
                    <a:lumMod val="75000"/>
                  </a:schemeClr>
                </a:solidFill>
                <a:latin typeface="Calibri" panose="020F0502020204030204" pitchFamily="34" charset="0"/>
              </a:rPr>
              <a:t>revue</a:t>
            </a:r>
            <a:r>
              <a:rPr lang="fr-FR" sz="2200" dirty="0">
                <a:solidFill>
                  <a:schemeClr val="accent6">
                    <a:lumMod val="75000"/>
                  </a:schemeClr>
                </a:solidFill>
                <a:latin typeface="Calibri" panose="020F0502020204030204" pitchFamily="34" charset="0"/>
              </a:rPr>
              <a:t> </a:t>
            </a:r>
            <a:r>
              <a:rPr lang="fr-FR" sz="2200" dirty="0">
                <a:latin typeface="Calibri" panose="020F0502020204030204" pitchFamily="34" charset="0"/>
              </a:rPr>
              <a:t>(si article prévu)</a:t>
            </a:r>
          </a:p>
        </p:txBody>
      </p:sp>
      <p:sp>
        <p:nvSpPr>
          <p:cNvPr id="11" name="Rectangle 10">
            <a:extLst>
              <a:ext uri="{FF2B5EF4-FFF2-40B4-BE49-F238E27FC236}">
                <a16:creationId xmlns:a16="http://schemas.microsoft.com/office/drawing/2014/main" id="{387359CD-6A44-4E25-8030-C6FA327C3B89}"/>
              </a:ext>
            </a:extLst>
          </p:cNvPr>
          <p:cNvSpPr/>
          <p:nvPr/>
        </p:nvSpPr>
        <p:spPr>
          <a:xfrm>
            <a:off x="371574" y="5157192"/>
            <a:ext cx="8711009" cy="807913"/>
          </a:xfrm>
          <a:prstGeom prst="rect">
            <a:avLst/>
          </a:prstGeom>
        </p:spPr>
        <p:txBody>
          <a:bodyPr wrap="square">
            <a:spAutoFit/>
          </a:bodyPr>
          <a:lstStyle/>
          <a:p>
            <a:pPr marL="342900" indent="-342900">
              <a:spcBef>
                <a:spcPts val="600"/>
              </a:spcBef>
              <a:buClr>
                <a:srgbClr val="7030A0"/>
              </a:buClr>
              <a:buFont typeface="Wingdings" pitchFamily="2" charset="2"/>
              <a:buChar char="v"/>
            </a:pPr>
            <a:r>
              <a:rPr lang="fr-FR" sz="2200" dirty="0">
                <a:latin typeface="Calibri" panose="020F0502020204030204" pitchFamily="34" charset="0"/>
                <a:cs typeface="Calibri" panose="020F0502020204030204" pitchFamily="34" charset="0"/>
              </a:rPr>
              <a:t>Si aucun standard n’existe: </a:t>
            </a:r>
          </a:p>
          <a:p>
            <a:pPr>
              <a:spcBef>
                <a:spcPts val="300"/>
              </a:spcBef>
              <a:buClr>
                <a:schemeClr val="accent5"/>
              </a:buClr>
            </a:pPr>
            <a:r>
              <a:rPr lang="fr-FR" sz="2200" dirty="0">
                <a:solidFill>
                  <a:schemeClr val="accent5"/>
                </a:solidFill>
                <a:latin typeface="Calibri" panose="020F0502020204030204" pitchFamily="34" charset="0"/>
                <a:cs typeface="Calibri" panose="020F0502020204030204" pitchFamily="34" charset="0"/>
              </a:rPr>
              <a:t>	</a:t>
            </a:r>
            <a:r>
              <a:rPr lang="fr-FR" sz="2200" dirty="0">
                <a:latin typeface="Calibri" panose="020F0502020204030204" pitchFamily="34" charset="0"/>
                <a:cs typeface="Calibri" panose="020F0502020204030204" pitchFamily="34" charset="0"/>
              </a:rPr>
              <a:t>expliquer comment vous créez les métadonnées ?	</a:t>
            </a:r>
          </a:p>
        </p:txBody>
      </p:sp>
      <p:sp>
        <p:nvSpPr>
          <p:cNvPr id="30" name="Titre 1">
            <a:extLst>
              <a:ext uri="{FF2B5EF4-FFF2-40B4-BE49-F238E27FC236}">
                <a16:creationId xmlns:a16="http://schemas.microsoft.com/office/drawing/2014/main" id="{14ED50C8-8435-5140-A9AD-61C1EC2CA72B}"/>
              </a:ext>
            </a:extLst>
          </p:cNvPr>
          <p:cNvSpPr>
            <a:spLocks noGrp="1"/>
          </p:cNvSpPr>
          <p:nvPr>
            <p:ph type="title"/>
          </p:nvPr>
        </p:nvSpPr>
        <p:spPr>
          <a:xfrm>
            <a:off x="0" y="0"/>
            <a:ext cx="9159368" cy="718949"/>
          </a:xfr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a:normAutofit/>
          </a:bodyPr>
          <a:lstStyle/>
          <a:p>
            <a:pPr algn="l"/>
            <a:r>
              <a:rPr lang="fr-FR" sz="3200" b="1" dirty="0">
                <a:latin typeface="+mn-lt"/>
              </a:rPr>
              <a:t>Guides de standards de métadonnées</a:t>
            </a:r>
          </a:p>
        </p:txBody>
      </p:sp>
      <p:grpSp>
        <p:nvGrpSpPr>
          <p:cNvPr id="17" name="Groupe 16"/>
          <p:cNvGrpSpPr/>
          <p:nvPr/>
        </p:nvGrpSpPr>
        <p:grpSpPr>
          <a:xfrm>
            <a:off x="371574" y="1059989"/>
            <a:ext cx="8672743" cy="3233107"/>
            <a:chOff x="408609" y="1700808"/>
            <a:chExt cx="8672743" cy="3233107"/>
          </a:xfrm>
        </p:grpSpPr>
        <p:grpSp>
          <p:nvGrpSpPr>
            <p:cNvPr id="10" name="Groupe 9"/>
            <p:cNvGrpSpPr/>
            <p:nvPr/>
          </p:nvGrpSpPr>
          <p:grpSpPr>
            <a:xfrm>
              <a:off x="408609" y="1700808"/>
              <a:ext cx="8672743" cy="2910959"/>
              <a:chOff x="408609" y="1844824"/>
              <a:chExt cx="8672743" cy="2910959"/>
            </a:xfrm>
          </p:grpSpPr>
          <p:grpSp>
            <p:nvGrpSpPr>
              <p:cNvPr id="27" name="Groupe 26">
                <a:extLst>
                  <a:ext uri="{FF2B5EF4-FFF2-40B4-BE49-F238E27FC236}">
                    <a16:creationId xmlns:a16="http://schemas.microsoft.com/office/drawing/2014/main" id="{DC10101F-570E-48F8-B699-1B4C4AE64B88}"/>
                  </a:ext>
                </a:extLst>
              </p:cNvPr>
              <p:cNvGrpSpPr/>
              <p:nvPr/>
            </p:nvGrpSpPr>
            <p:grpSpPr>
              <a:xfrm>
                <a:off x="6228184" y="1844824"/>
                <a:ext cx="2853168" cy="1656184"/>
                <a:chOff x="6228184" y="1981029"/>
                <a:chExt cx="2853168" cy="1656184"/>
              </a:xfrm>
            </p:grpSpPr>
            <p:grpSp>
              <p:nvGrpSpPr>
                <p:cNvPr id="16" name="Groupe 15">
                  <a:extLst>
                    <a:ext uri="{FF2B5EF4-FFF2-40B4-BE49-F238E27FC236}">
                      <a16:creationId xmlns:a16="http://schemas.microsoft.com/office/drawing/2014/main" id="{B8578793-2D23-4838-AD41-CF13C3C61B96}"/>
                    </a:ext>
                  </a:extLst>
                </p:cNvPr>
                <p:cNvGrpSpPr/>
                <p:nvPr/>
              </p:nvGrpSpPr>
              <p:grpSpPr>
                <a:xfrm>
                  <a:off x="6697670" y="1981029"/>
                  <a:ext cx="1834770" cy="1465857"/>
                  <a:chOff x="6697670" y="1981029"/>
                  <a:chExt cx="1834770" cy="1465857"/>
                </a:xfrm>
              </p:grpSpPr>
              <p:sp>
                <p:nvSpPr>
                  <p:cNvPr id="23" name="ZoneTexte 22"/>
                  <p:cNvSpPr txBox="1"/>
                  <p:nvPr/>
                </p:nvSpPr>
                <p:spPr>
                  <a:xfrm>
                    <a:off x="6701972" y="1981029"/>
                    <a:ext cx="1768598"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auto">
                      <a:spcBef>
                        <a:spcPts val="0"/>
                      </a:spcBef>
                      <a:spcAft>
                        <a:spcPts val="0"/>
                      </a:spcAft>
                    </a:pPr>
                    <a:r>
                      <a:rPr lang="fr-FR" sz="1200" dirty="0">
                        <a:solidFill>
                          <a:prstClr val="black"/>
                        </a:solidFill>
                        <a:latin typeface="Calibri" panose="020F0502020204030204" pitchFamily="34" charset="0"/>
                      </a:rPr>
                      <a:t>Research Data Alliance</a:t>
                    </a:r>
                  </a:p>
                </p:txBody>
              </p:sp>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670" y="2258028"/>
                    <a:ext cx="1834770" cy="1188858"/>
                  </a:xfrm>
                  <a:prstGeom prst="rect">
                    <a:avLst/>
                  </a:prstGeom>
                </p:spPr>
              </p:pic>
            </p:grpSp>
            <p:sp>
              <p:nvSpPr>
                <p:cNvPr id="25" name="Rectangle 24"/>
                <p:cNvSpPr/>
                <p:nvPr/>
              </p:nvSpPr>
              <p:spPr>
                <a:xfrm>
                  <a:off x="6228184" y="3383297"/>
                  <a:ext cx="2853168" cy="253916"/>
                </a:xfrm>
                <a:prstGeom prst="rect">
                  <a:avLst/>
                </a:prstGeom>
              </p:spPr>
              <p:txBody>
                <a:bodyPr wrap="square">
                  <a:spAutoFit/>
                </a:bodyPr>
                <a:lstStyle/>
                <a:p>
                  <a:pPr fontAlgn="auto">
                    <a:spcBef>
                      <a:spcPts val="0"/>
                    </a:spcBef>
                    <a:spcAft>
                      <a:spcPts val="0"/>
                    </a:spcAft>
                  </a:pPr>
                  <a:r>
                    <a:rPr lang="fr-FR" sz="1050" dirty="0">
                      <a:solidFill>
                        <a:prstClr val="black"/>
                      </a:solidFill>
                      <a:latin typeface="Calibri" panose="020F0502020204030204" pitchFamily="34" charset="0"/>
                      <a:hlinkClick r:id="rId4"/>
                    </a:rPr>
                    <a:t>http://rd-alliance.github.io/metadata-directory/</a:t>
                  </a:r>
                </a:p>
              </p:txBody>
            </p:sp>
          </p:grpSp>
          <p:grpSp>
            <p:nvGrpSpPr>
              <p:cNvPr id="7" name="Groupe 6">
                <a:extLst>
                  <a:ext uri="{FF2B5EF4-FFF2-40B4-BE49-F238E27FC236}">
                    <a16:creationId xmlns:a16="http://schemas.microsoft.com/office/drawing/2014/main" id="{DB70A776-8C87-4735-8238-74A5D9070FF1}"/>
                  </a:ext>
                </a:extLst>
              </p:cNvPr>
              <p:cNvGrpSpPr/>
              <p:nvPr/>
            </p:nvGrpSpPr>
            <p:grpSpPr>
              <a:xfrm>
                <a:off x="3093210" y="1981587"/>
                <a:ext cx="3134974" cy="2497437"/>
                <a:chOff x="2399528" y="2227692"/>
                <a:chExt cx="3134974" cy="2497437"/>
              </a:xfrm>
            </p:grpSpPr>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048" y="2227692"/>
                  <a:ext cx="3097139" cy="790142"/>
                </a:xfrm>
                <a:prstGeom prst="rect">
                  <a:avLst/>
                </a:prstGeom>
                <a:ln>
                  <a:solidFill>
                    <a:schemeClr val="accent6">
                      <a:lumMod val="75000"/>
                    </a:schemeClr>
                  </a:solidFill>
                </a:ln>
              </p:spPr>
            </p:pic>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9528" y="2878840"/>
                  <a:ext cx="3100001" cy="1562720"/>
                </a:xfrm>
                <a:prstGeom prst="rect">
                  <a:avLst/>
                </a:prstGeom>
                <a:ln>
                  <a:solidFill>
                    <a:schemeClr val="accent6">
                      <a:lumMod val="75000"/>
                    </a:schemeClr>
                  </a:solidFill>
                </a:ln>
              </p:spPr>
            </p:pic>
            <p:sp>
              <p:nvSpPr>
                <p:cNvPr id="21" name="Rectangle 20"/>
                <p:cNvSpPr/>
                <p:nvPr/>
              </p:nvSpPr>
              <p:spPr>
                <a:xfrm>
                  <a:off x="2411760" y="4471213"/>
                  <a:ext cx="3122742" cy="253916"/>
                </a:xfrm>
                <a:prstGeom prst="rect">
                  <a:avLst/>
                </a:prstGeom>
              </p:spPr>
              <p:txBody>
                <a:bodyPr wrap="square">
                  <a:spAutoFit/>
                </a:bodyPr>
                <a:lstStyle/>
                <a:p>
                  <a:pPr fontAlgn="auto">
                    <a:spcBef>
                      <a:spcPts val="0"/>
                    </a:spcBef>
                    <a:spcAft>
                      <a:spcPts val="0"/>
                    </a:spcAft>
                  </a:pPr>
                  <a:r>
                    <a:rPr lang="fr-FR" sz="1050" dirty="0">
                      <a:solidFill>
                        <a:prstClr val="black"/>
                      </a:solidFill>
                      <a:latin typeface="Calibri" panose="020F0502020204030204" pitchFamily="34" charset="0"/>
                      <a:hlinkClick r:id="rId7"/>
                    </a:rPr>
                    <a:t>http://www.dcc.ac.uk/resources/metadata-standards</a:t>
                  </a:r>
                  <a:endParaRPr lang="fr-FR" sz="1050" dirty="0">
                    <a:solidFill>
                      <a:prstClr val="black"/>
                    </a:solidFill>
                    <a:latin typeface="Calibri" panose="020F0502020204030204" pitchFamily="34" charset="0"/>
                  </a:endParaRPr>
                </a:p>
              </p:txBody>
            </p:sp>
            <p:sp>
              <p:nvSpPr>
                <p:cNvPr id="22" name="ZoneTexte 21"/>
                <p:cNvSpPr txBox="1"/>
                <p:nvPr/>
              </p:nvSpPr>
              <p:spPr>
                <a:xfrm>
                  <a:off x="3520743" y="2454749"/>
                  <a:ext cx="183477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auto">
                    <a:spcBef>
                      <a:spcPts val="0"/>
                    </a:spcBef>
                    <a:spcAft>
                      <a:spcPts val="0"/>
                    </a:spcAft>
                  </a:pPr>
                  <a:r>
                    <a:rPr lang="fr-FR" sz="1400" dirty="0">
                      <a:solidFill>
                        <a:prstClr val="black"/>
                      </a:solidFill>
                      <a:latin typeface="Calibri" panose="020F0502020204030204" pitchFamily="34" charset="0"/>
                    </a:rPr>
                    <a:t>Digital Curation Centre </a:t>
                  </a:r>
                </a:p>
              </p:txBody>
            </p:sp>
          </p:grpSp>
          <p:grpSp>
            <p:nvGrpSpPr>
              <p:cNvPr id="8" name="Groupe 7">
                <a:extLst>
                  <a:ext uri="{FF2B5EF4-FFF2-40B4-BE49-F238E27FC236}">
                    <a16:creationId xmlns:a16="http://schemas.microsoft.com/office/drawing/2014/main" id="{D6B847FA-3E1A-4FF1-8B94-37FB6974AC79}"/>
                  </a:ext>
                </a:extLst>
              </p:cNvPr>
              <p:cNvGrpSpPr/>
              <p:nvPr/>
            </p:nvGrpSpPr>
            <p:grpSpPr>
              <a:xfrm>
                <a:off x="539552" y="2180461"/>
                <a:ext cx="2077727" cy="881246"/>
                <a:chOff x="532223" y="2290339"/>
                <a:chExt cx="1973125" cy="665263"/>
              </a:xfrm>
            </p:grpSpPr>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23" y="2290339"/>
                  <a:ext cx="1973125" cy="444850"/>
                </a:xfrm>
                <a:prstGeom prst="rect">
                  <a:avLst/>
                </a:prstGeom>
                <a:ln>
                  <a:solidFill>
                    <a:schemeClr val="tx1"/>
                  </a:solidFill>
                </a:ln>
              </p:spPr>
            </p:pic>
            <p:sp>
              <p:nvSpPr>
                <p:cNvPr id="5" name="ZoneTexte 4"/>
                <p:cNvSpPr txBox="1"/>
                <p:nvPr/>
              </p:nvSpPr>
              <p:spPr>
                <a:xfrm>
                  <a:off x="727508" y="2763918"/>
                  <a:ext cx="1381031" cy="191684"/>
                </a:xfrm>
                <a:prstGeom prst="rect">
                  <a:avLst/>
                </a:prstGeom>
                <a:noFill/>
              </p:spPr>
              <p:txBody>
                <a:bodyPr wrap="none" rtlCol="0">
                  <a:spAutoFit/>
                </a:bodyPr>
                <a:lstStyle/>
                <a:p>
                  <a:r>
                    <a:rPr lang="fr-FR" sz="1050" u="sng" dirty="0">
                      <a:latin typeface="Calibri" panose="020F0502020204030204" pitchFamily="34" charset="0"/>
                      <a:hlinkClick r:id="rId9"/>
                    </a:rPr>
                    <a:t>https://fairsharing.org/</a:t>
                  </a:r>
                  <a:endParaRPr lang="fr-FR" sz="1050" dirty="0">
                    <a:latin typeface="Calibri" panose="020F0502020204030204" pitchFamily="34" charset="0"/>
                  </a:endParaRPr>
                </a:p>
              </p:txBody>
            </p:sp>
          </p:grpSp>
          <p:grpSp>
            <p:nvGrpSpPr>
              <p:cNvPr id="4" name="Groupe 3"/>
              <p:cNvGrpSpPr/>
              <p:nvPr/>
            </p:nvGrpSpPr>
            <p:grpSpPr>
              <a:xfrm>
                <a:off x="408609" y="3560204"/>
                <a:ext cx="2601994" cy="1195579"/>
                <a:chOff x="408609" y="3532936"/>
                <a:chExt cx="2601994" cy="1195579"/>
              </a:xfrm>
            </p:grpSpPr>
            <p:pic>
              <p:nvPicPr>
                <p:cNvPr id="2" name="Imag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183" y="3532936"/>
                  <a:ext cx="1986998" cy="1043077"/>
                </a:xfrm>
                <a:prstGeom prst="rect">
                  <a:avLst/>
                </a:prstGeom>
              </p:spPr>
            </p:pic>
            <p:sp>
              <p:nvSpPr>
                <p:cNvPr id="3" name="Rectangle 2"/>
                <p:cNvSpPr/>
                <p:nvPr/>
              </p:nvSpPr>
              <p:spPr>
                <a:xfrm>
                  <a:off x="408609" y="4474599"/>
                  <a:ext cx="2601994" cy="253916"/>
                </a:xfrm>
                <a:prstGeom prst="rect">
                  <a:avLst/>
                </a:prstGeom>
              </p:spPr>
              <p:txBody>
                <a:bodyPr wrap="none">
                  <a:spAutoFit/>
                </a:bodyPr>
                <a:lstStyle/>
                <a:p>
                  <a:r>
                    <a:rPr lang="fr-FR" sz="1050" dirty="0">
                      <a:hlinkClick r:id="rId11"/>
                    </a:rPr>
                    <a:t>https://www.elixir-europe.org/communities</a:t>
                  </a:r>
                  <a:endParaRPr lang="fr-FR" dirty="0"/>
                </a:p>
              </p:txBody>
            </p:sp>
          </p:grpSp>
        </p:grpSp>
        <p:sp>
          <p:nvSpPr>
            <p:cNvPr id="9" name="ZoneTexte 8"/>
            <p:cNvSpPr txBox="1"/>
            <p:nvPr/>
          </p:nvSpPr>
          <p:spPr>
            <a:xfrm>
              <a:off x="6561010" y="4656916"/>
              <a:ext cx="2475486" cy="276999"/>
            </a:xfrm>
            <a:prstGeom prst="rect">
              <a:avLst/>
            </a:prstGeom>
            <a:noFill/>
          </p:spPr>
          <p:txBody>
            <a:bodyPr wrap="none" rtlCol="0">
              <a:spAutoFit/>
            </a:bodyPr>
            <a:lstStyle/>
            <a:p>
              <a:r>
                <a:rPr lang="fr-FR" sz="1200" dirty="0">
                  <a:hlinkClick r:id="rId12"/>
                </a:rPr>
                <a:t>https://www.iso.org/fr/home.html</a:t>
              </a:r>
              <a:r>
                <a:rPr lang="fr-FR" sz="1200" dirty="0"/>
                <a:t> </a:t>
              </a:r>
            </a:p>
          </p:txBody>
        </p:sp>
        <p:pic>
          <p:nvPicPr>
            <p:cNvPr id="15" name="Imag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66225" y="3565763"/>
              <a:ext cx="962159" cy="1133633"/>
            </a:xfrm>
            <a:prstGeom prst="rect">
              <a:avLst/>
            </a:prstGeom>
          </p:spPr>
        </p:pic>
      </p:grpSp>
      <p:grpSp>
        <p:nvGrpSpPr>
          <p:cNvPr id="34" name="Groupe 33">
            <a:extLst>
              <a:ext uri="{FF2B5EF4-FFF2-40B4-BE49-F238E27FC236}">
                <a16:creationId xmlns:a16="http://schemas.microsoft.com/office/drawing/2014/main" id="{2AACA468-1A7B-4AA4-A89E-D9BE8DFF6435}"/>
              </a:ext>
            </a:extLst>
          </p:cNvPr>
          <p:cNvGrpSpPr/>
          <p:nvPr/>
        </p:nvGrpSpPr>
        <p:grpSpPr>
          <a:xfrm>
            <a:off x="5938" y="6464300"/>
            <a:ext cx="9120556" cy="435904"/>
            <a:chOff x="5938" y="6464300"/>
            <a:chExt cx="9120556" cy="435904"/>
          </a:xfrm>
        </p:grpSpPr>
        <p:pic>
          <p:nvPicPr>
            <p:cNvPr id="38" name="Image 37">
              <a:extLst>
                <a:ext uri="{FF2B5EF4-FFF2-40B4-BE49-F238E27FC236}">
                  <a16:creationId xmlns:a16="http://schemas.microsoft.com/office/drawing/2014/main" id="{EB51AADD-9F16-44C1-85F0-1EBF54F9FE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9" name="Espace réservé du numéro de diapositive 4">
              <a:extLst>
                <a:ext uri="{FF2B5EF4-FFF2-40B4-BE49-F238E27FC236}">
                  <a16:creationId xmlns:a16="http://schemas.microsoft.com/office/drawing/2014/main" id="{A710373D-D594-45C1-9048-92E8870EFE7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154</a:t>
              </a:fld>
              <a:endParaRPr lang="fr-FR" sz="1200" dirty="0">
                <a:solidFill>
                  <a:schemeClr val="tx1"/>
                </a:solidFill>
              </a:endParaRPr>
            </a:p>
          </p:txBody>
        </p:sp>
      </p:grpSp>
      <p:sp>
        <p:nvSpPr>
          <p:cNvPr id="29" name="ZoneTexte 28">
            <a:extLst>
              <a:ext uri="{FF2B5EF4-FFF2-40B4-BE49-F238E27FC236}">
                <a16:creationId xmlns:a16="http://schemas.microsoft.com/office/drawing/2014/main" id="{5CDCF51B-3139-451D-9DA5-C00DC2862AF5}"/>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1886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3" name="Group 2"/>
          <p:cNvGrpSpPr/>
          <p:nvPr/>
        </p:nvGrpSpPr>
        <p:grpSpPr>
          <a:xfrm>
            <a:off x="683172" y="1452523"/>
            <a:ext cx="7534369" cy="4235610"/>
            <a:chOff x="683172" y="1734975"/>
            <a:chExt cx="7534369" cy="4235610"/>
          </a:xfrm>
        </p:grpSpPr>
        <p:sp>
          <p:nvSpPr>
            <p:cNvPr id="35" name="Shape 686"/>
            <p:cNvSpPr txBox="1"/>
            <p:nvPr/>
          </p:nvSpPr>
          <p:spPr>
            <a:xfrm>
              <a:off x="683172" y="1734975"/>
              <a:ext cx="7534369" cy="4213002"/>
            </a:xfrm>
            <a:prstGeom prst="rect">
              <a:avLst/>
            </a:prstGeom>
            <a:solidFill>
              <a:schemeClr val="lt1"/>
            </a:solidFill>
            <a:ln w="9525" cap="rnd">
              <a:solidFill>
                <a:srgbClr val="4A7EBB"/>
              </a:solidFill>
              <a:prstDash val="solid"/>
              <a:miter/>
              <a:headEnd type="none" w="med" len="med"/>
              <a:tailEnd type="none" w="med" len="med"/>
            </a:ln>
          </p:spPr>
          <p:txBody>
            <a:bodyPr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sp>
          <p:nvSpPr>
            <p:cNvPr id="37" name="Shape 696"/>
            <p:cNvSpPr txBox="1"/>
            <p:nvPr/>
          </p:nvSpPr>
          <p:spPr>
            <a:xfrm rot="16200000">
              <a:off x="-672723" y="3361565"/>
              <a:ext cx="3446168" cy="705321"/>
            </a:xfrm>
            <a:prstGeom prst="rect">
              <a:avLst/>
            </a:prstGeom>
            <a:noFill/>
            <a:ln>
              <a:noFill/>
            </a:ln>
          </p:spPr>
          <p:txBody>
            <a:bodyPr wrap="square"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Information</a:t>
              </a:r>
              <a:r>
                <a:rPr lang="en-US" sz="4000" b="1" i="0" u="none" strike="noStrike" cap="none" baseline="0" dirty="0">
                  <a:solidFill>
                    <a:schemeClr val="dk1"/>
                  </a:solidFill>
                  <a:latin typeface="Arial"/>
                  <a:ea typeface="Arial"/>
                  <a:cs typeface="Arial"/>
                  <a:sym typeface="Arial"/>
                </a:rPr>
                <a:t> </a:t>
              </a:r>
              <a:r>
                <a:rPr lang="en-US" sz="2400" b="1" i="0" u="none" strike="noStrike" cap="none" baseline="0" dirty="0">
                  <a:solidFill>
                    <a:schemeClr val="dk1"/>
                  </a:solidFill>
                  <a:latin typeface="Arial"/>
                  <a:ea typeface="Arial"/>
                  <a:cs typeface="Arial"/>
                  <a:sym typeface="Arial"/>
                </a:rPr>
                <a:t>Content</a:t>
              </a:r>
            </a:p>
          </p:txBody>
        </p:sp>
        <p:sp>
          <p:nvSpPr>
            <p:cNvPr id="38" name="Shape 697"/>
            <p:cNvSpPr txBox="1"/>
            <p:nvPr/>
          </p:nvSpPr>
          <p:spPr>
            <a:xfrm>
              <a:off x="3777645" y="5534390"/>
              <a:ext cx="1065126" cy="436195"/>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Time</a:t>
              </a:r>
            </a:p>
          </p:txBody>
        </p:sp>
        <p:cxnSp>
          <p:nvCxnSpPr>
            <p:cNvPr id="58" name="Shape 689"/>
            <p:cNvCxnSpPr/>
            <p:nvPr/>
          </p:nvCxnSpPr>
          <p:spPr>
            <a:xfrm>
              <a:off x="1556295" y="2054142"/>
              <a:ext cx="0" cy="3489558"/>
            </a:xfrm>
            <a:prstGeom prst="straightConnector1">
              <a:avLst/>
            </a:prstGeom>
            <a:noFill/>
            <a:ln w="38100" cap="rnd">
              <a:solidFill>
                <a:schemeClr val="dk1"/>
              </a:solidFill>
              <a:prstDash val="solid"/>
              <a:miter/>
              <a:headEnd type="none" w="med" len="med"/>
              <a:tailEnd type="none" w="med" len="med"/>
            </a:ln>
          </p:spPr>
        </p:cxnSp>
        <p:cxnSp>
          <p:nvCxnSpPr>
            <p:cNvPr id="59" name="Shape 690"/>
            <p:cNvCxnSpPr/>
            <p:nvPr/>
          </p:nvCxnSpPr>
          <p:spPr>
            <a:xfrm>
              <a:off x="1567507" y="5554339"/>
              <a:ext cx="5762896" cy="0"/>
            </a:xfrm>
            <a:prstGeom prst="straightConnector1">
              <a:avLst/>
            </a:prstGeom>
            <a:noFill/>
            <a:ln w="38100" cap="rnd">
              <a:solidFill>
                <a:schemeClr val="dk1"/>
              </a:solidFill>
              <a:prstDash val="solid"/>
              <a:miter/>
              <a:headEnd type="none" w="med" len="med"/>
              <a:tailEnd type="none" w="med" len="med"/>
            </a:ln>
          </p:spPr>
        </p:cxnSp>
        <p:sp>
          <p:nvSpPr>
            <p:cNvPr id="62" name="Shape 693"/>
            <p:cNvSpPr/>
            <p:nvPr/>
          </p:nvSpPr>
          <p:spPr>
            <a:xfrm>
              <a:off x="5550520" y="5096866"/>
              <a:ext cx="1324400" cy="452153"/>
            </a:xfrm>
            <a:custGeom>
              <a:avLst/>
              <a:gdLst/>
              <a:ahLst/>
              <a:cxnLst/>
              <a:rect l="0" t="0" r="0" b="0"/>
              <a:pathLst>
                <a:path w="21601" h="21600" extrusionOk="0">
                  <a:moveTo>
                    <a:pt x="21578" y="21600"/>
                  </a:moveTo>
                  <a:cubicBezTo>
                    <a:pt x="9657" y="21588"/>
                    <a:pt x="0" y="11921"/>
                    <a:pt x="0" y="0"/>
                  </a:cubicBezTo>
                  <a:moveTo>
                    <a:pt x="21578" y="21600"/>
                  </a:moveTo>
                  <a:cubicBezTo>
                    <a:pt x="9657" y="21588"/>
                    <a:pt x="0" y="11921"/>
                    <a:pt x="0" y="0"/>
                  </a:cubicBezTo>
                  <a:lnTo>
                    <a:pt x="21601" y="1"/>
                  </a:lnTo>
                  <a:lnTo>
                    <a:pt x="21578" y="21600"/>
                  </a:lnTo>
                  <a:close/>
                </a:path>
              </a:pathLst>
            </a:custGeom>
            <a:noFill/>
            <a:ln w="38100" cap="rnd">
              <a:solidFill>
                <a:schemeClr val="dk1"/>
              </a:solidFill>
              <a:prstDash val="solid"/>
              <a:round/>
              <a:headEnd type="none" w="med" len="med"/>
              <a:tailEnd type="none" w="med" len="med"/>
            </a:ln>
          </p:spPr>
          <p:txBody>
            <a:bodyPr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cxnSp>
          <p:nvCxnSpPr>
            <p:cNvPr id="64" name="Shape 695"/>
            <p:cNvCxnSpPr/>
            <p:nvPr/>
          </p:nvCxnSpPr>
          <p:spPr>
            <a:xfrm rot="10800000">
              <a:off x="1550688" y="2160531"/>
              <a:ext cx="347568" cy="0"/>
            </a:xfrm>
            <a:prstGeom prst="straightConnector1">
              <a:avLst/>
            </a:prstGeom>
            <a:noFill/>
            <a:ln w="38100" cap="rnd">
              <a:solidFill>
                <a:schemeClr val="dk1"/>
              </a:solidFill>
              <a:prstDash val="solid"/>
              <a:miter/>
              <a:headEnd type="none" w="med" len="med"/>
              <a:tailEnd type="none" w="med" len="med"/>
            </a:ln>
          </p:spPr>
        </p:cxnSp>
        <p:sp>
          <p:nvSpPr>
            <p:cNvPr id="63" name="Shape 694"/>
            <p:cNvSpPr/>
            <p:nvPr/>
          </p:nvSpPr>
          <p:spPr>
            <a:xfrm rot="10800000">
              <a:off x="3511361" y="3788052"/>
              <a:ext cx="385407" cy="1731480"/>
            </a:xfrm>
            <a:custGeom>
              <a:avLst/>
              <a:gdLst/>
              <a:ahLst/>
              <a:cxnLst/>
              <a:rect l="0" t="0" r="0" b="0"/>
              <a:pathLst>
                <a:path w="21600" h="21370" extrusionOk="0">
                  <a:moveTo>
                    <a:pt x="3147" y="0"/>
                  </a:moveTo>
                  <a:cubicBezTo>
                    <a:pt x="13746" y="1561"/>
                    <a:pt x="21600" y="10656"/>
                    <a:pt x="21600" y="21370"/>
                  </a:cubicBezTo>
                  <a:moveTo>
                    <a:pt x="3147" y="0"/>
                  </a:moveTo>
                  <a:cubicBezTo>
                    <a:pt x="13746" y="1561"/>
                    <a:pt x="21600" y="10656"/>
                    <a:pt x="21600" y="21370"/>
                  </a:cubicBezTo>
                  <a:lnTo>
                    <a:pt x="0" y="21370"/>
                  </a:lnTo>
                  <a:lnTo>
                    <a:pt x="3147" y="0"/>
                  </a:lnTo>
                  <a:close/>
                </a:path>
              </a:pathLst>
            </a:custGeom>
            <a:noFill/>
            <a:ln w="38100" cap="rnd">
              <a:solidFill>
                <a:schemeClr val="dk1"/>
              </a:solidFill>
              <a:prstDash val="dash"/>
              <a:round/>
              <a:headEnd type="none" w="med" len="med"/>
              <a:tailEnd type="none" w="med" len="med"/>
            </a:ln>
          </p:spPr>
          <p:txBody>
            <a:bodyPr wrap="square"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sp>
          <p:nvSpPr>
            <p:cNvPr id="79" name="Rectangle 78"/>
            <p:cNvSpPr/>
            <p:nvPr/>
          </p:nvSpPr>
          <p:spPr>
            <a:xfrm rot="5400000">
              <a:off x="2998153" y="4529509"/>
              <a:ext cx="1776787" cy="1278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Shape 692"/>
            <p:cNvSpPr/>
            <p:nvPr/>
          </p:nvSpPr>
          <p:spPr>
            <a:xfrm rot="10920001">
              <a:off x="4437742" y="3965153"/>
              <a:ext cx="2605356" cy="1127722"/>
            </a:xfrm>
            <a:custGeom>
              <a:avLst/>
              <a:gdLst/>
              <a:ahLst/>
              <a:cxnLst/>
              <a:rect l="0" t="0" r="0" b="0"/>
              <a:pathLst>
                <a:path w="21599" h="17765" extrusionOk="0">
                  <a:moveTo>
                    <a:pt x="12286" y="0"/>
                  </a:moveTo>
                  <a:cubicBezTo>
                    <a:pt x="18113" y="4029"/>
                    <a:pt x="21593" y="10660"/>
                    <a:pt x="21599" y="17744"/>
                  </a:cubicBezTo>
                  <a:moveTo>
                    <a:pt x="12286" y="0"/>
                  </a:moveTo>
                  <a:cubicBezTo>
                    <a:pt x="18113" y="4029"/>
                    <a:pt x="21593" y="10660"/>
                    <a:pt x="21599" y="17744"/>
                  </a:cubicBezTo>
                  <a:lnTo>
                    <a:pt x="0" y="17765"/>
                  </a:lnTo>
                  <a:lnTo>
                    <a:pt x="12286" y="0"/>
                  </a:lnTo>
                  <a:close/>
                </a:path>
              </a:pathLst>
            </a:custGeom>
            <a:noFill/>
            <a:ln w="38100" cap="rnd">
              <a:solidFill>
                <a:schemeClr val="dk1"/>
              </a:solidFill>
              <a:prstDash val="solid"/>
              <a:round/>
              <a:headEnd type="none" w="med" len="med"/>
              <a:tailEnd type="none" w="med" len="med"/>
            </a:ln>
          </p:spPr>
          <p:txBody>
            <a:bodyPr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sp>
          <p:nvSpPr>
            <p:cNvPr id="60" name="Shape 691"/>
            <p:cNvSpPr/>
            <p:nvPr/>
          </p:nvSpPr>
          <p:spPr>
            <a:xfrm rot="10920001">
              <a:off x="1875832" y="2217715"/>
              <a:ext cx="2616567" cy="1653018"/>
            </a:xfrm>
            <a:custGeom>
              <a:avLst/>
              <a:gdLst/>
              <a:ahLst/>
              <a:cxnLst/>
              <a:rect l="0" t="0" r="0" b="0"/>
              <a:pathLst>
                <a:path w="21612" h="21794" extrusionOk="0">
                  <a:moveTo>
                    <a:pt x="0" y="1"/>
                  </a:moveTo>
                  <a:cubicBezTo>
                    <a:pt x="4" y="1"/>
                    <a:pt x="8" y="0"/>
                    <a:pt x="12" y="0"/>
                  </a:cubicBezTo>
                  <a:cubicBezTo>
                    <a:pt x="11941" y="1"/>
                    <a:pt x="21612" y="9671"/>
                    <a:pt x="21612" y="21601"/>
                  </a:cubicBezTo>
                  <a:cubicBezTo>
                    <a:pt x="21612" y="21665"/>
                    <a:pt x="21611" y="21729"/>
                    <a:pt x="21611" y="21794"/>
                  </a:cubicBezTo>
                  <a:moveTo>
                    <a:pt x="0" y="1"/>
                  </a:moveTo>
                  <a:cubicBezTo>
                    <a:pt x="4" y="1"/>
                    <a:pt x="8" y="0"/>
                    <a:pt x="12" y="0"/>
                  </a:cubicBezTo>
                  <a:cubicBezTo>
                    <a:pt x="11941" y="1"/>
                    <a:pt x="21612" y="9671"/>
                    <a:pt x="21612" y="21601"/>
                  </a:cubicBezTo>
                  <a:cubicBezTo>
                    <a:pt x="21612" y="21665"/>
                    <a:pt x="21611" y="21729"/>
                    <a:pt x="21611" y="21794"/>
                  </a:cubicBezTo>
                  <a:lnTo>
                    <a:pt x="12" y="21601"/>
                  </a:lnTo>
                  <a:lnTo>
                    <a:pt x="0" y="1"/>
                  </a:lnTo>
                  <a:close/>
                </a:path>
              </a:pathLst>
            </a:custGeom>
            <a:noFill/>
            <a:ln w="38100" cap="rnd">
              <a:solidFill>
                <a:schemeClr val="dk1"/>
              </a:solidFill>
              <a:prstDash val="solid"/>
              <a:round/>
              <a:headEnd type="none" w="med" len="med"/>
              <a:tailEnd type="none" w="med" len="med"/>
            </a:ln>
          </p:spPr>
          <p:txBody>
            <a:bodyPr lIns="91425" tIns="45700" rIns="91425" bIns="45700" anchor="ctr" anchorCtr="0">
              <a:spAutoFit/>
            </a:bodyPr>
            <a:lstStyle/>
            <a:p>
              <a:pPr marL="0" marR="0" lvl="0" indent="0" algn="l" rtl="0">
                <a:lnSpc>
                  <a:spcPct val="100000"/>
                </a:lnSpc>
                <a:spcBef>
                  <a:spcPts val="0"/>
                </a:spcBef>
                <a:spcAft>
                  <a:spcPts val="0"/>
                </a:spcAft>
                <a:buNone/>
              </a:pPr>
              <a:endParaRPr sz="4000" b="0" i="0" u="none" strike="noStrike" cap="none" baseline="0">
                <a:solidFill>
                  <a:schemeClr val="dk1"/>
                </a:solidFill>
                <a:latin typeface="Arial"/>
                <a:ea typeface="Arial"/>
                <a:cs typeface="Arial"/>
                <a:sym typeface="Arial"/>
              </a:endParaRPr>
            </a:p>
          </p:txBody>
        </p:sp>
        <p:sp>
          <p:nvSpPr>
            <p:cNvPr id="74" name="Rectangle 73"/>
            <p:cNvSpPr/>
            <p:nvPr/>
          </p:nvSpPr>
          <p:spPr>
            <a:xfrm>
              <a:off x="1925633" y="2084179"/>
              <a:ext cx="2656462" cy="2207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rot="5400000">
              <a:off x="3407084" y="2751787"/>
              <a:ext cx="2151414" cy="1278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rot="120000">
              <a:off x="4494171" y="3770264"/>
              <a:ext cx="2656462" cy="2207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rot="19500000">
              <a:off x="5282906" y="4111783"/>
              <a:ext cx="2656462" cy="2207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5586111" y="4916620"/>
              <a:ext cx="2524372" cy="2207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rot="5400000">
              <a:off x="6563873" y="5188583"/>
              <a:ext cx="610714" cy="639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0" name="Shape 90"/>
          <p:cNvSpPr txBox="1">
            <a:spLocks noGrp="1"/>
          </p:cNvSpPr>
          <p:nvPr>
            <p:ph type="body" idx="1"/>
          </p:nvPr>
        </p:nvSpPr>
        <p:spPr>
          <a:xfrm>
            <a:off x="381000" y="908720"/>
            <a:ext cx="8305799" cy="4676228"/>
          </a:xfrm>
          <a:prstGeom prst="rect">
            <a:avLst/>
          </a:prstGeom>
          <a:noFill/>
          <a:ln>
            <a:noFill/>
          </a:ln>
        </p:spPr>
        <p:txBody>
          <a:bodyPr lIns="90475" tIns="44450" rIns="90475" bIns="44450" anchor="t" anchorCtr="0">
            <a:noAutofit/>
          </a:bodyPr>
          <a:lstStyle/>
          <a:p>
            <a:pPr marL="342900" marR="0" lvl="0" indent="-342900" algn="l" rtl="0">
              <a:lnSpc>
                <a:spcPct val="100000"/>
              </a:lnSpc>
              <a:spcBef>
                <a:spcPts val="0"/>
              </a:spcBef>
              <a:spcAft>
                <a:spcPts val="0"/>
              </a:spcAft>
              <a:buClr>
                <a:srgbClr val="FFFF99"/>
              </a:buClr>
              <a:buSzPct val="150000"/>
              <a:buFont typeface="Arial"/>
              <a:buChar char="·"/>
            </a:pPr>
            <a:r>
              <a:rPr lang="en-US" sz="2800" b="1" dirty="0">
                <a:solidFill>
                  <a:schemeClr val="lt1"/>
                </a:solidFill>
              </a:rPr>
              <a:t>Scientific Understanding and Reuse</a:t>
            </a:r>
          </a:p>
          <a:p>
            <a:pPr marL="0" marR="0" lvl="0" indent="0" algn="l" rtl="0">
              <a:lnSpc>
                <a:spcPct val="100000"/>
              </a:lnSpc>
              <a:spcBef>
                <a:spcPts val="480"/>
              </a:spcBef>
              <a:spcAft>
                <a:spcPts val="0"/>
              </a:spcAft>
              <a:buNone/>
            </a:pPr>
            <a:endParaRPr dirty="0"/>
          </a:p>
        </p:txBody>
      </p:sp>
      <p:sp>
        <p:nvSpPr>
          <p:cNvPr id="39" name="Shape 698"/>
          <p:cNvSpPr txBox="1"/>
          <p:nvPr/>
        </p:nvSpPr>
        <p:spPr>
          <a:xfrm>
            <a:off x="2432222" y="1409735"/>
            <a:ext cx="2923865" cy="335989"/>
          </a:xfrm>
          <a:prstGeom prst="rect">
            <a:avLst/>
          </a:prstGeom>
          <a:noFill/>
          <a:ln>
            <a:noFill/>
          </a:ln>
        </p:spPr>
        <p:txBody>
          <a:bodyPr wrap="square"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Time of data development</a:t>
            </a:r>
          </a:p>
        </p:txBody>
      </p:sp>
      <p:sp>
        <p:nvSpPr>
          <p:cNvPr id="42" name="Shape 701"/>
          <p:cNvSpPr txBox="1"/>
          <p:nvPr/>
        </p:nvSpPr>
        <p:spPr>
          <a:xfrm>
            <a:off x="1708486" y="3592244"/>
            <a:ext cx="1107171" cy="309750"/>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Accident</a:t>
            </a:r>
          </a:p>
        </p:txBody>
      </p:sp>
      <p:sp>
        <p:nvSpPr>
          <p:cNvPr id="43" name="Shape 702"/>
          <p:cNvSpPr txBox="1"/>
          <p:nvPr/>
        </p:nvSpPr>
        <p:spPr>
          <a:xfrm>
            <a:off x="5065607" y="2913320"/>
            <a:ext cx="1680376" cy="518036"/>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Retirement or </a:t>
            </a:r>
          </a:p>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career change</a:t>
            </a:r>
          </a:p>
        </p:txBody>
      </p:sp>
      <p:sp>
        <p:nvSpPr>
          <p:cNvPr id="44" name="Shape 703"/>
          <p:cNvSpPr txBox="1"/>
          <p:nvPr/>
        </p:nvSpPr>
        <p:spPr>
          <a:xfrm>
            <a:off x="6305920" y="4325025"/>
            <a:ext cx="783427" cy="298955"/>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Death</a:t>
            </a:r>
          </a:p>
        </p:txBody>
      </p:sp>
      <p:cxnSp>
        <p:nvCxnSpPr>
          <p:cNvPr id="45" name="Shape 704"/>
          <p:cNvCxnSpPr/>
          <p:nvPr/>
        </p:nvCxnSpPr>
        <p:spPr>
          <a:xfrm flipV="1">
            <a:off x="1971132" y="1558912"/>
            <a:ext cx="515747" cy="242815"/>
          </a:xfrm>
          <a:prstGeom prst="straightConnector1">
            <a:avLst/>
          </a:prstGeom>
          <a:noFill/>
          <a:ln w="25400" cap="rnd">
            <a:solidFill>
              <a:schemeClr val="dk1"/>
            </a:solidFill>
            <a:prstDash val="solid"/>
            <a:miter/>
            <a:headEnd type="triangle" w="lg" len="lg"/>
            <a:tailEnd type="none" w="med" len="med"/>
          </a:ln>
        </p:spPr>
      </p:cxnSp>
      <p:cxnSp>
        <p:nvCxnSpPr>
          <p:cNvPr id="46" name="Shape 705"/>
          <p:cNvCxnSpPr>
            <a:endCxn id="40" idx="1"/>
          </p:cNvCxnSpPr>
          <p:nvPr/>
        </p:nvCxnSpPr>
        <p:spPr>
          <a:xfrm flipV="1">
            <a:off x="2096916" y="2096625"/>
            <a:ext cx="625970" cy="220768"/>
          </a:xfrm>
          <a:prstGeom prst="straightConnector1">
            <a:avLst/>
          </a:prstGeom>
          <a:noFill/>
          <a:ln w="25400" cap="rnd">
            <a:solidFill>
              <a:schemeClr val="dk1"/>
            </a:solidFill>
            <a:prstDash val="solid"/>
            <a:miter/>
            <a:headEnd type="triangle" w="lg" len="lg"/>
            <a:tailEnd type="none" w="med" len="med"/>
          </a:ln>
        </p:spPr>
      </p:cxnSp>
      <p:cxnSp>
        <p:nvCxnSpPr>
          <p:cNvPr id="47" name="Shape 706"/>
          <p:cNvCxnSpPr/>
          <p:nvPr/>
        </p:nvCxnSpPr>
        <p:spPr>
          <a:xfrm rot="10800000" flipH="1">
            <a:off x="2870885" y="2664026"/>
            <a:ext cx="448474" cy="404277"/>
          </a:xfrm>
          <a:prstGeom prst="straightConnector1">
            <a:avLst/>
          </a:prstGeom>
          <a:noFill/>
          <a:ln w="25400" cap="rnd">
            <a:solidFill>
              <a:schemeClr val="dk1"/>
            </a:solidFill>
            <a:prstDash val="solid"/>
            <a:miter/>
            <a:headEnd type="triangle" w="lg" len="lg"/>
            <a:tailEnd type="none" w="med" len="med"/>
          </a:ln>
        </p:spPr>
      </p:cxnSp>
      <p:sp>
        <p:nvSpPr>
          <p:cNvPr id="51" name="Shape 710"/>
          <p:cNvSpPr txBox="1"/>
          <p:nvPr/>
        </p:nvSpPr>
        <p:spPr>
          <a:xfrm>
            <a:off x="5293679" y="5322504"/>
            <a:ext cx="3110408" cy="307736"/>
          </a:xfrm>
          <a:prstGeom prst="rect">
            <a:avLst/>
          </a:prstGeom>
          <a:noFill/>
          <a:ln>
            <a:noFill/>
          </a:ln>
        </p:spPr>
        <p:txBody>
          <a:bodyPr wrap="square" lIns="91425" tIns="45700" rIns="91425" bIns="4570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baseline="0" dirty="0">
                <a:solidFill>
                  <a:schemeClr val="dk1"/>
                </a:solidFill>
                <a:latin typeface="Arial"/>
                <a:ea typeface="Arial"/>
                <a:cs typeface="Arial"/>
                <a:sym typeface="Arial"/>
              </a:rPr>
              <a:t>(modified from </a:t>
            </a:r>
            <a:r>
              <a:rPr lang="en-US" sz="1200" b="0" i="0" u="none" strike="noStrike" cap="none" baseline="0" dirty="0">
                <a:solidFill>
                  <a:schemeClr val="dk1"/>
                </a:solidFill>
                <a:latin typeface="Arial"/>
                <a:ea typeface="Arial"/>
                <a:cs typeface="Arial"/>
                <a:sym typeface="Arial"/>
              </a:rPr>
              <a:t>Michener</a:t>
            </a:r>
            <a:r>
              <a:rPr lang="en-US" sz="1400" b="0" i="0" u="none" strike="noStrike" cap="none" baseline="0" dirty="0">
                <a:solidFill>
                  <a:schemeClr val="dk1"/>
                </a:solidFill>
                <a:latin typeface="Arial"/>
                <a:ea typeface="Arial"/>
                <a:cs typeface="Arial"/>
                <a:sym typeface="Arial"/>
              </a:rPr>
              <a:t> et al. 1997)</a:t>
            </a:r>
          </a:p>
        </p:txBody>
      </p:sp>
      <p:pic>
        <p:nvPicPr>
          <p:cNvPr id="52" name="Shape 711"/>
          <p:cNvPicPr preferRelativeResize="0"/>
          <p:nvPr/>
        </p:nvPicPr>
        <p:blipFill rotWithShape="1">
          <a:blip r:embed="rId3">
            <a:alphaModFix/>
          </a:blip>
          <a:srcRect/>
          <a:stretch/>
        </p:blipFill>
        <p:spPr>
          <a:xfrm>
            <a:off x="2835849" y="3622858"/>
            <a:ext cx="466693" cy="723444"/>
          </a:xfrm>
          <a:prstGeom prst="rect">
            <a:avLst/>
          </a:prstGeom>
          <a:noFill/>
          <a:ln>
            <a:noFill/>
          </a:ln>
        </p:spPr>
      </p:pic>
      <p:pic>
        <p:nvPicPr>
          <p:cNvPr id="54" name="Shape 713"/>
          <p:cNvPicPr preferRelativeResize="0"/>
          <p:nvPr/>
        </p:nvPicPr>
        <p:blipFill rotWithShape="1">
          <a:blip r:embed="rId4">
            <a:alphaModFix/>
          </a:blip>
          <a:srcRect/>
          <a:stretch/>
        </p:blipFill>
        <p:spPr>
          <a:xfrm>
            <a:off x="4719442" y="3707970"/>
            <a:ext cx="884334" cy="553221"/>
          </a:xfrm>
          <a:prstGeom prst="rect">
            <a:avLst/>
          </a:prstGeom>
          <a:noFill/>
          <a:ln>
            <a:noFill/>
          </a:ln>
        </p:spPr>
      </p:pic>
      <p:pic>
        <p:nvPicPr>
          <p:cNvPr id="56" name="Shape 715"/>
          <p:cNvPicPr preferRelativeResize="0"/>
          <p:nvPr/>
        </p:nvPicPr>
        <p:blipFill rotWithShape="1">
          <a:blip r:embed="rId5">
            <a:alphaModFix/>
          </a:blip>
          <a:srcRect l="99999" r="99999"/>
          <a:stretch/>
        </p:blipFill>
        <p:spPr>
          <a:xfrm flipH="1">
            <a:off x="2485478" y="2154690"/>
            <a:ext cx="526957" cy="702166"/>
          </a:xfrm>
          <a:prstGeom prst="rect">
            <a:avLst/>
          </a:prstGeom>
          <a:noFill/>
          <a:ln>
            <a:noFill/>
          </a:ln>
        </p:spPr>
      </p:pic>
      <p:sp>
        <p:nvSpPr>
          <p:cNvPr id="40" name="Shape 699"/>
          <p:cNvSpPr txBox="1"/>
          <p:nvPr/>
        </p:nvSpPr>
        <p:spPr>
          <a:xfrm>
            <a:off x="2722886" y="1947147"/>
            <a:ext cx="1789692" cy="298955"/>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Specific details</a:t>
            </a:r>
          </a:p>
        </p:txBody>
      </p:sp>
      <p:sp>
        <p:nvSpPr>
          <p:cNvPr id="41" name="Shape 700"/>
          <p:cNvSpPr txBox="1"/>
          <p:nvPr/>
        </p:nvSpPr>
        <p:spPr>
          <a:xfrm>
            <a:off x="3312353" y="2362148"/>
            <a:ext cx="1764464" cy="298955"/>
          </a:xfrm>
          <a:prstGeom prst="rect">
            <a:avLst/>
          </a:prstGeom>
          <a:noFill/>
          <a:ln>
            <a:noFill/>
          </a:ln>
        </p:spPr>
        <p:txBody>
          <a:bodyPr lIns="90475" tIns="44450" rIns="90475" bIns="44450" anchor="t" anchorCtr="0">
            <a:sp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General details</a:t>
            </a:r>
          </a:p>
        </p:txBody>
      </p:sp>
      <p:sp>
        <p:nvSpPr>
          <p:cNvPr id="80" name="Rectangle 79"/>
          <p:cNvSpPr/>
          <p:nvPr/>
        </p:nvSpPr>
        <p:spPr>
          <a:xfrm rot="825806">
            <a:off x="3545776" y="3364270"/>
            <a:ext cx="410555" cy="1468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Shape 714"/>
          <p:cNvPicPr preferRelativeResize="0"/>
          <p:nvPr/>
        </p:nvPicPr>
        <p:blipFill rotWithShape="1">
          <a:blip r:embed="rId6">
            <a:alphaModFix/>
          </a:blip>
          <a:srcRect/>
          <a:stretch/>
        </p:blipFill>
        <p:spPr>
          <a:xfrm>
            <a:off x="3475929" y="2748584"/>
            <a:ext cx="603432" cy="639440"/>
          </a:xfrm>
          <a:prstGeom prst="rect">
            <a:avLst/>
          </a:prstGeom>
          <a:noFill/>
          <a:ln>
            <a:noFill/>
          </a:ln>
        </p:spPr>
      </p:pic>
      <p:cxnSp>
        <p:nvCxnSpPr>
          <p:cNvPr id="48" name="Shape 707"/>
          <p:cNvCxnSpPr/>
          <p:nvPr/>
        </p:nvCxnSpPr>
        <p:spPr>
          <a:xfrm rot="10800000" flipH="1">
            <a:off x="4582096" y="3254485"/>
            <a:ext cx="448474" cy="340444"/>
          </a:xfrm>
          <a:prstGeom prst="straightConnector1">
            <a:avLst/>
          </a:prstGeom>
          <a:noFill/>
          <a:ln w="25400" cap="rnd">
            <a:solidFill>
              <a:schemeClr val="dk1"/>
            </a:solidFill>
            <a:prstDash val="solid"/>
            <a:miter/>
            <a:headEnd type="triangle" w="lg" len="lg"/>
            <a:tailEnd type="none" w="med" len="med"/>
          </a:ln>
        </p:spPr>
      </p:cxnSp>
      <p:pic>
        <p:nvPicPr>
          <p:cNvPr id="53" name="Shape 712"/>
          <p:cNvPicPr preferRelativeResize="0"/>
          <p:nvPr/>
        </p:nvPicPr>
        <p:blipFill rotWithShape="1">
          <a:blip r:embed="rId7">
            <a:alphaModFix/>
          </a:blip>
          <a:srcRect/>
          <a:stretch/>
        </p:blipFill>
        <p:spPr>
          <a:xfrm>
            <a:off x="6132136" y="4580358"/>
            <a:ext cx="590024" cy="574500"/>
          </a:xfrm>
          <a:prstGeom prst="rect">
            <a:avLst/>
          </a:prstGeom>
          <a:noFill/>
          <a:ln>
            <a:noFill/>
          </a:ln>
        </p:spPr>
      </p:pic>
      <p:cxnSp>
        <p:nvCxnSpPr>
          <p:cNvPr id="49" name="Shape 708"/>
          <p:cNvCxnSpPr/>
          <p:nvPr/>
        </p:nvCxnSpPr>
        <p:spPr>
          <a:xfrm rot="10800000" flipH="1">
            <a:off x="5603777" y="4495246"/>
            <a:ext cx="650287" cy="276611"/>
          </a:xfrm>
          <a:prstGeom prst="straightConnector1">
            <a:avLst/>
          </a:prstGeom>
          <a:noFill/>
          <a:ln w="25400" cap="rnd">
            <a:solidFill>
              <a:schemeClr val="dk1"/>
            </a:solidFill>
            <a:prstDash val="solid"/>
            <a:miter/>
            <a:headEnd type="triangle" w="lg" len="lg"/>
            <a:tailEnd type="none" w="med" len="med"/>
          </a:ln>
        </p:spPr>
      </p:cxnSp>
      <p:cxnSp>
        <p:nvCxnSpPr>
          <p:cNvPr id="50" name="Shape 709"/>
          <p:cNvCxnSpPr/>
          <p:nvPr/>
        </p:nvCxnSpPr>
        <p:spPr>
          <a:xfrm flipV="1">
            <a:off x="2701307" y="3505600"/>
            <a:ext cx="774622" cy="202369"/>
          </a:xfrm>
          <a:prstGeom prst="straightConnector1">
            <a:avLst/>
          </a:prstGeom>
          <a:noFill/>
          <a:ln w="25400" cap="rnd">
            <a:solidFill>
              <a:schemeClr val="dk1"/>
            </a:solidFill>
            <a:prstDash val="solid"/>
            <a:miter/>
            <a:headEnd type="none" w="med" len="med"/>
            <a:tailEnd type="triangle" w="lg" len="lg"/>
          </a:ln>
        </p:spPr>
      </p:cxnSp>
      <p:pic>
        <p:nvPicPr>
          <p:cNvPr id="57" name="Shape 716"/>
          <p:cNvPicPr preferRelativeResize="0"/>
          <p:nvPr/>
        </p:nvPicPr>
        <p:blipFill rotWithShape="1">
          <a:blip r:embed="rId8">
            <a:alphaModFix/>
          </a:blip>
          <a:srcRect/>
          <a:stretch/>
        </p:blipFill>
        <p:spPr>
          <a:xfrm>
            <a:off x="1085235" y="1452523"/>
            <a:ext cx="658697" cy="595778"/>
          </a:xfrm>
          <a:prstGeom prst="rect">
            <a:avLst/>
          </a:prstGeom>
          <a:noFill/>
          <a:ln>
            <a:noFill/>
          </a:ln>
        </p:spPr>
      </p:pic>
      <p:sp>
        <p:nvSpPr>
          <p:cNvPr id="65" name="Rectangle 64"/>
          <p:cNvSpPr/>
          <p:nvPr/>
        </p:nvSpPr>
        <p:spPr>
          <a:xfrm>
            <a:off x="74668" y="5949280"/>
            <a:ext cx="5577452" cy="477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DataONE Education Module: Metadata. 2016. http://www.dataone.org/sites/all/documents/L07_Metadata.pptx </a:t>
            </a:r>
          </a:p>
        </p:txBody>
      </p:sp>
      <p:sp>
        <p:nvSpPr>
          <p:cNvPr id="66" name="Titre 1">
            <a:extLst>
              <a:ext uri="{FF2B5EF4-FFF2-40B4-BE49-F238E27FC236}">
                <a16:creationId xmlns:a16="http://schemas.microsoft.com/office/drawing/2014/main" id="{CC4E6FFD-5463-D544-A59F-1C5163B942BE}"/>
              </a:ext>
            </a:extLst>
          </p:cNvPr>
          <p:cNvSpPr txBox="1">
            <a:spLocks/>
          </p:cNvSpPr>
          <p:nvPr/>
        </p:nvSpPr>
        <p:spPr>
          <a:xfrm>
            <a:off x="0" y="0"/>
            <a:ext cx="9159368" cy="718949"/>
          </a:xfrm>
          <a:prstGeom prst="rect">
            <a:avLst/>
          </a:prstGeom>
          <a:gradFill>
            <a:gsLst>
              <a:gs pos="0">
                <a:schemeClr val="accent4">
                  <a:lumMod val="0"/>
                  <a:lumOff val="100000"/>
                </a:schemeClr>
              </a:gs>
              <a:gs pos="0">
                <a:schemeClr val="accent4">
                  <a:lumMod val="0"/>
                  <a:lumOff val="100000"/>
                </a:schemeClr>
              </a:gs>
              <a:gs pos="100000">
                <a:schemeClr val="accent4">
                  <a:lumMod val="100000"/>
                </a:schemeClr>
              </a:gs>
            </a:gsLst>
            <a:path path="circle">
              <a:fillToRect l="50000" t="-80000" r="50000" b="180000"/>
            </a:path>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mn-lt"/>
              </a:rPr>
              <a:t>Renseigner les </a:t>
            </a:r>
            <a:r>
              <a:rPr lang="en-US" sz="3200" b="1" dirty="0" err="1">
                <a:latin typeface="+mn-lt"/>
              </a:rPr>
              <a:t>métadonnées</a:t>
            </a:r>
            <a:r>
              <a:rPr lang="en-US" sz="3200" b="1" dirty="0">
                <a:latin typeface="+mn-lt"/>
              </a:rPr>
              <a:t> le + tot possible</a:t>
            </a:r>
            <a:endParaRPr lang="fr-FR" sz="3200" b="1" dirty="0">
              <a:latin typeface="+mn-lt"/>
            </a:endParaRPr>
          </a:p>
        </p:txBody>
      </p:sp>
      <p:grpSp>
        <p:nvGrpSpPr>
          <p:cNvPr id="71" name="Groupe 70">
            <a:extLst>
              <a:ext uri="{FF2B5EF4-FFF2-40B4-BE49-F238E27FC236}">
                <a16:creationId xmlns:a16="http://schemas.microsoft.com/office/drawing/2014/main" id="{5B77544D-2C58-4046-B9D1-51A0B2BB524C}"/>
              </a:ext>
            </a:extLst>
          </p:cNvPr>
          <p:cNvGrpSpPr/>
          <p:nvPr/>
        </p:nvGrpSpPr>
        <p:grpSpPr>
          <a:xfrm>
            <a:off x="5938" y="6464300"/>
            <a:ext cx="9120556" cy="435904"/>
            <a:chOff x="5938" y="6464300"/>
            <a:chExt cx="9120556" cy="435904"/>
          </a:xfrm>
        </p:grpSpPr>
        <p:pic>
          <p:nvPicPr>
            <p:cNvPr id="73" name="Image 72">
              <a:extLst>
                <a:ext uri="{FF2B5EF4-FFF2-40B4-BE49-F238E27FC236}">
                  <a16:creationId xmlns:a16="http://schemas.microsoft.com/office/drawing/2014/main" id="{5E5B4583-324C-4255-99B6-0774B4EC2D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75" name="Espace réservé du numéro de diapositive 4">
              <a:extLst>
                <a:ext uri="{FF2B5EF4-FFF2-40B4-BE49-F238E27FC236}">
                  <a16:creationId xmlns:a16="http://schemas.microsoft.com/office/drawing/2014/main" id="{4A8D9C40-D30E-439C-88A5-6BC7D08B8D3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155</a:t>
              </a:fld>
              <a:endParaRPr lang="fr-FR" sz="1200" dirty="0">
                <a:solidFill>
                  <a:schemeClr val="tx1"/>
                </a:solidFill>
              </a:endParaRPr>
            </a:p>
          </p:txBody>
        </p:sp>
      </p:grpSp>
      <p:sp>
        <p:nvSpPr>
          <p:cNvPr id="68" name="ZoneTexte 67">
            <a:extLst>
              <a:ext uri="{FF2B5EF4-FFF2-40B4-BE49-F238E27FC236}">
                <a16:creationId xmlns:a16="http://schemas.microsoft.com/office/drawing/2014/main" id="{A6BE383E-C964-4B14-B557-6200B71A7A50}"/>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938736972"/>
      </p:ext>
    </p:extLst>
  </p:cSld>
  <p:clrMapOvr>
    <a:masterClrMapping/>
  </p:clrMapOvr>
  <p:transition spd="slow">
    <p:cu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539552" y="980728"/>
            <a:ext cx="8424936" cy="192360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buClrTx/>
              <a:buSzTx/>
              <a:buFont typeface="Wingdings" pitchFamily="2" charset="2"/>
              <a:buChar char="v"/>
              <a:tabLst/>
              <a:defRPr/>
            </a:pPr>
            <a:r>
              <a:rPr kumimoji="0" lang="fr-FR" sz="2200" i="0" u="none" strike="noStrike" kern="1200" cap="none" spc="0" normalizeH="0" baseline="0" noProof="0" dirty="0">
                <a:ln>
                  <a:noFill/>
                </a:ln>
                <a:solidFill>
                  <a:prstClr val="black"/>
                </a:solidFill>
                <a:effectLst/>
                <a:uLnTx/>
                <a:uFillTx/>
                <a:latin typeface="Calibri" panose="020F0502020204030204" pitchFamily="34" charset="0"/>
                <a:cs typeface="Times New Roman"/>
              </a:rPr>
              <a:t>Ǝ de nombreux standards de métadonnées et normes</a:t>
            </a:r>
          </a:p>
          <a:p>
            <a:pPr marL="342900" marR="0" lvl="0" indent="-342900" algn="l" defTabSz="914400" rtl="0" eaLnBrk="1" fontAlgn="auto" latinLnBrk="0" hangingPunct="1">
              <a:lnSpc>
                <a:spcPct val="100000"/>
              </a:lnSpc>
              <a:spcBef>
                <a:spcPts val="300"/>
              </a:spcBef>
              <a:spcAft>
                <a:spcPts val="300"/>
              </a:spcAft>
              <a:buClrTx/>
              <a:buSzTx/>
              <a:buFont typeface="Wingdings" pitchFamily="2" charset="2"/>
              <a:buChar char="v"/>
              <a:tabLst/>
              <a:defRPr/>
            </a:pPr>
            <a:r>
              <a:rPr lang="fr-FR" sz="2200" dirty="0">
                <a:solidFill>
                  <a:prstClr val="black"/>
                </a:solidFill>
                <a:latin typeface="Calibri" panose="020F0502020204030204" pitchFamily="34" charset="0"/>
              </a:rPr>
              <a:t>Pour choisir: </a:t>
            </a:r>
          </a:p>
          <a:p>
            <a:pPr marL="628650" lvl="1">
              <a:spcBef>
                <a:spcPts val="200"/>
              </a:spcBef>
              <a:defRPr/>
            </a:pPr>
            <a:r>
              <a:rPr lang="fr-FR" sz="2000" dirty="0">
                <a:solidFill>
                  <a:prstClr val="black"/>
                </a:solidFill>
                <a:latin typeface="Calibri" panose="020F0502020204030204" pitchFamily="34" charset="0"/>
              </a:rPr>
              <a:t>Plusieurs guides de standards de métadonnées</a:t>
            </a:r>
            <a:endParaRPr lang="fr-FR" sz="2000" dirty="0">
              <a:solidFill>
                <a:prstClr val="black"/>
              </a:solidFill>
              <a:latin typeface="Calibri" panose="020F0502020204030204" pitchFamily="34" charset="0"/>
              <a:cs typeface="Times New Roman"/>
            </a:endParaRPr>
          </a:p>
          <a:p>
            <a:pPr marL="628650" lvl="1">
              <a:spcBef>
                <a:spcPts val="200"/>
              </a:spcBef>
              <a:defRPr/>
            </a:pPr>
            <a:r>
              <a:rPr lang="fr-FR" sz="2000" dirty="0">
                <a:solidFill>
                  <a:prstClr val="black"/>
                </a:solidFill>
                <a:latin typeface="Calibri" panose="020F0502020204030204" pitchFamily="34" charset="0"/>
              </a:rPr>
              <a:t>Pratiques de votre communauté scientifique (Ex: les publications)</a:t>
            </a:r>
          </a:p>
          <a:p>
            <a:pPr marL="628650" lvl="1">
              <a:spcBef>
                <a:spcPts val="200"/>
              </a:spcBef>
              <a:defRPr/>
            </a:pPr>
            <a:r>
              <a:rPr lang="fr-FR" sz="2000" dirty="0">
                <a:solidFill>
                  <a:prstClr val="black"/>
                </a:solidFill>
                <a:latin typeface="Calibri" panose="020F0502020204030204" pitchFamily="34" charset="0"/>
              </a:rPr>
              <a:t>Entrepôts de données ou revues visés</a:t>
            </a:r>
          </a:p>
        </p:txBody>
      </p:sp>
      <p:sp>
        <p:nvSpPr>
          <p:cNvPr id="6" name="ZoneTexte 5"/>
          <p:cNvSpPr txBox="1"/>
          <p:nvPr/>
        </p:nvSpPr>
        <p:spPr>
          <a:xfrm>
            <a:off x="539552" y="2924944"/>
            <a:ext cx="8280920" cy="149271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Tx/>
              <a:buFont typeface="Wingdings" pitchFamily="2" charset="2"/>
              <a:buChar char="v"/>
              <a:defRPr/>
            </a:pPr>
            <a:r>
              <a:rPr lang="fr-FR" sz="2200" dirty="0">
                <a:solidFill>
                  <a:prstClr val="black"/>
                </a:solidFill>
                <a:latin typeface="Calibri" panose="020F0502020204030204" pitchFamily="34" charset="0"/>
              </a:rPr>
              <a:t>Utiliser un standard disciplinaire facilite l’interprétation de vos données pour un futur utilisateur (et pour les machines)</a:t>
            </a:r>
          </a:p>
          <a:p>
            <a:pPr marL="0" indent="0" algn="l">
              <a:spcBef>
                <a:spcPts val="300"/>
              </a:spcBef>
              <a:spcAft>
                <a:spcPts val="0"/>
              </a:spcAft>
              <a:buClrTx/>
              <a:buNone/>
              <a:defRPr/>
            </a:pPr>
            <a:r>
              <a:rPr lang="fr-FR" sz="2200" dirty="0">
                <a:solidFill>
                  <a:prstClr val="black"/>
                </a:solidFill>
                <a:latin typeface="Calibri" panose="020F0502020204030204" pitchFamily="34" charset="0"/>
              </a:rPr>
              <a:t>	</a:t>
            </a:r>
            <a:r>
              <a:rPr lang="fr-FR" sz="2200" dirty="0">
                <a:solidFill>
                  <a:prstClr val="black"/>
                </a:solidFill>
                <a:latin typeface="Calibri" panose="020F0502020204030204" pitchFamily="34" charset="0"/>
                <a:sym typeface="Wingdings" panose="05000000000000000000" pitchFamily="2" charset="2"/>
              </a:rPr>
              <a:t> </a:t>
            </a:r>
            <a:r>
              <a:rPr lang="fr-FR" sz="2000" dirty="0">
                <a:solidFill>
                  <a:prstClr val="black"/>
                </a:solidFill>
                <a:latin typeface="Calibri" panose="020F0502020204030204" pitchFamily="34" charset="0"/>
                <a:sym typeface="Wingdings" panose="05000000000000000000" pitchFamily="2" charset="2"/>
              </a:rPr>
              <a:t>c’est ce qu’attend le bailleur / </a:t>
            </a:r>
            <a:r>
              <a:rPr lang="fr-FR" sz="2000" dirty="0" err="1">
                <a:solidFill>
                  <a:prstClr val="black"/>
                </a:solidFill>
                <a:latin typeface="Calibri" panose="020F0502020204030204" pitchFamily="34" charset="0"/>
                <a:sym typeface="Wingdings" panose="05000000000000000000" pitchFamily="2" charset="2"/>
              </a:rPr>
              <a:t>reviewer</a:t>
            </a:r>
            <a:endParaRPr lang="fr-FR" sz="2000" dirty="0">
              <a:solidFill>
                <a:prstClr val="black"/>
              </a:solidFill>
              <a:latin typeface="Calibri" panose="020F0502020204030204" pitchFamily="34" charset="0"/>
              <a:sym typeface="Wingdings" panose="05000000000000000000" pitchFamily="2" charset="2"/>
            </a:endParaRPr>
          </a:p>
          <a:p>
            <a:pPr marL="0" indent="0" algn="l">
              <a:spcBef>
                <a:spcPts val="300"/>
              </a:spcBef>
              <a:spcAft>
                <a:spcPts val="0"/>
              </a:spcAft>
              <a:buClrTx/>
              <a:buNone/>
              <a:defRPr/>
            </a:pPr>
            <a:r>
              <a:rPr lang="fr-FR" sz="2000" dirty="0">
                <a:solidFill>
                  <a:prstClr val="black"/>
                </a:solidFill>
                <a:latin typeface="Calibri" panose="020F0502020204030204" pitchFamily="34" charset="0"/>
                <a:sym typeface="Wingdings" panose="05000000000000000000" pitchFamily="2" charset="2"/>
              </a:rPr>
              <a:t>	 </a:t>
            </a:r>
            <a:r>
              <a:rPr lang="fr-FR" sz="2000" dirty="0">
                <a:solidFill>
                  <a:prstClr val="black"/>
                </a:solidFill>
                <a:latin typeface="Calibri" panose="020F0502020204030204" pitchFamily="34" charset="0"/>
              </a:rPr>
              <a:t>Mentionner ce standard suffit pour le PGD</a:t>
            </a:r>
          </a:p>
        </p:txBody>
      </p:sp>
      <p:sp>
        <p:nvSpPr>
          <p:cNvPr id="7" name="ZoneTexte 6"/>
          <p:cNvSpPr txBox="1"/>
          <p:nvPr/>
        </p:nvSpPr>
        <p:spPr>
          <a:xfrm>
            <a:off x="539552" y="4437112"/>
            <a:ext cx="8280920" cy="16773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lgn="l">
              <a:buClrTx/>
              <a:buFont typeface="Wingdings" pitchFamily="2" charset="2"/>
              <a:buChar char="v"/>
              <a:defRPr/>
            </a:pPr>
            <a:r>
              <a:rPr lang="fr-FR" sz="2200" dirty="0">
                <a:solidFill>
                  <a:prstClr val="black"/>
                </a:solidFill>
                <a:latin typeface="Calibri" panose="020F0502020204030204" pitchFamily="34" charset="0"/>
              </a:rPr>
              <a:t>Renseigner les métadonnées le + tôt possible</a:t>
            </a:r>
          </a:p>
          <a:p>
            <a:pPr lvl="0" algn="l">
              <a:spcBef>
                <a:spcPts val="300"/>
              </a:spcBef>
              <a:spcAft>
                <a:spcPts val="300"/>
              </a:spcAft>
              <a:buClrTx/>
              <a:buFont typeface="Wingdings" pitchFamily="2" charset="2"/>
              <a:buChar char="v"/>
              <a:defRPr/>
            </a:pPr>
            <a:r>
              <a:rPr lang="fr-FR" sz="2200" dirty="0">
                <a:solidFill>
                  <a:prstClr val="black"/>
                </a:solidFill>
                <a:latin typeface="Calibri" panose="020F0502020204030204" pitchFamily="34" charset="0"/>
              </a:rPr>
              <a:t>Plus vous ajoutez de métadonnées et mieux vous documentez vos données</a:t>
            </a:r>
          </a:p>
          <a:p>
            <a:pPr marL="0" lvl="0" indent="0" algn="l">
              <a:buClrTx/>
              <a:buNone/>
              <a:defRPr/>
            </a:pPr>
            <a:r>
              <a:rPr lang="fr-FR" sz="2200" dirty="0">
                <a:solidFill>
                  <a:prstClr val="black"/>
                </a:solidFill>
                <a:latin typeface="Calibri" panose="020F0502020204030204" pitchFamily="34" charset="0"/>
              </a:rPr>
              <a:t>	</a:t>
            </a:r>
            <a:r>
              <a:rPr lang="fr-FR" sz="2200" dirty="0">
                <a:solidFill>
                  <a:prstClr val="black"/>
                </a:solidFill>
                <a:latin typeface="Calibri" panose="020F0502020204030204" pitchFamily="34" charset="0"/>
                <a:sym typeface="Wingdings" panose="05000000000000000000" pitchFamily="2" charset="2"/>
              </a:rPr>
              <a:t> </a:t>
            </a:r>
            <a:r>
              <a:rPr lang="fr-FR" sz="2200" dirty="0">
                <a:solidFill>
                  <a:prstClr val="black"/>
                </a:solidFill>
                <a:latin typeface="Calibri" panose="020F0502020204030204" pitchFamily="34" charset="0"/>
              </a:rPr>
              <a:t>plus elles seront comprises et réutilisables</a:t>
            </a:r>
          </a:p>
        </p:txBody>
      </p:sp>
      <p:sp>
        <p:nvSpPr>
          <p:cNvPr id="9" name="Titre 1">
            <a:extLst>
              <a:ext uri="{FF2B5EF4-FFF2-40B4-BE49-F238E27FC236}">
                <a16:creationId xmlns:a16="http://schemas.microsoft.com/office/drawing/2014/main" id="{10C02ADA-B037-E646-A32B-4EED398B6936}"/>
              </a:ext>
            </a:extLst>
          </p:cNvPr>
          <p:cNvSpPr>
            <a:spLocks noGrp="1"/>
          </p:cNvSpPr>
          <p:nvPr>
            <p:ph type="title"/>
          </p:nvPr>
        </p:nvSpPr>
        <p:spPr>
          <a:xfrm>
            <a:off x="0" y="0"/>
            <a:ext cx="9159368" cy="718949"/>
          </a:xfr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p:spPr>
        <p:txBody>
          <a:bodyPr>
            <a:normAutofit/>
          </a:bodyPr>
          <a:lstStyle/>
          <a:p>
            <a:pPr algn="l"/>
            <a:r>
              <a:rPr lang="fr-FR" sz="3600" b="1" dirty="0">
                <a:latin typeface="Alwyn New Rg" pitchFamily="34" charset="0"/>
              </a:rPr>
              <a:t>A retenir</a:t>
            </a:r>
          </a:p>
        </p:txBody>
      </p:sp>
      <p:grpSp>
        <p:nvGrpSpPr>
          <p:cNvPr id="15" name="Groupe 14">
            <a:extLst>
              <a:ext uri="{FF2B5EF4-FFF2-40B4-BE49-F238E27FC236}">
                <a16:creationId xmlns:a16="http://schemas.microsoft.com/office/drawing/2014/main" id="{CD4F69A9-C63B-43FE-8212-F23BCE534108}"/>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71EDD1F6-0608-49BC-8CAB-E4C9E86C6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1123AD72-BD78-43CF-BC3D-2B80A82A60A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ZoneTexte 9">
            <a:extLst>
              <a:ext uri="{FF2B5EF4-FFF2-40B4-BE49-F238E27FC236}">
                <a16:creationId xmlns:a16="http://schemas.microsoft.com/office/drawing/2014/main" id="{2720926F-D23E-4D76-8119-76759F81CE91}"/>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86901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133815" y="260648"/>
            <a:ext cx="8830673" cy="1754326"/>
          </a:xfrm>
        </p:spPr>
        <p:txBody>
          <a:bodyPr wrap="square">
            <a:spAutoFit/>
          </a:bodyPr>
          <a:lstStyle/>
          <a:p>
            <a:pPr marL="0" indent="0" algn="ctr">
              <a:spcBef>
                <a:spcPts val="1200"/>
              </a:spcBef>
              <a:buNone/>
            </a:pPr>
            <a:r>
              <a:rPr lang="fr-FR" sz="5400" b="1" dirty="0">
                <a:solidFill>
                  <a:schemeClr val="bg1"/>
                </a:solidFill>
              </a:rPr>
              <a:t>Gestion, traçabilité, qualité et stockage des données</a:t>
            </a:r>
          </a:p>
        </p:txBody>
      </p:sp>
      <p:grpSp>
        <p:nvGrpSpPr>
          <p:cNvPr id="4" name="Groupe 3">
            <a:extLst>
              <a:ext uri="{FF2B5EF4-FFF2-40B4-BE49-F238E27FC236}">
                <a16:creationId xmlns:a16="http://schemas.microsoft.com/office/drawing/2014/main" id="{1CCB82B3-2268-469C-89A9-283E2D93727A}"/>
              </a:ext>
            </a:extLst>
          </p:cNvPr>
          <p:cNvGrpSpPr/>
          <p:nvPr/>
        </p:nvGrpSpPr>
        <p:grpSpPr>
          <a:xfrm>
            <a:off x="3591" y="6591533"/>
            <a:ext cx="9159368" cy="276999"/>
            <a:chOff x="-7684" y="6623205"/>
            <a:chExt cx="9159368" cy="276999"/>
          </a:xfrm>
        </p:grpSpPr>
        <p:sp>
          <p:nvSpPr>
            <p:cNvPr id="10" name="Espace réservé du numéro de diapositive 4">
              <a:extLst>
                <a:ext uri="{FF2B5EF4-FFF2-40B4-BE49-F238E27FC236}">
                  <a16:creationId xmlns:a16="http://schemas.microsoft.com/office/drawing/2014/main" id="{9B0CC907-5C27-49BB-B4F5-04E2FF48152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157</a:t>
              </a:fld>
              <a:endParaRPr lang="fr-FR" sz="1200" dirty="0">
                <a:solidFill>
                  <a:schemeClr val="tx1"/>
                </a:solidFill>
              </a:endParaRPr>
            </a:p>
          </p:txBody>
        </p:sp>
        <p:sp>
          <p:nvSpPr>
            <p:cNvPr id="8" name="ZoneTexte 7">
              <a:extLst>
                <a:ext uri="{FF2B5EF4-FFF2-40B4-BE49-F238E27FC236}">
                  <a16:creationId xmlns:a16="http://schemas.microsoft.com/office/drawing/2014/main" id="{A5F2748D-6B72-46E0-9912-E72F6C3C847C}"/>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- 27/28 janvier 2020</a:t>
              </a:r>
            </a:p>
          </p:txBody>
        </p:sp>
      </p:grpSp>
      <p:pic>
        <p:nvPicPr>
          <p:cNvPr id="11" name="wordcloud-2.png" descr="wordcloud-2.png">
            <a:extLst>
              <a:ext uri="{FF2B5EF4-FFF2-40B4-BE49-F238E27FC236}">
                <a16:creationId xmlns:a16="http://schemas.microsoft.com/office/drawing/2014/main" id="{296DA3D2-66DC-B440-AFCD-3EDCBB3ABADA}"/>
              </a:ext>
            </a:extLst>
          </p:cNvPr>
          <p:cNvPicPr>
            <a:picLocks noChangeAspect="1"/>
          </p:cNvPicPr>
          <p:nvPr/>
        </p:nvPicPr>
        <p:blipFill>
          <a:blip r:embed="rId3"/>
          <a:stretch>
            <a:fillRect/>
          </a:stretch>
        </p:blipFill>
        <p:spPr>
          <a:xfrm>
            <a:off x="2123728" y="2173879"/>
            <a:ext cx="4669122" cy="3987037"/>
          </a:xfrm>
          <a:prstGeom prst="rect">
            <a:avLst/>
          </a:prstGeom>
          <a:ln w="12700">
            <a:miter lim="400000"/>
          </a:ln>
        </p:spPr>
      </p:pic>
    </p:spTree>
    <p:extLst>
      <p:ext uri="{BB962C8B-B14F-4D97-AF65-F5344CB8AC3E}">
        <p14:creationId xmlns:p14="http://schemas.microsoft.com/office/powerpoint/2010/main" val="41208089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La disruption numérique : une bascule brutale"/>
          <p:cNvSpPr txBox="1">
            <a:spLocks noGrp="1"/>
          </p:cNvSpPr>
          <p:nvPr>
            <p:ph type="title"/>
          </p:nvPr>
        </p:nvSpPr>
        <p:spPr>
          <a:xfrm>
            <a:off x="395536" y="116632"/>
            <a:ext cx="8429625" cy="1696641"/>
          </a:xfrm>
          <a:prstGeom prst="rect">
            <a:avLst/>
          </a:prstGeom>
        </p:spPr>
        <p:txBody>
          <a:bodyPr/>
          <a:lstStyle>
            <a:lvl1pPr defTabSz="449833">
              <a:spcBef>
                <a:spcPts val="1200"/>
              </a:spcBef>
              <a:defRPr sz="5390"/>
            </a:lvl1pPr>
          </a:lstStyle>
          <a:p>
            <a:r>
              <a:rPr dirty="0"/>
              <a:t>La disruption </a:t>
            </a:r>
            <a:r>
              <a:rPr dirty="0" err="1"/>
              <a:t>numérique</a:t>
            </a:r>
            <a:r>
              <a:rPr dirty="0"/>
              <a:t> : </a:t>
            </a:r>
            <a:r>
              <a:rPr dirty="0" err="1"/>
              <a:t>une</a:t>
            </a:r>
            <a:r>
              <a:rPr dirty="0"/>
              <a:t> bascule </a:t>
            </a:r>
            <a:r>
              <a:rPr dirty="0" err="1"/>
              <a:t>brutale</a:t>
            </a:r>
            <a:endParaRPr dirty="0"/>
          </a:p>
        </p:txBody>
      </p:sp>
      <p:pic>
        <p:nvPicPr>
          <p:cNvPr id="228" name="Image" descr="Image"/>
          <p:cNvPicPr>
            <a:picLocks noChangeAspect="1"/>
          </p:cNvPicPr>
          <p:nvPr/>
        </p:nvPicPr>
        <p:blipFill>
          <a:blip r:embed="rId2"/>
          <a:srcRect r="56261" b="12229"/>
          <a:stretch>
            <a:fillRect/>
          </a:stretch>
        </p:blipFill>
        <p:spPr>
          <a:xfrm>
            <a:off x="4957414" y="2061223"/>
            <a:ext cx="3197910" cy="3889048"/>
          </a:xfrm>
          <a:prstGeom prst="rect">
            <a:avLst/>
          </a:prstGeom>
          <a:ln w="12700">
            <a:miter lim="400000"/>
          </a:ln>
        </p:spPr>
      </p:pic>
      <p:pic>
        <p:nvPicPr>
          <p:cNvPr id="229" name="Image" descr="Image"/>
          <p:cNvPicPr>
            <a:picLocks noChangeAspect="1"/>
          </p:cNvPicPr>
          <p:nvPr/>
        </p:nvPicPr>
        <p:blipFill>
          <a:blip r:embed="rId2"/>
          <a:srcRect l="43477" b="11906"/>
          <a:stretch>
            <a:fillRect/>
          </a:stretch>
        </p:blipFill>
        <p:spPr>
          <a:xfrm>
            <a:off x="649314" y="2046991"/>
            <a:ext cx="4132576" cy="3903363"/>
          </a:xfrm>
          <a:prstGeom prst="rect">
            <a:avLst/>
          </a:prstGeom>
          <a:ln w="12700">
            <a:miter lim="400000"/>
          </a:ln>
        </p:spPr>
      </p:pic>
      <p:pic>
        <p:nvPicPr>
          <p:cNvPr id="5" name="Image 4">
            <a:extLst>
              <a:ext uri="{FF2B5EF4-FFF2-40B4-BE49-F238E27FC236}">
                <a16:creationId xmlns:a16="http://schemas.microsoft.com/office/drawing/2014/main" id="{A07AFF1E-9827-FA4C-87E0-82450690A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984" y="6453336"/>
            <a:ext cx="831444" cy="224490"/>
          </a:xfrm>
          <a:prstGeom prst="rect">
            <a:avLst/>
          </a:prstGeom>
        </p:spPr>
      </p:pic>
    </p:spTree>
    <p:extLst>
      <p:ext uri="{BB962C8B-B14F-4D97-AF65-F5344CB8AC3E}">
        <p14:creationId xmlns:p14="http://schemas.microsoft.com/office/powerpoint/2010/main" val="17659990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29"/>
                                        </p:tgtEl>
                                        <p:attrNameLst>
                                          <p:attrName>style.visibility</p:attrName>
                                        </p:attrNameLst>
                                      </p:cBhvr>
                                      <p:to>
                                        <p:strVal val="visible"/>
                                      </p:to>
                                    </p:set>
                                    <p:animEffect transition="in" filter="wipe(left)">
                                      <p:cBhvr>
                                        <p:cTn id="7" dur="10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228"/>
                                        </p:tgtEl>
                                        <p:attrNameLst>
                                          <p:attrName>style.visibility</p:attrName>
                                        </p:attrNameLst>
                                      </p:cBhvr>
                                      <p:to>
                                        <p:strVal val="visible"/>
                                      </p:to>
                                    </p:set>
                                    <p:animEffect transition="in" filter="wipe(left)">
                                      <p:cBhvr>
                                        <p:cTn id="12"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advAuto="0"/>
      <p:bldP spid="229" grpId="0"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8F9F0"/>
        </a:solidFill>
        <a:effectLst/>
      </p:bgPr>
    </p:bg>
    <p:spTree>
      <p:nvGrpSpPr>
        <p:cNvPr id="1" name=""/>
        <p:cNvGrpSpPr/>
        <p:nvPr/>
      </p:nvGrpSpPr>
      <p:grpSpPr>
        <a:xfrm>
          <a:off x="0" y="0"/>
          <a:ext cx="0" cy="0"/>
          <a:chOff x="0" y="0"/>
          <a:chExt cx="0" cy="0"/>
        </a:xfrm>
      </p:grpSpPr>
      <p:sp>
        <p:nvSpPr>
          <p:cNvPr id="231" name="Et en Science ?"/>
          <p:cNvSpPr txBox="1">
            <a:spLocks noGrp="1"/>
          </p:cNvSpPr>
          <p:nvPr>
            <p:ph type="title"/>
          </p:nvPr>
        </p:nvSpPr>
        <p:spPr>
          <a:prstGeom prst="rect">
            <a:avLst/>
          </a:prstGeom>
        </p:spPr>
        <p:txBody>
          <a:bodyPr/>
          <a:lstStyle/>
          <a:p>
            <a:r>
              <a:t>Et en Science ?</a:t>
            </a:r>
          </a:p>
        </p:txBody>
      </p:sp>
      <p:sp>
        <p:nvSpPr>
          <p:cNvPr id="232" name="Les techniques à haut débit, une révolution qui provoque un déluge de données…"/>
          <p:cNvSpPr txBox="1">
            <a:spLocks noGrp="1"/>
          </p:cNvSpPr>
          <p:nvPr>
            <p:ph type="body" sz="half" idx="1"/>
          </p:nvPr>
        </p:nvSpPr>
        <p:spPr>
          <a:xfrm>
            <a:off x="107503" y="1607043"/>
            <a:ext cx="8920617" cy="1656842"/>
          </a:xfrm>
          <a:prstGeom prst="rect">
            <a:avLst/>
          </a:prstGeom>
        </p:spPr>
        <p:txBody>
          <a:bodyPr>
            <a:normAutofit/>
          </a:bodyPr>
          <a:lstStyle/>
          <a:p>
            <a:pPr marL="276810" indent="-276810">
              <a:spcBef>
                <a:spcPts val="0"/>
              </a:spcBef>
              <a:buSzPct val="100000"/>
            </a:pPr>
            <a:r>
              <a:rPr sz="2400" dirty="0"/>
              <a:t>Les techniques </a:t>
            </a:r>
            <a:r>
              <a:rPr sz="2400" dirty="0" err="1"/>
              <a:t>à</a:t>
            </a:r>
            <a:r>
              <a:rPr sz="2400" dirty="0"/>
              <a:t> </a:t>
            </a:r>
            <a:r>
              <a:rPr sz="2400" dirty="0" err="1"/>
              <a:t>haut</a:t>
            </a:r>
            <a:r>
              <a:rPr sz="2400" dirty="0"/>
              <a:t> </a:t>
            </a:r>
            <a:r>
              <a:rPr sz="2400" dirty="0" err="1"/>
              <a:t>débit</a:t>
            </a:r>
            <a:r>
              <a:rPr sz="2400" dirty="0"/>
              <a:t>, </a:t>
            </a:r>
            <a:r>
              <a:rPr sz="2400" dirty="0" err="1"/>
              <a:t>une</a:t>
            </a:r>
            <a:r>
              <a:rPr sz="2400" dirty="0"/>
              <a:t> </a:t>
            </a:r>
            <a:r>
              <a:rPr sz="2400" dirty="0" err="1"/>
              <a:t>révolution</a:t>
            </a:r>
            <a:r>
              <a:rPr sz="2400" dirty="0"/>
              <a:t> qui </a:t>
            </a:r>
            <a:r>
              <a:rPr sz="2400" dirty="0" err="1"/>
              <a:t>provoque</a:t>
            </a:r>
            <a:r>
              <a:rPr sz="2400" dirty="0"/>
              <a:t> un </a:t>
            </a:r>
            <a:r>
              <a:rPr sz="2400" dirty="0" err="1"/>
              <a:t>déluge</a:t>
            </a:r>
            <a:r>
              <a:rPr sz="2400" dirty="0"/>
              <a:t> de </a:t>
            </a:r>
            <a:r>
              <a:rPr sz="2400" dirty="0" err="1"/>
              <a:t>données</a:t>
            </a:r>
            <a:endParaRPr sz="2400" dirty="0"/>
          </a:p>
          <a:p>
            <a:pPr marL="522864" lvl="1" indent="-246053">
              <a:spcBef>
                <a:spcPts val="0"/>
              </a:spcBef>
              <a:buSzPct val="100000"/>
              <a:buChar char="•"/>
              <a:defRPr sz="2300"/>
            </a:pPr>
            <a:r>
              <a:rPr sz="1800" dirty="0" err="1"/>
              <a:t>Génome</a:t>
            </a:r>
            <a:r>
              <a:rPr sz="1800" dirty="0"/>
              <a:t> </a:t>
            </a:r>
            <a:r>
              <a:rPr sz="1800" dirty="0" err="1"/>
              <a:t>humain</a:t>
            </a:r>
            <a:endParaRPr sz="1800" dirty="0"/>
          </a:p>
          <a:p>
            <a:pPr marL="799674" lvl="2" indent="-246053">
              <a:spcBef>
                <a:spcPts val="352"/>
              </a:spcBef>
              <a:buSzPct val="100000"/>
              <a:defRPr sz="2300"/>
            </a:pPr>
            <a:r>
              <a:rPr sz="1800" dirty="0" err="1"/>
              <a:t>en</a:t>
            </a:r>
            <a:r>
              <a:rPr sz="1800" dirty="0"/>
              <a:t> 1990 = </a:t>
            </a:r>
            <a:r>
              <a:rPr sz="1800" b="1" dirty="0"/>
              <a:t>13 </a:t>
            </a:r>
            <a:r>
              <a:rPr sz="1800" b="1" dirty="0" err="1"/>
              <a:t>ans</a:t>
            </a:r>
            <a:r>
              <a:rPr sz="1800" dirty="0"/>
              <a:t> et </a:t>
            </a:r>
            <a:r>
              <a:rPr sz="1800" b="1" dirty="0"/>
              <a:t>3 Milliards</a:t>
            </a:r>
            <a:r>
              <a:rPr sz="1800" dirty="0"/>
              <a:t> $ / </a:t>
            </a:r>
            <a:r>
              <a:rPr sz="1800" dirty="0" err="1"/>
              <a:t>en</a:t>
            </a:r>
            <a:r>
              <a:rPr sz="1800" dirty="0"/>
              <a:t> 2015 = </a:t>
            </a:r>
            <a:r>
              <a:rPr sz="1800" b="1" dirty="0" err="1"/>
              <a:t>quelques</a:t>
            </a:r>
            <a:r>
              <a:rPr sz="1800" b="1" dirty="0"/>
              <a:t> </a:t>
            </a:r>
            <a:r>
              <a:rPr sz="1800" b="1" dirty="0" err="1"/>
              <a:t>heures</a:t>
            </a:r>
            <a:r>
              <a:rPr sz="1800" dirty="0"/>
              <a:t> et </a:t>
            </a:r>
            <a:r>
              <a:rPr sz="1800" b="1" dirty="0"/>
              <a:t>1000</a:t>
            </a:r>
            <a:r>
              <a:rPr sz="1800" dirty="0"/>
              <a:t> $</a:t>
            </a:r>
          </a:p>
        </p:txBody>
      </p:sp>
      <p:sp>
        <p:nvSpPr>
          <p:cNvPr id="233" name="La quantité de données à stocker et analyser explose…"/>
          <p:cNvSpPr txBox="1"/>
          <p:nvPr/>
        </p:nvSpPr>
        <p:spPr>
          <a:xfrm>
            <a:off x="6031274" y="4152513"/>
            <a:ext cx="2996846" cy="1803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330387" lvl="1" indent="-330387">
              <a:buClr>
                <a:srgbClr val="929292"/>
              </a:buClr>
              <a:buSzPct val="60000"/>
              <a:buFont typeface="Zapf Dingbats"/>
              <a:buChar char="➡"/>
              <a:defRPr sz="3200">
                <a:solidFill>
                  <a:srgbClr val="5E5E5E"/>
                </a:solidFill>
                <a:latin typeface="Hoefler Text"/>
                <a:ea typeface="Hoefler Text"/>
                <a:cs typeface="Hoefler Text"/>
                <a:sym typeface="Hoefler Text"/>
              </a:defRPr>
            </a:pPr>
            <a:r>
              <a:rPr sz="2250"/>
              <a:t>La quantité de données à stocker et analyser explose</a:t>
            </a:r>
          </a:p>
          <a:p>
            <a:pPr marL="330387" lvl="1" indent="-330387">
              <a:buClr>
                <a:srgbClr val="929292"/>
              </a:buClr>
              <a:buSzPct val="60000"/>
              <a:buFont typeface="Zapf Dingbats"/>
              <a:buChar char="➡"/>
              <a:defRPr sz="3200">
                <a:solidFill>
                  <a:srgbClr val="5E5E5E"/>
                </a:solidFill>
                <a:latin typeface="Hoefler Text"/>
                <a:ea typeface="Hoefler Text"/>
                <a:cs typeface="Hoefler Text"/>
                <a:sym typeface="Hoefler Text"/>
              </a:defRPr>
            </a:pPr>
            <a:r>
              <a:rPr sz="2250"/>
              <a:t>Le </a:t>
            </a:r>
            <a:r>
              <a:rPr sz="2250" i="1"/>
              <a:t>rendement</a:t>
            </a:r>
            <a:r>
              <a:rPr sz="2250"/>
              <a:t> d’analyse chute</a:t>
            </a:r>
          </a:p>
        </p:txBody>
      </p:sp>
      <p:grpSp>
        <p:nvGrpSpPr>
          <p:cNvPr id="236" name="Groupe"/>
          <p:cNvGrpSpPr/>
          <p:nvPr/>
        </p:nvGrpSpPr>
        <p:grpSpPr>
          <a:xfrm>
            <a:off x="0" y="3160646"/>
            <a:ext cx="5803196" cy="3697759"/>
            <a:chOff x="0" y="0"/>
            <a:chExt cx="8253433" cy="5259034"/>
          </a:xfrm>
        </p:grpSpPr>
        <p:sp>
          <p:nvSpPr>
            <p:cNvPr id="234" name="Rectangle"/>
            <p:cNvSpPr/>
            <p:nvPr/>
          </p:nvSpPr>
          <p:spPr>
            <a:xfrm>
              <a:off x="12700" y="0"/>
              <a:ext cx="8228013" cy="5245760"/>
            </a:xfrm>
            <a:prstGeom prst="rect">
              <a:avLst/>
            </a:prstGeom>
            <a:solidFill>
              <a:srgbClr val="FFFFFF"/>
            </a:solidFill>
            <a:ln w="6350" cap="flat">
              <a:solidFill>
                <a:srgbClr val="66635F"/>
              </a:solidFill>
              <a:prstDash val="solid"/>
              <a:miter lim="400000"/>
            </a:ln>
            <a:effectLst/>
          </p:spPr>
          <p:txBody>
            <a:bodyPr wrap="square" lIns="35719" tIns="35719" rIns="35719" bIns="35719" numCol="1" anchor="ctr">
              <a:noAutofit/>
            </a:bodyPr>
            <a:lstStyle/>
            <a:p>
              <a:pPr>
                <a:defRPr sz="3200"/>
              </a:pPr>
              <a:endParaRPr sz="2250"/>
            </a:p>
          </p:txBody>
        </p:sp>
        <p:pic>
          <p:nvPicPr>
            <p:cNvPr id="235" name="Explosion Data.pdf" descr="Explosion Data.pdf"/>
            <p:cNvPicPr>
              <a:picLocks noChangeAspect="1"/>
            </p:cNvPicPr>
            <p:nvPr/>
          </p:nvPicPr>
          <p:blipFill>
            <a:blip r:embed="rId3"/>
            <a:srcRect l="1373" t="1924" r="1373" b="12922"/>
            <a:stretch>
              <a:fillRect/>
            </a:stretch>
          </p:blipFill>
          <p:spPr>
            <a:xfrm>
              <a:off x="0" y="101862"/>
              <a:ext cx="8253434" cy="5157173"/>
            </a:xfrm>
            <a:prstGeom prst="rect">
              <a:avLst/>
            </a:prstGeom>
            <a:ln w="12700" cap="flat">
              <a:noFill/>
              <a:miter lim="400000"/>
            </a:ln>
            <a:effectLst/>
          </p:spPr>
        </p:pic>
      </p:grpSp>
      <p:pic>
        <p:nvPicPr>
          <p:cNvPr id="237" name="Effort.png" descr="Effort.png"/>
          <p:cNvPicPr>
            <a:picLocks noChangeAspect="1"/>
          </p:cNvPicPr>
          <p:nvPr/>
        </p:nvPicPr>
        <p:blipFill>
          <a:blip r:embed="rId4"/>
          <a:srcRect l="3314" t="6369" r="16253" b="7705"/>
          <a:stretch>
            <a:fillRect/>
          </a:stretch>
        </p:blipFill>
        <p:spPr>
          <a:xfrm>
            <a:off x="2651583" y="5009525"/>
            <a:ext cx="1788396" cy="1657337"/>
          </a:xfrm>
          <a:custGeom>
            <a:avLst/>
            <a:gdLst/>
            <a:ahLst/>
            <a:cxnLst>
              <a:cxn ang="0">
                <a:pos x="wd2" y="hd2"/>
              </a:cxn>
              <a:cxn ang="5400000">
                <a:pos x="wd2" y="hd2"/>
              </a:cxn>
              <a:cxn ang="10800000">
                <a:pos x="wd2" y="hd2"/>
              </a:cxn>
              <a:cxn ang="16200000">
                <a:pos x="wd2" y="hd2"/>
              </a:cxn>
            </a:cxnLst>
            <a:rect l="0" t="0" r="r" b="b"/>
            <a:pathLst>
              <a:path w="21539" h="21538" extrusionOk="0">
                <a:moveTo>
                  <a:pt x="14818" y="0"/>
                </a:moveTo>
                <a:cubicBezTo>
                  <a:pt x="14506" y="0"/>
                  <a:pt x="14141" y="340"/>
                  <a:pt x="13064" y="1639"/>
                </a:cubicBezTo>
                <a:cubicBezTo>
                  <a:pt x="12316" y="2541"/>
                  <a:pt x="11263" y="3740"/>
                  <a:pt x="10721" y="4305"/>
                </a:cubicBezTo>
                <a:cubicBezTo>
                  <a:pt x="9683" y="5386"/>
                  <a:pt x="9689" y="5347"/>
                  <a:pt x="10449" y="5842"/>
                </a:cubicBezTo>
                <a:cubicBezTo>
                  <a:pt x="10701" y="6007"/>
                  <a:pt x="10694" y="6075"/>
                  <a:pt x="10291" y="7119"/>
                </a:cubicBezTo>
                <a:cubicBezTo>
                  <a:pt x="9534" y="9079"/>
                  <a:pt x="8276" y="11700"/>
                  <a:pt x="7528" y="12867"/>
                </a:cubicBezTo>
                <a:cubicBezTo>
                  <a:pt x="6560" y="14378"/>
                  <a:pt x="4735" y="16286"/>
                  <a:pt x="4258" y="16286"/>
                </a:cubicBezTo>
                <a:cubicBezTo>
                  <a:pt x="3934" y="16286"/>
                  <a:pt x="1429" y="15925"/>
                  <a:pt x="407" y="15732"/>
                </a:cubicBezTo>
                <a:lnTo>
                  <a:pt x="0" y="15655"/>
                </a:lnTo>
                <a:lnTo>
                  <a:pt x="0" y="17084"/>
                </a:lnTo>
                <a:cubicBezTo>
                  <a:pt x="0" y="18512"/>
                  <a:pt x="0" y="18513"/>
                  <a:pt x="407" y="18618"/>
                </a:cubicBezTo>
                <a:cubicBezTo>
                  <a:pt x="630" y="18676"/>
                  <a:pt x="880" y="18775"/>
                  <a:pt x="961" y="18839"/>
                </a:cubicBezTo>
                <a:cubicBezTo>
                  <a:pt x="1043" y="18904"/>
                  <a:pt x="1352" y="19041"/>
                  <a:pt x="1650" y="19144"/>
                </a:cubicBezTo>
                <a:cubicBezTo>
                  <a:pt x="1948" y="19248"/>
                  <a:pt x="2583" y="19551"/>
                  <a:pt x="3058" y="19819"/>
                </a:cubicBezTo>
                <a:cubicBezTo>
                  <a:pt x="3995" y="20345"/>
                  <a:pt x="4561" y="20574"/>
                  <a:pt x="5253" y="20696"/>
                </a:cubicBezTo>
                <a:cubicBezTo>
                  <a:pt x="5497" y="20739"/>
                  <a:pt x="6096" y="20874"/>
                  <a:pt x="6584" y="20994"/>
                </a:cubicBezTo>
                <a:cubicBezTo>
                  <a:pt x="7072" y="21113"/>
                  <a:pt x="7571" y="21213"/>
                  <a:pt x="7693" y="21218"/>
                </a:cubicBezTo>
                <a:cubicBezTo>
                  <a:pt x="7815" y="21224"/>
                  <a:pt x="8513" y="21291"/>
                  <a:pt x="9246" y="21367"/>
                </a:cubicBezTo>
                <a:cubicBezTo>
                  <a:pt x="9978" y="21443"/>
                  <a:pt x="10624" y="21517"/>
                  <a:pt x="10681" y="21530"/>
                </a:cubicBezTo>
                <a:cubicBezTo>
                  <a:pt x="10988" y="21600"/>
                  <a:pt x="12269" y="21183"/>
                  <a:pt x="12240" y="21023"/>
                </a:cubicBezTo>
                <a:cubicBezTo>
                  <a:pt x="12221" y="20914"/>
                  <a:pt x="12363" y="20848"/>
                  <a:pt x="12576" y="20863"/>
                </a:cubicBezTo>
                <a:cubicBezTo>
                  <a:pt x="16043" y="21114"/>
                  <a:pt x="17119" y="21096"/>
                  <a:pt x="18343" y="20772"/>
                </a:cubicBezTo>
                <a:cubicBezTo>
                  <a:pt x="19298" y="20520"/>
                  <a:pt x="19843" y="20464"/>
                  <a:pt x="20605" y="20540"/>
                </a:cubicBezTo>
                <a:cubicBezTo>
                  <a:pt x="21510" y="20631"/>
                  <a:pt x="21600" y="20615"/>
                  <a:pt x="21513" y="20370"/>
                </a:cubicBezTo>
                <a:cubicBezTo>
                  <a:pt x="21460" y="20220"/>
                  <a:pt x="21329" y="20134"/>
                  <a:pt x="21224" y="20178"/>
                </a:cubicBezTo>
                <a:cubicBezTo>
                  <a:pt x="21008" y="20267"/>
                  <a:pt x="20662" y="19906"/>
                  <a:pt x="20810" y="19746"/>
                </a:cubicBezTo>
                <a:cubicBezTo>
                  <a:pt x="20863" y="19689"/>
                  <a:pt x="20725" y="19490"/>
                  <a:pt x="20504" y="19304"/>
                </a:cubicBezTo>
                <a:cubicBezTo>
                  <a:pt x="20284" y="19117"/>
                  <a:pt x="20137" y="18928"/>
                  <a:pt x="20175" y="18887"/>
                </a:cubicBezTo>
                <a:cubicBezTo>
                  <a:pt x="20213" y="18845"/>
                  <a:pt x="20133" y="18685"/>
                  <a:pt x="19997" y="18531"/>
                </a:cubicBezTo>
                <a:cubicBezTo>
                  <a:pt x="19861" y="18377"/>
                  <a:pt x="19676" y="18115"/>
                  <a:pt x="19584" y="17947"/>
                </a:cubicBezTo>
                <a:cubicBezTo>
                  <a:pt x="19420" y="17649"/>
                  <a:pt x="19408" y="17649"/>
                  <a:pt x="19066" y="17976"/>
                </a:cubicBezTo>
                <a:cubicBezTo>
                  <a:pt x="18421" y="18594"/>
                  <a:pt x="17066" y="19284"/>
                  <a:pt x="16804" y="19126"/>
                </a:cubicBezTo>
                <a:cubicBezTo>
                  <a:pt x="16594" y="18999"/>
                  <a:pt x="16622" y="18892"/>
                  <a:pt x="17036" y="18270"/>
                </a:cubicBezTo>
                <a:cubicBezTo>
                  <a:pt x="17296" y="17880"/>
                  <a:pt x="17563" y="17563"/>
                  <a:pt x="17631" y="17563"/>
                </a:cubicBezTo>
                <a:cubicBezTo>
                  <a:pt x="17797" y="17563"/>
                  <a:pt x="17790" y="15850"/>
                  <a:pt x="17624" y="15739"/>
                </a:cubicBezTo>
                <a:cubicBezTo>
                  <a:pt x="17552" y="15691"/>
                  <a:pt x="17445" y="15380"/>
                  <a:pt x="17389" y="15050"/>
                </a:cubicBezTo>
                <a:cubicBezTo>
                  <a:pt x="17328" y="14691"/>
                  <a:pt x="17128" y="14303"/>
                  <a:pt x="16892" y="14089"/>
                </a:cubicBezTo>
                <a:cubicBezTo>
                  <a:pt x="16501" y="13734"/>
                  <a:pt x="16502" y="13728"/>
                  <a:pt x="16794" y="13483"/>
                </a:cubicBezTo>
                <a:cubicBezTo>
                  <a:pt x="16970" y="13336"/>
                  <a:pt x="17228" y="13275"/>
                  <a:pt x="17433" y="13331"/>
                </a:cubicBezTo>
                <a:cubicBezTo>
                  <a:pt x="17720" y="13408"/>
                  <a:pt x="17762" y="13374"/>
                  <a:pt x="17688" y="13124"/>
                </a:cubicBezTo>
                <a:cubicBezTo>
                  <a:pt x="17637" y="12952"/>
                  <a:pt x="17714" y="12659"/>
                  <a:pt x="17866" y="12439"/>
                </a:cubicBezTo>
                <a:cubicBezTo>
                  <a:pt x="18056" y="12164"/>
                  <a:pt x="18110" y="11881"/>
                  <a:pt x="18054" y="11449"/>
                </a:cubicBezTo>
                <a:cubicBezTo>
                  <a:pt x="18012" y="11117"/>
                  <a:pt x="17911" y="10865"/>
                  <a:pt x="17829" y="10890"/>
                </a:cubicBezTo>
                <a:cubicBezTo>
                  <a:pt x="17623" y="10953"/>
                  <a:pt x="17551" y="10083"/>
                  <a:pt x="17742" y="9835"/>
                </a:cubicBezTo>
                <a:cubicBezTo>
                  <a:pt x="17858" y="9685"/>
                  <a:pt x="17806" y="9539"/>
                  <a:pt x="17547" y="9276"/>
                </a:cubicBezTo>
                <a:cubicBezTo>
                  <a:pt x="17280" y="9005"/>
                  <a:pt x="16986" y="8909"/>
                  <a:pt x="16327" y="8878"/>
                </a:cubicBezTo>
                <a:cubicBezTo>
                  <a:pt x="15850" y="8855"/>
                  <a:pt x="15207" y="8717"/>
                  <a:pt x="14899" y="8573"/>
                </a:cubicBezTo>
                <a:lnTo>
                  <a:pt x="14337" y="8312"/>
                </a:lnTo>
                <a:lnTo>
                  <a:pt x="14569" y="7830"/>
                </a:lnTo>
                <a:cubicBezTo>
                  <a:pt x="14711" y="7534"/>
                  <a:pt x="14919" y="7344"/>
                  <a:pt x="15100" y="7344"/>
                </a:cubicBezTo>
                <a:cubicBezTo>
                  <a:pt x="15388" y="7344"/>
                  <a:pt x="15396" y="7254"/>
                  <a:pt x="15369" y="4432"/>
                </a:cubicBezTo>
                <a:cubicBezTo>
                  <a:pt x="15354" y="2829"/>
                  <a:pt x="15312" y="1175"/>
                  <a:pt x="15275" y="758"/>
                </a:cubicBezTo>
                <a:cubicBezTo>
                  <a:pt x="15214" y="62"/>
                  <a:pt x="15179" y="0"/>
                  <a:pt x="14818" y="0"/>
                </a:cubicBezTo>
                <a:close/>
              </a:path>
            </a:pathLst>
          </a:custGeom>
          <a:ln w="12700">
            <a:miter lim="400000"/>
          </a:ln>
        </p:spPr>
      </p:pic>
      <p:pic>
        <p:nvPicPr>
          <p:cNvPr id="9" name="Image 8">
            <a:extLst>
              <a:ext uri="{FF2B5EF4-FFF2-40B4-BE49-F238E27FC236}">
                <a16:creationId xmlns:a16="http://schemas.microsoft.com/office/drawing/2014/main" id="{001F434F-DAA8-5C49-85D7-DC669CBA1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1184" y="6453336"/>
            <a:ext cx="831444" cy="224490"/>
          </a:xfrm>
          <a:prstGeom prst="rect">
            <a:avLst/>
          </a:prstGeom>
        </p:spPr>
      </p:pic>
    </p:spTree>
    <p:extLst>
      <p:ext uri="{BB962C8B-B14F-4D97-AF65-F5344CB8AC3E}">
        <p14:creationId xmlns:p14="http://schemas.microsoft.com/office/powerpoint/2010/main" val="337999781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p:tmAbs val="0"/>
                                  </p:iterate>
                                  <p:childTnLst>
                                    <p:set>
                                      <p:cBhvr>
                                        <p:cTn id="10" fill="hold"/>
                                        <p:tgtEl>
                                          <p:spTgt spid="233"/>
                                        </p:tgtEl>
                                        <p:attrNameLst>
                                          <p:attrName>style.visibility</p:attrName>
                                        </p:attrNameLst>
                                      </p:cBhvr>
                                      <p:to>
                                        <p:strVal val="visible"/>
                                      </p:to>
                                    </p:set>
                                    <p:animEffect transition="in" filter="wipe(left)">
                                      <p:cBhvr>
                                        <p:cTn id="11" dur="500"/>
                                        <p:tgtEl>
                                          <p:spTgt spid="2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animBg="1" advAuto="0"/>
      <p:bldP spid="236" grpId="0" animBg="1" advAuto="0"/>
      <p:bldP spid="237"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6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899592" y="1077411"/>
            <a:ext cx="7560840" cy="3431709"/>
          </a:xfrm>
        </p:spPr>
        <p:txBody>
          <a:bodyPr wrap="square">
            <a:spAutoFit/>
          </a:bodyPr>
          <a:lstStyle/>
          <a:p>
            <a:pPr marL="0" indent="0" algn="ctr">
              <a:spcBef>
                <a:spcPts val="1000"/>
              </a:spcBef>
              <a:buNone/>
            </a:pPr>
            <a:r>
              <a:rPr lang="fr-FR" sz="4800" b="1" dirty="0"/>
              <a:t>Quelques définitions</a:t>
            </a:r>
          </a:p>
          <a:p>
            <a:pPr marL="0" indent="0" algn="ctr">
              <a:spcBef>
                <a:spcPts val="1000"/>
              </a:spcBef>
              <a:buNone/>
            </a:pPr>
            <a:r>
              <a:rPr lang="fr-FR" sz="4800" b="1" i="1" dirty="0">
                <a:solidFill>
                  <a:schemeClr val="accent6">
                    <a:lumMod val="75000"/>
                  </a:schemeClr>
                </a:solidFill>
              </a:rPr>
              <a:t>Données</a:t>
            </a:r>
          </a:p>
          <a:p>
            <a:pPr marL="0" indent="0" algn="ctr">
              <a:spcBef>
                <a:spcPts val="1000"/>
              </a:spcBef>
              <a:buNone/>
            </a:pPr>
            <a:r>
              <a:rPr lang="fr-FR" sz="4800" b="1" i="1" dirty="0">
                <a:solidFill>
                  <a:schemeClr val="accent6">
                    <a:lumMod val="75000"/>
                  </a:schemeClr>
                </a:solidFill>
              </a:rPr>
              <a:t>Jeu de données</a:t>
            </a:r>
          </a:p>
          <a:p>
            <a:pPr marL="0" indent="0" algn="ctr">
              <a:spcBef>
                <a:spcPts val="1000"/>
              </a:spcBef>
              <a:buNone/>
            </a:pPr>
            <a:r>
              <a:rPr lang="fr-FR" sz="4800" b="1" i="1" dirty="0">
                <a:solidFill>
                  <a:schemeClr val="accent6">
                    <a:lumMod val="75000"/>
                  </a:schemeClr>
                </a:solidFill>
              </a:rPr>
              <a:t>Métadonnées</a:t>
            </a:r>
          </a:p>
        </p:txBody>
      </p:sp>
    </p:spTree>
    <p:extLst>
      <p:ext uri="{BB962C8B-B14F-4D97-AF65-F5344CB8AC3E}">
        <p14:creationId xmlns:p14="http://schemas.microsoft.com/office/powerpoint/2010/main" val="11369140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Les ravages du temps"/>
          <p:cNvSpPr txBox="1">
            <a:spLocks noGrp="1"/>
          </p:cNvSpPr>
          <p:nvPr>
            <p:ph type="title"/>
          </p:nvPr>
        </p:nvSpPr>
        <p:spPr>
          <a:xfrm>
            <a:off x="1543728" y="188640"/>
            <a:ext cx="6408712" cy="1296144"/>
          </a:xfrm>
          <a:prstGeom prst="rect">
            <a:avLst/>
          </a:prstGeom>
        </p:spPr>
        <p:txBody>
          <a:bodyPr/>
          <a:lstStyle/>
          <a:p>
            <a:r>
              <a:rPr dirty="0"/>
              <a:t>Les ravages du temps</a:t>
            </a:r>
          </a:p>
        </p:txBody>
      </p:sp>
      <p:pic>
        <p:nvPicPr>
          <p:cNvPr id="251" name="Image" descr="Image"/>
          <p:cNvPicPr>
            <a:picLocks noChangeAspect="1"/>
          </p:cNvPicPr>
          <p:nvPr/>
        </p:nvPicPr>
        <p:blipFill>
          <a:blip r:embed="rId2"/>
          <a:stretch>
            <a:fillRect/>
          </a:stretch>
        </p:blipFill>
        <p:spPr>
          <a:xfrm>
            <a:off x="1524731" y="1772816"/>
            <a:ext cx="6459266" cy="4723668"/>
          </a:xfrm>
          <a:prstGeom prst="rect">
            <a:avLst/>
          </a:prstGeom>
          <a:ln w="12700">
            <a:miter lim="400000"/>
          </a:ln>
        </p:spPr>
      </p:pic>
      <p:pic>
        <p:nvPicPr>
          <p:cNvPr id="4" name="Image 3">
            <a:extLst>
              <a:ext uri="{FF2B5EF4-FFF2-40B4-BE49-F238E27FC236}">
                <a16:creationId xmlns:a16="http://schemas.microsoft.com/office/drawing/2014/main" id="{8173C768-1D89-944A-A95D-050FDAC8D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184" y="6516878"/>
            <a:ext cx="831444" cy="224490"/>
          </a:xfrm>
          <a:prstGeom prst="rect">
            <a:avLst/>
          </a:prstGeom>
        </p:spPr>
      </p:pic>
    </p:spTree>
    <p:extLst>
      <p:ext uri="{BB962C8B-B14F-4D97-AF65-F5344CB8AC3E}">
        <p14:creationId xmlns:p14="http://schemas.microsoft.com/office/powerpoint/2010/main" val="11257078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 calcmode="lin" valueType="num">
                                      <p:cBhvr additive="base">
                                        <p:cTn id="7" dur="500" fill="hold"/>
                                        <p:tgtEl>
                                          <p:spTgt spid="251"/>
                                        </p:tgtEl>
                                        <p:attrNameLst>
                                          <p:attrName>ppt_x</p:attrName>
                                        </p:attrNameLst>
                                      </p:cBhvr>
                                      <p:tavLst>
                                        <p:tav tm="0">
                                          <p:val>
                                            <p:strVal val="#ppt_x"/>
                                          </p:val>
                                        </p:tav>
                                        <p:tav tm="100000">
                                          <p:val>
                                            <p:strVal val="#ppt_x"/>
                                          </p:val>
                                        </p:tav>
                                      </p:tavLst>
                                    </p:anim>
                                    <p:anim calcmode="lin" valueType="num">
                                      <p:cBhvr additive="base">
                                        <p:cTn id="8" dur="500" fill="hold"/>
                                        <p:tgtEl>
                                          <p:spTgt spid="2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Capture d’écran 2019-05-20 à 10.34.38.png" descr="Capture d’écran 2019-05-20 à 10.34.38.png"/>
          <p:cNvPicPr>
            <a:picLocks noChangeAspect="1"/>
          </p:cNvPicPr>
          <p:nvPr/>
        </p:nvPicPr>
        <p:blipFill>
          <a:blip r:embed="rId2"/>
          <a:stretch>
            <a:fillRect/>
          </a:stretch>
        </p:blipFill>
        <p:spPr>
          <a:xfrm>
            <a:off x="0" y="1052736"/>
            <a:ext cx="6984776" cy="4293242"/>
          </a:xfrm>
          <a:prstGeom prst="rect">
            <a:avLst/>
          </a:prstGeom>
          <a:ln w="12700">
            <a:miter lim="400000"/>
          </a:ln>
        </p:spPr>
      </p:pic>
      <p:pic>
        <p:nvPicPr>
          <p:cNvPr id="262" name="Image" descr="Image"/>
          <p:cNvPicPr>
            <a:picLocks noChangeAspect="1"/>
          </p:cNvPicPr>
          <p:nvPr/>
        </p:nvPicPr>
        <p:blipFill>
          <a:blip r:embed="rId3"/>
          <a:stretch>
            <a:fillRect/>
          </a:stretch>
        </p:blipFill>
        <p:spPr>
          <a:xfrm>
            <a:off x="3850717" y="4459937"/>
            <a:ext cx="5186308" cy="2350046"/>
          </a:xfrm>
          <a:prstGeom prst="rect">
            <a:avLst/>
          </a:prstGeom>
          <a:ln w="12700">
            <a:miter lim="400000"/>
          </a:ln>
        </p:spPr>
      </p:pic>
      <p:sp>
        <p:nvSpPr>
          <p:cNvPr id="4" name="Les ravages du temps">
            <a:extLst>
              <a:ext uri="{FF2B5EF4-FFF2-40B4-BE49-F238E27FC236}">
                <a16:creationId xmlns:a16="http://schemas.microsoft.com/office/drawing/2014/main" id="{029E7E77-FB8B-5F49-9CA5-232DAF801C72}"/>
              </a:ext>
            </a:extLst>
          </p:cNvPr>
          <p:cNvSpPr txBox="1">
            <a:spLocks/>
          </p:cNvSpPr>
          <p:nvPr/>
        </p:nvSpPr>
        <p:spPr>
          <a:xfrm>
            <a:off x="1543728" y="188640"/>
            <a:ext cx="6408712" cy="12961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922" dirty="0">
                <a:solidFill>
                  <a:srgbClr val="D93E2B"/>
                </a:solidFill>
                <a:latin typeface="Bodoni SvtyTwo ITC TT-Book"/>
                <a:sym typeface="Bodoni SvtyTwo ITC TT-Book"/>
              </a:rPr>
              <a:t>Une crise de répétabilité</a:t>
            </a:r>
            <a:endParaRPr lang="fr-FR" dirty="0"/>
          </a:p>
        </p:txBody>
      </p:sp>
      <p:pic>
        <p:nvPicPr>
          <p:cNvPr id="5" name="Image 4">
            <a:extLst>
              <a:ext uri="{FF2B5EF4-FFF2-40B4-BE49-F238E27FC236}">
                <a16:creationId xmlns:a16="http://schemas.microsoft.com/office/drawing/2014/main" id="{F5AE5DE8-289C-3140-A6D4-4E139BAE9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453336"/>
            <a:ext cx="831444" cy="224490"/>
          </a:xfrm>
          <a:prstGeom prst="rect">
            <a:avLst/>
          </a:prstGeom>
        </p:spPr>
      </p:pic>
    </p:spTree>
    <p:extLst>
      <p:ext uri="{BB962C8B-B14F-4D97-AF65-F5344CB8AC3E}">
        <p14:creationId xmlns:p14="http://schemas.microsoft.com/office/powerpoint/2010/main" val="194017476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262"/>
                                        </p:tgtEl>
                                        <p:attrNameLst>
                                          <p:attrName>style.visibility</p:attrName>
                                        </p:attrNameLst>
                                      </p:cBhvr>
                                      <p:to>
                                        <p:strVal val="visible"/>
                                      </p:to>
                                    </p:set>
                                    <p:animEffect transition="in" filter="wipe(down)">
                                      <p:cBhvr>
                                        <p:cTn id="7" dur="1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advAuto="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Management éthique et efficace de la recherche"/>
          <p:cNvSpPr txBox="1">
            <a:spLocks noGrp="1"/>
          </p:cNvSpPr>
          <p:nvPr>
            <p:ph type="title"/>
          </p:nvPr>
        </p:nvSpPr>
        <p:spPr>
          <a:prstGeom prst="rect">
            <a:avLst/>
          </a:prstGeom>
        </p:spPr>
        <p:txBody>
          <a:bodyPr>
            <a:noAutofit/>
          </a:bodyPr>
          <a:lstStyle>
            <a:lvl1pPr defTabSz="438150">
              <a:spcBef>
                <a:spcPts val="1200"/>
              </a:spcBef>
              <a:defRPr sz="5250"/>
            </a:lvl1pPr>
          </a:lstStyle>
          <a:p>
            <a:r>
              <a:rPr sz="4000" dirty="0"/>
              <a:t>Management </a:t>
            </a:r>
            <a:r>
              <a:rPr sz="4000" dirty="0" err="1"/>
              <a:t>éthique</a:t>
            </a:r>
            <a:r>
              <a:rPr sz="4000" dirty="0"/>
              <a:t> et </a:t>
            </a:r>
            <a:r>
              <a:rPr sz="4000" dirty="0" err="1"/>
              <a:t>efficace</a:t>
            </a:r>
            <a:r>
              <a:rPr sz="4000" dirty="0"/>
              <a:t> de la recherche</a:t>
            </a:r>
            <a:r>
              <a:rPr lang="fr-FR" sz="4000" dirty="0"/>
              <a:t> (INSERM)</a:t>
            </a:r>
            <a:endParaRPr sz="4000" dirty="0"/>
          </a:p>
        </p:txBody>
      </p:sp>
      <p:pic>
        <p:nvPicPr>
          <p:cNvPr id="265" name="Image" descr="Image"/>
          <p:cNvPicPr>
            <a:picLocks noChangeAspect="1"/>
          </p:cNvPicPr>
          <p:nvPr/>
        </p:nvPicPr>
        <p:blipFill>
          <a:blip r:embed="rId2"/>
          <a:stretch>
            <a:fillRect/>
          </a:stretch>
        </p:blipFill>
        <p:spPr>
          <a:xfrm>
            <a:off x="908213" y="1588790"/>
            <a:ext cx="7327575" cy="5254220"/>
          </a:xfrm>
          <a:prstGeom prst="rect">
            <a:avLst/>
          </a:prstGeom>
          <a:ln w="12700">
            <a:miter lim="400000"/>
          </a:ln>
        </p:spPr>
      </p:pic>
    </p:spTree>
    <p:extLst>
      <p:ext uri="{BB962C8B-B14F-4D97-AF65-F5344CB8AC3E}">
        <p14:creationId xmlns:p14="http://schemas.microsoft.com/office/powerpoint/2010/main" val="2219610420"/>
      </p:ext>
    </p:extLst>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Management éthique et efficace de la recherche"/>
          <p:cNvSpPr txBox="1"/>
          <p:nvPr/>
        </p:nvSpPr>
        <p:spPr>
          <a:xfrm>
            <a:off x="357188" y="562571"/>
            <a:ext cx="8498350" cy="7857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fontScale="92500"/>
          </a:bodyPr>
          <a:lstStyle>
            <a:lvl1pPr defTabSz="403097">
              <a:lnSpc>
                <a:spcPct val="90000"/>
              </a:lnSpc>
              <a:spcBef>
                <a:spcPts val="1100"/>
              </a:spcBef>
              <a:defRPr sz="4830">
                <a:solidFill>
                  <a:srgbClr val="D93E2B"/>
                </a:solidFill>
                <a:latin typeface="+mn-lt"/>
                <a:ea typeface="+mn-ea"/>
                <a:cs typeface="+mn-cs"/>
                <a:sym typeface="Bodoni SvtyTwo ITC TT-Book"/>
              </a:defRPr>
            </a:lvl1pPr>
          </a:lstStyle>
          <a:p>
            <a:r>
              <a:rPr sz="3396" dirty="0">
                <a:solidFill>
                  <a:schemeClr val="tx1"/>
                </a:solidFill>
              </a:rPr>
              <a:t>Management </a:t>
            </a:r>
            <a:r>
              <a:rPr sz="3396" dirty="0" err="1">
                <a:solidFill>
                  <a:schemeClr val="tx1"/>
                </a:solidFill>
              </a:rPr>
              <a:t>éthique</a:t>
            </a:r>
            <a:r>
              <a:rPr sz="3396" dirty="0">
                <a:solidFill>
                  <a:schemeClr val="tx1"/>
                </a:solidFill>
              </a:rPr>
              <a:t> et </a:t>
            </a:r>
            <a:r>
              <a:rPr sz="3396" dirty="0" err="1">
                <a:solidFill>
                  <a:schemeClr val="tx1"/>
                </a:solidFill>
              </a:rPr>
              <a:t>efficace</a:t>
            </a:r>
            <a:r>
              <a:rPr sz="3396" dirty="0">
                <a:solidFill>
                  <a:schemeClr val="tx1"/>
                </a:solidFill>
              </a:rPr>
              <a:t> de la recherche</a:t>
            </a:r>
          </a:p>
        </p:txBody>
      </p:sp>
      <p:pic>
        <p:nvPicPr>
          <p:cNvPr id="269" name="Image" descr="Image"/>
          <p:cNvPicPr>
            <a:picLocks noChangeAspect="1"/>
          </p:cNvPicPr>
          <p:nvPr/>
        </p:nvPicPr>
        <p:blipFill>
          <a:blip r:embed="rId3"/>
          <a:stretch>
            <a:fillRect/>
          </a:stretch>
        </p:blipFill>
        <p:spPr>
          <a:xfrm>
            <a:off x="288462" y="1531442"/>
            <a:ext cx="8567076" cy="5275417"/>
          </a:xfrm>
          <a:prstGeom prst="rect">
            <a:avLst/>
          </a:prstGeom>
          <a:ln w="12700">
            <a:miter lim="400000"/>
          </a:ln>
        </p:spPr>
      </p:pic>
    </p:spTree>
    <p:extLst>
      <p:ext uri="{BB962C8B-B14F-4D97-AF65-F5344CB8AC3E}">
        <p14:creationId xmlns:p14="http://schemas.microsoft.com/office/powerpoint/2010/main" val="2441734622"/>
      </p:ext>
    </p:extLst>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Un projet sur la durée"/>
          <p:cNvSpPr txBox="1">
            <a:spLocks noGrp="1"/>
          </p:cNvSpPr>
          <p:nvPr>
            <p:ph type="title"/>
          </p:nvPr>
        </p:nvSpPr>
        <p:spPr>
          <a:xfrm>
            <a:off x="357188" y="535781"/>
            <a:ext cx="8429625" cy="857250"/>
          </a:xfrm>
          <a:prstGeom prst="rect">
            <a:avLst/>
          </a:prstGeom>
        </p:spPr>
        <p:txBody>
          <a:bodyPr/>
          <a:lstStyle/>
          <a:p>
            <a:r>
              <a:t>Un projet sur la durée</a:t>
            </a:r>
          </a:p>
        </p:txBody>
      </p:sp>
      <p:sp>
        <p:nvSpPr>
          <p:cNvPr id="274" name="Ligne"/>
          <p:cNvSpPr/>
          <p:nvPr/>
        </p:nvSpPr>
        <p:spPr>
          <a:xfrm>
            <a:off x="664247" y="3217945"/>
            <a:ext cx="7637411" cy="1673049"/>
          </a:xfrm>
          <a:custGeom>
            <a:avLst/>
            <a:gdLst/>
            <a:ahLst/>
            <a:cxnLst>
              <a:cxn ang="0">
                <a:pos x="wd2" y="hd2"/>
              </a:cxn>
              <a:cxn ang="5400000">
                <a:pos x="wd2" y="hd2"/>
              </a:cxn>
              <a:cxn ang="10800000">
                <a:pos x="wd2" y="hd2"/>
              </a:cxn>
              <a:cxn ang="16200000">
                <a:pos x="wd2" y="hd2"/>
              </a:cxn>
            </a:cxnLst>
            <a:rect l="0" t="0" r="r" b="b"/>
            <a:pathLst>
              <a:path w="21600" h="21213" extrusionOk="0">
                <a:moveTo>
                  <a:pt x="0" y="21213"/>
                </a:moveTo>
                <a:cubicBezTo>
                  <a:pt x="534" y="19408"/>
                  <a:pt x="1019" y="17313"/>
                  <a:pt x="1446" y="14970"/>
                </a:cubicBezTo>
                <a:cubicBezTo>
                  <a:pt x="1856" y="12720"/>
                  <a:pt x="2208" y="10257"/>
                  <a:pt x="2496" y="7629"/>
                </a:cubicBezTo>
                <a:cubicBezTo>
                  <a:pt x="2716" y="5650"/>
                  <a:pt x="3013" y="3951"/>
                  <a:pt x="3362" y="2587"/>
                </a:cubicBezTo>
                <a:cubicBezTo>
                  <a:pt x="3673" y="1371"/>
                  <a:pt x="4037" y="379"/>
                  <a:pt x="4454" y="88"/>
                </a:cubicBezTo>
                <a:cubicBezTo>
                  <a:pt x="5135" y="-387"/>
                  <a:pt x="5777" y="1163"/>
                  <a:pt x="6409" y="2432"/>
                </a:cubicBezTo>
                <a:cubicBezTo>
                  <a:pt x="7774" y="5173"/>
                  <a:pt x="9244" y="6650"/>
                  <a:pt x="10723" y="6208"/>
                </a:cubicBezTo>
                <a:cubicBezTo>
                  <a:pt x="10993" y="6127"/>
                  <a:pt x="11262" y="5982"/>
                  <a:pt x="11532" y="6031"/>
                </a:cubicBezTo>
                <a:cubicBezTo>
                  <a:pt x="12360" y="6181"/>
                  <a:pt x="13124" y="8076"/>
                  <a:pt x="13688" y="10950"/>
                </a:cubicBezTo>
                <a:cubicBezTo>
                  <a:pt x="14022" y="12651"/>
                  <a:pt x="14281" y="14679"/>
                  <a:pt x="14664" y="16135"/>
                </a:cubicBezTo>
                <a:cubicBezTo>
                  <a:pt x="15308" y="18585"/>
                  <a:pt x="16166" y="19061"/>
                  <a:pt x="16993" y="19340"/>
                </a:cubicBezTo>
                <a:cubicBezTo>
                  <a:pt x="18527" y="19859"/>
                  <a:pt x="20064" y="19950"/>
                  <a:pt x="21600" y="19770"/>
                </a:cubicBezTo>
              </a:path>
            </a:pathLst>
          </a:custGeom>
          <a:ln w="25400">
            <a:solidFill>
              <a:srgbClr val="414141"/>
            </a:solidFill>
            <a:miter lim="400000"/>
          </a:ln>
        </p:spPr>
        <p:txBody>
          <a:bodyPr lIns="35719" tIns="35719" rIns="35719" bIns="35719" anchor="ctr"/>
          <a:lstStyle/>
          <a:p>
            <a:pPr>
              <a:defRPr sz="3200"/>
            </a:pPr>
            <a:endParaRPr sz="2250"/>
          </a:p>
        </p:txBody>
      </p:sp>
      <p:sp>
        <p:nvSpPr>
          <p:cNvPr id="275" name="Ligne"/>
          <p:cNvSpPr/>
          <p:nvPr/>
        </p:nvSpPr>
        <p:spPr>
          <a:xfrm>
            <a:off x="661263" y="4993163"/>
            <a:ext cx="7822397" cy="1"/>
          </a:xfrm>
          <a:prstGeom prst="line">
            <a:avLst/>
          </a:prstGeom>
          <a:ln w="25400">
            <a:solidFill>
              <a:srgbClr val="414141"/>
            </a:solidFill>
            <a:miter lim="400000"/>
            <a:tailEnd type="triangle"/>
          </a:ln>
        </p:spPr>
        <p:txBody>
          <a:bodyPr lIns="35719" tIns="35719" rIns="35719" bIns="35719" anchor="ctr"/>
          <a:lstStyle/>
          <a:p>
            <a:pPr>
              <a:defRPr sz="3200"/>
            </a:pPr>
            <a:endParaRPr sz="2250"/>
          </a:p>
        </p:txBody>
      </p:sp>
      <p:sp>
        <p:nvSpPr>
          <p:cNvPr id="276" name="Ligne"/>
          <p:cNvSpPr/>
          <p:nvPr/>
        </p:nvSpPr>
        <p:spPr>
          <a:xfrm flipV="1">
            <a:off x="661185" y="2989978"/>
            <a:ext cx="1" cy="2003185"/>
          </a:xfrm>
          <a:prstGeom prst="line">
            <a:avLst/>
          </a:prstGeom>
          <a:ln w="25400">
            <a:solidFill>
              <a:srgbClr val="414141"/>
            </a:solidFill>
            <a:miter lim="400000"/>
            <a:tailEnd type="triangle"/>
          </a:ln>
        </p:spPr>
        <p:txBody>
          <a:bodyPr lIns="35719" tIns="35719" rIns="35719" bIns="35719" anchor="ctr"/>
          <a:lstStyle/>
          <a:p>
            <a:pPr>
              <a:defRPr sz="3200"/>
            </a:pPr>
            <a:endParaRPr sz="2250"/>
          </a:p>
        </p:txBody>
      </p:sp>
      <p:sp>
        <p:nvSpPr>
          <p:cNvPr id="277" name="Qté"/>
          <p:cNvSpPr txBox="1"/>
          <p:nvPr/>
        </p:nvSpPr>
        <p:spPr>
          <a:xfrm>
            <a:off x="101905" y="2548162"/>
            <a:ext cx="314061"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Qté</a:t>
            </a:r>
          </a:p>
        </p:txBody>
      </p:sp>
      <p:sp>
        <p:nvSpPr>
          <p:cNvPr id="278" name="Tps"/>
          <p:cNvSpPr txBox="1"/>
          <p:nvPr/>
        </p:nvSpPr>
        <p:spPr>
          <a:xfrm>
            <a:off x="8567290" y="5188680"/>
            <a:ext cx="288926"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Tps</a:t>
            </a:r>
          </a:p>
        </p:txBody>
      </p:sp>
      <p:pic>
        <p:nvPicPr>
          <p:cNvPr id="279" name="Ligne Ligne" descr="Ligne Ligne"/>
          <p:cNvPicPr>
            <a:picLocks/>
          </p:cNvPicPr>
          <p:nvPr/>
        </p:nvPicPr>
        <p:blipFill>
          <a:blip r:embed="rId3"/>
          <a:stretch>
            <a:fillRect/>
          </a:stretch>
        </p:blipFill>
        <p:spPr>
          <a:xfrm rot="5400000">
            <a:off x="1670127" y="2351922"/>
            <a:ext cx="740683" cy="247665"/>
          </a:xfrm>
          <a:prstGeom prst="rect">
            <a:avLst/>
          </a:prstGeom>
        </p:spPr>
      </p:pic>
      <p:pic>
        <p:nvPicPr>
          <p:cNvPr id="281" name="Ligne Ligne" descr="Ligne Ligne"/>
          <p:cNvPicPr>
            <a:picLocks/>
          </p:cNvPicPr>
          <p:nvPr/>
        </p:nvPicPr>
        <p:blipFill>
          <a:blip r:embed="rId4"/>
          <a:stretch>
            <a:fillRect/>
          </a:stretch>
        </p:blipFill>
        <p:spPr>
          <a:xfrm rot="5400000">
            <a:off x="1005626" y="2501409"/>
            <a:ext cx="428695" cy="247665"/>
          </a:xfrm>
          <a:prstGeom prst="rect">
            <a:avLst/>
          </a:prstGeom>
        </p:spPr>
      </p:pic>
      <p:pic>
        <p:nvPicPr>
          <p:cNvPr id="283" name="Ligne Ligne" descr="Ligne Ligne"/>
          <p:cNvPicPr>
            <a:picLocks/>
          </p:cNvPicPr>
          <p:nvPr/>
        </p:nvPicPr>
        <p:blipFill>
          <a:blip r:embed="rId3"/>
          <a:stretch>
            <a:fillRect/>
          </a:stretch>
        </p:blipFill>
        <p:spPr>
          <a:xfrm rot="5400000">
            <a:off x="2543759" y="2345581"/>
            <a:ext cx="740683" cy="247665"/>
          </a:xfrm>
          <a:prstGeom prst="rect">
            <a:avLst/>
          </a:prstGeom>
        </p:spPr>
      </p:pic>
      <p:pic>
        <p:nvPicPr>
          <p:cNvPr id="285" name="Ligne Ligne" descr="Ligne Ligne"/>
          <p:cNvPicPr>
            <a:picLocks/>
          </p:cNvPicPr>
          <p:nvPr/>
        </p:nvPicPr>
        <p:blipFill>
          <a:blip r:embed="rId5"/>
          <a:stretch>
            <a:fillRect/>
          </a:stretch>
        </p:blipFill>
        <p:spPr>
          <a:xfrm rot="5400000">
            <a:off x="3532431" y="2466351"/>
            <a:ext cx="498044" cy="247665"/>
          </a:xfrm>
          <a:prstGeom prst="rect">
            <a:avLst/>
          </a:prstGeom>
        </p:spPr>
      </p:pic>
      <p:pic>
        <p:nvPicPr>
          <p:cNvPr id="287" name="Ligne Ligne" descr="Ligne Ligne"/>
          <p:cNvPicPr>
            <a:picLocks/>
          </p:cNvPicPr>
          <p:nvPr/>
        </p:nvPicPr>
        <p:blipFill>
          <a:blip r:embed="rId6"/>
          <a:stretch>
            <a:fillRect/>
          </a:stretch>
        </p:blipFill>
        <p:spPr>
          <a:xfrm rot="5400000">
            <a:off x="4745916" y="2370219"/>
            <a:ext cx="690308" cy="247665"/>
          </a:xfrm>
          <a:prstGeom prst="rect">
            <a:avLst/>
          </a:prstGeom>
        </p:spPr>
      </p:pic>
      <p:sp>
        <p:nvSpPr>
          <p:cNvPr id="289" name="Ligne"/>
          <p:cNvSpPr/>
          <p:nvPr/>
        </p:nvSpPr>
        <p:spPr>
          <a:xfrm>
            <a:off x="2919763"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pic>
        <p:nvPicPr>
          <p:cNvPr id="290" name="Ligne Ligne" descr="Ligne Ligne"/>
          <p:cNvPicPr>
            <a:picLocks/>
          </p:cNvPicPr>
          <p:nvPr/>
        </p:nvPicPr>
        <p:blipFill>
          <a:blip r:embed="rId5"/>
          <a:stretch>
            <a:fillRect/>
          </a:stretch>
        </p:blipFill>
        <p:spPr>
          <a:xfrm rot="5400000">
            <a:off x="4099700" y="2466351"/>
            <a:ext cx="498044" cy="247665"/>
          </a:xfrm>
          <a:prstGeom prst="rect">
            <a:avLst/>
          </a:prstGeom>
        </p:spPr>
      </p:pic>
      <p:sp>
        <p:nvSpPr>
          <p:cNvPr id="292" name="Ligne"/>
          <p:cNvSpPr/>
          <p:nvPr/>
        </p:nvSpPr>
        <p:spPr>
          <a:xfrm>
            <a:off x="3920429"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293" name="Ligne"/>
          <p:cNvSpPr/>
          <p:nvPr/>
        </p:nvSpPr>
        <p:spPr>
          <a:xfrm>
            <a:off x="4663083"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294" name="Ligne"/>
          <p:cNvSpPr/>
          <p:nvPr/>
        </p:nvSpPr>
        <p:spPr>
          <a:xfrm>
            <a:off x="5628637"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295" name="Ligne"/>
          <p:cNvSpPr/>
          <p:nvPr/>
        </p:nvSpPr>
        <p:spPr>
          <a:xfrm>
            <a:off x="6547109"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296" name="Ligne"/>
          <p:cNvSpPr/>
          <p:nvPr/>
        </p:nvSpPr>
        <p:spPr>
          <a:xfrm>
            <a:off x="7417266"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297" name="Ligne"/>
          <p:cNvSpPr/>
          <p:nvPr/>
        </p:nvSpPr>
        <p:spPr>
          <a:xfrm>
            <a:off x="8103358"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pic>
        <p:nvPicPr>
          <p:cNvPr id="298" name="avatar-303347_960_720.png" descr="avatar-303347_960_720.png"/>
          <p:cNvPicPr>
            <a:picLocks noChangeAspect="1"/>
          </p:cNvPicPr>
          <p:nvPr/>
        </p:nvPicPr>
        <p:blipFill>
          <a:blip r:embed="rId7"/>
          <a:stretch>
            <a:fillRect/>
          </a:stretch>
        </p:blipFill>
        <p:spPr>
          <a:xfrm>
            <a:off x="1096141" y="1642720"/>
            <a:ext cx="247665" cy="427622"/>
          </a:xfrm>
          <a:prstGeom prst="rect">
            <a:avLst/>
          </a:prstGeom>
          <a:ln w="12700">
            <a:miter lim="400000"/>
          </a:ln>
        </p:spPr>
      </p:pic>
      <p:pic>
        <p:nvPicPr>
          <p:cNvPr id="299" name="man-23862_640.png" descr="man-23862_640.png"/>
          <p:cNvPicPr>
            <a:picLocks noChangeAspect="1"/>
          </p:cNvPicPr>
          <p:nvPr/>
        </p:nvPicPr>
        <p:blipFill>
          <a:blip r:embed="rId8"/>
          <a:stretch>
            <a:fillRect/>
          </a:stretch>
        </p:blipFill>
        <p:spPr>
          <a:xfrm>
            <a:off x="1916637" y="1649612"/>
            <a:ext cx="247665" cy="427238"/>
          </a:xfrm>
          <a:prstGeom prst="rect">
            <a:avLst/>
          </a:prstGeom>
          <a:ln w="12700">
            <a:miter lim="400000"/>
          </a:ln>
        </p:spPr>
      </p:pic>
      <p:pic>
        <p:nvPicPr>
          <p:cNvPr id="300" name="man-156584_960_720.png" descr="man-156584_960_720.png"/>
          <p:cNvPicPr>
            <a:picLocks noChangeAspect="1"/>
          </p:cNvPicPr>
          <p:nvPr/>
        </p:nvPicPr>
        <p:blipFill>
          <a:blip r:embed="rId9"/>
          <a:srcRect l="17442" r="17442"/>
          <a:stretch>
            <a:fillRect/>
          </a:stretch>
        </p:blipFill>
        <p:spPr>
          <a:xfrm>
            <a:off x="2745274" y="1642720"/>
            <a:ext cx="337662" cy="427676"/>
          </a:xfrm>
          <a:prstGeom prst="rect">
            <a:avLst/>
          </a:prstGeom>
          <a:ln w="12700">
            <a:miter lim="400000"/>
          </a:ln>
        </p:spPr>
      </p:pic>
      <p:pic>
        <p:nvPicPr>
          <p:cNvPr id="301" name="user-310807_960_720.png" descr="user-310807_960_720.png"/>
          <p:cNvPicPr>
            <a:picLocks noChangeAspect="1"/>
          </p:cNvPicPr>
          <p:nvPr/>
        </p:nvPicPr>
        <p:blipFill>
          <a:blip r:embed="rId10"/>
          <a:stretch>
            <a:fillRect/>
          </a:stretch>
        </p:blipFill>
        <p:spPr>
          <a:xfrm>
            <a:off x="4150063" y="1668934"/>
            <a:ext cx="421937" cy="423113"/>
          </a:xfrm>
          <a:prstGeom prst="rect">
            <a:avLst/>
          </a:prstGeom>
          <a:ln w="12700">
            <a:miter lim="400000"/>
          </a:ln>
        </p:spPr>
      </p:pic>
      <p:pic>
        <p:nvPicPr>
          <p:cNvPr id="302" name="blue-148582_960_720.png" descr="blue-148582_960_720.png"/>
          <p:cNvPicPr>
            <a:picLocks noChangeAspect="1"/>
          </p:cNvPicPr>
          <p:nvPr/>
        </p:nvPicPr>
        <p:blipFill>
          <a:blip r:embed="rId11"/>
          <a:stretch>
            <a:fillRect/>
          </a:stretch>
        </p:blipFill>
        <p:spPr>
          <a:xfrm>
            <a:off x="4852908" y="1664425"/>
            <a:ext cx="476324" cy="427622"/>
          </a:xfrm>
          <a:prstGeom prst="rect">
            <a:avLst/>
          </a:prstGeom>
          <a:ln w="12700">
            <a:miter lim="400000"/>
          </a:ln>
        </p:spPr>
      </p:pic>
      <p:pic>
        <p:nvPicPr>
          <p:cNvPr id="303" name="avatar-303347_960_720.png" descr="avatar-303347_960_720.png"/>
          <p:cNvPicPr>
            <a:picLocks noChangeAspect="1"/>
          </p:cNvPicPr>
          <p:nvPr/>
        </p:nvPicPr>
        <p:blipFill>
          <a:blip r:embed="rId7"/>
          <a:stretch>
            <a:fillRect/>
          </a:stretch>
        </p:blipFill>
        <p:spPr>
          <a:xfrm>
            <a:off x="3796596" y="6218130"/>
            <a:ext cx="247665" cy="427622"/>
          </a:xfrm>
          <a:prstGeom prst="rect">
            <a:avLst/>
          </a:prstGeom>
          <a:ln w="12700">
            <a:miter lim="400000"/>
          </a:ln>
        </p:spPr>
      </p:pic>
      <p:pic>
        <p:nvPicPr>
          <p:cNvPr id="304" name="man-23862_640.png" descr="man-23862_640.png"/>
          <p:cNvPicPr>
            <a:picLocks noChangeAspect="1"/>
          </p:cNvPicPr>
          <p:nvPr/>
        </p:nvPicPr>
        <p:blipFill>
          <a:blip r:embed="rId8"/>
          <a:stretch>
            <a:fillRect/>
          </a:stretch>
        </p:blipFill>
        <p:spPr>
          <a:xfrm>
            <a:off x="5504805" y="6218514"/>
            <a:ext cx="247665" cy="427238"/>
          </a:xfrm>
          <a:prstGeom prst="rect">
            <a:avLst/>
          </a:prstGeom>
          <a:ln w="12700">
            <a:miter lim="400000"/>
          </a:ln>
        </p:spPr>
      </p:pic>
      <p:pic>
        <p:nvPicPr>
          <p:cNvPr id="305" name="businessman-310819_960_720.png" descr="businessman-310819_960_720.png"/>
          <p:cNvPicPr>
            <a:picLocks noChangeAspect="1"/>
          </p:cNvPicPr>
          <p:nvPr/>
        </p:nvPicPr>
        <p:blipFill>
          <a:blip r:embed="rId12"/>
          <a:stretch>
            <a:fillRect/>
          </a:stretch>
        </p:blipFill>
        <p:spPr>
          <a:xfrm>
            <a:off x="2709061" y="6244944"/>
            <a:ext cx="421405" cy="400808"/>
          </a:xfrm>
          <a:prstGeom prst="rect">
            <a:avLst/>
          </a:prstGeom>
          <a:ln w="12700">
            <a:miter lim="400000"/>
          </a:ln>
        </p:spPr>
      </p:pic>
      <p:pic>
        <p:nvPicPr>
          <p:cNvPr id="306" name="businessman-607834_960_720.png" descr="businessman-607834_960_720.png"/>
          <p:cNvPicPr>
            <a:picLocks noChangeAspect="1"/>
          </p:cNvPicPr>
          <p:nvPr/>
        </p:nvPicPr>
        <p:blipFill>
          <a:blip r:embed="rId13"/>
          <a:stretch>
            <a:fillRect/>
          </a:stretch>
        </p:blipFill>
        <p:spPr>
          <a:xfrm>
            <a:off x="7217585" y="6169428"/>
            <a:ext cx="476324" cy="476324"/>
          </a:xfrm>
          <a:prstGeom prst="rect">
            <a:avLst/>
          </a:prstGeom>
          <a:ln w="12700">
            <a:miter lim="400000"/>
          </a:ln>
        </p:spPr>
      </p:pic>
      <p:pic>
        <p:nvPicPr>
          <p:cNvPr id="307" name="user-310807_960_720.png" descr="user-310807_960_720.png"/>
          <p:cNvPicPr>
            <a:picLocks noChangeAspect="1"/>
          </p:cNvPicPr>
          <p:nvPr/>
        </p:nvPicPr>
        <p:blipFill>
          <a:blip r:embed="rId10"/>
          <a:stretch>
            <a:fillRect/>
          </a:stretch>
        </p:blipFill>
        <p:spPr>
          <a:xfrm>
            <a:off x="4472554" y="6222639"/>
            <a:ext cx="421938" cy="423113"/>
          </a:xfrm>
          <a:prstGeom prst="rect">
            <a:avLst/>
          </a:prstGeom>
          <a:ln w="12700">
            <a:miter lim="400000"/>
          </a:ln>
        </p:spPr>
      </p:pic>
      <p:pic>
        <p:nvPicPr>
          <p:cNvPr id="308" name="Hopstarter-Face-Avatars-Female-Face-FC-5.png" descr="Hopstarter-Face-Avatars-Female-Face-FC-5.png"/>
          <p:cNvPicPr>
            <a:picLocks noChangeAspect="1"/>
          </p:cNvPicPr>
          <p:nvPr/>
        </p:nvPicPr>
        <p:blipFill>
          <a:blip r:embed="rId14"/>
          <a:stretch>
            <a:fillRect/>
          </a:stretch>
        </p:blipFill>
        <p:spPr>
          <a:xfrm>
            <a:off x="6318485" y="6188503"/>
            <a:ext cx="457249" cy="457249"/>
          </a:xfrm>
          <a:prstGeom prst="rect">
            <a:avLst/>
          </a:prstGeom>
          <a:ln w="12700">
            <a:miter lim="400000"/>
          </a:ln>
        </p:spPr>
      </p:pic>
      <p:pic>
        <p:nvPicPr>
          <p:cNvPr id="309" name="avatar_icon_by_astrolink247-d9xxs6r.jpeg" descr="avatar_icon_by_astrolink247-d9xxs6r.jpeg"/>
          <p:cNvPicPr>
            <a:picLocks noChangeAspect="1"/>
          </p:cNvPicPr>
          <p:nvPr/>
        </p:nvPicPr>
        <p:blipFill>
          <a:blip r:embed="rId15"/>
          <a:srcRect l="6991" t="4102" r="15603" b="4026"/>
          <a:stretch>
            <a:fillRect/>
          </a:stretch>
        </p:blipFill>
        <p:spPr>
          <a:xfrm>
            <a:off x="7910798" y="6188660"/>
            <a:ext cx="385121" cy="457092"/>
          </a:xfrm>
          <a:custGeom>
            <a:avLst/>
            <a:gdLst/>
            <a:ahLst/>
            <a:cxnLst>
              <a:cxn ang="0">
                <a:pos x="wd2" y="hd2"/>
              </a:cxn>
              <a:cxn ang="5400000">
                <a:pos x="wd2" y="hd2"/>
              </a:cxn>
              <a:cxn ang="10800000">
                <a:pos x="wd2" y="hd2"/>
              </a:cxn>
              <a:cxn ang="16200000">
                <a:pos x="wd2" y="hd2"/>
              </a:cxn>
            </a:cxnLst>
            <a:rect l="0" t="0" r="r" b="b"/>
            <a:pathLst>
              <a:path w="20985" h="21599" extrusionOk="0">
                <a:moveTo>
                  <a:pt x="11606" y="0"/>
                </a:moveTo>
                <a:cubicBezTo>
                  <a:pt x="11274" y="-1"/>
                  <a:pt x="10949" y="12"/>
                  <a:pt x="10648" y="27"/>
                </a:cubicBezTo>
                <a:cubicBezTo>
                  <a:pt x="7014" y="209"/>
                  <a:pt x="3514" y="1965"/>
                  <a:pt x="2118" y="4312"/>
                </a:cubicBezTo>
                <a:cubicBezTo>
                  <a:pt x="1599" y="5184"/>
                  <a:pt x="1542" y="5217"/>
                  <a:pt x="1190" y="4800"/>
                </a:cubicBezTo>
                <a:cubicBezTo>
                  <a:pt x="984" y="4556"/>
                  <a:pt x="815" y="4076"/>
                  <a:pt x="810" y="3745"/>
                </a:cubicBezTo>
                <a:cubicBezTo>
                  <a:pt x="802" y="3166"/>
                  <a:pt x="783" y="3160"/>
                  <a:pt x="400" y="3600"/>
                </a:cubicBezTo>
                <a:cubicBezTo>
                  <a:pt x="105" y="3938"/>
                  <a:pt x="-25" y="4416"/>
                  <a:pt x="4" y="4853"/>
                </a:cubicBezTo>
                <a:cubicBezTo>
                  <a:pt x="33" y="5289"/>
                  <a:pt x="221" y="5688"/>
                  <a:pt x="552" y="5881"/>
                </a:cubicBezTo>
                <a:lnTo>
                  <a:pt x="1099" y="6211"/>
                </a:lnTo>
                <a:lnTo>
                  <a:pt x="536" y="7147"/>
                </a:lnTo>
                <a:cubicBezTo>
                  <a:pt x="-139" y="8264"/>
                  <a:pt x="-40" y="9709"/>
                  <a:pt x="810" y="10958"/>
                </a:cubicBezTo>
                <a:cubicBezTo>
                  <a:pt x="1108" y="11395"/>
                  <a:pt x="1357" y="12018"/>
                  <a:pt x="1357" y="12342"/>
                </a:cubicBezTo>
                <a:cubicBezTo>
                  <a:pt x="1357" y="12988"/>
                  <a:pt x="1726" y="13726"/>
                  <a:pt x="2391" y="14386"/>
                </a:cubicBezTo>
                <a:cubicBezTo>
                  <a:pt x="2666" y="14659"/>
                  <a:pt x="2806" y="15156"/>
                  <a:pt x="2756" y="15758"/>
                </a:cubicBezTo>
                <a:cubicBezTo>
                  <a:pt x="2713" y="16274"/>
                  <a:pt x="2809" y="16840"/>
                  <a:pt x="2984" y="17023"/>
                </a:cubicBezTo>
                <a:cubicBezTo>
                  <a:pt x="3236" y="17286"/>
                  <a:pt x="3189" y="17493"/>
                  <a:pt x="2741" y="17986"/>
                </a:cubicBezTo>
                <a:cubicBezTo>
                  <a:pt x="1946" y="18863"/>
                  <a:pt x="2015" y="19218"/>
                  <a:pt x="3273" y="20491"/>
                </a:cubicBezTo>
                <a:cubicBezTo>
                  <a:pt x="4211" y="21440"/>
                  <a:pt x="4525" y="21599"/>
                  <a:pt x="5356" y="21599"/>
                </a:cubicBezTo>
                <a:cubicBezTo>
                  <a:pt x="5967" y="21599"/>
                  <a:pt x="6555" y="21423"/>
                  <a:pt x="6923" y="21124"/>
                </a:cubicBezTo>
                <a:cubicBezTo>
                  <a:pt x="7445" y="20699"/>
                  <a:pt x="7659" y="20670"/>
                  <a:pt x="8778" y="20887"/>
                </a:cubicBezTo>
                <a:cubicBezTo>
                  <a:pt x="9470" y="21021"/>
                  <a:pt x="10795" y="21162"/>
                  <a:pt x="11727" y="21190"/>
                </a:cubicBezTo>
                <a:cubicBezTo>
                  <a:pt x="13233" y="21236"/>
                  <a:pt x="13791" y="21108"/>
                  <a:pt x="16669" y="20043"/>
                </a:cubicBezTo>
                <a:cubicBezTo>
                  <a:pt x="18453" y="19383"/>
                  <a:pt x="19965" y="18707"/>
                  <a:pt x="20029" y="18540"/>
                </a:cubicBezTo>
                <a:cubicBezTo>
                  <a:pt x="20094" y="18373"/>
                  <a:pt x="19626" y="17846"/>
                  <a:pt x="18995" y="17379"/>
                </a:cubicBezTo>
                <a:lnTo>
                  <a:pt x="17840" y="16536"/>
                </a:lnTo>
                <a:lnTo>
                  <a:pt x="18311" y="15599"/>
                </a:lnTo>
                <a:cubicBezTo>
                  <a:pt x="18563" y="15086"/>
                  <a:pt x="19001" y="14244"/>
                  <a:pt x="19284" y="13727"/>
                </a:cubicBezTo>
                <a:cubicBezTo>
                  <a:pt x="19568" y="13210"/>
                  <a:pt x="19802" y="12349"/>
                  <a:pt x="19801" y="11815"/>
                </a:cubicBezTo>
                <a:cubicBezTo>
                  <a:pt x="19801" y="11281"/>
                  <a:pt x="19979" y="10453"/>
                  <a:pt x="20212" y="9969"/>
                </a:cubicBezTo>
                <a:cubicBezTo>
                  <a:pt x="20481" y="9411"/>
                  <a:pt x="20617" y="8532"/>
                  <a:pt x="20577" y="7569"/>
                </a:cubicBezTo>
                <a:cubicBezTo>
                  <a:pt x="20532" y="6493"/>
                  <a:pt x="20620" y="5995"/>
                  <a:pt x="20881" y="5855"/>
                </a:cubicBezTo>
                <a:cubicBezTo>
                  <a:pt x="21461" y="5544"/>
                  <a:pt x="19493" y="3163"/>
                  <a:pt x="17962" y="2321"/>
                </a:cubicBezTo>
                <a:cubicBezTo>
                  <a:pt x="17268" y="1940"/>
                  <a:pt x="16612" y="1622"/>
                  <a:pt x="16502" y="1622"/>
                </a:cubicBezTo>
                <a:cubicBezTo>
                  <a:pt x="16392" y="1622"/>
                  <a:pt x="15964" y="1511"/>
                  <a:pt x="15544" y="1372"/>
                </a:cubicBezTo>
                <a:cubicBezTo>
                  <a:pt x="14829" y="1135"/>
                  <a:pt x="14808" y="1099"/>
                  <a:pt x="15270" y="805"/>
                </a:cubicBezTo>
                <a:cubicBezTo>
                  <a:pt x="15714" y="522"/>
                  <a:pt x="15614" y="457"/>
                  <a:pt x="14282" y="198"/>
                </a:cubicBezTo>
                <a:cubicBezTo>
                  <a:pt x="13660" y="77"/>
                  <a:pt x="12602" y="5"/>
                  <a:pt x="11606" y="0"/>
                </a:cubicBezTo>
                <a:close/>
              </a:path>
            </a:pathLst>
          </a:custGeom>
          <a:ln w="12700">
            <a:miter lim="400000"/>
          </a:ln>
        </p:spPr>
      </p:pic>
      <p:pic>
        <p:nvPicPr>
          <p:cNvPr id="310" name="Hopstarter-Face-Avatars-Female-Face-FC-5.png" descr="Hopstarter-Face-Avatars-Female-Face-FC-5.png"/>
          <p:cNvPicPr>
            <a:picLocks noChangeAspect="1"/>
          </p:cNvPicPr>
          <p:nvPr/>
        </p:nvPicPr>
        <p:blipFill>
          <a:blip r:embed="rId14"/>
          <a:stretch>
            <a:fillRect/>
          </a:stretch>
        </p:blipFill>
        <p:spPr>
          <a:xfrm>
            <a:off x="3552828" y="1649612"/>
            <a:ext cx="457250" cy="457249"/>
          </a:xfrm>
          <a:prstGeom prst="rect">
            <a:avLst/>
          </a:prstGeom>
          <a:ln w="12700">
            <a:miter lim="400000"/>
          </a:ln>
        </p:spPr>
      </p:pic>
      <p:pic>
        <p:nvPicPr>
          <p:cNvPr id="34" name="Image 33">
            <a:extLst>
              <a:ext uri="{FF2B5EF4-FFF2-40B4-BE49-F238E27FC236}">
                <a16:creationId xmlns:a16="http://schemas.microsoft.com/office/drawing/2014/main" id="{C776B58F-33FA-B24F-9D75-B26B36BAF3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7853" y="6477865"/>
            <a:ext cx="831444" cy="224490"/>
          </a:xfrm>
          <a:prstGeom prst="rect">
            <a:avLst/>
          </a:prstGeom>
        </p:spPr>
      </p:pic>
    </p:spTree>
    <p:extLst>
      <p:ext uri="{BB962C8B-B14F-4D97-AF65-F5344CB8AC3E}">
        <p14:creationId xmlns:p14="http://schemas.microsoft.com/office/powerpoint/2010/main" val="38535684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281"/>
                                        </p:tgtEl>
                                        <p:attrNameLst>
                                          <p:attrName>style.visibility</p:attrName>
                                        </p:attrNameLst>
                                      </p:cBhvr>
                                      <p:to>
                                        <p:strVal val="visible"/>
                                      </p:to>
                                    </p:set>
                                    <p:anim calcmode="lin" valueType="num">
                                      <p:cBhvr>
                                        <p:cTn id="7" dur="100" fill="hold"/>
                                        <p:tgtEl>
                                          <p:spTgt spid="281"/>
                                        </p:tgtEl>
                                        <p:attrNameLst>
                                          <p:attrName>ppt_x</p:attrName>
                                        </p:attrNameLst>
                                      </p:cBhvr>
                                      <p:tavLst>
                                        <p:tav tm="0">
                                          <p:val>
                                            <p:strVal val="#ppt_x"/>
                                          </p:val>
                                        </p:tav>
                                        <p:tav tm="100000">
                                          <p:val>
                                            <p:strVal val="#ppt_x"/>
                                          </p:val>
                                        </p:tav>
                                      </p:tavLst>
                                    </p:anim>
                                    <p:anim calcmode="lin" valueType="num">
                                      <p:cBhvr>
                                        <p:cTn id="8" dur="100" fill="hold"/>
                                        <p:tgtEl>
                                          <p:spTgt spid="281"/>
                                        </p:tgtEl>
                                        <p:attrNameLst>
                                          <p:attrName>ppt_y</p:attrName>
                                        </p:attrNameLst>
                                      </p:cBhvr>
                                      <p:tavLst>
                                        <p:tav tm="0">
                                          <p:val>
                                            <p:strVal val="0-#ppt_h/2"/>
                                          </p:val>
                                        </p:tav>
                                        <p:tav tm="100000">
                                          <p:val>
                                            <p:strVal val="#ppt_y"/>
                                          </p:val>
                                        </p:tav>
                                      </p:tavLst>
                                    </p:anim>
                                  </p:childTnLst>
                                </p:cTn>
                              </p:par>
                            </p:childTnLst>
                          </p:cTn>
                        </p:par>
                        <p:par>
                          <p:cTn id="9" fill="hold">
                            <p:stCondLst>
                              <p:cond delay="100"/>
                            </p:stCondLst>
                            <p:childTnLst>
                              <p:par>
                                <p:cTn id="10" presetID="2" presetClass="entr" presetSubtype="1" fill="hold" grpId="0" nodeType="afterEffect">
                                  <p:stCondLst>
                                    <p:cond delay="0"/>
                                  </p:stCondLst>
                                  <p:iterate>
                                    <p:tmAbs val="0"/>
                                  </p:iterate>
                                  <p:childTnLst>
                                    <p:set>
                                      <p:cBhvr>
                                        <p:cTn id="11" fill="hold"/>
                                        <p:tgtEl>
                                          <p:spTgt spid="279"/>
                                        </p:tgtEl>
                                        <p:attrNameLst>
                                          <p:attrName>style.visibility</p:attrName>
                                        </p:attrNameLst>
                                      </p:cBhvr>
                                      <p:to>
                                        <p:strVal val="visible"/>
                                      </p:to>
                                    </p:set>
                                    <p:anim calcmode="lin" valueType="num">
                                      <p:cBhvr>
                                        <p:cTn id="12" dur="100" fill="hold"/>
                                        <p:tgtEl>
                                          <p:spTgt spid="279"/>
                                        </p:tgtEl>
                                        <p:attrNameLst>
                                          <p:attrName>ppt_x</p:attrName>
                                        </p:attrNameLst>
                                      </p:cBhvr>
                                      <p:tavLst>
                                        <p:tav tm="0">
                                          <p:val>
                                            <p:strVal val="#ppt_x"/>
                                          </p:val>
                                        </p:tav>
                                        <p:tav tm="100000">
                                          <p:val>
                                            <p:strVal val="#ppt_x"/>
                                          </p:val>
                                        </p:tav>
                                      </p:tavLst>
                                    </p:anim>
                                    <p:anim calcmode="lin" valueType="num">
                                      <p:cBhvr>
                                        <p:cTn id="13" dur="100" fill="hold"/>
                                        <p:tgtEl>
                                          <p:spTgt spid="279"/>
                                        </p:tgtEl>
                                        <p:attrNameLst>
                                          <p:attrName>ppt_y</p:attrName>
                                        </p:attrNameLst>
                                      </p:cBhvr>
                                      <p:tavLst>
                                        <p:tav tm="0">
                                          <p:val>
                                            <p:strVal val="0-#ppt_h/2"/>
                                          </p:val>
                                        </p:tav>
                                        <p:tav tm="100000">
                                          <p:val>
                                            <p:strVal val="#ppt_y"/>
                                          </p:val>
                                        </p:tav>
                                      </p:tavLst>
                                    </p:anim>
                                  </p:childTnLst>
                                </p:cTn>
                              </p:par>
                            </p:childTnLst>
                          </p:cTn>
                        </p:par>
                        <p:par>
                          <p:cTn id="14" fill="hold">
                            <p:stCondLst>
                              <p:cond delay="200"/>
                            </p:stCondLst>
                            <p:childTnLst>
                              <p:par>
                                <p:cTn id="15" presetID="2" presetClass="entr" presetSubtype="1" fill="hold" grpId="0" nodeType="afterEffect">
                                  <p:stCondLst>
                                    <p:cond delay="0"/>
                                  </p:stCondLst>
                                  <p:iterate>
                                    <p:tmAbs val="0"/>
                                  </p:iterate>
                                  <p:childTnLst>
                                    <p:set>
                                      <p:cBhvr>
                                        <p:cTn id="16" fill="hold"/>
                                        <p:tgtEl>
                                          <p:spTgt spid="283"/>
                                        </p:tgtEl>
                                        <p:attrNameLst>
                                          <p:attrName>style.visibility</p:attrName>
                                        </p:attrNameLst>
                                      </p:cBhvr>
                                      <p:to>
                                        <p:strVal val="visible"/>
                                      </p:to>
                                    </p:set>
                                    <p:anim calcmode="lin" valueType="num">
                                      <p:cBhvr>
                                        <p:cTn id="17" dur="100" fill="hold"/>
                                        <p:tgtEl>
                                          <p:spTgt spid="283"/>
                                        </p:tgtEl>
                                        <p:attrNameLst>
                                          <p:attrName>ppt_x</p:attrName>
                                        </p:attrNameLst>
                                      </p:cBhvr>
                                      <p:tavLst>
                                        <p:tav tm="0">
                                          <p:val>
                                            <p:strVal val="#ppt_x"/>
                                          </p:val>
                                        </p:tav>
                                        <p:tav tm="100000">
                                          <p:val>
                                            <p:strVal val="#ppt_x"/>
                                          </p:val>
                                        </p:tav>
                                      </p:tavLst>
                                    </p:anim>
                                    <p:anim calcmode="lin" valueType="num">
                                      <p:cBhvr>
                                        <p:cTn id="18" dur="100" fill="hold"/>
                                        <p:tgtEl>
                                          <p:spTgt spid="283"/>
                                        </p:tgtEl>
                                        <p:attrNameLst>
                                          <p:attrName>ppt_y</p:attrName>
                                        </p:attrNameLst>
                                      </p:cBhvr>
                                      <p:tavLst>
                                        <p:tav tm="0">
                                          <p:val>
                                            <p:strVal val="0-#ppt_h/2"/>
                                          </p:val>
                                        </p:tav>
                                        <p:tav tm="100000">
                                          <p:val>
                                            <p:strVal val="#ppt_y"/>
                                          </p:val>
                                        </p:tav>
                                      </p:tavLst>
                                    </p:anim>
                                  </p:childTnLst>
                                </p:cTn>
                              </p:par>
                            </p:childTnLst>
                          </p:cTn>
                        </p:par>
                        <p:par>
                          <p:cTn id="19" fill="hold">
                            <p:stCondLst>
                              <p:cond delay="300"/>
                            </p:stCondLst>
                            <p:childTnLst>
                              <p:par>
                                <p:cTn id="20" presetID="2" presetClass="entr" presetSubtype="1" fill="hold" grpId="0" nodeType="afterEffect">
                                  <p:stCondLst>
                                    <p:cond delay="0"/>
                                  </p:stCondLst>
                                  <p:iterate>
                                    <p:tmAbs val="0"/>
                                  </p:iterate>
                                  <p:childTnLst>
                                    <p:set>
                                      <p:cBhvr>
                                        <p:cTn id="21" fill="hold"/>
                                        <p:tgtEl>
                                          <p:spTgt spid="285"/>
                                        </p:tgtEl>
                                        <p:attrNameLst>
                                          <p:attrName>style.visibility</p:attrName>
                                        </p:attrNameLst>
                                      </p:cBhvr>
                                      <p:to>
                                        <p:strVal val="visible"/>
                                      </p:to>
                                    </p:set>
                                    <p:anim calcmode="lin" valueType="num">
                                      <p:cBhvr>
                                        <p:cTn id="22" dur="100" fill="hold"/>
                                        <p:tgtEl>
                                          <p:spTgt spid="285"/>
                                        </p:tgtEl>
                                        <p:attrNameLst>
                                          <p:attrName>ppt_x</p:attrName>
                                        </p:attrNameLst>
                                      </p:cBhvr>
                                      <p:tavLst>
                                        <p:tav tm="0">
                                          <p:val>
                                            <p:strVal val="#ppt_x"/>
                                          </p:val>
                                        </p:tav>
                                        <p:tav tm="100000">
                                          <p:val>
                                            <p:strVal val="#ppt_x"/>
                                          </p:val>
                                        </p:tav>
                                      </p:tavLst>
                                    </p:anim>
                                    <p:anim calcmode="lin" valueType="num">
                                      <p:cBhvr>
                                        <p:cTn id="23" dur="100" fill="hold"/>
                                        <p:tgtEl>
                                          <p:spTgt spid="285"/>
                                        </p:tgtEl>
                                        <p:attrNameLst>
                                          <p:attrName>ppt_y</p:attrName>
                                        </p:attrNameLst>
                                      </p:cBhvr>
                                      <p:tavLst>
                                        <p:tav tm="0">
                                          <p:val>
                                            <p:strVal val="0-#ppt_h/2"/>
                                          </p:val>
                                        </p:tav>
                                        <p:tav tm="100000">
                                          <p:val>
                                            <p:strVal val="#ppt_y"/>
                                          </p:val>
                                        </p:tav>
                                      </p:tavLst>
                                    </p:anim>
                                  </p:childTnLst>
                                </p:cTn>
                              </p:par>
                            </p:childTnLst>
                          </p:cTn>
                        </p:par>
                        <p:par>
                          <p:cTn id="24" fill="hold">
                            <p:stCondLst>
                              <p:cond delay="400"/>
                            </p:stCondLst>
                            <p:childTnLst>
                              <p:par>
                                <p:cTn id="25" presetID="2" presetClass="entr" presetSubtype="1" fill="hold" grpId="0" nodeType="afterEffect">
                                  <p:stCondLst>
                                    <p:cond delay="0"/>
                                  </p:stCondLst>
                                  <p:iterate>
                                    <p:tmAbs val="0"/>
                                  </p:iterate>
                                  <p:childTnLst>
                                    <p:set>
                                      <p:cBhvr>
                                        <p:cTn id="26" fill="hold"/>
                                        <p:tgtEl>
                                          <p:spTgt spid="290"/>
                                        </p:tgtEl>
                                        <p:attrNameLst>
                                          <p:attrName>style.visibility</p:attrName>
                                        </p:attrNameLst>
                                      </p:cBhvr>
                                      <p:to>
                                        <p:strVal val="visible"/>
                                      </p:to>
                                    </p:set>
                                    <p:anim calcmode="lin" valueType="num">
                                      <p:cBhvr>
                                        <p:cTn id="27" dur="100" fill="hold"/>
                                        <p:tgtEl>
                                          <p:spTgt spid="290"/>
                                        </p:tgtEl>
                                        <p:attrNameLst>
                                          <p:attrName>ppt_x</p:attrName>
                                        </p:attrNameLst>
                                      </p:cBhvr>
                                      <p:tavLst>
                                        <p:tav tm="0">
                                          <p:val>
                                            <p:strVal val="#ppt_x"/>
                                          </p:val>
                                        </p:tav>
                                        <p:tav tm="100000">
                                          <p:val>
                                            <p:strVal val="#ppt_x"/>
                                          </p:val>
                                        </p:tav>
                                      </p:tavLst>
                                    </p:anim>
                                    <p:anim calcmode="lin" valueType="num">
                                      <p:cBhvr>
                                        <p:cTn id="28" dur="100" fill="hold"/>
                                        <p:tgtEl>
                                          <p:spTgt spid="290"/>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1" fill="hold" grpId="0" nodeType="afterEffect">
                                  <p:stCondLst>
                                    <p:cond delay="0"/>
                                  </p:stCondLst>
                                  <p:iterate>
                                    <p:tmAbs val="0"/>
                                  </p:iterate>
                                  <p:childTnLst>
                                    <p:set>
                                      <p:cBhvr>
                                        <p:cTn id="31" fill="hold"/>
                                        <p:tgtEl>
                                          <p:spTgt spid="287"/>
                                        </p:tgtEl>
                                        <p:attrNameLst>
                                          <p:attrName>style.visibility</p:attrName>
                                        </p:attrNameLst>
                                      </p:cBhvr>
                                      <p:to>
                                        <p:strVal val="visible"/>
                                      </p:to>
                                    </p:set>
                                    <p:anim calcmode="lin" valueType="num">
                                      <p:cBhvr>
                                        <p:cTn id="32" dur="100" fill="hold"/>
                                        <p:tgtEl>
                                          <p:spTgt spid="287"/>
                                        </p:tgtEl>
                                        <p:attrNameLst>
                                          <p:attrName>ppt_x</p:attrName>
                                        </p:attrNameLst>
                                      </p:cBhvr>
                                      <p:tavLst>
                                        <p:tav tm="0">
                                          <p:val>
                                            <p:strVal val="#ppt_x"/>
                                          </p:val>
                                        </p:tav>
                                        <p:tav tm="100000">
                                          <p:val>
                                            <p:strVal val="#ppt_x"/>
                                          </p:val>
                                        </p:tav>
                                      </p:tavLst>
                                    </p:anim>
                                    <p:anim calcmode="lin" valueType="num">
                                      <p:cBhvr>
                                        <p:cTn id="33" dur="100" fill="hold"/>
                                        <p:tgtEl>
                                          <p:spTgt spid="28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iterate>
                                    <p:tmAbs val="0"/>
                                  </p:iterate>
                                  <p:childTnLst>
                                    <p:set>
                                      <p:cBhvr>
                                        <p:cTn id="37" fill="hold"/>
                                        <p:tgtEl>
                                          <p:spTgt spid="289"/>
                                        </p:tgtEl>
                                        <p:attrNameLst>
                                          <p:attrName>style.visibility</p:attrName>
                                        </p:attrNameLst>
                                      </p:cBhvr>
                                      <p:to>
                                        <p:strVal val="visible"/>
                                      </p:to>
                                    </p:set>
                                    <p:anim calcmode="lin" valueType="num">
                                      <p:cBhvr>
                                        <p:cTn id="38" dur="199" fill="hold"/>
                                        <p:tgtEl>
                                          <p:spTgt spid="289"/>
                                        </p:tgtEl>
                                        <p:attrNameLst>
                                          <p:attrName>ppt_x</p:attrName>
                                        </p:attrNameLst>
                                      </p:cBhvr>
                                      <p:tavLst>
                                        <p:tav tm="0">
                                          <p:val>
                                            <p:strVal val="#ppt_x"/>
                                          </p:val>
                                        </p:tav>
                                        <p:tav tm="100000">
                                          <p:val>
                                            <p:strVal val="#ppt_x"/>
                                          </p:val>
                                        </p:tav>
                                      </p:tavLst>
                                    </p:anim>
                                    <p:anim calcmode="lin" valueType="num">
                                      <p:cBhvr>
                                        <p:cTn id="39" dur="199" fill="hold"/>
                                        <p:tgtEl>
                                          <p:spTgt spid="289"/>
                                        </p:tgtEl>
                                        <p:attrNameLst>
                                          <p:attrName>ppt_y</p:attrName>
                                        </p:attrNameLst>
                                      </p:cBhvr>
                                      <p:tavLst>
                                        <p:tav tm="0">
                                          <p:val>
                                            <p:strVal val="0-#ppt_h/2"/>
                                          </p:val>
                                        </p:tav>
                                        <p:tav tm="100000">
                                          <p:val>
                                            <p:strVal val="#ppt_y"/>
                                          </p:val>
                                        </p:tav>
                                      </p:tavLst>
                                    </p:anim>
                                  </p:childTnLst>
                                </p:cTn>
                              </p:par>
                            </p:childTnLst>
                          </p:cTn>
                        </p:par>
                        <p:par>
                          <p:cTn id="40" fill="hold">
                            <p:stCondLst>
                              <p:cond delay="199"/>
                            </p:stCondLst>
                            <p:childTnLst>
                              <p:par>
                                <p:cTn id="41" presetID="2" presetClass="entr" presetSubtype="1" fill="hold" grpId="0" nodeType="afterEffect">
                                  <p:stCondLst>
                                    <p:cond delay="0"/>
                                  </p:stCondLst>
                                  <p:iterate>
                                    <p:tmAbs val="0"/>
                                  </p:iterate>
                                  <p:childTnLst>
                                    <p:set>
                                      <p:cBhvr>
                                        <p:cTn id="42" fill="hold"/>
                                        <p:tgtEl>
                                          <p:spTgt spid="292"/>
                                        </p:tgtEl>
                                        <p:attrNameLst>
                                          <p:attrName>style.visibility</p:attrName>
                                        </p:attrNameLst>
                                      </p:cBhvr>
                                      <p:to>
                                        <p:strVal val="visible"/>
                                      </p:to>
                                    </p:set>
                                    <p:anim calcmode="lin" valueType="num">
                                      <p:cBhvr>
                                        <p:cTn id="43" dur="199" fill="hold"/>
                                        <p:tgtEl>
                                          <p:spTgt spid="292"/>
                                        </p:tgtEl>
                                        <p:attrNameLst>
                                          <p:attrName>ppt_x</p:attrName>
                                        </p:attrNameLst>
                                      </p:cBhvr>
                                      <p:tavLst>
                                        <p:tav tm="0">
                                          <p:val>
                                            <p:strVal val="#ppt_x"/>
                                          </p:val>
                                        </p:tav>
                                        <p:tav tm="100000">
                                          <p:val>
                                            <p:strVal val="#ppt_x"/>
                                          </p:val>
                                        </p:tav>
                                      </p:tavLst>
                                    </p:anim>
                                    <p:anim calcmode="lin" valueType="num">
                                      <p:cBhvr>
                                        <p:cTn id="44" dur="199" fill="hold"/>
                                        <p:tgtEl>
                                          <p:spTgt spid="292"/>
                                        </p:tgtEl>
                                        <p:attrNameLst>
                                          <p:attrName>ppt_y</p:attrName>
                                        </p:attrNameLst>
                                      </p:cBhvr>
                                      <p:tavLst>
                                        <p:tav tm="0">
                                          <p:val>
                                            <p:strVal val="0-#ppt_h/2"/>
                                          </p:val>
                                        </p:tav>
                                        <p:tav tm="100000">
                                          <p:val>
                                            <p:strVal val="#ppt_y"/>
                                          </p:val>
                                        </p:tav>
                                      </p:tavLst>
                                    </p:anim>
                                  </p:childTnLst>
                                </p:cTn>
                              </p:par>
                            </p:childTnLst>
                          </p:cTn>
                        </p:par>
                        <p:par>
                          <p:cTn id="45" fill="hold">
                            <p:stCondLst>
                              <p:cond delay="398"/>
                            </p:stCondLst>
                            <p:childTnLst>
                              <p:par>
                                <p:cTn id="46" presetID="2" presetClass="entr" presetSubtype="1" fill="hold" grpId="0" nodeType="afterEffect">
                                  <p:stCondLst>
                                    <p:cond delay="0"/>
                                  </p:stCondLst>
                                  <p:iterate>
                                    <p:tmAbs val="0"/>
                                  </p:iterate>
                                  <p:childTnLst>
                                    <p:set>
                                      <p:cBhvr>
                                        <p:cTn id="47" fill="hold"/>
                                        <p:tgtEl>
                                          <p:spTgt spid="293"/>
                                        </p:tgtEl>
                                        <p:attrNameLst>
                                          <p:attrName>style.visibility</p:attrName>
                                        </p:attrNameLst>
                                      </p:cBhvr>
                                      <p:to>
                                        <p:strVal val="visible"/>
                                      </p:to>
                                    </p:set>
                                    <p:anim calcmode="lin" valueType="num">
                                      <p:cBhvr>
                                        <p:cTn id="48" dur="199" fill="hold"/>
                                        <p:tgtEl>
                                          <p:spTgt spid="293"/>
                                        </p:tgtEl>
                                        <p:attrNameLst>
                                          <p:attrName>ppt_x</p:attrName>
                                        </p:attrNameLst>
                                      </p:cBhvr>
                                      <p:tavLst>
                                        <p:tav tm="0">
                                          <p:val>
                                            <p:strVal val="#ppt_x"/>
                                          </p:val>
                                        </p:tav>
                                        <p:tav tm="100000">
                                          <p:val>
                                            <p:strVal val="#ppt_x"/>
                                          </p:val>
                                        </p:tav>
                                      </p:tavLst>
                                    </p:anim>
                                    <p:anim calcmode="lin" valueType="num">
                                      <p:cBhvr>
                                        <p:cTn id="49" dur="199" fill="hold"/>
                                        <p:tgtEl>
                                          <p:spTgt spid="293"/>
                                        </p:tgtEl>
                                        <p:attrNameLst>
                                          <p:attrName>ppt_y</p:attrName>
                                        </p:attrNameLst>
                                      </p:cBhvr>
                                      <p:tavLst>
                                        <p:tav tm="0">
                                          <p:val>
                                            <p:strVal val="0-#ppt_h/2"/>
                                          </p:val>
                                        </p:tav>
                                        <p:tav tm="100000">
                                          <p:val>
                                            <p:strVal val="#ppt_y"/>
                                          </p:val>
                                        </p:tav>
                                      </p:tavLst>
                                    </p:anim>
                                  </p:childTnLst>
                                </p:cTn>
                              </p:par>
                            </p:childTnLst>
                          </p:cTn>
                        </p:par>
                        <p:par>
                          <p:cTn id="50" fill="hold">
                            <p:stCondLst>
                              <p:cond delay="597"/>
                            </p:stCondLst>
                            <p:childTnLst>
                              <p:par>
                                <p:cTn id="51" presetID="2" presetClass="entr" presetSubtype="1" fill="hold" grpId="0" nodeType="afterEffect">
                                  <p:stCondLst>
                                    <p:cond delay="0"/>
                                  </p:stCondLst>
                                  <p:iterate>
                                    <p:tmAbs val="0"/>
                                  </p:iterate>
                                  <p:childTnLst>
                                    <p:set>
                                      <p:cBhvr>
                                        <p:cTn id="52" fill="hold"/>
                                        <p:tgtEl>
                                          <p:spTgt spid="294"/>
                                        </p:tgtEl>
                                        <p:attrNameLst>
                                          <p:attrName>style.visibility</p:attrName>
                                        </p:attrNameLst>
                                      </p:cBhvr>
                                      <p:to>
                                        <p:strVal val="visible"/>
                                      </p:to>
                                    </p:set>
                                    <p:anim calcmode="lin" valueType="num">
                                      <p:cBhvr>
                                        <p:cTn id="53" dur="199" fill="hold"/>
                                        <p:tgtEl>
                                          <p:spTgt spid="294"/>
                                        </p:tgtEl>
                                        <p:attrNameLst>
                                          <p:attrName>ppt_x</p:attrName>
                                        </p:attrNameLst>
                                      </p:cBhvr>
                                      <p:tavLst>
                                        <p:tav tm="0">
                                          <p:val>
                                            <p:strVal val="#ppt_x"/>
                                          </p:val>
                                        </p:tav>
                                        <p:tav tm="100000">
                                          <p:val>
                                            <p:strVal val="#ppt_x"/>
                                          </p:val>
                                        </p:tav>
                                      </p:tavLst>
                                    </p:anim>
                                    <p:anim calcmode="lin" valueType="num">
                                      <p:cBhvr>
                                        <p:cTn id="54" dur="199" fill="hold"/>
                                        <p:tgtEl>
                                          <p:spTgt spid="294"/>
                                        </p:tgtEl>
                                        <p:attrNameLst>
                                          <p:attrName>ppt_y</p:attrName>
                                        </p:attrNameLst>
                                      </p:cBhvr>
                                      <p:tavLst>
                                        <p:tav tm="0">
                                          <p:val>
                                            <p:strVal val="0-#ppt_h/2"/>
                                          </p:val>
                                        </p:tav>
                                        <p:tav tm="100000">
                                          <p:val>
                                            <p:strVal val="#ppt_y"/>
                                          </p:val>
                                        </p:tav>
                                      </p:tavLst>
                                    </p:anim>
                                  </p:childTnLst>
                                </p:cTn>
                              </p:par>
                            </p:childTnLst>
                          </p:cTn>
                        </p:par>
                        <p:par>
                          <p:cTn id="55" fill="hold">
                            <p:stCondLst>
                              <p:cond delay="796"/>
                            </p:stCondLst>
                            <p:childTnLst>
                              <p:par>
                                <p:cTn id="56" presetID="2" presetClass="entr" presetSubtype="1" fill="hold" grpId="0" nodeType="afterEffect">
                                  <p:stCondLst>
                                    <p:cond delay="0"/>
                                  </p:stCondLst>
                                  <p:iterate>
                                    <p:tmAbs val="0"/>
                                  </p:iterate>
                                  <p:childTnLst>
                                    <p:set>
                                      <p:cBhvr>
                                        <p:cTn id="57" fill="hold"/>
                                        <p:tgtEl>
                                          <p:spTgt spid="295"/>
                                        </p:tgtEl>
                                        <p:attrNameLst>
                                          <p:attrName>style.visibility</p:attrName>
                                        </p:attrNameLst>
                                      </p:cBhvr>
                                      <p:to>
                                        <p:strVal val="visible"/>
                                      </p:to>
                                    </p:set>
                                    <p:anim calcmode="lin" valueType="num">
                                      <p:cBhvr>
                                        <p:cTn id="58" dur="199" fill="hold"/>
                                        <p:tgtEl>
                                          <p:spTgt spid="295"/>
                                        </p:tgtEl>
                                        <p:attrNameLst>
                                          <p:attrName>ppt_x</p:attrName>
                                        </p:attrNameLst>
                                      </p:cBhvr>
                                      <p:tavLst>
                                        <p:tav tm="0">
                                          <p:val>
                                            <p:strVal val="#ppt_x"/>
                                          </p:val>
                                        </p:tav>
                                        <p:tav tm="100000">
                                          <p:val>
                                            <p:strVal val="#ppt_x"/>
                                          </p:val>
                                        </p:tav>
                                      </p:tavLst>
                                    </p:anim>
                                    <p:anim calcmode="lin" valueType="num">
                                      <p:cBhvr>
                                        <p:cTn id="59" dur="199" fill="hold"/>
                                        <p:tgtEl>
                                          <p:spTgt spid="295"/>
                                        </p:tgtEl>
                                        <p:attrNameLst>
                                          <p:attrName>ppt_y</p:attrName>
                                        </p:attrNameLst>
                                      </p:cBhvr>
                                      <p:tavLst>
                                        <p:tav tm="0">
                                          <p:val>
                                            <p:strVal val="0-#ppt_h/2"/>
                                          </p:val>
                                        </p:tav>
                                        <p:tav tm="100000">
                                          <p:val>
                                            <p:strVal val="#ppt_y"/>
                                          </p:val>
                                        </p:tav>
                                      </p:tavLst>
                                    </p:anim>
                                  </p:childTnLst>
                                </p:cTn>
                              </p:par>
                            </p:childTnLst>
                          </p:cTn>
                        </p:par>
                        <p:par>
                          <p:cTn id="60" fill="hold">
                            <p:stCondLst>
                              <p:cond delay="995"/>
                            </p:stCondLst>
                            <p:childTnLst>
                              <p:par>
                                <p:cTn id="61" presetID="2" presetClass="entr" presetSubtype="1" fill="hold" grpId="0" nodeType="afterEffect">
                                  <p:stCondLst>
                                    <p:cond delay="0"/>
                                  </p:stCondLst>
                                  <p:iterate>
                                    <p:tmAbs val="0"/>
                                  </p:iterate>
                                  <p:childTnLst>
                                    <p:set>
                                      <p:cBhvr>
                                        <p:cTn id="62" fill="hold"/>
                                        <p:tgtEl>
                                          <p:spTgt spid="296"/>
                                        </p:tgtEl>
                                        <p:attrNameLst>
                                          <p:attrName>style.visibility</p:attrName>
                                        </p:attrNameLst>
                                      </p:cBhvr>
                                      <p:to>
                                        <p:strVal val="visible"/>
                                      </p:to>
                                    </p:set>
                                    <p:anim calcmode="lin" valueType="num">
                                      <p:cBhvr>
                                        <p:cTn id="63" dur="199" fill="hold"/>
                                        <p:tgtEl>
                                          <p:spTgt spid="296"/>
                                        </p:tgtEl>
                                        <p:attrNameLst>
                                          <p:attrName>ppt_x</p:attrName>
                                        </p:attrNameLst>
                                      </p:cBhvr>
                                      <p:tavLst>
                                        <p:tav tm="0">
                                          <p:val>
                                            <p:strVal val="#ppt_x"/>
                                          </p:val>
                                        </p:tav>
                                        <p:tav tm="100000">
                                          <p:val>
                                            <p:strVal val="#ppt_x"/>
                                          </p:val>
                                        </p:tav>
                                      </p:tavLst>
                                    </p:anim>
                                    <p:anim calcmode="lin" valueType="num">
                                      <p:cBhvr>
                                        <p:cTn id="64" dur="199" fill="hold"/>
                                        <p:tgtEl>
                                          <p:spTgt spid="296"/>
                                        </p:tgtEl>
                                        <p:attrNameLst>
                                          <p:attrName>ppt_y</p:attrName>
                                        </p:attrNameLst>
                                      </p:cBhvr>
                                      <p:tavLst>
                                        <p:tav tm="0">
                                          <p:val>
                                            <p:strVal val="0-#ppt_h/2"/>
                                          </p:val>
                                        </p:tav>
                                        <p:tav tm="100000">
                                          <p:val>
                                            <p:strVal val="#ppt_y"/>
                                          </p:val>
                                        </p:tav>
                                      </p:tavLst>
                                    </p:anim>
                                  </p:childTnLst>
                                </p:cTn>
                              </p:par>
                            </p:childTnLst>
                          </p:cTn>
                        </p:par>
                        <p:par>
                          <p:cTn id="65" fill="hold">
                            <p:stCondLst>
                              <p:cond delay="1194"/>
                            </p:stCondLst>
                            <p:childTnLst>
                              <p:par>
                                <p:cTn id="66" presetID="2" presetClass="entr" presetSubtype="1" fill="hold" grpId="0" nodeType="afterEffect">
                                  <p:stCondLst>
                                    <p:cond delay="0"/>
                                  </p:stCondLst>
                                  <p:iterate>
                                    <p:tmAbs val="0"/>
                                  </p:iterate>
                                  <p:childTnLst>
                                    <p:set>
                                      <p:cBhvr>
                                        <p:cTn id="67" fill="hold"/>
                                        <p:tgtEl>
                                          <p:spTgt spid="297"/>
                                        </p:tgtEl>
                                        <p:attrNameLst>
                                          <p:attrName>style.visibility</p:attrName>
                                        </p:attrNameLst>
                                      </p:cBhvr>
                                      <p:to>
                                        <p:strVal val="visible"/>
                                      </p:to>
                                    </p:set>
                                    <p:anim calcmode="lin" valueType="num">
                                      <p:cBhvr>
                                        <p:cTn id="68" dur="199" fill="hold"/>
                                        <p:tgtEl>
                                          <p:spTgt spid="297"/>
                                        </p:tgtEl>
                                        <p:attrNameLst>
                                          <p:attrName>ppt_x</p:attrName>
                                        </p:attrNameLst>
                                      </p:cBhvr>
                                      <p:tavLst>
                                        <p:tav tm="0">
                                          <p:val>
                                            <p:strVal val="#ppt_x"/>
                                          </p:val>
                                        </p:tav>
                                        <p:tav tm="100000">
                                          <p:val>
                                            <p:strVal val="#ppt_x"/>
                                          </p:val>
                                        </p:tav>
                                      </p:tavLst>
                                    </p:anim>
                                    <p:anim calcmode="lin" valueType="num">
                                      <p:cBhvr>
                                        <p:cTn id="69" dur="199" fill="hold"/>
                                        <p:tgtEl>
                                          <p:spTgt spid="297"/>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5" presetClass="entr" presetSubtype="8" fill="hold" grpId="0" nodeType="clickEffect">
                                  <p:stCondLst>
                                    <p:cond delay="0"/>
                                  </p:stCondLst>
                                  <p:iterate>
                                    <p:tmAbs val="0"/>
                                  </p:iterate>
                                  <p:childTnLst>
                                    <p:set>
                                      <p:cBhvr>
                                        <p:cTn id="73" fill="hold"/>
                                        <p:tgtEl>
                                          <p:spTgt spid="300"/>
                                        </p:tgtEl>
                                        <p:attrNameLst>
                                          <p:attrName>style.visibility</p:attrName>
                                        </p:attrNameLst>
                                      </p:cBhvr>
                                      <p:to>
                                        <p:strVal val="visible"/>
                                      </p:to>
                                    </p:set>
                                    <p:anim calcmode="lin" valueType="num">
                                      <p:cBhvr>
                                        <p:cTn id="74" dur="100" fill="hold"/>
                                        <p:tgtEl>
                                          <p:spTgt spid="300"/>
                                        </p:tgtEl>
                                        <p:attrNameLst>
                                          <p:attrName>ppt_w</p:attrName>
                                        </p:attrNameLst>
                                      </p:cBhvr>
                                      <p:tavLst>
                                        <p:tav tm="0">
                                          <p:val>
                                            <p:fltVal val="0"/>
                                          </p:val>
                                        </p:tav>
                                        <p:tav tm="100000">
                                          <p:val>
                                            <p:strVal val="#ppt_w"/>
                                          </p:val>
                                        </p:tav>
                                      </p:tavLst>
                                    </p:anim>
                                    <p:anim calcmode="lin" valueType="num">
                                      <p:cBhvr>
                                        <p:cTn id="75" dur="100" fill="hold"/>
                                        <p:tgtEl>
                                          <p:spTgt spid="300"/>
                                        </p:tgtEl>
                                        <p:attrNameLst>
                                          <p:attrName>ppt_h</p:attrName>
                                        </p:attrNameLst>
                                      </p:cBhvr>
                                      <p:tavLst>
                                        <p:tav tm="0">
                                          <p:val>
                                            <p:fltVal val="0"/>
                                          </p:val>
                                        </p:tav>
                                        <p:tav tm="100000">
                                          <p:val>
                                            <p:strVal val="#ppt_h"/>
                                          </p:val>
                                        </p:tav>
                                      </p:tavLst>
                                    </p:anim>
                                    <p:anim calcmode="lin" valueType="num">
                                      <p:cBhvr>
                                        <p:cTn id="76" dur="100" fill="hold"/>
                                        <p:tgtEl>
                                          <p:spTgt spid="300"/>
                                        </p:tgtEl>
                                        <p:attrNameLst>
                                          <p:attrName>ppt_x</p:attrName>
                                        </p:attrNameLst>
                                      </p:cBhvr>
                                      <p:tavLst>
                                        <p:tav tm="0" fmla="#ppt_x+(cos(-2*pi*(1-$))*-#ppt_x-sin(-2*pi*(1-$))*(1-#ppt_y))*(1-$)">
                                          <p:val>
                                            <p:fltVal val="0"/>
                                          </p:val>
                                        </p:tav>
                                        <p:tav tm="100000">
                                          <p:val>
                                            <p:fltVal val="1"/>
                                          </p:val>
                                        </p:tav>
                                      </p:tavLst>
                                    </p:anim>
                                    <p:anim calcmode="lin" valueType="num">
                                      <p:cBhvr>
                                        <p:cTn id="77" dur="100" fill="hold"/>
                                        <p:tgtEl>
                                          <p:spTgt spid="300"/>
                                        </p:tgtEl>
                                        <p:attrNameLst>
                                          <p:attrName>ppt_y</p:attrName>
                                        </p:attrNameLst>
                                      </p:cBhvr>
                                      <p:tavLst>
                                        <p:tav tm="0" fmla="#ppt_y+(sin(-2*pi*(1-$))*-#ppt_x+cos(-2*pi*(1-$))*(1-#ppt_y))*(1-$)">
                                          <p:val>
                                            <p:fltVal val="0"/>
                                          </p:val>
                                        </p:tav>
                                        <p:tav tm="100000">
                                          <p:val>
                                            <p:fltVal val="1"/>
                                          </p:val>
                                        </p:tav>
                                      </p:tavLst>
                                    </p:anim>
                                  </p:childTnLst>
                                </p:cTn>
                              </p:par>
                            </p:childTnLst>
                          </p:cTn>
                        </p:par>
                        <p:par>
                          <p:cTn id="78" fill="hold">
                            <p:stCondLst>
                              <p:cond delay="100"/>
                            </p:stCondLst>
                            <p:childTnLst>
                              <p:par>
                                <p:cTn id="79" presetID="15" presetClass="entr" presetSubtype="8" fill="hold" grpId="0" nodeType="afterEffect">
                                  <p:stCondLst>
                                    <p:cond delay="0"/>
                                  </p:stCondLst>
                                  <p:iterate>
                                    <p:tmAbs val="0"/>
                                  </p:iterate>
                                  <p:childTnLst>
                                    <p:set>
                                      <p:cBhvr>
                                        <p:cTn id="80" fill="hold"/>
                                        <p:tgtEl>
                                          <p:spTgt spid="298"/>
                                        </p:tgtEl>
                                        <p:attrNameLst>
                                          <p:attrName>style.visibility</p:attrName>
                                        </p:attrNameLst>
                                      </p:cBhvr>
                                      <p:to>
                                        <p:strVal val="visible"/>
                                      </p:to>
                                    </p:set>
                                    <p:anim calcmode="lin" valueType="num">
                                      <p:cBhvr>
                                        <p:cTn id="81" dur="100" fill="hold"/>
                                        <p:tgtEl>
                                          <p:spTgt spid="298"/>
                                        </p:tgtEl>
                                        <p:attrNameLst>
                                          <p:attrName>ppt_w</p:attrName>
                                        </p:attrNameLst>
                                      </p:cBhvr>
                                      <p:tavLst>
                                        <p:tav tm="0">
                                          <p:val>
                                            <p:fltVal val="0"/>
                                          </p:val>
                                        </p:tav>
                                        <p:tav tm="100000">
                                          <p:val>
                                            <p:strVal val="#ppt_w"/>
                                          </p:val>
                                        </p:tav>
                                      </p:tavLst>
                                    </p:anim>
                                    <p:anim calcmode="lin" valueType="num">
                                      <p:cBhvr>
                                        <p:cTn id="82" dur="100" fill="hold"/>
                                        <p:tgtEl>
                                          <p:spTgt spid="298"/>
                                        </p:tgtEl>
                                        <p:attrNameLst>
                                          <p:attrName>ppt_h</p:attrName>
                                        </p:attrNameLst>
                                      </p:cBhvr>
                                      <p:tavLst>
                                        <p:tav tm="0">
                                          <p:val>
                                            <p:fltVal val="0"/>
                                          </p:val>
                                        </p:tav>
                                        <p:tav tm="100000">
                                          <p:val>
                                            <p:strVal val="#ppt_h"/>
                                          </p:val>
                                        </p:tav>
                                      </p:tavLst>
                                    </p:anim>
                                    <p:anim calcmode="lin" valueType="num">
                                      <p:cBhvr>
                                        <p:cTn id="83" dur="100" fill="hold"/>
                                        <p:tgtEl>
                                          <p:spTgt spid="298"/>
                                        </p:tgtEl>
                                        <p:attrNameLst>
                                          <p:attrName>ppt_x</p:attrName>
                                        </p:attrNameLst>
                                      </p:cBhvr>
                                      <p:tavLst>
                                        <p:tav tm="0" fmla="#ppt_x+(cos(-2*pi*(1-$))*-#ppt_x-sin(-2*pi*(1-$))*(1-#ppt_y))*(1-$)">
                                          <p:val>
                                            <p:fltVal val="0"/>
                                          </p:val>
                                        </p:tav>
                                        <p:tav tm="100000">
                                          <p:val>
                                            <p:fltVal val="1"/>
                                          </p:val>
                                        </p:tav>
                                      </p:tavLst>
                                    </p:anim>
                                    <p:anim calcmode="lin" valueType="num">
                                      <p:cBhvr>
                                        <p:cTn id="84" dur="100" fill="hold"/>
                                        <p:tgtEl>
                                          <p:spTgt spid="298"/>
                                        </p:tgtEl>
                                        <p:attrNameLst>
                                          <p:attrName>ppt_y</p:attrName>
                                        </p:attrNameLst>
                                      </p:cBhvr>
                                      <p:tavLst>
                                        <p:tav tm="0" fmla="#ppt_y+(sin(-2*pi*(1-$))*-#ppt_x+cos(-2*pi*(1-$))*(1-#ppt_y))*(1-$)">
                                          <p:val>
                                            <p:fltVal val="0"/>
                                          </p:val>
                                        </p:tav>
                                        <p:tav tm="100000">
                                          <p:val>
                                            <p:fltVal val="1"/>
                                          </p:val>
                                        </p:tav>
                                      </p:tavLst>
                                    </p:anim>
                                  </p:childTnLst>
                                </p:cTn>
                              </p:par>
                            </p:childTnLst>
                          </p:cTn>
                        </p:par>
                        <p:par>
                          <p:cTn id="85" fill="hold">
                            <p:stCondLst>
                              <p:cond delay="200"/>
                            </p:stCondLst>
                            <p:childTnLst>
                              <p:par>
                                <p:cTn id="86" presetID="15" presetClass="entr" presetSubtype="8" fill="hold" grpId="0" nodeType="afterEffect">
                                  <p:stCondLst>
                                    <p:cond delay="0"/>
                                  </p:stCondLst>
                                  <p:iterate>
                                    <p:tmAbs val="0"/>
                                  </p:iterate>
                                  <p:childTnLst>
                                    <p:set>
                                      <p:cBhvr>
                                        <p:cTn id="87" fill="hold"/>
                                        <p:tgtEl>
                                          <p:spTgt spid="299"/>
                                        </p:tgtEl>
                                        <p:attrNameLst>
                                          <p:attrName>style.visibility</p:attrName>
                                        </p:attrNameLst>
                                      </p:cBhvr>
                                      <p:to>
                                        <p:strVal val="visible"/>
                                      </p:to>
                                    </p:set>
                                    <p:anim calcmode="lin" valueType="num">
                                      <p:cBhvr>
                                        <p:cTn id="88" dur="100" fill="hold"/>
                                        <p:tgtEl>
                                          <p:spTgt spid="299"/>
                                        </p:tgtEl>
                                        <p:attrNameLst>
                                          <p:attrName>ppt_w</p:attrName>
                                        </p:attrNameLst>
                                      </p:cBhvr>
                                      <p:tavLst>
                                        <p:tav tm="0">
                                          <p:val>
                                            <p:fltVal val="0"/>
                                          </p:val>
                                        </p:tav>
                                        <p:tav tm="100000">
                                          <p:val>
                                            <p:strVal val="#ppt_w"/>
                                          </p:val>
                                        </p:tav>
                                      </p:tavLst>
                                    </p:anim>
                                    <p:anim calcmode="lin" valueType="num">
                                      <p:cBhvr>
                                        <p:cTn id="89" dur="100" fill="hold"/>
                                        <p:tgtEl>
                                          <p:spTgt spid="299"/>
                                        </p:tgtEl>
                                        <p:attrNameLst>
                                          <p:attrName>ppt_h</p:attrName>
                                        </p:attrNameLst>
                                      </p:cBhvr>
                                      <p:tavLst>
                                        <p:tav tm="0">
                                          <p:val>
                                            <p:fltVal val="0"/>
                                          </p:val>
                                        </p:tav>
                                        <p:tav tm="100000">
                                          <p:val>
                                            <p:strVal val="#ppt_h"/>
                                          </p:val>
                                        </p:tav>
                                      </p:tavLst>
                                    </p:anim>
                                    <p:anim calcmode="lin" valueType="num">
                                      <p:cBhvr>
                                        <p:cTn id="90" dur="100" fill="hold"/>
                                        <p:tgtEl>
                                          <p:spTgt spid="299"/>
                                        </p:tgtEl>
                                        <p:attrNameLst>
                                          <p:attrName>ppt_x</p:attrName>
                                        </p:attrNameLst>
                                      </p:cBhvr>
                                      <p:tavLst>
                                        <p:tav tm="0" fmla="#ppt_x+(cos(-2*pi*(1-$))*-#ppt_x-sin(-2*pi*(1-$))*(1-#ppt_y))*(1-$)">
                                          <p:val>
                                            <p:fltVal val="0"/>
                                          </p:val>
                                        </p:tav>
                                        <p:tav tm="100000">
                                          <p:val>
                                            <p:fltVal val="1"/>
                                          </p:val>
                                        </p:tav>
                                      </p:tavLst>
                                    </p:anim>
                                    <p:anim calcmode="lin" valueType="num">
                                      <p:cBhvr>
                                        <p:cTn id="91" dur="100" fill="hold"/>
                                        <p:tgtEl>
                                          <p:spTgt spid="299"/>
                                        </p:tgtEl>
                                        <p:attrNameLst>
                                          <p:attrName>ppt_y</p:attrName>
                                        </p:attrNameLst>
                                      </p:cBhvr>
                                      <p:tavLst>
                                        <p:tav tm="0" fmla="#ppt_y+(sin(-2*pi*(1-$))*-#ppt_x+cos(-2*pi*(1-$))*(1-#ppt_y))*(1-$)">
                                          <p:val>
                                            <p:fltVal val="0"/>
                                          </p:val>
                                        </p:tav>
                                        <p:tav tm="100000">
                                          <p:val>
                                            <p:fltVal val="1"/>
                                          </p:val>
                                        </p:tav>
                                      </p:tavLst>
                                    </p:anim>
                                  </p:childTnLst>
                                </p:cTn>
                              </p:par>
                            </p:childTnLst>
                          </p:cTn>
                        </p:par>
                        <p:par>
                          <p:cTn id="92" fill="hold">
                            <p:stCondLst>
                              <p:cond delay="300"/>
                            </p:stCondLst>
                            <p:childTnLst>
                              <p:par>
                                <p:cTn id="93" presetID="15" presetClass="entr" presetSubtype="8" fill="hold" grpId="0" nodeType="afterEffect">
                                  <p:stCondLst>
                                    <p:cond delay="0"/>
                                  </p:stCondLst>
                                  <p:iterate>
                                    <p:tmAbs val="0"/>
                                  </p:iterate>
                                  <p:childTnLst>
                                    <p:set>
                                      <p:cBhvr>
                                        <p:cTn id="94" fill="hold"/>
                                        <p:tgtEl>
                                          <p:spTgt spid="310"/>
                                        </p:tgtEl>
                                        <p:attrNameLst>
                                          <p:attrName>style.visibility</p:attrName>
                                        </p:attrNameLst>
                                      </p:cBhvr>
                                      <p:to>
                                        <p:strVal val="visible"/>
                                      </p:to>
                                    </p:set>
                                    <p:anim calcmode="lin" valueType="num">
                                      <p:cBhvr>
                                        <p:cTn id="95" dur="100" fill="hold"/>
                                        <p:tgtEl>
                                          <p:spTgt spid="310"/>
                                        </p:tgtEl>
                                        <p:attrNameLst>
                                          <p:attrName>ppt_w</p:attrName>
                                        </p:attrNameLst>
                                      </p:cBhvr>
                                      <p:tavLst>
                                        <p:tav tm="0">
                                          <p:val>
                                            <p:fltVal val="0"/>
                                          </p:val>
                                        </p:tav>
                                        <p:tav tm="100000">
                                          <p:val>
                                            <p:strVal val="#ppt_w"/>
                                          </p:val>
                                        </p:tav>
                                      </p:tavLst>
                                    </p:anim>
                                    <p:anim calcmode="lin" valueType="num">
                                      <p:cBhvr>
                                        <p:cTn id="96" dur="100" fill="hold"/>
                                        <p:tgtEl>
                                          <p:spTgt spid="310"/>
                                        </p:tgtEl>
                                        <p:attrNameLst>
                                          <p:attrName>ppt_h</p:attrName>
                                        </p:attrNameLst>
                                      </p:cBhvr>
                                      <p:tavLst>
                                        <p:tav tm="0">
                                          <p:val>
                                            <p:fltVal val="0"/>
                                          </p:val>
                                        </p:tav>
                                        <p:tav tm="100000">
                                          <p:val>
                                            <p:strVal val="#ppt_h"/>
                                          </p:val>
                                        </p:tav>
                                      </p:tavLst>
                                    </p:anim>
                                    <p:anim calcmode="lin" valueType="num">
                                      <p:cBhvr>
                                        <p:cTn id="97" dur="100" fill="hold"/>
                                        <p:tgtEl>
                                          <p:spTgt spid="310"/>
                                        </p:tgtEl>
                                        <p:attrNameLst>
                                          <p:attrName>ppt_x</p:attrName>
                                        </p:attrNameLst>
                                      </p:cBhvr>
                                      <p:tavLst>
                                        <p:tav tm="0" fmla="#ppt_x+(cos(-2*pi*(1-$))*-#ppt_x-sin(-2*pi*(1-$))*(1-#ppt_y))*(1-$)">
                                          <p:val>
                                            <p:fltVal val="0"/>
                                          </p:val>
                                        </p:tav>
                                        <p:tav tm="100000">
                                          <p:val>
                                            <p:fltVal val="1"/>
                                          </p:val>
                                        </p:tav>
                                      </p:tavLst>
                                    </p:anim>
                                    <p:anim calcmode="lin" valueType="num">
                                      <p:cBhvr>
                                        <p:cTn id="98" dur="100" fill="hold"/>
                                        <p:tgtEl>
                                          <p:spTgt spid="310"/>
                                        </p:tgtEl>
                                        <p:attrNameLst>
                                          <p:attrName>ppt_y</p:attrName>
                                        </p:attrNameLst>
                                      </p:cBhvr>
                                      <p:tavLst>
                                        <p:tav tm="0" fmla="#ppt_y+(sin(-2*pi*(1-$))*-#ppt_x+cos(-2*pi*(1-$))*(1-#ppt_y))*(1-$)">
                                          <p:val>
                                            <p:fltVal val="0"/>
                                          </p:val>
                                        </p:tav>
                                        <p:tav tm="100000">
                                          <p:val>
                                            <p:fltVal val="1"/>
                                          </p:val>
                                        </p:tav>
                                      </p:tavLst>
                                    </p:anim>
                                  </p:childTnLst>
                                </p:cTn>
                              </p:par>
                            </p:childTnLst>
                          </p:cTn>
                        </p:par>
                        <p:par>
                          <p:cTn id="99" fill="hold">
                            <p:stCondLst>
                              <p:cond delay="400"/>
                            </p:stCondLst>
                            <p:childTnLst>
                              <p:par>
                                <p:cTn id="100" presetID="15" presetClass="entr" presetSubtype="8" fill="hold" grpId="0" nodeType="afterEffect">
                                  <p:stCondLst>
                                    <p:cond delay="0"/>
                                  </p:stCondLst>
                                  <p:iterate>
                                    <p:tmAbs val="0"/>
                                  </p:iterate>
                                  <p:childTnLst>
                                    <p:set>
                                      <p:cBhvr>
                                        <p:cTn id="101" fill="hold"/>
                                        <p:tgtEl>
                                          <p:spTgt spid="302"/>
                                        </p:tgtEl>
                                        <p:attrNameLst>
                                          <p:attrName>style.visibility</p:attrName>
                                        </p:attrNameLst>
                                      </p:cBhvr>
                                      <p:to>
                                        <p:strVal val="visible"/>
                                      </p:to>
                                    </p:set>
                                    <p:anim calcmode="lin" valueType="num">
                                      <p:cBhvr>
                                        <p:cTn id="102" dur="100" fill="hold"/>
                                        <p:tgtEl>
                                          <p:spTgt spid="302"/>
                                        </p:tgtEl>
                                        <p:attrNameLst>
                                          <p:attrName>ppt_w</p:attrName>
                                        </p:attrNameLst>
                                      </p:cBhvr>
                                      <p:tavLst>
                                        <p:tav tm="0">
                                          <p:val>
                                            <p:fltVal val="0"/>
                                          </p:val>
                                        </p:tav>
                                        <p:tav tm="100000">
                                          <p:val>
                                            <p:strVal val="#ppt_w"/>
                                          </p:val>
                                        </p:tav>
                                      </p:tavLst>
                                    </p:anim>
                                    <p:anim calcmode="lin" valueType="num">
                                      <p:cBhvr>
                                        <p:cTn id="103" dur="100" fill="hold"/>
                                        <p:tgtEl>
                                          <p:spTgt spid="302"/>
                                        </p:tgtEl>
                                        <p:attrNameLst>
                                          <p:attrName>ppt_h</p:attrName>
                                        </p:attrNameLst>
                                      </p:cBhvr>
                                      <p:tavLst>
                                        <p:tav tm="0">
                                          <p:val>
                                            <p:fltVal val="0"/>
                                          </p:val>
                                        </p:tav>
                                        <p:tav tm="100000">
                                          <p:val>
                                            <p:strVal val="#ppt_h"/>
                                          </p:val>
                                        </p:tav>
                                      </p:tavLst>
                                    </p:anim>
                                    <p:anim calcmode="lin" valueType="num">
                                      <p:cBhvr>
                                        <p:cTn id="104" dur="100" fill="hold"/>
                                        <p:tgtEl>
                                          <p:spTgt spid="302"/>
                                        </p:tgtEl>
                                        <p:attrNameLst>
                                          <p:attrName>ppt_x</p:attrName>
                                        </p:attrNameLst>
                                      </p:cBhvr>
                                      <p:tavLst>
                                        <p:tav tm="0" fmla="#ppt_x+(cos(-2*pi*(1-$))*-#ppt_x-sin(-2*pi*(1-$))*(1-#ppt_y))*(1-$)">
                                          <p:val>
                                            <p:fltVal val="0"/>
                                          </p:val>
                                        </p:tav>
                                        <p:tav tm="100000">
                                          <p:val>
                                            <p:fltVal val="1"/>
                                          </p:val>
                                        </p:tav>
                                      </p:tavLst>
                                    </p:anim>
                                    <p:anim calcmode="lin" valueType="num">
                                      <p:cBhvr>
                                        <p:cTn id="105" dur="100" fill="hold"/>
                                        <p:tgtEl>
                                          <p:spTgt spid="302"/>
                                        </p:tgtEl>
                                        <p:attrNameLst>
                                          <p:attrName>ppt_y</p:attrName>
                                        </p:attrNameLst>
                                      </p:cBhvr>
                                      <p:tavLst>
                                        <p:tav tm="0" fmla="#ppt_y+(sin(-2*pi*(1-$))*-#ppt_x+cos(-2*pi*(1-$))*(1-#ppt_y))*(1-$)">
                                          <p:val>
                                            <p:fltVal val="0"/>
                                          </p:val>
                                        </p:tav>
                                        <p:tav tm="100000">
                                          <p:val>
                                            <p:fltVal val="1"/>
                                          </p:val>
                                        </p:tav>
                                      </p:tavLst>
                                    </p:anim>
                                  </p:childTnLst>
                                </p:cTn>
                              </p:par>
                            </p:childTnLst>
                          </p:cTn>
                        </p:par>
                        <p:par>
                          <p:cTn id="106" fill="hold">
                            <p:stCondLst>
                              <p:cond delay="500"/>
                            </p:stCondLst>
                            <p:childTnLst>
                              <p:par>
                                <p:cTn id="107" presetID="15" presetClass="entr" presetSubtype="8" fill="hold" grpId="0" nodeType="afterEffect">
                                  <p:stCondLst>
                                    <p:cond delay="0"/>
                                  </p:stCondLst>
                                  <p:iterate>
                                    <p:tmAbs val="0"/>
                                  </p:iterate>
                                  <p:childTnLst>
                                    <p:set>
                                      <p:cBhvr>
                                        <p:cTn id="108" fill="hold"/>
                                        <p:tgtEl>
                                          <p:spTgt spid="301"/>
                                        </p:tgtEl>
                                        <p:attrNameLst>
                                          <p:attrName>style.visibility</p:attrName>
                                        </p:attrNameLst>
                                      </p:cBhvr>
                                      <p:to>
                                        <p:strVal val="visible"/>
                                      </p:to>
                                    </p:set>
                                    <p:anim calcmode="lin" valueType="num">
                                      <p:cBhvr>
                                        <p:cTn id="109" dur="100" fill="hold"/>
                                        <p:tgtEl>
                                          <p:spTgt spid="301"/>
                                        </p:tgtEl>
                                        <p:attrNameLst>
                                          <p:attrName>ppt_w</p:attrName>
                                        </p:attrNameLst>
                                      </p:cBhvr>
                                      <p:tavLst>
                                        <p:tav tm="0">
                                          <p:val>
                                            <p:fltVal val="0"/>
                                          </p:val>
                                        </p:tav>
                                        <p:tav tm="100000">
                                          <p:val>
                                            <p:strVal val="#ppt_w"/>
                                          </p:val>
                                        </p:tav>
                                      </p:tavLst>
                                    </p:anim>
                                    <p:anim calcmode="lin" valueType="num">
                                      <p:cBhvr>
                                        <p:cTn id="110" dur="100" fill="hold"/>
                                        <p:tgtEl>
                                          <p:spTgt spid="301"/>
                                        </p:tgtEl>
                                        <p:attrNameLst>
                                          <p:attrName>ppt_h</p:attrName>
                                        </p:attrNameLst>
                                      </p:cBhvr>
                                      <p:tavLst>
                                        <p:tav tm="0">
                                          <p:val>
                                            <p:fltVal val="0"/>
                                          </p:val>
                                        </p:tav>
                                        <p:tav tm="100000">
                                          <p:val>
                                            <p:strVal val="#ppt_h"/>
                                          </p:val>
                                        </p:tav>
                                      </p:tavLst>
                                    </p:anim>
                                    <p:anim calcmode="lin" valueType="num">
                                      <p:cBhvr>
                                        <p:cTn id="111" dur="100" fill="hold"/>
                                        <p:tgtEl>
                                          <p:spTgt spid="301"/>
                                        </p:tgtEl>
                                        <p:attrNameLst>
                                          <p:attrName>ppt_x</p:attrName>
                                        </p:attrNameLst>
                                      </p:cBhvr>
                                      <p:tavLst>
                                        <p:tav tm="0" fmla="#ppt_x+(cos(-2*pi*(1-$))*-#ppt_x-sin(-2*pi*(1-$))*(1-#ppt_y))*(1-$)">
                                          <p:val>
                                            <p:fltVal val="0"/>
                                          </p:val>
                                        </p:tav>
                                        <p:tav tm="100000">
                                          <p:val>
                                            <p:fltVal val="1"/>
                                          </p:val>
                                        </p:tav>
                                      </p:tavLst>
                                    </p:anim>
                                    <p:anim calcmode="lin" valueType="num">
                                      <p:cBhvr>
                                        <p:cTn id="112" dur="100" fill="hold"/>
                                        <p:tgtEl>
                                          <p:spTgt spid="301"/>
                                        </p:tgtEl>
                                        <p:attrNameLst>
                                          <p:attrName>ppt_y</p:attrName>
                                        </p:attrNameLst>
                                      </p:cBhvr>
                                      <p:tavLst>
                                        <p:tav tm="0" fmla="#ppt_y+(sin(-2*pi*(1-$))*-#ppt_x+cos(-2*pi*(1-$))*(1-#ppt_y))*(1-$)">
                                          <p:val>
                                            <p:fltVal val="0"/>
                                          </p:val>
                                        </p:tav>
                                        <p:tav tm="100000">
                                          <p:val>
                                            <p:fltVal val="1"/>
                                          </p:val>
                                        </p:tav>
                                      </p:tavLst>
                                    </p:anim>
                                  </p:childTnLst>
                                </p:cTn>
                              </p:par>
                            </p:childTnLst>
                          </p:cTn>
                        </p:par>
                        <p:par>
                          <p:cTn id="113" fill="hold">
                            <p:stCondLst>
                              <p:cond delay="600"/>
                            </p:stCondLst>
                            <p:childTnLst>
                              <p:par>
                                <p:cTn id="114" presetID="15" presetClass="entr" presetSubtype="8" fill="hold" grpId="0" nodeType="afterEffect">
                                  <p:stCondLst>
                                    <p:cond delay="0"/>
                                  </p:stCondLst>
                                  <p:iterate>
                                    <p:tmAbs val="0"/>
                                  </p:iterate>
                                  <p:childTnLst>
                                    <p:set>
                                      <p:cBhvr>
                                        <p:cTn id="115" fill="hold"/>
                                        <p:tgtEl>
                                          <p:spTgt spid="309"/>
                                        </p:tgtEl>
                                        <p:attrNameLst>
                                          <p:attrName>style.visibility</p:attrName>
                                        </p:attrNameLst>
                                      </p:cBhvr>
                                      <p:to>
                                        <p:strVal val="visible"/>
                                      </p:to>
                                    </p:set>
                                    <p:anim calcmode="lin" valueType="num">
                                      <p:cBhvr>
                                        <p:cTn id="116" dur="100" fill="hold"/>
                                        <p:tgtEl>
                                          <p:spTgt spid="309"/>
                                        </p:tgtEl>
                                        <p:attrNameLst>
                                          <p:attrName>ppt_w</p:attrName>
                                        </p:attrNameLst>
                                      </p:cBhvr>
                                      <p:tavLst>
                                        <p:tav tm="0">
                                          <p:val>
                                            <p:fltVal val="0"/>
                                          </p:val>
                                        </p:tav>
                                        <p:tav tm="100000">
                                          <p:val>
                                            <p:strVal val="#ppt_w"/>
                                          </p:val>
                                        </p:tav>
                                      </p:tavLst>
                                    </p:anim>
                                    <p:anim calcmode="lin" valueType="num">
                                      <p:cBhvr>
                                        <p:cTn id="117" dur="100" fill="hold"/>
                                        <p:tgtEl>
                                          <p:spTgt spid="309"/>
                                        </p:tgtEl>
                                        <p:attrNameLst>
                                          <p:attrName>ppt_h</p:attrName>
                                        </p:attrNameLst>
                                      </p:cBhvr>
                                      <p:tavLst>
                                        <p:tav tm="0">
                                          <p:val>
                                            <p:fltVal val="0"/>
                                          </p:val>
                                        </p:tav>
                                        <p:tav tm="100000">
                                          <p:val>
                                            <p:strVal val="#ppt_h"/>
                                          </p:val>
                                        </p:tav>
                                      </p:tavLst>
                                    </p:anim>
                                    <p:anim calcmode="lin" valueType="num">
                                      <p:cBhvr>
                                        <p:cTn id="118" dur="100" fill="hold"/>
                                        <p:tgtEl>
                                          <p:spTgt spid="309"/>
                                        </p:tgtEl>
                                        <p:attrNameLst>
                                          <p:attrName>ppt_x</p:attrName>
                                        </p:attrNameLst>
                                      </p:cBhvr>
                                      <p:tavLst>
                                        <p:tav tm="0" fmla="#ppt_x+(cos(-2*pi*(1-$))*-#ppt_x-sin(-2*pi*(1-$))*(1-#ppt_y))*(1-$)">
                                          <p:val>
                                            <p:fltVal val="0"/>
                                          </p:val>
                                        </p:tav>
                                        <p:tav tm="100000">
                                          <p:val>
                                            <p:fltVal val="1"/>
                                          </p:val>
                                        </p:tav>
                                      </p:tavLst>
                                    </p:anim>
                                    <p:anim calcmode="lin" valueType="num">
                                      <p:cBhvr>
                                        <p:cTn id="119" dur="100" fill="hold"/>
                                        <p:tgtEl>
                                          <p:spTgt spid="309"/>
                                        </p:tgtEl>
                                        <p:attrNameLst>
                                          <p:attrName>ppt_y</p:attrName>
                                        </p:attrNameLst>
                                      </p:cBhvr>
                                      <p:tavLst>
                                        <p:tav tm="0" fmla="#ppt_y+(sin(-2*pi*(1-$))*-#ppt_x+cos(-2*pi*(1-$))*(1-#ppt_y))*(1-$)">
                                          <p:val>
                                            <p:fltVal val="0"/>
                                          </p:val>
                                        </p:tav>
                                        <p:tav tm="100000">
                                          <p:val>
                                            <p:fltVal val="1"/>
                                          </p:val>
                                        </p:tav>
                                      </p:tavLst>
                                    </p:anim>
                                  </p:childTnLst>
                                </p:cTn>
                              </p:par>
                            </p:childTnLst>
                          </p:cTn>
                        </p:par>
                        <p:par>
                          <p:cTn id="120" fill="hold">
                            <p:stCondLst>
                              <p:cond delay="700"/>
                            </p:stCondLst>
                            <p:childTnLst>
                              <p:par>
                                <p:cTn id="121" presetID="15" presetClass="entr" presetSubtype="8" fill="hold" grpId="0" nodeType="afterEffect">
                                  <p:stCondLst>
                                    <p:cond delay="0"/>
                                  </p:stCondLst>
                                  <p:iterate>
                                    <p:tmAbs val="0"/>
                                  </p:iterate>
                                  <p:childTnLst>
                                    <p:set>
                                      <p:cBhvr>
                                        <p:cTn id="122" fill="hold"/>
                                        <p:tgtEl>
                                          <p:spTgt spid="306"/>
                                        </p:tgtEl>
                                        <p:attrNameLst>
                                          <p:attrName>style.visibility</p:attrName>
                                        </p:attrNameLst>
                                      </p:cBhvr>
                                      <p:to>
                                        <p:strVal val="visible"/>
                                      </p:to>
                                    </p:set>
                                    <p:anim calcmode="lin" valueType="num">
                                      <p:cBhvr>
                                        <p:cTn id="123" dur="100" fill="hold"/>
                                        <p:tgtEl>
                                          <p:spTgt spid="306"/>
                                        </p:tgtEl>
                                        <p:attrNameLst>
                                          <p:attrName>ppt_w</p:attrName>
                                        </p:attrNameLst>
                                      </p:cBhvr>
                                      <p:tavLst>
                                        <p:tav tm="0">
                                          <p:val>
                                            <p:fltVal val="0"/>
                                          </p:val>
                                        </p:tav>
                                        <p:tav tm="100000">
                                          <p:val>
                                            <p:strVal val="#ppt_w"/>
                                          </p:val>
                                        </p:tav>
                                      </p:tavLst>
                                    </p:anim>
                                    <p:anim calcmode="lin" valueType="num">
                                      <p:cBhvr>
                                        <p:cTn id="124" dur="100" fill="hold"/>
                                        <p:tgtEl>
                                          <p:spTgt spid="306"/>
                                        </p:tgtEl>
                                        <p:attrNameLst>
                                          <p:attrName>ppt_h</p:attrName>
                                        </p:attrNameLst>
                                      </p:cBhvr>
                                      <p:tavLst>
                                        <p:tav tm="0">
                                          <p:val>
                                            <p:fltVal val="0"/>
                                          </p:val>
                                        </p:tav>
                                        <p:tav tm="100000">
                                          <p:val>
                                            <p:strVal val="#ppt_h"/>
                                          </p:val>
                                        </p:tav>
                                      </p:tavLst>
                                    </p:anim>
                                    <p:anim calcmode="lin" valueType="num">
                                      <p:cBhvr>
                                        <p:cTn id="125" dur="100" fill="hold"/>
                                        <p:tgtEl>
                                          <p:spTgt spid="306"/>
                                        </p:tgtEl>
                                        <p:attrNameLst>
                                          <p:attrName>ppt_x</p:attrName>
                                        </p:attrNameLst>
                                      </p:cBhvr>
                                      <p:tavLst>
                                        <p:tav tm="0" fmla="#ppt_x+(cos(-2*pi*(1-$))*-#ppt_x-sin(-2*pi*(1-$))*(1-#ppt_y))*(1-$)">
                                          <p:val>
                                            <p:fltVal val="0"/>
                                          </p:val>
                                        </p:tav>
                                        <p:tav tm="100000">
                                          <p:val>
                                            <p:fltVal val="1"/>
                                          </p:val>
                                        </p:tav>
                                      </p:tavLst>
                                    </p:anim>
                                    <p:anim calcmode="lin" valueType="num">
                                      <p:cBhvr>
                                        <p:cTn id="126" dur="100" fill="hold"/>
                                        <p:tgtEl>
                                          <p:spTgt spid="306"/>
                                        </p:tgtEl>
                                        <p:attrNameLst>
                                          <p:attrName>ppt_y</p:attrName>
                                        </p:attrNameLst>
                                      </p:cBhvr>
                                      <p:tavLst>
                                        <p:tav tm="0" fmla="#ppt_y+(sin(-2*pi*(1-$))*-#ppt_x+cos(-2*pi*(1-$))*(1-#ppt_y))*(1-$)">
                                          <p:val>
                                            <p:fltVal val="0"/>
                                          </p:val>
                                        </p:tav>
                                        <p:tav tm="100000">
                                          <p:val>
                                            <p:fltVal val="1"/>
                                          </p:val>
                                        </p:tav>
                                      </p:tavLst>
                                    </p:anim>
                                  </p:childTnLst>
                                </p:cTn>
                              </p:par>
                            </p:childTnLst>
                          </p:cTn>
                        </p:par>
                        <p:par>
                          <p:cTn id="127" fill="hold">
                            <p:stCondLst>
                              <p:cond delay="800"/>
                            </p:stCondLst>
                            <p:childTnLst>
                              <p:par>
                                <p:cTn id="128" presetID="15" presetClass="entr" presetSubtype="8" fill="hold" grpId="0" nodeType="afterEffect">
                                  <p:stCondLst>
                                    <p:cond delay="0"/>
                                  </p:stCondLst>
                                  <p:iterate>
                                    <p:tmAbs val="0"/>
                                  </p:iterate>
                                  <p:childTnLst>
                                    <p:set>
                                      <p:cBhvr>
                                        <p:cTn id="129" fill="hold"/>
                                        <p:tgtEl>
                                          <p:spTgt spid="308"/>
                                        </p:tgtEl>
                                        <p:attrNameLst>
                                          <p:attrName>style.visibility</p:attrName>
                                        </p:attrNameLst>
                                      </p:cBhvr>
                                      <p:to>
                                        <p:strVal val="visible"/>
                                      </p:to>
                                    </p:set>
                                    <p:anim calcmode="lin" valueType="num">
                                      <p:cBhvr>
                                        <p:cTn id="130" dur="100" fill="hold"/>
                                        <p:tgtEl>
                                          <p:spTgt spid="308"/>
                                        </p:tgtEl>
                                        <p:attrNameLst>
                                          <p:attrName>ppt_w</p:attrName>
                                        </p:attrNameLst>
                                      </p:cBhvr>
                                      <p:tavLst>
                                        <p:tav tm="0">
                                          <p:val>
                                            <p:fltVal val="0"/>
                                          </p:val>
                                        </p:tav>
                                        <p:tav tm="100000">
                                          <p:val>
                                            <p:strVal val="#ppt_w"/>
                                          </p:val>
                                        </p:tav>
                                      </p:tavLst>
                                    </p:anim>
                                    <p:anim calcmode="lin" valueType="num">
                                      <p:cBhvr>
                                        <p:cTn id="131" dur="100" fill="hold"/>
                                        <p:tgtEl>
                                          <p:spTgt spid="308"/>
                                        </p:tgtEl>
                                        <p:attrNameLst>
                                          <p:attrName>ppt_h</p:attrName>
                                        </p:attrNameLst>
                                      </p:cBhvr>
                                      <p:tavLst>
                                        <p:tav tm="0">
                                          <p:val>
                                            <p:fltVal val="0"/>
                                          </p:val>
                                        </p:tav>
                                        <p:tav tm="100000">
                                          <p:val>
                                            <p:strVal val="#ppt_h"/>
                                          </p:val>
                                        </p:tav>
                                      </p:tavLst>
                                    </p:anim>
                                    <p:anim calcmode="lin" valueType="num">
                                      <p:cBhvr>
                                        <p:cTn id="132" dur="100" fill="hold"/>
                                        <p:tgtEl>
                                          <p:spTgt spid="308"/>
                                        </p:tgtEl>
                                        <p:attrNameLst>
                                          <p:attrName>ppt_x</p:attrName>
                                        </p:attrNameLst>
                                      </p:cBhvr>
                                      <p:tavLst>
                                        <p:tav tm="0" fmla="#ppt_x+(cos(-2*pi*(1-$))*-#ppt_x-sin(-2*pi*(1-$))*(1-#ppt_y))*(1-$)">
                                          <p:val>
                                            <p:fltVal val="0"/>
                                          </p:val>
                                        </p:tav>
                                        <p:tav tm="100000">
                                          <p:val>
                                            <p:fltVal val="1"/>
                                          </p:val>
                                        </p:tav>
                                      </p:tavLst>
                                    </p:anim>
                                    <p:anim calcmode="lin" valueType="num">
                                      <p:cBhvr>
                                        <p:cTn id="133" dur="100" fill="hold"/>
                                        <p:tgtEl>
                                          <p:spTgt spid="308"/>
                                        </p:tgtEl>
                                        <p:attrNameLst>
                                          <p:attrName>ppt_y</p:attrName>
                                        </p:attrNameLst>
                                      </p:cBhvr>
                                      <p:tavLst>
                                        <p:tav tm="0" fmla="#ppt_y+(sin(-2*pi*(1-$))*-#ppt_x+cos(-2*pi*(1-$))*(1-#ppt_y))*(1-$)">
                                          <p:val>
                                            <p:fltVal val="0"/>
                                          </p:val>
                                        </p:tav>
                                        <p:tav tm="100000">
                                          <p:val>
                                            <p:fltVal val="1"/>
                                          </p:val>
                                        </p:tav>
                                      </p:tavLst>
                                    </p:anim>
                                  </p:childTnLst>
                                </p:cTn>
                              </p:par>
                            </p:childTnLst>
                          </p:cTn>
                        </p:par>
                        <p:par>
                          <p:cTn id="134" fill="hold">
                            <p:stCondLst>
                              <p:cond delay="900"/>
                            </p:stCondLst>
                            <p:childTnLst>
                              <p:par>
                                <p:cTn id="135" presetID="15" presetClass="entr" presetSubtype="8" fill="hold" grpId="0" nodeType="afterEffect">
                                  <p:stCondLst>
                                    <p:cond delay="0"/>
                                  </p:stCondLst>
                                  <p:iterate>
                                    <p:tmAbs val="0"/>
                                  </p:iterate>
                                  <p:childTnLst>
                                    <p:set>
                                      <p:cBhvr>
                                        <p:cTn id="136" fill="hold"/>
                                        <p:tgtEl>
                                          <p:spTgt spid="303"/>
                                        </p:tgtEl>
                                        <p:attrNameLst>
                                          <p:attrName>style.visibility</p:attrName>
                                        </p:attrNameLst>
                                      </p:cBhvr>
                                      <p:to>
                                        <p:strVal val="visible"/>
                                      </p:to>
                                    </p:set>
                                    <p:anim calcmode="lin" valueType="num">
                                      <p:cBhvr>
                                        <p:cTn id="137" dur="100" fill="hold"/>
                                        <p:tgtEl>
                                          <p:spTgt spid="303"/>
                                        </p:tgtEl>
                                        <p:attrNameLst>
                                          <p:attrName>ppt_w</p:attrName>
                                        </p:attrNameLst>
                                      </p:cBhvr>
                                      <p:tavLst>
                                        <p:tav tm="0">
                                          <p:val>
                                            <p:fltVal val="0"/>
                                          </p:val>
                                        </p:tav>
                                        <p:tav tm="100000">
                                          <p:val>
                                            <p:strVal val="#ppt_w"/>
                                          </p:val>
                                        </p:tav>
                                      </p:tavLst>
                                    </p:anim>
                                    <p:anim calcmode="lin" valueType="num">
                                      <p:cBhvr>
                                        <p:cTn id="138" dur="100" fill="hold"/>
                                        <p:tgtEl>
                                          <p:spTgt spid="303"/>
                                        </p:tgtEl>
                                        <p:attrNameLst>
                                          <p:attrName>ppt_h</p:attrName>
                                        </p:attrNameLst>
                                      </p:cBhvr>
                                      <p:tavLst>
                                        <p:tav tm="0">
                                          <p:val>
                                            <p:fltVal val="0"/>
                                          </p:val>
                                        </p:tav>
                                        <p:tav tm="100000">
                                          <p:val>
                                            <p:strVal val="#ppt_h"/>
                                          </p:val>
                                        </p:tav>
                                      </p:tavLst>
                                    </p:anim>
                                    <p:anim calcmode="lin" valueType="num">
                                      <p:cBhvr>
                                        <p:cTn id="139" dur="100" fill="hold"/>
                                        <p:tgtEl>
                                          <p:spTgt spid="303"/>
                                        </p:tgtEl>
                                        <p:attrNameLst>
                                          <p:attrName>ppt_x</p:attrName>
                                        </p:attrNameLst>
                                      </p:cBhvr>
                                      <p:tavLst>
                                        <p:tav tm="0" fmla="#ppt_x+(cos(-2*pi*(1-$))*-#ppt_x-sin(-2*pi*(1-$))*(1-#ppt_y))*(1-$)">
                                          <p:val>
                                            <p:fltVal val="0"/>
                                          </p:val>
                                        </p:tav>
                                        <p:tav tm="100000">
                                          <p:val>
                                            <p:fltVal val="1"/>
                                          </p:val>
                                        </p:tav>
                                      </p:tavLst>
                                    </p:anim>
                                    <p:anim calcmode="lin" valueType="num">
                                      <p:cBhvr>
                                        <p:cTn id="140" dur="100" fill="hold"/>
                                        <p:tgtEl>
                                          <p:spTgt spid="303"/>
                                        </p:tgtEl>
                                        <p:attrNameLst>
                                          <p:attrName>ppt_y</p:attrName>
                                        </p:attrNameLst>
                                      </p:cBhvr>
                                      <p:tavLst>
                                        <p:tav tm="0" fmla="#ppt_y+(sin(-2*pi*(1-$))*-#ppt_x+cos(-2*pi*(1-$))*(1-#ppt_y))*(1-$)">
                                          <p:val>
                                            <p:fltVal val="0"/>
                                          </p:val>
                                        </p:tav>
                                        <p:tav tm="100000">
                                          <p:val>
                                            <p:fltVal val="1"/>
                                          </p:val>
                                        </p:tav>
                                      </p:tavLst>
                                    </p:anim>
                                  </p:childTnLst>
                                </p:cTn>
                              </p:par>
                            </p:childTnLst>
                          </p:cTn>
                        </p:par>
                        <p:par>
                          <p:cTn id="141" fill="hold">
                            <p:stCondLst>
                              <p:cond delay="1000"/>
                            </p:stCondLst>
                            <p:childTnLst>
                              <p:par>
                                <p:cTn id="142" presetID="15" presetClass="entr" presetSubtype="8" fill="hold" grpId="0" nodeType="afterEffect">
                                  <p:stCondLst>
                                    <p:cond delay="0"/>
                                  </p:stCondLst>
                                  <p:iterate>
                                    <p:tmAbs val="0"/>
                                  </p:iterate>
                                  <p:childTnLst>
                                    <p:set>
                                      <p:cBhvr>
                                        <p:cTn id="143" fill="hold"/>
                                        <p:tgtEl>
                                          <p:spTgt spid="304"/>
                                        </p:tgtEl>
                                        <p:attrNameLst>
                                          <p:attrName>style.visibility</p:attrName>
                                        </p:attrNameLst>
                                      </p:cBhvr>
                                      <p:to>
                                        <p:strVal val="visible"/>
                                      </p:to>
                                    </p:set>
                                    <p:anim calcmode="lin" valueType="num">
                                      <p:cBhvr>
                                        <p:cTn id="144" dur="100" fill="hold"/>
                                        <p:tgtEl>
                                          <p:spTgt spid="304"/>
                                        </p:tgtEl>
                                        <p:attrNameLst>
                                          <p:attrName>ppt_w</p:attrName>
                                        </p:attrNameLst>
                                      </p:cBhvr>
                                      <p:tavLst>
                                        <p:tav tm="0">
                                          <p:val>
                                            <p:fltVal val="0"/>
                                          </p:val>
                                        </p:tav>
                                        <p:tav tm="100000">
                                          <p:val>
                                            <p:strVal val="#ppt_w"/>
                                          </p:val>
                                        </p:tav>
                                      </p:tavLst>
                                    </p:anim>
                                    <p:anim calcmode="lin" valueType="num">
                                      <p:cBhvr>
                                        <p:cTn id="145" dur="100" fill="hold"/>
                                        <p:tgtEl>
                                          <p:spTgt spid="304"/>
                                        </p:tgtEl>
                                        <p:attrNameLst>
                                          <p:attrName>ppt_h</p:attrName>
                                        </p:attrNameLst>
                                      </p:cBhvr>
                                      <p:tavLst>
                                        <p:tav tm="0">
                                          <p:val>
                                            <p:fltVal val="0"/>
                                          </p:val>
                                        </p:tav>
                                        <p:tav tm="100000">
                                          <p:val>
                                            <p:strVal val="#ppt_h"/>
                                          </p:val>
                                        </p:tav>
                                      </p:tavLst>
                                    </p:anim>
                                    <p:anim calcmode="lin" valueType="num">
                                      <p:cBhvr>
                                        <p:cTn id="146" dur="100" fill="hold"/>
                                        <p:tgtEl>
                                          <p:spTgt spid="304"/>
                                        </p:tgtEl>
                                        <p:attrNameLst>
                                          <p:attrName>ppt_x</p:attrName>
                                        </p:attrNameLst>
                                      </p:cBhvr>
                                      <p:tavLst>
                                        <p:tav tm="0" fmla="#ppt_x+(cos(-2*pi*(1-$))*-#ppt_x-sin(-2*pi*(1-$))*(1-#ppt_y))*(1-$)">
                                          <p:val>
                                            <p:fltVal val="0"/>
                                          </p:val>
                                        </p:tav>
                                        <p:tav tm="100000">
                                          <p:val>
                                            <p:fltVal val="1"/>
                                          </p:val>
                                        </p:tav>
                                      </p:tavLst>
                                    </p:anim>
                                    <p:anim calcmode="lin" valueType="num">
                                      <p:cBhvr>
                                        <p:cTn id="147" dur="100" fill="hold"/>
                                        <p:tgtEl>
                                          <p:spTgt spid="304"/>
                                        </p:tgtEl>
                                        <p:attrNameLst>
                                          <p:attrName>ppt_y</p:attrName>
                                        </p:attrNameLst>
                                      </p:cBhvr>
                                      <p:tavLst>
                                        <p:tav tm="0" fmla="#ppt_y+(sin(-2*pi*(1-$))*-#ppt_x+cos(-2*pi*(1-$))*(1-#ppt_y))*(1-$)">
                                          <p:val>
                                            <p:fltVal val="0"/>
                                          </p:val>
                                        </p:tav>
                                        <p:tav tm="100000">
                                          <p:val>
                                            <p:fltVal val="1"/>
                                          </p:val>
                                        </p:tav>
                                      </p:tavLst>
                                    </p:anim>
                                  </p:childTnLst>
                                </p:cTn>
                              </p:par>
                            </p:childTnLst>
                          </p:cTn>
                        </p:par>
                        <p:par>
                          <p:cTn id="148" fill="hold">
                            <p:stCondLst>
                              <p:cond delay="1100"/>
                            </p:stCondLst>
                            <p:childTnLst>
                              <p:par>
                                <p:cTn id="149" presetID="15" presetClass="entr" presetSubtype="8" fill="hold" grpId="0" nodeType="afterEffect">
                                  <p:stCondLst>
                                    <p:cond delay="0"/>
                                  </p:stCondLst>
                                  <p:iterate>
                                    <p:tmAbs val="0"/>
                                  </p:iterate>
                                  <p:childTnLst>
                                    <p:set>
                                      <p:cBhvr>
                                        <p:cTn id="150" fill="hold"/>
                                        <p:tgtEl>
                                          <p:spTgt spid="307"/>
                                        </p:tgtEl>
                                        <p:attrNameLst>
                                          <p:attrName>style.visibility</p:attrName>
                                        </p:attrNameLst>
                                      </p:cBhvr>
                                      <p:to>
                                        <p:strVal val="visible"/>
                                      </p:to>
                                    </p:set>
                                    <p:anim calcmode="lin" valueType="num">
                                      <p:cBhvr>
                                        <p:cTn id="151" dur="100" fill="hold"/>
                                        <p:tgtEl>
                                          <p:spTgt spid="307"/>
                                        </p:tgtEl>
                                        <p:attrNameLst>
                                          <p:attrName>ppt_w</p:attrName>
                                        </p:attrNameLst>
                                      </p:cBhvr>
                                      <p:tavLst>
                                        <p:tav tm="0">
                                          <p:val>
                                            <p:fltVal val="0"/>
                                          </p:val>
                                        </p:tav>
                                        <p:tav tm="100000">
                                          <p:val>
                                            <p:strVal val="#ppt_w"/>
                                          </p:val>
                                        </p:tav>
                                      </p:tavLst>
                                    </p:anim>
                                    <p:anim calcmode="lin" valueType="num">
                                      <p:cBhvr>
                                        <p:cTn id="152" dur="100" fill="hold"/>
                                        <p:tgtEl>
                                          <p:spTgt spid="307"/>
                                        </p:tgtEl>
                                        <p:attrNameLst>
                                          <p:attrName>ppt_h</p:attrName>
                                        </p:attrNameLst>
                                      </p:cBhvr>
                                      <p:tavLst>
                                        <p:tav tm="0">
                                          <p:val>
                                            <p:fltVal val="0"/>
                                          </p:val>
                                        </p:tav>
                                        <p:tav tm="100000">
                                          <p:val>
                                            <p:strVal val="#ppt_h"/>
                                          </p:val>
                                        </p:tav>
                                      </p:tavLst>
                                    </p:anim>
                                    <p:anim calcmode="lin" valueType="num">
                                      <p:cBhvr>
                                        <p:cTn id="153" dur="100" fill="hold"/>
                                        <p:tgtEl>
                                          <p:spTgt spid="307"/>
                                        </p:tgtEl>
                                        <p:attrNameLst>
                                          <p:attrName>ppt_x</p:attrName>
                                        </p:attrNameLst>
                                      </p:cBhvr>
                                      <p:tavLst>
                                        <p:tav tm="0" fmla="#ppt_x+(cos(-2*pi*(1-$))*-#ppt_x-sin(-2*pi*(1-$))*(1-#ppt_y))*(1-$)">
                                          <p:val>
                                            <p:fltVal val="0"/>
                                          </p:val>
                                        </p:tav>
                                        <p:tav tm="100000">
                                          <p:val>
                                            <p:fltVal val="1"/>
                                          </p:val>
                                        </p:tav>
                                      </p:tavLst>
                                    </p:anim>
                                    <p:anim calcmode="lin" valueType="num">
                                      <p:cBhvr>
                                        <p:cTn id="154" dur="100" fill="hold"/>
                                        <p:tgtEl>
                                          <p:spTgt spid="307"/>
                                        </p:tgtEl>
                                        <p:attrNameLst>
                                          <p:attrName>ppt_y</p:attrName>
                                        </p:attrNameLst>
                                      </p:cBhvr>
                                      <p:tavLst>
                                        <p:tav tm="0" fmla="#ppt_y+(sin(-2*pi*(1-$))*-#ppt_x+cos(-2*pi*(1-$))*(1-#ppt_y))*(1-$)">
                                          <p:val>
                                            <p:fltVal val="0"/>
                                          </p:val>
                                        </p:tav>
                                        <p:tav tm="100000">
                                          <p:val>
                                            <p:fltVal val="1"/>
                                          </p:val>
                                        </p:tav>
                                      </p:tavLst>
                                    </p:anim>
                                  </p:childTnLst>
                                </p:cTn>
                              </p:par>
                            </p:childTnLst>
                          </p:cTn>
                        </p:par>
                        <p:par>
                          <p:cTn id="155" fill="hold">
                            <p:stCondLst>
                              <p:cond delay="1200"/>
                            </p:stCondLst>
                            <p:childTnLst>
                              <p:par>
                                <p:cTn id="156" presetID="15" presetClass="entr" presetSubtype="8" fill="hold" grpId="0" nodeType="afterEffect">
                                  <p:stCondLst>
                                    <p:cond delay="0"/>
                                  </p:stCondLst>
                                  <p:iterate>
                                    <p:tmAbs val="0"/>
                                  </p:iterate>
                                  <p:childTnLst>
                                    <p:set>
                                      <p:cBhvr>
                                        <p:cTn id="157" fill="hold"/>
                                        <p:tgtEl>
                                          <p:spTgt spid="305"/>
                                        </p:tgtEl>
                                        <p:attrNameLst>
                                          <p:attrName>style.visibility</p:attrName>
                                        </p:attrNameLst>
                                      </p:cBhvr>
                                      <p:to>
                                        <p:strVal val="visible"/>
                                      </p:to>
                                    </p:set>
                                    <p:anim calcmode="lin" valueType="num">
                                      <p:cBhvr>
                                        <p:cTn id="158" dur="100" fill="hold"/>
                                        <p:tgtEl>
                                          <p:spTgt spid="305"/>
                                        </p:tgtEl>
                                        <p:attrNameLst>
                                          <p:attrName>ppt_w</p:attrName>
                                        </p:attrNameLst>
                                      </p:cBhvr>
                                      <p:tavLst>
                                        <p:tav tm="0">
                                          <p:val>
                                            <p:fltVal val="0"/>
                                          </p:val>
                                        </p:tav>
                                        <p:tav tm="100000">
                                          <p:val>
                                            <p:strVal val="#ppt_w"/>
                                          </p:val>
                                        </p:tav>
                                      </p:tavLst>
                                    </p:anim>
                                    <p:anim calcmode="lin" valueType="num">
                                      <p:cBhvr>
                                        <p:cTn id="159" dur="100" fill="hold"/>
                                        <p:tgtEl>
                                          <p:spTgt spid="305"/>
                                        </p:tgtEl>
                                        <p:attrNameLst>
                                          <p:attrName>ppt_h</p:attrName>
                                        </p:attrNameLst>
                                      </p:cBhvr>
                                      <p:tavLst>
                                        <p:tav tm="0">
                                          <p:val>
                                            <p:fltVal val="0"/>
                                          </p:val>
                                        </p:tav>
                                        <p:tav tm="100000">
                                          <p:val>
                                            <p:strVal val="#ppt_h"/>
                                          </p:val>
                                        </p:tav>
                                      </p:tavLst>
                                    </p:anim>
                                    <p:anim calcmode="lin" valueType="num">
                                      <p:cBhvr>
                                        <p:cTn id="160" dur="100" fill="hold"/>
                                        <p:tgtEl>
                                          <p:spTgt spid="305"/>
                                        </p:tgtEl>
                                        <p:attrNameLst>
                                          <p:attrName>ppt_x</p:attrName>
                                        </p:attrNameLst>
                                      </p:cBhvr>
                                      <p:tavLst>
                                        <p:tav tm="0" fmla="#ppt_x+(cos(-2*pi*(1-$))*-#ppt_x-sin(-2*pi*(1-$))*(1-#ppt_y))*(1-$)">
                                          <p:val>
                                            <p:fltVal val="0"/>
                                          </p:val>
                                        </p:tav>
                                        <p:tav tm="100000">
                                          <p:val>
                                            <p:fltVal val="1"/>
                                          </p:val>
                                        </p:tav>
                                      </p:tavLst>
                                    </p:anim>
                                    <p:anim calcmode="lin" valueType="num">
                                      <p:cBhvr>
                                        <p:cTn id="161" dur="100" fill="hold"/>
                                        <p:tgtEl>
                                          <p:spTgt spid="30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advAuto="0"/>
      <p:bldP spid="281" grpId="0" animBg="1" advAuto="0"/>
      <p:bldP spid="283" grpId="0" animBg="1" advAuto="0"/>
      <p:bldP spid="285" grpId="0" animBg="1" advAuto="0"/>
      <p:bldP spid="287" grpId="0" animBg="1" advAuto="0"/>
      <p:bldP spid="289" grpId="0" animBg="1" advAuto="0"/>
      <p:bldP spid="290" grpId="0" animBg="1" advAuto="0"/>
      <p:bldP spid="292" grpId="0" animBg="1" advAuto="0"/>
      <p:bldP spid="293" grpId="0" animBg="1" advAuto="0"/>
      <p:bldP spid="294" grpId="0" animBg="1" advAuto="0"/>
      <p:bldP spid="295" grpId="0" animBg="1" advAuto="0"/>
      <p:bldP spid="296" grpId="0" animBg="1" advAuto="0"/>
      <p:bldP spid="297" grpId="0" animBg="1" advAuto="0"/>
      <p:bldP spid="298" grpId="0" animBg="1" advAuto="0"/>
      <p:bldP spid="299" grpId="0" animBg="1" advAuto="0"/>
      <p:bldP spid="300" grpId="0" animBg="1" advAuto="0"/>
      <p:bldP spid="301" grpId="0" animBg="1" advAuto="0"/>
      <p:bldP spid="302" grpId="0" animBg="1" advAuto="0"/>
      <p:bldP spid="303" grpId="0" animBg="1" advAuto="0"/>
      <p:bldP spid="304" grpId="0" animBg="1" advAuto="0"/>
      <p:bldP spid="305" grpId="0" animBg="1" advAuto="0"/>
      <p:bldP spid="306" grpId="0" animBg="1" advAuto="0"/>
      <p:bldP spid="307" grpId="0" animBg="1" advAuto="0"/>
      <p:bldP spid="308" grpId="0" animBg="1" advAuto="0"/>
      <p:bldP spid="309" grpId="0" animBg="1" advAuto="0"/>
      <p:bldP spid="310" grpId="0" animBg="1" advAuto="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Un enjeux de traçabilité"/>
          <p:cNvSpPr txBox="1">
            <a:spLocks noGrp="1"/>
          </p:cNvSpPr>
          <p:nvPr>
            <p:ph type="title"/>
          </p:nvPr>
        </p:nvSpPr>
        <p:spPr>
          <a:xfrm>
            <a:off x="357188" y="535781"/>
            <a:ext cx="8429625" cy="857250"/>
          </a:xfrm>
          <a:prstGeom prst="rect">
            <a:avLst/>
          </a:prstGeom>
        </p:spPr>
        <p:txBody>
          <a:bodyPr/>
          <a:lstStyle/>
          <a:p>
            <a:r>
              <a:t>Un enjeux de traçabilité</a:t>
            </a:r>
          </a:p>
        </p:txBody>
      </p:sp>
      <p:sp>
        <p:nvSpPr>
          <p:cNvPr id="315" name="Ligne"/>
          <p:cNvSpPr/>
          <p:nvPr/>
        </p:nvSpPr>
        <p:spPr>
          <a:xfrm>
            <a:off x="664247" y="3253671"/>
            <a:ext cx="7644407" cy="1635222"/>
          </a:xfrm>
          <a:custGeom>
            <a:avLst/>
            <a:gdLst/>
            <a:ahLst/>
            <a:cxnLst>
              <a:cxn ang="0">
                <a:pos x="wd2" y="hd2"/>
              </a:cxn>
              <a:cxn ang="5400000">
                <a:pos x="wd2" y="hd2"/>
              </a:cxn>
              <a:cxn ang="10800000">
                <a:pos x="wd2" y="hd2"/>
              </a:cxn>
              <a:cxn ang="16200000">
                <a:pos x="wd2" y="hd2"/>
              </a:cxn>
            </a:cxnLst>
            <a:rect l="0" t="0" r="r" b="b"/>
            <a:pathLst>
              <a:path w="21600" h="21213" extrusionOk="0">
                <a:moveTo>
                  <a:pt x="0" y="21213"/>
                </a:moveTo>
                <a:cubicBezTo>
                  <a:pt x="534" y="19408"/>
                  <a:pt x="1019" y="17313"/>
                  <a:pt x="1446" y="14970"/>
                </a:cubicBezTo>
                <a:cubicBezTo>
                  <a:pt x="1856" y="12720"/>
                  <a:pt x="2208" y="10257"/>
                  <a:pt x="2496" y="7629"/>
                </a:cubicBezTo>
                <a:cubicBezTo>
                  <a:pt x="2716" y="5650"/>
                  <a:pt x="3013" y="3951"/>
                  <a:pt x="3362" y="2587"/>
                </a:cubicBezTo>
                <a:cubicBezTo>
                  <a:pt x="3673" y="1371"/>
                  <a:pt x="4037" y="379"/>
                  <a:pt x="4454" y="88"/>
                </a:cubicBezTo>
                <a:cubicBezTo>
                  <a:pt x="5135" y="-387"/>
                  <a:pt x="5777" y="1163"/>
                  <a:pt x="6409" y="2432"/>
                </a:cubicBezTo>
                <a:cubicBezTo>
                  <a:pt x="7774" y="5173"/>
                  <a:pt x="9244" y="6650"/>
                  <a:pt x="10723" y="6208"/>
                </a:cubicBezTo>
                <a:cubicBezTo>
                  <a:pt x="10993" y="6127"/>
                  <a:pt x="11262" y="5982"/>
                  <a:pt x="11532" y="6031"/>
                </a:cubicBezTo>
                <a:cubicBezTo>
                  <a:pt x="12360" y="6181"/>
                  <a:pt x="13124" y="8076"/>
                  <a:pt x="13688" y="10950"/>
                </a:cubicBezTo>
                <a:cubicBezTo>
                  <a:pt x="14022" y="12651"/>
                  <a:pt x="14281" y="14679"/>
                  <a:pt x="14664" y="16135"/>
                </a:cubicBezTo>
                <a:cubicBezTo>
                  <a:pt x="15308" y="18585"/>
                  <a:pt x="16166" y="19061"/>
                  <a:pt x="16993" y="19340"/>
                </a:cubicBezTo>
                <a:cubicBezTo>
                  <a:pt x="18527" y="19859"/>
                  <a:pt x="20064" y="19950"/>
                  <a:pt x="21600" y="19770"/>
                </a:cubicBezTo>
              </a:path>
            </a:pathLst>
          </a:custGeom>
          <a:ln w="25400">
            <a:solidFill>
              <a:srgbClr val="414141"/>
            </a:solidFill>
            <a:miter lim="400000"/>
          </a:ln>
        </p:spPr>
        <p:txBody>
          <a:bodyPr lIns="35719" tIns="35719" rIns="35719" bIns="35719" anchor="ctr"/>
          <a:lstStyle/>
          <a:p>
            <a:pPr>
              <a:defRPr sz="3200"/>
            </a:pPr>
            <a:endParaRPr sz="2250"/>
          </a:p>
        </p:txBody>
      </p:sp>
      <p:sp>
        <p:nvSpPr>
          <p:cNvPr id="316" name="Ligne"/>
          <p:cNvSpPr/>
          <p:nvPr/>
        </p:nvSpPr>
        <p:spPr>
          <a:xfrm>
            <a:off x="661263" y="4993163"/>
            <a:ext cx="7822397" cy="1"/>
          </a:xfrm>
          <a:prstGeom prst="line">
            <a:avLst/>
          </a:prstGeom>
          <a:ln w="25400">
            <a:solidFill>
              <a:srgbClr val="414141"/>
            </a:solidFill>
            <a:miter lim="400000"/>
            <a:tailEnd type="triangle"/>
          </a:ln>
        </p:spPr>
        <p:txBody>
          <a:bodyPr lIns="35719" tIns="35719" rIns="35719" bIns="35719" anchor="ctr"/>
          <a:lstStyle/>
          <a:p>
            <a:pPr>
              <a:defRPr sz="3200"/>
            </a:pPr>
            <a:endParaRPr sz="2250"/>
          </a:p>
        </p:txBody>
      </p:sp>
      <p:sp>
        <p:nvSpPr>
          <p:cNvPr id="317" name="Ligne"/>
          <p:cNvSpPr/>
          <p:nvPr/>
        </p:nvSpPr>
        <p:spPr>
          <a:xfrm flipV="1">
            <a:off x="661185" y="2989978"/>
            <a:ext cx="1" cy="2003185"/>
          </a:xfrm>
          <a:prstGeom prst="line">
            <a:avLst/>
          </a:prstGeom>
          <a:ln w="25400">
            <a:solidFill>
              <a:srgbClr val="414141"/>
            </a:solidFill>
            <a:miter lim="400000"/>
            <a:tailEnd type="triangle"/>
          </a:ln>
        </p:spPr>
        <p:txBody>
          <a:bodyPr lIns="35719" tIns="35719" rIns="35719" bIns="35719" anchor="ctr"/>
          <a:lstStyle/>
          <a:p>
            <a:pPr>
              <a:defRPr sz="3200"/>
            </a:pPr>
            <a:endParaRPr sz="2250"/>
          </a:p>
        </p:txBody>
      </p:sp>
      <p:sp>
        <p:nvSpPr>
          <p:cNvPr id="318" name="Qté"/>
          <p:cNvSpPr txBox="1"/>
          <p:nvPr/>
        </p:nvSpPr>
        <p:spPr>
          <a:xfrm>
            <a:off x="101905" y="2548162"/>
            <a:ext cx="314061"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Qté</a:t>
            </a:r>
          </a:p>
        </p:txBody>
      </p:sp>
      <p:sp>
        <p:nvSpPr>
          <p:cNvPr id="319" name="Tps"/>
          <p:cNvSpPr txBox="1"/>
          <p:nvPr/>
        </p:nvSpPr>
        <p:spPr>
          <a:xfrm>
            <a:off x="8567290" y="5188680"/>
            <a:ext cx="288926"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Tps</a:t>
            </a:r>
          </a:p>
        </p:txBody>
      </p:sp>
      <p:pic>
        <p:nvPicPr>
          <p:cNvPr id="320" name="Ligne Ligne" descr="Ligne Ligne"/>
          <p:cNvPicPr>
            <a:picLocks/>
          </p:cNvPicPr>
          <p:nvPr/>
        </p:nvPicPr>
        <p:blipFill>
          <a:blip r:embed="rId3"/>
          <a:stretch>
            <a:fillRect/>
          </a:stretch>
        </p:blipFill>
        <p:spPr>
          <a:xfrm rot="5400000">
            <a:off x="2138764" y="2370123"/>
            <a:ext cx="740683" cy="247665"/>
          </a:xfrm>
          <a:prstGeom prst="rect">
            <a:avLst/>
          </a:prstGeom>
        </p:spPr>
      </p:pic>
      <p:pic>
        <p:nvPicPr>
          <p:cNvPr id="322" name="Ligne Ligne" descr="Ligne Ligne"/>
          <p:cNvPicPr>
            <a:picLocks/>
          </p:cNvPicPr>
          <p:nvPr/>
        </p:nvPicPr>
        <p:blipFill>
          <a:blip r:embed="rId4"/>
          <a:stretch>
            <a:fillRect/>
          </a:stretch>
        </p:blipFill>
        <p:spPr>
          <a:xfrm rot="5400000">
            <a:off x="1474263" y="2519610"/>
            <a:ext cx="428696" cy="247665"/>
          </a:xfrm>
          <a:prstGeom prst="rect">
            <a:avLst/>
          </a:prstGeom>
        </p:spPr>
      </p:pic>
      <p:pic>
        <p:nvPicPr>
          <p:cNvPr id="324" name="Ligne Ligne" descr="Ligne Ligne"/>
          <p:cNvPicPr>
            <a:picLocks/>
          </p:cNvPicPr>
          <p:nvPr/>
        </p:nvPicPr>
        <p:blipFill>
          <a:blip r:embed="rId3"/>
          <a:stretch>
            <a:fillRect/>
          </a:stretch>
        </p:blipFill>
        <p:spPr>
          <a:xfrm rot="5400000">
            <a:off x="3012396" y="2363783"/>
            <a:ext cx="740683" cy="247665"/>
          </a:xfrm>
          <a:prstGeom prst="rect">
            <a:avLst/>
          </a:prstGeom>
        </p:spPr>
      </p:pic>
      <p:pic>
        <p:nvPicPr>
          <p:cNvPr id="326" name="Ligne Ligne" descr="Ligne Ligne"/>
          <p:cNvPicPr>
            <a:picLocks/>
          </p:cNvPicPr>
          <p:nvPr/>
        </p:nvPicPr>
        <p:blipFill>
          <a:blip r:embed="rId5"/>
          <a:stretch>
            <a:fillRect/>
          </a:stretch>
        </p:blipFill>
        <p:spPr>
          <a:xfrm rot="5400000">
            <a:off x="4001068" y="2484552"/>
            <a:ext cx="498044" cy="247665"/>
          </a:xfrm>
          <a:prstGeom prst="rect">
            <a:avLst/>
          </a:prstGeom>
        </p:spPr>
      </p:pic>
      <p:pic>
        <p:nvPicPr>
          <p:cNvPr id="328" name="Ligne Ligne" descr="Ligne Ligne"/>
          <p:cNvPicPr>
            <a:picLocks/>
          </p:cNvPicPr>
          <p:nvPr/>
        </p:nvPicPr>
        <p:blipFill>
          <a:blip r:embed="rId6"/>
          <a:stretch>
            <a:fillRect/>
          </a:stretch>
        </p:blipFill>
        <p:spPr>
          <a:xfrm rot="5400000">
            <a:off x="5214553" y="2388420"/>
            <a:ext cx="690308" cy="247665"/>
          </a:xfrm>
          <a:prstGeom prst="rect">
            <a:avLst/>
          </a:prstGeom>
        </p:spPr>
      </p:pic>
      <p:sp>
        <p:nvSpPr>
          <p:cNvPr id="330" name="Ligne"/>
          <p:cNvSpPr/>
          <p:nvPr/>
        </p:nvSpPr>
        <p:spPr>
          <a:xfrm>
            <a:off x="2919763"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pic>
        <p:nvPicPr>
          <p:cNvPr id="331" name="Ligne Ligne" descr="Ligne Ligne"/>
          <p:cNvPicPr>
            <a:picLocks/>
          </p:cNvPicPr>
          <p:nvPr/>
        </p:nvPicPr>
        <p:blipFill>
          <a:blip r:embed="rId5"/>
          <a:stretch>
            <a:fillRect/>
          </a:stretch>
        </p:blipFill>
        <p:spPr>
          <a:xfrm rot="5400000">
            <a:off x="4568337" y="2484552"/>
            <a:ext cx="498043" cy="247665"/>
          </a:xfrm>
          <a:prstGeom prst="rect">
            <a:avLst/>
          </a:prstGeom>
        </p:spPr>
      </p:pic>
      <p:sp>
        <p:nvSpPr>
          <p:cNvPr id="333" name="Ligne"/>
          <p:cNvSpPr/>
          <p:nvPr/>
        </p:nvSpPr>
        <p:spPr>
          <a:xfrm>
            <a:off x="3920429"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334" name="Ligne"/>
          <p:cNvSpPr/>
          <p:nvPr/>
        </p:nvSpPr>
        <p:spPr>
          <a:xfrm>
            <a:off x="4663083"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335" name="Ligne"/>
          <p:cNvSpPr/>
          <p:nvPr/>
        </p:nvSpPr>
        <p:spPr>
          <a:xfrm>
            <a:off x="5628637"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336" name="Ligne"/>
          <p:cNvSpPr/>
          <p:nvPr/>
        </p:nvSpPr>
        <p:spPr>
          <a:xfrm>
            <a:off x="6547109"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337" name="Ligne"/>
          <p:cNvSpPr/>
          <p:nvPr/>
        </p:nvSpPr>
        <p:spPr>
          <a:xfrm>
            <a:off x="7417266"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sp>
        <p:nvSpPr>
          <p:cNvPr id="338" name="Ligne"/>
          <p:cNvSpPr/>
          <p:nvPr/>
        </p:nvSpPr>
        <p:spPr>
          <a:xfrm>
            <a:off x="8103358" y="5192665"/>
            <a:ext cx="1" cy="906005"/>
          </a:xfrm>
          <a:prstGeom prst="line">
            <a:avLst/>
          </a:prstGeom>
          <a:ln w="63500">
            <a:solidFill>
              <a:schemeClr val="accent3">
                <a:hueOff val="-72299"/>
                <a:satOff val="19597"/>
                <a:lumOff val="11238"/>
              </a:schemeClr>
            </a:solidFill>
            <a:custDash>
              <a:ds d="200000" sp="200000"/>
            </a:custDash>
            <a:miter lim="400000"/>
            <a:headEnd type="oval"/>
            <a:tailEnd type="triangle"/>
          </a:ln>
        </p:spPr>
        <p:txBody>
          <a:bodyPr lIns="35719" tIns="35719" rIns="35719" bIns="35719" anchor="ctr"/>
          <a:lstStyle/>
          <a:p>
            <a:pPr>
              <a:defRPr sz="3200"/>
            </a:pPr>
            <a:endParaRPr sz="2250"/>
          </a:p>
        </p:txBody>
      </p:sp>
      <p:pic>
        <p:nvPicPr>
          <p:cNvPr id="339" name="avatar-303347_960_720.png" descr="avatar-303347_960_720.png"/>
          <p:cNvPicPr>
            <a:picLocks noChangeAspect="1"/>
          </p:cNvPicPr>
          <p:nvPr/>
        </p:nvPicPr>
        <p:blipFill>
          <a:blip r:embed="rId7"/>
          <a:stretch>
            <a:fillRect/>
          </a:stretch>
        </p:blipFill>
        <p:spPr>
          <a:xfrm>
            <a:off x="1564778" y="1660922"/>
            <a:ext cx="247665" cy="427622"/>
          </a:xfrm>
          <a:prstGeom prst="rect">
            <a:avLst/>
          </a:prstGeom>
          <a:ln w="12700">
            <a:miter lim="400000"/>
          </a:ln>
        </p:spPr>
      </p:pic>
      <p:pic>
        <p:nvPicPr>
          <p:cNvPr id="340" name="man-23862_640.png" descr="man-23862_640.png"/>
          <p:cNvPicPr>
            <a:picLocks noChangeAspect="1"/>
          </p:cNvPicPr>
          <p:nvPr/>
        </p:nvPicPr>
        <p:blipFill>
          <a:blip r:embed="rId8"/>
          <a:stretch>
            <a:fillRect/>
          </a:stretch>
        </p:blipFill>
        <p:spPr>
          <a:xfrm>
            <a:off x="2385273" y="1667813"/>
            <a:ext cx="247665" cy="427238"/>
          </a:xfrm>
          <a:prstGeom prst="rect">
            <a:avLst/>
          </a:prstGeom>
          <a:ln w="12700">
            <a:miter lim="400000"/>
          </a:ln>
        </p:spPr>
      </p:pic>
      <p:pic>
        <p:nvPicPr>
          <p:cNvPr id="341" name="man-156584_960_720.png" descr="man-156584_960_720.png"/>
          <p:cNvPicPr>
            <a:picLocks noChangeAspect="1"/>
          </p:cNvPicPr>
          <p:nvPr/>
        </p:nvPicPr>
        <p:blipFill>
          <a:blip r:embed="rId9"/>
          <a:srcRect l="17442" r="17442"/>
          <a:stretch>
            <a:fillRect/>
          </a:stretch>
        </p:blipFill>
        <p:spPr>
          <a:xfrm>
            <a:off x="3213911" y="1660922"/>
            <a:ext cx="337662" cy="427675"/>
          </a:xfrm>
          <a:prstGeom prst="rect">
            <a:avLst/>
          </a:prstGeom>
          <a:ln w="12700">
            <a:miter lim="400000"/>
          </a:ln>
        </p:spPr>
      </p:pic>
      <p:pic>
        <p:nvPicPr>
          <p:cNvPr id="342" name="user-310807_960_720.png" descr="user-310807_960_720.png"/>
          <p:cNvPicPr>
            <a:picLocks noChangeAspect="1"/>
          </p:cNvPicPr>
          <p:nvPr/>
        </p:nvPicPr>
        <p:blipFill>
          <a:blip r:embed="rId10"/>
          <a:stretch>
            <a:fillRect/>
          </a:stretch>
        </p:blipFill>
        <p:spPr>
          <a:xfrm>
            <a:off x="4618700" y="1687136"/>
            <a:ext cx="421938" cy="423113"/>
          </a:xfrm>
          <a:prstGeom prst="rect">
            <a:avLst/>
          </a:prstGeom>
          <a:ln w="12700">
            <a:miter lim="400000"/>
          </a:ln>
        </p:spPr>
      </p:pic>
      <p:pic>
        <p:nvPicPr>
          <p:cNvPr id="343" name="blue-148582_960_720.png" descr="blue-148582_960_720.png"/>
          <p:cNvPicPr>
            <a:picLocks noChangeAspect="1"/>
          </p:cNvPicPr>
          <p:nvPr/>
        </p:nvPicPr>
        <p:blipFill>
          <a:blip r:embed="rId11"/>
          <a:stretch>
            <a:fillRect/>
          </a:stretch>
        </p:blipFill>
        <p:spPr>
          <a:xfrm>
            <a:off x="5321545" y="1682626"/>
            <a:ext cx="476324" cy="427622"/>
          </a:xfrm>
          <a:prstGeom prst="rect">
            <a:avLst/>
          </a:prstGeom>
          <a:ln w="12700">
            <a:miter lim="400000"/>
          </a:ln>
        </p:spPr>
      </p:pic>
      <p:pic>
        <p:nvPicPr>
          <p:cNvPr id="344" name="avatar-303347_960_720.png" descr="avatar-303347_960_720.png"/>
          <p:cNvPicPr>
            <a:picLocks noChangeAspect="1"/>
          </p:cNvPicPr>
          <p:nvPr/>
        </p:nvPicPr>
        <p:blipFill>
          <a:blip r:embed="rId7"/>
          <a:stretch>
            <a:fillRect/>
          </a:stretch>
        </p:blipFill>
        <p:spPr>
          <a:xfrm>
            <a:off x="3796596" y="6218130"/>
            <a:ext cx="247665" cy="427622"/>
          </a:xfrm>
          <a:prstGeom prst="rect">
            <a:avLst/>
          </a:prstGeom>
          <a:ln w="12700">
            <a:miter lim="400000"/>
          </a:ln>
        </p:spPr>
      </p:pic>
      <p:pic>
        <p:nvPicPr>
          <p:cNvPr id="345" name="man-23862_640.png" descr="man-23862_640.png"/>
          <p:cNvPicPr>
            <a:picLocks noChangeAspect="1"/>
          </p:cNvPicPr>
          <p:nvPr/>
        </p:nvPicPr>
        <p:blipFill>
          <a:blip r:embed="rId8"/>
          <a:stretch>
            <a:fillRect/>
          </a:stretch>
        </p:blipFill>
        <p:spPr>
          <a:xfrm>
            <a:off x="5504805" y="6218514"/>
            <a:ext cx="247665" cy="427238"/>
          </a:xfrm>
          <a:prstGeom prst="rect">
            <a:avLst/>
          </a:prstGeom>
          <a:ln w="12700">
            <a:miter lim="400000"/>
          </a:ln>
        </p:spPr>
      </p:pic>
      <p:pic>
        <p:nvPicPr>
          <p:cNvPr id="346" name="businessman-310819_960_720.png" descr="businessman-310819_960_720.png"/>
          <p:cNvPicPr>
            <a:picLocks noChangeAspect="1"/>
          </p:cNvPicPr>
          <p:nvPr/>
        </p:nvPicPr>
        <p:blipFill>
          <a:blip r:embed="rId12"/>
          <a:stretch>
            <a:fillRect/>
          </a:stretch>
        </p:blipFill>
        <p:spPr>
          <a:xfrm>
            <a:off x="2709061" y="6244944"/>
            <a:ext cx="421405" cy="400808"/>
          </a:xfrm>
          <a:prstGeom prst="rect">
            <a:avLst/>
          </a:prstGeom>
          <a:ln w="12700">
            <a:miter lim="400000"/>
          </a:ln>
        </p:spPr>
      </p:pic>
      <p:pic>
        <p:nvPicPr>
          <p:cNvPr id="347" name="businessman-607834_960_720.png" descr="businessman-607834_960_720.png"/>
          <p:cNvPicPr>
            <a:picLocks noChangeAspect="1"/>
          </p:cNvPicPr>
          <p:nvPr/>
        </p:nvPicPr>
        <p:blipFill>
          <a:blip r:embed="rId13"/>
          <a:stretch>
            <a:fillRect/>
          </a:stretch>
        </p:blipFill>
        <p:spPr>
          <a:xfrm>
            <a:off x="7217585" y="6169428"/>
            <a:ext cx="476324" cy="476324"/>
          </a:xfrm>
          <a:prstGeom prst="rect">
            <a:avLst/>
          </a:prstGeom>
          <a:ln w="12700">
            <a:miter lim="400000"/>
          </a:ln>
        </p:spPr>
      </p:pic>
      <p:pic>
        <p:nvPicPr>
          <p:cNvPr id="348" name="user-310807_960_720.png" descr="user-310807_960_720.png"/>
          <p:cNvPicPr>
            <a:picLocks noChangeAspect="1"/>
          </p:cNvPicPr>
          <p:nvPr/>
        </p:nvPicPr>
        <p:blipFill>
          <a:blip r:embed="rId10"/>
          <a:stretch>
            <a:fillRect/>
          </a:stretch>
        </p:blipFill>
        <p:spPr>
          <a:xfrm>
            <a:off x="4472554" y="6222639"/>
            <a:ext cx="421938" cy="423113"/>
          </a:xfrm>
          <a:prstGeom prst="rect">
            <a:avLst/>
          </a:prstGeom>
          <a:ln w="12700">
            <a:miter lim="400000"/>
          </a:ln>
        </p:spPr>
      </p:pic>
      <p:pic>
        <p:nvPicPr>
          <p:cNvPr id="349" name="Hopstarter-Face-Avatars-Female-Face-FC-5.png" descr="Hopstarter-Face-Avatars-Female-Face-FC-5.png"/>
          <p:cNvPicPr>
            <a:picLocks noChangeAspect="1"/>
          </p:cNvPicPr>
          <p:nvPr/>
        </p:nvPicPr>
        <p:blipFill>
          <a:blip r:embed="rId14"/>
          <a:stretch>
            <a:fillRect/>
          </a:stretch>
        </p:blipFill>
        <p:spPr>
          <a:xfrm>
            <a:off x="6318485" y="6188503"/>
            <a:ext cx="457249" cy="457249"/>
          </a:xfrm>
          <a:prstGeom prst="rect">
            <a:avLst/>
          </a:prstGeom>
          <a:ln w="12700">
            <a:miter lim="400000"/>
          </a:ln>
        </p:spPr>
      </p:pic>
      <p:pic>
        <p:nvPicPr>
          <p:cNvPr id="350" name="avatar_icon_by_astrolink247-d9xxs6r.jpeg" descr="avatar_icon_by_astrolink247-d9xxs6r.jpeg"/>
          <p:cNvPicPr>
            <a:picLocks noChangeAspect="1"/>
          </p:cNvPicPr>
          <p:nvPr/>
        </p:nvPicPr>
        <p:blipFill>
          <a:blip r:embed="rId15"/>
          <a:srcRect l="6991" t="4102" r="15603" b="4026"/>
          <a:stretch>
            <a:fillRect/>
          </a:stretch>
        </p:blipFill>
        <p:spPr>
          <a:xfrm>
            <a:off x="7910798" y="6188660"/>
            <a:ext cx="385121" cy="457092"/>
          </a:xfrm>
          <a:custGeom>
            <a:avLst/>
            <a:gdLst/>
            <a:ahLst/>
            <a:cxnLst>
              <a:cxn ang="0">
                <a:pos x="wd2" y="hd2"/>
              </a:cxn>
              <a:cxn ang="5400000">
                <a:pos x="wd2" y="hd2"/>
              </a:cxn>
              <a:cxn ang="10800000">
                <a:pos x="wd2" y="hd2"/>
              </a:cxn>
              <a:cxn ang="16200000">
                <a:pos x="wd2" y="hd2"/>
              </a:cxn>
            </a:cxnLst>
            <a:rect l="0" t="0" r="r" b="b"/>
            <a:pathLst>
              <a:path w="20985" h="21599" extrusionOk="0">
                <a:moveTo>
                  <a:pt x="11606" y="0"/>
                </a:moveTo>
                <a:cubicBezTo>
                  <a:pt x="11274" y="-1"/>
                  <a:pt x="10949" y="12"/>
                  <a:pt x="10648" y="27"/>
                </a:cubicBezTo>
                <a:cubicBezTo>
                  <a:pt x="7014" y="209"/>
                  <a:pt x="3514" y="1965"/>
                  <a:pt x="2118" y="4312"/>
                </a:cubicBezTo>
                <a:cubicBezTo>
                  <a:pt x="1599" y="5184"/>
                  <a:pt x="1542" y="5217"/>
                  <a:pt x="1190" y="4800"/>
                </a:cubicBezTo>
                <a:cubicBezTo>
                  <a:pt x="984" y="4556"/>
                  <a:pt x="815" y="4076"/>
                  <a:pt x="810" y="3745"/>
                </a:cubicBezTo>
                <a:cubicBezTo>
                  <a:pt x="802" y="3166"/>
                  <a:pt x="783" y="3160"/>
                  <a:pt x="400" y="3600"/>
                </a:cubicBezTo>
                <a:cubicBezTo>
                  <a:pt x="105" y="3938"/>
                  <a:pt x="-25" y="4416"/>
                  <a:pt x="4" y="4853"/>
                </a:cubicBezTo>
                <a:cubicBezTo>
                  <a:pt x="33" y="5289"/>
                  <a:pt x="221" y="5688"/>
                  <a:pt x="552" y="5881"/>
                </a:cubicBezTo>
                <a:lnTo>
                  <a:pt x="1099" y="6211"/>
                </a:lnTo>
                <a:lnTo>
                  <a:pt x="536" y="7147"/>
                </a:lnTo>
                <a:cubicBezTo>
                  <a:pt x="-139" y="8264"/>
                  <a:pt x="-40" y="9709"/>
                  <a:pt x="810" y="10958"/>
                </a:cubicBezTo>
                <a:cubicBezTo>
                  <a:pt x="1108" y="11395"/>
                  <a:pt x="1357" y="12018"/>
                  <a:pt x="1357" y="12342"/>
                </a:cubicBezTo>
                <a:cubicBezTo>
                  <a:pt x="1357" y="12988"/>
                  <a:pt x="1726" y="13726"/>
                  <a:pt x="2391" y="14386"/>
                </a:cubicBezTo>
                <a:cubicBezTo>
                  <a:pt x="2666" y="14659"/>
                  <a:pt x="2806" y="15156"/>
                  <a:pt x="2756" y="15758"/>
                </a:cubicBezTo>
                <a:cubicBezTo>
                  <a:pt x="2713" y="16274"/>
                  <a:pt x="2809" y="16840"/>
                  <a:pt x="2984" y="17023"/>
                </a:cubicBezTo>
                <a:cubicBezTo>
                  <a:pt x="3236" y="17286"/>
                  <a:pt x="3189" y="17493"/>
                  <a:pt x="2741" y="17986"/>
                </a:cubicBezTo>
                <a:cubicBezTo>
                  <a:pt x="1946" y="18863"/>
                  <a:pt x="2015" y="19218"/>
                  <a:pt x="3273" y="20491"/>
                </a:cubicBezTo>
                <a:cubicBezTo>
                  <a:pt x="4211" y="21440"/>
                  <a:pt x="4525" y="21599"/>
                  <a:pt x="5356" y="21599"/>
                </a:cubicBezTo>
                <a:cubicBezTo>
                  <a:pt x="5967" y="21599"/>
                  <a:pt x="6555" y="21423"/>
                  <a:pt x="6923" y="21124"/>
                </a:cubicBezTo>
                <a:cubicBezTo>
                  <a:pt x="7445" y="20699"/>
                  <a:pt x="7659" y="20670"/>
                  <a:pt x="8778" y="20887"/>
                </a:cubicBezTo>
                <a:cubicBezTo>
                  <a:pt x="9470" y="21021"/>
                  <a:pt x="10795" y="21162"/>
                  <a:pt x="11727" y="21190"/>
                </a:cubicBezTo>
                <a:cubicBezTo>
                  <a:pt x="13233" y="21236"/>
                  <a:pt x="13791" y="21108"/>
                  <a:pt x="16669" y="20043"/>
                </a:cubicBezTo>
                <a:cubicBezTo>
                  <a:pt x="18453" y="19383"/>
                  <a:pt x="19965" y="18707"/>
                  <a:pt x="20029" y="18540"/>
                </a:cubicBezTo>
                <a:cubicBezTo>
                  <a:pt x="20094" y="18373"/>
                  <a:pt x="19626" y="17846"/>
                  <a:pt x="18995" y="17379"/>
                </a:cubicBezTo>
                <a:lnTo>
                  <a:pt x="17840" y="16536"/>
                </a:lnTo>
                <a:lnTo>
                  <a:pt x="18311" y="15599"/>
                </a:lnTo>
                <a:cubicBezTo>
                  <a:pt x="18563" y="15086"/>
                  <a:pt x="19001" y="14244"/>
                  <a:pt x="19284" y="13727"/>
                </a:cubicBezTo>
                <a:cubicBezTo>
                  <a:pt x="19568" y="13210"/>
                  <a:pt x="19802" y="12349"/>
                  <a:pt x="19801" y="11815"/>
                </a:cubicBezTo>
                <a:cubicBezTo>
                  <a:pt x="19801" y="11281"/>
                  <a:pt x="19979" y="10453"/>
                  <a:pt x="20212" y="9969"/>
                </a:cubicBezTo>
                <a:cubicBezTo>
                  <a:pt x="20481" y="9411"/>
                  <a:pt x="20617" y="8532"/>
                  <a:pt x="20577" y="7569"/>
                </a:cubicBezTo>
                <a:cubicBezTo>
                  <a:pt x="20532" y="6493"/>
                  <a:pt x="20620" y="5995"/>
                  <a:pt x="20881" y="5855"/>
                </a:cubicBezTo>
                <a:cubicBezTo>
                  <a:pt x="21461" y="5544"/>
                  <a:pt x="19493" y="3163"/>
                  <a:pt x="17962" y="2321"/>
                </a:cubicBezTo>
                <a:cubicBezTo>
                  <a:pt x="17268" y="1940"/>
                  <a:pt x="16612" y="1622"/>
                  <a:pt x="16502" y="1622"/>
                </a:cubicBezTo>
                <a:cubicBezTo>
                  <a:pt x="16392" y="1622"/>
                  <a:pt x="15964" y="1511"/>
                  <a:pt x="15544" y="1372"/>
                </a:cubicBezTo>
                <a:cubicBezTo>
                  <a:pt x="14829" y="1135"/>
                  <a:pt x="14808" y="1099"/>
                  <a:pt x="15270" y="805"/>
                </a:cubicBezTo>
                <a:cubicBezTo>
                  <a:pt x="15714" y="522"/>
                  <a:pt x="15614" y="457"/>
                  <a:pt x="14282" y="198"/>
                </a:cubicBezTo>
                <a:cubicBezTo>
                  <a:pt x="13660" y="77"/>
                  <a:pt x="12602" y="5"/>
                  <a:pt x="11606" y="0"/>
                </a:cubicBezTo>
                <a:close/>
              </a:path>
            </a:pathLst>
          </a:custGeom>
          <a:ln w="12700">
            <a:miter lim="400000"/>
          </a:ln>
        </p:spPr>
      </p:pic>
      <p:pic>
        <p:nvPicPr>
          <p:cNvPr id="351" name="Hopstarter-Face-Avatars-Female-Face-FC-5.png" descr="Hopstarter-Face-Avatars-Female-Face-FC-5.png"/>
          <p:cNvPicPr>
            <a:picLocks noChangeAspect="1"/>
          </p:cNvPicPr>
          <p:nvPr/>
        </p:nvPicPr>
        <p:blipFill>
          <a:blip r:embed="rId14"/>
          <a:stretch>
            <a:fillRect/>
          </a:stretch>
        </p:blipFill>
        <p:spPr>
          <a:xfrm>
            <a:off x="4021465" y="1667813"/>
            <a:ext cx="457250" cy="457250"/>
          </a:xfrm>
          <a:prstGeom prst="rect">
            <a:avLst/>
          </a:prstGeom>
          <a:ln w="12700">
            <a:miter lim="400000"/>
          </a:ln>
        </p:spPr>
      </p:pic>
      <p:sp>
        <p:nvSpPr>
          <p:cNvPr id="352" name="Figure"/>
          <p:cNvSpPr/>
          <p:nvPr/>
        </p:nvSpPr>
        <p:spPr>
          <a:xfrm>
            <a:off x="670032" y="4794638"/>
            <a:ext cx="7649930" cy="2064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03" y="16247"/>
                  <a:pt x="3016" y="12766"/>
                  <a:pt x="4535" y="11189"/>
                </a:cubicBezTo>
                <a:cubicBezTo>
                  <a:pt x="8610" y="6958"/>
                  <a:pt x="12694" y="16512"/>
                  <a:pt x="16773" y="8278"/>
                </a:cubicBezTo>
                <a:cubicBezTo>
                  <a:pt x="17572" y="6665"/>
                  <a:pt x="18370" y="4369"/>
                  <a:pt x="19169" y="2761"/>
                </a:cubicBezTo>
                <a:cubicBezTo>
                  <a:pt x="19977" y="1137"/>
                  <a:pt x="20785" y="216"/>
                  <a:pt x="21594" y="0"/>
                </a:cubicBezTo>
                <a:lnTo>
                  <a:pt x="21600" y="20359"/>
                </a:lnTo>
                <a:lnTo>
                  <a:pt x="0" y="21600"/>
                </a:lnTo>
                <a:close/>
              </a:path>
            </a:pathLst>
          </a:custGeom>
          <a:solidFill>
            <a:srgbClr val="EE220C"/>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353" name="Publication"/>
          <p:cNvSpPr txBox="1"/>
          <p:nvPr/>
        </p:nvSpPr>
        <p:spPr>
          <a:xfrm>
            <a:off x="7836324" y="3595614"/>
            <a:ext cx="876843"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000000"/>
                </a:solidFill>
                <a:latin typeface="Helvetica Neue"/>
                <a:ea typeface="Helvetica Neue"/>
                <a:cs typeface="Helvetica Neue"/>
                <a:sym typeface="Helvetica Neue"/>
              </a:defRPr>
            </a:lvl1pPr>
          </a:lstStyle>
          <a:p>
            <a:r>
              <a:rPr sz="1266"/>
              <a:t>Publication</a:t>
            </a:r>
          </a:p>
        </p:txBody>
      </p:sp>
      <p:sp>
        <p:nvSpPr>
          <p:cNvPr id="354" name="DataPaper"/>
          <p:cNvSpPr txBox="1"/>
          <p:nvPr/>
        </p:nvSpPr>
        <p:spPr>
          <a:xfrm>
            <a:off x="7836323" y="3936930"/>
            <a:ext cx="839975"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000000"/>
                </a:solidFill>
                <a:latin typeface="Helvetica Neue"/>
                <a:ea typeface="Helvetica Neue"/>
                <a:cs typeface="Helvetica Neue"/>
                <a:sym typeface="Helvetica Neue"/>
              </a:defRPr>
            </a:lvl1pPr>
          </a:lstStyle>
          <a:p>
            <a:r>
              <a:rPr sz="1266"/>
              <a:t>DataPaper</a:t>
            </a:r>
          </a:p>
        </p:txBody>
      </p:sp>
      <p:sp>
        <p:nvSpPr>
          <p:cNvPr id="355" name="Syst Info"/>
          <p:cNvSpPr txBox="1"/>
          <p:nvPr/>
        </p:nvSpPr>
        <p:spPr>
          <a:xfrm>
            <a:off x="7836324" y="4278245"/>
            <a:ext cx="710131"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000000"/>
                </a:solidFill>
                <a:latin typeface="Helvetica Neue"/>
                <a:ea typeface="Helvetica Neue"/>
                <a:cs typeface="Helvetica Neue"/>
                <a:sym typeface="Helvetica Neue"/>
              </a:defRPr>
            </a:lvl1pPr>
          </a:lstStyle>
          <a:p>
            <a:r>
              <a:rPr sz="1266"/>
              <a:t>Syst Info</a:t>
            </a:r>
          </a:p>
        </p:txBody>
      </p:sp>
      <p:sp>
        <p:nvSpPr>
          <p:cNvPr id="356" name="Champ"/>
          <p:cNvSpPr txBox="1"/>
          <p:nvPr/>
        </p:nvSpPr>
        <p:spPr>
          <a:xfrm>
            <a:off x="1325246" y="4472384"/>
            <a:ext cx="541816"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solidFill>
                  <a:srgbClr val="000000"/>
                </a:solidFill>
                <a:latin typeface="Helvetica Neue"/>
                <a:ea typeface="Helvetica Neue"/>
                <a:cs typeface="Helvetica Neue"/>
                <a:sym typeface="Helvetica Neue"/>
              </a:defRPr>
            </a:lvl1pPr>
          </a:lstStyle>
          <a:p>
            <a:r>
              <a:rPr sz="1125"/>
              <a:t>Champ</a:t>
            </a:r>
          </a:p>
        </p:txBody>
      </p:sp>
      <p:sp>
        <p:nvSpPr>
          <p:cNvPr id="357" name="Labo"/>
          <p:cNvSpPr txBox="1"/>
          <p:nvPr/>
        </p:nvSpPr>
        <p:spPr>
          <a:xfrm>
            <a:off x="2049649" y="4472384"/>
            <a:ext cx="397546"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solidFill>
                  <a:srgbClr val="000000"/>
                </a:solidFill>
                <a:latin typeface="Helvetica Neue"/>
                <a:ea typeface="Helvetica Neue"/>
                <a:cs typeface="Helvetica Neue"/>
                <a:sym typeface="Helvetica Neue"/>
              </a:defRPr>
            </a:lvl1pPr>
          </a:lstStyle>
          <a:p>
            <a:r>
              <a:rPr sz="1125"/>
              <a:t>Labo</a:t>
            </a:r>
          </a:p>
        </p:txBody>
      </p:sp>
      <p:sp>
        <p:nvSpPr>
          <p:cNvPr id="358" name="Plateforme"/>
          <p:cNvSpPr txBox="1"/>
          <p:nvPr/>
        </p:nvSpPr>
        <p:spPr>
          <a:xfrm>
            <a:off x="2517380" y="4472384"/>
            <a:ext cx="771045"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solidFill>
                  <a:srgbClr val="000000"/>
                </a:solidFill>
                <a:latin typeface="Helvetica Neue"/>
                <a:ea typeface="Helvetica Neue"/>
                <a:cs typeface="Helvetica Neue"/>
                <a:sym typeface="Helvetica Neue"/>
              </a:defRPr>
            </a:lvl1pPr>
          </a:lstStyle>
          <a:p>
            <a:r>
              <a:rPr sz="1125"/>
              <a:t>Plateforme</a:t>
            </a:r>
          </a:p>
        </p:txBody>
      </p:sp>
      <p:sp>
        <p:nvSpPr>
          <p:cNvPr id="359" name="Ordi"/>
          <p:cNvSpPr txBox="1"/>
          <p:nvPr/>
        </p:nvSpPr>
        <p:spPr>
          <a:xfrm>
            <a:off x="3381873" y="4472384"/>
            <a:ext cx="346250"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solidFill>
                  <a:srgbClr val="000000"/>
                </a:solidFill>
                <a:latin typeface="Helvetica Neue"/>
                <a:ea typeface="Helvetica Neue"/>
                <a:cs typeface="Helvetica Neue"/>
                <a:sym typeface="Helvetica Neue"/>
              </a:defRPr>
            </a:lvl1pPr>
          </a:lstStyle>
          <a:p>
            <a:r>
              <a:rPr sz="1125"/>
              <a:t>Ordi</a:t>
            </a:r>
          </a:p>
        </p:txBody>
      </p:sp>
      <p:sp>
        <p:nvSpPr>
          <p:cNvPr id="360" name="Cluster"/>
          <p:cNvSpPr txBox="1"/>
          <p:nvPr/>
        </p:nvSpPr>
        <p:spPr>
          <a:xfrm>
            <a:off x="3942256" y="4472384"/>
            <a:ext cx="530594"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solidFill>
                  <a:srgbClr val="000000"/>
                </a:solidFill>
                <a:latin typeface="Helvetica Neue"/>
                <a:ea typeface="Helvetica Neue"/>
                <a:cs typeface="Helvetica Neue"/>
                <a:sym typeface="Helvetica Neue"/>
              </a:defRPr>
            </a:lvl1pPr>
          </a:lstStyle>
          <a:p>
            <a:r>
              <a:rPr sz="1125"/>
              <a:t>Cluster</a:t>
            </a:r>
          </a:p>
        </p:txBody>
      </p:sp>
      <p:sp>
        <p:nvSpPr>
          <p:cNvPr id="361" name="Ordi"/>
          <p:cNvSpPr txBox="1"/>
          <p:nvPr/>
        </p:nvSpPr>
        <p:spPr>
          <a:xfrm>
            <a:off x="4687664" y="4472384"/>
            <a:ext cx="346250"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solidFill>
                  <a:srgbClr val="000000"/>
                </a:solidFill>
                <a:latin typeface="Helvetica Neue"/>
                <a:ea typeface="Helvetica Neue"/>
                <a:cs typeface="Helvetica Neue"/>
                <a:sym typeface="Helvetica Neue"/>
              </a:defRPr>
            </a:lvl1pPr>
          </a:lstStyle>
          <a:p>
            <a:r>
              <a:rPr sz="1125"/>
              <a:t>Ordi</a:t>
            </a:r>
          </a:p>
        </p:txBody>
      </p:sp>
      <p:sp>
        <p:nvSpPr>
          <p:cNvPr id="362" name="Redaction"/>
          <p:cNvSpPr txBox="1"/>
          <p:nvPr/>
        </p:nvSpPr>
        <p:spPr>
          <a:xfrm>
            <a:off x="5150107" y="4472384"/>
            <a:ext cx="727764"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solidFill>
                  <a:srgbClr val="000000"/>
                </a:solidFill>
                <a:latin typeface="Helvetica Neue"/>
                <a:ea typeface="Helvetica Neue"/>
                <a:cs typeface="Helvetica Neue"/>
                <a:sym typeface="Helvetica Neue"/>
              </a:defRPr>
            </a:lvl1pPr>
          </a:lstStyle>
          <a:p>
            <a:r>
              <a:rPr sz="1125"/>
              <a:t>Redaction</a:t>
            </a:r>
          </a:p>
        </p:txBody>
      </p:sp>
      <p:pic>
        <p:nvPicPr>
          <p:cNvPr id="45" name="Image 44">
            <a:extLst>
              <a:ext uri="{FF2B5EF4-FFF2-40B4-BE49-F238E27FC236}">
                <a16:creationId xmlns:a16="http://schemas.microsoft.com/office/drawing/2014/main" id="{ECD8DE03-0074-8B45-9D80-83F71F92E6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935" y="6477865"/>
            <a:ext cx="831444" cy="224490"/>
          </a:xfrm>
          <a:prstGeom prst="rect">
            <a:avLst/>
          </a:prstGeom>
        </p:spPr>
      </p:pic>
    </p:spTree>
    <p:extLst>
      <p:ext uri="{BB962C8B-B14F-4D97-AF65-F5344CB8AC3E}">
        <p14:creationId xmlns:p14="http://schemas.microsoft.com/office/powerpoint/2010/main" val="2045107546"/>
      </p:ext>
    </p:extLst>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sp>
        <p:nvSpPr>
          <p:cNvPr id="366" name="Traçabilité et qualité pour"/>
          <p:cNvSpPr txBox="1">
            <a:spLocks noGrp="1"/>
          </p:cNvSpPr>
          <p:nvPr>
            <p:ph type="title"/>
          </p:nvPr>
        </p:nvSpPr>
        <p:spPr>
          <a:prstGeom prst="rect">
            <a:avLst/>
          </a:prstGeom>
        </p:spPr>
        <p:txBody>
          <a:bodyPr/>
          <a:lstStyle/>
          <a:p>
            <a:r>
              <a:t>Traçabilité et qualité pour </a:t>
            </a:r>
          </a:p>
        </p:txBody>
      </p:sp>
      <p:sp>
        <p:nvSpPr>
          <p:cNvPr id="367" name="Raisons externes :  Confiance des bailleurs et de la société civile…"/>
          <p:cNvSpPr txBox="1">
            <a:spLocks noGrp="1"/>
          </p:cNvSpPr>
          <p:nvPr>
            <p:ph type="body" idx="1"/>
          </p:nvPr>
        </p:nvSpPr>
        <p:spPr>
          <a:xfrm>
            <a:off x="83326" y="1848445"/>
            <a:ext cx="7401725" cy="4286250"/>
          </a:xfrm>
          <a:prstGeom prst="rect">
            <a:avLst/>
          </a:prstGeom>
        </p:spPr>
        <p:txBody>
          <a:bodyPr/>
          <a:lstStyle/>
          <a:p>
            <a:r>
              <a:rPr dirty="0"/>
              <a:t>Raisons </a:t>
            </a:r>
            <a:r>
              <a:rPr dirty="0" err="1"/>
              <a:t>externes</a:t>
            </a:r>
            <a:r>
              <a:rPr dirty="0"/>
              <a:t> : </a:t>
            </a:r>
            <a:br>
              <a:rPr dirty="0"/>
            </a:br>
            <a:r>
              <a:rPr sz="2800" dirty="0" err="1"/>
              <a:t>Confiance</a:t>
            </a:r>
            <a:r>
              <a:rPr sz="2800" dirty="0"/>
              <a:t> des </a:t>
            </a:r>
            <a:r>
              <a:rPr sz="2800" dirty="0" err="1"/>
              <a:t>bailleurs</a:t>
            </a:r>
            <a:r>
              <a:rPr sz="2800" dirty="0"/>
              <a:t> et de la </a:t>
            </a:r>
            <a:r>
              <a:rPr sz="2800" dirty="0" err="1"/>
              <a:t>société</a:t>
            </a:r>
            <a:r>
              <a:rPr sz="2800" dirty="0"/>
              <a:t> </a:t>
            </a:r>
            <a:r>
              <a:rPr sz="2800" dirty="0" err="1"/>
              <a:t>civile</a:t>
            </a:r>
            <a:endParaRPr dirty="0"/>
          </a:p>
          <a:p>
            <a:endParaRPr dirty="0"/>
          </a:p>
          <a:p>
            <a:endParaRPr dirty="0"/>
          </a:p>
          <a:p>
            <a:r>
              <a:rPr dirty="0"/>
              <a:t>Raisons internes :</a:t>
            </a:r>
            <a:br>
              <a:rPr dirty="0"/>
            </a:br>
            <a:r>
              <a:rPr sz="2800" dirty="0" err="1"/>
              <a:t>Faciliter</a:t>
            </a:r>
            <a:r>
              <a:rPr sz="2800" dirty="0"/>
              <a:t> </a:t>
            </a:r>
            <a:r>
              <a:rPr sz="2800" dirty="0" err="1"/>
              <a:t>l’analyse</a:t>
            </a:r>
            <a:r>
              <a:rPr sz="2800" dirty="0"/>
              <a:t>, la </a:t>
            </a:r>
            <a:r>
              <a:rPr sz="2800" dirty="0" err="1"/>
              <a:t>ré</a:t>
            </a:r>
            <a:r>
              <a:rPr sz="2800" dirty="0"/>
              <a:t>-exploitation, le </a:t>
            </a:r>
            <a:r>
              <a:rPr sz="2800" dirty="0" err="1"/>
              <a:t>partage</a:t>
            </a:r>
            <a:endParaRPr dirty="0"/>
          </a:p>
        </p:txBody>
      </p:sp>
      <p:pic>
        <p:nvPicPr>
          <p:cNvPr id="368" name="81twO8yGdCL._SL1500_.jpg" descr="81twO8yGdCL._SL1500_.jpg"/>
          <p:cNvPicPr>
            <a:picLocks noChangeAspect="1"/>
          </p:cNvPicPr>
          <p:nvPr/>
        </p:nvPicPr>
        <p:blipFill>
          <a:blip r:embed="rId2"/>
          <a:srcRect l="1944" t="2777" b="1004"/>
          <a:stretch>
            <a:fillRect/>
          </a:stretch>
        </p:blipFill>
        <p:spPr>
          <a:xfrm>
            <a:off x="7033280" y="1531441"/>
            <a:ext cx="2115156" cy="3113249"/>
          </a:xfrm>
          <a:custGeom>
            <a:avLst/>
            <a:gdLst/>
            <a:ahLst/>
            <a:cxnLst>
              <a:cxn ang="0">
                <a:pos x="wd2" y="hd2"/>
              </a:cxn>
              <a:cxn ang="5400000">
                <a:pos x="wd2" y="hd2"/>
              </a:cxn>
              <a:cxn ang="10800000">
                <a:pos x="wd2" y="hd2"/>
              </a:cxn>
              <a:cxn ang="16200000">
                <a:pos x="wd2" y="hd2"/>
              </a:cxn>
            </a:cxnLst>
            <a:rect l="0" t="0" r="r" b="b"/>
            <a:pathLst>
              <a:path w="21555" h="21555" extrusionOk="0">
                <a:moveTo>
                  <a:pt x="1686" y="3"/>
                </a:moveTo>
                <a:cubicBezTo>
                  <a:pt x="1458" y="14"/>
                  <a:pt x="1223" y="60"/>
                  <a:pt x="1006" y="138"/>
                </a:cubicBezTo>
                <a:cubicBezTo>
                  <a:pt x="278" y="402"/>
                  <a:pt x="80" y="598"/>
                  <a:pt x="8" y="1122"/>
                </a:cubicBezTo>
                <a:cubicBezTo>
                  <a:pt x="-45" y="1513"/>
                  <a:pt x="178" y="2622"/>
                  <a:pt x="435" y="3231"/>
                </a:cubicBezTo>
                <a:cubicBezTo>
                  <a:pt x="557" y="3522"/>
                  <a:pt x="857" y="3985"/>
                  <a:pt x="1021" y="4136"/>
                </a:cubicBezTo>
                <a:cubicBezTo>
                  <a:pt x="1092" y="4202"/>
                  <a:pt x="1298" y="4445"/>
                  <a:pt x="1478" y="4677"/>
                </a:cubicBezTo>
                <a:cubicBezTo>
                  <a:pt x="1746" y="5020"/>
                  <a:pt x="1827" y="5170"/>
                  <a:pt x="1908" y="5480"/>
                </a:cubicBezTo>
                <a:cubicBezTo>
                  <a:pt x="2010" y="5870"/>
                  <a:pt x="2279" y="6496"/>
                  <a:pt x="2468" y="6784"/>
                </a:cubicBezTo>
                <a:cubicBezTo>
                  <a:pt x="2742" y="7202"/>
                  <a:pt x="2934" y="7532"/>
                  <a:pt x="3057" y="7789"/>
                </a:cubicBezTo>
                <a:cubicBezTo>
                  <a:pt x="3131" y="7944"/>
                  <a:pt x="3322" y="8257"/>
                  <a:pt x="3480" y="8487"/>
                </a:cubicBezTo>
                <a:cubicBezTo>
                  <a:pt x="3639" y="8716"/>
                  <a:pt x="3768" y="8922"/>
                  <a:pt x="3768" y="8945"/>
                </a:cubicBezTo>
                <a:cubicBezTo>
                  <a:pt x="3768" y="8967"/>
                  <a:pt x="3848" y="9100"/>
                  <a:pt x="3944" y="9238"/>
                </a:cubicBezTo>
                <a:cubicBezTo>
                  <a:pt x="4040" y="9377"/>
                  <a:pt x="4172" y="9595"/>
                  <a:pt x="4237" y="9723"/>
                </a:cubicBezTo>
                <a:cubicBezTo>
                  <a:pt x="4383" y="10015"/>
                  <a:pt x="4583" y="10349"/>
                  <a:pt x="4962" y="10940"/>
                </a:cubicBezTo>
                <a:cubicBezTo>
                  <a:pt x="5125" y="11194"/>
                  <a:pt x="5295" y="11461"/>
                  <a:pt x="5340" y="11533"/>
                </a:cubicBezTo>
                <a:cubicBezTo>
                  <a:pt x="5386" y="11606"/>
                  <a:pt x="5423" y="11710"/>
                  <a:pt x="5423" y="11763"/>
                </a:cubicBezTo>
                <a:cubicBezTo>
                  <a:pt x="5423" y="11928"/>
                  <a:pt x="5748" y="12430"/>
                  <a:pt x="6065" y="12756"/>
                </a:cubicBezTo>
                <a:cubicBezTo>
                  <a:pt x="6360" y="13059"/>
                  <a:pt x="7137" y="14063"/>
                  <a:pt x="7137" y="14142"/>
                </a:cubicBezTo>
                <a:cubicBezTo>
                  <a:pt x="7137" y="14164"/>
                  <a:pt x="7273" y="14405"/>
                  <a:pt x="7439" y="14679"/>
                </a:cubicBezTo>
                <a:cubicBezTo>
                  <a:pt x="8103" y="15775"/>
                  <a:pt x="8432" y="16312"/>
                  <a:pt x="8588" y="16551"/>
                </a:cubicBezTo>
                <a:lnTo>
                  <a:pt x="8753" y="16802"/>
                </a:lnTo>
                <a:lnTo>
                  <a:pt x="8519" y="16941"/>
                </a:lnTo>
                <a:cubicBezTo>
                  <a:pt x="8392" y="17018"/>
                  <a:pt x="8204" y="17123"/>
                  <a:pt x="8099" y="17173"/>
                </a:cubicBezTo>
                <a:cubicBezTo>
                  <a:pt x="7781" y="17325"/>
                  <a:pt x="7687" y="17637"/>
                  <a:pt x="7911" y="17801"/>
                </a:cubicBezTo>
                <a:cubicBezTo>
                  <a:pt x="7980" y="17851"/>
                  <a:pt x="8154" y="17926"/>
                  <a:pt x="8295" y="17967"/>
                </a:cubicBezTo>
                <a:lnTo>
                  <a:pt x="8551" y="18043"/>
                </a:lnTo>
                <a:lnTo>
                  <a:pt x="8397" y="18269"/>
                </a:lnTo>
                <a:cubicBezTo>
                  <a:pt x="8158" y="18623"/>
                  <a:pt x="8257" y="18885"/>
                  <a:pt x="8687" y="19036"/>
                </a:cubicBezTo>
                <a:cubicBezTo>
                  <a:pt x="8826" y="19084"/>
                  <a:pt x="8849" y="19119"/>
                  <a:pt x="8849" y="19264"/>
                </a:cubicBezTo>
                <a:cubicBezTo>
                  <a:pt x="8849" y="19437"/>
                  <a:pt x="9006" y="19684"/>
                  <a:pt x="9211" y="19836"/>
                </a:cubicBezTo>
                <a:cubicBezTo>
                  <a:pt x="9280" y="19887"/>
                  <a:pt x="9323" y="19979"/>
                  <a:pt x="9324" y="20077"/>
                </a:cubicBezTo>
                <a:cubicBezTo>
                  <a:pt x="9326" y="20285"/>
                  <a:pt x="9622" y="20599"/>
                  <a:pt x="10061" y="20859"/>
                </a:cubicBezTo>
                <a:cubicBezTo>
                  <a:pt x="10352" y="21033"/>
                  <a:pt x="10427" y="21058"/>
                  <a:pt x="10652" y="21058"/>
                </a:cubicBezTo>
                <a:cubicBezTo>
                  <a:pt x="11052" y="21058"/>
                  <a:pt x="11182" y="21109"/>
                  <a:pt x="11264" y="21294"/>
                </a:cubicBezTo>
                <a:cubicBezTo>
                  <a:pt x="11303" y="21384"/>
                  <a:pt x="11392" y="21482"/>
                  <a:pt x="11460" y="21514"/>
                </a:cubicBezTo>
                <a:cubicBezTo>
                  <a:pt x="11623" y="21592"/>
                  <a:pt x="11915" y="21559"/>
                  <a:pt x="12378" y="21414"/>
                </a:cubicBezTo>
                <a:cubicBezTo>
                  <a:pt x="12654" y="21328"/>
                  <a:pt x="12757" y="21274"/>
                  <a:pt x="12785" y="21198"/>
                </a:cubicBezTo>
                <a:cubicBezTo>
                  <a:pt x="12836" y="21059"/>
                  <a:pt x="12915" y="21037"/>
                  <a:pt x="13832" y="20898"/>
                </a:cubicBezTo>
                <a:cubicBezTo>
                  <a:pt x="14269" y="20832"/>
                  <a:pt x="14717" y="20751"/>
                  <a:pt x="14827" y="20720"/>
                </a:cubicBezTo>
                <a:cubicBezTo>
                  <a:pt x="15462" y="20543"/>
                  <a:pt x="18928" y="20085"/>
                  <a:pt x="20463" y="19975"/>
                </a:cubicBezTo>
                <a:cubicBezTo>
                  <a:pt x="20788" y="19951"/>
                  <a:pt x="21167" y="19923"/>
                  <a:pt x="21305" y="19911"/>
                </a:cubicBezTo>
                <a:lnTo>
                  <a:pt x="21555" y="19888"/>
                </a:lnTo>
                <a:lnTo>
                  <a:pt x="21555" y="17985"/>
                </a:lnTo>
                <a:cubicBezTo>
                  <a:pt x="21555" y="16937"/>
                  <a:pt x="21534" y="16079"/>
                  <a:pt x="21509" y="16080"/>
                </a:cubicBezTo>
                <a:cubicBezTo>
                  <a:pt x="21485" y="16080"/>
                  <a:pt x="21400" y="16116"/>
                  <a:pt x="21319" y="16159"/>
                </a:cubicBezTo>
                <a:cubicBezTo>
                  <a:pt x="21238" y="16202"/>
                  <a:pt x="21147" y="16239"/>
                  <a:pt x="21117" y="16240"/>
                </a:cubicBezTo>
                <a:cubicBezTo>
                  <a:pt x="21088" y="16240"/>
                  <a:pt x="20982" y="16283"/>
                  <a:pt x="20881" y="16335"/>
                </a:cubicBezTo>
                <a:cubicBezTo>
                  <a:pt x="20300" y="16634"/>
                  <a:pt x="18777" y="17204"/>
                  <a:pt x="18558" y="17204"/>
                </a:cubicBezTo>
                <a:cubicBezTo>
                  <a:pt x="18481" y="17204"/>
                  <a:pt x="18360" y="17229"/>
                  <a:pt x="18288" y="17260"/>
                </a:cubicBezTo>
                <a:cubicBezTo>
                  <a:pt x="18216" y="17291"/>
                  <a:pt x="18052" y="17328"/>
                  <a:pt x="17924" y="17343"/>
                </a:cubicBezTo>
                <a:cubicBezTo>
                  <a:pt x="17795" y="17359"/>
                  <a:pt x="17617" y="17397"/>
                  <a:pt x="17528" y="17428"/>
                </a:cubicBezTo>
                <a:cubicBezTo>
                  <a:pt x="17439" y="17459"/>
                  <a:pt x="17264" y="17484"/>
                  <a:pt x="17142" y="17484"/>
                </a:cubicBezTo>
                <a:cubicBezTo>
                  <a:pt x="16936" y="17484"/>
                  <a:pt x="16565" y="17556"/>
                  <a:pt x="16257" y="17654"/>
                </a:cubicBezTo>
                <a:cubicBezTo>
                  <a:pt x="16187" y="17677"/>
                  <a:pt x="16106" y="17685"/>
                  <a:pt x="16075" y="17672"/>
                </a:cubicBezTo>
                <a:cubicBezTo>
                  <a:pt x="16044" y="17659"/>
                  <a:pt x="15966" y="17673"/>
                  <a:pt x="15905" y="17704"/>
                </a:cubicBezTo>
                <a:cubicBezTo>
                  <a:pt x="15843" y="17736"/>
                  <a:pt x="15758" y="17764"/>
                  <a:pt x="15714" y="17764"/>
                </a:cubicBezTo>
                <a:cubicBezTo>
                  <a:pt x="15670" y="17765"/>
                  <a:pt x="15549" y="17791"/>
                  <a:pt x="15447" y="17822"/>
                </a:cubicBezTo>
                <a:cubicBezTo>
                  <a:pt x="15184" y="17903"/>
                  <a:pt x="14628" y="18005"/>
                  <a:pt x="14352" y="18023"/>
                </a:cubicBezTo>
                <a:cubicBezTo>
                  <a:pt x="14126" y="18038"/>
                  <a:pt x="14102" y="18027"/>
                  <a:pt x="13624" y="17691"/>
                </a:cubicBezTo>
                <a:cubicBezTo>
                  <a:pt x="13352" y="17500"/>
                  <a:pt x="12953" y="17207"/>
                  <a:pt x="12734" y="17038"/>
                </a:cubicBezTo>
                <a:cubicBezTo>
                  <a:pt x="12515" y="16869"/>
                  <a:pt x="12262" y="16713"/>
                  <a:pt x="12174" y="16690"/>
                </a:cubicBezTo>
                <a:cubicBezTo>
                  <a:pt x="12085" y="16668"/>
                  <a:pt x="11684" y="16599"/>
                  <a:pt x="11284" y="16537"/>
                </a:cubicBezTo>
                <a:cubicBezTo>
                  <a:pt x="10640" y="16439"/>
                  <a:pt x="10548" y="16414"/>
                  <a:pt x="10482" y="16323"/>
                </a:cubicBezTo>
                <a:cubicBezTo>
                  <a:pt x="10366" y="16164"/>
                  <a:pt x="9789" y="14690"/>
                  <a:pt x="9555" y="13952"/>
                </a:cubicBezTo>
                <a:cubicBezTo>
                  <a:pt x="9392" y="13441"/>
                  <a:pt x="9114" y="12728"/>
                  <a:pt x="8903" y="12281"/>
                </a:cubicBezTo>
                <a:cubicBezTo>
                  <a:pt x="8711" y="11874"/>
                  <a:pt x="8141" y="10340"/>
                  <a:pt x="8141" y="10231"/>
                </a:cubicBezTo>
                <a:cubicBezTo>
                  <a:pt x="8141" y="10198"/>
                  <a:pt x="8031" y="9916"/>
                  <a:pt x="7897" y="9603"/>
                </a:cubicBezTo>
                <a:cubicBezTo>
                  <a:pt x="7762" y="9290"/>
                  <a:pt x="7594" y="8871"/>
                  <a:pt x="7521" y="8672"/>
                </a:cubicBezTo>
                <a:cubicBezTo>
                  <a:pt x="7448" y="8473"/>
                  <a:pt x="7355" y="8257"/>
                  <a:pt x="7317" y="8191"/>
                </a:cubicBezTo>
                <a:cubicBezTo>
                  <a:pt x="7244" y="8067"/>
                  <a:pt x="7156" y="7835"/>
                  <a:pt x="6955" y="7254"/>
                </a:cubicBezTo>
                <a:cubicBezTo>
                  <a:pt x="6892" y="7070"/>
                  <a:pt x="6777" y="6817"/>
                  <a:pt x="6700" y="6692"/>
                </a:cubicBezTo>
                <a:cubicBezTo>
                  <a:pt x="6568" y="6479"/>
                  <a:pt x="6262" y="5650"/>
                  <a:pt x="6216" y="5380"/>
                </a:cubicBezTo>
                <a:cubicBezTo>
                  <a:pt x="6136" y="4915"/>
                  <a:pt x="6028" y="4697"/>
                  <a:pt x="5542" y="4016"/>
                </a:cubicBezTo>
                <a:cubicBezTo>
                  <a:pt x="5039" y="3310"/>
                  <a:pt x="4759" y="2801"/>
                  <a:pt x="4533" y="2177"/>
                </a:cubicBezTo>
                <a:cubicBezTo>
                  <a:pt x="4435" y="1907"/>
                  <a:pt x="4313" y="1574"/>
                  <a:pt x="4262" y="1437"/>
                </a:cubicBezTo>
                <a:cubicBezTo>
                  <a:pt x="4140" y="1104"/>
                  <a:pt x="3883" y="747"/>
                  <a:pt x="3674" y="619"/>
                </a:cubicBezTo>
                <a:cubicBezTo>
                  <a:pt x="3499" y="513"/>
                  <a:pt x="2741" y="208"/>
                  <a:pt x="2320" y="74"/>
                </a:cubicBezTo>
                <a:cubicBezTo>
                  <a:pt x="2134" y="15"/>
                  <a:pt x="1914" y="-8"/>
                  <a:pt x="1686" y="3"/>
                </a:cubicBezTo>
                <a:close/>
              </a:path>
            </a:pathLst>
          </a:custGeom>
          <a:ln w="12700">
            <a:miter lim="400000"/>
          </a:ln>
        </p:spPr>
      </p:pic>
      <p:pic>
        <p:nvPicPr>
          <p:cNvPr id="369" name="378.jpg" descr="378.jpg"/>
          <p:cNvPicPr>
            <a:picLocks noChangeAspect="1"/>
          </p:cNvPicPr>
          <p:nvPr/>
        </p:nvPicPr>
        <p:blipFill>
          <a:blip r:embed="rId3"/>
          <a:srcRect l="1760" t="8428" r="2638" b="12282"/>
          <a:stretch>
            <a:fillRect/>
          </a:stretch>
        </p:blipFill>
        <p:spPr>
          <a:xfrm>
            <a:off x="6584293" y="4895262"/>
            <a:ext cx="2546357" cy="1689771"/>
          </a:xfrm>
          <a:custGeom>
            <a:avLst/>
            <a:gdLst/>
            <a:ahLst/>
            <a:cxnLst>
              <a:cxn ang="0">
                <a:pos x="wd2" y="hd2"/>
              </a:cxn>
              <a:cxn ang="5400000">
                <a:pos x="wd2" y="hd2"/>
              </a:cxn>
              <a:cxn ang="10800000">
                <a:pos x="wd2" y="hd2"/>
              </a:cxn>
              <a:cxn ang="16200000">
                <a:pos x="wd2" y="hd2"/>
              </a:cxn>
            </a:cxnLst>
            <a:rect l="0" t="0" r="r" b="b"/>
            <a:pathLst>
              <a:path w="21600" h="21528" extrusionOk="0">
                <a:moveTo>
                  <a:pt x="19361" y="2"/>
                </a:moveTo>
                <a:cubicBezTo>
                  <a:pt x="19331" y="-43"/>
                  <a:pt x="18739" y="509"/>
                  <a:pt x="17640" y="1609"/>
                </a:cubicBezTo>
                <a:cubicBezTo>
                  <a:pt x="16983" y="2267"/>
                  <a:pt x="16583" y="2757"/>
                  <a:pt x="16610" y="2864"/>
                </a:cubicBezTo>
                <a:cubicBezTo>
                  <a:pt x="16635" y="2961"/>
                  <a:pt x="16385" y="3164"/>
                  <a:pt x="16184" y="3209"/>
                </a:cubicBezTo>
                <a:cubicBezTo>
                  <a:pt x="15812" y="3293"/>
                  <a:pt x="15663" y="3274"/>
                  <a:pt x="15339" y="3113"/>
                </a:cubicBezTo>
                <a:cubicBezTo>
                  <a:pt x="15043" y="2966"/>
                  <a:pt x="14995" y="2958"/>
                  <a:pt x="14567" y="2964"/>
                </a:cubicBezTo>
                <a:cubicBezTo>
                  <a:pt x="14317" y="2967"/>
                  <a:pt x="14093" y="2994"/>
                  <a:pt x="14070" y="3021"/>
                </a:cubicBezTo>
                <a:cubicBezTo>
                  <a:pt x="14048" y="3047"/>
                  <a:pt x="13920" y="3084"/>
                  <a:pt x="13786" y="3102"/>
                </a:cubicBezTo>
                <a:cubicBezTo>
                  <a:pt x="13495" y="3141"/>
                  <a:pt x="12955" y="3438"/>
                  <a:pt x="12704" y="3700"/>
                </a:cubicBezTo>
                <a:cubicBezTo>
                  <a:pt x="12613" y="3795"/>
                  <a:pt x="12508" y="3897"/>
                  <a:pt x="12468" y="3924"/>
                </a:cubicBezTo>
                <a:cubicBezTo>
                  <a:pt x="12428" y="3951"/>
                  <a:pt x="12379" y="4017"/>
                  <a:pt x="12359" y="4073"/>
                </a:cubicBezTo>
                <a:cubicBezTo>
                  <a:pt x="12339" y="4129"/>
                  <a:pt x="12303" y="4176"/>
                  <a:pt x="12281" y="4176"/>
                </a:cubicBezTo>
                <a:cubicBezTo>
                  <a:pt x="12258" y="4176"/>
                  <a:pt x="12188" y="4240"/>
                  <a:pt x="12124" y="4318"/>
                </a:cubicBezTo>
                <a:cubicBezTo>
                  <a:pt x="12061" y="4396"/>
                  <a:pt x="11954" y="4485"/>
                  <a:pt x="11888" y="4517"/>
                </a:cubicBezTo>
                <a:cubicBezTo>
                  <a:pt x="11821" y="4550"/>
                  <a:pt x="11759" y="4611"/>
                  <a:pt x="11748" y="4652"/>
                </a:cubicBezTo>
                <a:cubicBezTo>
                  <a:pt x="11737" y="4694"/>
                  <a:pt x="11715" y="4717"/>
                  <a:pt x="11698" y="4702"/>
                </a:cubicBezTo>
                <a:cubicBezTo>
                  <a:pt x="11650" y="4657"/>
                  <a:pt x="11170" y="5270"/>
                  <a:pt x="11099" y="5467"/>
                </a:cubicBezTo>
                <a:cubicBezTo>
                  <a:pt x="11080" y="5522"/>
                  <a:pt x="11043" y="5570"/>
                  <a:pt x="11019" y="5570"/>
                </a:cubicBezTo>
                <a:cubicBezTo>
                  <a:pt x="10994" y="5570"/>
                  <a:pt x="10956" y="5597"/>
                  <a:pt x="10936" y="5634"/>
                </a:cubicBezTo>
                <a:cubicBezTo>
                  <a:pt x="10916" y="5670"/>
                  <a:pt x="10844" y="5727"/>
                  <a:pt x="10775" y="5758"/>
                </a:cubicBezTo>
                <a:cubicBezTo>
                  <a:pt x="10707" y="5789"/>
                  <a:pt x="10542" y="5949"/>
                  <a:pt x="10408" y="6114"/>
                </a:cubicBezTo>
                <a:cubicBezTo>
                  <a:pt x="10275" y="6278"/>
                  <a:pt x="10152" y="6412"/>
                  <a:pt x="10136" y="6412"/>
                </a:cubicBezTo>
                <a:cubicBezTo>
                  <a:pt x="10100" y="6412"/>
                  <a:pt x="9671" y="6952"/>
                  <a:pt x="9613" y="7070"/>
                </a:cubicBezTo>
                <a:cubicBezTo>
                  <a:pt x="9589" y="7119"/>
                  <a:pt x="9548" y="7159"/>
                  <a:pt x="9521" y="7159"/>
                </a:cubicBezTo>
                <a:cubicBezTo>
                  <a:pt x="9493" y="7159"/>
                  <a:pt x="9479" y="7182"/>
                  <a:pt x="9490" y="7209"/>
                </a:cubicBezTo>
                <a:cubicBezTo>
                  <a:pt x="9507" y="7250"/>
                  <a:pt x="9268" y="7476"/>
                  <a:pt x="9201" y="7482"/>
                </a:cubicBezTo>
                <a:cubicBezTo>
                  <a:pt x="9188" y="7484"/>
                  <a:pt x="9154" y="7531"/>
                  <a:pt x="9125" y="7593"/>
                </a:cubicBezTo>
                <a:cubicBezTo>
                  <a:pt x="9097" y="7654"/>
                  <a:pt x="9053" y="7706"/>
                  <a:pt x="9028" y="7706"/>
                </a:cubicBezTo>
                <a:cubicBezTo>
                  <a:pt x="8982" y="7706"/>
                  <a:pt x="8781" y="7982"/>
                  <a:pt x="8784" y="8041"/>
                </a:cubicBezTo>
                <a:cubicBezTo>
                  <a:pt x="8785" y="8058"/>
                  <a:pt x="8710" y="8130"/>
                  <a:pt x="8619" y="8200"/>
                </a:cubicBezTo>
                <a:cubicBezTo>
                  <a:pt x="8527" y="8271"/>
                  <a:pt x="8437" y="8377"/>
                  <a:pt x="8417" y="8439"/>
                </a:cubicBezTo>
                <a:cubicBezTo>
                  <a:pt x="8398" y="8500"/>
                  <a:pt x="8363" y="8552"/>
                  <a:pt x="8339" y="8552"/>
                </a:cubicBezTo>
                <a:cubicBezTo>
                  <a:pt x="8298" y="8552"/>
                  <a:pt x="7861" y="9102"/>
                  <a:pt x="7812" y="9217"/>
                </a:cubicBezTo>
                <a:cubicBezTo>
                  <a:pt x="7799" y="9247"/>
                  <a:pt x="7774" y="9274"/>
                  <a:pt x="7757" y="9274"/>
                </a:cubicBezTo>
                <a:cubicBezTo>
                  <a:pt x="7740" y="9274"/>
                  <a:pt x="7614" y="9421"/>
                  <a:pt x="7478" y="9605"/>
                </a:cubicBezTo>
                <a:cubicBezTo>
                  <a:pt x="7342" y="9788"/>
                  <a:pt x="7127" y="10046"/>
                  <a:pt x="7002" y="10174"/>
                </a:cubicBezTo>
                <a:cubicBezTo>
                  <a:pt x="6877" y="10301"/>
                  <a:pt x="6682" y="10532"/>
                  <a:pt x="6571" y="10686"/>
                </a:cubicBezTo>
                <a:cubicBezTo>
                  <a:pt x="6460" y="10839"/>
                  <a:pt x="6283" y="11046"/>
                  <a:pt x="6176" y="11148"/>
                </a:cubicBezTo>
                <a:cubicBezTo>
                  <a:pt x="5944" y="11367"/>
                  <a:pt x="5429" y="12016"/>
                  <a:pt x="5153" y="12438"/>
                </a:cubicBezTo>
                <a:cubicBezTo>
                  <a:pt x="5045" y="12604"/>
                  <a:pt x="4852" y="12865"/>
                  <a:pt x="4725" y="13018"/>
                </a:cubicBezTo>
                <a:cubicBezTo>
                  <a:pt x="4446" y="13352"/>
                  <a:pt x="3632" y="14482"/>
                  <a:pt x="3383" y="14881"/>
                </a:cubicBezTo>
                <a:cubicBezTo>
                  <a:pt x="3284" y="15038"/>
                  <a:pt x="3183" y="15165"/>
                  <a:pt x="3160" y="15165"/>
                </a:cubicBezTo>
                <a:cubicBezTo>
                  <a:pt x="3137" y="15165"/>
                  <a:pt x="3079" y="15240"/>
                  <a:pt x="3030" y="15329"/>
                </a:cubicBezTo>
                <a:cubicBezTo>
                  <a:pt x="2981" y="15417"/>
                  <a:pt x="2788" y="15702"/>
                  <a:pt x="2599" y="15961"/>
                </a:cubicBezTo>
                <a:cubicBezTo>
                  <a:pt x="2410" y="16221"/>
                  <a:pt x="2135" y="16647"/>
                  <a:pt x="1988" y="16907"/>
                </a:cubicBezTo>
                <a:cubicBezTo>
                  <a:pt x="1842" y="17167"/>
                  <a:pt x="1681" y="17442"/>
                  <a:pt x="1631" y="17522"/>
                </a:cubicBezTo>
                <a:cubicBezTo>
                  <a:pt x="1581" y="17602"/>
                  <a:pt x="1454" y="17836"/>
                  <a:pt x="1349" y="18041"/>
                </a:cubicBezTo>
                <a:cubicBezTo>
                  <a:pt x="1245" y="18247"/>
                  <a:pt x="1108" y="18480"/>
                  <a:pt x="1044" y="18560"/>
                </a:cubicBezTo>
                <a:cubicBezTo>
                  <a:pt x="979" y="18640"/>
                  <a:pt x="904" y="18787"/>
                  <a:pt x="876" y="18887"/>
                </a:cubicBezTo>
                <a:cubicBezTo>
                  <a:pt x="848" y="18987"/>
                  <a:pt x="782" y="19136"/>
                  <a:pt x="729" y="19218"/>
                </a:cubicBezTo>
                <a:cubicBezTo>
                  <a:pt x="676" y="19300"/>
                  <a:pt x="592" y="19479"/>
                  <a:pt x="544" y="19616"/>
                </a:cubicBezTo>
                <a:cubicBezTo>
                  <a:pt x="496" y="19753"/>
                  <a:pt x="431" y="19910"/>
                  <a:pt x="398" y="19965"/>
                </a:cubicBezTo>
                <a:cubicBezTo>
                  <a:pt x="364" y="20019"/>
                  <a:pt x="308" y="20165"/>
                  <a:pt x="272" y="20288"/>
                </a:cubicBezTo>
                <a:cubicBezTo>
                  <a:pt x="237" y="20411"/>
                  <a:pt x="161" y="20598"/>
                  <a:pt x="104" y="20704"/>
                </a:cubicBezTo>
                <a:cubicBezTo>
                  <a:pt x="18" y="20864"/>
                  <a:pt x="0" y="20943"/>
                  <a:pt x="0" y="21156"/>
                </a:cubicBezTo>
                <a:cubicBezTo>
                  <a:pt x="0" y="21297"/>
                  <a:pt x="18" y="21439"/>
                  <a:pt x="40" y="21472"/>
                </a:cubicBezTo>
                <a:cubicBezTo>
                  <a:pt x="97" y="21557"/>
                  <a:pt x="251" y="21544"/>
                  <a:pt x="481" y="21436"/>
                </a:cubicBezTo>
                <a:cubicBezTo>
                  <a:pt x="590" y="21385"/>
                  <a:pt x="821" y="21317"/>
                  <a:pt x="994" y="21284"/>
                </a:cubicBezTo>
                <a:cubicBezTo>
                  <a:pt x="1167" y="21250"/>
                  <a:pt x="1403" y="21168"/>
                  <a:pt x="1520" y="21102"/>
                </a:cubicBezTo>
                <a:cubicBezTo>
                  <a:pt x="1636" y="21037"/>
                  <a:pt x="1884" y="20926"/>
                  <a:pt x="2071" y="20857"/>
                </a:cubicBezTo>
                <a:cubicBezTo>
                  <a:pt x="2547" y="20681"/>
                  <a:pt x="3020" y="20383"/>
                  <a:pt x="3480" y="19961"/>
                </a:cubicBezTo>
                <a:cubicBezTo>
                  <a:pt x="3580" y="19869"/>
                  <a:pt x="3839" y="19685"/>
                  <a:pt x="4057" y="19552"/>
                </a:cubicBezTo>
                <a:cubicBezTo>
                  <a:pt x="4276" y="19420"/>
                  <a:pt x="4577" y="19207"/>
                  <a:pt x="4725" y="19079"/>
                </a:cubicBezTo>
                <a:cubicBezTo>
                  <a:pt x="4872" y="18952"/>
                  <a:pt x="5001" y="18845"/>
                  <a:pt x="5011" y="18845"/>
                </a:cubicBezTo>
                <a:cubicBezTo>
                  <a:pt x="5076" y="18845"/>
                  <a:pt x="6770" y="17560"/>
                  <a:pt x="7059" y="17291"/>
                </a:cubicBezTo>
                <a:cubicBezTo>
                  <a:pt x="7252" y="17111"/>
                  <a:pt x="7557" y="16850"/>
                  <a:pt x="7736" y="16708"/>
                </a:cubicBezTo>
                <a:cubicBezTo>
                  <a:pt x="7915" y="16566"/>
                  <a:pt x="8280" y="16232"/>
                  <a:pt x="8545" y="15965"/>
                </a:cubicBezTo>
                <a:cubicBezTo>
                  <a:pt x="9110" y="15398"/>
                  <a:pt x="9487" y="15043"/>
                  <a:pt x="9741" y="14834"/>
                </a:cubicBezTo>
                <a:cubicBezTo>
                  <a:pt x="9841" y="14752"/>
                  <a:pt x="10040" y="14587"/>
                  <a:pt x="10186" y="14468"/>
                </a:cubicBezTo>
                <a:cubicBezTo>
                  <a:pt x="10331" y="14349"/>
                  <a:pt x="10693" y="14014"/>
                  <a:pt x="10988" y="13725"/>
                </a:cubicBezTo>
                <a:cubicBezTo>
                  <a:pt x="11283" y="13436"/>
                  <a:pt x="11642" y="13092"/>
                  <a:pt x="11784" y="12957"/>
                </a:cubicBezTo>
                <a:cubicBezTo>
                  <a:pt x="12027" y="12726"/>
                  <a:pt x="12517" y="12214"/>
                  <a:pt x="13093" y="11589"/>
                </a:cubicBezTo>
                <a:cubicBezTo>
                  <a:pt x="13233" y="11436"/>
                  <a:pt x="13639" y="11000"/>
                  <a:pt x="13994" y="10622"/>
                </a:cubicBezTo>
                <a:cubicBezTo>
                  <a:pt x="14350" y="10243"/>
                  <a:pt x="14769" y="9756"/>
                  <a:pt x="14925" y="9537"/>
                </a:cubicBezTo>
                <a:cubicBezTo>
                  <a:pt x="15267" y="9057"/>
                  <a:pt x="15725" y="8267"/>
                  <a:pt x="15995" y="7699"/>
                </a:cubicBezTo>
                <a:cubicBezTo>
                  <a:pt x="16234" y="7195"/>
                  <a:pt x="16507" y="6799"/>
                  <a:pt x="16826" y="6490"/>
                </a:cubicBezTo>
                <a:cubicBezTo>
                  <a:pt x="17193" y="6134"/>
                  <a:pt x="17202" y="6111"/>
                  <a:pt x="17176" y="5666"/>
                </a:cubicBezTo>
                <a:cubicBezTo>
                  <a:pt x="17159" y="5378"/>
                  <a:pt x="17163" y="5278"/>
                  <a:pt x="17197" y="5235"/>
                </a:cubicBezTo>
                <a:cubicBezTo>
                  <a:pt x="17300" y="5108"/>
                  <a:pt x="17870" y="4693"/>
                  <a:pt x="18319" y="4418"/>
                </a:cubicBezTo>
                <a:cubicBezTo>
                  <a:pt x="18823" y="4109"/>
                  <a:pt x="19152" y="3857"/>
                  <a:pt x="19687" y="3373"/>
                </a:cubicBezTo>
                <a:cubicBezTo>
                  <a:pt x="19865" y="3212"/>
                  <a:pt x="20141" y="2992"/>
                  <a:pt x="20303" y="2886"/>
                </a:cubicBezTo>
                <a:cubicBezTo>
                  <a:pt x="20603" y="2687"/>
                  <a:pt x="21250" y="2370"/>
                  <a:pt x="21475" y="2310"/>
                </a:cubicBezTo>
                <a:cubicBezTo>
                  <a:pt x="21588" y="2279"/>
                  <a:pt x="21600" y="2262"/>
                  <a:pt x="21600" y="2118"/>
                </a:cubicBezTo>
                <a:cubicBezTo>
                  <a:pt x="21600" y="2030"/>
                  <a:pt x="21580" y="1916"/>
                  <a:pt x="21555" y="1865"/>
                </a:cubicBezTo>
                <a:cubicBezTo>
                  <a:pt x="21512" y="1777"/>
                  <a:pt x="21504" y="1776"/>
                  <a:pt x="21373" y="1855"/>
                </a:cubicBezTo>
                <a:cubicBezTo>
                  <a:pt x="21297" y="1900"/>
                  <a:pt x="21192" y="1936"/>
                  <a:pt x="21138" y="1936"/>
                </a:cubicBezTo>
                <a:cubicBezTo>
                  <a:pt x="21085" y="1936"/>
                  <a:pt x="21031" y="1962"/>
                  <a:pt x="21020" y="1990"/>
                </a:cubicBezTo>
                <a:cubicBezTo>
                  <a:pt x="21009" y="2017"/>
                  <a:pt x="20971" y="2036"/>
                  <a:pt x="20935" y="2036"/>
                </a:cubicBezTo>
                <a:cubicBezTo>
                  <a:pt x="20899" y="2036"/>
                  <a:pt x="20810" y="2084"/>
                  <a:pt x="20738" y="2139"/>
                </a:cubicBezTo>
                <a:cubicBezTo>
                  <a:pt x="20667" y="2194"/>
                  <a:pt x="20596" y="2235"/>
                  <a:pt x="20582" y="2231"/>
                </a:cubicBezTo>
                <a:cubicBezTo>
                  <a:pt x="20568" y="2228"/>
                  <a:pt x="20549" y="2230"/>
                  <a:pt x="20540" y="2235"/>
                </a:cubicBezTo>
                <a:cubicBezTo>
                  <a:pt x="20530" y="2240"/>
                  <a:pt x="20494" y="2253"/>
                  <a:pt x="20457" y="2263"/>
                </a:cubicBezTo>
                <a:cubicBezTo>
                  <a:pt x="20420" y="2274"/>
                  <a:pt x="20330" y="2323"/>
                  <a:pt x="20258" y="2370"/>
                </a:cubicBezTo>
                <a:cubicBezTo>
                  <a:pt x="20186" y="2418"/>
                  <a:pt x="20095" y="2458"/>
                  <a:pt x="20059" y="2462"/>
                </a:cubicBezTo>
                <a:cubicBezTo>
                  <a:pt x="20023" y="2467"/>
                  <a:pt x="19788" y="2577"/>
                  <a:pt x="19538" y="2704"/>
                </a:cubicBezTo>
                <a:cubicBezTo>
                  <a:pt x="19166" y="2894"/>
                  <a:pt x="19064" y="2927"/>
                  <a:pt x="18975" y="2893"/>
                </a:cubicBezTo>
                <a:cubicBezTo>
                  <a:pt x="18915" y="2869"/>
                  <a:pt x="18866" y="2821"/>
                  <a:pt x="18866" y="2782"/>
                </a:cubicBezTo>
                <a:cubicBezTo>
                  <a:pt x="18866" y="2697"/>
                  <a:pt x="19470" y="2154"/>
                  <a:pt x="20059" y="1709"/>
                </a:cubicBezTo>
                <a:cubicBezTo>
                  <a:pt x="20296" y="1530"/>
                  <a:pt x="20520" y="1329"/>
                  <a:pt x="20556" y="1264"/>
                </a:cubicBezTo>
                <a:cubicBezTo>
                  <a:pt x="20593" y="1200"/>
                  <a:pt x="20686" y="1124"/>
                  <a:pt x="20764" y="1094"/>
                </a:cubicBezTo>
                <a:cubicBezTo>
                  <a:pt x="20935" y="1027"/>
                  <a:pt x="20950" y="879"/>
                  <a:pt x="20788" y="852"/>
                </a:cubicBezTo>
                <a:cubicBezTo>
                  <a:pt x="20733" y="843"/>
                  <a:pt x="20646" y="772"/>
                  <a:pt x="20594" y="692"/>
                </a:cubicBezTo>
                <a:cubicBezTo>
                  <a:pt x="20481" y="520"/>
                  <a:pt x="20446" y="514"/>
                  <a:pt x="20215" y="646"/>
                </a:cubicBezTo>
                <a:cubicBezTo>
                  <a:pt x="20023" y="755"/>
                  <a:pt x="19942" y="738"/>
                  <a:pt x="20023" y="603"/>
                </a:cubicBezTo>
                <a:cubicBezTo>
                  <a:pt x="20069" y="527"/>
                  <a:pt x="20063" y="507"/>
                  <a:pt x="19962" y="386"/>
                </a:cubicBezTo>
                <a:lnTo>
                  <a:pt x="19851" y="251"/>
                </a:lnTo>
                <a:lnTo>
                  <a:pt x="19614" y="429"/>
                </a:lnTo>
                <a:cubicBezTo>
                  <a:pt x="19344" y="628"/>
                  <a:pt x="19198" y="623"/>
                  <a:pt x="19365" y="422"/>
                </a:cubicBezTo>
                <a:cubicBezTo>
                  <a:pt x="19419" y="357"/>
                  <a:pt x="19453" y="290"/>
                  <a:pt x="19439" y="269"/>
                </a:cubicBezTo>
                <a:cubicBezTo>
                  <a:pt x="19425" y="248"/>
                  <a:pt x="19437" y="191"/>
                  <a:pt x="19467" y="141"/>
                </a:cubicBezTo>
                <a:cubicBezTo>
                  <a:pt x="19519" y="56"/>
                  <a:pt x="19518" y="48"/>
                  <a:pt x="19458" y="48"/>
                </a:cubicBezTo>
                <a:cubicBezTo>
                  <a:pt x="19422" y="48"/>
                  <a:pt x="19378" y="28"/>
                  <a:pt x="19361" y="2"/>
                </a:cubicBezTo>
                <a:close/>
              </a:path>
            </a:pathLst>
          </a:custGeom>
          <a:ln w="12700">
            <a:miter lim="400000"/>
          </a:ln>
        </p:spPr>
      </p:pic>
      <p:pic>
        <p:nvPicPr>
          <p:cNvPr id="6" name="Image 5">
            <a:extLst>
              <a:ext uri="{FF2B5EF4-FFF2-40B4-BE49-F238E27FC236}">
                <a16:creationId xmlns:a16="http://schemas.microsoft.com/office/drawing/2014/main" id="{4313F680-13D2-7344-90A6-9189EB102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25099236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368"/>
                                        </p:tgtEl>
                                        <p:attrNameLst>
                                          <p:attrName>style.visibility</p:attrName>
                                        </p:attrNameLst>
                                      </p:cBhvr>
                                      <p:to>
                                        <p:strVal val="visible"/>
                                      </p:to>
                                    </p:set>
                                    <p:anim calcmode="lin" valueType="num">
                                      <p:cBhvr>
                                        <p:cTn id="7" dur="1500" fill="hold"/>
                                        <p:tgtEl>
                                          <p:spTgt spid="368"/>
                                        </p:tgtEl>
                                        <p:attrNameLst>
                                          <p:attrName>ppt_x</p:attrName>
                                        </p:attrNameLst>
                                      </p:cBhvr>
                                      <p:tavLst>
                                        <p:tav tm="0">
                                          <p:val>
                                            <p:strVal val="#ppt_x"/>
                                          </p:val>
                                        </p:tav>
                                        <p:tav tm="100000">
                                          <p:val>
                                            <p:strVal val="#ppt_x"/>
                                          </p:val>
                                        </p:tav>
                                      </p:tavLst>
                                    </p:anim>
                                    <p:anim calcmode="lin" valueType="num">
                                      <p:cBhvr>
                                        <p:cTn id="8" dur="1500" fill="hold"/>
                                        <p:tgtEl>
                                          <p:spTgt spid="36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p:tmAbs val="0"/>
                                  </p:iterate>
                                  <p:childTnLst>
                                    <p:set>
                                      <p:cBhvr>
                                        <p:cTn id="12" fill="hold"/>
                                        <p:tgtEl>
                                          <p:spTgt spid="369"/>
                                        </p:tgtEl>
                                        <p:attrNameLst>
                                          <p:attrName>style.visibility</p:attrName>
                                        </p:attrNameLst>
                                      </p:cBhvr>
                                      <p:to>
                                        <p:strVal val="visible"/>
                                      </p:to>
                                    </p:set>
                                    <p:animEffect transition="in" filter="wipe(left)">
                                      <p:cBhvr>
                                        <p:cTn id="13"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animBg="1" advAuto="0"/>
      <p:bldP spid="369" grpId="0" animBg="1" advAuto="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La traçabilité - un double enjeux"/>
          <p:cNvSpPr txBox="1">
            <a:spLocks noGrp="1"/>
          </p:cNvSpPr>
          <p:nvPr>
            <p:ph type="title"/>
          </p:nvPr>
        </p:nvSpPr>
        <p:spPr>
          <a:prstGeom prst="rect">
            <a:avLst/>
          </a:prstGeom>
        </p:spPr>
        <p:txBody>
          <a:bodyPr/>
          <a:lstStyle/>
          <a:p>
            <a:r>
              <a:t>La traçabilité - un double enjeux</a:t>
            </a:r>
          </a:p>
        </p:txBody>
      </p:sp>
      <p:sp>
        <p:nvSpPr>
          <p:cNvPr id="372" name="Personnel…"/>
          <p:cNvSpPr txBox="1">
            <a:spLocks noGrp="1"/>
          </p:cNvSpPr>
          <p:nvPr>
            <p:ph type="body" sz="quarter" idx="1"/>
          </p:nvPr>
        </p:nvSpPr>
        <p:spPr>
          <a:xfrm>
            <a:off x="410349" y="1848446"/>
            <a:ext cx="2794222" cy="1998722"/>
          </a:xfrm>
          <a:prstGeom prst="rect">
            <a:avLst/>
          </a:prstGeom>
        </p:spPr>
        <p:txBody>
          <a:bodyPr/>
          <a:lstStyle/>
          <a:p>
            <a:r>
              <a:t>Personnel</a:t>
            </a:r>
          </a:p>
          <a:p>
            <a:r>
              <a:t>Collectif</a:t>
            </a:r>
          </a:p>
        </p:txBody>
      </p:sp>
      <p:pic>
        <p:nvPicPr>
          <p:cNvPr id="373" name="Rangement.jpg" descr="Rangement.jpg"/>
          <p:cNvPicPr>
            <a:picLocks noChangeAspect="1"/>
          </p:cNvPicPr>
          <p:nvPr/>
        </p:nvPicPr>
        <p:blipFill>
          <a:blip r:embed="rId2"/>
          <a:stretch>
            <a:fillRect/>
          </a:stretch>
        </p:blipFill>
        <p:spPr>
          <a:xfrm>
            <a:off x="4020083" y="0"/>
            <a:ext cx="5122334" cy="6858000"/>
          </a:xfrm>
          <a:prstGeom prst="rect">
            <a:avLst/>
          </a:prstGeom>
          <a:ln w="12700">
            <a:miter lim="400000"/>
          </a:ln>
        </p:spPr>
      </p:pic>
      <p:pic>
        <p:nvPicPr>
          <p:cNvPr id="374" name="Capture d’écran 2019-05-20 à 10.23.54.png" descr="Capture d’écran 2019-05-20 à 10.23.54.png"/>
          <p:cNvPicPr>
            <a:picLocks noChangeAspect="1"/>
          </p:cNvPicPr>
          <p:nvPr/>
        </p:nvPicPr>
        <p:blipFill>
          <a:blip r:embed="rId3"/>
          <a:stretch>
            <a:fillRect/>
          </a:stretch>
        </p:blipFill>
        <p:spPr>
          <a:xfrm>
            <a:off x="3988718" y="889622"/>
            <a:ext cx="5185065" cy="5221631"/>
          </a:xfrm>
          <a:prstGeom prst="rect">
            <a:avLst/>
          </a:prstGeom>
          <a:ln w="12700">
            <a:miter lim="400000"/>
          </a:ln>
        </p:spPr>
      </p:pic>
      <p:sp>
        <p:nvSpPr>
          <p:cNvPr id="375" name="Confiance…"/>
          <p:cNvSpPr txBox="1"/>
          <p:nvPr/>
        </p:nvSpPr>
        <p:spPr>
          <a:xfrm>
            <a:off x="410349" y="4164171"/>
            <a:ext cx="2794222" cy="1998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p>
            <a:pPr marL="330387" indent="-330387">
              <a:spcBef>
                <a:spcPts val="1687"/>
              </a:spcBef>
              <a:buClr>
                <a:srgbClr val="929292"/>
              </a:buClr>
              <a:buSzPct val="60000"/>
              <a:buFont typeface="Zapf Dingbats"/>
              <a:buChar char="❖"/>
              <a:defRPr sz="3600"/>
            </a:pPr>
            <a:r>
              <a:rPr sz="2531"/>
              <a:t>Confiance</a:t>
            </a:r>
          </a:p>
          <a:p>
            <a:pPr marL="330387" indent="-330387">
              <a:spcBef>
                <a:spcPts val="1687"/>
              </a:spcBef>
              <a:buClr>
                <a:srgbClr val="929292"/>
              </a:buClr>
              <a:buSzPct val="60000"/>
              <a:buFont typeface="Zapf Dingbats"/>
              <a:buChar char="❖"/>
              <a:defRPr sz="3600"/>
            </a:pPr>
            <a:r>
              <a:rPr sz="2531"/>
              <a:t>Efficience</a:t>
            </a:r>
          </a:p>
          <a:p>
            <a:pPr marL="330387" indent="-330387">
              <a:spcBef>
                <a:spcPts val="1687"/>
              </a:spcBef>
              <a:buClr>
                <a:srgbClr val="929292"/>
              </a:buClr>
              <a:buSzPct val="60000"/>
              <a:buFont typeface="Zapf Dingbats"/>
              <a:buChar char="❖"/>
              <a:defRPr sz="3600"/>
            </a:pPr>
            <a:r>
              <a:rPr sz="2531"/>
              <a:t>Ré-exploitation</a:t>
            </a:r>
          </a:p>
        </p:txBody>
      </p:sp>
    </p:spTree>
    <p:extLst>
      <p:ext uri="{BB962C8B-B14F-4D97-AF65-F5344CB8AC3E}">
        <p14:creationId xmlns:p14="http://schemas.microsoft.com/office/powerpoint/2010/main" val="40027301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373"/>
                                        </p:tgtEl>
                                        <p:attrNameLst>
                                          <p:attrName>style.visibility</p:attrName>
                                        </p:attrNameLst>
                                      </p:cBhvr>
                                      <p:to>
                                        <p:strVal val="visible"/>
                                      </p:to>
                                    </p:set>
                                    <p:anim calcmode="lin" valueType="num">
                                      <p:cBhvr>
                                        <p:cTn id="7" dur="1000" fill="hold"/>
                                        <p:tgtEl>
                                          <p:spTgt spid="373"/>
                                        </p:tgtEl>
                                        <p:attrNameLst>
                                          <p:attrName>ppt_x</p:attrName>
                                        </p:attrNameLst>
                                      </p:cBhvr>
                                      <p:tavLst>
                                        <p:tav tm="0">
                                          <p:val>
                                            <p:strVal val="1+#ppt_w/2"/>
                                          </p:val>
                                        </p:tav>
                                        <p:tav tm="100000">
                                          <p:val>
                                            <p:strVal val="#ppt_x"/>
                                          </p:val>
                                        </p:tav>
                                      </p:tavLst>
                                    </p:anim>
                                    <p:anim calcmode="lin" valueType="num">
                                      <p:cBhvr>
                                        <p:cTn id="8" dur="1000" fill="hold"/>
                                        <p:tgtEl>
                                          <p:spTgt spid="3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374"/>
                                        </p:tgtEl>
                                        <p:attrNameLst>
                                          <p:attrName>style.visibility</p:attrName>
                                        </p:attrNameLst>
                                      </p:cBhvr>
                                      <p:to>
                                        <p:strVal val="visible"/>
                                      </p:to>
                                    </p:set>
                                    <p:anim calcmode="lin" valueType="num">
                                      <p:cBhvr>
                                        <p:cTn id="13" dur="1000" fill="hold"/>
                                        <p:tgtEl>
                                          <p:spTgt spid="374"/>
                                        </p:tgtEl>
                                        <p:attrNameLst>
                                          <p:attrName>ppt_x</p:attrName>
                                        </p:attrNameLst>
                                      </p:cBhvr>
                                      <p:tavLst>
                                        <p:tav tm="0">
                                          <p:val>
                                            <p:strVal val="0-#ppt_w/2"/>
                                          </p:val>
                                        </p:tav>
                                        <p:tav tm="100000">
                                          <p:val>
                                            <p:strVal val="#ppt_x"/>
                                          </p:val>
                                        </p:tav>
                                      </p:tavLst>
                                    </p:anim>
                                    <p:anim calcmode="lin" valueType="num">
                                      <p:cBhvr>
                                        <p:cTn id="14" dur="1000" fill="hold"/>
                                        <p:tgtEl>
                                          <p:spTgt spid="37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p:tmAbs val="0"/>
                                  </p:iterate>
                                  <p:childTnLst>
                                    <p:set>
                                      <p:cBhvr>
                                        <p:cTn id="18" fill="hold"/>
                                        <p:tgtEl>
                                          <p:spTgt spid="375"/>
                                        </p:tgtEl>
                                        <p:attrNameLst>
                                          <p:attrName>style.visibility</p:attrName>
                                        </p:attrNameLst>
                                      </p:cBhvr>
                                      <p:to>
                                        <p:strVal val="visible"/>
                                      </p:to>
                                    </p:set>
                                    <p:anim calcmode="lin" valueType="num">
                                      <p:cBhvr>
                                        <p:cTn id="19" dur="1000" fill="hold"/>
                                        <p:tgtEl>
                                          <p:spTgt spid="375"/>
                                        </p:tgtEl>
                                        <p:attrNameLst>
                                          <p:attrName>ppt_w</p:attrName>
                                        </p:attrNameLst>
                                      </p:cBhvr>
                                      <p:tavLst>
                                        <p:tav tm="0">
                                          <p:val>
                                            <p:strVal val="4*#ppt_w"/>
                                          </p:val>
                                        </p:tav>
                                        <p:tav tm="100000">
                                          <p:val>
                                            <p:strVal val="#ppt_w"/>
                                          </p:val>
                                        </p:tav>
                                      </p:tavLst>
                                    </p:anim>
                                    <p:anim calcmode="lin" valueType="num">
                                      <p:cBhvr>
                                        <p:cTn id="20" dur="1000" fill="hold"/>
                                        <p:tgtEl>
                                          <p:spTgt spid="37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advAuto="0"/>
      <p:bldP spid="374" grpId="0" animBg="1" advAuto="0"/>
      <p:bldP spid="375" grpId="0" animBg="1" advAuto="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EEEBE5"/>
        </a:solidFill>
        <a:effectLst/>
      </p:bgPr>
    </p:bg>
    <p:spTree>
      <p:nvGrpSpPr>
        <p:cNvPr id="1" name=""/>
        <p:cNvGrpSpPr/>
        <p:nvPr/>
      </p:nvGrpSpPr>
      <p:grpSpPr>
        <a:xfrm>
          <a:off x="0" y="0"/>
          <a:ext cx="0" cy="0"/>
          <a:chOff x="0" y="0"/>
          <a:chExt cx="0" cy="0"/>
        </a:xfrm>
      </p:grpSpPr>
      <p:sp>
        <p:nvSpPr>
          <p:cNvPr id="380" name="Tracer quoi ? Comment ?"/>
          <p:cNvSpPr txBox="1">
            <a:spLocks noGrp="1"/>
          </p:cNvSpPr>
          <p:nvPr>
            <p:ph type="title"/>
          </p:nvPr>
        </p:nvSpPr>
        <p:spPr>
          <a:prstGeom prst="rect">
            <a:avLst/>
          </a:prstGeom>
        </p:spPr>
        <p:txBody>
          <a:bodyPr/>
          <a:lstStyle/>
          <a:p>
            <a:r>
              <a:t>Tracer quoi ? Comment ?</a:t>
            </a:r>
          </a:p>
        </p:txBody>
      </p:sp>
      <p:sp>
        <p:nvSpPr>
          <p:cNvPr id="381" name="Flèche"/>
          <p:cNvSpPr/>
          <p:nvPr/>
        </p:nvSpPr>
        <p:spPr>
          <a:xfrm>
            <a:off x="200604" y="1826121"/>
            <a:ext cx="6008389" cy="892969"/>
          </a:xfrm>
          <a:prstGeom prst="rightArrow">
            <a:avLst>
              <a:gd name="adj1" fmla="val 32000"/>
              <a:gd name="adj2" fmla="val 64000"/>
            </a:avLst>
          </a:prstGeom>
          <a:blipFill>
            <a:blip r:embed="rId2"/>
          </a:blipFill>
          <a:ln w="12700">
            <a:miter lim="400000"/>
          </a:ln>
        </p:spPr>
        <p:txBody>
          <a:bodyPr lIns="35719" tIns="35719" rIns="35719" bIns="35719" anchor="ctr"/>
          <a:lstStyle/>
          <a:p>
            <a:pPr>
              <a:defRPr sz="3200">
                <a:solidFill>
                  <a:srgbClr val="FFFFFF"/>
                </a:solidFill>
                <a:effectLst>
                  <a:outerShdw blurRad="25400" dist="33948" dir="2700000" rotWithShape="0">
                    <a:srgbClr val="3B3936"/>
                  </a:outerShdw>
                </a:effectLst>
              </a:defRPr>
            </a:pPr>
            <a:endParaRPr sz="2250"/>
          </a:p>
        </p:txBody>
      </p:sp>
      <p:sp>
        <p:nvSpPr>
          <p:cNvPr id="382" name="Flèche"/>
          <p:cNvSpPr/>
          <p:nvPr/>
        </p:nvSpPr>
        <p:spPr>
          <a:xfrm>
            <a:off x="6364076" y="1826121"/>
            <a:ext cx="2579320" cy="892969"/>
          </a:xfrm>
          <a:prstGeom prst="rightArrow">
            <a:avLst>
              <a:gd name="adj1" fmla="val 32000"/>
              <a:gd name="adj2" fmla="val 64000"/>
            </a:avLst>
          </a:prstGeom>
          <a:blipFill>
            <a:blip r:embed="rId2"/>
          </a:blipFill>
          <a:ln w="12700">
            <a:miter lim="400000"/>
          </a:ln>
        </p:spPr>
        <p:txBody>
          <a:bodyPr lIns="35719" tIns="35719" rIns="35719" bIns="35719" anchor="ctr"/>
          <a:lstStyle/>
          <a:p>
            <a:pPr>
              <a:defRPr sz="3200">
                <a:solidFill>
                  <a:srgbClr val="FFFFFF"/>
                </a:solidFill>
                <a:effectLst>
                  <a:outerShdw blurRad="25400" dist="33948" dir="2700000" rotWithShape="0">
                    <a:srgbClr val="3B3936"/>
                  </a:outerShdw>
                </a:effectLst>
              </a:defRPr>
            </a:pPr>
            <a:endParaRPr sz="2250"/>
          </a:p>
        </p:txBody>
      </p:sp>
      <p:sp>
        <p:nvSpPr>
          <p:cNvPr id="383" name="T0"/>
          <p:cNvSpPr txBox="1"/>
          <p:nvPr/>
        </p:nvSpPr>
        <p:spPr>
          <a:xfrm>
            <a:off x="205033" y="1643542"/>
            <a:ext cx="234039"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lvl1pPr>
          </a:lstStyle>
          <a:p>
            <a:r>
              <a:rPr sz="1266"/>
              <a:t>T0</a:t>
            </a:r>
          </a:p>
        </p:txBody>
      </p:sp>
      <p:sp>
        <p:nvSpPr>
          <p:cNvPr id="384" name="T 36 mois"/>
          <p:cNvSpPr txBox="1"/>
          <p:nvPr/>
        </p:nvSpPr>
        <p:spPr>
          <a:xfrm>
            <a:off x="5190782" y="1576569"/>
            <a:ext cx="711734"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lvl1pPr>
          </a:lstStyle>
          <a:p>
            <a:r>
              <a:rPr sz="1266"/>
              <a:t>T 36 mois</a:t>
            </a:r>
          </a:p>
        </p:txBody>
      </p:sp>
      <p:sp>
        <p:nvSpPr>
          <p:cNvPr id="385" name="Arrivée doctorant # 24"/>
          <p:cNvSpPr txBox="1"/>
          <p:nvPr/>
        </p:nvSpPr>
        <p:spPr>
          <a:xfrm>
            <a:off x="203603" y="2549905"/>
            <a:ext cx="1548502"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Arrivée doctorant # 24</a:t>
            </a:r>
          </a:p>
        </p:txBody>
      </p:sp>
      <p:sp>
        <p:nvSpPr>
          <p:cNvPr id="386" name="Pot de thèse"/>
          <p:cNvSpPr txBox="1"/>
          <p:nvPr/>
        </p:nvSpPr>
        <p:spPr>
          <a:xfrm>
            <a:off x="5015746" y="2800215"/>
            <a:ext cx="894412"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Pot de thèse</a:t>
            </a:r>
          </a:p>
        </p:txBody>
      </p:sp>
      <p:sp>
        <p:nvSpPr>
          <p:cNvPr id="387" name="… la suite"/>
          <p:cNvSpPr txBox="1"/>
          <p:nvPr/>
        </p:nvSpPr>
        <p:spPr>
          <a:xfrm>
            <a:off x="7018699" y="2612692"/>
            <a:ext cx="69237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 la suite</a:t>
            </a:r>
          </a:p>
        </p:txBody>
      </p:sp>
      <p:grpSp>
        <p:nvGrpSpPr>
          <p:cNvPr id="422" name="Groupe"/>
          <p:cNvGrpSpPr/>
          <p:nvPr/>
        </p:nvGrpSpPr>
        <p:grpSpPr>
          <a:xfrm>
            <a:off x="-4796" y="3297068"/>
            <a:ext cx="8754311" cy="3538756"/>
            <a:chOff x="0" y="64181"/>
            <a:chExt cx="12450573" cy="5032897"/>
          </a:xfrm>
        </p:grpSpPr>
        <p:sp>
          <p:nvSpPr>
            <p:cNvPr id="388" name="Ligne"/>
            <p:cNvSpPr/>
            <p:nvPr/>
          </p:nvSpPr>
          <p:spPr>
            <a:xfrm>
              <a:off x="799773" y="1534264"/>
              <a:ext cx="10872045" cy="1858955"/>
            </a:xfrm>
            <a:custGeom>
              <a:avLst/>
              <a:gdLst/>
              <a:ahLst/>
              <a:cxnLst>
                <a:cxn ang="0">
                  <a:pos x="wd2" y="hd2"/>
                </a:cxn>
                <a:cxn ang="5400000">
                  <a:pos x="wd2" y="hd2"/>
                </a:cxn>
                <a:cxn ang="10800000">
                  <a:pos x="wd2" y="hd2"/>
                </a:cxn>
                <a:cxn ang="16200000">
                  <a:pos x="wd2" y="hd2"/>
                </a:cxn>
              </a:cxnLst>
              <a:rect l="0" t="0" r="r" b="b"/>
              <a:pathLst>
                <a:path w="21600" h="21213" extrusionOk="0">
                  <a:moveTo>
                    <a:pt x="0" y="21213"/>
                  </a:moveTo>
                  <a:cubicBezTo>
                    <a:pt x="534" y="19408"/>
                    <a:pt x="1019" y="17313"/>
                    <a:pt x="1446" y="14970"/>
                  </a:cubicBezTo>
                  <a:cubicBezTo>
                    <a:pt x="1856" y="12720"/>
                    <a:pt x="2208" y="10257"/>
                    <a:pt x="2496" y="7629"/>
                  </a:cubicBezTo>
                  <a:cubicBezTo>
                    <a:pt x="2716" y="5650"/>
                    <a:pt x="3013" y="3951"/>
                    <a:pt x="3362" y="2587"/>
                  </a:cubicBezTo>
                  <a:cubicBezTo>
                    <a:pt x="3673" y="1371"/>
                    <a:pt x="4037" y="379"/>
                    <a:pt x="4454" y="88"/>
                  </a:cubicBezTo>
                  <a:cubicBezTo>
                    <a:pt x="5135" y="-387"/>
                    <a:pt x="5777" y="1163"/>
                    <a:pt x="6409" y="2432"/>
                  </a:cubicBezTo>
                  <a:cubicBezTo>
                    <a:pt x="7774" y="5173"/>
                    <a:pt x="9244" y="6650"/>
                    <a:pt x="10723" y="6208"/>
                  </a:cubicBezTo>
                  <a:cubicBezTo>
                    <a:pt x="10993" y="6127"/>
                    <a:pt x="11262" y="5982"/>
                    <a:pt x="11532" y="6031"/>
                  </a:cubicBezTo>
                  <a:cubicBezTo>
                    <a:pt x="12360" y="6181"/>
                    <a:pt x="13124" y="8076"/>
                    <a:pt x="13688" y="10950"/>
                  </a:cubicBezTo>
                  <a:cubicBezTo>
                    <a:pt x="14022" y="12651"/>
                    <a:pt x="14281" y="14679"/>
                    <a:pt x="14664" y="16135"/>
                  </a:cubicBezTo>
                  <a:cubicBezTo>
                    <a:pt x="15308" y="18585"/>
                    <a:pt x="16166" y="19061"/>
                    <a:pt x="16993" y="19340"/>
                  </a:cubicBezTo>
                  <a:cubicBezTo>
                    <a:pt x="18527" y="19859"/>
                    <a:pt x="20064" y="19950"/>
                    <a:pt x="21600" y="19770"/>
                  </a:cubicBezTo>
                </a:path>
              </a:pathLst>
            </a:custGeom>
            <a:noFill/>
            <a:ln w="25400" cap="flat">
              <a:solidFill>
                <a:srgbClr val="414141"/>
              </a:solidFill>
              <a:prstDash val="solid"/>
              <a:miter lim="400000"/>
            </a:ln>
            <a:effectLst/>
          </p:spPr>
          <p:txBody>
            <a:bodyPr wrap="square" lIns="35719" tIns="35719" rIns="35719" bIns="35719" numCol="1" anchor="ctr">
              <a:noAutofit/>
            </a:bodyPr>
            <a:lstStyle/>
            <a:p>
              <a:pPr>
                <a:defRPr sz="3200"/>
              </a:pPr>
              <a:endParaRPr sz="2250"/>
            </a:p>
          </p:txBody>
        </p:sp>
        <p:sp>
          <p:nvSpPr>
            <p:cNvPr id="389" name="Ligne"/>
            <p:cNvSpPr/>
            <p:nvPr/>
          </p:nvSpPr>
          <p:spPr>
            <a:xfrm>
              <a:off x="795530" y="3541517"/>
              <a:ext cx="11125187" cy="1"/>
            </a:xfrm>
            <a:prstGeom prst="line">
              <a:avLst/>
            </a:prstGeom>
            <a:noFill/>
            <a:ln w="25400" cap="flat">
              <a:solidFill>
                <a:srgbClr val="414141"/>
              </a:solidFill>
              <a:prstDash val="solid"/>
              <a:miter lim="400000"/>
              <a:tailEnd type="triangle" w="med" len="med"/>
            </a:ln>
            <a:effectLst/>
          </p:spPr>
          <p:txBody>
            <a:bodyPr wrap="square" lIns="35719" tIns="35719" rIns="35719" bIns="35719" numCol="1" anchor="ctr">
              <a:noAutofit/>
            </a:bodyPr>
            <a:lstStyle/>
            <a:p>
              <a:pPr>
                <a:defRPr sz="3200"/>
              </a:pPr>
              <a:endParaRPr sz="2250"/>
            </a:p>
          </p:txBody>
        </p:sp>
        <p:sp>
          <p:nvSpPr>
            <p:cNvPr id="390" name="Ligne"/>
            <p:cNvSpPr/>
            <p:nvPr/>
          </p:nvSpPr>
          <p:spPr>
            <a:xfrm flipV="1">
              <a:off x="795418" y="692542"/>
              <a:ext cx="1" cy="2848975"/>
            </a:xfrm>
            <a:prstGeom prst="line">
              <a:avLst/>
            </a:prstGeom>
            <a:noFill/>
            <a:ln w="25400" cap="flat">
              <a:solidFill>
                <a:srgbClr val="414141"/>
              </a:solidFill>
              <a:prstDash val="solid"/>
              <a:miter lim="400000"/>
              <a:tailEnd type="triangle" w="med" len="med"/>
            </a:ln>
            <a:effectLst/>
          </p:spPr>
          <p:txBody>
            <a:bodyPr wrap="square" lIns="35719" tIns="35719" rIns="35719" bIns="35719" numCol="1" anchor="ctr">
              <a:noAutofit/>
            </a:bodyPr>
            <a:lstStyle/>
            <a:p>
              <a:pPr>
                <a:defRPr sz="3200"/>
              </a:pPr>
              <a:endParaRPr sz="2250"/>
            </a:p>
          </p:txBody>
        </p:sp>
        <p:sp>
          <p:nvSpPr>
            <p:cNvPr id="391" name="Qté"/>
            <p:cNvSpPr txBox="1"/>
            <p:nvPr/>
          </p:nvSpPr>
          <p:spPr>
            <a:xfrm>
              <a:off x="0" y="64181"/>
              <a:ext cx="446664" cy="3796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sz="1266"/>
                <a:t>Qté</a:t>
              </a:r>
            </a:p>
          </p:txBody>
        </p:sp>
        <p:sp>
          <p:nvSpPr>
            <p:cNvPr id="392" name="Tps"/>
            <p:cNvSpPr txBox="1"/>
            <p:nvPr/>
          </p:nvSpPr>
          <p:spPr>
            <a:xfrm>
              <a:off x="12039656" y="3819585"/>
              <a:ext cx="410917" cy="3796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r>
                <a:rPr sz="1266"/>
                <a:t>Tps</a:t>
              </a:r>
            </a:p>
          </p:txBody>
        </p:sp>
        <p:pic>
          <p:nvPicPr>
            <p:cNvPr id="393" name="Ligne Ligne" descr="Ligne Ligne"/>
            <p:cNvPicPr>
              <a:picLocks/>
            </p:cNvPicPr>
            <p:nvPr/>
          </p:nvPicPr>
          <p:blipFill>
            <a:blip r:embed="rId3"/>
            <a:stretch>
              <a:fillRect/>
            </a:stretch>
          </p:blipFill>
          <p:spPr>
            <a:xfrm rot="5400000">
              <a:off x="1813839" y="1091019"/>
              <a:ext cx="609700" cy="352235"/>
            </a:xfrm>
            <a:prstGeom prst="rect">
              <a:avLst/>
            </a:prstGeom>
            <a:effectLst/>
          </p:spPr>
        </p:pic>
        <p:pic>
          <p:nvPicPr>
            <p:cNvPr id="395" name="Ligne Ligne" descr="Ligne Ligne"/>
            <p:cNvPicPr>
              <a:picLocks/>
            </p:cNvPicPr>
            <p:nvPr/>
          </p:nvPicPr>
          <p:blipFill>
            <a:blip r:embed="rId4"/>
            <a:stretch>
              <a:fillRect/>
            </a:stretch>
          </p:blipFill>
          <p:spPr>
            <a:xfrm rot="5400000">
              <a:off x="5407517" y="1041158"/>
              <a:ext cx="708328" cy="352235"/>
            </a:xfrm>
            <a:prstGeom prst="rect">
              <a:avLst/>
            </a:prstGeom>
            <a:effectLst/>
          </p:spPr>
        </p:pic>
        <p:pic>
          <p:nvPicPr>
            <p:cNvPr id="397" name="Ligne Ligne" descr="Ligne Ligne"/>
            <p:cNvPicPr>
              <a:picLocks/>
            </p:cNvPicPr>
            <p:nvPr/>
          </p:nvPicPr>
          <p:blipFill>
            <a:blip r:embed="rId5"/>
            <a:stretch>
              <a:fillRect/>
            </a:stretch>
          </p:blipFill>
          <p:spPr>
            <a:xfrm rot="5400000">
              <a:off x="7278233" y="1049308"/>
              <a:ext cx="692030" cy="352235"/>
            </a:xfrm>
            <a:prstGeom prst="rect">
              <a:avLst/>
            </a:prstGeom>
            <a:effectLst/>
          </p:spPr>
        </p:pic>
        <p:sp>
          <p:nvSpPr>
            <p:cNvPr id="399" name="Ligne"/>
            <p:cNvSpPr/>
            <p:nvPr/>
          </p:nvSpPr>
          <p:spPr>
            <a:xfrm>
              <a:off x="5477982" y="3771348"/>
              <a:ext cx="1" cy="571360"/>
            </a:xfrm>
            <a:prstGeom prst="line">
              <a:avLst/>
            </a:prstGeom>
            <a:noFill/>
            <a:ln w="63500" cap="flat">
              <a:solidFill>
                <a:schemeClr val="accent3">
                  <a:hueOff val="-72299"/>
                  <a:satOff val="19597"/>
                  <a:lumOff val="11238"/>
                </a:schemeClr>
              </a:solidFill>
              <a:custDash>
                <a:ds d="200000" sp="200000"/>
              </a:custDash>
              <a:miter lim="400000"/>
              <a:headEnd type="oval" w="med" len="med"/>
              <a:tailEnd type="triangle" w="med" len="med"/>
            </a:ln>
            <a:effectLst/>
          </p:spPr>
          <p:txBody>
            <a:bodyPr wrap="square" lIns="35719" tIns="35719" rIns="35719" bIns="35719" numCol="1" anchor="ctr">
              <a:noAutofit/>
            </a:bodyPr>
            <a:lstStyle/>
            <a:p>
              <a:pPr>
                <a:defRPr sz="3200"/>
              </a:pPr>
              <a:endParaRPr sz="2250"/>
            </a:p>
          </p:txBody>
        </p:sp>
        <p:sp>
          <p:nvSpPr>
            <p:cNvPr id="400" name="Ligne"/>
            <p:cNvSpPr/>
            <p:nvPr/>
          </p:nvSpPr>
          <p:spPr>
            <a:xfrm>
              <a:off x="7860239" y="3771348"/>
              <a:ext cx="1" cy="571360"/>
            </a:xfrm>
            <a:prstGeom prst="line">
              <a:avLst/>
            </a:prstGeom>
            <a:noFill/>
            <a:ln w="63500" cap="flat">
              <a:solidFill>
                <a:schemeClr val="accent3">
                  <a:hueOff val="-72299"/>
                  <a:satOff val="19597"/>
                  <a:lumOff val="11238"/>
                </a:schemeClr>
              </a:solidFill>
              <a:custDash>
                <a:ds d="200000" sp="200000"/>
              </a:custDash>
              <a:miter lim="400000"/>
              <a:headEnd type="oval" w="med" len="med"/>
              <a:tailEnd type="triangle" w="med" len="med"/>
            </a:ln>
            <a:effectLst/>
          </p:spPr>
          <p:txBody>
            <a:bodyPr wrap="square" lIns="35719" tIns="35719" rIns="35719" bIns="35719" numCol="1" anchor="ctr">
              <a:noAutofit/>
            </a:bodyPr>
            <a:lstStyle/>
            <a:p>
              <a:pPr>
                <a:defRPr sz="3200"/>
              </a:pPr>
              <a:endParaRPr sz="2250"/>
            </a:p>
          </p:txBody>
        </p:sp>
        <p:sp>
          <p:nvSpPr>
            <p:cNvPr id="401" name="Ligne"/>
            <p:cNvSpPr/>
            <p:nvPr/>
          </p:nvSpPr>
          <p:spPr>
            <a:xfrm>
              <a:off x="9166511" y="3771348"/>
              <a:ext cx="1" cy="571360"/>
            </a:xfrm>
            <a:prstGeom prst="line">
              <a:avLst/>
            </a:prstGeom>
            <a:noFill/>
            <a:ln w="63500" cap="flat">
              <a:solidFill>
                <a:schemeClr val="accent3">
                  <a:hueOff val="-72299"/>
                  <a:satOff val="19597"/>
                  <a:lumOff val="11238"/>
                </a:schemeClr>
              </a:solidFill>
              <a:custDash>
                <a:ds d="200000" sp="200000"/>
              </a:custDash>
              <a:miter lim="400000"/>
              <a:headEnd type="oval" w="med" len="med"/>
              <a:tailEnd type="triangle" w="med" len="med"/>
            </a:ln>
            <a:effectLst/>
          </p:spPr>
          <p:txBody>
            <a:bodyPr wrap="square" lIns="35719" tIns="35719" rIns="35719" bIns="35719" numCol="1" anchor="ctr">
              <a:noAutofit/>
            </a:bodyPr>
            <a:lstStyle/>
            <a:p>
              <a:pPr>
                <a:defRPr sz="3200"/>
              </a:pPr>
              <a:endParaRPr sz="2250"/>
            </a:p>
          </p:txBody>
        </p:sp>
        <p:sp>
          <p:nvSpPr>
            <p:cNvPr id="402" name="Ligne"/>
            <p:cNvSpPr/>
            <p:nvPr/>
          </p:nvSpPr>
          <p:spPr>
            <a:xfrm>
              <a:off x="11379843" y="3771348"/>
              <a:ext cx="1" cy="571360"/>
            </a:xfrm>
            <a:prstGeom prst="line">
              <a:avLst/>
            </a:prstGeom>
            <a:noFill/>
            <a:ln w="63500" cap="flat">
              <a:solidFill>
                <a:schemeClr val="accent3">
                  <a:hueOff val="-72299"/>
                  <a:satOff val="19597"/>
                  <a:lumOff val="11238"/>
                </a:schemeClr>
              </a:solidFill>
              <a:custDash>
                <a:ds d="200000" sp="200000"/>
              </a:custDash>
              <a:miter lim="400000"/>
              <a:headEnd type="oval" w="med" len="med"/>
              <a:tailEnd type="triangle" w="med" len="med"/>
            </a:ln>
            <a:effectLst/>
          </p:spPr>
          <p:txBody>
            <a:bodyPr wrap="square" lIns="35719" tIns="35719" rIns="35719" bIns="35719" numCol="1" anchor="ctr">
              <a:noAutofit/>
            </a:bodyPr>
            <a:lstStyle/>
            <a:p>
              <a:pPr>
                <a:defRPr sz="3200"/>
              </a:pPr>
              <a:endParaRPr sz="2250"/>
            </a:p>
          </p:txBody>
        </p:sp>
        <p:pic>
          <p:nvPicPr>
            <p:cNvPr id="403" name="avatar-303347_960_720.png" descr="avatar-303347_960_720.png"/>
            <p:cNvPicPr>
              <a:picLocks noChangeAspect="1"/>
            </p:cNvPicPr>
            <p:nvPr/>
          </p:nvPicPr>
          <p:blipFill>
            <a:blip r:embed="rId6"/>
            <a:stretch>
              <a:fillRect/>
            </a:stretch>
          </p:blipFill>
          <p:spPr>
            <a:xfrm>
              <a:off x="1942572" y="250773"/>
              <a:ext cx="352235" cy="608174"/>
            </a:xfrm>
            <a:prstGeom prst="rect">
              <a:avLst/>
            </a:prstGeom>
            <a:ln w="12700" cap="flat">
              <a:noFill/>
              <a:miter lim="400000"/>
            </a:ln>
            <a:effectLst/>
          </p:spPr>
        </p:pic>
        <p:pic>
          <p:nvPicPr>
            <p:cNvPr id="404" name="blue-148582_960_720.png" descr="blue-148582_960_720.png"/>
            <p:cNvPicPr>
              <a:picLocks noChangeAspect="1"/>
            </p:cNvPicPr>
            <p:nvPr/>
          </p:nvPicPr>
          <p:blipFill>
            <a:blip r:embed="rId7"/>
            <a:stretch>
              <a:fillRect/>
            </a:stretch>
          </p:blipFill>
          <p:spPr>
            <a:xfrm>
              <a:off x="11041124" y="4446768"/>
              <a:ext cx="677438" cy="608174"/>
            </a:xfrm>
            <a:prstGeom prst="rect">
              <a:avLst/>
            </a:prstGeom>
            <a:ln w="12700" cap="flat">
              <a:noFill/>
              <a:miter lim="400000"/>
            </a:ln>
            <a:effectLst/>
          </p:spPr>
        </p:pic>
        <p:pic>
          <p:nvPicPr>
            <p:cNvPr id="405" name="avatar-303347_960_720.png" descr="avatar-303347_960_720.png"/>
            <p:cNvPicPr>
              <a:picLocks noChangeAspect="1"/>
            </p:cNvPicPr>
            <p:nvPr/>
          </p:nvPicPr>
          <p:blipFill>
            <a:blip r:embed="rId6"/>
            <a:stretch>
              <a:fillRect/>
            </a:stretch>
          </p:blipFill>
          <p:spPr>
            <a:xfrm>
              <a:off x="5254671" y="4488904"/>
              <a:ext cx="352234" cy="608174"/>
            </a:xfrm>
            <a:prstGeom prst="rect">
              <a:avLst/>
            </a:prstGeom>
            <a:ln w="12700" cap="flat">
              <a:noFill/>
              <a:miter lim="400000"/>
            </a:ln>
            <a:effectLst/>
          </p:spPr>
        </p:pic>
        <p:pic>
          <p:nvPicPr>
            <p:cNvPr id="406" name="man-23862_640.png" descr="man-23862_640.png"/>
            <p:cNvPicPr>
              <a:picLocks noChangeAspect="1"/>
            </p:cNvPicPr>
            <p:nvPr/>
          </p:nvPicPr>
          <p:blipFill>
            <a:blip r:embed="rId8"/>
            <a:stretch>
              <a:fillRect/>
            </a:stretch>
          </p:blipFill>
          <p:spPr>
            <a:xfrm>
              <a:off x="7684123" y="4489450"/>
              <a:ext cx="352234" cy="607628"/>
            </a:xfrm>
            <a:prstGeom prst="rect">
              <a:avLst/>
            </a:prstGeom>
            <a:ln w="12700" cap="flat">
              <a:noFill/>
              <a:miter lim="400000"/>
            </a:ln>
            <a:effectLst/>
          </p:spPr>
        </p:pic>
        <p:pic>
          <p:nvPicPr>
            <p:cNvPr id="407" name="Hopstarter-Face-Avatars-Female-Face-FC-5.png" descr="Hopstarter-Face-Avatars-Female-Face-FC-5.png"/>
            <p:cNvPicPr>
              <a:picLocks noChangeAspect="1"/>
            </p:cNvPicPr>
            <p:nvPr/>
          </p:nvPicPr>
          <p:blipFill>
            <a:blip r:embed="rId9"/>
            <a:stretch>
              <a:fillRect/>
            </a:stretch>
          </p:blipFill>
          <p:spPr>
            <a:xfrm>
              <a:off x="8841357" y="4446768"/>
              <a:ext cx="650310" cy="650310"/>
            </a:xfrm>
            <a:prstGeom prst="rect">
              <a:avLst/>
            </a:prstGeom>
            <a:ln w="12700" cap="flat">
              <a:noFill/>
              <a:miter lim="400000"/>
            </a:ln>
            <a:effectLst/>
          </p:spPr>
        </p:pic>
        <p:sp>
          <p:nvSpPr>
            <p:cNvPr id="408" name="Figure"/>
            <p:cNvSpPr/>
            <p:nvPr/>
          </p:nvSpPr>
          <p:spPr>
            <a:xfrm>
              <a:off x="808000" y="3259170"/>
              <a:ext cx="10879901" cy="2936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503" y="16247"/>
                    <a:pt x="3016" y="12766"/>
                    <a:pt x="4535" y="11189"/>
                  </a:cubicBezTo>
                  <a:cubicBezTo>
                    <a:pt x="8610" y="6958"/>
                    <a:pt x="12694" y="16512"/>
                    <a:pt x="16773" y="8278"/>
                  </a:cubicBezTo>
                  <a:cubicBezTo>
                    <a:pt x="17572" y="6665"/>
                    <a:pt x="18370" y="4369"/>
                    <a:pt x="19169" y="2761"/>
                  </a:cubicBezTo>
                  <a:cubicBezTo>
                    <a:pt x="19977" y="1137"/>
                    <a:pt x="20785" y="216"/>
                    <a:pt x="21594" y="0"/>
                  </a:cubicBezTo>
                  <a:lnTo>
                    <a:pt x="21600" y="20359"/>
                  </a:lnTo>
                  <a:lnTo>
                    <a:pt x="0" y="21600"/>
                  </a:lnTo>
                  <a:close/>
                </a:path>
              </a:pathLst>
            </a:custGeom>
            <a:solidFill>
              <a:srgbClr val="EE220C"/>
            </a:solidFill>
            <a:ln w="12700" cap="flat">
              <a:noFill/>
              <a:miter lim="400000"/>
            </a:ln>
            <a:effectLst/>
          </p:spPr>
          <p:txBody>
            <a:bodyPr wrap="square" lIns="35719" tIns="35719" rIns="35719" bIns="35719" numCol="1" anchor="ctr">
              <a:noAutofit/>
            </a:bodyP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409" name="Manuscrit"/>
            <p:cNvSpPr txBox="1"/>
            <p:nvPr/>
          </p:nvSpPr>
          <p:spPr>
            <a:xfrm>
              <a:off x="10887132" y="1641624"/>
              <a:ext cx="1121675" cy="3796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a:solidFill>
                    <a:srgbClr val="000000"/>
                  </a:solidFill>
                  <a:latin typeface="Helvetica Neue"/>
                  <a:ea typeface="Helvetica Neue"/>
                  <a:cs typeface="Helvetica Neue"/>
                  <a:sym typeface="Helvetica Neue"/>
                </a:defRPr>
              </a:lvl1pPr>
            </a:lstStyle>
            <a:p>
              <a:r>
                <a:rPr sz="1266"/>
                <a:t>Manuscrit</a:t>
              </a:r>
            </a:p>
          </p:txBody>
        </p:sp>
        <p:sp>
          <p:nvSpPr>
            <p:cNvPr id="410" name="Mode Op"/>
            <p:cNvSpPr txBox="1"/>
            <p:nvPr/>
          </p:nvSpPr>
          <p:spPr>
            <a:xfrm>
              <a:off x="10887132" y="2157894"/>
              <a:ext cx="1071519" cy="3796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a:solidFill>
                    <a:srgbClr val="000000"/>
                  </a:solidFill>
                  <a:latin typeface="Helvetica Neue"/>
                  <a:ea typeface="Helvetica Neue"/>
                  <a:cs typeface="Helvetica Neue"/>
                  <a:sym typeface="Helvetica Neue"/>
                </a:defRPr>
              </a:lvl1pPr>
            </a:lstStyle>
            <a:p>
              <a:r>
                <a:rPr sz="1266"/>
                <a:t>Mode Op</a:t>
              </a:r>
            </a:p>
          </p:txBody>
        </p:sp>
        <p:sp>
          <p:nvSpPr>
            <p:cNvPr id="411" name="T0"/>
            <p:cNvSpPr txBox="1"/>
            <p:nvPr/>
          </p:nvSpPr>
          <p:spPr>
            <a:xfrm>
              <a:off x="1448990" y="3724042"/>
              <a:ext cx="371612" cy="3796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b="1">
                  <a:solidFill>
                    <a:srgbClr val="000000"/>
                  </a:solidFill>
                  <a:latin typeface="Helvetica Neue"/>
                  <a:ea typeface="Helvetica Neue"/>
                  <a:cs typeface="Helvetica Neue"/>
                  <a:sym typeface="Helvetica Neue"/>
                </a:defRPr>
              </a:lvl1pPr>
            </a:lstStyle>
            <a:p>
              <a:r>
                <a:rPr sz="1266"/>
                <a:t>T0</a:t>
              </a:r>
            </a:p>
          </p:txBody>
        </p:sp>
        <p:sp>
          <p:nvSpPr>
            <p:cNvPr id="412" name="Ligne"/>
            <p:cNvSpPr/>
            <p:nvPr/>
          </p:nvSpPr>
          <p:spPr>
            <a:xfrm flipV="1">
              <a:off x="1620514" y="2700936"/>
              <a:ext cx="1" cy="837087"/>
            </a:xfrm>
            <a:prstGeom prst="line">
              <a:avLst/>
            </a:prstGeom>
            <a:noFill/>
            <a:ln w="38100" cap="flat">
              <a:solidFill>
                <a:srgbClr val="EE220C"/>
              </a:solidFill>
              <a:custDash>
                <a:ds d="200000" sp="200000"/>
              </a:custDash>
              <a:miter lim="400000"/>
            </a:ln>
            <a:effectLst/>
          </p:spPr>
          <p:txBody>
            <a:bodyPr wrap="square" lIns="35719" tIns="35719" rIns="35719" bIns="35719" numCol="1" anchor="ctr">
              <a:noAutofit/>
            </a:bodyP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413" name="Publications"/>
            <p:cNvSpPr txBox="1"/>
            <p:nvPr/>
          </p:nvSpPr>
          <p:spPr>
            <a:xfrm>
              <a:off x="10887132" y="1127111"/>
              <a:ext cx="1363338" cy="3796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a:solidFill>
                    <a:srgbClr val="000000"/>
                  </a:solidFill>
                  <a:latin typeface="Helvetica Neue"/>
                  <a:ea typeface="Helvetica Neue"/>
                  <a:cs typeface="Helvetica Neue"/>
                  <a:sym typeface="Helvetica Neue"/>
                </a:defRPr>
              </a:lvl1pPr>
            </a:lstStyle>
            <a:p>
              <a:r>
                <a:rPr sz="1266"/>
                <a:t>Publications</a:t>
              </a:r>
            </a:p>
          </p:txBody>
        </p:sp>
        <p:pic>
          <p:nvPicPr>
            <p:cNvPr id="414" name="Ligne Ligne" descr="Ligne Ligne"/>
            <p:cNvPicPr>
              <a:picLocks/>
            </p:cNvPicPr>
            <p:nvPr/>
          </p:nvPicPr>
          <p:blipFill>
            <a:blip r:embed="rId4"/>
            <a:stretch>
              <a:fillRect/>
            </a:stretch>
          </p:blipFill>
          <p:spPr>
            <a:xfrm rot="5400000">
              <a:off x="3395912" y="1041158"/>
              <a:ext cx="708328" cy="352235"/>
            </a:xfrm>
            <a:prstGeom prst="rect">
              <a:avLst/>
            </a:prstGeom>
            <a:effectLst/>
          </p:spPr>
        </p:pic>
        <p:pic>
          <p:nvPicPr>
            <p:cNvPr id="416" name="Hopstarter-Face-Avatars-Female-Face-FC-5.png" descr="Hopstarter-Face-Avatars-Female-Face-FC-5.png"/>
            <p:cNvPicPr>
              <a:picLocks noChangeAspect="1"/>
            </p:cNvPicPr>
            <p:nvPr/>
          </p:nvPicPr>
          <p:blipFill>
            <a:blip r:embed="rId9"/>
            <a:stretch>
              <a:fillRect/>
            </a:stretch>
          </p:blipFill>
          <p:spPr>
            <a:xfrm>
              <a:off x="3424921" y="260574"/>
              <a:ext cx="650310" cy="650310"/>
            </a:xfrm>
            <a:prstGeom prst="rect">
              <a:avLst/>
            </a:prstGeom>
            <a:ln w="12700" cap="flat">
              <a:noFill/>
              <a:miter lim="400000"/>
            </a:ln>
            <a:effectLst/>
          </p:spPr>
        </p:pic>
        <p:pic>
          <p:nvPicPr>
            <p:cNvPr id="417" name="Hopstarter-Face-Avatars-Female-Face-FC-5.png" descr="Hopstarter-Face-Avatars-Female-Face-FC-5.png"/>
            <p:cNvPicPr>
              <a:picLocks noChangeAspect="1"/>
            </p:cNvPicPr>
            <p:nvPr/>
          </p:nvPicPr>
          <p:blipFill>
            <a:blip r:embed="rId9"/>
            <a:stretch>
              <a:fillRect/>
            </a:stretch>
          </p:blipFill>
          <p:spPr>
            <a:xfrm>
              <a:off x="5436526" y="260574"/>
              <a:ext cx="650310" cy="650310"/>
            </a:xfrm>
            <a:prstGeom prst="rect">
              <a:avLst/>
            </a:prstGeom>
            <a:ln w="12700" cap="flat">
              <a:noFill/>
              <a:miter lim="400000"/>
            </a:ln>
            <a:effectLst/>
          </p:spPr>
        </p:pic>
        <p:pic>
          <p:nvPicPr>
            <p:cNvPr id="418" name="Ligne Ligne" descr="Ligne Ligne"/>
            <p:cNvPicPr>
              <a:picLocks/>
            </p:cNvPicPr>
            <p:nvPr/>
          </p:nvPicPr>
          <p:blipFill>
            <a:blip r:embed="rId4"/>
            <a:stretch>
              <a:fillRect/>
            </a:stretch>
          </p:blipFill>
          <p:spPr>
            <a:xfrm rot="5400000">
              <a:off x="4401714" y="1041158"/>
              <a:ext cx="708329" cy="352235"/>
            </a:xfrm>
            <a:prstGeom prst="rect">
              <a:avLst/>
            </a:prstGeom>
            <a:effectLst/>
          </p:spPr>
        </p:pic>
        <p:pic>
          <p:nvPicPr>
            <p:cNvPr id="420" name="Hopstarter-Face-Avatars-Female-Face-FC-5.png" descr="Hopstarter-Face-Avatars-Female-Face-FC-5.png"/>
            <p:cNvPicPr>
              <a:picLocks noChangeAspect="1"/>
            </p:cNvPicPr>
            <p:nvPr/>
          </p:nvPicPr>
          <p:blipFill>
            <a:blip r:embed="rId9"/>
            <a:stretch>
              <a:fillRect/>
            </a:stretch>
          </p:blipFill>
          <p:spPr>
            <a:xfrm>
              <a:off x="4430723" y="260574"/>
              <a:ext cx="650311" cy="650310"/>
            </a:xfrm>
            <a:prstGeom prst="rect">
              <a:avLst/>
            </a:prstGeom>
            <a:ln w="12700" cap="flat">
              <a:noFill/>
              <a:miter lim="400000"/>
            </a:ln>
            <a:effectLst/>
          </p:spPr>
        </p:pic>
        <p:pic>
          <p:nvPicPr>
            <p:cNvPr id="421" name="blue-148582_960_720.png" descr="blue-148582_960_720.png"/>
            <p:cNvPicPr>
              <a:picLocks noChangeAspect="1"/>
            </p:cNvPicPr>
            <p:nvPr/>
          </p:nvPicPr>
          <p:blipFill>
            <a:blip r:embed="rId7"/>
            <a:stretch>
              <a:fillRect/>
            </a:stretch>
          </p:blipFill>
          <p:spPr>
            <a:xfrm>
              <a:off x="7216950" y="260574"/>
              <a:ext cx="677439" cy="608174"/>
            </a:xfrm>
            <a:prstGeom prst="rect">
              <a:avLst/>
            </a:prstGeom>
            <a:ln w="12700" cap="flat">
              <a:noFill/>
              <a:miter lim="400000"/>
            </a:ln>
            <a:effectLst/>
          </p:spPr>
        </p:pic>
      </p:grpSp>
      <p:grpSp>
        <p:nvGrpSpPr>
          <p:cNvPr id="430" name="Groupe"/>
          <p:cNvGrpSpPr/>
          <p:nvPr/>
        </p:nvGrpSpPr>
        <p:grpSpPr>
          <a:xfrm>
            <a:off x="1541092" y="4811160"/>
            <a:ext cx="3798611" cy="828625"/>
            <a:chOff x="-38099" y="-31750"/>
            <a:chExt cx="5402467" cy="1178487"/>
          </a:xfrm>
        </p:grpSpPr>
        <p:pic>
          <p:nvPicPr>
            <p:cNvPr id="423" name="Ligne Ligne" descr="Ligne Ligne"/>
            <p:cNvPicPr>
              <a:picLocks/>
            </p:cNvPicPr>
            <p:nvPr/>
          </p:nvPicPr>
          <p:blipFill>
            <a:blip r:embed="rId10"/>
            <a:stretch>
              <a:fillRect/>
            </a:stretch>
          </p:blipFill>
          <p:spPr>
            <a:xfrm>
              <a:off x="-38100" y="336335"/>
              <a:ext cx="1430778" cy="352235"/>
            </a:xfrm>
            <a:prstGeom prst="rect">
              <a:avLst/>
            </a:prstGeom>
            <a:effectLst/>
          </p:spPr>
        </p:pic>
        <p:pic>
          <p:nvPicPr>
            <p:cNvPr id="425" name="Ligne Ligne" descr="Ligne Ligne"/>
            <p:cNvPicPr>
              <a:picLocks/>
            </p:cNvPicPr>
            <p:nvPr/>
          </p:nvPicPr>
          <p:blipFill>
            <a:blip r:embed="rId10"/>
            <a:stretch>
              <a:fillRect/>
            </a:stretch>
          </p:blipFill>
          <p:spPr>
            <a:xfrm>
              <a:off x="3933590" y="336335"/>
              <a:ext cx="1430778" cy="352235"/>
            </a:xfrm>
            <a:prstGeom prst="rect">
              <a:avLst/>
            </a:prstGeom>
            <a:effectLst/>
          </p:spPr>
        </p:pic>
        <p:pic>
          <p:nvPicPr>
            <p:cNvPr id="431" name="Ligne de connexion" descr="Ligne de connexion"/>
            <p:cNvPicPr>
              <a:picLocks/>
            </p:cNvPicPr>
            <p:nvPr/>
          </p:nvPicPr>
          <p:blipFill>
            <a:blip r:embed="rId11"/>
            <a:stretch>
              <a:fillRect/>
            </a:stretch>
          </p:blipFill>
          <p:spPr>
            <a:xfrm>
              <a:off x="1413254" y="-8443"/>
              <a:ext cx="845298" cy="644222"/>
            </a:xfrm>
            <a:prstGeom prst="rect">
              <a:avLst/>
            </a:prstGeom>
            <a:effectLst/>
          </p:spPr>
        </p:pic>
        <p:pic>
          <p:nvPicPr>
            <p:cNvPr id="433" name="Ligne de connexion" descr="Ligne de connexion"/>
            <p:cNvPicPr>
              <a:picLocks/>
            </p:cNvPicPr>
            <p:nvPr/>
          </p:nvPicPr>
          <p:blipFill>
            <a:blip r:embed="rId12"/>
            <a:stretch>
              <a:fillRect/>
            </a:stretch>
          </p:blipFill>
          <p:spPr>
            <a:xfrm>
              <a:off x="2887880" y="-31751"/>
              <a:ext cx="1019985" cy="621358"/>
            </a:xfrm>
            <a:prstGeom prst="rect">
              <a:avLst/>
            </a:prstGeom>
            <a:effectLst/>
          </p:spPr>
        </p:pic>
        <p:pic>
          <p:nvPicPr>
            <p:cNvPr id="435" name="Ligne de connexion" descr="Ligne de connexion"/>
            <p:cNvPicPr>
              <a:picLocks/>
            </p:cNvPicPr>
            <p:nvPr/>
          </p:nvPicPr>
          <p:blipFill>
            <a:blip r:embed="rId13"/>
            <a:stretch>
              <a:fillRect/>
            </a:stretch>
          </p:blipFill>
          <p:spPr>
            <a:xfrm>
              <a:off x="2111428" y="580788"/>
              <a:ext cx="943892" cy="565950"/>
            </a:xfrm>
            <a:prstGeom prst="rect">
              <a:avLst/>
            </a:prstGeom>
            <a:effectLst/>
          </p:spPr>
        </p:pic>
      </p:grpSp>
    </p:spTree>
    <p:extLst>
      <p:ext uri="{BB962C8B-B14F-4D97-AF65-F5344CB8AC3E}">
        <p14:creationId xmlns:p14="http://schemas.microsoft.com/office/powerpoint/2010/main" val="157064542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83"/>
                                        </p:tgtEl>
                                        <p:attrNameLst>
                                          <p:attrName>style.visibility</p:attrName>
                                        </p:attrNameLst>
                                      </p:cBhvr>
                                      <p:to>
                                        <p:strVal val="visible"/>
                                      </p:to>
                                    </p:set>
                                    <p:animEffect transition="in" filter="wipe(left)">
                                      <p:cBhvr>
                                        <p:cTn id="7" dur="500"/>
                                        <p:tgtEl>
                                          <p:spTgt spid="383"/>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84"/>
                                        </p:tgtEl>
                                        <p:attrNameLst>
                                          <p:attrName>style.visibility</p:attrName>
                                        </p:attrNameLst>
                                      </p:cBhvr>
                                      <p:to>
                                        <p:strVal val="visible"/>
                                      </p:to>
                                    </p:set>
                                    <p:animEffect transition="in" filter="wipe(left)">
                                      <p:cBhvr>
                                        <p:cTn id="11" dur="500"/>
                                        <p:tgtEl>
                                          <p:spTgt spid="384"/>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381"/>
                                        </p:tgtEl>
                                        <p:attrNameLst>
                                          <p:attrName>style.visibility</p:attrName>
                                        </p:attrNameLst>
                                      </p:cBhvr>
                                      <p:to>
                                        <p:strVal val="visible"/>
                                      </p:to>
                                    </p:set>
                                    <p:animEffect transition="in" filter="wipe(left)">
                                      <p:cBhvr>
                                        <p:cTn id="15" dur="500"/>
                                        <p:tgtEl>
                                          <p:spTgt spid="38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385"/>
                                        </p:tgtEl>
                                        <p:attrNameLst>
                                          <p:attrName>style.visibility</p:attrName>
                                        </p:attrNameLst>
                                      </p:cBhvr>
                                      <p:to>
                                        <p:strVal val="visible"/>
                                      </p:to>
                                    </p:set>
                                    <p:animEffect transition="in" filter="wipe(left)">
                                      <p:cBhvr>
                                        <p:cTn id="20" dur="500"/>
                                        <p:tgtEl>
                                          <p:spTgt spid="385"/>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p:tmAbs val="0"/>
                                  </p:iterate>
                                  <p:childTnLst>
                                    <p:set>
                                      <p:cBhvr>
                                        <p:cTn id="23" fill="hold"/>
                                        <p:tgtEl>
                                          <p:spTgt spid="386"/>
                                        </p:tgtEl>
                                        <p:attrNameLst>
                                          <p:attrName>style.visibility</p:attrName>
                                        </p:attrNameLst>
                                      </p:cBhvr>
                                      <p:to>
                                        <p:strVal val="visible"/>
                                      </p:to>
                                    </p:set>
                                    <p:animEffect transition="in" filter="wipe(left)">
                                      <p:cBhvr>
                                        <p:cTn id="24" dur="500"/>
                                        <p:tgtEl>
                                          <p:spTgt spid="38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382"/>
                                        </p:tgtEl>
                                        <p:attrNameLst>
                                          <p:attrName>style.visibility</p:attrName>
                                        </p:attrNameLst>
                                      </p:cBhvr>
                                      <p:to>
                                        <p:strVal val="visible"/>
                                      </p:to>
                                    </p:set>
                                    <p:animEffect transition="in" filter="wipe(left)">
                                      <p:cBhvr>
                                        <p:cTn id="29" dur="500"/>
                                        <p:tgtEl>
                                          <p:spTgt spid="382"/>
                                        </p:tgtEl>
                                      </p:cBhvr>
                                    </p:animEffect>
                                  </p:childTnLst>
                                </p:cTn>
                              </p:par>
                            </p:childTnLst>
                          </p:cTn>
                        </p:par>
                        <p:par>
                          <p:cTn id="30" fill="hold">
                            <p:stCondLst>
                              <p:cond delay="500"/>
                            </p:stCondLst>
                            <p:childTnLst>
                              <p:par>
                                <p:cTn id="31" presetID="22" presetClass="entr" presetSubtype="8" fill="hold" grpId="0" nodeType="afterEffect">
                                  <p:stCondLst>
                                    <p:cond delay="0"/>
                                  </p:stCondLst>
                                  <p:iterate>
                                    <p:tmAbs val="0"/>
                                  </p:iterate>
                                  <p:childTnLst>
                                    <p:set>
                                      <p:cBhvr>
                                        <p:cTn id="32" fill="hold"/>
                                        <p:tgtEl>
                                          <p:spTgt spid="387"/>
                                        </p:tgtEl>
                                        <p:attrNameLst>
                                          <p:attrName>style.visibility</p:attrName>
                                        </p:attrNameLst>
                                      </p:cBhvr>
                                      <p:to>
                                        <p:strVal val="visible"/>
                                      </p:to>
                                    </p:set>
                                    <p:animEffect transition="in" filter="wipe(left)">
                                      <p:cBhvr>
                                        <p:cTn id="33" dur="500"/>
                                        <p:tgtEl>
                                          <p:spTgt spid="38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iterate>
                                    <p:tmAbs val="0"/>
                                  </p:iterate>
                                  <p:childTnLst>
                                    <p:set>
                                      <p:cBhvr>
                                        <p:cTn id="37" fill="hold"/>
                                        <p:tgtEl>
                                          <p:spTgt spid="422"/>
                                        </p:tgtEl>
                                        <p:attrNameLst>
                                          <p:attrName>style.visibility</p:attrName>
                                        </p:attrNameLst>
                                      </p:cBhvr>
                                      <p:to>
                                        <p:strVal val="visible"/>
                                      </p:to>
                                    </p:set>
                                    <p:animEffect transition="in" filter="wipe(left)">
                                      <p:cBhvr>
                                        <p:cTn id="38" dur="1000"/>
                                        <p:tgtEl>
                                          <p:spTgt spid="4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iterate>
                                    <p:tmAbs val="0"/>
                                  </p:iterate>
                                  <p:childTnLst>
                                    <p:set>
                                      <p:cBhvr>
                                        <p:cTn id="42" fill="hold"/>
                                        <p:tgtEl>
                                          <p:spTgt spid="430"/>
                                        </p:tgtEl>
                                        <p:attrNameLst>
                                          <p:attrName>style.visibility</p:attrName>
                                        </p:attrNameLst>
                                      </p:cBhvr>
                                      <p:to>
                                        <p:strVal val="visible"/>
                                      </p:to>
                                    </p:set>
                                    <p:anim calcmode="lin" valueType="num">
                                      <p:cBhvr>
                                        <p:cTn id="43" dur="1000" fill="hold"/>
                                        <p:tgtEl>
                                          <p:spTgt spid="430"/>
                                        </p:tgtEl>
                                        <p:attrNameLst>
                                          <p:attrName>ppt_x</p:attrName>
                                        </p:attrNameLst>
                                      </p:cBhvr>
                                      <p:tavLst>
                                        <p:tav tm="0">
                                          <p:val>
                                            <p:strVal val="#ppt_x"/>
                                          </p:val>
                                        </p:tav>
                                        <p:tav tm="100000">
                                          <p:val>
                                            <p:strVal val="#ppt_x"/>
                                          </p:val>
                                        </p:tav>
                                      </p:tavLst>
                                    </p:anim>
                                    <p:anim calcmode="lin" valueType="num">
                                      <p:cBhvr>
                                        <p:cTn id="44" dur="1000" fill="hold"/>
                                        <p:tgtEl>
                                          <p:spTgt spid="4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animBg="1" advAuto="0"/>
      <p:bldP spid="382" grpId="0" animBg="1" advAuto="0"/>
      <p:bldP spid="383" grpId="0" animBg="1" advAuto="0"/>
      <p:bldP spid="384" grpId="0" animBg="1" advAuto="0"/>
      <p:bldP spid="385" grpId="0" animBg="1" advAuto="0"/>
      <p:bldP spid="386" grpId="0" animBg="1" advAuto="0"/>
      <p:bldP spid="387" grpId="0" animBg="1" advAuto="0"/>
      <p:bldP spid="422" grpId="0" animBg="1" advAuto="0"/>
      <p:bldP spid="430" grpId="0" animBg="1" advAuto="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EEEBE5"/>
        </a:solidFill>
        <a:effectLst/>
      </p:bgPr>
    </p:bg>
    <p:spTree>
      <p:nvGrpSpPr>
        <p:cNvPr id="1" name=""/>
        <p:cNvGrpSpPr/>
        <p:nvPr/>
      </p:nvGrpSpPr>
      <p:grpSpPr>
        <a:xfrm>
          <a:off x="0" y="0"/>
          <a:ext cx="0" cy="0"/>
          <a:chOff x="0" y="0"/>
          <a:chExt cx="0" cy="0"/>
        </a:xfrm>
      </p:grpSpPr>
      <p:sp>
        <p:nvSpPr>
          <p:cNvPr id="438" name="Tracer quoi ?"/>
          <p:cNvSpPr txBox="1">
            <a:spLocks noGrp="1"/>
          </p:cNvSpPr>
          <p:nvPr>
            <p:ph type="title"/>
          </p:nvPr>
        </p:nvSpPr>
        <p:spPr>
          <a:prstGeom prst="rect">
            <a:avLst/>
          </a:prstGeom>
        </p:spPr>
        <p:txBody>
          <a:bodyPr/>
          <a:lstStyle/>
          <a:p>
            <a:r>
              <a:t>Tracer quoi ?</a:t>
            </a:r>
          </a:p>
        </p:txBody>
      </p:sp>
      <p:sp>
        <p:nvSpPr>
          <p:cNvPr id="439" name="Le passé…"/>
          <p:cNvSpPr txBox="1">
            <a:spLocks noGrp="1"/>
          </p:cNvSpPr>
          <p:nvPr>
            <p:ph type="body" idx="1"/>
          </p:nvPr>
        </p:nvSpPr>
        <p:spPr>
          <a:xfrm>
            <a:off x="920818" y="1848445"/>
            <a:ext cx="7302364" cy="4286250"/>
          </a:xfrm>
          <a:prstGeom prst="rect">
            <a:avLst/>
          </a:prstGeom>
        </p:spPr>
        <p:txBody>
          <a:bodyPr>
            <a:normAutofit fontScale="85000" lnSpcReduction="10000"/>
          </a:bodyPr>
          <a:lstStyle/>
          <a:p>
            <a:pPr marL="227967" indent="-227967" defTabSz="283418">
              <a:spcBef>
                <a:spcPts val="1125"/>
              </a:spcBef>
              <a:defRPr sz="2484" b="1">
                <a:solidFill>
                  <a:schemeClr val="accent5">
                    <a:hueOff val="-411174"/>
                    <a:satOff val="4030"/>
                    <a:lumOff val="-29867"/>
                  </a:schemeClr>
                </a:solidFill>
              </a:defRPr>
            </a:pPr>
            <a:r>
              <a:t>Le passé</a:t>
            </a:r>
          </a:p>
          <a:p>
            <a:pPr marL="455934" lvl="1" indent="-227967" defTabSz="283418">
              <a:spcBef>
                <a:spcPts val="1125"/>
              </a:spcBef>
              <a:defRPr sz="2484"/>
            </a:pPr>
            <a:r>
              <a:t>Le leg (du doctorant précédent …)</a:t>
            </a:r>
          </a:p>
          <a:p>
            <a:pPr marL="455934" lvl="1" indent="-227967" defTabSz="283418">
              <a:spcBef>
                <a:spcPts val="1125"/>
              </a:spcBef>
              <a:defRPr sz="2484"/>
            </a:pPr>
            <a:r>
              <a:t>La biblio à T0</a:t>
            </a:r>
          </a:p>
          <a:p>
            <a:pPr marL="455934" lvl="1" indent="-227967" defTabSz="283418">
              <a:spcBef>
                <a:spcPts val="1125"/>
              </a:spcBef>
              <a:defRPr sz="2484"/>
            </a:pPr>
            <a:r>
              <a:t>Les méthodes pré existantes</a:t>
            </a:r>
          </a:p>
          <a:p>
            <a:pPr marL="227967" indent="-227967" defTabSz="283418">
              <a:spcBef>
                <a:spcPts val="1125"/>
              </a:spcBef>
              <a:defRPr sz="2484" b="1">
                <a:solidFill>
                  <a:schemeClr val="accent5">
                    <a:hueOff val="-411174"/>
                    <a:satOff val="4030"/>
                    <a:lumOff val="-29867"/>
                  </a:schemeClr>
                </a:solidFill>
              </a:defRPr>
            </a:pPr>
            <a:r>
              <a:t>Le présent</a:t>
            </a:r>
          </a:p>
          <a:p>
            <a:pPr marL="455934" lvl="1" indent="-227967" defTabSz="283418">
              <a:spcBef>
                <a:spcPts val="1125"/>
              </a:spcBef>
              <a:defRPr sz="2484"/>
            </a:pPr>
            <a:r>
              <a:t>Les manipes</a:t>
            </a:r>
          </a:p>
          <a:p>
            <a:pPr marL="455934" lvl="1" indent="-227967" defTabSz="283418">
              <a:spcBef>
                <a:spcPts val="1125"/>
              </a:spcBef>
              <a:defRPr sz="2484"/>
            </a:pPr>
            <a:r>
              <a:t>La création de connaissance (méthodes, posters, com° …)</a:t>
            </a:r>
          </a:p>
          <a:p>
            <a:pPr marL="227967" indent="-227967" defTabSz="283418">
              <a:spcBef>
                <a:spcPts val="1125"/>
              </a:spcBef>
              <a:defRPr sz="2484" b="1">
                <a:solidFill>
                  <a:schemeClr val="accent5">
                    <a:hueOff val="-411174"/>
                    <a:satOff val="4030"/>
                    <a:lumOff val="-29867"/>
                  </a:schemeClr>
                </a:solidFill>
              </a:defRPr>
            </a:pPr>
            <a:r>
              <a:t>Le futur</a:t>
            </a:r>
          </a:p>
          <a:p>
            <a:pPr marL="455934" lvl="1" indent="-227967" defTabSz="283418">
              <a:spcBef>
                <a:spcPts val="1125"/>
              </a:spcBef>
              <a:defRPr sz="2484"/>
            </a:pPr>
            <a:r>
              <a:t>Le manuscrit</a:t>
            </a:r>
          </a:p>
          <a:p>
            <a:pPr marL="455934" lvl="1" indent="-227967" defTabSz="283418">
              <a:spcBef>
                <a:spcPts val="1125"/>
              </a:spcBef>
              <a:defRPr sz="2484"/>
            </a:pPr>
            <a:r>
              <a:t>Les publications (leur contenu)</a:t>
            </a:r>
          </a:p>
        </p:txBody>
      </p:sp>
    </p:spTree>
    <p:extLst>
      <p:ext uri="{BB962C8B-B14F-4D97-AF65-F5344CB8AC3E}">
        <p14:creationId xmlns:p14="http://schemas.microsoft.com/office/powerpoint/2010/main" val="231407969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439">
                                            <p:bg/>
                                          </p:spTgt>
                                        </p:tgtEl>
                                        <p:attrNameLst>
                                          <p:attrName>style.visibility</p:attrName>
                                        </p:attrNameLst>
                                      </p:cBhvr>
                                      <p:to>
                                        <p:strVal val="visible"/>
                                      </p:to>
                                    </p:set>
                                    <p:anim calcmode="lin" valueType="num">
                                      <p:cBhvr>
                                        <p:cTn id="7" dur="1000" fill="hold"/>
                                        <p:tgtEl>
                                          <p:spTgt spid="439">
                                            <p:bg/>
                                          </p:spTgt>
                                        </p:tgtEl>
                                        <p:attrNameLst>
                                          <p:attrName>ppt_x</p:attrName>
                                        </p:attrNameLst>
                                      </p:cBhvr>
                                      <p:tavLst>
                                        <p:tav tm="0">
                                          <p:val>
                                            <p:strVal val="#ppt_x"/>
                                          </p:val>
                                        </p:tav>
                                        <p:tav tm="100000">
                                          <p:val>
                                            <p:strVal val="#ppt_x"/>
                                          </p:val>
                                        </p:tav>
                                      </p:tavLst>
                                    </p:anim>
                                    <p:anim calcmode="lin" valueType="num">
                                      <p:cBhvr>
                                        <p:cTn id="8" dur="1000" fill="hold"/>
                                        <p:tgtEl>
                                          <p:spTgt spid="439">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439">
                                            <p:txEl>
                                              <p:pRg st="0" end="0"/>
                                            </p:txEl>
                                          </p:spTgt>
                                        </p:tgtEl>
                                        <p:attrNameLst>
                                          <p:attrName>style.visibility</p:attrName>
                                        </p:attrNameLst>
                                      </p:cBhvr>
                                      <p:to>
                                        <p:strVal val="visible"/>
                                      </p:to>
                                    </p:set>
                                    <p:anim calcmode="lin" valueType="num">
                                      <p:cBhvr>
                                        <p:cTn id="11" dur="1000" fill="hold"/>
                                        <p:tgtEl>
                                          <p:spTgt spid="439">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43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iterate>
                                    <p:tmAbs val="0"/>
                                  </p:iterate>
                                  <p:childTnLst>
                                    <p:set>
                                      <p:cBhvr>
                                        <p:cTn id="14" fill="hold"/>
                                        <p:tgtEl>
                                          <p:spTgt spid="439">
                                            <p:txEl>
                                              <p:pRg st="1" end="1"/>
                                            </p:txEl>
                                          </p:spTgt>
                                        </p:tgtEl>
                                        <p:attrNameLst>
                                          <p:attrName>style.visibility</p:attrName>
                                        </p:attrNameLst>
                                      </p:cBhvr>
                                      <p:to>
                                        <p:strVal val="visible"/>
                                      </p:to>
                                    </p:set>
                                    <p:anim calcmode="lin" valueType="num">
                                      <p:cBhvr>
                                        <p:cTn id="15" dur="1000" fill="hold"/>
                                        <p:tgtEl>
                                          <p:spTgt spid="4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39">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iterate>
                                    <p:tmAbs val="0"/>
                                  </p:iterate>
                                  <p:childTnLst>
                                    <p:set>
                                      <p:cBhvr>
                                        <p:cTn id="18" fill="hold"/>
                                        <p:tgtEl>
                                          <p:spTgt spid="439">
                                            <p:txEl>
                                              <p:pRg st="2" end="2"/>
                                            </p:txEl>
                                          </p:spTgt>
                                        </p:tgtEl>
                                        <p:attrNameLst>
                                          <p:attrName>style.visibility</p:attrName>
                                        </p:attrNameLst>
                                      </p:cBhvr>
                                      <p:to>
                                        <p:strVal val="visible"/>
                                      </p:to>
                                    </p:set>
                                    <p:anim calcmode="lin" valueType="num">
                                      <p:cBhvr>
                                        <p:cTn id="19" dur="1000" fill="hold"/>
                                        <p:tgtEl>
                                          <p:spTgt spid="43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39">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iterate>
                                    <p:tmAbs val="0"/>
                                  </p:iterate>
                                  <p:childTnLst>
                                    <p:set>
                                      <p:cBhvr>
                                        <p:cTn id="22" fill="hold"/>
                                        <p:tgtEl>
                                          <p:spTgt spid="439">
                                            <p:txEl>
                                              <p:pRg st="3" end="3"/>
                                            </p:txEl>
                                          </p:spTgt>
                                        </p:tgtEl>
                                        <p:attrNameLst>
                                          <p:attrName>style.visibility</p:attrName>
                                        </p:attrNameLst>
                                      </p:cBhvr>
                                      <p:to>
                                        <p:strVal val="visible"/>
                                      </p:to>
                                    </p:set>
                                    <p:anim calcmode="lin" valueType="num">
                                      <p:cBhvr>
                                        <p:cTn id="23" dur="1000" fill="hold"/>
                                        <p:tgtEl>
                                          <p:spTgt spid="43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39">
                                            <p:txEl>
                                              <p:pRg st="3" end="3"/>
                                            </p:txEl>
                                          </p:spTgt>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 presetClass="entr" presetSubtype="1" fill="hold" grpId="0" nodeType="afterEffect">
                                  <p:stCondLst>
                                    <p:cond delay="0"/>
                                  </p:stCondLst>
                                  <p:iterate>
                                    <p:tmAbs val="0"/>
                                  </p:iterate>
                                  <p:childTnLst>
                                    <p:set>
                                      <p:cBhvr>
                                        <p:cTn id="27" fill="hold"/>
                                        <p:tgtEl>
                                          <p:spTgt spid="439">
                                            <p:txEl>
                                              <p:pRg st="4" end="4"/>
                                            </p:txEl>
                                          </p:spTgt>
                                        </p:tgtEl>
                                        <p:attrNameLst>
                                          <p:attrName>style.visibility</p:attrName>
                                        </p:attrNameLst>
                                      </p:cBhvr>
                                      <p:to>
                                        <p:strVal val="visible"/>
                                      </p:to>
                                    </p:set>
                                    <p:anim calcmode="lin" valueType="num">
                                      <p:cBhvr>
                                        <p:cTn id="28" dur="1000" fill="hold"/>
                                        <p:tgtEl>
                                          <p:spTgt spid="43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39">
                                            <p:txEl>
                                              <p:pRg st="4" end="4"/>
                                            </p:txEl>
                                          </p:spTgt>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iterate>
                                    <p:tmAbs val="0"/>
                                  </p:iterate>
                                  <p:childTnLst>
                                    <p:set>
                                      <p:cBhvr>
                                        <p:cTn id="31" fill="hold"/>
                                        <p:tgtEl>
                                          <p:spTgt spid="439">
                                            <p:txEl>
                                              <p:pRg st="5" end="5"/>
                                            </p:txEl>
                                          </p:spTgt>
                                        </p:tgtEl>
                                        <p:attrNameLst>
                                          <p:attrName>style.visibility</p:attrName>
                                        </p:attrNameLst>
                                      </p:cBhvr>
                                      <p:to>
                                        <p:strVal val="visible"/>
                                      </p:to>
                                    </p:set>
                                    <p:anim calcmode="lin" valueType="num">
                                      <p:cBhvr>
                                        <p:cTn id="32" dur="1000" fill="hold"/>
                                        <p:tgtEl>
                                          <p:spTgt spid="439">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39">
                                            <p:txEl>
                                              <p:pRg st="5" end="5"/>
                                            </p:txEl>
                                          </p:spTgt>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iterate>
                                    <p:tmAbs val="0"/>
                                  </p:iterate>
                                  <p:childTnLst>
                                    <p:set>
                                      <p:cBhvr>
                                        <p:cTn id="35" fill="hold"/>
                                        <p:tgtEl>
                                          <p:spTgt spid="439">
                                            <p:txEl>
                                              <p:pRg st="6" end="6"/>
                                            </p:txEl>
                                          </p:spTgt>
                                        </p:tgtEl>
                                        <p:attrNameLst>
                                          <p:attrName>style.visibility</p:attrName>
                                        </p:attrNameLst>
                                      </p:cBhvr>
                                      <p:to>
                                        <p:strVal val="visible"/>
                                      </p:to>
                                    </p:set>
                                    <p:anim calcmode="lin" valueType="num">
                                      <p:cBhvr>
                                        <p:cTn id="36" dur="1000" fill="hold"/>
                                        <p:tgtEl>
                                          <p:spTgt spid="43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39">
                                            <p:txEl>
                                              <p:pRg st="6" end="6"/>
                                            </p:txEl>
                                          </p:spTgt>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1" fill="hold" grpId="0" nodeType="afterEffect">
                                  <p:stCondLst>
                                    <p:cond delay="0"/>
                                  </p:stCondLst>
                                  <p:iterate>
                                    <p:tmAbs val="0"/>
                                  </p:iterate>
                                  <p:childTnLst>
                                    <p:set>
                                      <p:cBhvr>
                                        <p:cTn id="40" fill="hold"/>
                                        <p:tgtEl>
                                          <p:spTgt spid="439">
                                            <p:txEl>
                                              <p:pRg st="7" end="7"/>
                                            </p:txEl>
                                          </p:spTgt>
                                        </p:tgtEl>
                                        <p:attrNameLst>
                                          <p:attrName>style.visibility</p:attrName>
                                        </p:attrNameLst>
                                      </p:cBhvr>
                                      <p:to>
                                        <p:strVal val="visible"/>
                                      </p:to>
                                    </p:set>
                                    <p:anim calcmode="lin" valueType="num">
                                      <p:cBhvr>
                                        <p:cTn id="41" dur="1000" fill="hold"/>
                                        <p:tgtEl>
                                          <p:spTgt spid="439">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439">
                                            <p:txEl>
                                              <p:pRg st="7" end="7"/>
                                            </p:txEl>
                                          </p:spTgt>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iterate>
                                    <p:tmAbs val="0"/>
                                  </p:iterate>
                                  <p:childTnLst>
                                    <p:set>
                                      <p:cBhvr>
                                        <p:cTn id="44" fill="hold"/>
                                        <p:tgtEl>
                                          <p:spTgt spid="439">
                                            <p:txEl>
                                              <p:pRg st="8" end="8"/>
                                            </p:txEl>
                                          </p:spTgt>
                                        </p:tgtEl>
                                        <p:attrNameLst>
                                          <p:attrName>style.visibility</p:attrName>
                                        </p:attrNameLst>
                                      </p:cBhvr>
                                      <p:to>
                                        <p:strVal val="visible"/>
                                      </p:to>
                                    </p:set>
                                    <p:anim calcmode="lin" valueType="num">
                                      <p:cBhvr>
                                        <p:cTn id="45" dur="1000" fill="hold"/>
                                        <p:tgtEl>
                                          <p:spTgt spid="439">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439">
                                            <p:txEl>
                                              <p:pRg st="8" end="8"/>
                                            </p:txEl>
                                          </p:spTgt>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iterate>
                                    <p:tmAbs val="0"/>
                                  </p:iterate>
                                  <p:childTnLst>
                                    <p:set>
                                      <p:cBhvr>
                                        <p:cTn id="48" fill="hold"/>
                                        <p:tgtEl>
                                          <p:spTgt spid="439">
                                            <p:txEl>
                                              <p:pRg st="9" end="9"/>
                                            </p:txEl>
                                          </p:spTgt>
                                        </p:tgtEl>
                                        <p:attrNameLst>
                                          <p:attrName>style.visibility</p:attrName>
                                        </p:attrNameLst>
                                      </p:cBhvr>
                                      <p:to>
                                        <p:strVal val="visible"/>
                                      </p:to>
                                    </p:set>
                                    <p:anim calcmode="lin" valueType="num">
                                      <p:cBhvr>
                                        <p:cTn id="49" dur="1000" fill="hold"/>
                                        <p:tgtEl>
                                          <p:spTgt spid="439">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439">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65713" y="939799"/>
            <a:ext cx="7318655" cy="5683406"/>
          </a:xfrm>
        </p:spPr>
        <p:txBody>
          <a:bodyPr>
            <a:noAutofit/>
          </a:bodyPr>
          <a:lstStyle/>
          <a:p>
            <a:pPr marL="0" lvl="1" indent="0">
              <a:spcBef>
                <a:spcPts val="0"/>
              </a:spcBef>
              <a:buNone/>
            </a:pPr>
            <a:endParaRPr lang="fr-FR" sz="1700" dirty="0">
              <a:latin typeface="Calibri" panose="020F0502020204030204" pitchFamily="34" charset="0"/>
            </a:endParaRPr>
          </a:p>
          <a:p>
            <a:pPr marL="0" lvl="1" indent="0">
              <a:buNone/>
            </a:pPr>
            <a:endParaRPr lang="fr-FR" sz="1200" dirty="0">
              <a:latin typeface="Calibri" panose="020F0502020204030204" pitchFamily="34" charset="0"/>
            </a:endParaRPr>
          </a:p>
          <a:p>
            <a:pPr marL="57150" indent="0">
              <a:buNone/>
            </a:pPr>
            <a:endParaRPr lang="fr-FR" sz="1200" dirty="0">
              <a:latin typeface="Calibri" panose="020F0502020204030204" pitchFamily="34" charset="0"/>
            </a:endParaRPr>
          </a:p>
        </p:txBody>
      </p:sp>
      <p:sp>
        <p:nvSpPr>
          <p:cNvPr id="27" name="Titre 1">
            <a:extLst>
              <a:ext uri="{FF2B5EF4-FFF2-40B4-BE49-F238E27FC236}">
                <a16:creationId xmlns:a16="http://schemas.microsoft.com/office/drawing/2014/main" id="{A41CD24B-BE68-F147-B130-B13F8BFF1E70}"/>
              </a:ext>
            </a:extLst>
          </p:cNvPr>
          <p:cNvSpPr>
            <a:spLocks noGrp="1"/>
          </p:cNvSpPr>
          <p:nvPr>
            <p:ph type="title"/>
          </p:nvPr>
        </p:nvSpPr>
        <p:spPr>
          <a:xfrm>
            <a:off x="0" y="0"/>
            <a:ext cx="9159368" cy="718949"/>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p>
            <a:pPr algn="l"/>
            <a:r>
              <a:rPr lang="fr-FR" sz="3200" b="1" dirty="0">
                <a:latin typeface="+mn-lt"/>
              </a:rPr>
              <a:t>Définition: les données de recherche</a:t>
            </a:r>
          </a:p>
        </p:txBody>
      </p:sp>
      <p:grpSp>
        <p:nvGrpSpPr>
          <p:cNvPr id="5" name="Groupe 4">
            <a:extLst>
              <a:ext uri="{FF2B5EF4-FFF2-40B4-BE49-F238E27FC236}">
                <a16:creationId xmlns:a16="http://schemas.microsoft.com/office/drawing/2014/main" id="{0A6592DC-5683-41C6-80B8-91C983C3DF75}"/>
              </a:ext>
            </a:extLst>
          </p:cNvPr>
          <p:cNvGrpSpPr/>
          <p:nvPr/>
        </p:nvGrpSpPr>
        <p:grpSpPr>
          <a:xfrm>
            <a:off x="-7684" y="6623205"/>
            <a:ext cx="9159368" cy="276999"/>
            <a:chOff x="-7684" y="6623205"/>
            <a:chExt cx="9159368" cy="276999"/>
          </a:xfrm>
        </p:grpSpPr>
        <p:sp>
          <p:nvSpPr>
            <p:cNvPr id="31" name="Espace réservé du numéro de diapositive 4">
              <a:extLst>
                <a:ext uri="{FF2B5EF4-FFF2-40B4-BE49-F238E27FC236}">
                  <a16:creationId xmlns:a16="http://schemas.microsoft.com/office/drawing/2014/main" id="{27CEBF9D-2D2D-CC48-86C8-159191C4A6C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17</a:t>
              </a:fld>
              <a:endParaRPr lang="fr-FR" sz="1200" dirty="0">
                <a:solidFill>
                  <a:schemeClr val="tx1"/>
                </a:solidFill>
              </a:endParaRPr>
            </a:p>
          </p:txBody>
        </p:sp>
        <p:sp>
          <p:nvSpPr>
            <p:cNvPr id="32" name="ZoneTexte 31">
              <a:extLst>
                <a:ext uri="{FF2B5EF4-FFF2-40B4-BE49-F238E27FC236}">
                  <a16:creationId xmlns:a16="http://schemas.microsoft.com/office/drawing/2014/main" id="{1B3685CA-9345-40FE-BE56-D6068A8B403D}"/>
                </a:ext>
              </a:extLst>
            </p:cNvPr>
            <p:cNvSpPr txBox="1"/>
            <p:nvPr/>
          </p:nvSpPr>
          <p:spPr>
            <a:xfrm>
              <a:off x="-7684" y="6623205"/>
              <a:ext cx="9159368" cy="276999"/>
            </a:xfrm>
            <a:prstGeom prst="rect">
              <a:avLst/>
            </a:prstGeom>
            <a:noFill/>
          </p:spPr>
          <p:txBody>
            <a:bodyPr wrap="square" rtlCol="0">
              <a:spAutoFit/>
            </a:bodyPr>
            <a:lstStyle/>
            <a:p>
              <a:pPr algn="ctr"/>
              <a:endParaRPr lang="fr-FR" sz="1200" dirty="0"/>
            </a:p>
          </p:txBody>
        </p:sp>
      </p:grpSp>
      <p:pic>
        <p:nvPicPr>
          <p:cNvPr id="7" name="Image 6">
            <a:extLst>
              <a:ext uri="{FF2B5EF4-FFF2-40B4-BE49-F238E27FC236}">
                <a16:creationId xmlns:a16="http://schemas.microsoft.com/office/drawing/2014/main" id="{F4A5B83E-F533-224F-B404-CCB025746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907" y="6517141"/>
            <a:ext cx="831444" cy="224490"/>
          </a:xfrm>
          <a:prstGeom prst="rect">
            <a:avLst/>
          </a:prstGeom>
        </p:spPr>
      </p:pic>
      <p:sp>
        <p:nvSpPr>
          <p:cNvPr id="3" name="ZoneTexte 2">
            <a:extLst>
              <a:ext uri="{FF2B5EF4-FFF2-40B4-BE49-F238E27FC236}">
                <a16:creationId xmlns:a16="http://schemas.microsoft.com/office/drawing/2014/main" id="{91D45993-E911-0C4D-888B-44F4013F914F}"/>
              </a:ext>
            </a:extLst>
          </p:cNvPr>
          <p:cNvSpPr txBox="1"/>
          <p:nvPr/>
        </p:nvSpPr>
        <p:spPr>
          <a:xfrm>
            <a:off x="107504" y="939799"/>
            <a:ext cx="8902847" cy="4401205"/>
          </a:xfrm>
          <a:prstGeom prst="rect">
            <a:avLst/>
          </a:prstGeom>
          <a:noFill/>
        </p:spPr>
        <p:txBody>
          <a:bodyPr wrap="square" rtlCol="0">
            <a:spAutoFit/>
          </a:bodyPr>
          <a:lstStyle/>
          <a:p>
            <a:pPr algn="just"/>
            <a:r>
              <a:rPr lang="fr-FR" sz="2000" dirty="0"/>
              <a:t>Les données de recherche sont les </a:t>
            </a:r>
            <a:r>
              <a:rPr lang="fr-FR" sz="2000" b="1" dirty="0"/>
              <a:t>preuves</a:t>
            </a:r>
            <a:r>
              <a:rPr lang="fr-FR" sz="2000" dirty="0"/>
              <a:t> qui sous-tendent la réponse à la question de recherche et peuvent être utilisées pour </a:t>
            </a:r>
            <a:r>
              <a:rPr lang="fr-FR" sz="2000" b="1" dirty="0"/>
              <a:t>valider</a:t>
            </a:r>
            <a:r>
              <a:rPr lang="fr-FR" sz="2000" dirty="0"/>
              <a:t> les </a:t>
            </a:r>
            <a:r>
              <a:rPr lang="fr-FR" sz="2000" b="1" dirty="0"/>
              <a:t>résultats</a:t>
            </a:r>
            <a:r>
              <a:rPr lang="fr-FR" sz="2000" dirty="0"/>
              <a:t>, quelle que soit leur forme (i.e. imprimée, numérique ou physique).</a:t>
            </a:r>
          </a:p>
          <a:p>
            <a:pPr algn="just"/>
            <a:r>
              <a:rPr lang="fr-FR" sz="2000" dirty="0"/>
              <a:t> </a:t>
            </a:r>
          </a:p>
          <a:p>
            <a:pPr algn="just"/>
            <a:r>
              <a:rPr lang="fr-FR" sz="2000" dirty="0"/>
              <a:t>Il peut s'agir de</a:t>
            </a:r>
            <a:r>
              <a:rPr lang="fr-FR" sz="2000" b="1" dirty="0"/>
              <a:t> renseignements quantitatifs</a:t>
            </a:r>
            <a:r>
              <a:rPr lang="fr-FR" sz="2000" dirty="0"/>
              <a:t> ou d'</a:t>
            </a:r>
            <a:r>
              <a:rPr lang="fr-FR" sz="2000" b="1" dirty="0"/>
              <a:t>énoncés qualitatifs</a:t>
            </a:r>
            <a:r>
              <a:rPr lang="fr-FR" sz="2000" dirty="0"/>
              <a:t> recueillis par les chercheurs dans le cadre de leurs travaux par </a:t>
            </a:r>
            <a:r>
              <a:rPr lang="fr-FR" sz="2000" b="1" dirty="0"/>
              <a:t>expérimentation, observation, modélisation, entrevue</a:t>
            </a:r>
            <a:r>
              <a:rPr lang="fr-FR" sz="2000" dirty="0"/>
              <a:t> ou autres méthodes, ou de renseignements tirés de preuves existantes.</a:t>
            </a:r>
          </a:p>
          <a:p>
            <a:pPr algn="just"/>
            <a:r>
              <a:rPr lang="fr-FR" sz="2000" dirty="0"/>
              <a:t> </a:t>
            </a:r>
          </a:p>
          <a:p>
            <a:pPr algn="just"/>
            <a:r>
              <a:rPr lang="fr-FR" sz="2000" dirty="0"/>
              <a:t>Les données peuvent être </a:t>
            </a:r>
            <a:r>
              <a:rPr lang="fr-FR" sz="2000" b="1" dirty="0"/>
              <a:t>brutes</a:t>
            </a:r>
            <a:r>
              <a:rPr lang="fr-FR" sz="2000" dirty="0"/>
              <a:t> ou </a:t>
            </a:r>
            <a:r>
              <a:rPr lang="fr-FR" sz="2000" b="1" dirty="0"/>
              <a:t>primaires</a:t>
            </a:r>
            <a:r>
              <a:rPr lang="fr-FR" sz="2000" dirty="0"/>
              <a:t> (par exemple, directement issues de mesures ou de collectes) ou </a:t>
            </a:r>
            <a:r>
              <a:rPr lang="fr-FR" sz="2000" b="1" dirty="0"/>
              <a:t>dérivées</a:t>
            </a:r>
            <a:r>
              <a:rPr lang="fr-FR" sz="2000" dirty="0"/>
              <a:t> de données primaires par analyse ou interprétation (</a:t>
            </a:r>
            <a:r>
              <a:rPr lang="fr-FR" sz="2000" dirty="0" err="1"/>
              <a:t>e.g</a:t>
            </a:r>
            <a:r>
              <a:rPr lang="fr-FR" sz="2000" dirty="0"/>
              <a:t>. nettoyées ou extraites d'un ensemble de données plus vaste), ou encore dérivées de sources existantes dont </a:t>
            </a:r>
            <a:r>
              <a:rPr lang="fr-FR" sz="2000" u="sng" dirty="0"/>
              <a:t>les droits peuvent être détenus par d'autres</a:t>
            </a:r>
            <a:r>
              <a:rPr lang="fr-FR" sz="2000" dirty="0"/>
              <a:t>.</a:t>
            </a:r>
          </a:p>
        </p:txBody>
      </p:sp>
    </p:spTree>
    <p:extLst>
      <p:ext uri="{BB962C8B-B14F-4D97-AF65-F5344CB8AC3E}">
        <p14:creationId xmlns:p14="http://schemas.microsoft.com/office/powerpoint/2010/main" val="22312996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EEEBE5"/>
        </a:solidFill>
        <a:effectLst/>
      </p:bgPr>
    </p:bg>
    <p:spTree>
      <p:nvGrpSpPr>
        <p:cNvPr id="1" name=""/>
        <p:cNvGrpSpPr/>
        <p:nvPr/>
      </p:nvGrpSpPr>
      <p:grpSpPr>
        <a:xfrm>
          <a:off x="0" y="0"/>
          <a:ext cx="0" cy="0"/>
          <a:chOff x="0" y="0"/>
          <a:chExt cx="0" cy="0"/>
        </a:xfrm>
      </p:grpSpPr>
      <p:sp>
        <p:nvSpPr>
          <p:cNvPr id="441" name="Le passé"/>
          <p:cNvSpPr txBox="1">
            <a:spLocks noGrp="1"/>
          </p:cNvSpPr>
          <p:nvPr>
            <p:ph type="title"/>
          </p:nvPr>
        </p:nvSpPr>
        <p:spPr>
          <a:prstGeom prst="rect">
            <a:avLst/>
          </a:prstGeom>
        </p:spPr>
        <p:txBody>
          <a:bodyPr/>
          <a:lstStyle/>
          <a:p>
            <a:r>
              <a:t>Le passé</a:t>
            </a:r>
          </a:p>
        </p:txBody>
      </p:sp>
      <p:sp>
        <p:nvSpPr>
          <p:cNvPr id="442" name="Comment faites (faisiez) vous ?"/>
          <p:cNvSpPr txBox="1">
            <a:spLocks noGrp="1"/>
          </p:cNvSpPr>
          <p:nvPr>
            <p:ph type="body" idx="1"/>
          </p:nvPr>
        </p:nvSpPr>
        <p:spPr>
          <a:xfrm>
            <a:off x="457200" y="3356992"/>
            <a:ext cx="8229600" cy="2193113"/>
          </a:xfrm>
          <a:prstGeom prst="rect">
            <a:avLst/>
          </a:prstGeom>
        </p:spPr>
        <p:txBody>
          <a:bodyPr/>
          <a:lstStyle/>
          <a:p>
            <a:r>
              <a:rPr dirty="0"/>
              <a:t>Comment </a:t>
            </a:r>
            <a:r>
              <a:rPr dirty="0" err="1"/>
              <a:t>faites</a:t>
            </a:r>
            <a:r>
              <a:rPr dirty="0"/>
              <a:t> (</a:t>
            </a:r>
            <a:r>
              <a:rPr dirty="0" err="1"/>
              <a:t>faisiez</a:t>
            </a:r>
            <a:r>
              <a:rPr dirty="0"/>
              <a:t>) </a:t>
            </a:r>
            <a:r>
              <a:rPr dirty="0" err="1"/>
              <a:t>vous</a:t>
            </a:r>
            <a:r>
              <a:rPr dirty="0"/>
              <a:t> ?</a:t>
            </a:r>
          </a:p>
        </p:txBody>
      </p:sp>
    </p:spTree>
    <p:extLst>
      <p:ext uri="{BB962C8B-B14F-4D97-AF65-F5344CB8AC3E}">
        <p14:creationId xmlns:p14="http://schemas.microsoft.com/office/powerpoint/2010/main" val="2791689017"/>
      </p:ext>
    </p:extLst>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EEEBE5"/>
        </a:solidFill>
        <a:effectLst/>
      </p:bgPr>
    </p:bg>
    <p:spTree>
      <p:nvGrpSpPr>
        <p:cNvPr id="1" name=""/>
        <p:cNvGrpSpPr/>
        <p:nvPr/>
      </p:nvGrpSpPr>
      <p:grpSpPr>
        <a:xfrm>
          <a:off x="0" y="0"/>
          <a:ext cx="0" cy="0"/>
          <a:chOff x="0" y="0"/>
          <a:chExt cx="0" cy="0"/>
        </a:xfrm>
      </p:grpSpPr>
      <p:sp>
        <p:nvSpPr>
          <p:cNvPr id="446" name="La Documentation"/>
          <p:cNvSpPr txBox="1"/>
          <p:nvPr/>
        </p:nvSpPr>
        <p:spPr>
          <a:xfrm>
            <a:off x="2800818" y="3134064"/>
            <a:ext cx="3763018" cy="607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nSpc>
                <a:spcPct val="90000"/>
              </a:lnSpc>
              <a:spcBef>
                <a:spcPts val="1600"/>
              </a:spcBef>
              <a:defRPr sz="5500">
                <a:solidFill>
                  <a:srgbClr val="D93E2B"/>
                </a:solidFill>
                <a:latin typeface="+mn-lt"/>
                <a:ea typeface="+mn-ea"/>
                <a:cs typeface="+mn-cs"/>
                <a:sym typeface="Bodoni SvtyTwo ITC TT-Book"/>
              </a:defRPr>
            </a:lvl1pPr>
          </a:lstStyle>
          <a:p>
            <a:r>
              <a:rPr sz="3867"/>
              <a:t>La Documentation</a:t>
            </a:r>
          </a:p>
        </p:txBody>
      </p:sp>
      <p:pic>
        <p:nvPicPr>
          <p:cNvPr id="447" name="Capture d’écran 2019-06-05 à 10.15.08.png" descr="Capture d’écran 2019-06-05 à 10.15.08.png"/>
          <p:cNvPicPr>
            <a:picLocks noChangeAspect="1"/>
          </p:cNvPicPr>
          <p:nvPr/>
        </p:nvPicPr>
        <p:blipFill>
          <a:blip r:embed="rId2"/>
          <a:stretch>
            <a:fillRect/>
          </a:stretch>
        </p:blipFill>
        <p:spPr>
          <a:xfrm>
            <a:off x="0" y="67901"/>
            <a:ext cx="9144001" cy="6563252"/>
          </a:xfrm>
          <a:prstGeom prst="rect">
            <a:avLst/>
          </a:prstGeom>
          <a:ln w="12700">
            <a:miter lim="400000"/>
          </a:ln>
        </p:spPr>
      </p:pic>
      <p:pic>
        <p:nvPicPr>
          <p:cNvPr id="449" name="Capture d’écran 2019-11-06 à 15.22.03.png" descr="Capture d’écran 2019-11-06 à 15.22.03.png"/>
          <p:cNvPicPr>
            <a:picLocks noChangeAspect="1"/>
          </p:cNvPicPr>
          <p:nvPr/>
        </p:nvPicPr>
        <p:blipFill>
          <a:blip r:embed="rId3"/>
          <a:stretch>
            <a:fillRect/>
          </a:stretch>
        </p:blipFill>
        <p:spPr>
          <a:xfrm>
            <a:off x="449122" y="0"/>
            <a:ext cx="8466409" cy="6858001"/>
          </a:xfrm>
          <a:prstGeom prst="rect">
            <a:avLst/>
          </a:prstGeom>
          <a:ln w="12700">
            <a:miter lim="400000"/>
          </a:ln>
        </p:spPr>
      </p:pic>
    </p:spTree>
    <p:extLst>
      <p:ext uri="{BB962C8B-B14F-4D97-AF65-F5344CB8AC3E}">
        <p14:creationId xmlns:p14="http://schemas.microsoft.com/office/powerpoint/2010/main" val="362993284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47"/>
                                        </p:tgtEl>
                                        <p:attrNameLst>
                                          <p:attrName>style.visibility</p:attrName>
                                        </p:attrNameLst>
                                      </p:cBhvr>
                                      <p:to>
                                        <p:strVal val="visible"/>
                                      </p:to>
                                    </p:set>
                                    <p:animEffect transition="in" filter="wipe(left)">
                                      <p:cBhvr>
                                        <p:cTn id="7" dur="1000"/>
                                        <p:tgtEl>
                                          <p:spTgt spid="4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449"/>
                                        </p:tgtEl>
                                        <p:attrNameLst>
                                          <p:attrName>style.visibility</p:attrName>
                                        </p:attrNameLst>
                                      </p:cBhvr>
                                      <p:to>
                                        <p:strVal val="visible"/>
                                      </p:to>
                                    </p:set>
                                    <p:animEffect transition="in" filter="wipe(left)">
                                      <p:cBhvr>
                                        <p:cTn id="12" dur="1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animBg="1" advAuto="0"/>
      <p:bldP spid="449" grpId="0" animBg="1" advAuto="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EEEBE5"/>
        </a:solidFill>
        <a:effectLst/>
      </p:bgPr>
    </p:bg>
    <p:spTree>
      <p:nvGrpSpPr>
        <p:cNvPr id="1" name=""/>
        <p:cNvGrpSpPr/>
        <p:nvPr/>
      </p:nvGrpSpPr>
      <p:grpSpPr>
        <a:xfrm>
          <a:off x="0" y="0"/>
          <a:ext cx="0" cy="0"/>
          <a:chOff x="0" y="0"/>
          <a:chExt cx="0" cy="0"/>
        </a:xfrm>
      </p:grpSpPr>
      <p:pic>
        <p:nvPicPr>
          <p:cNvPr id="452" name="Capture d’écran 2019-05-28 à 11.37.57.png" descr="Capture d’écran 2019-05-28 à 11.37.57.png"/>
          <p:cNvPicPr>
            <a:picLocks noChangeAspect="1"/>
          </p:cNvPicPr>
          <p:nvPr/>
        </p:nvPicPr>
        <p:blipFill>
          <a:blip r:embed="rId2"/>
          <a:stretch>
            <a:fillRect/>
          </a:stretch>
        </p:blipFill>
        <p:spPr>
          <a:xfrm>
            <a:off x="0" y="27175"/>
            <a:ext cx="9150525" cy="6375303"/>
          </a:xfrm>
          <a:prstGeom prst="rect">
            <a:avLst/>
          </a:prstGeom>
          <a:ln w="12700">
            <a:miter lim="400000"/>
          </a:ln>
        </p:spPr>
      </p:pic>
      <p:pic>
        <p:nvPicPr>
          <p:cNvPr id="453" name="Capture d’écran 2019-05-28 à 11.38.48.png" descr="Capture d’écran 2019-05-28 à 11.38.48.png"/>
          <p:cNvPicPr>
            <a:picLocks noChangeAspect="1"/>
          </p:cNvPicPr>
          <p:nvPr/>
        </p:nvPicPr>
        <p:blipFill>
          <a:blip r:embed="rId3"/>
          <a:stretch>
            <a:fillRect/>
          </a:stretch>
        </p:blipFill>
        <p:spPr>
          <a:xfrm>
            <a:off x="0" y="689207"/>
            <a:ext cx="4850526" cy="5051237"/>
          </a:xfrm>
          <a:prstGeom prst="rect">
            <a:avLst/>
          </a:prstGeom>
          <a:ln w="12700">
            <a:miter lim="400000"/>
          </a:ln>
        </p:spPr>
      </p:pic>
      <p:pic>
        <p:nvPicPr>
          <p:cNvPr id="454" name="Capture d’écran 2019-05-28 à 11.38.21.png" descr="Capture d’écran 2019-05-28 à 11.38.21.png"/>
          <p:cNvPicPr>
            <a:picLocks noChangeAspect="1"/>
          </p:cNvPicPr>
          <p:nvPr/>
        </p:nvPicPr>
        <p:blipFill>
          <a:blip r:embed="rId4"/>
          <a:stretch>
            <a:fillRect/>
          </a:stretch>
        </p:blipFill>
        <p:spPr>
          <a:xfrm>
            <a:off x="5269583" y="-1"/>
            <a:ext cx="3461885" cy="6858001"/>
          </a:xfrm>
          <a:prstGeom prst="rect">
            <a:avLst/>
          </a:prstGeom>
          <a:ln w="12700">
            <a:miter lim="400000"/>
          </a:ln>
        </p:spPr>
      </p:pic>
    </p:spTree>
    <p:extLst>
      <p:ext uri="{BB962C8B-B14F-4D97-AF65-F5344CB8AC3E}">
        <p14:creationId xmlns:p14="http://schemas.microsoft.com/office/powerpoint/2010/main" val="30696392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52"/>
                                        </p:tgtEl>
                                        <p:attrNameLst>
                                          <p:attrName>style.visibility</p:attrName>
                                        </p:attrNameLst>
                                      </p:cBhvr>
                                      <p:to>
                                        <p:strVal val="visible"/>
                                      </p:to>
                                    </p:set>
                                    <p:animEffect transition="in" filter="wipe(left)">
                                      <p:cBhvr>
                                        <p:cTn id="7" dur="1000"/>
                                        <p:tgtEl>
                                          <p:spTgt spid="4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453"/>
                                        </p:tgtEl>
                                        <p:attrNameLst>
                                          <p:attrName>style.visibility</p:attrName>
                                        </p:attrNameLst>
                                      </p:cBhvr>
                                      <p:to>
                                        <p:strVal val="visible"/>
                                      </p:to>
                                    </p:set>
                                    <p:animEffect transition="in" filter="wipe(left)">
                                      <p:cBhvr>
                                        <p:cTn id="12" dur="1000"/>
                                        <p:tgtEl>
                                          <p:spTgt spid="4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454"/>
                                        </p:tgtEl>
                                        <p:attrNameLst>
                                          <p:attrName>style.visibility</p:attrName>
                                        </p:attrNameLst>
                                      </p:cBhvr>
                                      <p:to>
                                        <p:strVal val="visible"/>
                                      </p:to>
                                    </p:set>
                                    <p:animEffect transition="in" filter="wipe(left)">
                                      <p:cBhvr>
                                        <p:cTn id="17" dur="10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0" animBg="1" advAuto="0"/>
      <p:bldP spid="453" grpId="0" animBg="1" advAuto="0"/>
      <p:bldP spid="454" grpId="0" animBg="1" advAuto="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EEEBE5"/>
        </a:solidFill>
        <a:effectLst/>
      </p:bgPr>
    </p:bg>
    <p:spTree>
      <p:nvGrpSpPr>
        <p:cNvPr id="1" name=""/>
        <p:cNvGrpSpPr/>
        <p:nvPr/>
      </p:nvGrpSpPr>
      <p:grpSpPr>
        <a:xfrm>
          <a:off x="0" y="0"/>
          <a:ext cx="0" cy="0"/>
          <a:chOff x="0" y="0"/>
          <a:chExt cx="0" cy="0"/>
        </a:xfrm>
      </p:grpSpPr>
      <p:sp>
        <p:nvSpPr>
          <p:cNvPr id="456" name="Les sources bibliographiques"/>
          <p:cNvSpPr txBox="1">
            <a:spLocks noGrp="1"/>
          </p:cNvSpPr>
          <p:nvPr>
            <p:ph type="title"/>
          </p:nvPr>
        </p:nvSpPr>
        <p:spPr>
          <a:prstGeom prst="rect">
            <a:avLst/>
          </a:prstGeom>
        </p:spPr>
        <p:txBody>
          <a:bodyPr/>
          <a:lstStyle/>
          <a:p>
            <a:r>
              <a:t>Les sources bibliographiques</a:t>
            </a:r>
          </a:p>
        </p:txBody>
      </p:sp>
      <p:graphicFrame>
        <p:nvGraphicFramePr>
          <p:cNvPr id="457" name="Tableau"/>
          <p:cNvGraphicFramePr/>
          <p:nvPr/>
        </p:nvGraphicFramePr>
        <p:xfrm>
          <a:off x="97926" y="1531442"/>
          <a:ext cx="9029116" cy="5304120"/>
        </p:xfrm>
        <a:graphic>
          <a:graphicData uri="http://schemas.openxmlformats.org/drawingml/2006/table">
            <a:tbl>
              <a:tblPr bandRow="1"/>
              <a:tblGrid>
                <a:gridCol w="1184583">
                  <a:extLst>
                    <a:ext uri="{9D8B030D-6E8A-4147-A177-3AD203B41FA5}">
                      <a16:colId xmlns:a16="http://schemas.microsoft.com/office/drawing/2014/main" val="20000"/>
                    </a:ext>
                  </a:extLst>
                </a:gridCol>
                <a:gridCol w="1391401">
                  <a:extLst>
                    <a:ext uri="{9D8B030D-6E8A-4147-A177-3AD203B41FA5}">
                      <a16:colId xmlns:a16="http://schemas.microsoft.com/office/drawing/2014/main" val="20001"/>
                    </a:ext>
                  </a:extLst>
                </a:gridCol>
                <a:gridCol w="660096">
                  <a:extLst>
                    <a:ext uri="{9D8B030D-6E8A-4147-A177-3AD203B41FA5}">
                      <a16:colId xmlns:a16="http://schemas.microsoft.com/office/drawing/2014/main" val="20002"/>
                    </a:ext>
                  </a:extLst>
                </a:gridCol>
                <a:gridCol w="676195">
                  <a:extLst>
                    <a:ext uri="{9D8B030D-6E8A-4147-A177-3AD203B41FA5}">
                      <a16:colId xmlns:a16="http://schemas.microsoft.com/office/drawing/2014/main" val="20003"/>
                    </a:ext>
                  </a:extLst>
                </a:gridCol>
                <a:gridCol w="516940">
                  <a:extLst>
                    <a:ext uri="{9D8B030D-6E8A-4147-A177-3AD203B41FA5}">
                      <a16:colId xmlns:a16="http://schemas.microsoft.com/office/drawing/2014/main" val="20004"/>
                    </a:ext>
                  </a:extLst>
                </a:gridCol>
                <a:gridCol w="1638897">
                  <a:extLst>
                    <a:ext uri="{9D8B030D-6E8A-4147-A177-3AD203B41FA5}">
                      <a16:colId xmlns:a16="http://schemas.microsoft.com/office/drawing/2014/main" val="20005"/>
                    </a:ext>
                  </a:extLst>
                </a:gridCol>
                <a:gridCol w="469760">
                  <a:extLst>
                    <a:ext uri="{9D8B030D-6E8A-4147-A177-3AD203B41FA5}">
                      <a16:colId xmlns:a16="http://schemas.microsoft.com/office/drawing/2014/main" val="20006"/>
                    </a:ext>
                  </a:extLst>
                </a:gridCol>
                <a:gridCol w="799287">
                  <a:extLst>
                    <a:ext uri="{9D8B030D-6E8A-4147-A177-3AD203B41FA5}">
                      <a16:colId xmlns:a16="http://schemas.microsoft.com/office/drawing/2014/main" val="20007"/>
                    </a:ext>
                  </a:extLst>
                </a:gridCol>
                <a:gridCol w="1691957">
                  <a:extLst>
                    <a:ext uri="{9D8B030D-6E8A-4147-A177-3AD203B41FA5}">
                      <a16:colId xmlns:a16="http://schemas.microsoft.com/office/drawing/2014/main" val="20008"/>
                    </a:ext>
                  </a:extLst>
                </a:gridCol>
              </a:tblGrid>
              <a:tr h="442010">
                <a:tc>
                  <a:txBody>
                    <a:bodyPr/>
                    <a:lstStyle/>
                    <a:p>
                      <a:pPr>
                        <a:defRPr b="1" i="1">
                          <a:solidFill>
                            <a:schemeClr val="accent5">
                              <a:hueOff val="-375889"/>
                              <a:satOff val="-9195"/>
                              <a:lumOff val="-14901"/>
                            </a:schemeClr>
                          </a:solidFill>
                        </a:defRPr>
                      </a:pPr>
                      <a:r>
                        <a:rPr sz="1300" u="sng">
                          <a:hlinkClick r:id="rId2"/>
                        </a:rPr>
                        <a:t>Bebop</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sz="1200"/>
                      </a:pPr>
                      <a:r>
                        <a:rPr sz="800" u="sng">
                          <a:hlinkClick r:id="rId3"/>
                        </a:rPr>
                        <a:t>ALaRI Institute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2007-11-08</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2009-11-10</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1.1</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4"/>
                        </a:rPr>
                        <a:t>BSD</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web-based BibTeX front-end (Apache, PHP, MySQL)</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0"/>
                  </a:ext>
                </a:extLst>
              </a:tr>
              <a:tr h="442010">
                <a:tc>
                  <a:txBody>
                    <a:bodyPr/>
                    <a:lstStyle/>
                    <a:p>
                      <a:pPr>
                        <a:defRPr b="1" i="1">
                          <a:solidFill>
                            <a:schemeClr val="accent5">
                              <a:hueOff val="-375889"/>
                              <a:satOff val="-9195"/>
                              <a:lumOff val="-14901"/>
                            </a:schemeClr>
                          </a:solidFill>
                        </a:defRPr>
                      </a:pPr>
                      <a:r>
                        <a:rPr sz="1300" u="sng">
                          <a:hlinkClick r:id="rId5"/>
                        </a:rPr>
                        <a:t>BibDesk</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a:solidFill>
                            <a:srgbClr val="000000"/>
                          </a:solidFill>
                        </a:defRPr>
                      </a:pPr>
                      <a:r>
                        <a:rPr sz="800">
                          <a:solidFill>
                            <a:srgbClr val="414141"/>
                          </a:solidFill>
                        </a:rPr>
                        <a:t>BibDesk developers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2002-04</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2019-06-03</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1.7.1</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4"/>
                        </a:rPr>
                        <a:t>BSD</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sz="1200"/>
                      </a:pPr>
                      <a:r>
                        <a:rPr sz="800">
                          <a:hlinkClick r:id="rId6"/>
                        </a:rPr>
                        <a:t>BibTeX</a:t>
                      </a:r>
                      <a:r>
                        <a:rPr sz="800"/>
                        <a:t> front-end + repository; </a:t>
                      </a:r>
                      <a:r>
                        <a:rPr sz="800">
                          <a:hlinkClick r:id="rId7"/>
                        </a:rPr>
                        <a:t>Cocoa</a:t>
                      </a:r>
                      <a:r>
                        <a:rPr sz="800"/>
                        <a:t>-based; integration with </a:t>
                      </a:r>
                      <a:r>
                        <a:rPr sz="800">
                          <a:hlinkClick r:id="rId8"/>
                        </a:rPr>
                        <a:t>Spotlight</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1"/>
                  </a:ext>
                </a:extLst>
              </a:tr>
              <a:tr h="442010">
                <a:tc>
                  <a:txBody>
                    <a:bodyPr/>
                    <a:lstStyle/>
                    <a:p>
                      <a:pPr>
                        <a:defRPr b="1" i="1">
                          <a:solidFill>
                            <a:schemeClr val="accent5">
                              <a:hueOff val="-375889"/>
                              <a:satOff val="-9195"/>
                              <a:lumOff val="-14901"/>
                            </a:schemeClr>
                          </a:solidFill>
                        </a:defRPr>
                      </a:pPr>
                      <a:r>
                        <a:rPr sz="1300" u="sng">
                          <a:hlinkClick r:id="rId9"/>
                        </a:rPr>
                        <a:t>BibSonomy</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sz="1200"/>
                      </a:pPr>
                      <a:r>
                        <a:rPr sz="800" u="sng">
                          <a:hlinkClick r:id="rId10"/>
                        </a:rPr>
                        <a:t>University of Kassel</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2006-01</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2018-07-30</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3.8.13</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11"/>
                        </a:rPr>
                        <a:t>AGPL</a:t>
                      </a:r>
                      <a:r>
                        <a:rPr sz="800"/>
                        <a:t>, </a:t>
                      </a:r>
                      <a:r>
                        <a:rPr sz="800" u="sng">
                          <a:hlinkClick r:id="rId12"/>
                        </a:rPr>
                        <a:t>GPL</a:t>
                      </a:r>
                      <a:r>
                        <a:rPr sz="800"/>
                        <a:t>, </a:t>
                      </a:r>
                      <a:r>
                        <a:rPr sz="800" u="sng">
                          <a:hlinkClick r:id="rId13"/>
                        </a:rPr>
                        <a:t>LGPL</a:t>
                      </a:r>
                      <a:r>
                        <a:rPr sz="800" baseline="31999"/>
                        <a:t>[2]</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centrally hosted website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2"/>
                  </a:ext>
                </a:extLst>
              </a:tr>
              <a:tr h="442010">
                <a:tc>
                  <a:txBody>
                    <a:bodyPr/>
                    <a:lstStyle/>
                    <a:p>
                      <a:pPr>
                        <a:defRPr b="1" i="1">
                          <a:solidFill>
                            <a:schemeClr val="accent5">
                              <a:hueOff val="-375889"/>
                              <a:satOff val="-9195"/>
                              <a:lumOff val="-14901"/>
                            </a:schemeClr>
                          </a:solidFill>
                        </a:defRPr>
                      </a:pPr>
                      <a:r>
                        <a:rPr sz="1300" u="sng">
                          <a:hlinkClick r:id="rId14"/>
                        </a:rPr>
                        <a:t>Bibus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a:solidFill>
                            <a:srgbClr val="000000"/>
                          </a:solidFill>
                        </a:defRPr>
                      </a:pPr>
                      <a:r>
                        <a:rPr sz="800">
                          <a:solidFill>
                            <a:srgbClr val="414141"/>
                          </a:solidFill>
                        </a:rPr>
                        <a:t>Bibus developers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2004-06-03</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2013-05-23</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1.5.1</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12"/>
                        </a:rPr>
                        <a:t>GNU GPL</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discontinued?</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3"/>
                  </a:ext>
                </a:extLst>
              </a:tr>
              <a:tr h="442010">
                <a:tc>
                  <a:txBody>
                    <a:bodyPr/>
                    <a:lstStyle/>
                    <a:p>
                      <a:pPr>
                        <a:defRPr b="1" i="1">
                          <a:solidFill>
                            <a:schemeClr val="accent5">
                              <a:hueOff val="-375889"/>
                              <a:satOff val="-9195"/>
                              <a:lumOff val="-14901"/>
                            </a:schemeClr>
                          </a:solidFill>
                        </a:defRPr>
                      </a:pPr>
                      <a:r>
                        <a:rPr sz="1300" u="sng">
                          <a:hlinkClick r:id="rId15"/>
                        </a:rPr>
                        <a:t>JabRef</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a:solidFill>
                            <a:srgbClr val="000000"/>
                          </a:solidFill>
                        </a:defRPr>
                      </a:pPr>
                      <a:r>
                        <a:rPr sz="800">
                          <a:solidFill>
                            <a:srgbClr val="414141"/>
                          </a:solidFill>
                        </a:rPr>
                        <a:t>JabRef developers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2003-11-29</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2018-06-05</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4.3.1</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16"/>
                        </a:rPr>
                        <a:t>MIT license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sz="1200"/>
                      </a:pPr>
                      <a:r>
                        <a:rPr sz="800">
                          <a:hlinkClick r:id="rId17"/>
                        </a:rPr>
                        <a:t>Java</a:t>
                      </a:r>
                      <a:r>
                        <a:rPr sz="800"/>
                        <a:t> </a:t>
                      </a:r>
                      <a:r>
                        <a:rPr sz="800">
                          <a:hlinkClick r:id="rId6"/>
                        </a:rPr>
                        <a:t>BibTeX</a:t>
                      </a:r>
                      <a:r>
                        <a:rPr sz="800"/>
                        <a:t> and </a:t>
                      </a:r>
                      <a:r>
                        <a:rPr sz="800" u="sng">
                          <a:hlinkClick r:id="rId18"/>
                        </a:rPr>
                        <a:t>BibLaTeX</a:t>
                      </a:r>
                      <a:r>
                        <a:rPr sz="800"/>
                        <a:t> manager</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4"/>
                  </a:ext>
                </a:extLst>
              </a:tr>
              <a:tr h="442010">
                <a:tc>
                  <a:txBody>
                    <a:bodyPr/>
                    <a:lstStyle/>
                    <a:p>
                      <a:pPr>
                        <a:defRPr b="1" i="1">
                          <a:solidFill>
                            <a:schemeClr val="accent5">
                              <a:hueOff val="-375889"/>
                              <a:satOff val="-9195"/>
                              <a:lumOff val="-14901"/>
                            </a:schemeClr>
                          </a:solidFill>
                        </a:defRPr>
                      </a:pPr>
                      <a:r>
                        <a:rPr sz="1300" u="sng">
                          <a:hlinkClick r:id="rId19"/>
                        </a:rPr>
                        <a:t>KBibTeX</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a:solidFill>
                            <a:srgbClr val="000000"/>
                          </a:solidFill>
                        </a:defRPr>
                      </a:pPr>
                      <a:r>
                        <a:rPr sz="800">
                          <a:solidFill>
                            <a:srgbClr val="414141"/>
                          </a:solidFill>
                        </a:rPr>
                        <a:t>KBibTeX developers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2005-08</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2018-06-21</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0.8.1</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12"/>
                        </a:rPr>
                        <a:t>GNU GPL</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sz="1200"/>
                      </a:pPr>
                      <a:r>
                        <a:rPr sz="800" u="sng">
                          <a:hlinkClick r:id="rId6"/>
                        </a:rPr>
                        <a:t>BibTeX</a:t>
                      </a:r>
                      <a:r>
                        <a:rPr sz="800"/>
                        <a:t> front-end, using the </a:t>
                      </a:r>
                      <a:r>
                        <a:rPr sz="800" u="sng">
                          <a:hlinkClick r:id="rId20"/>
                        </a:rPr>
                        <a:t>KDE Software Compilation</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5"/>
                  </a:ext>
                </a:extLst>
              </a:tr>
              <a:tr h="442010">
                <a:tc>
                  <a:txBody>
                    <a:bodyPr/>
                    <a:lstStyle/>
                    <a:p>
                      <a:pPr>
                        <a:defRPr b="1" i="1">
                          <a:solidFill>
                            <a:schemeClr val="accent5">
                              <a:hueOff val="-375889"/>
                              <a:satOff val="-9195"/>
                              <a:lumOff val="-14901"/>
                            </a:schemeClr>
                          </a:solidFill>
                        </a:defRPr>
                      </a:pPr>
                      <a:r>
                        <a:rPr sz="1300" u="sng">
                          <a:hlinkClick r:id="rId21"/>
                        </a:rPr>
                        <a:t>Pybliographer</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a:solidFill>
                            <a:srgbClr val="000000"/>
                          </a:solidFill>
                        </a:defRPr>
                      </a:pPr>
                      <a:r>
                        <a:rPr sz="800">
                          <a:solidFill>
                            <a:srgbClr val="414141"/>
                          </a:solidFill>
                        </a:rPr>
                        <a:t>pybliographer developers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1998-10-30 (0.2)</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2018-04-03</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1.4.0</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12"/>
                        </a:rPr>
                        <a:t>GNU GPL</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sz="1200"/>
                      </a:pPr>
                      <a:r>
                        <a:rPr sz="800" u="sng">
                          <a:hlinkClick r:id="rId22"/>
                        </a:rPr>
                        <a:t>Python</a:t>
                      </a:r>
                      <a:r>
                        <a:rPr sz="800"/>
                        <a:t>/</a:t>
                      </a:r>
                      <a:r>
                        <a:rPr sz="800" u="sng">
                          <a:hlinkClick r:id="rId23"/>
                        </a:rPr>
                        <a:t>GTK2</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6"/>
                  </a:ext>
                </a:extLst>
              </a:tr>
              <a:tr h="442010">
                <a:tc>
                  <a:txBody>
                    <a:bodyPr/>
                    <a:lstStyle/>
                    <a:p>
                      <a:pPr>
                        <a:defRPr b="1" i="1">
                          <a:solidFill>
                            <a:schemeClr val="accent5">
                              <a:hueOff val="-375889"/>
                              <a:satOff val="-9195"/>
                              <a:lumOff val="-14901"/>
                            </a:schemeClr>
                          </a:solidFill>
                        </a:defRPr>
                      </a:pPr>
                      <a:r>
                        <a:rPr sz="1300" u="sng">
                          <a:hlinkClick r:id="rId24"/>
                        </a:rPr>
                        <a:t>refbase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a:solidFill>
                            <a:srgbClr val="000000"/>
                          </a:solidFill>
                        </a:defRPr>
                      </a:pPr>
                      <a:r>
                        <a:rPr sz="800">
                          <a:solidFill>
                            <a:srgbClr val="414141"/>
                          </a:solidFill>
                        </a:rPr>
                        <a:t>refbase developers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2003-06-03</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2014-02-28</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0.9.6</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12"/>
                        </a:rPr>
                        <a:t>GNU GPL</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sz="1200"/>
                      </a:pPr>
                      <a:r>
                        <a:rPr sz="800"/>
                        <a:t>web-based for </a:t>
                      </a:r>
                      <a:r>
                        <a:rPr sz="800" u="sng">
                          <a:hlinkClick r:id="rId25"/>
                        </a:rPr>
                        <a:t>institutional repositories</a:t>
                      </a:r>
                      <a:r>
                        <a:rPr sz="800"/>
                        <a:t>/</a:t>
                      </a:r>
                      <a:r>
                        <a:rPr sz="800" u="sng">
                          <a:hlinkClick r:id="rId26"/>
                        </a:rPr>
                        <a:t>self-archiving</a:t>
                      </a:r>
                      <a:r>
                        <a:rPr sz="800" baseline="31999"/>
                        <a:t>[9]</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7"/>
                  </a:ext>
                </a:extLst>
              </a:tr>
              <a:tr h="442010">
                <a:tc>
                  <a:txBody>
                    <a:bodyPr/>
                    <a:lstStyle/>
                    <a:p>
                      <a:pPr>
                        <a:defRPr b="1" i="1">
                          <a:solidFill>
                            <a:schemeClr val="accent5">
                              <a:hueOff val="-375889"/>
                              <a:satOff val="-9195"/>
                              <a:lumOff val="-14901"/>
                            </a:schemeClr>
                          </a:solidFill>
                        </a:defRPr>
                      </a:pPr>
                      <a:r>
                        <a:rPr sz="1300" u="sng">
                          <a:hlinkClick r:id="rId27"/>
                        </a:rPr>
                        <a:t>RefDB</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a:solidFill>
                            <a:srgbClr val="000000"/>
                          </a:solidFill>
                        </a:defRPr>
                      </a:pPr>
                      <a:r>
                        <a:rPr sz="800">
                          <a:solidFill>
                            <a:srgbClr val="414141"/>
                          </a:solidFill>
                        </a:rPr>
                        <a:t>refdb developers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2001-04-25</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2007-11-05</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0.9.9</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12"/>
                        </a:rPr>
                        <a:t>GNU GPL</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sz="1200"/>
                      </a:pPr>
                      <a:r>
                        <a:rPr sz="800"/>
                        <a:t>network-transparent; </a:t>
                      </a:r>
                      <a:r>
                        <a:rPr sz="800">
                          <a:hlinkClick r:id="rId28"/>
                        </a:rPr>
                        <a:t>XML</a:t>
                      </a:r>
                      <a:r>
                        <a:rPr sz="800"/>
                        <a:t>/</a:t>
                      </a:r>
                      <a:r>
                        <a:rPr sz="800">
                          <a:hlinkClick r:id="rId29"/>
                        </a:rPr>
                        <a:t>SGML</a:t>
                      </a:r>
                      <a:r>
                        <a:rPr sz="800"/>
                        <a:t> bibliographies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8"/>
                  </a:ext>
                </a:extLst>
              </a:tr>
              <a:tr h="442010">
                <a:tc>
                  <a:txBody>
                    <a:bodyPr/>
                    <a:lstStyle/>
                    <a:p>
                      <a:pPr>
                        <a:defRPr b="1" i="1">
                          <a:solidFill>
                            <a:schemeClr val="accent5">
                              <a:hueOff val="-375889"/>
                              <a:satOff val="-9195"/>
                              <a:lumOff val="-14901"/>
                            </a:schemeClr>
                          </a:solidFill>
                        </a:defRPr>
                      </a:pPr>
                      <a:r>
                        <a:rPr sz="1300" u="sng">
                          <a:hlinkClick r:id="rId30"/>
                        </a:rPr>
                        <a:t>Referencer</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a:solidFill>
                            <a:srgbClr val="000000"/>
                          </a:solidFill>
                        </a:defRPr>
                      </a:pPr>
                      <a:r>
                        <a:rPr sz="800">
                          <a:solidFill>
                            <a:srgbClr val="414141"/>
                          </a:solidFill>
                        </a:rPr>
                        <a:t>Referencer developers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2008-03-15</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2014-02-27</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1.2.2</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12"/>
                        </a:rPr>
                        <a:t>GNU GPL</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sz="1200"/>
                      </a:pPr>
                      <a:r>
                        <a:rPr sz="800">
                          <a:hlinkClick r:id="rId6"/>
                        </a:rPr>
                        <a:t>BibTeX</a:t>
                      </a:r>
                      <a:r>
                        <a:rPr sz="800"/>
                        <a:t> front-end</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09"/>
                  </a:ext>
                </a:extLst>
              </a:tr>
              <a:tr h="308308">
                <a:tc>
                  <a:txBody>
                    <a:bodyPr/>
                    <a:lstStyle/>
                    <a:p>
                      <a:pPr>
                        <a:defRPr b="1" i="1">
                          <a:solidFill>
                            <a:schemeClr val="accent5">
                              <a:hueOff val="-375889"/>
                              <a:satOff val="-9195"/>
                              <a:lumOff val="-14901"/>
                            </a:schemeClr>
                          </a:solidFill>
                        </a:defRPr>
                      </a:pPr>
                      <a:r>
                        <a:rPr sz="1300" u="sng">
                          <a:hlinkClick r:id="rId31"/>
                        </a:rPr>
                        <a:t>Wikindx</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a:solidFill>
                            <a:srgbClr val="000000"/>
                          </a:solidFill>
                        </a:defRPr>
                      </a:pPr>
                      <a:r>
                        <a:rPr sz="800">
                          <a:solidFill>
                            <a:srgbClr val="414141"/>
                          </a:solidFill>
                        </a:rPr>
                        <a:t>Mark Grimshaw</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2004-02</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2019-08-20</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5.8.2</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32"/>
                        </a:rPr>
                        <a:t>CC-BY-NC-SA</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web-based</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10"/>
                  </a:ext>
                </a:extLst>
              </a:tr>
              <a:tr h="575712">
                <a:tc>
                  <a:txBody>
                    <a:bodyPr/>
                    <a:lstStyle/>
                    <a:p>
                      <a:pPr>
                        <a:defRPr b="1" i="1">
                          <a:solidFill>
                            <a:schemeClr val="accent5">
                              <a:hueOff val="-375889"/>
                              <a:satOff val="-9195"/>
                              <a:lumOff val="-14901"/>
                            </a:schemeClr>
                          </a:solidFill>
                        </a:defRPr>
                      </a:pPr>
                      <a:r>
                        <a:rPr sz="1300" u="sng">
                          <a:hlinkClick r:id="rId33"/>
                        </a:rPr>
                        <a:t>Zotero</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EAECF0"/>
                    </a:solidFill>
                  </a:tcPr>
                </a:tc>
                <a:tc>
                  <a:txBody>
                    <a:bodyPr/>
                    <a:lstStyle/>
                    <a:p>
                      <a:pPr algn="l">
                        <a:spcBef>
                          <a:spcPts val="1800"/>
                        </a:spcBef>
                        <a:defRPr sz="1200"/>
                      </a:pPr>
                      <a:r>
                        <a:rPr sz="800" u="sng">
                          <a:hlinkClick r:id="rId34"/>
                        </a:rPr>
                        <a:t>Roy Rosenzweig Center for History and New Media</a:t>
                      </a:r>
                      <a:r>
                        <a:rPr sz="800"/>
                        <a:t> at </a:t>
                      </a:r>
                      <a:r>
                        <a:rPr sz="800" u="sng">
                          <a:hlinkClick r:id="rId35"/>
                        </a:rPr>
                        <a:t>GMU</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2006</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a:solidFill>
                            <a:srgbClr val="000000"/>
                          </a:solidFill>
                        </a:defRPr>
                      </a:pPr>
                      <a:r>
                        <a:rPr sz="800">
                          <a:solidFill>
                            <a:srgbClr val="414141"/>
                          </a:solidFill>
                        </a:rPr>
                        <a:t>2019-06-14</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spcBef>
                          <a:spcPts val="1800"/>
                        </a:spcBef>
                        <a:defRPr sz="1200"/>
                      </a:pPr>
                      <a:r>
                        <a:rPr sz="800"/>
                        <a:t>5.0.67 </a:t>
                      </a:r>
                      <a:r>
                        <a:rPr sz="800" baseline="31999"/>
                        <a:t>[10]</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tc>
                  <a:txBody>
                    <a:bodyPr/>
                    <a:lstStyle/>
                    <a:p>
                      <a:pPr algn="l">
                        <a:spcBef>
                          <a:spcPts val="1800"/>
                        </a:spcBef>
                        <a:defRPr>
                          <a:solidFill>
                            <a:srgbClr val="000000"/>
                          </a:solidFill>
                        </a:defRPr>
                      </a:pPr>
                      <a:r>
                        <a:rPr sz="800">
                          <a:solidFill>
                            <a:srgbClr val="414141"/>
                          </a:solidFill>
                        </a:rPr>
                        <a:t>Free / Online storage free up to 300 MB / Additional space available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a:solidFill>
                            <a:srgbClr val="000000"/>
                          </a:solidFill>
                        </a:defRPr>
                      </a:pPr>
                      <a:r>
                        <a:rPr sz="800">
                          <a:solidFill>
                            <a:srgbClr val="414141"/>
                          </a:solidFill>
                        </a:rPr>
                        <a:t>Yes</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99"/>
                    </a:solidFill>
                  </a:tcPr>
                </a:tc>
                <a:tc>
                  <a:txBody>
                    <a:bodyPr/>
                    <a:lstStyle/>
                    <a:p>
                      <a:pPr algn="l">
                        <a:spcBef>
                          <a:spcPts val="1800"/>
                        </a:spcBef>
                        <a:defRPr sz="1200"/>
                      </a:pPr>
                      <a:r>
                        <a:rPr sz="800" u="sng">
                          <a:hlinkClick r:id="rId36"/>
                        </a:rPr>
                        <a:t>AGPL</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solidFill>
                      <a:srgbClr val="99FFFF"/>
                    </a:solidFill>
                  </a:tcPr>
                </a:tc>
                <a:tc>
                  <a:txBody>
                    <a:bodyPr/>
                    <a:lstStyle/>
                    <a:p>
                      <a:pPr algn="l">
                        <a:spcBef>
                          <a:spcPts val="1800"/>
                        </a:spcBef>
                        <a:defRPr sz="1200"/>
                      </a:pPr>
                      <a:r>
                        <a:rPr sz="800"/>
                        <a:t>Multi-platform version with connectors for </a:t>
                      </a:r>
                      <a:r>
                        <a:rPr sz="800">
                          <a:hlinkClick r:id="rId37"/>
                        </a:rPr>
                        <a:t>Firefox</a:t>
                      </a:r>
                      <a:r>
                        <a:rPr sz="800"/>
                        <a:t>, </a:t>
                      </a:r>
                      <a:r>
                        <a:rPr sz="800">
                          <a:hlinkClick r:id="rId38"/>
                        </a:rPr>
                        <a:t>Chrome</a:t>
                      </a:r>
                      <a:r>
                        <a:rPr sz="800"/>
                        <a:t> and </a:t>
                      </a:r>
                      <a:r>
                        <a:rPr sz="800">
                          <a:hlinkClick r:id="rId39"/>
                        </a:rPr>
                        <a:t>Safari</a:t>
                      </a:r>
                      <a:r>
                        <a:rPr sz="800"/>
                        <a:t>. Web-based access to reference library also available.</a:t>
                      </a:r>
                    </a:p>
                  </a:txBody>
                  <a:tcPr marL="41523" marR="41523" marT="20538" marB="20538" anchor="ctr" horzOverflow="overflow">
                    <a:lnL w="8255">
                      <a:solidFill>
                        <a:srgbClr val="A2A9B1"/>
                      </a:solidFill>
                      <a:miter lim="400000"/>
                    </a:lnL>
                    <a:lnR w="8255">
                      <a:solidFill>
                        <a:srgbClr val="A2A9B1"/>
                      </a:solidFill>
                      <a:miter lim="400000"/>
                    </a:lnR>
                    <a:lnT w="8255">
                      <a:solidFill>
                        <a:srgbClr val="A2A9B1"/>
                      </a:solidFill>
                      <a:miter lim="400000"/>
                    </a:lnT>
                    <a:lnB w="8255">
                      <a:solidFill>
                        <a:srgbClr val="A2A9B1"/>
                      </a:solidFill>
                      <a:miter lim="400000"/>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417791743"/>
      </p:ext>
    </p:extLst>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EEEBE5"/>
        </a:solidFill>
        <a:effectLst/>
      </p:bgPr>
    </p:bg>
    <p:spTree>
      <p:nvGrpSpPr>
        <p:cNvPr id="1" name=""/>
        <p:cNvGrpSpPr/>
        <p:nvPr/>
      </p:nvGrpSpPr>
      <p:grpSpPr>
        <a:xfrm>
          <a:off x="0" y="0"/>
          <a:ext cx="0" cy="0"/>
          <a:chOff x="0" y="0"/>
          <a:chExt cx="0" cy="0"/>
        </a:xfrm>
      </p:grpSpPr>
      <p:sp>
        <p:nvSpPr>
          <p:cNvPr id="459" name="Le présent"/>
          <p:cNvSpPr txBox="1">
            <a:spLocks noGrp="1"/>
          </p:cNvSpPr>
          <p:nvPr>
            <p:ph type="title"/>
          </p:nvPr>
        </p:nvSpPr>
        <p:spPr>
          <a:prstGeom prst="rect">
            <a:avLst/>
          </a:prstGeom>
        </p:spPr>
        <p:txBody>
          <a:bodyPr/>
          <a:lstStyle/>
          <a:p>
            <a:r>
              <a:t>Le présent</a:t>
            </a:r>
          </a:p>
        </p:txBody>
      </p:sp>
      <p:sp>
        <p:nvSpPr>
          <p:cNvPr id="460" name="Analogique…"/>
          <p:cNvSpPr txBox="1">
            <a:spLocks noGrp="1"/>
          </p:cNvSpPr>
          <p:nvPr>
            <p:ph type="body" sz="half" idx="1"/>
          </p:nvPr>
        </p:nvSpPr>
        <p:spPr>
          <a:xfrm>
            <a:off x="3011416" y="2492896"/>
            <a:ext cx="3121167" cy="2808312"/>
          </a:xfrm>
          <a:prstGeom prst="rect">
            <a:avLst/>
          </a:prstGeom>
        </p:spPr>
        <p:txBody>
          <a:bodyPr/>
          <a:lstStyle/>
          <a:p>
            <a:r>
              <a:rPr dirty="0" err="1"/>
              <a:t>Analogique</a:t>
            </a:r>
            <a:endParaRPr dirty="0"/>
          </a:p>
          <a:p>
            <a:r>
              <a:rPr dirty="0" err="1"/>
              <a:t>Numérique</a:t>
            </a:r>
            <a:endParaRPr dirty="0"/>
          </a:p>
          <a:p>
            <a:r>
              <a:rPr dirty="0" err="1"/>
              <a:t>Algorithmique</a:t>
            </a:r>
            <a:endParaRPr dirty="0"/>
          </a:p>
        </p:txBody>
      </p:sp>
      <p:pic>
        <p:nvPicPr>
          <p:cNvPr id="4" name="Image 3">
            <a:extLst>
              <a:ext uri="{FF2B5EF4-FFF2-40B4-BE49-F238E27FC236}">
                <a16:creationId xmlns:a16="http://schemas.microsoft.com/office/drawing/2014/main" id="{0F7F1A22-27DA-D845-8748-DF28F347A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1355186197"/>
      </p:ext>
    </p:extLst>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pic>
        <p:nvPicPr>
          <p:cNvPr id="462" name="0H-03-03.jpg" descr="0H-03-03.jpg"/>
          <p:cNvPicPr>
            <a:picLocks noGrp="1"/>
          </p:cNvPicPr>
          <p:nvPr>
            <p:ph type="pic" idx="13"/>
          </p:nvPr>
        </p:nvPicPr>
        <p:blipFill>
          <a:blip r:embed="rId2"/>
          <a:stretch>
            <a:fillRect/>
          </a:stretch>
        </p:blipFill>
        <p:spPr>
          <a:xfrm>
            <a:off x="4705945" y="1803797"/>
            <a:ext cx="4107656" cy="4697016"/>
          </a:xfrm>
          <a:prstGeom prst="rect">
            <a:avLst/>
          </a:prstGeom>
        </p:spPr>
      </p:pic>
      <p:sp>
        <p:nvSpPr>
          <p:cNvPr id="463" name="Analogique"/>
          <p:cNvSpPr txBox="1">
            <a:spLocks noGrp="1"/>
          </p:cNvSpPr>
          <p:nvPr>
            <p:ph type="title"/>
          </p:nvPr>
        </p:nvSpPr>
        <p:spPr>
          <a:prstGeom prst="rect">
            <a:avLst/>
          </a:prstGeom>
        </p:spPr>
        <p:txBody>
          <a:bodyPr/>
          <a:lstStyle/>
          <a:p>
            <a:r>
              <a:t>Analogique</a:t>
            </a:r>
          </a:p>
        </p:txBody>
      </p:sp>
      <p:sp>
        <p:nvSpPr>
          <p:cNvPr id="464" name="échantillons…"/>
          <p:cNvSpPr txBox="1">
            <a:spLocks noGrp="1"/>
          </p:cNvSpPr>
          <p:nvPr>
            <p:ph type="body" sz="half" idx="1"/>
          </p:nvPr>
        </p:nvSpPr>
        <p:spPr>
          <a:prstGeom prst="rect">
            <a:avLst/>
          </a:prstGeom>
        </p:spPr>
        <p:txBody>
          <a:bodyPr>
            <a:normAutofit/>
          </a:bodyPr>
          <a:lstStyle/>
          <a:p>
            <a:r>
              <a:rPr sz="3200" dirty="0" err="1"/>
              <a:t>échantillons</a:t>
            </a:r>
            <a:endParaRPr sz="3200" dirty="0"/>
          </a:p>
          <a:p>
            <a:r>
              <a:rPr sz="3200" dirty="0"/>
              <a:t>cahiers de </a:t>
            </a:r>
            <a:r>
              <a:rPr sz="3200" dirty="0" err="1"/>
              <a:t>labo</a:t>
            </a:r>
            <a:endParaRPr sz="3200" dirty="0"/>
          </a:p>
        </p:txBody>
      </p:sp>
      <p:pic>
        <p:nvPicPr>
          <p:cNvPr id="5" name="Image 4">
            <a:extLst>
              <a:ext uri="{FF2B5EF4-FFF2-40B4-BE49-F238E27FC236}">
                <a16:creationId xmlns:a16="http://schemas.microsoft.com/office/drawing/2014/main" id="{72C452AD-F651-2543-B95B-625F9E119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1643009752"/>
      </p:ext>
    </p:extLst>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sp>
        <p:nvSpPr>
          <p:cNvPr id="466" name="Analogique"/>
          <p:cNvSpPr txBox="1">
            <a:spLocks noGrp="1"/>
          </p:cNvSpPr>
          <p:nvPr>
            <p:ph type="title"/>
          </p:nvPr>
        </p:nvSpPr>
        <p:spPr>
          <a:prstGeom prst="rect">
            <a:avLst/>
          </a:prstGeom>
        </p:spPr>
        <p:txBody>
          <a:bodyPr/>
          <a:lstStyle/>
          <a:p>
            <a:r>
              <a:t>Analogique</a:t>
            </a:r>
          </a:p>
        </p:txBody>
      </p:sp>
      <p:sp>
        <p:nvSpPr>
          <p:cNvPr id="467" name="Règles de nomage (partagées !)…"/>
          <p:cNvSpPr txBox="1">
            <a:spLocks noGrp="1"/>
          </p:cNvSpPr>
          <p:nvPr>
            <p:ph type="body" idx="1"/>
          </p:nvPr>
        </p:nvSpPr>
        <p:spPr>
          <a:xfrm>
            <a:off x="512956" y="1848445"/>
            <a:ext cx="8307516" cy="4286250"/>
          </a:xfrm>
          <a:prstGeom prst="rect">
            <a:avLst/>
          </a:prstGeom>
        </p:spPr>
        <p:txBody>
          <a:bodyPr/>
          <a:lstStyle/>
          <a:p>
            <a:r>
              <a:rPr dirty="0" err="1"/>
              <a:t>Règles</a:t>
            </a:r>
            <a:r>
              <a:rPr dirty="0"/>
              <a:t> de </a:t>
            </a:r>
            <a:r>
              <a:rPr dirty="0" err="1"/>
              <a:t>nomage</a:t>
            </a:r>
            <a:r>
              <a:rPr dirty="0"/>
              <a:t> (</a:t>
            </a:r>
            <a:r>
              <a:rPr dirty="0" err="1"/>
              <a:t>partagées</a:t>
            </a:r>
            <a:r>
              <a:rPr dirty="0"/>
              <a:t> !)</a:t>
            </a:r>
          </a:p>
          <a:p>
            <a:r>
              <a:rPr dirty="0"/>
              <a:t>Plan de </a:t>
            </a:r>
            <a:r>
              <a:rPr dirty="0" err="1"/>
              <a:t>classement</a:t>
            </a:r>
            <a:r>
              <a:rPr dirty="0"/>
              <a:t> (physique)</a:t>
            </a:r>
          </a:p>
          <a:p>
            <a:r>
              <a:rPr dirty="0" err="1"/>
              <a:t>Règles</a:t>
            </a:r>
            <a:r>
              <a:rPr dirty="0"/>
              <a:t> (et </a:t>
            </a:r>
            <a:r>
              <a:rPr dirty="0" err="1"/>
              <a:t>contrôle</a:t>
            </a:r>
            <a:r>
              <a:rPr dirty="0"/>
              <a:t>) de tenue du cahier</a:t>
            </a:r>
          </a:p>
          <a:p>
            <a:r>
              <a:rPr dirty="0"/>
              <a:t>Index des cahiers (qui, </a:t>
            </a:r>
            <a:r>
              <a:rPr dirty="0" err="1"/>
              <a:t>quand</a:t>
            </a:r>
            <a:r>
              <a:rPr dirty="0"/>
              <a:t>, </a:t>
            </a:r>
            <a:r>
              <a:rPr dirty="0" err="1"/>
              <a:t>quel</a:t>
            </a:r>
            <a:r>
              <a:rPr dirty="0"/>
              <a:t> </a:t>
            </a:r>
            <a:r>
              <a:rPr dirty="0" err="1"/>
              <a:t>projet</a:t>
            </a:r>
            <a:r>
              <a:rPr dirty="0"/>
              <a:t> …)</a:t>
            </a:r>
          </a:p>
          <a:p>
            <a:endParaRPr dirty="0"/>
          </a:p>
          <a:p>
            <a:pPr>
              <a:defRPr i="1">
                <a:solidFill>
                  <a:schemeClr val="accent5">
                    <a:hueOff val="-411174"/>
                    <a:satOff val="4030"/>
                    <a:lumOff val="-29867"/>
                  </a:schemeClr>
                </a:solidFill>
              </a:defRPr>
            </a:pPr>
            <a:r>
              <a:rPr dirty="0"/>
              <a:t>Lien </a:t>
            </a:r>
            <a:r>
              <a:rPr dirty="0" err="1"/>
              <a:t>vers</a:t>
            </a:r>
            <a:r>
              <a:rPr dirty="0"/>
              <a:t> </a:t>
            </a:r>
            <a:r>
              <a:rPr dirty="0" err="1"/>
              <a:t>l’alter</a:t>
            </a:r>
            <a:r>
              <a:rPr dirty="0"/>
              <a:t> ego </a:t>
            </a:r>
            <a:r>
              <a:rPr dirty="0" err="1"/>
              <a:t>numérique</a:t>
            </a:r>
            <a:endParaRPr dirty="0"/>
          </a:p>
        </p:txBody>
      </p:sp>
      <p:pic>
        <p:nvPicPr>
          <p:cNvPr id="4" name="Image 3">
            <a:extLst>
              <a:ext uri="{FF2B5EF4-FFF2-40B4-BE49-F238E27FC236}">
                <a16:creationId xmlns:a16="http://schemas.microsoft.com/office/drawing/2014/main" id="{E0117EE7-313A-7A46-A71F-17B9B4846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1376087040"/>
      </p:ext>
    </p:extLst>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sp>
        <p:nvSpPr>
          <p:cNvPr id="477" name="Numérique"/>
          <p:cNvSpPr txBox="1">
            <a:spLocks noGrp="1"/>
          </p:cNvSpPr>
          <p:nvPr>
            <p:ph type="title"/>
          </p:nvPr>
        </p:nvSpPr>
        <p:spPr>
          <a:prstGeom prst="rect">
            <a:avLst/>
          </a:prstGeom>
        </p:spPr>
        <p:txBody>
          <a:bodyPr/>
          <a:lstStyle/>
          <a:p>
            <a:r>
              <a:t>Numérique</a:t>
            </a:r>
          </a:p>
        </p:txBody>
      </p:sp>
      <p:sp>
        <p:nvSpPr>
          <p:cNvPr id="478" name="Bonnes pratiques pour :…"/>
          <p:cNvSpPr txBox="1">
            <a:spLocks noGrp="1"/>
          </p:cNvSpPr>
          <p:nvPr>
            <p:ph type="body" idx="1"/>
          </p:nvPr>
        </p:nvSpPr>
        <p:spPr>
          <a:xfrm>
            <a:off x="460454" y="1848445"/>
            <a:ext cx="8223093" cy="4286250"/>
          </a:xfrm>
          <a:prstGeom prst="rect">
            <a:avLst/>
          </a:prstGeom>
        </p:spPr>
        <p:txBody>
          <a:bodyPr/>
          <a:lstStyle/>
          <a:p>
            <a:r>
              <a:rPr dirty="0" err="1"/>
              <a:t>Bonnes</a:t>
            </a:r>
            <a:r>
              <a:rPr dirty="0"/>
              <a:t> </a:t>
            </a:r>
            <a:r>
              <a:rPr dirty="0" err="1"/>
              <a:t>pratiques</a:t>
            </a:r>
            <a:r>
              <a:rPr dirty="0"/>
              <a:t> pour :</a:t>
            </a:r>
          </a:p>
          <a:p>
            <a:pPr marL="600512" indent="-502289">
              <a:spcBef>
                <a:spcPts val="984"/>
              </a:spcBef>
              <a:buClr>
                <a:srgbClr val="000000"/>
              </a:buClr>
              <a:buSzPct val="75000"/>
              <a:buFont typeface="Times New Roman"/>
              <a:buChar char="•"/>
              <a:defRPr sz="3000"/>
            </a:pPr>
            <a:r>
              <a:rPr dirty="0" err="1"/>
              <a:t>Retrouver</a:t>
            </a:r>
            <a:r>
              <a:rPr dirty="0"/>
              <a:t> </a:t>
            </a:r>
            <a:r>
              <a:rPr dirty="0" err="1"/>
              <a:t>aisément</a:t>
            </a:r>
            <a:r>
              <a:rPr dirty="0"/>
              <a:t> les </a:t>
            </a:r>
            <a:r>
              <a:rPr dirty="0" err="1"/>
              <a:t>données</a:t>
            </a:r>
            <a:endParaRPr sz="844" dirty="0">
              <a:latin typeface="Times"/>
              <a:ea typeface="Times"/>
              <a:cs typeface="Times"/>
              <a:sym typeface="Times"/>
            </a:endParaRPr>
          </a:p>
          <a:p>
            <a:pPr marL="600512" indent="-502289">
              <a:spcBef>
                <a:spcPts val="984"/>
              </a:spcBef>
              <a:buClr>
                <a:srgbClr val="000000"/>
              </a:buClr>
              <a:buSzPct val="75000"/>
              <a:buFont typeface="Times New Roman"/>
              <a:buChar char="•"/>
              <a:defRPr sz="3000"/>
            </a:pPr>
            <a:r>
              <a:rPr dirty="0" err="1"/>
              <a:t>Rationaliser</a:t>
            </a:r>
            <a:r>
              <a:rPr dirty="0"/>
              <a:t> le </a:t>
            </a:r>
            <a:r>
              <a:rPr dirty="0" err="1"/>
              <a:t>contenu</a:t>
            </a:r>
            <a:r>
              <a:rPr dirty="0"/>
              <a:t> des </a:t>
            </a:r>
            <a:r>
              <a:rPr dirty="0" err="1"/>
              <a:t>serveurs</a:t>
            </a:r>
            <a:r>
              <a:rPr dirty="0"/>
              <a:t> et </a:t>
            </a:r>
            <a:r>
              <a:rPr dirty="0" err="1"/>
              <a:t>éviter</a:t>
            </a:r>
            <a:r>
              <a:rPr dirty="0"/>
              <a:t> </a:t>
            </a:r>
            <a:r>
              <a:rPr dirty="0" err="1"/>
              <a:t>leur</a:t>
            </a:r>
            <a:r>
              <a:rPr dirty="0"/>
              <a:t> saturation !</a:t>
            </a:r>
            <a:endParaRPr sz="844" dirty="0">
              <a:latin typeface="Times"/>
              <a:ea typeface="Times"/>
              <a:cs typeface="Times"/>
              <a:sym typeface="Times"/>
            </a:endParaRPr>
          </a:p>
          <a:p>
            <a:pPr marL="600512" indent="-502289">
              <a:spcBef>
                <a:spcPts val="984"/>
              </a:spcBef>
              <a:buClr>
                <a:srgbClr val="000000"/>
              </a:buClr>
              <a:buSzPct val="75000"/>
              <a:buFont typeface="Times New Roman"/>
              <a:buChar char="•"/>
              <a:defRPr sz="3000"/>
            </a:pPr>
            <a:r>
              <a:rPr dirty="0" err="1"/>
              <a:t>Pérenniser</a:t>
            </a:r>
            <a:r>
              <a:rPr dirty="0"/>
              <a:t> les </a:t>
            </a:r>
            <a:r>
              <a:rPr dirty="0" err="1"/>
              <a:t>informations</a:t>
            </a:r>
            <a:r>
              <a:rPr dirty="0"/>
              <a:t> et </a:t>
            </a:r>
            <a:r>
              <a:rPr dirty="0" err="1"/>
              <a:t>faciliter</a:t>
            </a:r>
            <a:r>
              <a:rPr dirty="0"/>
              <a:t> </a:t>
            </a:r>
            <a:r>
              <a:rPr dirty="0" err="1"/>
              <a:t>leur</a:t>
            </a:r>
            <a:r>
              <a:rPr dirty="0"/>
              <a:t> transmission</a:t>
            </a:r>
          </a:p>
        </p:txBody>
      </p:sp>
      <p:pic>
        <p:nvPicPr>
          <p:cNvPr id="4" name="Image 3">
            <a:extLst>
              <a:ext uri="{FF2B5EF4-FFF2-40B4-BE49-F238E27FC236}">
                <a16:creationId xmlns:a16="http://schemas.microsoft.com/office/drawing/2014/main" id="{110281D3-A4E7-E24B-91C8-5A3E53108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4281610382"/>
      </p:ext>
    </p:extLst>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F7FDA5E-F98C-724C-9AA6-D6946239DDE6}"/>
              </a:ext>
            </a:extLst>
          </p:cNvPr>
          <p:cNvPicPr>
            <a:picLocks noChangeAspect="1"/>
          </p:cNvPicPr>
          <p:nvPr/>
        </p:nvPicPr>
        <p:blipFill>
          <a:blip r:embed="rId2"/>
          <a:stretch>
            <a:fillRect/>
          </a:stretch>
        </p:blipFill>
        <p:spPr>
          <a:xfrm>
            <a:off x="0" y="1107141"/>
            <a:ext cx="9144000" cy="4643718"/>
          </a:xfrm>
          <a:prstGeom prst="rect">
            <a:avLst/>
          </a:prstGeom>
        </p:spPr>
      </p:pic>
      <p:cxnSp>
        <p:nvCxnSpPr>
          <p:cNvPr id="5" name="Connecteur droit 4">
            <a:extLst>
              <a:ext uri="{FF2B5EF4-FFF2-40B4-BE49-F238E27FC236}">
                <a16:creationId xmlns:a16="http://schemas.microsoft.com/office/drawing/2014/main" id="{9A26740A-404F-E646-9CBF-B73614053DF1}"/>
              </a:ext>
            </a:extLst>
          </p:cNvPr>
          <p:cNvCxnSpPr/>
          <p:nvPr/>
        </p:nvCxnSpPr>
        <p:spPr>
          <a:xfrm>
            <a:off x="802386" y="4704588"/>
            <a:ext cx="42382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4" name="Image 3">
            <a:extLst>
              <a:ext uri="{FF2B5EF4-FFF2-40B4-BE49-F238E27FC236}">
                <a16:creationId xmlns:a16="http://schemas.microsoft.com/office/drawing/2014/main" id="{617E5FC9-6A85-FD47-8874-56B703A47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6274209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39F85C-D8DA-E540-8B6C-329AF986E320}"/>
              </a:ext>
            </a:extLst>
          </p:cNvPr>
          <p:cNvPicPr>
            <a:picLocks noChangeAspect="1"/>
          </p:cNvPicPr>
          <p:nvPr/>
        </p:nvPicPr>
        <p:blipFill>
          <a:blip r:embed="rId2"/>
          <a:stretch>
            <a:fillRect/>
          </a:stretch>
        </p:blipFill>
        <p:spPr>
          <a:xfrm>
            <a:off x="0" y="2020824"/>
            <a:ext cx="9144000" cy="2816352"/>
          </a:xfrm>
          <a:prstGeom prst="rect">
            <a:avLst/>
          </a:prstGeom>
        </p:spPr>
      </p:pic>
      <p:cxnSp>
        <p:nvCxnSpPr>
          <p:cNvPr id="3" name="Connecteur droit 2">
            <a:extLst>
              <a:ext uri="{FF2B5EF4-FFF2-40B4-BE49-F238E27FC236}">
                <a16:creationId xmlns:a16="http://schemas.microsoft.com/office/drawing/2014/main" id="{5DC03051-A7C7-6449-B42E-4A5D2675E599}"/>
              </a:ext>
            </a:extLst>
          </p:cNvPr>
          <p:cNvCxnSpPr>
            <a:cxnSpLocks/>
          </p:cNvCxnSpPr>
          <p:nvPr/>
        </p:nvCxnSpPr>
        <p:spPr>
          <a:xfrm>
            <a:off x="795528" y="3621024"/>
            <a:ext cx="694029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4" name="Image 3">
            <a:extLst>
              <a:ext uri="{FF2B5EF4-FFF2-40B4-BE49-F238E27FC236}">
                <a16:creationId xmlns:a16="http://schemas.microsoft.com/office/drawing/2014/main" id="{98FBABD1-BB6B-9B45-980C-495846FF2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3976545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39552" y="908720"/>
            <a:ext cx="8640962" cy="5400600"/>
          </a:xfrm>
        </p:spPr>
        <p:txBody>
          <a:bodyPr>
            <a:noAutofit/>
          </a:bodyPr>
          <a:lstStyle/>
          <a:p>
            <a:pPr marL="0" lvl="1" indent="0">
              <a:buNone/>
            </a:pPr>
            <a:r>
              <a:rPr lang="fr-FR" sz="2200" b="1" dirty="0">
                <a:solidFill>
                  <a:schemeClr val="accent2">
                    <a:lumMod val="60000"/>
                    <a:lumOff val="40000"/>
                  </a:schemeClr>
                </a:solidFill>
                <a:latin typeface="Calibri" panose="020F0502020204030204" pitchFamily="34" charset="0"/>
              </a:rPr>
              <a:t>Données brutes </a:t>
            </a:r>
          </a:p>
          <a:p>
            <a:pPr marL="0" lvl="1" indent="0">
              <a:spcBef>
                <a:spcPts val="0"/>
              </a:spcBef>
              <a:buNone/>
            </a:pPr>
            <a:r>
              <a:rPr lang="fr-FR" sz="1800" dirty="0">
                <a:solidFill>
                  <a:prstClr val="black"/>
                </a:solidFill>
              </a:rPr>
              <a:t>obtenues directement de l'instrument, de la simulation ou de l'enquête.</a:t>
            </a:r>
          </a:p>
          <a:p>
            <a:pPr marL="0" lvl="1" indent="0">
              <a:spcBef>
                <a:spcPts val="0"/>
              </a:spcBef>
              <a:buNone/>
            </a:pPr>
            <a:endParaRPr lang="fr-FR" sz="1800" dirty="0">
              <a:solidFill>
                <a:prstClr val="black"/>
              </a:solidFill>
            </a:endParaRPr>
          </a:p>
          <a:p>
            <a:pPr marL="0" lvl="0" indent="0">
              <a:spcBef>
                <a:spcPts val="0"/>
              </a:spcBef>
              <a:buNone/>
            </a:pPr>
            <a:r>
              <a:rPr lang="fr-FR" sz="2200" b="1" dirty="0">
                <a:solidFill>
                  <a:schemeClr val="accent2">
                    <a:lumMod val="60000"/>
                    <a:lumOff val="40000"/>
                  </a:schemeClr>
                </a:solidFill>
                <a:latin typeface="Calibri" panose="020F0502020204030204" pitchFamily="34" charset="0"/>
              </a:rPr>
              <a:t>Données traitées </a:t>
            </a:r>
          </a:p>
          <a:p>
            <a:pPr marL="0" lvl="0" indent="0" algn="just">
              <a:spcBef>
                <a:spcPts val="0"/>
              </a:spcBef>
              <a:buNone/>
            </a:pPr>
            <a:r>
              <a:rPr lang="fr-FR" sz="1800" dirty="0">
                <a:solidFill>
                  <a:prstClr val="black"/>
                </a:solidFill>
              </a:rPr>
              <a:t>découlent d'une certaine manipulation des données brutes afin d'éliminer les erreurs ou les valeurs aberrantes, de préparer les données en vue de l'analyse, d'obtenir de nouvelles variables ou d'anonymiser les participants humains. </a:t>
            </a:r>
          </a:p>
          <a:p>
            <a:pPr marL="0" lvl="0" indent="0" algn="just">
              <a:spcBef>
                <a:spcPts val="0"/>
              </a:spcBef>
              <a:buNone/>
            </a:pPr>
            <a:endParaRPr lang="fr-FR" sz="1800" dirty="0">
              <a:solidFill>
                <a:prstClr val="black"/>
              </a:solidFill>
            </a:endParaRPr>
          </a:p>
          <a:p>
            <a:pPr marL="0" indent="0">
              <a:buNone/>
            </a:pPr>
            <a:r>
              <a:rPr lang="fr-FR" sz="2400" b="1" dirty="0">
                <a:solidFill>
                  <a:schemeClr val="accent2">
                    <a:lumMod val="60000"/>
                    <a:lumOff val="40000"/>
                  </a:schemeClr>
                </a:solidFill>
                <a:latin typeface="Calibri" panose="020F0502020204030204" pitchFamily="34" charset="0"/>
              </a:rPr>
              <a:t>Données dérivées </a:t>
            </a:r>
            <a:r>
              <a:rPr lang="fr-FR" sz="2400" dirty="0">
                <a:solidFill>
                  <a:schemeClr val="accent2">
                    <a:lumMod val="60000"/>
                    <a:lumOff val="40000"/>
                  </a:schemeClr>
                </a:solidFill>
                <a:latin typeface="Calibri" panose="020F0502020204030204" pitchFamily="34" charset="0"/>
              </a:rPr>
              <a:t>ou</a:t>
            </a:r>
            <a:r>
              <a:rPr lang="fr-FR" sz="2400" b="1" dirty="0">
                <a:solidFill>
                  <a:schemeClr val="accent2">
                    <a:lumMod val="60000"/>
                    <a:lumOff val="40000"/>
                  </a:schemeClr>
                </a:solidFill>
                <a:latin typeface="Calibri" panose="020F0502020204030204" pitchFamily="34" charset="0"/>
              </a:rPr>
              <a:t> compilées </a:t>
            </a:r>
            <a:r>
              <a:rPr lang="fr-FR" sz="1800" dirty="0">
                <a:latin typeface="Calibri" panose="020F0502020204030204" pitchFamily="34" charset="0"/>
              </a:rPr>
              <a:t>issues</a:t>
            </a:r>
            <a:r>
              <a:rPr lang="fr-FR" sz="2400" b="1" dirty="0">
                <a:solidFill>
                  <a:schemeClr val="accent2">
                    <a:lumMod val="60000"/>
                    <a:lumOff val="40000"/>
                  </a:schemeClr>
                </a:solidFill>
                <a:latin typeface="Calibri" panose="020F0502020204030204" pitchFamily="34" charset="0"/>
              </a:rPr>
              <a:t> </a:t>
            </a:r>
            <a:r>
              <a:rPr lang="fr-FR" sz="1800" dirty="0">
                <a:latin typeface="Calibri" panose="020F0502020204030204" pitchFamily="34" charset="0"/>
              </a:rPr>
              <a:t>du traitement ou de la combinaison de données brutes.</a:t>
            </a:r>
            <a:endParaRPr lang="fr-FR" sz="1800" dirty="0">
              <a:solidFill>
                <a:prstClr val="black"/>
              </a:solidFill>
            </a:endParaRPr>
          </a:p>
          <a:p>
            <a:pPr marL="0" lvl="0" indent="0" algn="just">
              <a:spcBef>
                <a:spcPts val="0"/>
              </a:spcBef>
              <a:buNone/>
            </a:pPr>
            <a:endParaRPr lang="fr-FR" sz="1800" dirty="0">
              <a:solidFill>
                <a:prstClr val="black"/>
              </a:solidFill>
            </a:endParaRPr>
          </a:p>
          <a:p>
            <a:pPr marL="0" lvl="0" indent="0">
              <a:spcBef>
                <a:spcPts val="0"/>
              </a:spcBef>
              <a:buNone/>
            </a:pPr>
            <a:r>
              <a:rPr lang="fr-FR" sz="2200" b="1" dirty="0">
                <a:solidFill>
                  <a:schemeClr val="accent2">
                    <a:lumMod val="60000"/>
                    <a:lumOff val="40000"/>
                  </a:schemeClr>
                </a:solidFill>
                <a:latin typeface="Calibri" panose="020F0502020204030204" pitchFamily="34" charset="0"/>
              </a:rPr>
              <a:t>Données analysées</a:t>
            </a:r>
          </a:p>
          <a:p>
            <a:pPr marL="0" indent="0" algn="just">
              <a:spcBef>
                <a:spcPts val="0"/>
              </a:spcBef>
              <a:buNone/>
            </a:pPr>
            <a:r>
              <a:rPr lang="fr-FR" sz="1800" dirty="0">
                <a:solidFill>
                  <a:prstClr val="black"/>
                </a:solidFill>
              </a:rPr>
              <a:t>résultats d'une analyse qualitative, statistique ou mathématique des données traitées.</a:t>
            </a:r>
          </a:p>
          <a:p>
            <a:pPr marL="0" indent="0" algn="just">
              <a:spcBef>
                <a:spcPts val="0"/>
              </a:spcBef>
              <a:buNone/>
            </a:pPr>
            <a:endParaRPr lang="fr-FR" sz="1800" dirty="0">
              <a:solidFill>
                <a:prstClr val="black"/>
              </a:solidFill>
            </a:endParaRPr>
          </a:p>
          <a:p>
            <a:pPr marL="0" lvl="0" indent="0">
              <a:spcBef>
                <a:spcPts val="0"/>
              </a:spcBef>
              <a:buNone/>
            </a:pPr>
            <a:r>
              <a:rPr lang="fr-FR" sz="2200" b="1" dirty="0">
                <a:solidFill>
                  <a:schemeClr val="accent2">
                    <a:lumMod val="60000"/>
                    <a:lumOff val="40000"/>
                  </a:schemeClr>
                </a:solidFill>
                <a:latin typeface="Calibri" panose="020F0502020204030204" pitchFamily="34" charset="0"/>
              </a:rPr>
              <a:t>Données définitives</a:t>
            </a:r>
          </a:p>
          <a:p>
            <a:pPr marL="0" lvl="0" indent="0">
              <a:spcBef>
                <a:spcPts val="0"/>
              </a:spcBef>
              <a:buNone/>
            </a:pPr>
            <a:r>
              <a:rPr lang="fr-FR" sz="1800" dirty="0">
                <a:solidFill>
                  <a:prstClr val="black"/>
                </a:solidFill>
              </a:rPr>
              <a:t>données traitées qui ont été converties, au besoin, dans un format pouvant être préservé.</a:t>
            </a:r>
          </a:p>
          <a:p>
            <a:pPr marL="57150" indent="0">
              <a:buNone/>
            </a:pPr>
            <a:endParaRPr lang="fr-FR" sz="1200" dirty="0">
              <a:latin typeface="Calibri" panose="020F0502020204030204" pitchFamily="34" charset="0"/>
            </a:endParaRPr>
          </a:p>
        </p:txBody>
      </p:sp>
      <p:sp>
        <p:nvSpPr>
          <p:cNvPr id="27" name="Titre 1">
            <a:extLst>
              <a:ext uri="{FF2B5EF4-FFF2-40B4-BE49-F238E27FC236}">
                <a16:creationId xmlns:a16="http://schemas.microsoft.com/office/drawing/2014/main" id="{A41CD24B-BE68-F147-B130-B13F8BFF1E70}"/>
              </a:ext>
            </a:extLst>
          </p:cNvPr>
          <p:cNvSpPr>
            <a:spLocks noGrp="1"/>
          </p:cNvSpPr>
          <p:nvPr>
            <p:ph type="title"/>
          </p:nvPr>
        </p:nvSpPr>
        <p:spPr>
          <a:xfrm>
            <a:off x="0" y="0"/>
            <a:ext cx="9159368" cy="718949"/>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p>
            <a:pPr algn="l"/>
            <a:r>
              <a:rPr lang="fr-FR" sz="3200" b="1" dirty="0">
                <a:solidFill>
                  <a:schemeClr val="bg1">
                    <a:lumMod val="50000"/>
                  </a:schemeClr>
                </a:solidFill>
                <a:latin typeface="+mn-lt"/>
              </a:rPr>
              <a:t>Définition: les données de recherche</a:t>
            </a:r>
          </a:p>
        </p:txBody>
      </p:sp>
      <p:grpSp>
        <p:nvGrpSpPr>
          <p:cNvPr id="5" name="Groupe 4">
            <a:extLst>
              <a:ext uri="{FF2B5EF4-FFF2-40B4-BE49-F238E27FC236}">
                <a16:creationId xmlns:a16="http://schemas.microsoft.com/office/drawing/2014/main" id="{0A6592DC-5683-41C6-80B8-91C983C3DF75}"/>
              </a:ext>
            </a:extLst>
          </p:cNvPr>
          <p:cNvGrpSpPr/>
          <p:nvPr/>
        </p:nvGrpSpPr>
        <p:grpSpPr>
          <a:xfrm>
            <a:off x="-7684" y="6464300"/>
            <a:ext cx="9159368" cy="435904"/>
            <a:chOff x="-7684" y="6464300"/>
            <a:chExt cx="9159368" cy="435904"/>
          </a:xfrm>
        </p:grpSpPr>
        <p:grpSp>
          <p:nvGrpSpPr>
            <p:cNvPr id="28" name="Groupe 27">
              <a:extLst>
                <a:ext uri="{FF2B5EF4-FFF2-40B4-BE49-F238E27FC236}">
                  <a16:creationId xmlns:a16="http://schemas.microsoft.com/office/drawing/2014/main" id="{CAABF515-7CCF-F54D-96EB-68C671E7BF17}"/>
                </a:ext>
              </a:extLst>
            </p:cNvPr>
            <p:cNvGrpSpPr/>
            <p:nvPr/>
          </p:nvGrpSpPr>
          <p:grpSpPr>
            <a:xfrm>
              <a:off x="5938" y="6464300"/>
              <a:ext cx="9120556" cy="435904"/>
              <a:chOff x="5938" y="6464300"/>
              <a:chExt cx="9120556" cy="435904"/>
            </a:xfrm>
          </p:grpSpPr>
          <p:pic>
            <p:nvPicPr>
              <p:cNvPr id="30" name="Image 29">
                <a:extLst>
                  <a:ext uri="{FF2B5EF4-FFF2-40B4-BE49-F238E27FC236}">
                    <a16:creationId xmlns:a16="http://schemas.microsoft.com/office/drawing/2014/main" id="{0BA3E205-1314-454A-9AA0-FCE4F7292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1" name="Espace réservé du numéro de diapositive 4">
                <a:extLst>
                  <a:ext uri="{FF2B5EF4-FFF2-40B4-BE49-F238E27FC236}">
                    <a16:creationId xmlns:a16="http://schemas.microsoft.com/office/drawing/2014/main" id="{27CEBF9D-2D2D-CC48-86C8-159191C4A6C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18</a:t>
                </a:fld>
                <a:endParaRPr lang="fr-FR" sz="1200" dirty="0">
                  <a:solidFill>
                    <a:schemeClr val="tx1"/>
                  </a:solidFill>
                </a:endParaRPr>
              </a:p>
            </p:txBody>
          </p:sp>
        </p:grpSp>
        <p:sp>
          <p:nvSpPr>
            <p:cNvPr id="32" name="ZoneTexte 31">
              <a:extLst>
                <a:ext uri="{FF2B5EF4-FFF2-40B4-BE49-F238E27FC236}">
                  <a16:creationId xmlns:a16="http://schemas.microsoft.com/office/drawing/2014/main" id="{1B3685CA-9345-40FE-BE56-D6068A8B403D}"/>
                </a:ext>
              </a:extLst>
            </p:cNvPr>
            <p:cNvSpPr txBox="1"/>
            <p:nvPr/>
          </p:nvSpPr>
          <p:spPr>
            <a:xfrm>
              <a:off x="-7684" y="6623205"/>
              <a:ext cx="9159368" cy="276999"/>
            </a:xfrm>
            <a:prstGeom prst="rect">
              <a:avLst/>
            </a:prstGeom>
            <a:noFill/>
          </p:spPr>
          <p:txBody>
            <a:bodyPr wrap="square" rtlCol="0">
              <a:spAutoFit/>
            </a:bodyPr>
            <a:lstStyle/>
            <a:p>
              <a:pPr algn="ctr"/>
              <a:endParaRPr lang="fr-FR" sz="1200" dirty="0"/>
            </a:p>
          </p:txBody>
        </p:sp>
      </p:grpSp>
    </p:spTree>
    <p:extLst>
      <p:ext uri="{BB962C8B-B14F-4D97-AF65-F5344CB8AC3E}">
        <p14:creationId xmlns:p14="http://schemas.microsoft.com/office/powerpoint/2010/main" val="21687251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C56331-BE88-8B48-BE28-E47AD90F79E6}"/>
              </a:ext>
            </a:extLst>
          </p:cNvPr>
          <p:cNvSpPr txBox="1"/>
          <p:nvPr/>
        </p:nvSpPr>
        <p:spPr>
          <a:xfrm>
            <a:off x="467545" y="2636912"/>
            <a:ext cx="7920880" cy="1631216"/>
          </a:xfrm>
          <a:prstGeom prst="rect">
            <a:avLst/>
          </a:prstGeom>
          <a:noFill/>
        </p:spPr>
        <p:txBody>
          <a:bodyPr wrap="square" rtlCol="0">
            <a:spAutoFit/>
          </a:bodyPr>
          <a:lstStyle/>
          <a:p>
            <a:r>
              <a:rPr lang="fr-FR" sz="2000" dirty="0"/>
              <a:t>Pour s’approcher des recommandations FAIR, il faut donc commencer par :</a:t>
            </a:r>
          </a:p>
          <a:p>
            <a:endParaRPr lang="fr-FR" sz="2000" dirty="0"/>
          </a:p>
          <a:p>
            <a:r>
              <a:rPr lang="fr-FR" sz="2000" dirty="0"/>
              <a:t>Bien </a:t>
            </a:r>
            <a:r>
              <a:rPr lang="fr-FR" sz="2000" b="1" dirty="0"/>
              <a:t>nommer</a:t>
            </a:r>
            <a:r>
              <a:rPr lang="fr-FR" sz="2000" dirty="0"/>
              <a:t> ses fichiers</a:t>
            </a:r>
          </a:p>
          <a:p>
            <a:endParaRPr lang="fr-FR" sz="2000" dirty="0"/>
          </a:p>
          <a:p>
            <a:r>
              <a:rPr lang="fr-FR" sz="2000" b="1" dirty="0"/>
              <a:t>Choisir</a:t>
            </a:r>
            <a:r>
              <a:rPr lang="fr-FR" sz="2000" dirty="0"/>
              <a:t> des formats interopérables</a:t>
            </a:r>
          </a:p>
        </p:txBody>
      </p:sp>
      <p:pic>
        <p:nvPicPr>
          <p:cNvPr id="3" name="Image 2">
            <a:extLst>
              <a:ext uri="{FF2B5EF4-FFF2-40B4-BE49-F238E27FC236}">
                <a16:creationId xmlns:a16="http://schemas.microsoft.com/office/drawing/2014/main" id="{4EC683EC-F9DF-9D4D-8F33-AB488F3ED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22332611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2F1CBA-1F42-2B40-A4B5-B73C1405D4FA}"/>
              </a:ext>
            </a:extLst>
          </p:cNvPr>
          <p:cNvSpPr>
            <a:spLocks noGrp="1"/>
          </p:cNvSpPr>
          <p:nvPr>
            <p:ph type="title"/>
          </p:nvPr>
        </p:nvSpPr>
        <p:spPr/>
        <p:txBody>
          <a:bodyPr/>
          <a:lstStyle/>
          <a:p>
            <a:r>
              <a:rPr lang="fr-FR" dirty="0"/>
              <a:t>Le nommage des fichiers</a:t>
            </a:r>
          </a:p>
        </p:txBody>
      </p:sp>
      <p:pic>
        <p:nvPicPr>
          <p:cNvPr id="5" name="Espace réservé du contenu 4">
            <a:extLst>
              <a:ext uri="{FF2B5EF4-FFF2-40B4-BE49-F238E27FC236}">
                <a16:creationId xmlns:a16="http://schemas.microsoft.com/office/drawing/2014/main" id="{A6C44E13-7806-3849-B1CD-DE2CE89610C9}"/>
              </a:ext>
            </a:extLst>
          </p:cNvPr>
          <p:cNvPicPr>
            <a:picLocks noGrp="1" noChangeAspect="1"/>
          </p:cNvPicPr>
          <p:nvPr>
            <p:ph idx="1"/>
          </p:nvPr>
        </p:nvPicPr>
        <p:blipFill>
          <a:blip r:embed="rId2"/>
          <a:stretch>
            <a:fillRect/>
          </a:stretch>
        </p:blipFill>
        <p:spPr>
          <a:xfrm>
            <a:off x="2391139" y="2226469"/>
            <a:ext cx="4361723" cy="3263504"/>
          </a:xfrm>
        </p:spPr>
      </p:pic>
      <p:pic>
        <p:nvPicPr>
          <p:cNvPr id="4" name="Image 3">
            <a:extLst>
              <a:ext uri="{FF2B5EF4-FFF2-40B4-BE49-F238E27FC236}">
                <a16:creationId xmlns:a16="http://schemas.microsoft.com/office/drawing/2014/main" id="{DAEA98D2-28B6-1B46-B84A-50222DFD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6923899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BAC2F6-9DD6-E844-84E3-33DFB8052814}"/>
              </a:ext>
            </a:extLst>
          </p:cNvPr>
          <p:cNvPicPr>
            <a:picLocks noChangeAspect="1"/>
          </p:cNvPicPr>
          <p:nvPr/>
        </p:nvPicPr>
        <p:blipFill>
          <a:blip r:embed="rId2"/>
          <a:stretch>
            <a:fillRect/>
          </a:stretch>
        </p:blipFill>
        <p:spPr>
          <a:xfrm>
            <a:off x="1566338" y="1412776"/>
            <a:ext cx="5718429" cy="1987602"/>
          </a:xfrm>
          <a:prstGeom prst="rect">
            <a:avLst/>
          </a:prstGeom>
        </p:spPr>
      </p:pic>
      <p:pic>
        <p:nvPicPr>
          <p:cNvPr id="5" name="Image 4">
            <a:extLst>
              <a:ext uri="{FF2B5EF4-FFF2-40B4-BE49-F238E27FC236}">
                <a16:creationId xmlns:a16="http://schemas.microsoft.com/office/drawing/2014/main" id="{11BF27A9-ADBD-2743-B6B2-96BC3A455AF3}"/>
              </a:ext>
            </a:extLst>
          </p:cNvPr>
          <p:cNvPicPr>
            <a:picLocks noChangeAspect="1"/>
          </p:cNvPicPr>
          <p:nvPr/>
        </p:nvPicPr>
        <p:blipFill>
          <a:blip r:embed="rId3"/>
          <a:stretch>
            <a:fillRect/>
          </a:stretch>
        </p:blipFill>
        <p:spPr>
          <a:xfrm>
            <a:off x="1115616" y="3645024"/>
            <a:ext cx="6619875" cy="3048000"/>
          </a:xfrm>
          <a:prstGeom prst="rect">
            <a:avLst/>
          </a:prstGeom>
        </p:spPr>
      </p:pic>
      <p:sp>
        <p:nvSpPr>
          <p:cNvPr id="2" name="ZoneTexte 1">
            <a:extLst>
              <a:ext uri="{FF2B5EF4-FFF2-40B4-BE49-F238E27FC236}">
                <a16:creationId xmlns:a16="http://schemas.microsoft.com/office/drawing/2014/main" id="{ADE839E0-D991-C04C-9C9E-BF3D6FC46A1A}"/>
              </a:ext>
            </a:extLst>
          </p:cNvPr>
          <p:cNvSpPr txBox="1"/>
          <p:nvPr/>
        </p:nvSpPr>
        <p:spPr>
          <a:xfrm>
            <a:off x="2170867" y="724724"/>
            <a:ext cx="5182829" cy="369332"/>
          </a:xfrm>
          <a:prstGeom prst="rect">
            <a:avLst/>
          </a:prstGeom>
          <a:noFill/>
        </p:spPr>
        <p:txBody>
          <a:bodyPr wrap="none" rtlCol="0">
            <a:spAutoFit/>
          </a:bodyPr>
          <a:lstStyle/>
          <a:p>
            <a:r>
              <a:rPr lang="fr-FR" b="1" dirty="0"/>
              <a:t>Jusqu’à 35 % des noms de gènes mal orthographiés !</a:t>
            </a:r>
          </a:p>
        </p:txBody>
      </p:sp>
    </p:spTree>
    <p:extLst>
      <p:ext uri="{BB962C8B-B14F-4D97-AF65-F5344CB8AC3E}">
        <p14:creationId xmlns:p14="http://schemas.microsoft.com/office/powerpoint/2010/main" val="97465472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6BA32B-9829-4642-9916-187D394C1A0F}"/>
              </a:ext>
            </a:extLst>
          </p:cNvPr>
          <p:cNvSpPr/>
          <p:nvPr/>
        </p:nvSpPr>
        <p:spPr>
          <a:xfrm>
            <a:off x="102870" y="1000585"/>
            <a:ext cx="8654796" cy="1754326"/>
          </a:xfrm>
          <a:prstGeom prst="rect">
            <a:avLst/>
          </a:prstGeom>
        </p:spPr>
        <p:txBody>
          <a:bodyPr wrap="square">
            <a:spAutoFit/>
          </a:bodyPr>
          <a:lstStyle/>
          <a:p>
            <a:pPr fontAlgn="base"/>
            <a:r>
              <a:rPr lang="fr-FR" sz="1350" b="1" cap="all" dirty="0">
                <a:solidFill>
                  <a:srgbClr val="000000"/>
                </a:solidFill>
                <a:latin typeface="Raleway"/>
              </a:rPr>
              <a:t>1) DONNER UN NOM BREF ET EXPLICITE</a:t>
            </a:r>
          </a:p>
          <a:p>
            <a:pPr fontAlgn="base"/>
            <a:r>
              <a:rPr lang="fr-FR" sz="1350" dirty="0">
                <a:solidFill>
                  <a:srgbClr val="000000"/>
                </a:solidFill>
                <a:latin typeface="inherit"/>
              </a:rPr>
              <a:t>Le nom d’un fichier doit être le plus court possible </a:t>
            </a:r>
            <a:r>
              <a:rPr lang="fr-FR" sz="1350" b="1" dirty="0">
                <a:solidFill>
                  <a:srgbClr val="000000"/>
                </a:solidFill>
                <a:latin typeface="inherit"/>
              </a:rPr>
              <a:t>ET</a:t>
            </a:r>
            <a:r>
              <a:rPr lang="fr-FR" sz="1350" dirty="0">
                <a:solidFill>
                  <a:srgbClr val="000000"/>
                </a:solidFill>
                <a:latin typeface="inherit"/>
              </a:rPr>
              <a:t> doit refléter son contenu. Il peut contenir son </a:t>
            </a:r>
            <a:r>
              <a:rPr lang="fr-FR" sz="1350" b="1" dirty="0">
                <a:solidFill>
                  <a:srgbClr val="000000"/>
                </a:solidFill>
                <a:latin typeface="inherit"/>
              </a:rPr>
              <a:t>sujet</a:t>
            </a:r>
            <a:r>
              <a:rPr lang="fr-FR" sz="1350" dirty="0">
                <a:solidFill>
                  <a:srgbClr val="000000"/>
                </a:solidFill>
                <a:latin typeface="inherit"/>
              </a:rPr>
              <a:t> (rapport d’activité, résultats d’analyse, bilan, etc.), sa </a:t>
            </a:r>
            <a:r>
              <a:rPr lang="fr-FR" sz="1350" b="1" dirty="0">
                <a:solidFill>
                  <a:srgbClr val="000000"/>
                </a:solidFill>
                <a:latin typeface="inherit"/>
              </a:rPr>
              <a:t>date</a:t>
            </a:r>
            <a:r>
              <a:rPr lang="fr-FR" sz="1350" dirty="0">
                <a:solidFill>
                  <a:srgbClr val="000000"/>
                </a:solidFill>
                <a:latin typeface="inherit"/>
              </a:rPr>
              <a:t>, sa </a:t>
            </a:r>
            <a:r>
              <a:rPr lang="fr-FR" sz="1350" b="1" dirty="0">
                <a:solidFill>
                  <a:srgbClr val="000000"/>
                </a:solidFill>
                <a:latin typeface="inherit"/>
              </a:rPr>
              <a:t>version</a:t>
            </a:r>
            <a:r>
              <a:rPr lang="fr-FR" sz="1350" dirty="0">
                <a:solidFill>
                  <a:srgbClr val="000000"/>
                </a:solidFill>
                <a:latin typeface="inherit"/>
              </a:rPr>
              <a:t> (si le document est destiné à évoluer).</a:t>
            </a:r>
          </a:p>
          <a:p>
            <a:pPr fontAlgn="base"/>
            <a:br>
              <a:rPr lang="fr-FR" sz="1350" dirty="0">
                <a:solidFill>
                  <a:srgbClr val="000000"/>
                </a:solidFill>
                <a:latin typeface="inherit"/>
              </a:rPr>
            </a:br>
            <a:r>
              <a:rPr lang="fr-FR" sz="1350" dirty="0">
                <a:solidFill>
                  <a:srgbClr val="000000"/>
                </a:solidFill>
                <a:latin typeface="inherit"/>
              </a:rPr>
              <a:t>Ce qui signifie qu’il est inutile d’écrire des mots vides comme : “le”, “un”, “des”, ”et”, etc. Ils n’apportent pas plus de sens pour comprendre de quoi le document retourne.</a:t>
            </a:r>
            <a:br>
              <a:rPr lang="fr-FR" sz="1350" dirty="0">
                <a:solidFill>
                  <a:srgbClr val="000000"/>
                </a:solidFill>
                <a:latin typeface="inherit"/>
              </a:rPr>
            </a:br>
            <a:r>
              <a:rPr lang="fr-FR" sz="1350" dirty="0">
                <a:solidFill>
                  <a:srgbClr val="000000"/>
                </a:solidFill>
                <a:latin typeface="inherit"/>
              </a:rPr>
              <a:t>Pour réduire le nombre de caractères, utilisez des </a:t>
            </a:r>
            <a:r>
              <a:rPr lang="fr-FR" sz="1350" b="1" dirty="0">
                <a:solidFill>
                  <a:srgbClr val="000000"/>
                </a:solidFill>
                <a:latin typeface="inherit"/>
              </a:rPr>
              <a:t>abréviations</a:t>
            </a:r>
            <a:r>
              <a:rPr lang="fr-FR" sz="1350" dirty="0">
                <a:solidFill>
                  <a:srgbClr val="000000"/>
                </a:solidFill>
                <a:latin typeface="inherit"/>
              </a:rPr>
              <a:t> facilement reconnaissables (CR pour compte rendu par exemple).</a:t>
            </a:r>
          </a:p>
        </p:txBody>
      </p:sp>
      <p:pic>
        <p:nvPicPr>
          <p:cNvPr id="6" name="Image 5">
            <a:extLst>
              <a:ext uri="{FF2B5EF4-FFF2-40B4-BE49-F238E27FC236}">
                <a16:creationId xmlns:a16="http://schemas.microsoft.com/office/drawing/2014/main" id="{9B134033-B2B5-C445-90FD-4E9BED0BC30C}"/>
              </a:ext>
            </a:extLst>
          </p:cNvPr>
          <p:cNvPicPr>
            <a:picLocks noChangeAspect="1"/>
          </p:cNvPicPr>
          <p:nvPr/>
        </p:nvPicPr>
        <p:blipFill>
          <a:blip r:embed="rId2"/>
          <a:stretch>
            <a:fillRect/>
          </a:stretch>
        </p:blipFill>
        <p:spPr>
          <a:xfrm>
            <a:off x="369951" y="3220072"/>
            <a:ext cx="2710487" cy="2260613"/>
          </a:xfrm>
          <a:prstGeom prst="rect">
            <a:avLst/>
          </a:prstGeom>
        </p:spPr>
      </p:pic>
      <p:sp>
        <p:nvSpPr>
          <p:cNvPr id="7" name="Rectangle 6">
            <a:extLst>
              <a:ext uri="{FF2B5EF4-FFF2-40B4-BE49-F238E27FC236}">
                <a16:creationId xmlns:a16="http://schemas.microsoft.com/office/drawing/2014/main" id="{7BAFD020-AB7D-CD4D-8601-C37D58EF21AD}"/>
              </a:ext>
            </a:extLst>
          </p:cNvPr>
          <p:cNvSpPr/>
          <p:nvPr/>
        </p:nvSpPr>
        <p:spPr>
          <a:xfrm>
            <a:off x="3287268" y="3484756"/>
            <a:ext cx="5628132" cy="1754326"/>
          </a:xfrm>
          <a:prstGeom prst="rect">
            <a:avLst/>
          </a:prstGeom>
        </p:spPr>
        <p:txBody>
          <a:bodyPr wrap="square">
            <a:spAutoFit/>
          </a:bodyPr>
          <a:lstStyle/>
          <a:p>
            <a:pPr fontAlgn="base"/>
            <a:r>
              <a:rPr lang="fr-FR" sz="1350" dirty="0">
                <a:solidFill>
                  <a:srgbClr val="000000"/>
                </a:solidFill>
                <a:latin typeface="Roboto"/>
              </a:rPr>
              <a:t>Dans le dossier réunion, on retrouve :</a:t>
            </a:r>
          </a:p>
          <a:p>
            <a:pPr fontAlgn="base"/>
            <a:endParaRPr lang="fr-FR" sz="1350" dirty="0">
              <a:solidFill>
                <a:srgbClr val="000000"/>
              </a:solidFill>
              <a:latin typeface="Roboto"/>
            </a:endParaRPr>
          </a:p>
          <a:p>
            <a:pPr fontAlgn="base"/>
            <a:r>
              <a:rPr lang="fr-FR" sz="1350" dirty="0">
                <a:solidFill>
                  <a:srgbClr val="000000"/>
                </a:solidFill>
                <a:latin typeface="Roboto"/>
              </a:rPr>
              <a:t>un document de compte rendu (CR)</a:t>
            </a:r>
          </a:p>
          <a:p>
            <a:pPr fontAlgn="base"/>
            <a:r>
              <a:rPr lang="fr-FR" sz="1350" dirty="0">
                <a:solidFill>
                  <a:srgbClr val="000000"/>
                </a:solidFill>
                <a:latin typeface="Roboto"/>
              </a:rPr>
              <a:t>un document sur les minutes de la réunion et</a:t>
            </a:r>
          </a:p>
          <a:p>
            <a:pPr fontAlgn="base"/>
            <a:r>
              <a:rPr lang="fr-FR" sz="1350" dirty="0">
                <a:solidFill>
                  <a:srgbClr val="000000"/>
                </a:solidFill>
                <a:latin typeface="Roboto"/>
              </a:rPr>
              <a:t>un document sur l’ordre du jour (OJ).</a:t>
            </a:r>
          </a:p>
          <a:p>
            <a:pPr fontAlgn="base"/>
            <a:endParaRPr lang="fr-FR" sz="1350" dirty="0">
              <a:solidFill>
                <a:srgbClr val="000000"/>
              </a:solidFill>
              <a:latin typeface="Roboto"/>
            </a:endParaRPr>
          </a:p>
          <a:p>
            <a:pPr fontAlgn="base"/>
            <a:r>
              <a:rPr lang="fr-FR" sz="1350" dirty="0">
                <a:solidFill>
                  <a:srgbClr val="000000"/>
                </a:solidFill>
                <a:latin typeface="Roboto"/>
              </a:rPr>
              <a:t>Le mot réunion n’apparaît pas dans la dénomination des fichiers car il est déjà précisé dans le nom du dossier.</a:t>
            </a:r>
          </a:p>
        </p:txBody>
      </p:sp>
    </p:spTree>
    <p:extLst>
      <p:ext uri="{BB962C8B-B14F-4D97-AF65-F5344CB8AC3E}">
        <p14:creationId xmlns:p14="http://schemas.microsoft.com/office/powerpoint/2010/main" val="15169337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2BD0AF-7476-7B4C-974F-195F67483626}"/>
              </a:ext>
            </a:extLst>
          </p:cNvPr>
          <p:cNvSpPr/>
          <p:nvPr/>
        </p:nvSpPr>
        <p:spPr>
          <a:xfrm>
            <a:off x="251520" y="332656"/>
            <a:ext cx="8778240" cy="923330"/>
          </a:xfrm>
          <a:prstGeom prst="rect">
            <a:avLst/>
          </a:prstGeom>
        </p:spPr>
        <p:txBody>
          <a:bodyPr wrap="square">
            <a:spAutoFit/>
          </a:bodyPr>
          <a:lstStyle/>
          <a:p>
            <a:pPr fontAlgn="base"/>
            <a:r>
              <a:rPr lang="fr-FR" sz="1350" b="1" cap="all" dirty="0">
                <a:solidFill>
                  <a:srgbClr val="000000"/>
                </a:solidFill>
                <a:latin typeface="Raleway"/>
              </a:rPr>
              <a:t>2) NE PAS METTRE D’ESPACE NI DE CARACTÈRES SPÉCIAUX</a:t>
            </a:r>
          </a:p>
          <a:p>
            <a:pPr fontAlgn="base"/>
            <a:endParaRPr lang="fr-FR" sz="1350" b="1" cap="all" dirty="0">
              <a:solidFill>
                <a:srgbClr val="000000"/>
              </a:solidFill>
              <a:latin typeface="Raleway"/>
            </a:endParaRPr>
          </a:p>
          <a:p>
            <a:pPr fontAlgn="base"/>
            <a:r>
              <a:rPr lang="fr-FR" sz="1350" dirty="0">
                <a:solidFill>
                  <a:srgbClr val="000000"/>
                </a:solidFill>
                <a:latin typeface="inherit"/>
              </a:rPr>
              <a:t>Il vaut mieux ne pas mettre d’espace entre les mots ni de caractères spéciaux (accents et cédille y compris). Pour séparer les mots, vous pouvez mettre une </a:t>
            </a:r>
            <a:r>
              <a:rPr lang="fr-FR" sz="1350" b="1" dirty="0">
                <a:solidFill>
                  <a:srgbClr val="000000"/>
                </a:solidFill>
                <a:latin typeface="inherit"/>
              </a:rPr>
              <a:t>majuscule</a:t>
            </a:r>
            <a:r>
              <a:rPr lang="fr-FR" sz="1350" dirty="0">
                <a:solidFill>
                  <a:srgbClr val="000000"/>
                </a:solidFill>
                <a:latin typeface="inherit"/>
              </a:rPr>
              <a:t> ou un </a:t>
            </a:r>
            <a:r>
              <a:rPr lang="fr-FR" sz="1350" b="1" dirty="0" err="1">
                <a:solidFill>
                  <a:srgbClr val="000000"/>
                </a:solidFill>
                <a:latin typeface="inherit"/>
              </a:rPr>
              <a:t>underscore</a:t>
            </a:r>
            <a:r>
              <a:rPr lang="fr-FR" sz="1350" dirty="0">
                <a:solidFill>
                  <a:srgbClr val="000000"/>
                </a:solidFill>
                <a:latin typeface="inherit"/>
              </a:rPr>
              <a:t> “_”.</a:t>
            </a:r>
          </a:p>
        </p:txBody>
      </p:sp>
      <p:pic>
        <p:nvPicPr>
          <p:cNvPr id="3" name="Image 2">
            <a:extLst>
              <a:ext uri="{FF2B5EF4-FFF2-40B4-BE49-F238E27FC236}">
                <a16:creationId xmlns:a16="http://schemas.microsoft.com/office/drawing/2014/main" id="{DA3E23E4-F77C-1545-99E2-A205012C9CD9}"/>
              </a:ext>
            </a:extLst>
          </p:cNvPr>
          <p:cNvPicPr>
            <a:picLocks noChangeAspect="1"/>
          </p:cNvPicPr>
          <p:nvPr/>
        </p:nvPicPr>
        <p:blipFill>
          <a:blip r:embed="rId2"/>
          <a:stretch>
            <a:fillRect/>
          </a:stretch>
        </p:blipFill>
        <p:spPr>
          <a:xfrm>
            <a:off x="597992" y="1784039"/>
            <a:ext cx="2722999" cy="922973"/>
          </a:xfrm>
          <a:prstGeom prst="rect">
            <a:avLst/>
          </a:prstGeom>
        </p:spPr>
      </p:pic>
      <p:sp>
        <p:nvSpPr>
          <p:cNvPr id="4" name="Rectangle 3">
            <a:extLst>
              <a:ext uri="{FF2B5EF4-FFF2-40B4-BE49-F238E27FC236}">
                <a16:creationId xmlns:a16="http://schemas.microsoft.com/office/drawing/2014/main" id="{8DF2F1AE-78F2-9648-9B84-439E43FD49F8}"/>
              </a:ext>
            </a:extLst>
          </p:cNvPr>
          <p:cNvSpPr/>
          <p:nvPr/>
        </p:nvSpPr>
        <p:spPr>
          <a:xfrm>
            <a:off x="3707904" y="1484784"/>
            <a:ext cx="4942332" cy="1754326"/>
          </a:xfrm>
          <a:prstGeom prst="rect">
            <a:avLst/>
          </a:prstGeom>
        </p:spPr>
        <p:txBody>
          <a:bodyPr wrap="square">
            <a:spAutoFit/>
          </a:bodyPr>
          <a:lstStyle/>
          <a:p>
            <a:r>
              <a:rPr lang="fr-FR" sz="1350" dirty="0">
                <a:solidFill>
                  <a:srgbClr val="000000"/>
                </a:solidFill>
                <a:latin typeface="Roboto"/>
              </a:rPr>
              <a:t>Cette règle permet d’éviter des problèmes d’affichage voire d’accès aux documents.</a:t>
            </a:r>
          </a:p>
          <a:p>
            <a:r>
              <a:rPr lang="fr-FR" sz="1350" dirty="0">
                <a:solidFill>
                  <a:srgbClr val="000000"/>
                </a:solidFill>
                <a:latin typeface="Roboto"/>
              </a:rPr>
              <a:t>En effet, il se peut que d’un système d’exploitation à un autre (Windows vers Mac par exemple), le fichier ne soit pas reconnu.</a:t>
            </a:r>
          </a:p>
          <a:p>
            <a:br>
              <a:rPr lang="fr-FR" sz="1350" dirty="0"/>
            </a:br>
            <a:r>
              <a:rPr lang="fr-FR" sz="1350" dirty="0">
                <a:solidFill>
                  <a:srgbClr val="000000"/>
                </a:solidFill>
                <a:latin typeface="Roboto"/>
              </a:rPr>
              <a:t>Il vaut mieux donc bannir tout ce qui n’est pas alphanumérique : &amp; / + &gt; : ? % ( ] etc.</a:t>
            </a:r>
            <a:endParaRPr lang="fr-FR" sz="1350" dirty="0"/>
          </a:p>
        </p:txBody>
      </p:sp>
      <p:sp>
        <p:nvSpPr>
          <p:cNvPr id="5" name="Rectangle 4">
            <a:extLst>
              <a:ext uri="{FF2B5EF4-FFF2-40B4-BE49-F238E27FC236}">
                <a16:creationId xmlns:a16="http://schemas.microsoft.com/office/drawing/2014/main" id="{5A97A575-ACF3-2A42-935A-DBCF09E96E14}"/>
              </a:ext>
            </a:extLst>
          </p:cNvPr>
          <p:cNvSpPr/>
          <p:nvPr/>
        </p:nvSpPr>
        <p:spPr>
          <a:xfrm>
            <a:off x="461243" y="4077072"/>
            <a:ext cx="7438644" cy="923330"/>
          </a:xfrm>
          <a:prstGeom prst="rect">
            <a:avLst/>
          </a:prstGeom>
        </p:spPr>
        <p:txBody>
          <a:bodyPr wrap="square">
            <a:spAutoFit/>
          </a:bodyPr>
          <a:lstStyle/>
          <a:p>
            <a:pPr fontAlgn="base"/>
            <a:r>
              <a:rPr lang="fr-FR" sz="1350" b="1" cap="all" dirty="0">
                <a:solidFill>
                  <a:srgbClr val="000000"/>
                </a:solidFill>
                <a:latin typeface="Raleway"/>
              </a:rPr>
              <a:t>3) INDIQUER LES DATES AU BON FORMAT</a:t>
            </a:r>
          </a:p>
          <a:p>
            <a:pPr fontAlgn="base"/>
            <a:endParaRPr lang="fr-FR" sz="1350" b="1" cap="all" dirty="0">
              <a:solidFill>
                <a:srgbClr val="000000"/>
              </a:solidFill>
              <a:latin typeface="Raleway"/>
            </a:endParaRPr>
          </a:p>
          <a:p>
            <a:pPr fontAlgn="base"/>
            <a:r>
              <a:rPr lang="fr-FR" sz="1350" dirty="0">
                <a:solidFill>
                  <a:srgbClr val="000000"/>
                </a:solidFill>
                <a:latin typeface="inherit"/>
              </a:rPr>
              <a:t>Les dates doivent s’écrire au </a:t>
            </a:r>
            <a:r>
              <a:rPr lang="fr-FR" sz="1350" b="1" dirty="0">
                <a:solidFill>
                  <a:srgbClr val="000000"/>
                </a:solidFill>
                <a:latin typeface="inherit"/>
              </a:rPr>
              <a:t>format AAAAMMJJ</a:t>
            </a:r>
            <a:r>
              <a:rPr lang="fr-FR" sz="1350" dirty="0">
                <a:solidFill>
                  <a:srgbClr val="000000"/>
                </a:solidFill>
                <a:latin typeface="inherit"/>
              </a:rPr>
              <a:t> (année, mois, jour).</a:t>
            </a:r>
          </a:p>
          <a:p>
            <a:pPr fontAlgn="base"/>
            <a:r>
              <a:rPr lang="fr-FR" sz="1350" dirty="0">
                <a:solidFill>
                  <a:srgbClr val="000000"/>
                </a:solidFill>
                <a:latin typeface="inherit"/>
              </a:rPr>
              <a:t>Commencer par l’année permet de </a:t>
            </a:r>
            <a:r>
              <a:rPr lang="fr-FR" sz="1350" b="1" dirty="0">
                <a:solidFill>
                  <a:srgbClr val="000000"/>
                </a:solidFill>
                <a:latin typeface="inherit"/>
              </a:rPr>
              <a:t>maintenir les documents dans un ordre chronologique</a:t>
            </a:r>
            <a:r>
              <a:rPr lang="fr-FR" sz="1350" dirty="0">
                <a:solidFill>
                  <a:srgbClr val="000000"/>
                </a:solidFill>
                <a:latin typeface="inherit"/>
              </a:rPr>
              <a:t>.</a:t>
            </a:r>
          </a:p>
        </p:txBody>
      </p:sp>
      <p:pic>
        <p:nvPicPr>
          <p:cNvPr id="6" name="Image 5">
            <a:extLst>
              <a:ext uri="{FF2B5EF4-FFF2-40B4-BE49-F238E27FC236}">
                <a16:creationId xmlns:a16="http://schemas.microsoft.com/office/drawing/2014/main" id="{5896B8AF-40F9-A145-9FAD-282F53B5DD79}"/>
              </a:ext>
            </a:extLst>
          </p:cNvPr>
          <p:cNvPicPr>
            <a:picLocks noChangeAspect="1"/>
          </p:cNvPicPr>
          <p:nvPr/>
        </p:nvPicPr>
        <p:blipFill>
          <a:blip r:embed="rId3"/>
          <a:stretch>
            <a:fillRect/>
          </a:stretch>
        </p:blipFill>
        <p:spPr>
          <a:xfrm>
            <a:off x="489396" y="5431982"/>
            <a:ext cx="2544440" cy="601218"/>
          </a:xfrm>
          <a:prstGeom prst="rect">
            <a:avLst/>
          </a:prstGeom>
        </p:spPr>
      </p:pic>
      <p:sp>
        <p:nvSpPr>
          <p:cNvPr id="7" name="Rectangle 6">
            <a:extLst>
              <a:ext uri="{FF2B5EF4-FFF2-40B4-BE49-F238E27FC236}">
                <a16:creationId xmlns:a16="http://schemas.microsoft.com/office/drawing/2014/main" id="{D12D3167-71E8-C44B-890E-54B6BE98256C}"/>
              </a:ext>
            </a:extLst>
          </p:cNvPr>
          <p:cNvSpPr/>
          <p:nvPr/>
        </p:nvSpPr>
        <p:spPr>
          <a:xfrm>
            <a:off x="3502915" y="5431982"/>
            <a:ext cx="5470398" cy="300082"/>
          </a:xfrm>
          <a:prstGeom prst="rect">
            <a:avLst/>
          </a:prstGeom>
        </p:spPr>
        <p:txBody>
          <a:bodyPr wrap="square">
            <a:spAutoFit/>
          </a:bodyPr>
          <a:lstStyle/>
          <a:p>
            <a:r>
              <a:rPr lang="fr-FR" sz="1350" dirty="0">
                <a:solidFill>
                  <a:srgbClr val="000000"/>
                </a:solidFill>
                <a:latin typeface="Roboto"/>
              </a:rPr>
              <a:t>Le document le plus récent se retrouvera toujours en fin de liste.</a:t>
            </a:r>
            <a:endParaRPr lang="fr-FR" sz="1350" dirty="0"/>
          </a:p>
        </p:txBody>
      </p:sp>
    </p:spTree>
    <p:extLst>
      <p:ext uri="{BB962C8B-B14F-4D97-AF65-F5344CB8AC3E}">
        <p14:creationId xmlns:p14="http://schemas.microsoft.com/office/powerpoint/2010/main" val="41319626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D9FB1D-007D-9A4B-8B71-6F4AA54DA1A9}"/>
              </a:ext>
            </a:extLst>
          </p:cNvPr>
          <p:cNvSpPr/>
          <p:nvPr/>
        </p:nvSpPr>
        <p:spPr>
          <a:xfrm>
            <a:off x="270904" y="1191952"/>
            <a:ext cx="3928511" cy="300082"/>
          </a:xfrm>
          <a:prstGeom prst="rect">
            <a:avLst/>
          </a:prstGeom>
        </p:spPr>
        <p:txBody>
          <a:bodyPr wrap="none">
            <a:spAutoFit/>
          </a:bodyPr>
          <a:lstStyle/>
          <a:p>
            <a:pPr fontAlgn="base"/>
            <a:r>
              <a:rPr lang="fr-FR" sz="1350" b="1" cap="all">
                <a:solidFill>
                  <a:srgbClr val="000000"/>
                </a:solidFill>
                <a:latin typeface="Raleway"/>
              </a:rPr>
              <a:t>4) PLACER L’ÉLÉMENT IMPORTANT EN PREMIER</a:t>
            </a:r>
          </a:p>
        </p:txBody>
      </p:sp>
      <p:sp>
        <p:nvSpPr>
          <p:cNvPr id="3" name="Rectangle 2">
            <a:extLst>
              <a:ext uri="{FF2B5EF4-FFF2-40B4-BE49-F238E27FC236}">
                <a16:creationId xmlns:a16="http://schemas.microsoft.com/office/drawing/2014/main" id="{1EA2468F-2A93-334F-8EA9-FA333C55B45C}"/>
              </a:ext>
            </a:extLst>
          </p:cNvPr>
          <p:cNvSpPr/>
          <p:nvPr/>
        </p:nvSpPr>
        <p:spPr>
          <a:xfrm>
            <a:off x="397764" y="1627852"/>
            <a:ext cx="7804404" cy="507831"/>
          </a:xfrm>
          <a:prstGeom prst="rect">
            <a:avLst/>
          </a:prstGeom>
        </p:spPr>
        <p:txBody>
          <a:bodyPr wrap="square">
            <a:spAutoFit/>
          </a:bodyPr>
          <a:lstStyle/>
          <a:p>
            <a:r>
              <a:rPr lang="fr-FR" sz="1350">
                <a:solidFill>
                  <a:srgbClr val="000000"/>
                </a:solidFill>
                <a:latin typeface="Roboto"/>
              </a:rPr>
              <a:t>Il est préférable de bien choisir l’ordre des éléments dans le nom des fichiers. Mettez </a:t>
            </a:r>
            <a:r>
              <a:rPr lang="fr-FR" sz="1350" b="1">
                <a:solidFill>
                  <a:srgbClr val="000000"/>
                </a:solidFill>
                <a:latin typeface="Roboto"/>
              </a:rPr>
              <a:t>en premier l’élément qui vous est le plus pertinent</a:t>
            </a:r>
            <a:r>
              <a:rPr lang="fr-FR" sz="1350">
                <a:solidFill>
                  <a:srgbClr val="000000"/>
                </a:solidFill>
                <a:latin typeface="Roboto"/>
              </a:rPr>
              <a:t> pour pouvoir retrouver facilement votre document.</a:t>
            </a:r>
            <a:endParaRPr lang="fr-FR" sz="1350"/>
          </a:p>
        </p:txBody>
      </p:sp>
      <p:pic>
        <p:nvPicPr>
          <p:cNvPr id="4" name="Image 3">
            <a:extLst>
              <a:ext uri="{FF2B5EF4-FFF2-40B4-BE49-F238E27FC236}">
                <a16:creationId xmlns:a16="http://schemas.microsoft.com/office/drawing/2014/main" id="{07B8D3EC-3C8B-664F-B1EC-D452CF63C5DB}"/>
              </a:ext>
            </a:extLst>
          </p:cNvPr>
          <p:cNvPicPr>
            <a:picLocks noChangeAspect="1"/>
          </p:cNvPicPr>
          <p:nvPr/>
        </p:nvPicPr>
        <p:blipFill>
          <a:blip r:embed="rId2"/>
          <a:stretch>
            <a:fillRect/>
          </a:stretch>
        </p:blipFill>
        <p:spPr>
          <a:xfrm>
            <a:off x="582549" y="2852928"/>
            <a:ext cx="2391966" cy="2426970"/>
          </a:xfrm>
          <a:prstGeom prst="rect">
            <a:avLst/>
          </a:prstGeom>
        </p:spPr>
      </p:pic>
      <p:sp>
        <p:nvSpPr>
          <p:cNvPr id="5" name="Rectangle 4">
            <a:extLst>
              <a:ext uri="{FF2B5EF4-FFF2-40B4-BE49-F238E27FC236}">
                <a16:creationId xmlns:a16="http://schemas.microsoft.com/office/drawing/2014/main" id="{447EAE8E-86F5-1942-805D-5E5DF51B15DC}"/>
              </a:ext>
            </a:extLst>
          </p:cNvPr>
          <p:cNvSpPr/>
          <p:nvPr/>
        </p:nvSpPr>
        <p:spPr>
          <a:xfrm>
            <a:off x="3465576" y="3301204"/>
            <a:ext cx="5559552" cy="715581"/>
          </a:xfrm>
          <a:prstGeom prst="rect">
            <a:avLst/>
          </a:prstGeom>
        </p:spPr>
        <p:txBody>
          <a:bodyPr wrap="square">
            <a:spAutoFit/>
          </a:bodyPr>
          <a:lstStyle/>
          <a:p>
            <a:r>
              <a:rPr lang="fr-FR" sz="1350">
                <a:solidFill>
                  <a:srgbClr val="000000"/>
                </a:solidFill>
                <a:latin typeface="Roboto"/>
              </a:rPr>
              <a:t>Ici par exemple, il sera plus facile de retrouver un compte rendu en fonction de sa date. L’élément le plus important du document est sa date, c’est donc elle qui apparaît en premier.</a:t>
            </a:r>
            <a:endParaRPr lang="fr-FR" sz="1350"/>
          </a:p>
        </p:txBody>
      </p:sp>
    </p:spTree>
    <p:extLst>
      <p:ext uri="{BB962C8B-B14F-4D97-AF65-F5344CB8AC3E}">
        <p14:creationId xmlns:p14="http://schemas.microsoft.com/office/powerpoint/2010/main" val="29980145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EDECE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F042E3-5F2F-604A-B2A4-F5D306D33A2E}"/>
              </a:ext>
            </a:extLst>
          </p:cNvPr>
          <p:cNvSpPr/>
          <p:nvPr/>
        </p:nvSpPr>
        <p:spPr>
          <a:xfrm>
            <a:off x="228600" y="1024348"/>
            <a:ext cx="8631936" cy="923330"/>
          </a:xfrm>
          <a:prstGeom prst="rect">
            <a:avLst/>
          </a:prstGeom>
        </p:spPr>
        <p:txBody>
          <a:bodyPr wrap="square">
            <a:spAutoFit/>
          </a:bodyPr>
          <a:lstStyle/>
          <a:p>
            <a:pPr fontAlgn="base"/>
            <a:r>
              <a:rPr lang="fr-FR" sz="1350" b="1" cap="all">
                <a:solidFill>
                  <a:srgbClr val="000000"/>
                </a:solidFill>
                <a:latin typeface="Raleway"/>
              </a:rPr>
              <a:t>5) INDIQUER LES VERSIONS DES DOCUMENTS</a:t>
            </a:r>
          </a:p>
          <a:p>
            <a:pPr fontAlgn="base"/>
            <a:endParaRPr lang="fr-FR" sz="1350" b="1" cap="all">
              <a:solidFill>
                <a:srgbClr val="000000"/>
              </a:solidFill>
              <a:latin typeface="Raleway"/>
            </a:endParaRPr>
          </a:p>
          <a:p>
            <a:pPr fontAlgn="base"/>
            <a:r>
              <a:rPr lang="fr-FR" sz="1350">
                <a:solidFill>
                  <a:srgbClr val="000000"/>
                </a:solidFill>
                <a:latin typeface="inherit"/>
              </a:rPr>
              <a:t>Certains documents peuvent être amenés à évoluer, avoir plusieurs versions avant une version finale. Dans ces cas, il faut préciser la version dans le nom du fichier.</a:t>
            </a:r>
          </a:p>
        </p:txBody>
      </p:sp>
      <p:pic>
        <p:nvPicPr>
          <p:cNvPr id="3" name="Image 2">
            <a:extLst>
              <a:ext uri="{FF2B5EF4-FFF2-40B4-BE49-F238E27FC236}">
                <a16:creationId xmlns:a16="http://schemas.microsoft.com/office/drawing/2014/main" id="{0AF00233-27BA-A04B-8805-35C9144C665C}"/>
              </a:ext>
            </a:extLst>
          </p:cNvPr>
          <p:cNvPicPr>
            <a:picLocks noChangeAspect="1"/>
          </p:cNvPicPr>
          <p:nvPr/>
        </p:nvPicPr>
        <p:blipFill>
          <a:blip r:embed="rId2"/>
          <a:stretch>
            <a:fillRect/>
          </a:stretch>
        </p:blipFill>
        <p:spPr>
          <a:xfrm>
            <a:off x="228600" y="3360420"/>
            <a:ext cx="2822818" cy="617030"/>
          </a:xfrm>
          <a:prstGeom prst="rect">
            <a:avLst/>
          </a:prstGeom>
        </p:spPr>
      </p:pic>
      <p:sp>
        <p:nvSpPr>
          <p:cNvPr id="4" name="Rectangle 3">
            <a:extLst>
              <a:ext uri="{FF2B5EF4-FFF2-40B4-BE49-F238E27FC236}">
                <a16:creationId xmlns:a16="http://schemas.microsoft.com/office/drawing/2014/main" id="{CB8D6150-C0FC-214D-AF2E-2D4B48C56E38}"/>
              </a:ext>
            </a:extLst>
          </p:cNvPr>
          <p:cNvSpPr/>
          <p:nvPr/>
        </p:nvSpPr>
        <p:spPr>
          <a:xfrm>
            <a:off x="3396996" y="3011062"/>
            <a:ext cx="5518404" cy="1338828"/>
          </a:xfrm>
          <a:prstGeom prst="rect">
            <a:avLst/>
          </a:prstGeom>
        </p:spPr>
        <p:txBody>
          <a:bodyPr wrap="square">
            <a:spAutoFit/>
          </a:bodyPr>
          <a:lstStyle/>
          <a:p>
            <a:r>
              <a:rPr lang="fr-FR" sz="1350" dirty="0">
                <a:solidFill>
                  <a:srgbClr val="000000"/>
                </a:solidFill>
                <a:latin typeface="Roboto"/>
              </a:rPr>
              <a:t>Pour faire simple, ne rédigez que la lettre V suivi du numéro de la version, en deux unités.</a:t>
            </a:r>
          </a:p>
          <a:p>
            <a:br>
              <a:rPr lang="fr-FR" sz="1350" dirty="0"/>
            </a:br>
            <a:r>
              <a:rPr lang="fr-FR" sz="1350" dirty="0">
                <a:solidFill>
                  <a:srgbClr val="000000"/>
                </a:solidFill>
                <a:latin typeface="Roboto"/>
              </a:rPr>
              <a:t>Si un numéro de version ne convient pas, vous pouvez le remplacer par une autre convention de nommage, par exemple VP pour Version Provisoire, VF pour Version Finale.</a:t>
            </a:r>
            <a:endParaRPr lang="fr-FR" sz="1350" dirty="0"/>
          </a:p>
        </p:txBody>
      </p:sp>
    </p:spTree>
    <p:extLst>
      <p:ext uri="{BB962C8B-B14F-4D97-AF65-F5344CB8AC3E}">
        <p14:creationId xmlns:p14="http://schemas.microsoft.com/office/powerpoint/2010/main" val="325394574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70AE83-AF2D-C648-98EA-E2B15BFFDA34}"/>
              </a:ext>
            </a:extLst>
          </p:cNvPr>
          <p:cNvPicPr>
            <a:picLocks noChangeAspect="1"/>
          </p:cNvPicPr>
          <p:nvPr/>
        </p:nvPicPr>
        <p:blipFill>
          <a:blip r:embed="rId2"/>
          <a:stretch>
            <a:fillRect/>
          </a:stretch>
        </p:blipFill>
        <p:spPr>
          <a:xfrm>
            <a:off x="107504" y="1196752"/>
            <a:ext cx="8693828" cy="5143500"/>
          </a:xfrm>
          <a:prstGeom prst="rect">
            <a:avLst/>
          </a:prstGeom>
        </p:spPr>
      </p:pic>
      <p:sp>
        <p:nvSpPr>
          <p:cNvPr id="2" name="ZoneTexte 1">
            <a:extLst>
              <a:ext uri="{FF2B5EF4-FFF2-40B4-BE49-F238E27FC236}">
                <a16:creationId xmlns:a16="http://schemas.microsoft.com/office/drawing/2014/main" id="{D55DA200-3F1E-3C40-9CEB-57A777453730}"/>
              </a:ext>
            </a:extLst>
          </p:cNvPr>
          <p:cNvSpPr txBox="1"/>
          <p:nvPr/>
        </p:nvSpPr>
        <p:spPr>
          <a:xfrm>
            <a:off x="1547664" y="548680"/>
            <a:ext cx="6369051" cy="369332"/>
          </a:xfrm>
          <a:prstGeom prst="rect">
            <a:avLst/>
          </a:prstGeom>
          <a:noFill/>
        </p:spPr>
        <p:txBody>
          <a:bodyPr wrap="none" rtlCol="0">
            <a:spAutoFit/>
          </a:bodyPr>
          <a:lstStyle/>
          <a:p>
            <a:r>
              <a:rPr lang="fr-FR" dirty="0"/>
              <a:t>Exemples de documentation des règles de nommage (13 pages …)</a:t>
            </a:r>
          </a:p>
        </p:txBody>
      </p:sp>
    </p:spTree>
    <p:extLst>
      <p:ext uri="{BB962C8B-B14F-4D97-AF65-F5344CB8AC3E}">
        <p14:creationId xmlns:p14="http://schemas.microsoft.com/office/powerpoint/2010/main" val="34486849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E43753-E5A2-7E41-8C07-8396130EE1B4}"/>
              </a:ext>
            </a:extLst>
          </p:cNvPr>
          <p:cNvPicPr>
            <a:picLocks noChangeAspect="1"/>
          </p:cNvPicPr>
          <p:nvPr/>
        </p:nvPicPr>
        <p:blipFill>
          <a:blip r:embed="rId2"/>
          <a:stretch>
            <a:fillRect/>
          </a:stretch>
        </p:blipFill>
        <p:spPr>
          <a:xfrm>
            <a:off x="2915816" y="1340768"/>
            <a:ext cx="5946112" cy="5143500"/>
          </a:xfrm>
          <a:prstGeom prst="rect">
            <a:avLst/>
          </a:prstGeom>
        </p:spPr>
      </p:pic>
      <p:pic>
        <p:nvPicPr>
          <p:cNvPr id="6145" name="Picture 1" descr="page1image2278905408">
            <a:extLst>
              <a:ext uri="{FF2B5EF4-FFF2-40B4-BE49-F238E27FC236}">
                <a16:creationId xmlns:a16="http://schemas.microsoft.com/office/drawing/2014/main" id="{2F867187-0B52-154A-B572-36F0C462A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40783"/>
            <a:ext cx="2810367" cy="125996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E4DA212-7C18-8541-B359-982D37A798BB}"/>
              </a:ext>
            </a:extLst>
          </p:cNvPr>
          <p:cNvSpPr txBox="1"/>
          <p:nvPr/>
        </p:nvSpPr>
        <p:spPr>
          <a:xfrm>
            <a:off x="2698595" y="501805"/>
            <a:ext cx="4065537" cy="369332"/>
          </a:xfrm>
          <a:prstGeom prst="rect">
            <a:avLst/>
          </a:prstGeom>
          <a:noFill/>
        </p:spPr>
        <p:txBody>
          <a:bodyPr wrap="none" rtlCol="0">
            <a:spAutoFit/>
          </a:bodyPr>
          <a:lstStyle/>
          <a:p>
            <a:r>
              <a:rPr lang="fr-FR" dirty="0"/>
              <a:t>Exemples d’abréviations recommandées</a:t>
            </a:r>
          </a:p>
        </p:txBody>
      </p:sp>
    </p:spTree>
    <p:extLst>
      <p:ext uri="{BB962C8B-B14F-4D97-AF65-F5344CB8AC3E}">
        <p14:creationId xmlns:p14="http://schemas.microsoft.com/office/powerpoint/2010/main" val="381949767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Espace réservé du contenu 2"/>
          <p:cNvSpPr txBox="1"/>
          <p:nvPr/>
        </p:nvSpPr>
        <p:spPr>
          <a:xfrm>
            <a:off x="297240" y="980728"/>
            <a:ext cx="8549520" cy="540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lnSpcReduction="10000"/>
          </a:bodyPr>
          <a:lstStyle/>
          <a:p>
            <a:pPr defTabSz="905224">
              <a:spcBef>
                <a:spcPts val="422"/>
              </a:spcBef>
              <a:defRPr sz="2772">
                <a:solidFill>
                  <a:srgbClr val="000000"/>
                </a:solidFill>
                <a:latin typeface="Calibri"/>
                <a:ea typeface="Calibri"/>
                <a:cs typeface="Calibri"/>
                <a:sym typeface="Calibri"/>
              </a:defRPr>
            </a:pPr>
            <a:r>
              <a:rPr lang="fr-FR" sz="1949" dirty="0"/>
              <a:t>Il est important d'avoir une stratégie de nommage des fichiers de données et de la respecter :</a:t>
            </a:r>
            <a:endParaRPr lang="fr-FR" sz="3063" dirty="0"/>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r>
              <a:rPr lang="fr-FR" sz="1949" dirty="0"/>
              <a:t>Pour </a:t>
            </a:r>
            <a:r>
              <a:rPr lang="fr-FR" sz="1949" dirty="0">
                <a:solidFill>
                  <a:srgbClr val="FFC000"/>
                </a:solidFill>
              </a:rPr>
              <a:t>récupérer et identifier plus facilement </a:t>
            </a:r>
            <a:r>
              <a:rPr lang="fr-FR" sz="1949" dirty="0"/>
              <a:t>les fichiers de données recherchés</a:t>
            </a:r>
            <a:endParaRPr lang="fr-FR" sz="2645" dirty="0"/>
          </a:p>
          <a:p>
            <a:pPr marL="596705" lvl="1" indent="-278462" defTabSz="905224">
              <a:spcBef>
                <a:spcPts val="422"/>
              </a:spcBef>
              <a:buClr>
                <a:srgbClr val="FFC000"/>
              </a:buClr>
              <a:buSzPct val="100000"/>
              <a:buChar char="❖"/>
              <a:defRPr sz="2772">
                <a:solidFill>
                  <a:srgbClr val="FFC000"/>
                </a:solidFill>
                <a:latin typeface="Calibri"/>
                <a:ea typeface="Calibri"/>
                <a:cs typeface="Calibri"/>
                <a:sym typeface="Calibri"/>
              </a:defRPr>
            </a:pPr>
            <a:r>
              <a:rPr lang="fr-FR" sz="1949" dirty="0"/>
              <a:t>Éviter les problèmes </a:t>
            </a:r>
            <a:r>
              <a:rPr lang="fr-FR" sz="1949" dirty="0">
                <a:solidFill>
                  <a:srgbClr val="000000"/>
                </a:solidFill>
              </a:rPr>
              <a:t>lors de transfert et de partage</a:t>
            </a:r>
            <a:endParaRPr lang="fr-FR" sz="2645" dirty="0"/>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r>
              <a:rPr lang="fr-FR" sz="1949" dirty="0"/>
              <a:t>Permettre leur </a:t>
            </a:r>
            <a:r>
              <a:rPr lang="fr-FR" sz="1949" dirty="0">
                <a:solidFill>
                  <a:srgbClr val="FFC000"/>
                </a:solidFill>
              </a:rPr>
              <a:t>conservation à moyen et long termes.</a:t>
            </a:r>
            <a:endParaRPr lang="fr-FR" sz="2645" dirty="0"/>
          </a:p>
          <a:p>
            <a:pPr marL="334155" indent="-334155" defTabSz="905224">
              <a:spcBef>
                <a:spcPts val="703"/>
              </a:spcBef>
              <a:buSzPct val="100000"/>
              <a:buFont typeface="Arial"/>
              <a:buChar char="•"/>
              <a:defRPr sz="2772">
                <a:solidFill>
                  <a:srgbClr val="E46C0A"/>
                </a:solidFill>
                <a:latin typeface="Calibri"/>
                <a:ea typeface="Calibri"/>
                <a:cs typeface="Calibri"/>
                <a:sym typeface="Calibri"/>
              </a:defRPr>
            </a:pPr>
            <a:endParaRPr lang="fr-FR" sz="2645" dirty="0"/>
          </a:p>
          <a:p>
            <a:pPr defTabSz="905224">
              <a:spcBef>
                <a:spcPts val="422"/>
              </a:spcBef>
              <a:defRPr sz="2772">
                <a:solidFill>
                  <a:srgbClr val="000000"/>
                </a:solidFill>
                <a:latin typeface="Calibri"/>
                <a:ea typeface="Calibri"/>
                <a:cs typeface="Calibri"/>
                <a:sym typeface="Calibri"/>
              </a:defRPr>
            </a:pPr>
            <a:r>
              <a:rPr lang="fr-FR" sz="1949" dirty="0"/>
              <a:t>Quelques bonnes pratiques de nommage des fichiers :</a:t>
            </a:r>
            <a:endParaRPr lang="fr-FR" sz="3063" dirty="0"/>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r>
              <a:rPr lang="fr-FR" sz="1949" dirty="0"/>
              <a:t>Choisir un </a:t>
            </a:r>
            <a:r>
              <a:rPr lang="fr-FR" sz="1949" dirty="0">
                <a:solidFill>
                  <a:srgbClr val="FFC000"/>
                </a:solidFill>
              </a:rPr>
              <a:t>nom court </a:t>
            </a:r>
            <a:r>
              <a:rPr lang="fr-FR" sz="1949" dirty="0"/>
              <a:t>(- de 100 caractères) </a:t>
            </a:r>
            <a:r>
              <a:rPr lang="fr-FR" sz="1949" dirty="0">
                <a:solidFill>
                  <a:srgbClr val="FFC000"/>
                </a:solidFill>
              </a:rPr>
              <a:t>et significatif</a:t>
            </a:r>
            <a:endParaRPr lang="fr-FR" sz="2645" dirty="0"/>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r>
              <a:rPr lang="fr-FR" sz="1949" dirty="0"/>
              <a:t>Pas d'espace, pas d'accent, pas de caractères spéciaux</a:t>
            </a:r>
            <a:endParaRPr lang="fr-FR" sz="2645" dirty="0"/>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r>
              <a:rPr lang="fr-FR" sz="1949" dirty="0"/>
              <a:t>Utiliser des </a:t>
            </a:r>
            <a:r>
              <a:rPr lang="fr-FR" sz="1949" dirty="0">
                <a:solidFill>
                  <a:srgbClr val="FFC000"/>
                </a:solidFill>
              </a:rPr>
              <a:t>abréviations standards </a:t>
            </a:r>
            <a:r>
              <a:rPr lang="fr-FR" sz="1949" dirty="0"/>
              <a:t>(ex : CR pour compte rendu)</a:t>
            </a:r>
            <a:endParaRPr lang="fr-FR" sz="2645" dirty="0"/>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r>
              <a:rPr lang="fr-FR" sz="1949" dirty="0"/>
              <a:t>Indiquer le </a:t>
            </a:r>
            <a:r>
              <a:rPr lang="fr-FR" sz="1949" dirty="0">
                <a:solidFill>
                  <a:srgbClr val="FFC000"/>
                </a:solidFill>
              </a:rPr>
              <a:t>numéro de version du fichier </a:t>
            </a:r>
            <a:endParaRPr lang="fr-FR" sz="2645" dirty="0"/>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r>
              <a:rPr lang="fr-FR" sz="1949" dirty="0"/>
              <a:t>Indiquer le </a:t>
            </a:r>
            <a:r>
              <a:rPr lang="fr-FR" sz="1949" dirty="0">
                <a:solidFill>
                  <a:srgbClr val="FFC000"/>
                </a:solidFill>
              </a:rPr>
              <a:t>nom de l'auteur</a:t>
            </a:r>
            <a:endParaRPr lang="fr-FR" sz="2645" dirty="0"/>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r>
              <a:rPr lang="fr-FR" sz="1949" dirty="0"/>
              <a:t>Renseigner la </a:t>
            </a:r>
            <a:r>
              <a:rPr lang="fr-FR" sz="1949" dirty="0">
                <a:solidFill>
                  <a:srgbClr val="FFC000"/>
                </a:solidFill>
              </a:rPr>
              <a:t>date</a:t>
            </a:r>
            <a:r>
              <a:rPr lang="fr-FR" sz="1949" dirty="0"/>
              <a:t> et/ou l'heure</a:t>
            </a:r>
            <a:endParaRPr lang="fr-FR" sz="2645" dirty="0"/>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r>
              <a:rPr lang="fr-FR" sz="1949" dirty="0"/>
              <a:t>Penser à la numérotation (saisir des </a:t>
            </a:r>
            <a:r>
              <a:rPr lang="fr-FR" sz="1949" dirty="0">
                <a:solidFill>
                  <a:srgbClr val="FFC000"/>
                </a:solidFill>
              </a:rPr>
              <a:t>0 initiaux pour les tris</a:t>
            </a:r>
            <a:r>
              <a:rPr lang="fr-FR" sz="1949" dirty="0"/>
              <a:t>)</a:t>
            </a:r>
          </a:p>
          <a:p>
            <a:pPr marL="596705" lvl="1" indent="-278462" defTabSz="905224">
              <a:spcBef>
                <a:spcPts val="422"/>
              </a:spcBef>
              <a:buClr>
                <a:srgbClr val="FFC000"/>
              </a:buClr>
              <a:buSzPct val="100000"/>
              <a:buChar char="❖"/>
              <a:defRPr sz="2772">
                <a:solidFill>
                  <a:srgbClr val="000000"/>
                </a:solidFill>
                <a:latin typeface="Calibri"/>
                <a:ea typeface="Calibri"/>
                <a:cs typeface="Calibri"/>
                <a:sym typeface="Calibri"/>
              </a:defRPr>
            </a:pPr>
            <a:endParaRPr lang="fr-FR" sz="1949" dirty="0"/>
          </a:p>
          <a:p>
            <a:pPr marL="318243" lvl="1" defTabSz="905224">
              <a:spcBef>
                <a:spcPts val="422"/>
              </a:spcBef>
              <a:buClr>
                <a:srgbClr val="FFC000"/>
              </a:buClr>
              <a:buSzPct val="100000"/>
              <a:defRPr sz="2772">
                <a:solidFill>
                  <a:srgbClr val="000000"/>
                </a:solidFill>
                <a:latin typeface="Calibri"/>
                <a:ea typeface="Calibri"/>
                <a:cs typeface="Calibri"/>
                <a:sym typeface="Calibri"/>
              </a:defRPr>
            </a:pPr>
            <a:r>
              <a:rPr lang="fr-FR" sz="1949" b="1" dirty="0">
                <a:solidFill>
                  <a:srgbClr val="FFC003"/>
                </a:solidFill>
              </a:rPr>
              <a:t>Documenter les règles de nommage !!!</a:t>
            </a:r>
          </a:p>
        </p:txBody>
      </p:sp>
      <p:grpSp>
        <p:nvGrpSpPr>
          <p:cNvPr id="485" name="Titre 1"/>
          <p:cNvGrpSpPr/>
          <p:nvPr/>
        </p:nvGrpSpPr>
        <p:grpSpPr>
          <a:xfrm>
            <a:off x="-1" y="-1"/>
            <a:ext cx="9159371" cy="718951"/>
            <a:chOff x="-1" y="0"/>
            <a:chExt cx="13026659" cy="1022506"/>
          </a:xfrm>
        </p:grpSpPr>
        <p:sp>
          <p:nvSpPr>
            <p:cNvPr id="483"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484" name="Recommandations pour le nommage des fichiers"/>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a:t>Recommandations pour le nommage des fichiers</a:t>
              </a:r>
            </a:p>
          </p:txBody>
        </p:sp>
      </p:grpSp>
      <p:sp>
        <p:nvSpPr>
          <p:cNvPr id="486" name="Espace réservé du numéro de diapositive 4"/>
          <p:cNvSpPr txBox="1">
            <a:spLocks noGrp="1"/>
          </p:cNvSpPr>
          <p:nvPr>
            <p:ph type="sldNum" sz="quarter" idx="4294967295"/>
          </p:nvPr>
        </p:nvSpPr>
        <p:spPr>
          <a:xfrm>
            <a:off x="0" y="6619199"/>
            <a:ext cx="342831" cy="2388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l" defTabSz="914367">
              <a:defRPr sz="1125">
                <a:solidFill>
                  <a:srgbClr val="000000"/>
                </a:solidFill>
                <a:latin typeface="Calibri"/>
                <a:ea typeface="Calibri"/>
                <a:cs typeface="Calibri"/>
                <a:sym typeface="Calibri"/>
              </a:defRPr>
            </a:lvl1pPr>
          </a:lstStyle>
          <a:p>
            <a:fld id="{86CB4B4D-7CA3-9044-876B-883B54F8677D}" type="slidenum">
              <a:t>189</a:t>
            </a:fld>
            <a:endParaRPr dirty="0"/>
          </a:p>
        </p:txBody>
      </p:sp>
      <p:grpSp>
        <p:nvGrpSpPr>
          <p:cNvPr id="489" name="Groupe 8"/>
          <p:cNvGrpSpPr/>
          <p:nvPr/>
        </p:nvGrpSpPr>
        <p:grpSpPr>
          <a:xfrm>
            <a:off x="297240" y="6464300"/>
            <a:ext cx="9067929" cy="432307"/>
            <a:chOff x="368646" y="0"/>
            <a:chExt cx="12896608" cy="614835"/>
          </a:xfrm>
        </p:grpSpPr>
        <p:pic>
          <p:nvPicPr>
            <p:cNvPr id="487" name="Image 15" descr="Image 15"/>
            <p:cNvPicPr>
              <a:picLocks noChangeAspect="1"/>
            </p:cNvPicPr>
            <p:nvPr/>
          </p:nvPicPr>
          <p:blipFill>
            <a:blip r:embed="rId3"/>
            <a:stretch>
              <a:fillRect/>
            </a:stretch>
          </p:blipFill>
          <p:spPr>
            <a:xfrm>
              <a:off x="11209896" y="0"/>
              <a:ext cx="1715912" cy="559929"/>
            </a:xfrm>
            <a:prstGeom prst="rect">
              <a:avLst/>
            </a:prstGeom>
            <a:ln w="12700" cap="flat">
              <a:noFill/>
              <a:miter lim="400000"/>
            </a:ln>
            <a:effectLst/>
          </p:spPr>
        </p:pic>
        <p:sp>
          <p:nvSpPr>
            <p:cNvPr id="488" name="ZoneTexte 14"/>
            <p:cNvSpPr txBox="1"/>
            <p:nvPr/>
          </p:nvSpPr>
          <p:spPr>
            <a:xfrm>
              <a:off x="368646" y="237300"/>
              <a:ext cx="12896608" cy="3775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300480">
                <a:defRPr sz="1600">
                  <a:solidFill>
                    <a:srgbClr val="000000"/>
                  </a:solidFill>
                  <a:latin typeface="Calibri"/>
                  <a:ea typeface="Calibri"/>
                  <a:cs typeface="Calibri"/>
                  <a:sym typeface="Calibri"/>
                </a:defRPr>
              </a:lvl1pPr>
            </a:lstStyle>
            <a:p>
              <a:endParaRPr sz="1125" dirty="0"/>
            </a:p>
          </p:txBody>
        </p:sp>
      </p:grpSp>
    </p:spTree>
    <p:extLst>
      <p:ext uri="{BB962C8B-B14F-4D97-AF65-F5344CB8AC3E}">
        <p14:creationId xmlns:p14="http://schemas.microsoft.com/office/powerpoint/2010/main" val="194851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65713" y="939799"/>
            <a:ext cx="7318655" cy="5683406"/>
          </a:xfrm>
        </p:spPr>
        <p:txBody>
          <a:bodyPr>
            <a:noAutofit/>
          </a:bodyPr>
          <a:lstStyle/>
          <a:p>
            <a:pPr marL="0" lvl="1" indent="0">
              <a:buNone/>
            </a:pPr>
            <a:r>
              <a:rPr lang="fr-FR" sz="2200" b="1" dirty="0">
                <a:solidFill>
                  <a:schemeClr val="accent2">
                    <a:lumMod val="60000"/>
                    <a:lumOff val="40000"/>
                  </a:schemeClr>
                </a:solidFill>
                <a:latin typeface="Calibri" panose="020F0502020204030204" pitchFamily="34" charset="0"/>
              </a:rPr>
              <a:t>Données d'observation</a:t>
            </a:r>
          </a:p>
          <a:p>
            <a:pPr marL="0" lvl="1" indent="0">
              <a:spcBef>
                <a:spcPts val="0"/>
              </a:spcBef>
              <a:buNone/>
            </a:pPr>
            <a:r>
              <a:rPr lang="fr-FR" sz="1700" dirty="0">
                <a:latin typeface="Calibri" panose="020F0502020204030204" pitchFamily="34" charset="0"/>
              </a:rPr>
              <a:t>Capturées en temps réel, souvent uniques et  impossibles à reproduire. </a:t>
            </a:r>
          </a:p>
          <a:p>
            <a:pPr marL="0" lvl="1" indent="0">
              <a:spcBef>
                <a:spcPts val="0"/>
              </a:spcBef>
              <a:buNone/>
            </a:pPr>
            <a:r>
              <a:rPr lang="fr-FR" sz="1700" dirty="0">
                <a:latin typeface="Calibri" panose="020F0502020204030204" pitchFamily="34" charset="0"/>
              </a:rPr>
              <a:t>Ont vocation à être conservées de façon pérenne.</a:t>
            </a:r>
          </a:p>
          <a:p>
            <a:pPr marL="0" lvl="1" indent="0">
              <a:buNone/>
            </a:pPr>
            <a:endParaRPr lang="fr-FR" sz="1200" dirty="0">
              <a:solidFill>
                <a:schemeClr val="accent6">
                  <a:lumMod val="75000"/>
                </a:schemeClr>
              </a:solidFill>
              <a:latin typeface="Calibri" panose="020F0502020204030204" pitchFamily="34" charset="0"/>
            </a:endParaRPr>
          </a:p>
          <a:p>
            <a:pPr marL="0" lvl="1" indent="0">
              <a:spcBef>
                <a:spcPts val="600"/>
              </a:spcBef>
              <a:buNone/>
            </a:pPr>
            <a:r>
              <a:rPr lang="fr-FR" sz="2200" b="1" dirty="0">
                <a:solidFill>
                  <a:schemeClr val="accent2">
                    <a:lumMod val="60000"/>
                    <a:lumOff val="40000"/>
                  </a:schemeClr>
                </a:solidFill>
                <a:latin typeface="Calibri" panose="020F0502020204030204" pitchFamily="34" charset="0"/>
              </a:rPr>
              <a:t>Données expérimentales </a:t>
            </a:r>
            <a:r>
              <a:rPr lang="fr-FR" sz="1800" dirty="0">
                <a:latin typeface="Calibri" panose="020F0502020204030204" pitchFamily="34" charset="0"/>
              </a:rPr>
              <a:t>(labo ou terrain)</a:t>
            </a:r>
          </a:p>
          <a:p>
            <a:pPr marL="0" lvl="1" indent="0">
              <a:spcBef>
                <a:spcPts val="0"/>
              </a:spcBef>
              <a:buNone/>
            </a:pPr>
            <a:r>
              <a:rPr lang="fr-FR" sz="1700" dirty="0">
                <a:latin typeface="Calibri" panose="020F0502020204030204" pitchFamily="34" charset="0"/>
              </a:rPr>
              <a:t>Obtenues à partir d’équipements en labo, selon une méthodologie bien définie. </a:t>
            </a:r>
          </a:p>
          <a:p>
            <a:pPr marL="0" lvl="1" indent="0">
              <a:spcBef>
                <a:spcPts val="0"/>
              </a:spcBef>
              <a:buNone/>
            </a:pPr>
            <a:r>
              <a:rPr lang="fr-FR" sz="1700" dirty="0">
                <a:latin typeface="Calibri" panose="020F0502020204030204" pitchFamily="34" charset="0"/>
              </a:rPr>
              <a:t>Potentiellement reproductibles, mais à des coûts parfois prohibitifs. </a:t>
            </a:r>
          </a:p>
          <a:p>
            <a:pPr marL="0" lvl="1" indent="0">
              <a:buNone/>
            </a:pPr>
            <a:endParaRPr lang="fr-FR" sz="1200" dirty="0">
              <a:latin typeface="Calibri" panose="020F0502020204030204" pitchFamily="34" charset="0"/>
            </a:endParaRPr>
          </a:p>
          <a:p>
            <a:pPr marL="0" lvl="1" indent="0">
              <a:spcBef>
                <a:spcPts val="600"/>
              </a:spcBef>
              <a:buNone/>
            </a:pPr>
            <a:r>
              <a:rPr lang="fr-FR" sz="2200" b="1" dirty="0">
                <a:solidFill>
                  <a:schemeClr val="accent2">
                    <a:lumMod val="60000"/>
                    <a:lumOff val="40000"/>
                  </a:schemeClr>
                </a:solidFill>
                <a:latin typeface="Calibri" panose="020F0502020204030204" pitchFamily="34" charset="0"/>
              </a:rPr>
              <a:t>Données de simulation </a:t>
            </a:r>
            <a:r>
              <a:rPr lang="fr-FR" sz="1800" dirty="0">
                <a:latin typeface="Calibri" panose="020F0502020204030204" pitchFamily="34" charset="0"/>
              </a:rPr>
              <a:t>issues de modèles</a:t>
            </a:r>
            <a:r>
              <a:rPr lang="fr-FR" sz="1700" dirty="0">
                <a:latin typeface="Calibri" panose="020F0502020204030204" pitchFamily="34" charset="0"/>
              </a:rPr>
              <a:t>.</a:t>
            </a:r>
          </a:p>
          <a:p>
            <a:pPr marL="0" lvl="1" indent="0">
              <a:spcBef>
                <a:spcPts val="0"/>
              </a:spcBef>
              <a:buNone/>
            </a:pPr>
            <a:r>
              <a:rPr lang="fr-FR" sz="1700" dirty="0">
                <a:latin typeface="Calibri" panose="020F0502020204030204" pitchFamily="34" charset="0"/>
              </a:rPr>
              <a:t>Généralement facilement reproductibles</a:t>
            </a:r>
          </a:p>
          <a:p>
            <a:pPr marL="57150" indent="0">
              <a:buNone/>
            </a:pPr>
            <a:endParaRPr lang="fr-FR" sz="1200" dirty="0">
              <a:latin typeface="Calibri" panose="020F0502020204030204" pitchFamily="34" charset="0"/>
            </a:endParaRPr>
          </a:p>
          <a:p>
            <a:pPr marL="0" lvl="1" indent="0">
              <a:buNone/>
            </a:pPr>
            <a:r>
              <a:rPr lang="fr-FR" sz="2200" b="1" dirty="0">
                <a:solidFill>
                  <a:schemeClr val="accent2">
                    <a:lumMod val="60000"/>
                    <a:lumOff val="40000"/>
                  </a:schemeClr>
                </a:solidFill>
                <a:latin typeface="Calibri" panose="020F0502020204030204" pitchFamily="34" charset="0"/>
              </a:rPr>
              <a:t>Données d’enquêtes  </a:t>
            </a:r>
            <a:r>
              <a:rPr lang="fr-FR" sz="2200" dirty="0">
                <a:latin typeface="Calibri" panose="020F0502020204030204" pitchFamily="34" charset="0"/>
              </a:rPr>
              <a:t> </a:t>
            </a:r>
          </a:p>
          <a:p>
            <a:pPr marL="0" lvl="1" indent="0">
              <a:spcBef>
                <a:spcPts val="0"/>
              </a:spcBef>
              <a:buNone/>
            </a:pPr>
            <a:r>
              <a:rPr lang="fr-FR" sz="1700" dirty="0">
                <a:latin typeface="Calibri" panose="020F0502020204030204" pitchFamily="34" charset="0"/>
              </a:rPr>
              <a:t>En SHS, on parle souvent de « matériaux », « sources », ou « enquêtes »</a:t>
            </a:r>
          </a:p>
          <a:p>
            <a:pPr marL="0" lvl="1" indent="0">
              <a:spcBef>
                <a:spcPts val="0"/>
              </a:spcBef>
              <a:buNone/>
            </a:pPr>
            <a:r>
              <a:rPr lang="fr-FR" sz="1700" dirty="0">
                <a:latin typeface="Calibri" panose="020F0502020204030204" pitchFamily="34" charset="0"/>
              </a:rPr>
              <a:t>plutôt que de données. Souvent uniques.</a:t>
            </a:r>
          </a:p>
          <a:p>
            <a:pPr marL="0" lvl="1" indent="0">
              <a:buNone/>
            </a:pPr>
            <a:endParaRPr lang="fr-FR" sz="1200" dirty="0">
              <a:latin typeface="Calibri" panose="020F0502020204030204" pitchFamily="34" charset="0"/>
            </a:endParaRPr>
          </a:p>
          <a:p>
            <a:pPr marL="0" lvl="1" indent="0">
              <a:buNone/>
            </a:pPr>
            <a:r>
              <a:rPr lang="fr-FR" sz="2200" b="1" dirty="0">
                <a:solidFill>
                  <a:schemeClr val="accent2">
                    <a:lumMod val="60000"/>
                    <a:lumOff val="40000"/>
                  </a:schemeClr>
                </a:solidFill>
                <a:latin typeface="Calibri" panose="020F0502020204030204" pitchFamily="34" charset="0"/>
              </a:rPr>
              <a:t>Données extraites de documents existants</a:t>
            </a:r>
          </a:p>
          <a:p>
            <a:pPr marL="0" lvl="1" indent="0">
              <a:spcBef>
                <a:spcPts val="0"/>
              </a:spcBef>
              <a:buNone/>
            </a:pPr>
            <a:r>
              <a:rPr lang="fr-FR" sz="1700" dirty="0" err="1">
                <a:latin typeface="Calibri" panose="020F0502020204030204" pitchFamily="34" charset="0"/>
              </a:rPr>
              <a:t>Text</a:t>
            </a:r>
            <a:r>
              <a:rPr lang="fr-FR" sz="1700" dirty="0">
                <a:latin typeface="Calibri" panose="020F0502020204030204" pitchFamily="34" charset="0"/>
              </a:rPr>
              <a:t> and data </a:t>
            </a:r>
            <a:r>
              <a:rPr lang="fr-FR" sz="1700" dirty="0" err="1">
                <a:latin typeface="Calibri" panose="020F0502020204030204" pitchFamily="34" charset="0"/>
              </a:rPr>
              <a:t>mining</a:t>
            </a:r>
            <a:r>
              <a:rPr lang="fr-FR" sz="1700" dirty="0">
                <a:latin typeface="Calibri" panose="020F0502020204030204" pitchFamily="34" charset="0"/>
              </a:rPr>
              <a:t> </a:t>
            </a:r>
          </a:p>
          <a:p>
            <a:pPr marL="0" lvl="1" indent="0">
              <a:spcBef>
                <a:spcPts val="0"/>
              </a:spcBef>
              <a:buNone/>
            </a:pPr>
            <a:endParaRPr lang="fr-FR" sz="1700" dirty="0">
              <a:latin typeface="Calibri" panose="020F0502020204030204" pitchFamily="34" charset="0"/>
            </a:endParaRPr>
          </a:p>
          <a:p>
            <a:pPr marL="0" lvl="1" indent="0">
              <a:spcBef>
                <a:spcPts val="0"/>
              </a:spcBef>
              <a:buNone/>
            </a:pPr>
            <a:r>
              <a:rPr lang="fr-FR" sz="2200" b="1" dirty="0">
                <a:solidFill>
                  <a:schemeClr val="accent2">
                    <a:lumMod val="60000"/>
                    <a:lumOff val="40000"/>
                  </a:schemeClr>
                </a:solidFill>
                <a:latin typeface="Calibri" panose="020F0502020204030204" pitchFamily="34" charset="0"/>
              </a:rPr>
              <a:t>Les codes logiciels sont des données</a:t>
            </a:r>
            <a:endParaRPr lang="fr-FR" sz="2200" b="1" dirty="0">
              <a:solidFill>
                <a:srgbClr val="FF0000"/>
              </a:solidFill>
              <a:latin typeface="Calibri" panose="020F0502020204030204" pitchFamily="34" charset="0"/>
            </a:endParaRPr>
          </a:p>
          <a:p>
            <a:pPr marL="0" lvl="1" indent="0">
              <a:spcBef>
                <a:spcPts val="0"/>
              </a:spcBef>
              <a:buNone/>
            </a:pPr>
            <a:endParaRPr lang="fr-FR" sz="1700" dirty="0">
              <a:latin typeface="Calibri" panose="020F0502020204030204" pitchFamily="34" charset="0"/>
            </a:endParaRPr>
          </a:p>
          <a:p>
            <a:pPr marL="0" lvl="1" indent="0">
              <a:buNone/>
            </a:pPr>
            <a:endParaRPr lang="fr-FR" sz="1200" dirty="0">
              <a:latin typeface="Calibri" panose="020F0502020204030204" pitchFamily="34" charset="0"/>
            </a:endParaRPr>
          </a:p>
          <a:p>
            <a:pPr marL="57150" indent="0">
              <a:buNone/>
            </a:pPr>
            <a:endParaRPr lang="fr-FR" sz="1200" dirty="0">
              <a:latin typeface="Calibri" panose="020F0502020204030204" pitchFamily="34" charset="0"/>
            </a:endParaRPr>
          </a:p>
        </p:txBody>
      </p:sp>
      <p:grpSp>
        <p:nvGrpSpPr>
          <p:cNvPr id="6" name="Groupe 5"/>
          <p:cNvGrpSpPr/>
          <p:nvPr/>
        </p:nvGrpSpPr>
        <p:grpSpPr>
          <a:xfrm>
            <a:off x="6838154" y="2767863"/>
            <a:ext cx="1129661" cy="1008112"/>
            <a:chOff x="6908224" y="2204864"/>
            <a:chExt cx="1129661" cy="1008112"/>
          </a:xfrm>
        </p:grpSpPr>
        <p:pic>
          <p:nvPicPr>
            <p:cNvPr id="4102" name="Picture 6" descr="D:\Mes donnees\Images\Data\F1.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24" y="2204864"/>
              <a:ext cx="1057652" cy="799849"/>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6908224" y="2982144"/>
              <a:ext cx="1129661" cy="230832"/>
            </a:xfrm>
            <a:prstGeom prst="rect">
              <a:avLst/>
            </a:prstGeom>
            <a:noFill/>
          </p:spPr>
          <p:txBody>
            <a:bodyPr wrap="square" rtlCol="0">
              <a:spAutoFit/>
            </a:bodyPr>
            <a:lstStyle/>
            <a:p>
              <a:r>
                <a:rPr lang="fr-FR" sz="900" b="1" i="1" dirty="0">
                  <a:solidFill>
                    <a:schemeClr val="accent6">
                      <a:lumMod val="75000"/>
                    </a:schemeClr>
                  </a:solidFill>
                </a:rPr>
                <a:t>Séquence de gènes</a:t>
              </a:r>
            </a:p>
          </p:txBody>
        </p:sp>
      </p:grpSp>
      <p:grpSp>
        <p:nvGrpSpPr>
          <p:cNvPr id="4" name="Groupe 3"/>
          <p:cNvGrpSpPr/>
          <p:nvPr/>
        </p:nvGrpSpPr>
        <p:grpSpPr>
          <a:xfrm>
            <a:off x="5163669" y="3212976"/>
            <a:ext cx="1208531" cy="1008112"/>
            <a:chOff x="6901358" y="3356992"/>
            <a:chExt cx="1208531" cy="1008112"/>
          </a:xfrm>
        </p:grpSpPr>
        <p:pic>
          <p:nvPicPr>
            <p:cNvPr id="4106" name="Picture 10" descr="D:\Mes donnees\Images\Data\modelisation-clima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1358" y="3356992"/>
              <a:ext cx="911002" cy="862691"/>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6948262" y="4134272"/>
              <a:ext cx="1161627" cy="230832"/>
            </a:xfrm>
            <a:prstGeom prst="rect">
              <a:avLst/>
            </a:prstGeom>
            <a:noFill/>
          </p:spPr>
          <p:txBody>
            <a:bodyPr wrap="square" rtlCol="0">
              <a:spAutoFit/>
            </a:bodyPr>
            <a:lstStyle/>
            <a:p>
              <a:r>
                <a:rPr lang="fr-FR" sz="900" b="1" i="1" dirty="0">
                  <a:solidFill>
                    <a:schemeClr val="accent6">
                      <a:lumMod val="75000"/>
                    </a:schemeClr>
                  </a:solidFill>
                </a:rPr>
                <a:t>Modèle climatique</a:t>
              </a:r>
            </a:p>
          </p:txBody>
        </p:sp>
      </p:grpSp>
      <p:grpSp>
        <p:nvGrpSpPr>
          <p:cNvPr id="8" name="Groupe 7"/>
          <p:cNvGrpSpPr/>
          <p:nvPr/>
        </p:nvGrpSpPr>
        <p:grpSpPr>
          <a:xfrm>
            <a:off x="5751228" y="5368266"/>
            <a:ext cx="1729292" cy="1132930"/>
            <a:chOff x="6948263" y="4293096"/>
            <a:chExt cx="1800201" cy="1224136"/>
          </a:xfrm>
        </p:grpSpPr>
        <p:pic>
          <p:nvPicPr>
            <p:cNvPr id="4107" name="Picture 11" descr="D:\Mes donnees\Images\Data\data-mining-1-1024x5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3" y="4293096"/>
              <a:ext cx="1800201" cy="1012613"/>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6948263" y="5286400"/>
              <a:ext cx="1800201" cy="230832"/>
            </a:xfrm>
            <a:prstGeom prst="rect">
              <a:avLst/>
            </a:prstGeom>
            <a:noFill/>
          </p:spPr>
          <p:txBody>
            <a:bodyPr wrap="square" rtlCol="0">
              <a:spAutoFit/>
            </a:bodyPr>
            <a:lstStyle/>
            <a:p>
              <a:pPr algn="ctr"/>
              <a:r>
                <a:rPr lang="fr-FR" sz="900" b="1" i="1" dirty="0">
                  <a:solidFill>
                    <a:schemeClr val="accent6">
                      <a:lumMod val="75000"/>
                    </a:schemeClr>
                  </a:solidFill>
                </a:rPr>
                <a:t>Data </a:t>
              </a:r>
              <a:r>
                <a:rPr lang="fr-FR" sz="900" b="1" i="1" dirty="0" err="1">
                  <a:solidFill>
                    <a:schemeClr val="accent6">
                      <a:lumMod val="75000"/>
                    </a:schemeClr>
                  </a:solidFill>
                </a:rPr>
                <a:t>mining</a:t>
              </a:r>
              <a:r>
                <a:rPr lang="fr-FR" sz="900" b="1" i="1" dirty="0">
                  <a:solidFill>
                    <a:schemeClr val="accent6">
                      <a:lumMod val="75000"/>
                    </a:schemeClr>
                  </a:solidFill>
                </a:rPr>
                <a:t> – </a:t>
              </a:r>
              <a:r>
                <a:rPr lang="fr-FR" sz="900" b="1" i="1" dirty="0" err="1">
                  <a:solidFill>
                    <a:schemeClr val="accent6">
                      <a:lumMod val="75000"/>
                    </a:schemeClr>
                  </a:solidFill>
                </a:rPr>
                <a:t>text</a:t>
              </a:r>
              <a:r>
                <a:rPr lang="fr-FR" sz="900" b="1" i="1" dirty="0">
                  <a:solidFill>
                    <a:schemeClr val="accent6">
                      <a:lumMod val="75000"/>
                    </a:schemeClr>
                  </a:solidFill>
                </a:rPr>
                <a:t> </a:t>
              </a:r>
              <a:r>
                <a:rPr lang="fr-FR" sz="900" b="1" i="1" dirty="0" err="1">
                  <a:solidFill>
                    <a:schemeClr val="accent6">
                      <a:lumMod val="75000"/>
                    </a:schemeClr>
                  </a:solidFill>
                </a:rPr>
                <a:t>mining</a:t>
              </a:r>
              <a:endParaRPr lang="fr-FR" sz="900" b="1" i="1" dirty="0">
                <a:solidFill>
                  <a:schemeClr val="accent6">
                    <a:lumMod val="75000"/>
                  </a:schemeClr>
                </a:solidFill>
              </a:endParaRPr>
            </a:p>
          </p:txBody>
        </p:sp>
      </p:grpSp>
      <p:grpSp>
        <p:nvGrpSpPr>
          <p:cNvPr id="14" name="Groupe 13"/>
          <p:cNvGrpSpPr/>
          <p:nvPr/>
        </p:nvGrpSpPr>
        <p:grpSpPr>
          <a:xfrm>
            <a:off x="7895806" y="1432412"/>
            <a:ext cx="1368152" cy="2099999"/>
            <a:chOff x="7884368" y="2202389"/>
            <a:chExt cx="1368152" cy="2099999"/>
          </a:xfrm>
        </p:grpSpPr>
        <p:pic>
          <p:nvPicPr>
            <p:cNvPr id="4104" name="Picture 8" descr="D:\Mes donnees\Images\dispositif expérimental\sans_titre_1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7469" y="2202389"/>
              <a:ext cx="708642" cy="1727738"/>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7884368" y="3933056"/>
              <a:ext cx="1368152" cy="369332"/>
            </a:xfrm>
            <a:prstGeom prst="rect">
              <a:avLst/>
            </a:prstGeom>
            <a:noFill/>
          </p:spPr>
          <p:txBody>
            <a:bodyPr wrap="square" rtlCol="0">
              <a:spAutoFit/>
            </a:bodyPr>
            <a:lstStyle/>
            <a:p>
              <a:pPr algn="ctr"/>
              <a:r>
                <a:rPr lang="fr-FR" sz="900" b="1" i="1" dirty="0">
                  <a:solidFill>
                    <a:schemeClr val="accent6">
                      <a:lumMod val="75000"/>
                    </a:schemeClr>
                  </a:solidFill>
                </a:rPr>
                <a:t>Résultats</a:t>
              </a:r>
            </a:p>
            <a:p>
              <a:pPr algn="ctr"/>
              <a:r>
                <a:rPr lang="fr-FR" sz="900" b="1" i="1" dirty="0">
                  <a:solidFill>
                    <a:schemeClr val="accent6">
                      <a:lumMod val="75000"/>
                    </a:schemeClr>
                  </a:solidFill>
                </a:rPr>
                <a:t>agronomiques</a:t>
              </a:r>
            </a:p>
          </p:txBody>
        </p:sp>
      </p:grpSp>
      <p:sp>
        <p:nvSpPr>
          <p:cNvPr id="27" name="Titre 1">
            <a:extLst>
              <a:ext uri="{FF2B5EF4-FFF2-40B4-BE49-F238E27FC236}">
                <a16:creationId xmlns:a16="http://schemas.microsoft.com/office/drawing/2014/main" id="{A41CD24B-BE68-F147-B130-B13F8BFF1E70}"/>
              </a:ext>
            </a:extLst>
          </p:cNvPr>
          <p:cNvSpPr>
            <a:spLocks noGrp="1"/>
          </p:cNvSpPr>
          <p:nvPr>
            <p:ph type="title"/>
          </p:nvPr>
        </p:nvSpPr>
        <p:spPr>
          <a:xfrm>
            <a:off x="0" y="0"/>
            <a:ext cx="9159368" cy="718949"/>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p>
            <a:pPr algn="l"/>
            <a:r>
              <a:rPr lang="fr-FR" sz="3200" b="1" dirty="0">
                <a:solidFill>
                  <a:schemeClr val="bg1">
                    <a:lumMod val="50000"/>
                  </a:schemeClr>
                </a:solidFill>
                <a:latin typeface="+mn-lt"/>
              </a:rPr>
              <a:t>Définition: les données de recherche</a:t>
            </a:r>
          </a:p>
        </p:txBody>
      </p:sp>
      <p:grpSp>
        <p:nvGrpSpPr>
          <p:cNvPr id="5" name="Groupe 4">
            <a:extLst>
              <a:ext uri="{FF2B5EF4-FFF2-40B4-BE49-F238E27FC236}">
                <a16:creationId xmlns:a16="http://schemas.microsoft.com/office/drawing/2014/main" id="{0A6592DC-5683-41C6-80B8-91C983C3DF75}"/>
              </a:ext>
            </a:extLst>
          </p:cNvPr>
          <p:cNvGrpSpPr/>
          <p:nvPr/>
        </p:nvGrpSpPr>
        <p:grpSpPr>
          <a:xfrm>
            <a:off x="-7684" y="6623205"/>
            <a:ext cx="9159368" cy="276999"/>
            <a:chOff x="-7684" y="6623205"/>
            <a:chExt cx="9159368" cy="276999"/>
          </a:xfrm>
        </p:grpSpPr>
        <p:sp>
          <p:nvSpPr>
            <p:cNvPr id="31" name="Espace réservé du numéro de diapositive 4">
              <a:extLst>
                <a:ext uri="{FF2B5EF4-FFF2-40B4-BE49-F238E27FC236}">
                  <a16:creationId xmlns:a16="http://schemas.microsoft.com/office/drawing/2014/main" id="{27CEBF9D-2D2D-CC48-86C8-159191C4A6C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19</a:t>
              </a:fld>
              <a:endParaRPr lang="fr-FR" sz="1200" dirty="0">
                <a:solidFill>
                  <a:schemeClr val="tx1"/>
                </a:solidFill>
              </a:endParaRPr>
            </a:p>
          </p:txBody>
        </p:sp>
        <p:sp>
          <p:nvSpPr>
            <p:cNvPr id="32" name="ZoneTexte 31">
              <a:extLst>
                <a:ext uri="{FF2B5EF4-FFF2-40B4-BE49-F238E27FC236}">
                  <a16:creationId xmlns:a16="http://schemas.microsoft.com/office/drawing/2014/main" id="{1B3685CA-9345-40FE-BE56-D6068A8B403D}"/>
                </a:ext>
              </a:extLst>
            </p:cNvPr>
            <p:cNvSpPr txBox="1"/>
            <p:nvPr/>
          </p:nvSpPr>
          <p:spPr>
            <a:xfrm>
              <a:off x="-7684" y="6623205"/>
              <a:ext cx="9159368" cy="276999"/>
            </a:xfrm>
            <a:prstGeom prst="rect">
              <a:avLst/>
            </a:prstGeom>
            <a:noFill/>
          </p:spPr>
          <p:txBody>
            <a:bodyPr wrap="square" rtlCol="0">
              <a:spAutoFit/>
            </a:bodyPr>
            <a:lstStyle/>
            <a:p>
              <a:pPr algn="ctr"/>
              <a:endParaRPr lang="fr-FR" sz="1200" dirty="0"/>
            </a:p>
          </p:txBody>
        </p:sp>
      </p:grpSp>
      <p:grpSp>
        <p:nvGrpSpPr>
          <p:cNvPr id="29" name="Groupe 28">
            <a:extLst>
              <a:ext uri="{FF2B5EF4-FFF2-40B4-BE49-F238E27FC236}">
                <a16:creationId xmlns:a16="http://schemas.microsoft.com/office/drawing/2014/main" id="{36D20509-F657-45F0-9D4D-3BB6A277F794}"/>
              </a:ext>
            </a:extLst>
          </p:cNvPr>
          <p:cNvGrpSpPr/>
          <p:nvPr/>
        </p:nvGrpSpPr>
        <p:grpSpPr>
          <a:xfrm>
            <a:off x="7043151" y="3981976"/>
            <a:ext cx="1200130" cy="1312941"/>
            <a:chOff x="6876256" y="908720"/>
            <a:chExt cx="963910" cy="1186358"/>
          </a:xfrm>
        </p:grpSpPr>
        <p:pic>
          <p:nvPicPr>
            <p:cNvPr id="33" name="Picture 2" descr="D:\Mes donnees\Images\Data\collecte_donnees_280.png">
              <a:extLst>
                <a:ext uri="{FF2B5EF4-FFF2-40B4-BE49-F238E27FC236}">
                  <a16:creationId xmlns:a16="http://schemas.microsoft.com/office/drawing/2014/main" id="{8307938D-524E-49F9-8A27-A3301CF9BD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6256" y="908720"/>
              <a:ext cx="963910" cy="963910"/>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34DE6C80-DC7B-4BBB-B63B-70D0D175CF69}"/>
                </a:ext>
              </a:extLst>
            </p:cNvPr>
            <p:cNvSpPr txBox="1"/>
            <p:nvPr/>
          </p:nvSpPr>
          <p:spPr>
            <a:xfrm>
              <a:off x="6948263" y="1864246"/>
              <a:ext cx="864097" cy="230832"/>
            </a:xfrm>
            <a:prstGeom prst="rect">
              <a:avLst/>
            </a:prstGeom>
            <a:noFill/>
          </p:spPr>
          <p:txBody>
            <a:bodyPr wrap="square" rtlCol="0">
              <a:spAutoFit/>
            </a:bodyPr>
            <a:lstStyle/>
            <a:p>
              <a:pPr algn="ctr"/>
              <a:r>
                <a:rPr lang="fr-FR" sz="900" b="1" i="1" dirty="0">
                  <a:solidFill>
                    <a:schemeClr val="accent6">
                      <a:lumMod val="75000"/>
                    </a:schemeClr>
                  </a:solidFill>
                </a:rPr>
                <a:t>enquêtes</a:t>
              </a:r>
            </a:p>
          </p:txBody>
        </p:sp>
      </p:grpSp>
      <p:pic>
        <p:nvPicPr>
          <p:cNvPr id="16" name="Image 15">
            <a:extLst>
              <a:ext uri="{FF2B5EF4-FFF2-40B4-BE49-F238E27FC236}">
                <a16:creationId xmlns:a16="http://schemas.microsoft.com/office/drawing/2014/main" id="{C89AA576-9E49-4269-B4A8-663C2A6C4C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7282" y="333146"/>
            <a:ext cx="708641" cy="1061996"/>
          </a:xfrm>
          <a:prstGeom prst="rect">
            <a:avLst/>
          </a:prstGeom>
        </p:spPr>
      </p:pic>
      <p:grpSp>
        <p:nvGrpSpPr>
          <p:cNvPr id="12" name="Groupe 11"/>
          <p:cNvGrpSpPr/>
          <p:nvPr/>
        </p:nvGrpSpPr>
        <p:grpSpPr>
          <a:xfrm>
            <a:off x="7236296" y="595146"/>
            <a:ext cx="1008111" cy="1135570"/>
            <a:chOff x="8028384" y="967892"/>
            <a:chExt cx="1008111" cy="1135570"/>
          </a:xfrm>
        </p:grpSpPr>
        <p:pic>
          <p:nvPicPr>
            <p:cNvPr id="4101" name="Picture 5" descr="D:\Mes donnees\Images\Data\mars_télédétection_image1.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1831" y="967892"/>
              <a:ext cx="819919" cy="90473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8028384" y="1872630"/>
              <a:ext cx="1008111" cy="230832"/>
            </a:xfrm>
            <a:prstGeom prst="rect">
              <a:avLst/>
            </a:prstGeom>
            <a:noFill/>
          </p:spPr>
          <p:txBody>
            <a:bodyPr wrap="square" rtlCol="0">
              <a:spAutoFit/>
            </a:bodyPr>
            <a:lstStyle/>
            <a:p>
              <a:pPr algn="ctr"/>
              <a:r>
                <a:rPr lang="fr-FR" sz="900" b="1" i="1" dirty="0">
                  <a:solidFill>
                    <a:schemeClr val="accent6">
                      <a:lumMod val="75000"/>
                    </a:schemeClr>
                  </a:solidFill>
                </a:rPr>
                <a:t>télédétection</a:t>
              </a:r>
            </a:p>
          </p:txBody>
        </p:sp>
      </p:grpSp>
      <p:pic>
        <p:nvPicPr>
          <p:cNvPr id="7" name="Image 6">
            <a:extLst>
              <a:ext uri="{FF2B5EF4-FFF2-40B4-BE49-F238E27FC236}">
                <a16:creationId xmlns:a16="http://schemas.microsoft.com/office/drawing/2014/main" id="{F4A5B83E-F533-224F-B404-CCB025746E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8907" y="6517141"/>
            <a:ext cx="831444" cy="224490"/>
          </a:xfrm>
          <a:prstGeom prst="rect">
            <a:avLst/>
          </a:prstGeom>
        </p:spPr>
      </p:pic>
    </p:spTree>
    <p:extLst>
      <p:ext uri="{BB962C8B-B14F-4D97-AF65-F5344CB8AC3E}">
        <p14:creationId xmlns:p14="http://schemas.microsoft.com/office/powerpoint/2010/main" val="231156728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D4EF3D-ADF4-5140-BC2F-7FAAF313F6C4}"/>
              </a:ext>
            </a:extLst>
          </p:cNvPr>
          <p:cNvSpPr>
            <a:spLocks noGrp="1"/>
          </p:cNvSpPr>
          <p:nvPr>
            <p:ph type="title"/>
          </p:nvPr>
        </p:nvSpPr>
        <p:spPr/>
        <p:txBody>
          <a:bodyPr/>
          <a:lstStyle/>
          <a:p>
            <a:r>
              <a:rPr lang="fr-FR"/>
              <a:t>Format de fichier</a:t>
            </a:r>
          </a:p>
        </p:txBody>
      </p:sp>
      <p:pic>
        <p:nvPicPr>
          <p:cNvPr id="5" name="Espace réservé du contenu 4">
            <a:extLst>
              <a:ext uri="{FF2B5EF4-FFF2-40B4-BE49-F238E27FC236}">
                <a16:creationId xmlns:a16="http://schemas.microsoft.com/office/drawing/2014/main" id="{AADD6C4C-71D8-B043-8FE7-9F2EA52B467F}"/>
              </a:ext>
            </a:extLst>
          </p:cNvPr>
          <p:cNvPicPr>
            <a:picLocks noGrp="1" noChangeAspect="1"/>
          </p:cNvPicPr>
          <p:nvPr>
            <p:ph idx="1"/>
          </p:nvPr>
        </p:nvPicPr>
        <p:blipFill>
          <a:blip r:embed="rId2"/>
          <a:stretch>
            <a:fillRect/>
          </a:stretch>
        </p:blipFill>
        <p:spPr>
          <a:xfrm>
            <a:off x="1828023" y="2226469"/>
            <a:ext cx="5487954" cy="3263504"/>
          </a:xfrm>
        </p:spPr>
      </p:pic>
      <p:pic>
        <p:nvPicPr>
          <p:cNvPr id="4" name="Image 3">
            <a:extLst>
              <a:ext uri="{FF2B5EF4-FFF2-40B4-BE49-F238E27FC236}">
                <a16:creationId xmlns:a16="http://schemas.microsoft.com/office/drawing/2014/main" id="{488DDAD0-D949-D846-8035-642412971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184" y="6434051"/>
            <a:ext cx="831444" cy="224490"/>
          </a:xfrm>
          <a:prstGeom prst="rect">
            <a:avLst/>
          </a:prstGeom>
        </p:spPr>
      </p:pic>
    </p:spTree>
    <p:extLst>
      <p:ext uri="{BB962C8B-B14F-4D97-AF65-F5344CB8AC3E}">
        <p14:creationId xmlns:p14="http://schemas.microsoft.com/office/powerpoint/2010/main" val="31704227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3" name="Rectangle à coins arrondis 2">
            <a:extLst>
              <a:ext uri="{FF2B5EF4-FFF2-40B4-BE49-F238E27FC236}">
                <a16:creationId xmlns:a16="http://schemas.microsoft.com/office/drawing/2014/main" id="{5EEE870A-B952-B644-A33B-0ECB334DAAE2}"/>
              </a:ext>
            </a:extLst>
          </p:cNvPr>
          <p:cNvSpPr/>
          <p:nvPr/>
        </p:nvSpPr>
        <p:spPr>
          <a:xfrm>
            <a:off x="6671881" y="4255008"/>
            <a:ext cx="2112264" cy="92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Rectangle 1">
            <a:extLst>
              <a:ext uri="{FF2B5EF4-FFF2-40B4-BE49-F238E27FC236}">
                <a16:creationId xmlns:a16="http://schemas.microsoft.com/office/drawing/2014/main" id="{A9590D2E-9CF5-654A-82D9-9E0F8E7F58E5}"/>
              </a:ext>
            </a:extLst>
          </p:cNvPr>
          <p:cNvSpPr/>
          <p:nvPr/>
        </p:nvSpPr>
        <p:spPr>
          <a:xfrm>
            <a:off x="432054" y="1069849"/>
            <a:ext cx="7866126" cy="5170646"/>
          </a:xfrm>
          <a:prstGeom prst="rect">
            <a:avLst/>
          </a:prstGeom>
        </p:spPr>
        <p:txBody>
          <a:bodyPr wrap="square">
            <a:spAutoFit/>
          </a:bodyPr>
          <a:lstStyle/>
          <a:p>
            <a:r>
              <a:rPr lang="fr-FR" sz="1500" dirty="0">
                <a:latin typeface="ArialMT"/>
              </a:rPr>
              <a:t>Deux grandes catégories de formats : </a:t>
            </a:r>
            <a:r>
              <a:rPr lang="fr-FR" sz="1500" b="1" dirty="0">
                <a:latin typeface="ArialMT"/>
              </a:rPr>
              <a:t>textuels</a:t>
            </a:r>
            <a:r>
              <a:rPr lang="fr-FR" sz="1500" dirty="0">
                <a:latin typeface="ArialMT"/>
              </a:rPr>
              <a:t> et </a:t>
            </a:r>
            <a:r>
              <a:rPr lang="fr-FR" sz="1500" b="1" dirty="0">
                <a:latin typeface="ArialMT"/>
              </a:rPr>
              <a:t>binaires</a:t>
            </a:r>
            <a:r>
              <a:rPr lang="fr-FR" sz="1500" dirty="0">
                <a:latin typeface="ArialMT"/>
              </a:rPr>
              <a:t>.</a:t>
            </a:r>
          </a:p>
          <a:p>
            <a:endParaRPr lang="fr-FR" sz="1500" dirty="0">
              <a:latin typeface="ArialMT"/>
            </a:endParaRPr>
          </a:p>
          <a:p>
            <a:r>
              <a:rPr lang="fr-FR" sz="1500" dirty="0">
                <a:latin typeface="ArialMT"/>
              </a:rPr>
              <a:t>Enjeu pour la préservation et l’exploitation des données</a:t>
            </a:r>
          </a:p>
          <a:p>
            <a:endParaRPr lang="fr-FR" sz="1350" dirty="0"/>
          </a:p>
          <a:p>
            <a:r>
              <a:rPr lang="fr-FR" sz="1500" b="1" dirty="0">
                <a:latin typeface="Corbel" panose="020B0503020204020204" pitchFamily="34" charset="0"/>
              </a:rPr>
              <a:t>Formats « textuels » </a:t>
            </a:r>
            <a:endParaRPr lang="fr-FR" sz="1350" dirty="0"/>
          </a:p>
          <a:p>
            <a:pPr>
              <a:buFont typeface="Arial" panose="020B0604020202020204" pitchFamily="34" charset="0"/>
              <a:buChar char="•"/>
            </a:pPr>
            <a:r>
              <a:rPr lang="fr-FR" sz="900" dirty="0">
                <a:solidFill>
                  <a:srgbClr val="4966AA"/>
                </a:solidFill>
                <a:latin typeface="Corbel" panose="020B0503020204020204" pitchFamily="34" charset="0"/>
              </a:rPr>
              <a:t>-  </a:t>
            </a:r>
            <a:r>
              <a:rPr lang="fr-FR" sz="1350" dirty="0">
                <a:latin typeface="Corbel" panose="020B0503020204020204" pitchFamily="34" charset="0"/>
              </a:rPr>
              <a:t>Suite d’octets représentant des caractères imprimables et affichables à l’écran </a:t>
            </a:r>
            <a:endParaRPr lang="fr-FR" sz="1350" dirty="0"/>
          </a:p>
          <a:p>
            <a:pPr>
              <a:buFont typeface="Arial" panose="020B0604020202020204" pitchFamily="34" charset="0"/>
              <a:buChar char="•"/>
            </a:pPr>
            <a:r>
              <a:rPr lang="fr-FR" sz="900" dirty="0">
                <a:solidFill>
                  <a:srgbClr val="4966AA"/>
                </a:solidFill>
                <a:latin typeface="Corbel" panose="020B0503020204020204" pitchFamily="34" charset="0"/>
              </a:rPr>
              <a:t>-  </a:t>
            </a:r>
            <a:r>
              <a:rPr lang="fr-FR" sz="1350" dirty="0">
                <a:latin typeface="Corbel" panose="020B0503020204020204" pitchFamily="34" charset="0"/>
              </a:rPr>
              <a:t>Peuvent entre lus dans un éditeur de texte </a:t>
            </a:r>
            <a:endParaRPr lang="fr-FR" sz="1350" dirty="0"/>
          </a:p>
          <a:p>
            <a:pPr>
              <a:buFont typeface="Arial" panose="020B0604020202020204" pitchFamily="34" charset="0"/>
              <a:buChar char="•"/>
            </a:pPr>
            <a:r>
              <a:rPr lang="fr-FR" sz="900" dirty="0">
                <a:solidFill>
                  <a:srgbClr val="4966AA"/>
                </a:solidFill>
                <a:latin typeface="Corbel" panose="020B0503020204020204" pitchFamily="34" charset="0"/>
              </a:rPr>
              <a:t>-  </a:t>
            </a:r>
            <a:r>
              <a:rPr lang="fr-FR" sz="1350" dirty="0">
                <a:latin typeface="Corbel" panose="020B0503020204020204" pitchFamily="34" charset="0"/>
              </a:rPr>
              <a:t>Mais souvent besoin d’un logiciel spécifique pour interpréter la structure interne, matérialisée par certains caractères, et en donner une représentation informatique exploitable</a:t>
            </a:r>
          </a:p>
          <a:p>
            <a:pPr>
              <a:buFont typeface="Arial" panose="020B0604020202020204" pitchFamily="34" charset="0"/>
              <a:buChar char="•"/>
            </a:pPr>
            <a:endParaRPr lang="fr-FR" sz="1350" dirty="0">
              <a:latin typeface="Corbel" panose="020B0503020204020204" pitchFamily="34" charset="0"/>
            </a:endParaRPr>
          </a:p>
          <a:p>
            <a:r>
              <a:rPr lang="fr-FR" sz="1350" dirty="0"/>
              <a:t>Ex. de format textuel : HTML </a:t>
            </a:r>
          </a:p>
          <a:p>
            <a:r>
              <a:rPr lang="fr-FR" sz="1350" dirty="0"/>
              <a:t>Contenu lisible dans un éditeur texte : </a:t>
            </a:r>
          </a:p>
          <a:p>
            <a:endParaRPr lang="fr-FR" sz="1350" dirty="0"/>
          </a:p>
          <a:p>
            <a:r>
              <a:rPr lang="fr-FR" sz="1350" b="1" dirty="0"/>
              <a:t>&lt;html&gt;</a:t>
            </a:r>
            <a:br>
              <a:rPr lang="fr-FR" sz="1350" b="1" dirty="0"/>
            </a:br>
            <a:r>
              <a:rPr lang="fr-FR" sz="1350" b="1" dirty="0"/>
              <a:t>&lt;</a:t>
            </a:r>
            <a:r>
              <a:rPr lang="fr-FR" sz="1350" b="1" dirty="0" err="1"/>
              <a:t>head</a:t>
            </a:r>
            <a:r>
              <a:rPr lang="fr-FR" sz="1350" b="1" dirty="0"/>
              <a:t>&gt;&lt;</a:t>
            </a:r>
            <a:r>
              <a:rPr lang="fr-FR" sz="1350" b="1" dirty="0" err="1"/>
              <a:t>head</a:t>
            </a:r>
            <a:r>
              <a:rPr lang="fr-FR" sz="1350" b="1" dirty="0"/>
              <a:t>&gt;</a:t>
            </a:r>
            <a:br>
              <a:rPr lang="fr-FR" sz="1350" b="1" dirty="0"/>
            </a:br>
            <a:r>
              <a:rPr lang="fr-FR" sz="1350" b="1" dirty="0"/>
              <a:t>&lt;body&gt;</a:t>
            </a:r>
            <a:br>
              <a:rPr lang="fr-FR" sz="1350" b="1" dirty="0"/>
            </a:br>
            <a:r>
              <a:rPr lang="fr-FR" sz="1350" b="1" dirty="0"/>
              <a:t>&lt;p&gt;Bonjour &lt;</a:t>
            </a:r>
            <a:r>
              <a:rPr lang="fr-FR" sz="1350" b="1" dirty="0" err="1"/>
              <a:t>span</a:t>
            </a:r>
            <a:r>
              <a:rPr lang="fr-FR" sz="1350" b="1" dirty="0"/>
              <a:t> style='</a:t>
            </a:r>
            <a:r>
              <a:rPr lang="fr-FR" sz="1350" b="1" dirty="0" err="1"/>
              <a:t>color:red</a:t>
            </a:r>
            <a:r>
              <a:rPr lang="fr-FR" sz="1350" b="1" dirty="0"/>
              <a:t>'&gt;tout le monde&lt;/</a:t>
            </a:r>
            <a:r>
              <a:rPr lang="fr-FR" sz="1350" b="1" dirty="0" err="1"/>
              <a:t>span</a:t>
            </a:r>
            <a:r>
              <a:rPr lang="fr-FR" sz="1350" b="1" dirty="0"/>
              <a:t>&gt;&lt;/p&gt; &lt;/body&gt; </a:t>
            </a:r>
          </a:p>
          <a:p>
            <a:r>
              <a:rPr lang="fr-FR" sz="1350" b="1" dirty="0"/>
              <a:t>&lt;/html&gt; </a:t>
            </a:r>
          </a:p>
          <a:p>
            <a:endParaRPr lang="fr-FR" sz="1350" dirty="0"/>
          </a:p>
          <a:p>
            <a:r>
              <a:rPr lang="fr-FR" sz="1350" dirty="0"/>
              <a:t>Mais « interprétable » par un logiciel dédié́ (navigateur web) : </a:t>
            </a:r>
          </a:p>
          <a:p>
            <a:endParaRPr lang="fr-FR" sz="1350" dirty="0"/>
          </a:p>
          <a:p>
            <a:r>
              <a:rPr lang="fr-FR" sz="1350" dirty="0"/>
              <a:t>Caractères ordinaires + caractères ayant une valeur spéciales : </a:t>
            </a:r>
            <a:r>
              <a:rPr lang="fr-FR" sz="1350" b="1" dirty="0"/>
              <a:t>&lt; &gt; /</a:t>
            </a:r>
            <a:r>
              <a:rPr lang="fr-FR" sz="1350" dirty="0"/>
              <a:t>, etc. </a:t>
            </a:r>
          </a:p>
          <a:p>
            <a:r>
              <a:rPr lang="fr-FR" sz="1350" dirty="0"/>
              <a:t>Mots ayant des valeurs spéciales en HTML (« balises ») si encadrés par &lt; &gt; ou &lt;/&gt;: &lt;body&gt;, &lt;/body&gt;, etc... </a:t>
            </a:r>
          </a:p>
          <a:p>
            <a:endParaRPr lang="fr-FR" sz="1350" dirty="0"/>
          </a:p>
        </p:txBody>
      </p:sp>
      <p:pic>
        <p:nvPicPr>
          <p:cNvPr id="2049" name="Picture 1" descr="page57image39363936">
            <a:extLst>
              <a:ext uri="{FF2B5EF4-FFF2-40B4-BE49-F238E27FC236}">
                <a16:creationId xmlns:a16="http://schemas.microsoft.com/office/drawing/2014/main" id="{F3FB7279-14F7-8B49-BAC3-F824F790A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426" y="4498848"/>
            <a:ext cx="1781175" cy="43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39975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CF3120-8C36-8D4C-AEA8-C1CC2223F764}"/>
              </a:ext>
            </a:extLst>
          </p:cNvPr>
          <p:cNvSpPr/>
          <p:nvPr/>
        </p:nvSpPr>
        <p:spPr>
          <a:xfrm>
            <a:off x="356616" y="994410"/>
            <a:ext cx="7235190" cy="2608406"/>
          </a:xfrm>
          <a:prstGeom prst="rect">
            <a:avLst/>
          </a:prstGeom>
        </p:spPr>
        <p:txBody>
          <a:bodyPr wrap="square">
            <a:spAutoFit/>
          </a:bodyPr>
          <a:lstStyle/>
          <a:p>
            <a:r>
              <a:rPr lang="fr-FR" sz="1500" dirty="0">
                <a:latin typeface="Corbel" panose="020B0503020204020204" pitchFamily="34" charset="0"/>
              </a:rPr>
              <a:t>Ex. de format textuel : RTF (texte structuré) </a:t>
            </a:r>
            <a:r>
              <a:rPr lang="fr-FR" sz="1350" dirty="0">
                <a:latin typeface="Corbel" panose="020B0503020204020204" pitchFamily="34" charset="0"/>
              </a:rPr>
              <a:t>Contenu lisible dans un éditeur texte</a:t>
            </a:r>
          </a:p>
          <a:p>
            <a:endParaRPr lang="fr-FR" sz="1350" dirty="0">
              <a:latin typeface="Corbel" panose="020B0503020204020204" pitchFamily="34" charset="0"/>
            </a:endParaRPr>
          </a:p>
          <a:p>
            <a:r>
              <a:rPr lang="fr-FR" sz="1350" dirty="0">
                <a:latin typeface="Corbel" panose="020B0503020204020204" pitchFamily="34" charset="0"/>
              </a:rPr>
              <a:t> </a:t>
            </a: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p>
          <a:p>
            <a:r>
              <a:rPr lang="fr-FR" sz="1350" dirty="0">
                <a:latin typeface="Corbel" panose="020B0503020204020204" pitchFamily="34" charset="0"/>
              </a:rPr>
              <a:t>Mais uniquement interprétable avec Word, Libre office ou autre traitement de texte </a:t>
            </a:r>
            <a:endParaRPr lang="fr-FR" sz="1350" dirty="0"/>
          </a:p>
        </p:txBody>
      </p:sp>
      <p:pic>
        <p:nvPicPr>
          <p:cNvPr id="3077" name="Picture 5" descr="page58image39517424">
            <a:extLst>
              <a:ext uri="{FF2B5EF4-FFF2-40B4-BE49-F238E27FC236}">
                <a16:creationId xmlns:a16="http://schemas.microsoft.com/office/drawing/2014/main" id="{1E7C97BC-FF92-6849-9AD5-6C7F463A3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999" y="1303020"/>
            <a:ext cx="416242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58image39510352">
            <a:extLst>
              <a:ext uri="{FF2B5EF4-FFF2-40B4-BE49-F238E27FC236}">
                <a16:creationId xmlns:a16="http://schemas.microsoft.com/office/drawing/2014/main" id="{6BED3CF4-75F8-9D42-98ED-F2B23741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557" y="3698367"/>
            <a:ext cx="45339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02311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E641CC-249A-CD42-9CA5-07421315238F}"/>
              </a:ext>
            </a:extLst>
          </p:cNvPr>
          <p:cNvSpPr/>
          <p:nvPr/>
        </p:nvSpPr>
        <p:spPr>
          <a:xfrm>
            <a:off x="260604" y="1042416"/>
            <a:ext cx="7982712" cy="1154162"/>
          </a:xfrm>
          <a:prstGeom prst="rect">
            <a:avLst/>
          </a:prstGeom>
        </p:spPr>
        <p:txBody>
          <a:bodyPr wrap="square">
            <a:spAutoFit/>
          </a:bodyPr>
          <a:lstStyle/>
          <a:p>
            <a:r>
              <a:rPr lang="fr-FR" sz="1500" b="1" dirty="0">
                <a:latin typeface="Corbel" panose="020B0503020204020204" pitchFamily="34" charset="0"/>
              </a:rPr>
              <a:t>Formats « binaires » </a:t>
            </a:r>
          </a:p>
          <a:p>
            <a:endParaRPr lang="fr-FR" sz="1350" dirty="0"/>
          </a:p>
          <a:p>
            <a:pPr>
              <a:buFont typeface="Arial" panose="020B0604020202020204" pitchFamily="34" charset="0"/>
              <a:buChar char="•"/>
            </a:pPr>
            <a:r>
              <a:rPr lang="fr-FR" sz="900" dirty="0">
                <a:solidFill>
                  <a:srgbClr val="4966AA"/>
                </a:solidFill>
                <a:latin typeface="Corbel" panose="020B0503020204020204" pitchFamily="34" charset="0"/>
              </a:rPr>
              <a:t>-  </a:t>
            </a:r>
            <a:r>
              <a:rPr lang="fr-FR" sz="1350" dirty="0">
                <a:latin typeface="Corbel" panose="020B0503020204020204" pitchFamily="34" charset="0"/>
              </a:rPr>
              <a:t>Suite d’octets non interprétables comme des caractères imprimables ou affichables </a:t>
            </a:r>
            <a:endParaRPr lang="fr-FR" sz="1350" dirty="0"/>
          </a:p>
          <a:p>
            <a:pPr>
              <a:buFont typeface="Arial" panose="020B0604020202020204" pitchFamily="34" charset="0"/>
              <a:buChar char="•"/>
            </a:pPr>
            <a:r>
              <a:rPr lang="fr-FR" sz="900" dirty="0">
                <a:solidFill>
                  <a:srgbClr val="4966AA"/>
                </a:solidFill>
                <a:latin typeface="Corbel" panose="020B0503020204020204" pitchFamily="34" charset="0"/>
              </a:rPr>
              <a:t>-  </a:t>
            </a:r>
            <a:r>
              <a:rPr lang="fr-FR" sz="1350" dirty="0">
                <a:latin typeface="Corbel" panose="020B0503020204020204" pitchFamily="34" charset="0"/>
              </a:rPr>
              <a:t>Structure interne opaque </a:t>
            </a:r>
            <a:endParaRPr lang="fr-FR" sz="1350" dirty="0"/>
          </a:p>
          <a:p>
            <a:pPr>
              <a:buFont typeface="Arial" panose="020B0604020202020204" pitchFamily="34" charset="0"/>
              <a:buChar char="•"/>
            </a:pPr>
            <a:r>
              <a:rPr lang="fr-FR" sz="900" dirty="0">
                <a:solidFill>
                  <a:srgbClr val="4966AA"/>
                </a:solidFill>
                <a:latin typeface="Corbel" panose="020B0503020204020204" pitchFamily="34" charset="0"/>
              </a:rPr>
              <a:t>-  </a:t>
            </a:r>
            <a:r>
              <a:rPr lang="fr-FR" sz="1350" dirty="0">
                <a:latin typeface="Corbel" panose="020B0503020204020204" pitchFamily="34" charset="0"/>
              </a:rPr>
              <a:t>Besoin de logiciel spécifique pour les lire et les interpréter </a:t>
            </a:r>
            <a:endParaRPr lang="fr-FR" sz="1350" dirty="0"/>
          </a:p>
        </p:txBody>
      </p:sp>
      <p:sp>
        <p:nvSpPr>
          <p:cNvPr id="3" name="Rectangle 2">
            <a:extLst>
              <a:ext uri="{FF2B5EF4-FFF2-40B4-BE49-F238E27FC236}">
                <a16:creationId xmlns:a16="http://schemas.microsoft.com/office/drawing/2014/main" id="{6EE8B6C0-764B-714F-ABD6-1005C67386EE}"/>
              </a:ext>
            </a:extLst>
          </p:cNvPr>
          <p:cNvSpPr/>
          <p:nvPr/>
        </p:nvSpPr>
        <p:spPr>
          <a:xfrm>
            <a:off x="260604" y="2688756"/>
            <a:ext cx="7349490" cy="2400657"/>
          </a:xfrm>
          <a:prstGeom prst="rect">
            <a:avLst/>
          </a:prstGeom>
        </p:spPr>
        <p:txBody>
          <a:bodyPr wrap="square">
            <a:spAutoFit/>
          </a:bodyPr>
          <a:lstStyle/>
          <a:p>
            <a:r>
              <a:rPr lang="fr-FR" sz="1500" dirty="0">
                <a:latin typeface="Corbel" panose="020B0503020204020204" pitchFamily="34" charset="0"/>
              </a:rPr>
              <a:t>Ex. de format binaire : PNG (image)</a:t>
            </a:r>
            <a:br>
              <a:rPr lang="fr-FR" sz="1500" dirty="0">
                <a:latin typeface="Corbel" panose="020B0503020204020204" pitchFamily="34" charset="0"/>
              </a:rPr>
            </a:br>
            <a:r>
              <a:rPr lang="fr-FR" sz="1350" dirty="0">
                <a:latin typeface="Corbel" panose="020B0503020204020204" pitchFamily="34" charset="0"/>
              </a:rPr>
              <a:t>Contenu illisible dans un éditeur texte (à part «?PNG » au début) </a:t>
            </a: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latin typeface="Corbel" panose="020B0503020204020204" pitchFamily="34" charset="0"/>
            </a:endParaRPr>
          </a:p>
          <a:p>
            <a:endParaRPr lang="fr-FR" sz="1350" dirty="0"/>
          </a:p>
          <a:p>
            <a:r>
              <a:rPr lang="fr-FR" sz="1350" dirty="0"/>
              <a:t>Uniquement lisible et interprétable avec une visionneuse d’images. </a:t>
            </a:r>
          </a:p>
          <a:p>
            <a:endParaRPr lang="fr-FR" sz="1350" dirty="0"/>
          </a:p>
        </p:txBody>
      </p:sp>
      <p:pic>
        <p:nvPicPr>
          <p:cNvPr id="4099" name="Picture 3" descr="page60image39445440">
            <a:extLst>
              <a:ext uri="{FF2B5EF4-FFF2-40B4-BE49-F238E27FC236}">
                <a16:creationId xmlns:a16="http://schemas.microsoft.com/office/drawing/2014/main" id="{98713A6F-9230-7247-B9E8-453A922E6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197" y="2344313"/>
            <a:ext cx="391477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ge60image39446688">
            <a:extLst>
              <a:ext uri="{FF2B5EF4-FFF2-40B4-BE49-F238E27FC236}">
                <a16:creationId xmlns:a16="http://schemas.microsoft.com/office/drawing/2014/main" id="{51C899B6-25E0-F843-BD06-B8BFAE4FCB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568" y="3811618"/>
            <a:ext cx="3820036" cy="178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4106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9072F6-7805-214B-ABFC-0982343BEAE7}"/>
              </a:ext>
            </a:extLst>
          </p:cNvPr>
          <p:cNvSpPr>
            <a:spLocks noGrp="1"/>
          </p:cNvSpPr>
          <p:nvPr>
            <p:ph type="title"/>
          </p:nvPr>
        </p:nvSpPr>
        <p:spPr>
          <a:xfrm>
            <a:off x="467544" y="2742724"/>
            <a:ext cx="8280920" cy="994172"/>
          </a:xfrm>
        </p:spPr>
        <p:txBody>
          <a:bodyPr>
            <a:normAutofit fontScale="90000"/>
          </a:bodyPr>
          <a:lstStyle/>
          <a:p>
            <a:r>
              <a:rPr lang="fr-FR" dirty="0"/>
              <a:t>Quelles conséquences pour vous ?</a:t>
            </a:r>
            <a:br>
              <a:rPr lang="fr-FR" dirty="0"/>
            </a:br>
            <a:r>
              <a:rPr lang="fr-FR" dirty="0"/>
              <a:t>Et pour ceux qui arriveront plus tard ?</a:t>
            </a:r>
          </a:p>
        </p:txBody>
      </p:sp>
    </p:spTree>
    <p:extLst>
      <p:ext uri="{BB962C8B-B14F-4D97-AF65-F5344CB8AC3E}">
        <p14:creationId xmlns:p14="http://schemas.microsoft.com/office/powerpoint/2010/main" val="2354993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2FCB03-D13F-BD49-9F44-55093761789A}"/>
              </a:ext>
            </a:extLst>
          </p:cNvPr>
          <p:cNvSpPr/>
          <p:nvPr/>
        </p:nvSpPr>
        <p:spPr>
          <a:xfrm>
            <a:off x="251520" y="857250"/>
            <a:ext cx="8416992" cy="2931572"/>
          </a:xfrm>
          <a:prstGeom prst="rect">
            <a:avLst/>
          </a:prstGeom>
        </p:spPr>
        <p:txBody>
          <a:bodyPr wrap="square">
            <a:spAutoFit/>
          </a:bodyPr>
          <a:lstStyle/>
          <a:p>
            <a:r>
              <a:rPr lang="fr-FR" sz="2100" dirty="0">
                <a:solidFill>
                  <a:srgbClr val="232651"/>
                </a:solidFill>
                <a:latin typeface="GillSansMT"/>
              </a:rPr>
              <a:t>Question : quels logiciels utilisez-vous pour analyser ces fichiers ? </a:t>
            </a:r>
          </a:p>
          <a:p>
            <a:endParaRPr lang="fr-FR" sz="1350" dirty="0"/>
          </a:p>
          <a:p>
            <a:r>
              <a:rPr lang="fr-FR" sz="1500" dirty="0">
                <a:latin typeface="Corbel" panose="020B0503020204020204" pitchFamily="34" charset="0"/>
              </a:rPr>
              <a:t>Pour produire, collecter ou analyser vos données </a:t>
            </a:r>
          </a:p>
          <a:p>
            <a:endParaRPr lang="fr-FR" sz="1350" dirty="0"/>
          </a:p>
          <a:p>
            <a:r>
              <a:rPr lang="fr-FR" sz="1350" dirty="0">
                <a:latin typeface="Corbel" panose="020B0503020204020204" pitchFamily="34" charset="0"/>
              </a:rPr>
              <a:t>Traitement de texte (Ex: Word)</a:t>
            </a:r>
            <a:br>
              <a:rPr lang="fr-FR" sz="1350" dirty="0">
                <a:latin typeface="Corbel" panose="020B0503020204020204" pitchFamily="34" charset="0"/>
              </a:rPr>
            </a:br>
            <a:r>
              <a:rPr lang="fr-FR" sz="1350" dirty="0">
                <a:latin typeface="Corbel" panose="020B0503020204020204" pitchFamily="34" charset="0"/>
              </a:rPr>
              <a:t>Editeur de texte brut (Ex : Notepad++)</a:t>
            </a:r>
            <a:br>
              <a:rPr lang="fr-FR" sz="1350" dirty="0">
                <a:latin typeface="Corbel" panose="020B0503020204020204" pitchFamily="34" charset="0"/>
              </a:rPr>
            </a:br>
            <a:r>
              <a:rPr lang="fr-FR" sz="1350" dirty="0">
                <a:latin typeface="Corbel" panose="020B0503020204020204" pitchFamily="34" charset="0"/>
              </a:rPr>
              <a:t>Tableur (Ex: Excel)</a:t>
            </a:r>
            <a:br>
              <a:rPr lang="fr-FR" sz="1350" dirty="0">
                <a:latin typeface="Corbel" panose="020B0503020204020204" pitchFamily="34" charset="0"/>
              </a:rPr>
            </a:br>
            <a:r>
              <a:rPr lang="fr-FR" sz="1350" dirty="0">
                <a:latin typeface="Corbel" panose="020B0503020204020204" pitchFamily="34" charset="0"/>
              </a:rPr>
              <a:t>Logiciel d’analyse statistique (Ex: SPSS)</a:t>
            </a:r>
            <a:br>
              <a:rPr lang="fr-FR" sz="1350" dirty="0">
                <a:latin typeface="Corbel" panose="020B0503020204020204" pitchFamily="34" charset="0"/>
              </a:rPr>
            </a:br>
            <a:r>
              <a:rPr lang="fr-FR" sz="1350" dirty="0">
                <a:latin typeface="Corbel" panose="020B0503020204020204" pitchFamily="34" charset="0"/>
              </a:rPr>
              <a:t>Logiciel d’analyse de données qualitatives (Ex: NVIVO) </a:t>
            </a:r>
          </a:p>
          <a:p>
            <a:r>
              <a:rPr lang="fr-FR" sz="1350" dirty="0">
                <a:latin typeface="Corbel" panose="020B0503020204020204" pitchFamily="34" charset="0"/>
              </a:rPr>
              <a:t>Code informatique (Ex : R, Python)</a:t>
            </a:r>
            <a:br>
              <a:rPr lang="fr-FR" sz="1350" dirty="0">
                <a:latin typeface="Corbel" panose="020B0503020204020204" pitchFamily="34" charset="0"/>
              </a:rPr>
            </a:br>
            <a:r>
              <a:rPr lang="fr-FR" sz="1350" dirty="0">
                <a:latin typeface="Corbel" panose="020B0503020204020204" pitchFamily="34" charset="0"/>
              </a:rPr>
              <a:t>Traitement d’image, de sons, de vidéos</a:t>
            </a:r>
            <a:br>
              <a:rPr lang="fr-FR" sz="1350" dirty="0">
                <a:latin typeface="Corbel" panose="020B0503020204020204" pitchFamily="34" charset="0"/>
              </a:rPr>
            </a:br>
            <a:r>
              <a:rPr lang="fr-FR" sz="1350" dirty="0">
                <a:latin typeface="Corbel" panose="020B0503020204020204" pitchFamily="34" charset="0"/>
              </a:rPr>
              <a:t>Cartographie et géomatique</a:t>
            </a:r>
            <a:br>
              <a:rPr lang="fr-FR" sz="1350" dirty="0">
                <a:latin typeface="Corbel" panose="020B0503020204020204" pitchFamily="34" charset="0"/>
              </a:rPr>
            </a:br>
            <a:r>
              <a:rPr lang="fr-FR" sz="1350" dirty="0">
                <a:latin typeface="Corbel" panose="020B0503020204020204" pitchFamily="34" charset="0"/>
              </a:rPr>
              <a:t>Autre ? </a:t>
            </a:r>
            <a:endParaRPr lang="fr-FR" sz="1350" dirty="0"/>
          </a:p>
        </p:txBody>
      </p:sp>
      <p:sp>
        <p:nvSpPr>
          <p:cNvPr id="3" name="Rectangle 2">
            <a:extLst>
              <a:ext uri="{FF2B5EF4-FFF2-40B4-BE49-F238E27FC236}">
                <a16:creationId xmlns:a16="http://schemas.microsoft.com/office/drawing/2014/main" id="{96F4A693-4F56-B341-90BC-9EB0C8155F9C}"/>
              </a:ext>
            </a:extLst>
          </p:cNvPr>
          <p:cNvSpPr/>
          <p:nvPr/>
        </p:nvSpPr>
        <p:spPr>
          <a:xfrm>
            <a:off x="2627784" y="4216988"/>
            <a:ext cx="6357366" cy="1338828"/>
          </a:xfrm>
          <a:prstGeom prst="rect">
            <a:avLst/>
          </a:prstGeom>
        </p:spPr>
        <p:txBody>
          <a:bodyPr wrap="square">
            <a:spAutoFit/>
          </a:bodyPr>
          <a:lstStyle/>
          <a:p>
            <a:r>
              <a:rPr lang="fr-FR" sz="1350" dirty="0">
                <a:solidFill>
                  <a:srgbClr val="C00000"/>
                </a:solidFill>
                <a:latin typeface="Corbel" panose="020B0503020204020204" pitchFamily="34" charset="0"/>
              </a:rPr>
              <a:t>Fonctionnent-ils en ligne ou après installation sur un ordinateur ? </a:t>
            </a:r>
            <a:endParaRPr lang="fr-FR" sz="1350" dirty="0">
              <a:solidFill>
                <a:srgbClr val="C00000"/>
              </a:solidFill>
            </a:endParaRPr>
          </a:p>
          <a:p>
            <a:r>
              <a:rPr lang="fr-FR" sz="1350" dirty="0">
                <a:solidFill>
                  <a:srgbClr val="C00000"/>
                </a:solidFill>
                <a:latin typeface="Corbel" panose="020B0503020204020204" pitchFamily="34" charset="0"/>
              </a:rPr>
              <a:t>Fonctionnent-ils avec un système d’exploitation particulier (Windows, Mac, Linux) ?</a:t>
            </a:r>
            <a:endParaRPr lang="fr-FR" sz="1350" dirty="0">
              <a:solidFill>
                <a:srgbClr val="C00000"/>
              </a:solidFill>
            </a:endParaRPr>
          </a:p>
          <a:p>
            <a:r>
              <a:rPr lang="fr-FR" sz="1350" dirty="0">
                <a:solidFill>
                  <a:srgbClr val="C00000"/>
                </a:solidFill>
                <a:latin typeface="Corbel" panose="020B0503020204020204" pitchFamily="34" charset="0"/>
              </a:rPr>
              <a:t>Sont-ils lies à un type d’ordinateur ou à un instrument particulier (ex : microscope) ?</a:t>
            </a:r>
            <a:endParaRPr lang="fr-FR" sz="1350" dirty="0">
              <a:solidFill>
                <a:srgbClr val="C00000"/>
              </a:solidFill>
            </a:endParaRPr>
          </a:p>
          <a:p>
            <a:r>
              <a:rPr lang="fr-FR" sz="1350" dirty="0">
                <a:solidFill>
                  <a:srgbClr val="C00000"/>
                </a:solidFill>
                <a:latin typeface="Corbel" panose="020B0503020204020204" pitchFamily="34" charset="0"/>
              </a:rPr>
              <a:t>Sont-ils gratuits ou payants ? Qui paye ? </a:t>
            </a:r>
            <a:endParaRPr lang="fr-FR" sz="1350" dirty="0">
              <a:solidFill>
                <a:srgbClr val="C00000"/>
              </a:solidFill>
            </a:endParaRPr>
          </a:p>
          <a:p>
            <a:r>
              <a:rPr lang="fr-FR" sz="1350" dirty="0">
                <a:solidFill>
                  <a:srgbClr val="C00000"/>
                </a:solidFill>
                <a:latin typeface="Corbel" panose="020B0503020204020204" pitchFamily="34" charset="0"/>
              </a:rPr>
              <a:t>S’ils n’existaient plus ou si vous n’y avez plus accès, pourriez-vous continuer à travailler ?</a:t>
            </a:r>
          </a:p>
          <a:p>
            <a:r>
              <a:rPr lang="fr-FR" sz="1350" dirty="0">
                <a:solidFill>
                  <a:srgbClr val="C00000"/>
                </a:solidFill>
                <a:latin typeface="Corbel" panose="020B0503020204020204" pitchFamily="34" charset="0"/>
              </a:rPr>
              <a:t>L’éditeur du logiciel est il en bonne santé ? </a:t>
            </a:r>
            <a:endParaRPr lang="fr-FR" sz="1350" dirty="0">
              <a:solidFill>
                <a:srgbClr val="C00000"/>
              </a:solidFill>
            </a:endParaRPr>
          </a:p>
        </p:txBody>
      </p:sp>
      <p:sp>
        <p:nvSpPr>
          <p:cNvPr id="4" name="ZoneTexte 3">
            <a:extLst>
              <a:ext uri="{FF2B5EF4-FFF2-40B4-BE49-F238E27FC236}">
                <a16:creationId xmlns:a16="http://schemas.microsoft.com/office/drawing/2014/main" id="{BA4A14A7-DF65-634E-8329-ADBD1AABA0C5}"/>
              </a:ext>
            </a:extLst>
          </p:cNvPr>
          <p:cNvSpPr txBox="1"/>
          <p:nvPr/>
        </p:nvSpPr>
        <p:spPr>
          <a:xfrm>
            <a:off x="1644660" y="6000750"/>
            <a:ext cx="5440913" cy="300082"/>
          </a:xfrm>
          <a:prstGeom prst="rect">
            <a:avLst/>
          </a:prstGeom>
          <a:noFill/>
        </p:spPr>
        <p:txBody>
          <a:bodyPr wrap="none" rtlCol="0">
            <a:spAutoFit/>
          </a:bodyPr>
          <a:lstStyle/>
          <a:p>
            <a:r>
              <a:rPr lang="fr-FR" sz="1350" b="1" dirty="0">
                <a:solidFill>
                  <a:srgbClr val="2FA5A9"/>
                </a:solidFill>
              </a:rPr>
              <a:t>? Que proposez vous pour garantir la pérennité de l’accès à vos données ?</a:t>
            </a:r>
          </a:p>
        </p:txBody>
      </p:sp>
    </p:spTree>
    <p:extLst>
      <p:ext uri="{BB962C8B-B14F-4D97-AF65-F5344CB8AC3E}">
        <p14:creationId xmlns:p14="http://schemas.microsoft.com/office/powerpoint/2010/main" val="598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Espace réservé du contenu 2"/>
          <p:cNvSpPr txBox="1"/>
          <p:nvPr/>
        </p:nvSpPr>
        <p:spPr>
          <a:xfrm>
            <a:off x="153224" y="808322"/>
            <a:ext cx="8549520" cy="540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p>
            <a:pPr defTabSz="914367">
              <a:spcBef>
                <a:spcPts val="422"/>
              </a:spcBef>
              <a:defRPr sz="2800">
                <a:solidFill>
                  <a:srgbClr val="000000"/>
                </a:solidFill>
                <a:latin typeface="Calibri"/>
                <a:ea typeface="Calibri"/>
                <a:cs typeface="Calibri"/>
                <a:sym typeface="Calibri"/>
              </a:defRPr>
            </a:pPr>
            <a:r>
              <a:rPr sz="1969"/>
              <a:t>Privilégiez les formats ouverts afin de faciliter le partage des données</a:t>
            </a:r>
            <a:endParaRPr sz="3094"/>
          </a:p>
          <a:p>
            <a:pPr marL="337529" indent="-337529" defTabSz="914367">
              <a:spcBef>
                <a:spcPts val="703"/>
              </a:spcBef>
              <a:buSzPct val="100000"/>
              <a:buFont typeface="Arial"/>
              <a:buChar char="•"/>
              <a:defRPr sz="2800">
                <a:solidFill>
                  <a:srgbClr val="E46C0A"/>
                </a:solidFill>
                <a:latin typeface="Calibri"/>
                <a:ea typeface="Calibri"/>
                <a:cs typeface="Calibri"/>
                <a:sym typeface="Calibri"/>
              </a:defRPr>
            </a:pPr>
            <a:endParaRPr sz="3094"/>
          </a:p>
          <a:p>
            <a:pPr marL="602732" lvl="1" indent="-281275" defTabSz="914367">
              <a:spcBef>
                <a:spcPts val="633"/>
              </a:spcBef>
              <a:buSzPct val="100000"/>
              <a:buFont typeface="Calibri"/>
              <a:buChar char="⁻"/>
              <a:defRPr sz="2800">
                <a:solidFill>
                  <a:srgbClr val="E46C0A"/>
                </a:solidFill>
                <a:latin typeface="Calibri"/>
                <a:ea typeface="Calibri"/>
                <a:cs typeface="Calibri"/>
                <a:sym typeface="Calibri"/>
              </a:defRPr>
            </a:pPr>
            <a:endParaRPr sz="3094"/>
          </a:p>
          <a:p>
            <a:pPr marL="602732" lvl="1" indent="-281275" defTabSz="914367">
              <a:spcBef>
                <a:spcPts val="633"/>
              </a:spcBef>
              <a:buSzPct val="100000"/>
              <a:buFont typeface="Calibri"/>
              <a:buChar char="⁻"/>
              <a:defRPr sz="2800">
                <a:solidFill>
                  <a:srgbClr val="E46C0A"/>
                </a:solidFill>
                <a:latin typeface="Calibri"/>
                <a:ea typeface="Calibri"/>
                <a:cs typeface="Calibri"/>
                <a:sym typeface="Calibri"/>
              </a:defRPr>
            </a:pPr>
            <a:endParaRPr sz="3094"/>
          </a:p>
          <a:p>
            <a:pPr lvl="1" indent="321457" defTabSz="914367">
              <a:spcBef>
                <a:spcPts val="633"/>
              </a:spcBef>
              <a:defRPr sz="2800">
                <a:solidFill>
                  <a:srgbClr val="E46C0A"/>
                </a:solidFill>
                <a:latin typeface="Calibri"/>
                <a:ea typeface="Calibri"/>
                <a:cs typeface="Calibri"/>
                <a:sym typeface="Calibri"/>
              </a:defRPr>
            </a:pPr>
            <a:endParaRPr sz="3094"/>
          </a:p>
          <a:p>
            <a:pPr marL="602732" lvl="1" indent="-281275" defTabSz="914367">
              <a:spcBef>
                <a:spcPts val="633"/>
              </a:spcBef>
              <a:buSzPct val="100000"/>
              <a:buFont typeface="Calibri"/>
              <a:buChar char="⁻"/>
              <a:defRPr sz="2800">
                <a:solidFill>
                  <a:srgbClr val="E46C0A"/>
                </a:solidFill>
                <a:latin typeface="Calibri"/>
                <a:ea typeface="Calibri"/>
                <a:cs typeface="Calibri"/>
                <a:sym typeface="Calibri"/>
              </a:defRPr>
            </a:pPr>
            <a:endParaRPr sz="3094"/>
          </a:p>
        </p:txBody>
      </p:sp>
      <p:grpSp>
        <p:nvGrpSpPr>
          <p:cNvPr id="504" name="Titre 1"/>
          <p:cNvGrpSpPr/>
          <p:nvPr/>
        </p:nvGrpSpPr>
        <p:grpSpPr>
          <a:xfrm>
            <a:off x="-1" y="-1"/>
            <a:ext cx="9159371" cy="718951"/>
            <a:chOff x="-1" y="0"/>
            <a:chExt cx="13026659" cy="1022506"/>
          </a:xfrm>
        </p:grpSpPr>
        <p:sp>
          <p:nvSpPr>
            <p:cNvPr id="502"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503" name="Recommandations sur le format des fichiers"/>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dirty="0" err="1">
                  <a:solidFill>
                    <a:schemeClr val="bg1"/>
                  </a:solidFill>
                </a:rPr>
                <a:t>Recommandations</a:t>
              </a:r>
              <a:r>
                <a:rPr sz="3094" dirty="0">
                  <a:solidFill>
                    <a:schemeClr val="bg1"/>
                  </a:solidFill>
                </a:rPr>
                <a:t> sur le format des </a:t>
              </a:r>
              <a:r>
                <a:rPr sz="3094" dirty="0" err="1">
                  <a:solidFill>
                    <a:schemeClr val="bg1"/>
                  </a:solidFill>
                </a:rPr>
                <a:t>fichiers</a:t>
              </a:r>
              <a:endParaRPr sz="3094" dirty="0">
                <a:solidFill>
                  <a:schemeClr val="bg1"/>
                </a:solidFill>
              </a:endParaRPr>
            </a:p>
          </p:txBody>
        </p:sp>
      </p:grpSp>
      <p:graphicFrame>
        <p:nvGraphicFramePr>
          <p:cNvPr id="505" name="Tableau 2"/>
          <p:cNvGraphicFramePr/>
          <p:nvPr/>
        </p:nvGraphicFramePr>
        <p:xfrm>
          <a:off x="395535" y="1412776"/>
          <a:ext cx="8488014" cy="4308654"/>
        </p:xfrm>
        <a:graphic>
          <a:graphicData uri="http://schemas.openxmlformats.org/drawingml/2006/table">
            <a:tbl>
              <a:tblPr/>
              <a:tblGrid>
                <a:gridCol w="3956278">
                  <a:extLst>
                    <a:ext uri="{9D8B030D-6E8A-4147-A177-3AD203B41FA5}">
                      <a16:colId xmlns:a16="http://schemas.microsoft.com/office/drawing/2014/main" val="20000"/>
                    </a:ext>
                  </a:extLst>
                </a:gridCol>
                <a:gridCol w="4531736">
                  <a:extLst>
                    <a:ext uri="{9D8B030D-6E8A-4147-A177-3AD203B41FA5}">
                      <a16:colId xmlns:a16="http://schemas.microsoft.com/office/drawing/2014/main" val="20001"/>
                    </a:ext>
                  </a:extLst>
                </a:gridCol>
              </a:tblGrid>
              <a:tr h="447732">
                <a:tc>
                  <a:txBody>
                    <a:bodyPr/>
                    <a:lstStyle/>
                    <a:p>
                      <a:pPr algn="l" defTabSz="1300480">
                        <a:defRPr>
                          <a:solidFill>
                            <a:srgbClr val="000000"/>
                          </a:solidFill>
                        </a:defRPr>
                      </a:pPr>
                      <a:r>
                        <a:rPr sz="1700" b="1">
                          <a:solidFill>
                            <a:srgbClr val="FFFFFF"/>
                          </a:solidFill>
                          <a:latin typeface="Calibri"/>
                          <a:ea typeface="Calibri"/>
                          <a:cs typeface="Calibri"/>
                          <a:sym typeface="Calibri"/>
                        </a:rPr>
                        <a:t>Format ouvert</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algn="l" defTabSz="1300480">
                        <a:defRPr>
                          <a:solidFill>
                            <a:srgbClr val="000000"/>
                          </a:solidFill>
                        </a:defRPr>
                      </a:pPr>
                      <a:r>
                        <a:rPr sz="1700" b="1">
                          <a:solidFill>
                            <a:srgbClr val="FFFFFF"/>
                          </a:solidFill>
                          <a:latin typeface="Calibri"/>
                          <a:ea typeface="Calibri"/>
                          <a:cs typeface="Calibri"/>
                          <a:sym typeface="Calibri"/>
                        </a:rPr>
                        <a:t>Format fermé</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extLst>
                  <a:ext uri="{0D108BD9-81ED-4DB2-BD59-A6C34878D82A}">
                    <a16:rowId xmlns:a16="http://schemas.microsoft.com/office/drawing/2014/main" val="10000"/>
                  </a:ext>
                </a:extLst>
              </a:tr>
              <a:tr h="791800">
                <a:tc>
                  <a:txBody>
                    <a:bodyPr/>
                    <a:lstStyle/>
                    <a:p>
                      <a:pPr algn="l" defTabSz="1300480">
                        <a:defRPr>
                          <a:solidFill>
                            <a:srgbClr val="000000"/>
                          </a:solidFill>
                        </a:defRPr>
                      </a:pPr>
                      <a:r>
                        <a:rPr sz="1700">
                          <a:latin typeface="Calibri"/>
                          <a:ea typeface="Calibri"/>
                          <a:cs typeface="Calibri"/>
                          <a:sym typeface="Calibri"/>
                        </a:rPr>
                        <a:t>Spécifications publiques et gratuites</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Spécifications non publiques</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1138661">
                <a:tc>
                  <a:txBody>
                    <a:bodyPr/>
                    <a:lstStyle/>
                    <a:p>
                      <a:pPr algn="l" defTabSz="1300480">
                        <a:defRPr>
                          <a:solidFill>
                            <a:srgbClr val="000000"/>
                          </a:solidFill>
                        </a:defRPr>
                      </a:pPr>
                      <a:r>
                        <a:rPr sz="1700">
                          <a:latin typeface="Calibri"/>
                          <a:ea typeface="Calibri"/>
                          <a:cs typeface="Calibri"/>
                          <a:sym typeface="Calibri"/>
                        </a:rPr>
                        <a:t>Aucune restriction légale pour l’utiliser</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Des restrictions légales s’opposent à son utilisation (droit d’auteur, copyright, brevet)</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1138661">
                <a:tc>
                  <a:txBody>
                    <a:bodyPr/>
                    <a:lstStyle/>
                    <a:p>
                      <a:pPr algn="l" defTabSz="1300480">
                        <a:defRPr>
                          <a:solidFill>
                            <a:srgbClr val="000000"/>
                          </a:solidFill>
                        </a:defRPr>
                      </a:pPr>
                      <a:r>
                        <a:rPr sz="1700">
                          <a:latin typeface="Calibri"/>
                          <a:ea typeface="Calibri"/>
                          <a:cs typeface="Calibri"/>
                          <a:sym typeface="Calibri"/>
                        </a:rPr>
                        <a:t>Format indépendant du logiciel utilisé qui assure l’interopérabilité des données</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Format lisible qu’avec un logiciel particulier </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791800">
                <a:tc>
                  <a:txBody>
                    <a:bodyPr/>
                    <a:lstStyle/>
                    <a:p>
                      <a:pPr algn="l" defTabSz="1300480">
                        <a:defRPr>
                          <a:solidFill>
                            <a:srgbClr val="000000"/>
                          </a:solidFill>
                        </a:defRPr>
                      </a:pPr>
                      <a:r>
                        <a:rPr sz="1700">
                          <a:latin typeface="Calibri"/>
                          <a:ea typeface="Calibri"/>
                          <a:cs typeface="Calibri"/>
                          <a:sym typeface="Calibri"/>
                        </a:rPr>
                        <a:t>Maintenu par une organisation à but non lucratif</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Format propriétaire</a:t>
                      </a:r>
                    </a:p>
                  </a:txBody>
                  <a:tcPr marL="32147" marR="32147" marT="32147" marB="32147"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1916902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3" name="Titre 1"/>
          <p:cNvGrpSpPr/>
          <p:nvPr/>
        </p:nvGrpSpPr>
        <p:grpSpPr>
          <a:xfrm>
            <a:off x="-1" y="-1"/>
            <a:ext cx="9159371" cy="718951"/>
            <a:chOff x="-1" y="0"/>
            <a:chExt cx="13026659" cy="1022506"/>
          </a:xfrm>
        </p:grpSpPr>
        <p:sp>
          <p:nvSpPr>
            <p:cNvPr id="511"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512" name="Recommandations sur le format des fichiers"/>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dirty="0" err="1">
                  <a:solidFill>
                    <a:schemeClr val="bg1">
                      <a:lumMod val="50000"/>
                    </a:schemeClr>
                  </a:solidFill>
                </a:rPr>
                <a:t>Recommandations</a:t>
              </a:r>
              <a:r>
                <a:rPr sz="3094" dirty="0">
                  <a:solidFill>
                    <a:schemeClr val="bg1">
                      <a:lumMod val="50000"/>
                    </a:schemeClr>
                  </a:solidFill>
                </a:rPr>
                <a:t> sur le format des </a:t>
              </a:r>
              <a:r>
                <a:rPr sz="3094" dirty="0" err="1">
                  <a:solidFill>
                    <a:schemeClr val="bg1">
                      <a:lumMod val="50000"/>
                    </a:schemeClr>
                  </a:solidFill>
                </a:rPr>
                <a:t>fichiers</a:t>
              </a:r>
              <a:endParaRPr sz="3094" dirty="0">
                <a:solidFill>
                  <a:schemeClr val="bg1">
                    <a:lumMod val="50000"/>
                  </a:schemeClr>
                </a:solidFill>
              </a:endParaRPr>
            </a:p>
          </p:txBody>
        </p:sp>
      </p:grpSp>
      <p:graphicFrame>
        <p:nvGraphicFramePr>
          <p:cNvPr id="514" name="Tableau 1"/>
          <p:cNvGraphicFramePr/>
          <p:nvPr>
            <p:extLst>
              <p:ext uri="{D42A27DB-BD31-4B8C-83A1-F6EECF244321}">
                <p14:modId xmlns:p14="http://schemas.microsoft.com/office/powerpoint/2010/main" val="339622022"/>
              </p:ext>
            </p:extLst>
          </p:nvPr>
        </p:nvGraphicFramePr>
        <p:xfrm>
          <a:off x="107504" y="877856"/>
          <a:ext cx="8980226" cy="5271023"/>
        </p:xfrm>
        <a:graphic>
          <a:graphicData uri="http://schemas.openxmlformats.org/drawingml/2006/table">
            <a:tbl>
              <a:tblPr/>
              <a:tblGrid>
                <a:gridCol w="2517776">
                  <a:extLst>
                    <a:ext uri="{9D8B030D-6E8A-4147-A177-3AD203B41FA5}">
                      <a16:colId xmlns:a16="http://schemas.microsoft.com/office/drawing/2014/main" val="20000"/>
                    </a:ext>
                  </a:extLst>
                </a:gridCol>
                <a:gridCol w="3458777">
                  <a:extLst>
                    <a:ext uri="{9D8B030D-6E8A-4147-A177-3AD203B41FA5}">
                      <a16:colId xmlns:a16="http://schemas.microsoft.com/office/drawing/2014/main" val="20001"/>
                    </a:ext>
                  </a:extLst>
                </a:gridCol>
                <a:gridCol w="3003673">
                  <a:extLst>
                    <a:ext uri="{9D8B030D-6E8A-4147-A177-3AD203B41FA5}">
                      <a16:colId xmlns:a16="http://schemas.microsoft.com/office/drawing/2014/main" val="20002"/>
                    </a:ext>
                  </a:extLst>
                </a:gridCol>
              </a:tblGrid>
              <a:tr h="353829">
                <a:tc>
                  <a:txBody>
                    <a:bodyPr/>
                    <a:lstStyle/>
                    <a:p>
                      <a:pPr algn="l" defTabSz="1300480">
                        <a:defRPr>
                          <a:solidFill>
                            <a:srgbClr val="000000"/>
                          </a:solidFill>
                        </a:defRPr>
                      </a:pPr>
                      <a:r>
                        <a:rPr sz="1700" b="1">
                          <a:solidFill>
                            <a:srgbClr val="FFFFFF"/>
                          </a:solidFill>
                          <a:latin typeface="Calibri"/>
                          <a:ea typeface="Calibri"/>
                          <a:cs typeface="Calibri"/>
                          <a:sym typeface="Calibri"/>
                        </a:rPr>
                        <a:t>Type</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algn="l" defTabSz="1300480">
                        <a:defRPr>
                          <a:solidFill>
                            <a:srgbClr val="000000"/>
                          </a:solidFill>
                        </a:defRPr>
                      </a:pPr>
                      <a:r>
                        <a:rPr sz="1700" b="1">
                          <a:solidFill>
                            <a:srgbClr val="FFFFFF"/>
                          </a:solidFill>
                          <a:latin typeface="Calibri"/>
                          <a:ea typeface="Calibri"/>
                          <a:cs typeface="Calibri"/>
                          <a:sym typeface="Calibri"/>
                        </a:rPr>
                        <a:t>Format conseillé</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tc>
                  <a:txBody>
                    <a:bodyPr/>
                    <a:lstStyle/>
                    <a:p>
                      <a:pPr algn="l" defTabSz="1300480">
                        <a:defRPr>
                          <a:solidFill>
                            <a:srgbClr val="000000"/>
                          </a:solidFill>
                        </a:defRPr>
                      </a:pPr>
                      <a:r>
                        <a:rPr sz="1700" b="1">
                          <a:solidFill>
                            <a:srgbClr val="FFFFFF"/>
                          </a:solidFill>
                          <a:latin typeface="Calibri"/>
                          <a:ea typeface="Calibri"/>
                          <a:cs typeface="Calibri"/>
                          <a:sym typeface="Calibri"/>
                        </a:rPr>
                        <a:t>Format non conseillé</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C000"/>
                    </a:solidFill>
                  </a:tcPr>
                </a:tc>
                <a:extLst>
                  <a:ext uri="{0D108BD9-81ED-4DB2-BD59-A6C34878D82A}">
                    <a16:rowId xmlns:a16="http://schemas.microsoft.com/office/drawing/2014/main" val="10000"/>
                  </a:ext>
                </a:extLst>
              </a:tr>
              <a:tr h="341823">
                <a:tc>
                  <a:txBody>
                    <a:bodyPr/>
                    <a:lstStyle/>
                    <a:p>
                      <a:pPr algn="l" defTabSz="1300480">
                        <a:defRPr>
                          <a:solidFill>
                            <a:srgbClr val="000000"/>
                          </a:solidFill>
                        </a:defRPr>
                      </a:pPr>
                      <a:r>
                        <a:rPr sz="1700">
                          <a:latin typeface="Calibri"/>
                          <a:ea typeface="Calibri"/>
                          <a:cs typeface="Calibri"/>
                          <a:sym typeface="Calibri"/>
                        </a:rPr>
                        <a:t>Document texte</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dirty="0">
                          <a:latin typeface="Calibri"/>
                          <a:ea typeface="Calibri"/>
                          <a:cs typeface="Calibri"/>
                          <a:sym typeface="Calibri"/>
                        </a:rPr>
                        <a:t>PDF, TXT</a:t>
                      </a:r>
                      <a:r>
                        <a:rPr lang="fr-FR" sz="1700" dirty="0">
                          <a:latin typeface="+mn-lt"/>
                          <a:ea typeface="Calibri"/>
                          <a:cs typeface="Calibri"/>
                          <a:sym typeface="Calibri"/>
                        </a:rPr>
                        <a:t>, ODT</a:t>
                      </a:r>
                      <a:endParaRPr sz="1700" dirty="0">
                        <a:latin typeface="Calibri"/>
                        <a:ea typeface="Calibri"/>
                        <a:cs typeface="Calibri"/>
                        <a:sym typeface="Calibri"/>
                      </a:endParaRP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dirty="0">
                          <a:latin typeface="Calibri"/>
                          <a:ea typeface="Calibri"/>
                          <a:cs typeface="Calibri"/>
                          <a:sym typeface="Calibri"/>
                        </a:rPr>
                        <a:t>MS Word, RTF</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375724">
                <a:tc>
                  <a:txBody>
                    <a:bodyPr/>
                    <a:lstStyle/>
                    <a:p>
                      <a:pPr algn="l" defTabSz="1300480">
                        <a:defRPr>
                          <a:solidFill>
                            <a:srgbClr val="000000"/>
                          </a:solidFill>
                        </a:defRPr>
                      </a:pPr>
                      <a:r>
                        <a:rPr sz="1700">
                          <a:latin typeface="Calibri"/>
                          <a:ea typeface="Calibri"/>
                          <a:cs typeface="Calibri"/>
                          <a:sym typeface="Calibri"/>
                        </a:rPr>
                        <a:t>Feuille de calcul</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ODS, CSV</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MS Excel, PDF, OOXML</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591334">
                <a:tc>
                  <a:txBody>
                    <a:bodyPr/>
                    <a:lstStyle/>
                    <a:p>
                      <a:pPr algn="l" defTabSz="1300480">
                        <a:defRPr>
                          <a:solidFill>
                            <a:srgbClr val="000000"/>
                          </a:solidFill>
                        </a:defRPr>
                      </a:pPr>
                      <a:r>
                        <a:rPr sz="1700">
                          <a:latin typeface="Calibri"/>
                          <a:ea typeface="Calibri"/>
                          <a:cs typeface="Calibri"/>
                          <a:sym typeface="Calibri"/>
                        </a:rPr>
                        <a:t>Base de données</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SQL, SIARD, DB tables (.CSV)</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MS Access, dBase (.dbf), HDF5</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591334">
                <a:tc>
                  <a:txBody>
                    <a:bodyPr/>
                    <a:lstStyle/>
                    <a:p>
                      <a:pPr algn="l" defTabSz="1300480">
                        <a:defRPr>
                          <a:solidFill>
                            <a:srgbClr val="000000"/>
                          </a:solidFill>
                        </a:defRPr>
                      </a:pPr>
                      <a:r>
                        <a:rPr sz="1700">
                          <a:latin typeface="Calibri"/>
                          <a:ea typeface="Calibri"/>
                          <a:cs typeface="Calibri"/>
                          <a:sym typeface="Calibri"/>
                        </a:rPr>
                        <a:t>Données statistiques</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SPSS Portable, STATA, XML, CSV, TXT</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SAS et R </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r h="341823">
                <a:tc>
                  <a:txBody>
                    <a:bodyPr/>
                    <a:lstStyle/>
                    <a:p>
                      <a:pPr algn="l" defTabSz="1300480">
                        <a:defRPr>
                          <a:solidFill>
                            <a:srgbClr val="000000"/>
                          </a:solidFill>
                        </a:defRPr>
                      </a:pPr>
                      <a:r>
                        <a:rPr sz="1700">
                          <a:latin typeface="Calibri"/>
                          <a:ea typeface="Calibri"/>
                          <a:cs typeface="Calibri"/>
                          <a:sym typeface="Calibri"/>
                        </a:rPr>
                        <a:t>Images</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JPEG, TIFF, PNG</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DICOM</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5"/>
                  </a:ext>
                </a:extLst>
              </a:tr>
              <a:tr h="591334">
                <a:tc>
                  <a:txBody>
                    <a:bodyPr/>
                    <a:lstStyle/>
                    <a:p>
                      <a:pPr algn="l" defTabSz="1300480">
                        <a:defRPr>
                          <a:solidFill>
                            <a:srgbClr val="000000"/>
                          </a:solidFill>
                        </a:defRPr>
                      </a:pPr>
                      <a:r>
                        <a:rPr sz="1700">
                          <a:latin typeface="Calibri"/>
                          <a:ea typeface="Calibri"/>
                          <a:cs typeface="Calibri"/>
                          <a:sym typeface="Calibri"/>
                        </a:rPr>
                        <a:t>Audio</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BWF, MXF, Matroska (.mka), FLAC, OPUS</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sz="2400">
                          <a:solidFill>
                            <a:srgbClr val="000000"/>
                          </a:solidFill>
                          <a:latin typeface="Calibri"/>
                          <a:ea typeface="Calibri"/>
                          <a:cs typeface="Calibri"/>
                          <a:sym typeface="Calibri"/>
                        </a:defRPr>
                      </a:pPr>
                      <a:r>
                        <a:rPr sz="1700" u="sng">
                          <a:solidFill>
                            <a:srgbClr val="0000FF"/>
                          </a:solidFill>
                          <a:uFill>
                            <a:solidFill>
                              <a:srgbClr val="0000FF"/>
                            </a:solidFill>
                          </a:uFill>
                          <a:hlinkClick r:id="rId3"/>
                        </a:rPr>
                        <a:t>WAVE</a:t>
                      </a:r>
                      <a:r>
                        <a:rPr sz="1700"/>
                        <a:t>, </a:t>
                      </a:r>
                      <a:r>
                        <a:rPr sz="1700" u="sng">
                          <a:solidFill>
                            <a:srgbClr val="0000FF"/>
                          </a:solidFill>
                          <a:uFill>
                            <a:solidFill>
                              <a:srgbClr val="0000FF"/>
                            </a:solidFill>
                          </a:uFill>
                          <a:hlinkClick r:id="rId4"/>
                        </a:rPr>
                        <a:t>MP3</a:t>
                      </a:r>
                      <a:r>
                        <a:rPr sz="1700"/>
                        <a:t>, </a:t>
                      </a:r>
                      <a:r>
                        <a:rPr sz="1700" u="sng">
                          <a:solidFill>
                            <a:srgbClr val="0000FF"/>
                          </a:solidFill>
                          <a:uFill>
                            <a:solidFill>
                              <a:srgbClr val="0000FF"/>
                            </a:solidFill>
                          </a:uFill>
                          <a:hlinkClick r:id="rId5"/>
                        </a:rPr>
                        <a:t>AAC</a:t>
                      </a:r>
                      <a:r>
                        <a:rPr sz="1700"/>
                        <a:t>, </a:t>
                      </a:r>
                      <a:r>
                        <a:rPr sz="1700" u="sng">
                          <a:solidFill>
                            <a:srgbClr val="0000FF"/>
                          </a:solidFill>
                          <a:uFill>
                            <a:solidFill>
                              <a:srgbClr val="0000FF"/>
                            </a:solidFill>
                          </a:uFill>
                          <a:hlinkClick r:id="rId6"/>
                        </a:rPr>
                        <a:t>AIFF</a:t>
                      </a:r>
                      <a:r>
                        <a:rPr sz="1700"/>
                        <a:t>, </a:t>
                      </a:r>
                      <a:r>
                        <a:rPr sz="1700" u="sng">
                          <a:solidFill>
                            <a:srgbClr val="0000FF"/>
                          </a:solidFill>
                          <a:uFill>
                            <a:solidFill>
                              <a:srgbClr val="0000FF"/>
                            </a:solidFill>
                          </a:uFill>
                          <a:hlinkClick r:id="rId7"/>
                        </a:rPr>
                        <a:t>OGG</a:t>
                      </a:r>
                      <a:r>
                        <a:rPr sz="1700"/>
                        <a:t> </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6"/>
                  </a:ext>
                </a:extLst>
              </a:tr>
              <a:tr h="591334">
                <a:tc>
                  <a:txBody>
                    <a:bodyPr/>
                    <a:lstStyle/>
                    <a:p>
                      <a:pPr algn="l" defTabSz="1300480">
                        <a:defRPr>
                          <a:solidFill>
                            <a:srgbClr val="000000"/>
                          </a:solidFill>
                        </a:defRPr>
                      </a:pPr>
                      <a:r>
                        <a:rPr sz="1700">
                          <a:latin typeface="Calibri"/>
                          <a:ea typeface="Calibri"/>
                          <a:cs typeface="Calibri"/>
                          <a:sym typeface="Calibri"/>
                        </a:rPr>
                        <a:t>Video</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MXF, MKV</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MPEG-4, MPEG-2, AVI, QuickTime (.mov, .qt)</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7"/>
                  </a:ext>
                </a:extLst>
              </a:tr>
              <a:tr h="591334">
                <a:tc>
                  <a:txBody>
                    <a:bodyPr/>
                    <a:lstStyle/>
                    <a:p>
                      <a:pPr algn="l" defTabSz="1300480">
                        <a:defRPr>
                          <a:solidFill>
                            <a:srgbClr val="000000"/>
                          </a:solidFill>
                        </a:defRPr>
                      </a:pPr>
                      <a:r>
                        <a:rPr sz="1700">
                          <a:latin typeface="Calibri"/>
                          <a:ea typeface="Calibri"/>
                          <a:cs typeface="Calibri"/>
                          <a:sym typeface="Calibri"/>
                        </a:rPr>
                        <a:t>Information géographique</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GML, MIF/MID</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ESRI Shapefiles, MapInfo, KML</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8"/>
                  </a:ext>
                </a:extLst>
              </a:tr>
              <a:tr h="591334">
                <a:tc>
                  <a:txBody>
                    <a:bodyPr/>
                    <a:lstStyle/>
                    <a:p>
                      <a:pPr algn="l" defTabSz="1300480">
                        <a:defRPr>
                          <a:solidFill>
                            <a:srgbClr val="000000"/>
                          </a:solidFill>
                        </a:defRPr>
                      </a:pPr>
                      <a:r>
                        <a:rPr sz="1700">
                          <a:latin typeface="Calibri"/>
                          <a:ea typeface="Calibri"/>
                          <a:cs typeface="Calibri"/>
                          <a:sym typeface="Calibri"/>
                        </a:rPr>
                        <a:t>Images géoréférencées</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GeoTIFF (.tif, .tiff)</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TIFF World File</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9"/>
                  </a:ext>
                </a:extLst>
              </a:tr>
              <a:tr h="309820">
                <a:tc>
                  <a:txBody>
                    <a:bodyPr/>
                    <a:lstStyle/>
                    <a:p>
                      <a:pPr algn="l" defTabSz="1300480">
                        <a:defRPr>
                          <a:solidFill>
                            <a:srgbClr val="000000"/>
                          </a:solidFill>
                        </a:defRPr>
                      </a:pPr>
                      <a:r>
                        <a:rPr sz="1700">
                          <a:latin typeface="Calibri"/>
                          <a:ea typeface="Calibri"/>
                          <a:cs typeface="Calibri"/>
                          <a:sym typeface="Calibri"/>
                        </a:rPr>
                        <a:t>Raster</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a:latin typeface="Calibri"/>
                          <a:ea typeface="Calibri"/>
                          <a:cs typeface="Calibri"/>
                          <a:sym typeface="Calibri"/>
                        </a:rPr>
                        <a:t>ASCII GRID (.asc, .txt)</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1300480">
                        <a:defRPr>
                          <a:solidFill>
                            <a:srgbClr val="000000"/>
                          </a:solidFill>
                        </a:defRPr>
                      </a:pPr>
                      <a:r>
                        <a:rPr sz="1700" dirty="0">
                          <a:latin typeface="Calibri"/>
                          <a:ea typeface="Calibri"/>
                          <a:cs typeface="Calibri"/>
                          <a:sym typeface="Calibri"/>
                        </a:rPr>
                        <a:t>ESRI GRID</a:t>
                      </a:r>
                    </a:p>
                  </a:txBody>
                  <a:tcPr marL="8555" marR="8555" marT="8555" marB="8555"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10"/>
                  </a:ext>
                </a:extLst>
              </a:tr>
            </a:tbl>
          </a:graphicData>
        </a:graphic>
      </p:graphicFrame>
      <p:sp>
        <p:nvSpPr>
          <p:cNvPr id="515" name="Rectangle 2"/>
          <p:cNvSpPr txBox="1"/>
          <p:nvPr/>
        </p:nvSpPr>
        <p:spPr>
          <a:xfrm>
            <a:off x="147843" y="6235975"/>
            <a:ext cx="6101249" cy="287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defTabSz="914367">
              <a:defRPr sz="1800">
                <a:solidFill>
                  <a:srgbClr val="000000"/>
                </a:solidFill>
                <a:latin typeface="Calibri"/>
                <a:ea typeface="Calibri"/>
                <a:cs typeface="Calibri"/>
                <a:sym typeface="Calibri"/>
              </a:defRPr>
            </a:pPr>
            <a:r>
              <a:rPr sz="1266" u="sng">
                <a:solidFill>
                  <a:srgbClr val="0000FF"/>
                </a:solidFill>
                <a:uFill>
                  <a:solidFill>
                    <a:srgbClr val="0000FF"/>
                  </a:solidFill>
                </a:uFill>
                <a:hlinkClick r:id="rId8"/>
              </a:rPr>
              <a:t>https://facile.cines.fr/</a:t>
            </a:r>
            <a:r>
              <a:rPr sz="1266"/>
              <a:t>  service de validation des formats</a:t>
            </a:r>
          </a:p>
        </p:txBody>
      </p:sp>
    </p:spTree>
    <p:extLst>
      <p:ext uri="{BB962C8B-B14F-4D97-AF65-F5344CB8AC3E}">
        <p14:creationId xmlns:p14="http://schemas.microsoft.com/office/powerpoint/2010/main" val="154417510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space réservé du pied de page 1"/>
          <p:cNvSpPr txBox="1"/>
          <p:nvPr/>
        </p:nvSpPr>
        <p:spPr>
          <a:xfrm>
            <a:off x="3169920" y="6356396"/>
            <a:ext cx="2804161" cy="287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a:solidFill>
                  <a:srgbClr val="000000"/>
                </a:solidFill>
                <a:latin typeface="Calibri"/>
                <a:ea typeface="Calibri"/>
                <a:cs typeface="Calibri"/>
                <a:sym typeface="Calibri"/>
              </a:defRPr>
            </a:lvl1pPr>
          </a:lstStyle>
          <a:p>
            <a:r>
              <a:rPr lang="fr-FR" sz="1266"/>
              <a:t>Formation PGD Cirad</a:t>
            </a:r>
          </a:p>
        </p:txBody>
      </p:sp>
      <p:sp>
        <p:nvSpPr>
          <p:cNvPr id="525" name="Rectangle 3"/>
          <p:cNvSpPr txBox="1"/>
          <p:nvPr/>
        </p:nvSpPr>
        <p:spPr>
          <a:xfrm>
            <a:off x="247913" y="1159089"/>
            <a:ext cx="8648173" cy="1938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defTabSz="914367">
              <a:defRPr>
                <a:solidFill>
                  <a:srgbClr val="000000"/>
                </a:solidFill>
                <a:latin typeface="Calibri"/>
                <a:ea typeface="Calibri"/>
                <a:cs typeface="Calibri"/>
                <a:sym typeface="Calibri"/>
              </a:defRPr>
            </a:pPr>
            <a:r>
              <a:rPr lang="fr-FR" sz="2000" b="1" i="1"/>
              <a:t>En pratique</a:t>
            </a:r>
          </a:p>
          <a:p>
            <a:pPr defTabSz="914367">
              <a:defRPr>
                <a:solidFill>
                  <a:srgbClr val="000000"/>
                </a:solidFill>
                <a:latin typeface="Calibri"/>
                <a:ea typeface="Calibri"/>
                <a:cs typeface="Calibri"/>
                <a:sym typeface="Calibri"/>
              </a:defRPr>
            </a:pPr>
            <a:endParaRPr lang="fr-FR" sz="2000" b="1" i="1"/>
          </a:p>
          <a:p>
            <a:pPr defTabSz="914367">
              <a:defRPr>
                <a:solidFill>
                  <a:srgbClr val="000000"/>
                </a:solidFill>
                <a:latin typeface="Calibri"/>
                <a:ea typeface="Calibri"/>
                <a:cs typeface="Calibri"/>
                <a:sym typeface="Calibri"/>
              </a:defRPr>
            </a:pPr>
            <a:r>
              <a:rPr lang="fr-FR" sz="2000" i="1"/>
              <a:t>on peut souvent travailler avec un format fermé populaire et le </a:t>
            </a:r>
            <a:r>
              <a:rPr lang="fr-FR" sz="2000" b="1" i="1"/>
              <a:t>convertir </a:t>
            </a:r>
            <a:r>
              <a:rPr lang="fr-FR" sz="2000" i="1"/>
              <a:t>en format ouvert. </a:t>
            </a:r>
            <a:r>
              <a:rPr lang="fr-FR" sz="2000" b="1" i="1"/>
              <a:t>Mais il faut vérifier si la conversion altère les informations, et prendre des mesures de compensation si nécessaire.</a:t>
            </a:r>
          </a:p>
          <a:p>
            <a:pPr defTabSz="914367">
              <a:defRPr>
                <a:solidFill>
                  <a:srgbClr val="000000"/>
                </a:solidFill>
                <a:latin typeface="Calibri"/>
                <a:ea typeface="Calibri"/>
                <a:cs typeface="Calibri"/>
                <a:sym typeface="Calibri"/>
              </a:defRPr>
            </a:pPr>
            <a:r>
              <a:rPr lang="fr-FR" sz="2000" i="1"/>
              <a:t>Ex : la conversion XLSX -&gt; CSV perd les mises en forme. </a:t>
            </a:r>
            <a:endParaRPr lang="fr-FR" sz="1266" i="1"/>
          </a:p>
        </p:txBody>
      </p:sp>
      <p:grpSp>
        <p:nvGrpSpPr>
          <p:cNvPr id="528" name="Titre 1"/>
          <p:cNvGrpSpPr/>
          <p:nvPr/>
        </p:nvGrpSpPr>
        <p:grpSpPr>
          <a:xfrm>
            <a:off x="-1" y="-1"/>
            <a:ext cx="9159371" cy="718951"/>
            <a:chOff x="-1" y="0"/>
            <a:chExt cx="13026659" cy="1022506"/>
          </a:xfrm>
        </p:grpSpPr>
        <p:sp>
          <p:nvSpPr>
            <p:cNvPr id="526"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lang="fr-FR" sz="4359"/>
            </a:p>
          </p:txBody>
        </p:sp>
        <p:sp>
          <p:nvSpPr>
            <p:cNvPr id="527" name="Recommandations sur le format des fichiers"/>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lang="fr-FR" sz="3094">
                  <a:solidFill>
                    <a:schemeClr val="bg1">
                      <a:lumMod val="50000"/>
                    </a:schemeClr>
                  </a:solidFill>
                </a:rPr>
                <a:t>Recommandations sur le format des fichiers</a:t>
              </a:r>
            </a:p>
          </p:txBody>
        </p:sp>
      </p:grpSp>
    </p:spTree>
    <p:extLst>
      <p:ext uri="{BB962C8B-B14F-4D97-AF65-F5344CB8AC3E}">
        <p14:creationId xmlns:p14="http://schemas.microsoft.com/office/powerpoint/2010/main" val="3718487230"/>
      </p:ext>
    </p:extLst>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E16D6-24F9-F142-A4DD-67DAE90172EC}"/>
              </a:ext>
            </a:extLst>
          </p:cNvPr>
          <p:cNvSpPr>
            <a:spLocks noGrp="1"/>
          </p:cNvSpPr>
          <p:nvPr>
            <p:ph type="title"/>
          </p:nvPr>
        </p:nvSpPr>
        <p:spPr/>
        <p:txBody>
          <a:bodyPr/>
          <a:lstStyle/>
          <a:p>
            <a:r>
              <a:rPr lang="fr-FR" dirty="0"/>
              <a:t>Essayons de nous améliorer</a:t>
            </a:r>
          </a:p>
        </p:txBody>
      </p:sp>
      <p:pic>
        <p:nvPicPr>
          <p:cNvPr id="5" name="Espace réservé du contenu 4">
            <a:extLst>
              <a:ext uri="{FF2B5EF4-FFF2-40B4-BE49-F238E27FC236}">
                <a16:creationId xmlns:a16="http://schemas.microsoft.com/office/drawing/2014/main" id="{5EFAFB56-5219-FD44-971E-4FD035B103B3}"/>
              </a:ext>
            </a:extLst>
          </p:cNvPr>
          <p:cNvPicPr>
            <a:picLocks noGrp="1" noChangeAspect="1"/>
          </p:cNvPicPr>
          <p:nvPr>
            <p:ph idx="1"/>
          </p:nvPr>
        </p:nvPicPr>
        <p:blipFill>
          <a:blip r:embed="rId2"/>
          <a:stretch>
            <a:fillRect/>
          </a:stretch>
        </p:blipFill>
        <p:spPr>
          <a:xfrm>
            <a:off x="2667000" y="2429471"/>
            <a:ext cx="3810000" cy="2857500"/>
          </a:xfrm>
        </p:spPr>
      </p:pic>
    </p:spTree>
    <p:extLst>
      <p:ext uri="{BB962C8B-B14F-4D97-AF65-F5344CB8AC3E}">
        <p14:creationId xmlns:p14="http://schemas.microsoft.com/office/powerpoint/2010/main" val="2582192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692696"/>
            <a:ext cx="8352928" cy="5688632"/>
          </a:xfrm>
        </p:spPr>
        <p:txBody>
          <a:bodyPr>
            <a:noAutofit/>
          </a:bodyPr>
          <a:lstStyle/>
          <a:p>
            <a:pPr marL="0" indent="0">
              <a:buNone/>
            </a:pPr>
            <a:r>
              <a:rPr lang="fr-FR" sz="2400" b="1" dirty="0">
                <a:solidFill>
                  <a:schemeClr val="accent5"/>
                </a:solidFill>
                <a:latin typeface="+mj-lt"/>
              </a:rPr>
              <a:t>Jour 1</a:t>
            </a:r>
            <a:endParaRPr lang="fr-FR" sz="2400" b="1" dirty="0">
              <a:latin typeface="+mj-lt"/>
            </a:endParaRPr>
          </a:p>
          <a:p>
            <a:pPr marL="1069975" indent="-423863">
              <a:buNone/>
            </a:pPr>
            <a:r>
              <a:rPr lang="fr-FR" sz="2200" dirty="0">
                <a:solidFill>
                  <a:schemeClr val="accent6">
                    <a:lumMod val="75000"/>
                  </a:schemeClr>
                </a:solidFill>
              </a:rPr>
              <a:t>Accueil, présentation des participants</a:t>
            </a:r>
          </a:p>
          <a:p>
            <a:pPr marL="1069975" indent="-423863">
              <a:lnSpc>
                <a:spcPct val="120000"/>
              </a:lnSpc>
              <a:spcBef>
                <a:spcPts val="200"/>
              </a:spcBef>
              <a:buFont typeface="+mj-lt"/>
              <a:buAutoNum type="arabicPeriod"/>
            </a:pPr>
            <a:r>
              <a:rPr lang="fr-FR" sz="2200" dirty="0"/>
              <a:t>Présentation générale du PGD</a:t>
            </a:r>
          </a:p>
          <a:p>
            <a:pPr marL="1470025" lvl="1" indent="-423863">
              <a:lnSpc>
                <a:spcPct val="120000"/>
              </a:lnSpc>
              <a:spcBef>
                <a:spcPts val="200"/>
              </a:spcBef>
              <a:buFont typeface="Arial" panose="020B0604020202020204" pitchFamily="34" charset="0"/>
              <a:buChar char="•"/>
            </a:pPr>
            <a:r>
              <a:rPr lang="fr-FR" sz="2000" dirty="0"/>
              <a:t>Définitions : données, jeux de données, </a:t>
            </a:r>
            <a:r>
              <a:rPr lang="fr-FR" sz="2000" dirty="0" err="1"/>
              <a:t>metadonnées</a:t>
            </a:r>
            <a:endParaRPr lang="fr-FR" sz="2000" dirty="0"/>
          </a:p>
          <a:p>
            <a:pPr marL="1470025" lvl="1" indent="-423863">
              <a:lnSpc>
                <a:spcPct val="120000"/>
              </a:lnSpc>
              <a:spcBef>
                <a:spcPts val="200"/>
              </a:spcBef>
              <a:buFont typeface="Arial" panose="020B0604020202020204" pitchFamily="34" charset="0"/>
              <a:buChar char="•"/>
            </a:pPr>
            <a:r>
              <a:rPr lang="fr-FR" sz="2000" dirty="0"/>
              <a:t>Structure du PGD</a:t>
            </a:r>
          </a:p>
          <a:p>
            <a:pPr marL="1069975" indent="-423863">
              <a:lnSpc>
                <a:spcPct val="120000"/>
              </a:lnSpc>
              <a:spcBef>
                <a:spcPts val="200"/>
              </a:spcBef>
              <a:buFont typeface="+mj-lt"/>
              <a:buAutoNum type="arabicPeriod"/>
            </a:pPr>
            <a:r>
              <a:rPr lang="fr-FR" sz="2200" dirty="0"/>
              <a:t>Exercice de rédaction d’un PGD simplifié</a:t>
            </a:r>
          </a:p>
          <a:p>
            <a:pPr marL="1470025" lvl="1" indent="-423863">
              <a:lnSpc>
                <a:spcPct val="120000"/>
              </a:lnSpc>
              <a:spcBef>
                <a:spcPts val="200"/>
              </a:spcBef>
              <a:buFont typeface="Arial" panose="020B0604020202020204" pitchFamily="34" charset="0"/>
              <a:buChar char="•"/>
            </a:pPr>
            <a:r>
              <a:rPr lang="fr-FR" sz="2000" dirty="0"/>
              <a:t>Travail en petits groupes sur un projet fictif</a:t>
            </a:r>
          </a:p>
          <a:p>
            <a:pPr marL="1046162" lvl="1" indent="0">
              <a:lnSpc>
                <a:spcPct val="120000"/>
              </a:lnSpc>
              <a:spcBef>
                <a:spcPts val="200"/>
              </a:spcBef>
              <a:buNone/>
            </a:pPr>
            <a:endParaRPr lang="fr-FR" sz="2000" dirty="0"/>
          </a:p>
          <a:p>
            <a:pPr marL="1470025" lvl="1" indent="-423863">
              <a:lnSpc>
                <a:spcPct val="120000"/>
              </a:lnSpc>
              <a:spcBef>
                <a:spcPts val="200"/>
              </a:spcBef>
              <a:buFont typeface="Arial" panose="020B0604020202020204" pitchFamily="34" charset="0"/>
              <a:buChar char="•"/>
            </a:pPr>
            <a:r>
              <a:rPr lang="fr-FR" sz="2000" dirty="0"/>
              <a:t>Restitution/discussion</a:t>
            </a:r>
          </a:p>
          <a:p>
            <a:pPr marL="0" indent="0">
              <a:buNone/>
            </a:pPr>
            <a:r>
              <a:rPr lang="fr-FR" sz="2400" b="1" dirty="0">
                <a:solidFill>
                  <a:srgbClr val="00B050"/>
                </a:solidFill>
                <a:latin typeface="+mj-lt"/>
              </a:rPr>
              <a:t>Déjeuner</a:t>
            </a:r>
          </a:p>
          <a:p>
            <a:pPr marL="1103312" indent="-457200">
              <a:spcBef>
                <a:spcPts val="600"/>
              </a:spcBef>
              <a:spcAft>
                <a:spcPts val="600"/>
              </a:spcAft>
              <a:buAutoNum type="arabicPeriod" startAt="3"/>
              <a:tabLst>
                <a:tab pos="974725" algn="l"/>
              </a:tabLst>
            </a:pPr>
            <a:r>
              <a:rPr lang="fr-FR" sz="2200" dirty="0"/>
              <a:t>Enjeux du PGD</a:t>
            </a:r>
          </a:p>
          <a:p>
            <a:pPr marL="1103312" indent="-457200">
              <a:spcBef>
                <a:spcPts val="600"/>
              </a:spcBef>
              <a:spcAft>
                <a:spcPts val="600"/>
              </a:spcAft>
              <a:buAutoNum type="arabicPeriod" startAt="4"/>
              <a:tabLst>
                <a:tab pos="974725" algn="l"/>
              </a:tabLst>
            </a:pPr>
            <a:r>
              <a:rPr lang="fr-FR" sz="2200" dirty="0"/>
              <a:t>Cadre juridique et éthique</a:t>
            </a:r>
          </a:p>
          <a:p>
            <a:pPr marL="1503362" lvl="1" indent="-457200">
              <a:spcBef>
                <a:spcPts val="2400"/>
              </a:spcBef>
              <a:spcAft>
                <a:spcPts val="600"/>
              </a:spcAft>
              <a:buFont typeface="Arial" panose="020B0604020202020204" pitchFamily="34" charset="0"/>
              <a:buChar char="•"/>
              <a:tabLst>
                <a:tab pos="974725" algn="l"/>
              </a:tabLst>
            </a:pPr>
            <a:r>
              <a:rPr lang="fr-FR" sz="2000" dirty="0"/>
              <a:t>Exercice en petits groupes et restitution                                                        	</a:t>
            </a:r>
          </a:p>
          <a:p>
            <a:pPr marL="0" indent="0">
              <a:buNone/>
            </a:pPr>
            <a:endParaRPr lang="fr-FR" sz="2000" dirty="0">
              <a:latin typeface="+mj-lt"/>
            </a:endParaRPr>
          </a:p>
        </p:txBody>
      </p:sp>
      <p:sp>
        <p:nvSpPr>
          <p:cNvPr id="6" name="Titre 1"/>
          <p:cNvSpPr txBox="1">
            <a:spLocks/>
          </p:cNvSpPr>
          <p:nvPr/>
        </p:nvSpPr>
        <p:spPr>
          <a:xfrm>
            <a:off x="382838" y="-99392"/>
            <a:ext cx="8306316" cy="8640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fr-FR" sz="3600" b="1" dirty="0">
                <a:solidFill>
                  <a:schemeClr val="accent5"/>
                </a:solidFill>
                <a:latin typeface="Alwyn New Rg" pitchFamily="34" charset="0"/>
              </a:rPr>
              <a:t>Programme de la formation</a:t>
            </a:r>
          </a:p>
        </p:txBody>
      </p:sp>
      <p:pic>
        <p:nvPicPr>
          <p:cNvPr id="2" name="Image 1"/>
          <p:cNvPicPr>
            <a:picLocks noChangeAspect="1"/>
          </p:cNvPicPr>
          <p:nvPr/>
        </p:nvPicPr>
        <p:blipFill>
          <a:blip r:embed="rId4"/>
          <a:stretch>
            <a:fillRect/>
          </a:stretch>
        </p:blipFill>
        <p:spPr>
          <a:xfrm>
            <a:off x="1113469" y="3470036"/>
            <a:ext cx="595313" cy="595313"/>
          </a:xfrm>
          <a:prstGeom prst="rect">
            <a:avLst/>
          </a:prstGeom>
        </p:spPr>
      </p:pic>
      <p:pic>
        <p:nvPicPr>
          <p:cNvPr id="4" name="Image 3"/>
          <p:cNvPicPr>
            <a:picLocks noChangeAspect="1"/>
          </p:cNvPicPr>
          <p:nvPr/>
        </p:nvPicPr>
        <p:blipFill>
          <a:blip r:embed="rId5"/>
          <a:stretch>
            <a:fillRect/>
          </a:stretch>
        </p:blipFill>
        <p:spPr>
          <a:xfrm>
            <a:off x="1113469" y="5589240"/>
            <a:ext cx="597460" cy="591363"/>
          </a:xfrm>
          <a:prstGeom prst="rect">
            <a:avLst/>
          </a:prstGeom>
        </p:spPr>
      </p:pic>
      <p:grpSp>
        <p:nvGrpSpPr>
          <p:cNvPr id="7" name="Groupe 6">
            <a:extLst>
              <a:ext uri="{FF2B5EF4-FFF2-40B4-BE49-F238E27FC236}">
                <a16:creationId xmlns:a16="http://schemas.microsoft.com/office/drawing/2014/main" id="{1779732E-D5BE-42DD-8939-92566EE6E120}"/>
              </a:ext>
            </a:extLst>
          </p:cNvPr>
          <p:cNvGrpSpPr/>
          <p:nvPr/>
        </p:nvGrpSpPr>
        <p:grpSpPr>
          <a:xfrm>
            <a:off x="-7684" y="6464300"/>
            <a:ext cx="9159368" cy="435904"/>
            <a:chOff x="-7684" y="6464300"/>
            <a:chExt cx="9159368" cy="435904"/>
          </a:xfrm>
        </p:grpSpPr>
        <p:grpSp>
          <p:nvGrpSpPr>
            <p:cNvPr id="8" name="Groupe 7">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0" name="Image 9">
                <a:extLst>
                  <a:ext uri="{FF2B5EF4-FFF2-40B4-BE49-F238E27FC236}">
                    <a16:creationId xmlns:a16="http://schemas.microsoft.com/office/drawing/2014/main" id="{6074C5E9-CDDB-4A85-AD58-947C66174B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1"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a:t>
                </a:fld>
                <a:endParaRPr lang="fr-FR" sz="1200" dirty="0">
                  <a:solidFill>
                    <a:schemeClr val="tx1"/>
                  </a:solidFill>
                </a:endParaRPr>
              </a:p>
            </p:txBody>
          </p:sp>
        </p:grpSp>
        <p:sp>
          <p:nvSpPr>
            <p:cNvPr id="9" name="ZoneTexte 8">
              <a:extLst>
                <a:ext uri="{FF2B5EF4-FFF2-40B4-BE49-F238E27FC236}">
                  <a16:creationId xmlns:a16="http://schemas.microsoft.com/office/drawing/2014/main" id="{8C4B627B-9FB7-4D13-9DA6-D5F544AD2D7C}"/>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grpSp>
    </p:spTree>
    <p:extLst>
      <p:ext uri="{BB962C8B-B14F-4D97-AF65-F5344CB8AC3E}">
        <p14:creationId xmlns:p14="http://schemas.microsoft.com/office/powerpoint/2010/main" val="474210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12AD362-04A4-F141-9520-4A40B2D130BE}"/>
              </a:ext>
            </a:extLst>
          </p:cNvPr>
          <p:cNvSpPr>
            <a:spLocks noGrp="1"/>
          </p:cNvSpPr>
          <p:nvPr>
            <p:ph type="sldNum" sz="quarter" idx="12"/>
          </p:nvPr>
        </p:nvSpPr>
        <p:spPr>
          <a:xfrm>
            <a:off x="107504" y="6448334"/>
            <a:ext cx="720080" cy="325519"/>
          </a:xfrm>
        </p:spPr>
        <p:txBody>
          <a:bodyPr/>
          <a:lstStyle/>
          <a:p>
            <a:fld id="{7DB1C6C4-BF3F-426B-AB82-3D7BFE436BE2}" type="slidenum">
              <a:rPr lang="fr-FR" sz="1200" smtClean="0"/>
              <a:pPr/>
              <a:t>20</a:t>
            </a:fld>
            <a:endParaRPr lang="fr-FR" sz="1200" dirty="0"/>
          </a:p>
        </p:txBody>
      </p:sp>
      <p:pic>
        <p:nvPicPr>
          <p:cNvPr id="5" name="Image 4">
            <a:extLst>
              <a:ext uri="{FF2B5EF4-FFF2-40B4-BE49-F238E27FC236}">
                <a16:creationId xmlns:a16="http://schemas.microsoft.com/office/drawing/2014/main" id="{D0321A82-3B5B-1047-93E5-2910DC1A8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8" y="844189"/>
            <a:ext cx="9144000" cy="5478905"/>
          </a:xfrm>
          <a:prstGeom prst="rect">
            <a:avLst/>
          </a:prstGeom>
        </p:spPr>
      </p:pic>
      <p:sp>
        <p:nvSpPr>
          <p:cNvPr id="6" name="Titre 1">
            <a:extLst>
              <a:ext uri="{FF2B5EF4-FFF2-40B4-BE49-F238E27FC236}">
                <a16:creationId xmlns:a16="http://schemas.microsoft.com/office/drawing/2014/main" id="{6F76D1DF-7C47-2940-B9E8-08618E34BAF3}"/>
              </a:ext>
            </a:extLst>
          </p:cNvPr>
          <p:cNvSpPr txBox="1">
            <a:spLocks/>
          </p:cNvSpPr>
          <p:nvPr/>
        </p:nvSpPr>
        <p:spPr>
          <a:xfrm>
            <a:off x="0" y="0"/>
            <a:ext cx="9159368" cy="718949"/>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lumMod val="50000"/>
                  </a:schemeClr>
                </a:solidFill>
                <a:latin typeface="+mn-lt"/>
              </a:rPr>
              <a:t>Définition: les données de recherche</a:t>
            </a:r>
          </a:p>
        </p:txBody>
      </p:sp>
    </p:spTree>
    <p:extLst>
      <p:ext uri="{BB962C8B-B14F-4D97-AF65-F5344CB8AC3E}">
        <p14:creationId xmlns:p14="http://schemas.microsoft.com/office/powerpoint/2010/main" val="374234417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1EB642-1E81-494B-B8C5-2DD2741FABBF}"/>
              </a:ext>
            </a:extLst>
          </p:cNvPr>
          <p:cNvSpPr txBox="1"/>
          <p:nvPr/>
        </p:nvSpPr>
        <p:spPr>
          <a:xfrm>
            <a:off x="251520" y="515387"/>
            <a:ext cx="2770632" cy="300082"/>
          </a:xfrm>
          <a:prstGeom prst="rect">
            <a:avLst/>
          </a:prstGeom>
          <a:noFill/>
        </p:spPr>
        <p:txBody>
          <a:bodyPr wrap="square" rtlCol="0">
            <a:spAutoFit/>
          </a:bodyPr>
          <a:lstStyle/>
          <a:p>
            <a:r>
              <a:rPr lang="fr-FR" sz="1350" b="1" dirty="0"/>
              <a:t>Exercice : où se situe mon fichier ?</a:t>
            </a:r>
          </a:p>
        </p:txBody>
      </p:sp>
      <p:sp>
        <p:nvSpPr>
          <p:cNvPr id="3" name="ZoneTexte 2">
            <a:extLst>
              <a:ext uri="{FF2B5EF4-FFF2-40B4-BE49-F238E27FC236}">
                <a16:creationId xmlns:a16="http://schemas.microsoft.com/office/drawing/2014/main" id="{C06BC8C0-9B1A-AA4F-BDD9-CE395B09F0CB}"/>
              </a:ext>
            </a:extLst>
          </p:cNvPr>
          <p:cNvSpPr txBox="1"/>
          <p:nvPr/>
        </p:nvSpPr>
        <p:spPr>
          <a:xfrm>
            <a:off x="562356" y="2069776"/>
            <a:ext cx="7900416" cy="2377574"/>
          </a:xfrm>
          <a:prstGeom prst="rect">
            <a:avLst/>
          </a:prstGeom>
          <a:noFill/>
        </p:spPr>
        <p:txBody>
          <a:bodyPr wrap="square" rtlCol="0">
            <a:spAutoFit/>
          </a:bodyPr>
          <a:lstStyle/>
          <a:p>
            <a:r>
              <a:rPr lang="fr-FR" sz="1350" b="1" dirty="0">
                <a:solidFill>
                  <a:srgbClr val="2FA5A9"/>
                </a:solidFill>
              </a:rPr>
              <a:t>Lisible par</a:t>
            </a:r>
          </a:p>
          <a:p>
            <a:r>
              <a:rPr lang="fr-FR" sz="1350" dirty="0"/>
              <a:t>Moi	Mon équipe		Ma communauté	D’autres communautés	Le Monde</a:t>
            </a:r>
          </a:p>
          <a:p>
            <a:endParaRPr lang="fr-FR" sz="1350" dirty="0"/>
          </a:p>
          <a:p>
            <a:r>
              <a:rPr lang="fr-FR" sz="1350" b="1" dirty="0">
                <a:solidFill>
                  <a:srgbClr val="2FA5A9"/>
                </a:solidFill>
              </a:rPr>
              <a:t>Format</a:t>
            </a:r>
          </a:p>
          <a:p>
            <a:r>
              <a:rPr lang="fr-FR" sz="1350" dirty="0"/>
              <a:t>Propriétaire fermé		Propriétaire ouvert			Ouvert</a:t>
            </a:r>
          </a:p>
          <a:p>
            <a:endParaRPr lang="fr-FR" sz="1350" dirty="0"/>
          </a:p>
          <a:p>
            <a:r>
              <a:rPr lang="fr-FR" sz="1350" b="1" dirty="0">
                <a:solidFill>
                  <a:srgbClr val="2FA5A9"/>
                </a:solidFill>
              </a:rPr>
              <a:t>Format</a:t>
            </a:r>
          </a:p>
          <a:p>
            <a:r>
              <a:rPr lang="fr-FR" sz="1350" dirty="0"/>
              <a:t>En évolution							Stable</a:t>
            </a:r>
          </a:p>
          <a:p>
            <a:endParaRPr lang="fr-FR" sz="1350" dirty="0"/>
          </a:p>
          <a:p>
            <a:r>
              <a:rPr lang="fr-FR" sz="1350" b="1" dirty="0">
                <a:solidFill>
                  <a:srgbClr val="2FA5A9"/>
                </a:solidFill>
              </a:rPr>
              <a:t>Formalisation</a:t>
            </a:r>
          </a:p>
          <a:p>
            <a:r>
              <a:rPr lang="fr-FR" sz="1350" dirty="0"/>
              <a:t>Pas de norme		Norme propriétaire			Norme Iso</a:t>
            </a:r>
          </a:p>
        </p:txBody>
      </p:sp>
      <p:cxnSp>
        <p:nvCxnSpPr>
          <p:cNvPr id="5" name="Connecteur droit avec flèche 4">
            <a:extLst>
              <a:ext uri="{FF2B5EF4-FFF2-40B4-BE49-F238E27FC236}">
                <a16:creationId xmlns:a16="http://schemas.microsoft.com/office/drawing/2014/main" id="{43A9AAD2-92A7-4C4B-BCA0-80E1E6B8512D}"/>
              </a:ext>
            </a:extLst>
          </p:cNvPr>
          <p:cNvCxnSpPr/>
          <p:nvPr/>
        </p:nvCxnSpPr>
        <p:spPr>
          <a:xfrm>
            <a:off x="571881" y="1732985"/>
            <a:ext cx="6899148"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04BB528-C4EA-DF40-9065-5C16E00FC571}"/>
              </a:ext>
            </a:extLst>
          </p:cNvPr>
          <p:cNvSpPr/>
          <p:nvPr/>
        </p:nvSpPr>
        <p:spPr>
          <a:xfrm>
            <a:off x="562356" y="1455985"/>
            <a:ext cx="7322012" cy="507831"/>
          </a:xfrm>
          <a:prstGeom prst="rect">
            <a:avLst/>
          </a:prstGeom>
        </p:spPr>
        <p:txBody>
          <a:bodyPr wrap="square">
            <a:spAutoFit/>
          </a:bodyPr>
          <a:lstStyle/>
          <a:p>
            <a:r>
              <a:rPr lang="fr-FR" sz="1350" dirty="0"/>
              <a:t>									</a:t>
            </a:r>
          </a:p>
        </p:txBody>
      </p:sp>
      <p:cxnSp>
        <p:nvCxnSpPr>
          <p:cNvPr id="7" name="Connecteur droit avec flèche 6">
            <a:extLst>
              <a:ext uri="{FF2B5EF4-FFF2-40B4-BE49-F238E27FC236}">
                <a16:creationId xmlns:a16="http://schemas.microsoft.com/office/drawing/2014/main" id="{95D8224C-AF43-3641-860F-A1DF5D3234DC}"/>
              </a:ext>
            </a:extLst>
          </p:cNvPr>
          <p:cNvCxnSpPr/>
          <p:nvPr/>
        </p:nvCxnSpPr>
        <p:spPr>
          <a:xfrm>
            <a:off x="571881" y="2542610"/>
            <a:ext cx="6899148"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EA9E8867-8BF5-4D44-BE7E-81E5CD08C1A6}"/>
              </a:ext>
            </a:extLst>
          </p:cNvPr>
          <p:cNvCxnSpPr/>
          <p:nvPr/>
        </p:nvCxnSpPr>
        <p:spPr>
          <a:xfrm>
            <a:off x="571881" y="3161735"/>
            <a:ext cx="6899148"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CC2016C1-6746-D64F-91FE-A69A4E334E55}"/>
              </a:ext>
            </a:extLst>
          </p:cNvPr>
          <p:cNvCxnSpPr/>
          <p:nvPr/>
        </p:nvCxnSpPr>
        <p:spPr>
          <a:xfrm>
            <a:off x="571881" y="3752285"/>
            <a:ext cx="6899148"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19BF074E-D3BD-B94D-A108-577BA8778585}"/>
              </a:ext>
            </a:extLst>
          </p:cNvPr>
          <p:cNvCxnSpPr/>
          <p:nvPr/>
        </p:nvCxnSpPr>
        <p:spPr>
          <a:xfrm>
            <a:off x="571881" y="4399985"/>
            <a:ext cx="6899148"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E84F0F8-72EA-6D41-91A6-0EC18BBF0990}"/>
              </a:ext>
            </a:extLst>
          </p:cNvPr>
          <p:cNvSpPr txBox="1"/>
          <p:nvPr/>
        </p:nvSpPr>
        <p:spPr>
          <a:xfrm>
            <a:off x="7463118" y="1600200"/>
            <a:ext cx="184731" cy="369332"/>
          </a:xfrm>
          <a:prstGeom prst="rect">
            <a:avLst/>
          </a:prstGeom>
          <a:noFill/>
        </p:spPr>
        <p:txBody>
          <a:bodyPr wrap="none" rtlCol="0">
            <a:spAutoFit/>
          </a:bodyPr>
          <a:lstStyle/>
          <a:p>
            <a:endParaRPr lang="fr-FR" dirty="0"/>
          </a:p>
        </p:txBody>
      </p:sp>
      <p:sp>
        <p:nvSpPr>
          <p:cNvPr id="11" name="Rectangle 10">
            <a:extLst>
              <a:ext uri="{FF2B5EF4-FFF2-40B4-BE49-F238E27FC236}">
                <a16:creationId xmlns:a16="http://schemas.microsoft.com/office/drawing/2014/main" id="{22D2626D-A0FE-AF4C-A834-8C5B1DA88E08}"/>
              </a:ext>
            </a:extLst>
          </p:cNvPr>
          <p:cNvSpPr/>
          <p:nvPr/>
        </p:nvSpPr>
        <p:spPr>
          <a:xfrm>
            <a:off x="7428629" y="1340568"/>
            <a:ext cx="700833" cy="369332"/>
          </a:xfrm>
          <a:prstGeom prst="rect">
            <a:avLst/>
          </a:prstGeom>
        </p:spPr>
        <p:txBody>
          <a:bodyPr wrap="none">
            <a:spAutoFit/>
          </a:bodyPr>
          <a:lstStyle/>
          <a:p>
            <a:r>
              <a:rPr lang="fr-FR" dirty="0"/>
              <a:t>100%</a:t>
            </a:r>
          </a:p>
        </p:txBody>
      </p:sp>
      <p:sp>
        <p:nvSpPr>
          <p:cNvPr id="12" name="Rectangle 11">
            <a:extLst>
              <a:ext uri="{FF2B5EF4-FFF2-40B4-BE49-F238E27FC236}">
                <a16:creationId xmlns:a16="http://schemas.microsoft.com/office/drawing/2014/main" id="{0BAAF452-E2B3-8A40-89AF-F6A4B13C94B0}"/>
              </a:ext>
            </a:extLst>
          </p:cNvPr>
          <p:cNvSpPr/>
          <p:nvPr/>
        </p:nvSpPr>
        <p:spPr>
          <a:xfrm>
            <a:off x="153770" y="1327121"/>
            <a:ext cx="466794" cy="369332"/>
          </a:xfrm>
          <a:prstGeom prst="rect">
            <a:avLst/>
          </a:prstGeom>
        </p:spPr>
        <p:txBody>
          <a:bodyPr wrap="none">
            <a:spAutoFit/>
          </a:bodyPr>
          <a:lstStyle/>
          <a:p>
            <a:r>
              <a:rPr lang="fr-FR" dirty="0"/>
              <a:t>0%</a:t>
            </a:r>
          </a:p>
        </p:txBody>
      </p:sp>
    </p:spTree>
    <p:extLst>
      <p:ext uri="{BB962C8B-B14F-4D97-AF65-F5344CB8AC3E}">
        <p14:creationId xmlns:p14="http://schemas.microsoft.com/office/powerpoint/2010/main" val="6588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530" name="Organisation des fichiers"/>
          <p:cNvSpPr txBox="1">
            <a:spLocks noGrp="1"/>
          </p:cNvSpPr>
          <p:nvPr>
            <p:ph type="title"/>
          </p:nvPr>
        </p:nvSpPr>
        <p:spPr>
          <a:prstGeom prst="rect">
            <a:avLst/>
          </a:prstGeom>
        </p:spPr>
        <p:txBody>
          <a:bodyPr/>
          <a:lstStyle/>
          <a:p>
            <a:r>
              <a:t>Organisation des fichiers </a:t>
            </a:r>
          </a:p>
        </p:txBody>
      </p:sp>
      <p:sp>
        <p:nvSpPr>
          <p:cNvPr id="531" name="Plan de classement ?"/>
          <p:cNvSpPr txBox="1">
            <a:spLocks noGrp="1"/>
          </p:cNvSpPr>
          <p:nvPr>
            <p:ph type="body" sz="quarter" idx="1"/>
          </p:nvPr>
        </p:nvSpPr>
        <p:spPr>
          <a:xfrm>
            <a:off x="2491524" y="1618535"/>
            <a:ext cx="4160953" cy="704174"/>
          </a:xfrm>
          <a:prstGeom prst="rect">
            <a:avLst/>
          </a:prstGeom>
        </p:spPr>
        <p:txBody>
          <a:bodyPr/>
          <a:lstStyle/>
          <a:p>
            <a:r>
              <a:rPr dirty="0"/>
              <a:t>Plan de </a:t>
            </a:r>
            <a:r>
              <a:rPr dirty="0" err="1"/>
              <a:t>classement</a:t>
            </a:r>
            <a:r>
              <a:rPr dirty="0"/>
              <a:t> ?</a:t>
            </a:r>
          </a:p>
        </p:txBody>
      </p:sp>
      <p:pic>
        <p:nvPicPr>
          <p:cNvPr id="532" name="Capture d’écran 2020-01-20 à 17.32.18.png" descr="Capture d’écran 2020-01-20 à 17.32.18.png"/>
          <p:cNvPicPr>
            <a:picLocks noChangeAspect="1"/>
          </p:cNvPicPr>
          <p:nvPr/>
        </p:nvPicPr>
        <p:blipFill>
          <a:blip r:embed="rId2"/>
          <a:stretch>
            <a:fillRect/>
          </a:stretch>
        </p:blipFill>
        <p:spPr>
          <a:xfrm>
            <a:off x="0" y="2409801"/>
            <a:ext cx="9144001" cy="4419842"/>
          </a:xfrm>
          <a:prstGeom prst="rect">
            <a:avLst/>
          </a:prstGeom>
          <a:ln w="12700">
            <a:miter lim="400000"/>
          </a:ln>
        </p:spPr>
      </p:pic>
    </p:spTree>
    <p:extLst>
      <p:ext uri="{BB962C8B-B14F-4D97-AF65-F5344CB8AC3E}">
        <p14:creationId xmlns:p14="http://schemas.microsoft.com/office/powerpoint/2010/main" val="3906665543"/>
      </p:ext>
    </p:extLst>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Espace réservé du contenu 2"/>
          <p:cNvSpPr txBox="1"/>
          <p:nvPr/>
        </p:nvSpPr>
        <p:spPr>
          <a:xfrm>
            <a:off x="232916" y="724421"/>
            <a:ext cx="8693535" cy="6155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indent="40182" defTabSz="914367">
              <a:spcBef>
                <a:spcPts val="492"/>
              </a:spcBef>
              <a:defRPr sz="3000">
                <a:solidFill>
                  <a:srgbClr val="000000"/>
                </a:solidFill>
                <a:latin typeface="Calibri"/>
                <a:ea typeface="Calibri"/>
                <a:cs typeface="Calibri"/>
                <a:sym typeface="Calibri"/>
              </a:defRPr>
            </a:pPr>
            <a:r>
              <a:rPr sz="2109" dirty="0" err="1"/>
              <a:t>Fonction</a:t>
            </a:r>
            <a:r>
              <a:rPr sz="2109" dirty="0"/>
              <a:t> </a:t>
            </a:r>
            <a:r>
              <a:rPr sz="2109" dirty="0" err="1"/>
              <a:t>fondamentale</a:t>
            </a:r>
            <a:r>
              <a:rPr sz="2109" dirty="0"/>
              <a:t> : la </a:t>
            </a:r>
            <a:r>
              <a:rPr sz="2109" b="1" dirty="0">
                <a:solidFill>
                  <a:srgbClr val="FFC000"/>
                </a:solidFill>
              </a:rPr>
              <a:t>conservation des </a:t>
            </a:r>
            <a:r>
              <a:rPr sz="2109" b="1" dirty="0" err="1">
                <a:solidFill>
                  <a:srgbClr val="FFC000"/>
                </a:solidFill>
              </a:rPr>
              <a:t>données</a:t>
            </a:r>
            <a:endParaRPr sz="3094" dirty="0"/>
          </a:p>
          <a:p>
            <a:pPr indent="40182" defTabSz="914367">
              <a:spcBef>
                <a:spcPts val="703"/>
              </a:spcBef>
              <a:defRPr sz="1400">
                <a:solidFill>
                  <a:srgbClr val="FFC000"/>
                </a:solidFill>
                <a:latin typeface="Calibri"/>
                <a:ea typeface="Calibri"/>
                <a:cs typeface="Calibri"/>
                <a:sym typeface="Calibri"/>
              </a:defRPr>
            </a:pPr>
            <a:endParaRPr sz="3094" dirty="0"/>
          </a:p>
          <a:p>
            <a:pPr indent="40182" defTabSz="914367">
              <a:spcBef>
                <a:spcPts val="492"/>
              </a:spcBef>
              <a:defRPr sz="3000" b="1">
                <a:solidFill>
                  <a:srgbClr val="FFC000"/>
                </a:solidFill>
                <a:latin typeface="Calibri"/>
                <a:ea typeface="Calibri"/>
                <a:cs typeface="Calibri"/>
                <a:sym typeface="Calibri"/>
              </a:defRPr>
            </a:pPr>
            <a:r>
              <a:rPr sz="2109" dirty="0"/>
              <a:t>Stockage</a:t>
            </a:r>
            <a:r>
              <a:rPr sz="2109" dirty="0">
                <a:solidFill>
                  <a:srgbClr val="E46C0A"/>
                </a:solidFill>
              </a:rPr>
              <a:t> </a:t>
            </a:r>
          </a:p>
          <a:p>
            <a:pPr marL="602732" lvl="1" indent="-281275" defTabSz="914367">
              <a:spcBef>
                <a:spcPts val="422"/>
              </a:spcBef>
              <a:buSzPct val="100000"/>
              <a:buFont typeface="Arial"/>
              <a:buChar char="–"/>
              <a:defRPr sz="2800">
                <a:solidFill>
                  <a:srgbClr val="000000"/>
                </a:solidFill>
                <a:latin typeface="Calibri"/>
                <a:ea typeface="Calibri"/>
                <a:cs typeface="Calibri"/>
                <a:sym typeface="Calibri"/>
              </a:defRPr>
            </a:pPr>
            <a:r>
              <a:rPr sz="1969" dirty="0" err="1"/>
              <a:t>désigne</a:t>
            </a:r>
            <a:r>
              <a:rPr sz="1969" dirty="0"/>
              <a:t> des </a:t>
            </a:r>
            <a:r>
              <a:rPr sz="1969" dirty="0" err="1">
                <a:solidFill>
                  <a:srgbClr val="FFC000"/>
                </a:solidFill>
              </a:rPr>
              <a:t>méthodes</a:t>
            </a:r>
            <a:r>
              <a:rPr sz="1969" dirty="0">
                <a:solidFill>
                  <a:srgbClr val="FFC000"/>
                </a:solidFill>
              </a:rPr>
              <a:t> et des technologies</a:t>
            </a:r>
            <a:r>
              <a:rPr sz="1969" dirty="0"/>
              <a:t> </a:t>
            </a:r>
            <a:r>
              <a:rPr sz="1969" dirty="0" err="1"/>
              <a:t>permettant</a:t>
            </a:r>
            <a:r>
              <a:rPr sz="1969" dirty="0"/>
              <a:t> de </a:t>
            </a:r>
            <a:r>
              <a:rPr sz="1969" dirty="0">
                <a:solidFill>
                  <a:srgbClr val="FFC000"/>
                </a:solidFill>
              </a:rPr>
              <a:t>conserver des </a:t>
            </a:r>
            <a:r>
              <a:rPr sz="1969" dirty="0" err="1">
                <a:solidFill>
                  <a:srgbClr val="FFC000"/>
                </a:solidFill>
              </a:rPr>
              <a:t>données</a:t>
            </a:r>
            <a:endParaRPr sz="1969" dirty="0">
              <a:solidFill>
                <a:srgbClr val="FFC000"/>
              </a:solidFill>
            </a:endParaRPr>
          </a:p>
          <a:p>
            <a:pPr marL="602732" lvl="1" indent="-281275" defTabSz="914367">
              <a:spcBef>
                <a:spcPts val="422"/>
              </a:spcBef>
              <a:buSzPct val="100000"/>
              <a:buFont typeface="Arial"/>
              <a:buChar char="–"/>
              <a:defRPr sz="2800">
                <a:solidFill>
                  <a:srgbClr val="000000"/>
                </a:solidFill>
                <a:latin typeface="Calibri"/>
                <a:ea typeface="Calibri"/>
                <a:cs typeface="Calibri"/>
                <a:sym typeface="Calibri"/>
              </a:defRPr>
            </a:pPr>
            <a:r>
              <a:rPr sz="1969" dirty="0" err="1"/>
              <a:t>concerne</a:t>
            </a:r>
            <a:r>
              <a:rPr sz="1969" dirty="0"/>
              <a:t> tout les types de supports de stockage de masse (DD, </a:t>
            </a:r>
            <a:r>
              <a:rPr sz="1969" dirty="0" err="1"/>
              <a:t>Clé</a:t>
            </a:r>
            <a:r>
              <a:rPr sz="1969" dirty="0"/>
              <a:t> USB…) </a:t>
            </a:r>
            <a:r>
              <a:rPr sz="1969" dirty="0" err="1"/>
              <a:t>ou</a:t>
            </a:r>
            <a:r>
              <a:rPr sz="1969" dirty="0"/>
              <a:t> support de stockage </a:t>
            </a:r>
            <a:r>
              <a:rPr sz="1969" dirty="0" err="1"/>
              <a:t>dématérialisé</a:t>
            </a:r>
            <a:r>
              <a:rPr sz="1969" dirty="0"/>
              <a:t> (cloud)</a:t>
            </a:r>
            <a:endParaRPr sz="2672" dirty="0"/>
          </a:p>
          <a:p>
            <a:pPr marL="602732" lvl="1" indent="-281275" defTabSz="914367">
              <a:spcBef>
                <a:spcPts val="422"/>
              </a:spcBef>
              <a:buSzPct val="100000"/>
              <a:buFont typeface="Arial"/>
              <a:buChar char="–"/>
              <a:defRPr sz="2800">
                <a:solidFill>
                  <a:srgbClr val="000000"/>
                </a:solidFill>
                <a:latin typeface="Calibri"/>
                <a:ea typeface="Calibri"/>
                <a:cs typeface="Calibri"/>
                <a:sym typeface="Calibri"/>
              </a:defRPr>
            </a:pPr>
            <a:r>
              <a:rPr sz="1969" dirty="0" err="1"/>
              <a:t>intègre</a:t>
            </a:r>
            <a:r>
              <a:rPr sz="1969" dirty="0"/>
              <a:t> des </a:t>
            </a:r>
            <a:r>
              <a:rPr sz="1969" dirty="0" err="1"/>
              <a:t>problématiques</a:t>
            </a:r>
            <a:r>
              <a:rPr sz="1969" dirty="0"/>
              <a:t> </a:t>
            </a:r>
            <a:r>
              <a:rPr sz="1969" dirty="0" err="1"/>
              <a:t>d’usage</a:t>
            </a:r>
            <a:r>
              <a:rPr sz="1969" dirty="0"/>
              <a:t> </a:t>
            </a:r>
            <a:r>
              <a:rPr sz="1969" dirty="0" err="1"/>
              <a:t>collaboratif</a:t>
            </a:r>
            <a:r>
              <a:rPr sz="1969" dirty="0"/>
              <a:t> : </a:t>
            </a:r>
            <a:r>
              <a:rPr sz="1969" dirty="0" err="1"/>
              <a:t>dépôt</a:t>
            </a:r>
            <a:r>
              <a:rPr sz="1969" dirty="0"/>
              <a:t>, </a:t>
            </a:r>
            <a:r>
              <a:rPr sz="1969" dirty="0" err="1"/>
              <a:t>partage</a:t>
            </a:r>
            <a:r>
              <a:rPr sz="1969" dirty="0"/>
              <a:t>. </a:t>
            </a:r>
            <a:endParaRPr sz="2672" dirty="0"/>
          </a:p>
          <a:p>
            <a:pPr lvl="1" indent="321457" defTabSz="914367">
              <a:spcBef>
                <a:spcPts val="633"/>
              </a:spcBef>
              <a:defRPr sz="2200">
                <a:solidFill>
                  <a:srgbClr val="000000"/>
                </a:solidFill>
                <a:latin typeface="Calibri"/>
                <a:ea typeface="Calibri"/>
                <a:cs typeface="Calibri"/>
                <a:sym typeface="Calibri"/>
              </a:defRPr>
            </a:pPr>
            <a:endParaRPr sz="2672" dirty="0"/>
          </a:p>
          <a:p>
            <a:pPr indent="40182" defTabSz="914367">
              <a:spcBef>
                <a:spcPts val="422"/>
              </a:spcBef>
              <a:defRPr sz="2800">
                <a:solidFill>
                  <a:srgbClr val="000000"/>
                </a:solidFill>
                <a:latin typeface="Calibri"/>
                <a:ea typeface="Calibri"/>
                <a:cs typeface="Calibri"/>
                <a:sym typeface="Calibri"/>
              </a:defRPr>
            </a:pPr>
            <a:r>
              <a:rPr sz="1969" dirty="0" err="1"/>
              <a:t>Critères</a:t>
            </a:r>
            <a:r>
              <a:rPr sz="1969" dirty="0"/>
              <a:t> de </a:t>
            </a:r>
            <a:r>
              <a:rPr sz="1969" dirty="0" err="1"/>
              <a:t>sélection</a:t>
            </a:r>
            <a:r>
              <a:rPr sz="1969" dirty="0"/>
              <a:t> pour </a:t>
            </a:r>
            <a:r>
              <a:rPr sz="1969" dirty="0" err="1"/>
              <a:t>choisir</a:t>
            </a:r>
            <a:r>
              <a:rPr sz="1969" dirty="0"/>
              <a:t> un support de stockage :</a:t>
            </a:r>
            <a:endParaRPr sz="3094" dirty="0"/>
          </a:p>
          <a:p>
            <a:pPr marL="642915" lvl="1" indent="-281275" defTabSz="914367">
              <a:spcBef>
                <a:spcPts val="422"/>
              </a:spcBef>
              <a:buSzPct val="100000"/>
              <a:buFont typeface="Arial"/>
              <a:buChar char="–"/>
              <a:defRPr sz="2800">
                <a:solidFill>
                  <a:srgbClr val="000000"/>
                </a:solidFill>
                <a:latin typeface="Calibri"/>
                <a:ea typeface="Calibri"/>
                <a:cs typeface="Calibri"/>
                <a:sym typeface="Calibri"/>
              </a:defRPr>
            </a:pPr>
            <a:r>
              <a:rPr sz="1969" dirty="0"/>
              <a:t>la </a:t>
            </a:r>
            <a:r>
              <a:rPr sz="1969" dirty="0" err="1">
                <a:solidFill>
                  <a:srgbClr val="FFC000"/>
                </a:solidFill>
              </a:rPr>
              <a:t>fréquence</a:t>
            </a:r>
            <a:r>
              <a:rPr sz="1969" dirty="0">
                <a:solidFill>
                  <a:srgbClr val="FFC000"/>
                </a:solidFill>
              </a:rPr>
              <a:t> </a:t>
            </a:r>
            <a:r>
              <a:rPr sz="1969" dirty="0" err="1">
                <a:solidFill>
                  <a:srgbClr val="FFC000"/>
                </a:solidFill>
              </a:rPr>
              <a:t>d'utilisation</a:t>
            </a:r>
            <a:r>
              <a:rPr sz="1969" dirty="0">
                <a:solidFill>
                  <a:srgbClr val="FFC000"/>
                </a:solidFill>
              </a:rPr>
              <a:t> </a:t>
            </a:r>
            <a:r>
              <a:rPr sz="1969" dirty="0"/>
              <a:t>des </a:t>
            </a:r>
            <a:r>
              <a:rPr sz="1969" dirty="0" err="1"/>
              <a:t>données</a:t>
            </a:r>
            <a:r>
              <a:rPr sz="1969" dirty="0"/>
              <a:t>,</a:t>
            </a:r>
            <a:endParaRPr sz="2672" dirty="0"/>
          </a:p>
          <a:p>
            <a:pPr marL="642915" lvl="1" indent="-281275" defTabSz="914367">
              <a:spcBef>
                <a:spcPts val="422"/>
              </a:spcBef>
              <a:buSzPct val="100000"/>
              <a:buFont typeface="Arial"/>
              <a:buChar char="–"/>
              <a:defRPr sz="2800">
                <a:solidFill>
                  <a:srgbClr val="000000"/>
                </a:solidFill>
                <a:latin typeface="Calibri"/>
                <a:ea typeface="Calibri"/>
                <a:cs typeface="Calibri"/>
                <a:sym typeface="Calibri"/>
              </a:defRPr>
            </a:pPr>
            <a:r>
              <a:rPr sz="1969" dirty="0"/>
              <a:t>les </a:t>
            </a:r>
            <a:r>
              <a:rPr sz="1969" dirty="0" err="1"/>
              <a:t>besoins</a:t>
            </a:r>
            <a:r>
              <a:rPr sz="1969" dirty="0"/>
              <a:t> </a:t>
            </a:r>
            <a:r>
              <a:rPr sz="1969" dirty="0" err="1"/>
              <a:t>en</a:t>
            </a:r>
            <a:r>
              <a:rPr sz="1969" dirty="0"/>
              <a:t> </a:t>
            </a:r>
            <a:r>
              <a:rPr sz="1969" dirty="0" err="1">
                <a:solidFill>
                  <a:srgbClr val="FFC000"/>
                </a:solidFill>
              </a:rPr>
              <a:t>capacité</a:t>
            </a:r>
            <a:r>
              <a:rPr sz="1969" dirty="0">
                <a:solidFill>
                  <a:srgbClr val="FFC000"/>
                </a:solidFill>
              </a:rPr>
              <a:t> de stockage </a:t>
            </a:r>
            <a:r>
              <a:rPr sz="1969" dirty="0"/>
              <a:t>(</a:t>
            </a:r>
            <a:r>
              <a:rPr sz="1969" dirty="0" err="1"/>
              <a:t>taille</a:t>
            </a:r>
            <a:r>
              <a:rPr sz="1969" dirty="0"/>
              <a:t>),</a:t>
            </a:r>
            <a:endParaRPr sz="2672" dirty="0"/>
          </a:p>
          <a:p>
            <a:pPr marL="642915" lvl="1" indent="-281275" defTabSz="914367">
              <a:spcBef>
                <a:spcPts val="422"/>
              </a:spcBef>
              <a:buSzPct val="100000"/>
              <a:buFont typeface="Arial"/>
              <a:buChar char="–"/>
              <a:defRPr sz="2800">
                <a:solidFill>
                  <a:srgbClr val="000000"/>
                </a:solidFill>
                <a:latin typeface="Calibri"/>
                <a:ea typeface="Calibri"/>
                <a:cs typeface="Calibri"/>
                <a:sym typeface="Calibri"/>
              </a:defRPr>
            </a:pPr>
            <a:r>
              <a:rPr sz="1969" dirty="0"/>
              <a:t>La </a:t>
            </a:r>
            <a:r>
              <a:rPr sz="1969" dirty="0" err="1">
                <a:solidFill>
                  <a:srgbClr val="FFC000"/>
                </a:solidFill>
              </a:rPr>
              <a:t>sécurité</a:t>
            </a:r>
            <a:r>
              <a:rPr sz="1969" dirty="0"/>
              <a:t> des </a:t>
            </a:r>
            <a:r>
              <a:rPr sz="1969" dirty="0" err="1"/>
              <a:t>données</a:t>
            </a:r>
            <a:r>
              <a:rPr sz="1969" dirty="0"/>
              <a:t>,</a:t>
            </a:r>
            <a:endParaRPr sz="2672" dirty="0"/>
          </a:p>
          <a:p>
            <a:pPr marL="642915" lvl="1" indent="-281275" defTabSz="914367">
              <a:spcBef>
                <a:spcPts val="422"/>
              </a:spcBef>
              <a:buSzPct val="100000"/>
              <a:buFont typeface="Arial"/>
              <a:buChar char="–"/>
              <a:defRPr sz="2800">
                <a:solidFill>
                  <a:srgbClr val="000000"/>
                </a:solidFill>
                <a:latin typeface="Calibri"/>
                <a:ea typeface="Calibri"/>
                <a:cs typeface="Calibri"/>
                <a:sym typeface="Calibri"/>
              </a:defRPr>
            </a:pPr>
            <a:r>
              <a:rPr sz="1969" dirty="0"/>
              <a:t>la </a:t>
            </a:r>
            <a:r>
              <a:rPr sz="1969" dirty="0" err="1">
                <a:solidFill>
                  <a:srgbClr val="FFC000"/>
                </a:solidFill>
              </a:rPr>
              <a:t>vitesse</a:t>
            </a:r>
            <a:r>
              <a:rPr sz="1969" dirty="0">
                <a:solidFill>
                  <a:srgbClr val="FFC000"/>
                </a:solidFill>
              </a:rPr>
              <a:t> </a:t>
            </a:r>
            <a:r>
              <a:rPr sz="1969" dirty="0" err="1">
                <a:solidFill>
                  <a:srgbClr val="FFC000"/>
                </a:solidFill>
              </a:rPr>
              <a:t>d’accès</a:t>
            </a:r>
            <a:r>
              <a:rPr sz="1969" dirty="0">
                <a:solidFill>
                  <a:srgbClr val="FFC000"/>
                </a:solidFill>
              </a:rPr>
              <a:t> </a:t>
            </a:r>
            <a:r>
              <a:rPr sz="1969" dirty="0" err="1"/>
              <a:t>à</a:t>
            </a:r>
            <a:r>
              <a:rPr sz="1969" dirty="0"/>
              <a:t> la </a:t>
            </a:r>
            <a:r>
              <a:rPr sz="1969" dirty="0" err="1"/>
              <a:t>donnée</a:t>
            </a:r>
            <a:endParaRPr sz="2672" dirty="0"/>
          </a:p>
          <a:p>
            <a:pPr marL="642915" lvl="1" indent="-281275" defTabSz="914367">
              <a:spcBef>
                <a:spcPts val="422"/>
              </a:spcBef>
              <a:buSzPct val="100000"/>
              <a:buFont typeface="Arial"/>
              <a:buChar char="–"/>
              <a:defRPr sz="2800">
                <a:solidFill>
                  <a:srgbClr val="000000"/>
                </a:solidFill>
                <a:latin typeface="Calibri"/>
                <a:ea typeface="Calibri"/>
                <a:cs typeface="Calibri"/>
                <a:sym typeface="Calibri"/>
              </a:defRPr>
            </a:pPr>
            <a:r>
              <a:rPr sz="1969" dirty="0"/>
              <a:t>La </a:t>
            </a:r>
            <a:r>
              <a:rPr sz="1969" dirty="0" err="1">
                <a:solidFill>
                  <a:srgbClr val="FFC000"/>
                </a:solidFill>
              </a:rPr>
              <a:t>fiabilité</a:t>
            </a:r>
            <a:r>
              <a:rPr sz="1969" dirty="0">
                <a:solidFill>
                  <a:srgbClr val="FFC000"/>
                </a:solidFill>
              </a:rPr>
              <a:t> </a:t>
            </a:r>
            <a:r>
              <a:rPr sz="1969" dirty="0"/>
              <a:t>et le </a:t>
            </a:r>
            <a:r>
              <a:rPr sz="1969" dirty="0" err="1">
                <a:solidFill>
                  <a:srgbClr val="FFC000"/>
                </a:solidFill>
              </a:rPr>
              <a:t>cout</a:t>
            </a:r>
            <a:r>
              <a:rPr sz="1969" dirty="0">
                <a:solidFill>
                  <a:srgbClr val="FFC000"/>
                </a:solidFill>
              </a:rPr>
              <a:t> du support</a:t>
            </a:r>
            <a:endParaRPr sz="2672" dirty="0"/>
          </a:p>
          <a:p>
            <a:pPr indent="40182" defTabSz="914367">
              <a:spcBef>
                <a:spcPts val="703"/>
              </a:spcBef>
              <a:defRPr sz="1400">
                <a:solidFill>
                  <a:srgbClr val="FFC000"/>
                </a:solidFill>
                <a:latin typeface="Calibri"/>
                <a:ea typeface="Calibri"/>
                <a:cs typeface="Calibri"/>
                <a:sym typeface="Calibri"/>
              </a:defRPr>
            </a:pPr>
            <a:endParaRPr sz="2672" dirty="0"/>
          </a:p>
        </p:txBody>
      </p:sp>
      <p:grpSp>
        <p:nvGrpSpPr>
          <p:cNvPr id="537" name="Titre 1"/>
          <p:cNvGrpSpPr/>
          <p:nvPr/>
        </p:nvGrpSpPr>
        <p:grpSpPr>
          <a:xfrm>
            <a:off x="-1" y="-1"/>
            <a:ext cx="9159371" cy="718951"/>
            <a:chOff x="-1" y="0"/>
            <a:chExt cx="13026659" cy="1022506"/>
          </a:xfrm>
        </p:grpSpPr>
        <p:sp>
          <p:nvSpPr>
            <p:cNvPr id="535"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536" name="Stockage des données"/>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a:t>Stockage des données</a:t>
              </a:r>
            </a:p>
          </p:txBody>
        </p:sp>
      </p:grpSp>
      <p:grpSp>
        <p:nvGrpSpPr>
          <p:cNvPr id="541" name="Groupe 7"/>
          <p:cNvGrpSpPr/>
          <p:nvPr/>
        </p:nvGrpSpPr>
        <p:grpSpPr>
          <a:xfrm>
            <a:off x="755576" y="6456971"/>
            <a:ext cx="9067929" cy="401029"/>
            <a:chOff x="1327735" y="0"/>
            <a:chExt cx="12896608" cy="570351"/>
          </a:xfrm>
        </p:grpSpPr>
        <p:pic>
          <p:nvPicPr>
            <p:cNvPr id="539" name="Image 14" descr="Image 14"/>
            <p:cNvPicPr>
              <a:picLocks noChangeAspect="1"/>
            </p:cNvPicPr>
            <p:nvPr/>
          </p:nvPicPr>
          <p:blipFill>
            <a:blip r:embed="rId3"/>
            <a:stretch>
              <a:fillRect/>
            </a:stretch>
          </p:blipFill>
          <p:spPr>
            <a:xfrm>
              <a:off x="11209896" y="0"/>
              <a:ext cx="1715912" cy="559929"/>
            </a:xfrm>
            <a:prstGeom prst="rect">
              <a:avLst/>
            </a:prstGeom>
            <a:ln w="12700" cap="flat">
              <a:noFill/>
              <a:miter lim="400000"/>
            </a:ln>
            <a:effectLst/>
          </p:spPr>
        </p:pic>
        <p:sp>
          <p:nvSpPr>
            <p:cNvPr id="540" name="ZoneTexte 9"/>
            <p:cNvSpPr txBox="1"/>
            <p:nvPr/>
          </p:nvSpPr>
          <p:spPr>
            <a:xfrm>
              <a:off x="1327735" y="192816"/>
              <a:ext cx="12896608" cy="3775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300480">
                <a:defRPr sz="1600">
                  <a:solidFill>
                    <a:srgbClr val="000000"/>
                  </a:solidFill>
                  <a:latin typeface="Calibri"/>
                  <a:ea typeface="Calibri"/>
                  <a:cs typeface="Calibri"/>
                  <a:sym typeface="Calibri"/>
                </a:defRPr>
              </a:lvl1pPr>
            </a:lstStyle>
            <a:p>
              <a:endParaRPr sz="1125" dirty="0"/>
            </a:p>
          </p:txBody>
        </p:sp>
      </p:grpSp>
    </p:spTree>
    <p:extLst>
      <p:ext uri="{BB962C8B-B14F-4D97-AF65-F5344CB8AC3E}">
        <p14:creationId xmlns:p14="http://schemas.microsoft.com/office/powerpoint/2010/main" val="35731021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7" name="Groupe 1"/>
          <p:cNvGrpSpPr/>
          <p:nvPr/>
        </p:nvGrpSpPr>
        <p:grpSpPr>
          <a:xfrm>
            <a:off x="45721" y="827966"/>
            <a:ext cx="9044081" cy="5337339"/>
            <a:chOff x="0" y="0"/>
            <a:chExt cx="12862691" cy="7590880"/>
          </a:xfrm>
        </p:grpSpPr>
        <p:pic>
          <p:nvPicPr>
            <p:cNvPr id="545" name="Picture 5" descr="Picture 5"/>
            <p:cNvPicPr>
              <a:picLocks noChangeAspect="1"/>
            </p:cNvPicPr>
            <p:nvPr/>
          </p:nvPicPr>
          <p:blipFill>
            <a:blip r:embed="rId2"/>
            <a:stretch>
              <a:fillRect/>
            </a:stretch>
          </p:blipFill>
          <p:spPr>
            <a:xfrm>
              <a:off x="12058" y="957646"/>
              <a:ext cx="12850633" cy="6633234"/>
            </a:xfrm>
            <a:prstGeom prst="rect">
              <a:avLst/>
            </a:prstGeom>
            <a:ln w="12700" cap="flat">
              <a:noFill/>
              <a:miter lim="400000"/>
            </a:ln>
            <a:effectLst/>
          </p:spPr>
        </p:pic>
        <p:sp>
          <p:nvSpPr>
            <p:cNvPr id="546" name="ZoneTexte 8"/>
            <p:cNvSpPr txBox="1"/>
            <p:nvPr/>
          </p:nvSpPr>
          <p:spPr>
            <a:xfrm>
              <a:off x="0" y="0"/>
              <a:ext cx="12817437" cy="6545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300480">
                <a:spcBef>
                  <a:spcPts val="800"/>
                </a:spcBef>
                <a:defRPr sz="3400" b="1">
                  <a:solidFill>
                    <a:srgbClr val="FFC000"/>
                  </a:solidFill>
                  <a:latin typeface="Calibri"/>
                  <a:ea typeface="Calibri"/>
                  <a:cs typeface="Calibri"/>
                  <a:sym typeface="Calibri"/>
                </a:defRPr>
              </a:lvl1pPr>
            </a:lstStyle>
            <a:p>
              <a:r>
                <a:rPr sz="2391"/>
                <a:t>Comparatif de systèmes de stockage des données</a:t>
              </a:r>
            </a:p>
          </p:txBody>
        </p:sp>
      </p:grpSp>
      <p:sp>
        <p:nvSpPr>
          <p:cNvPr id="548" name="Titre 1"/>
          <p:cNvSpPr txBox="1">
            <a:spLocks noGrp="1"/>
          </p:cNvSpPr>
          <p:nvPr>
            <p:ph type="title"/>
          </p:nvPr>
        </p:nvSpPr>
        <p:spPr>
          <a:xfrm>
            <a:off x="-1" y="0"/>
            <a:ext cx="9159370" cy="718950"/>
          </a:xfrm>
          <a:prstGeom prst="rect">
            <a:avLst/>
          </a:prstGeom>
          <a:solidFill>
            <a:srgbClr val="FFC000"/>
          </a:solidFill>
        </p:spPr>
        <p:txBody>
          <a:bodyPr>
            <a:normAutofit fontScale="90000"/>
          </a:bodyPr>
          <a:lstStyle>
            <a:lvl1pPr algn="l">
              <a:defRPr sz="4400" b="1">
                <a:solidFill>
                  <a:srgbClr val="FFFFFF"/>
                </a:solidFill>
              </a:defRPr>
            </a:lvl1pPr>
          </a:lstStyle>
          <a:p>
            <a:r>
              <a:t>Stocker, sécuriser et archiver ses données</a:t>
            </a:r>
          </a:p>
        </p:txBody>
      </p:sp>
      <p:sp>
        <p:nvSpPr>
          <p:cNvPr id="549" name="Espace réservé du numéro de diapositive 4"/>
          <p:cNvSpPr txBox="1">
            <a:spLocks noGrp="1"/>
          </p:cNvSpPr>
          <p:nvPr>
            <p:ph type="sldNum" sz="quarter" idx="4294967295"/>
          </p:nvPr>
        </p:nvSpPr>
        <p:spPr>
          <a:xfrm>
            <a:off x="5937" y="6631152"/>
            <a:ext cx="245199" cy="2611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l" defTabSz="914367">
              <a:defRPr sz="1125">
                <a:solidFill>
                  <a:srgbClr val="000000"/>
                </a:solidFill>
                <a:latin typeface="Calibri"/>
                <a:ea typeface="Calibri"/>
                <a:cs typeface="Calibri"/>
                <a:sym typeface="Calibri"/>
              </a:defRPr>
            </a:lvl1pPr>
          </a:lstStyle>
          <a:p>
            <a:fld id="{86CB4B4D-7CA3-9044-876B-883B54F8677D}" type="slidenum">
              <a:t>203</a:t>
            </a:fld>
            <a:endParaRPr/>
          </a:p>
        </p:txBody>
      </p:sp>
      <p:grpSp>
        <p:nvGrpSpPr>
          <p:cNvPr id="552" name="Groupe 12"/>
          <p:cNvGrpSpPr/>
          <p:nvPr/>
        </p:nvGrpSpPr>
        <p:grpSpPr>
          <a:xfrm>
            <a:off x="38036" y="6464300"/>
            <a:ext cx="9088460" cy="424360"/>
            <a:chOff x="0" y="0"/>
            <a:chExt cx="12925808" cy="603533"/>
          </a:xfrm>
        </p:grpSpPr>
        <p:pic>
          <p:nvPicPr>
            <p:cNvPr id="550" name="Image 16" descr="Image 16"/>
            <p:cNvPicPr>
              <a:picLocks noChangeAspect="1"/>
            </p:cNvPicPr>
            <p:nvPr/>
          </p:nvPicPr>
          <p:blipFill>
            <a:blip r:embed="rId3"/>
            <a:stretch>
              <a:fillRect/>
            </a:stretch>
          </p:blipFill>
          <p:spPr>
            <a:xfrm>
              <a:off x="11209896" y="0"/>
              <a:ext cx="1715912" cy="559929"/>
            </a:xfrm>
            <a:prstGeom prst="rect">
              <a:avLst/>
            </a:prstGeom>
            <a:ln w="12700" cap="flat">
              <a:noFill/>
              <a:miter lim="400000"/>
            </a:ln>
            <a:effectLst/>
          </p:spPr>
        </p:pic>
        <p:sp>
          <p:nvSpPr>
            <p:cNvPr id="551" name="ZoneTexte 14"/>
            <p:cNvSpPr txBox="1"/>
            <p:nvPr/>
          </p:nvSpPr>
          <p:spPr>
            <a:xfrm>
              <a:off x="0" y="225998"/>
              <a:ext cx="12896608" cy="3775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300480">
                <a:defRPr sz="1600">
                  <a:solidFill>
                    <a:srgbClr val="000000"/>
                  </a:solidFill>
                  <a:latin typeface="Calibri"/>
                  <a:ea typeface="Calibri"/>
                  <a:cs typeface="Calibri"/>
                  <a:sym typeface="Calibri"/>
                </a:defRPr>
              </a:lvl1pPr>
            </a:lstStyle>
            <a:p>
              <a:endParaRPr sz="1125" dirty="0"/>
            </a:p>
          </p:txBody>
        </p:sp>
      </p:grpSp>
      <p:sp>
        <p:nvSpPr>
          <p:cNvPr id="553" name="Rectangle 2"/>
          <p:cNvSpPr txBox="1"/>
          <p:nvPr/>
        </p:nvSpPr>
        <p:spPr>
          <a:xfrm>
            <a:off x="1233344" y="6253873"/>
            <a:ext cx="6481553" cy="287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a:solidFill>
                  <a:srgbClr val="9351C1"/>
                </a:solidFill>
                <a:latin typeface="Arial"/>
                <a:ea typeface="Arial"/>
                <a:cs typeface="Arial"/>
                <a:sym typeface="Arial"/>
              </a:defRPr>
            </a:lvl1pPr>
          </a:lstStyle>
          <a:p>
            <a:r>
              <a:rPr sz="1266"/>
              <a:t>Tableau tiré de http://doranum.fr/le-stockage-des-donnees/ </a:t>
            </a:r>
          </a:p>
        </p:txBody>
      </p:sp>
    </p:spTree>
    <p:extLst>
      <p:ext uri="{BB962C8B-B14F-4D97-AF65-F5344CB8AC3E}">
        <p14:creationId xmlns:p14="http://schemas.microsoft.com/office/powerpoint/2010/main" val="254878941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Espace réservé du contenu 2"/>
          <p:cNvSpPr txBox="1"/>
          <p:nvPr/>
        </p:nvSpPr>
        <p:spPr>
          <a:xfrm>
            <a:off x="153224" y="798401"/>
            <a:ext cx="8837553" cy="5606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indent="6697" defTabSz="914367">
              <a:spcBef>
                <a:spcPts val="492"/>
              </a:spcBef>
              <a:defRPr sz="3000" b="1">
                <a:solidFill>
                  <a:srgbClr val="FFC000"/>
                </a:solidFill>
                <a:latin typeface="Calibri"/>
                <a:ea typeface="Calibri"/>
                <a:cs typeface="Calibri"/>
                <a:sym typeface="Calibri"/>
              </a:defRPr>
            </a:pPr>
            <a:r>
              <a:rPr sz="2109" dirty="0" err="1"/>
              <a:t>Sauvegarde</a:t>
            </a:r>
            <a:endParaRPr sz="3094" dirty="0"/>
          </a:p>
          <a:p>
            <a:pPr indent="6697" defTabSz="914367">
              <a:spcBef>
                <a:spcPts val="422"/>
              </a:spcBef>
              <a:defRPr sz="2800">
                <a:solidFill>
                  <a:srgbClr val="FFC000"/>
                </a:solidFill>
                <a:latin typeface="Calibri"/>
                <a:ea typeface="Calibri"/>
                <a:cs typeface="Calibri"/>
                <a:sym typeface="Calibri"/>
              </a:defRPr>
            </a:pPr>
            <a:r>
              <a:rPr sz="1969" dirty="0" err="1"/>
              <a:t>Copie</a:t>
            </a:r>
            <a:r>
              <a:rPr sz="1969" dirty="0"/>
              <a:t> des </a:t>
            </a:r>
            <a:r>
              <a:rPr sz="1969" dirty="0" err="1"/>
              <a:t>données</a:t>
            </a:r>
            <a:r>
              <a:rPr sz="1969" dirty="0"/>
              <a:t> </a:t>
            </a:r>
            <a:r>
              <a:rPr sz="1969" dirty="0">
                <a:solidFill>
                  <a:srgbClr val="000000"/>
                </a:solidFill>
              </a:rPr>
              <a:t>qui </a:t>
            </a:r>
            <a:r>
              <a:rPr sz="1969" dirty="0" err="1">
                <a:solidFill>
                  <a:srgbClr val="000000"/>
                </a:solidFill>
              </a:rPr>
              <a:t>peut</a:t>
            </a:r>
            <a:r>
              <a:rPr sz="1969" dirty="0">
                <a:solidFill>
                  <a:srgbClr val="000000"/>
                </a:solidFill>
              </a:rPr>
              <a:t> </a:t>
            </a:r>
            <a:r>
              <a:rPr sz="1969" dirty="0" err="1">
                <a:solidFill>
                  <a:srgbClr val="000000"/>
                </a:solidFill>
              </a:rPr>
              <a:t>être</a:t>
            </a:r>
            <a:r>
              <a:rPr sz="1969" dirty="0">
                <a:solidFill>
                  <a:srgbClr val="000000"/>
                </a:solidFill>
              </a:rPr>
              <a:t> </a:t>
            </a:r>
            <a:r>
              <a:rPr sz="1969" dirty="0" err="1">
                <a:solidFill>
                  <a:srgbClr val="000000"/>
                </a:solidFill>
              </a:rPr>
              <a:t>utilisée</a:t>
            </a:r>
            <a:r>
              <a:rPr sz="1969" dirty="0">
                <a:solidFill>
                  <a:srgbClr val="000000"/>
                </a:solidFill>
              </a:rPr>
              <a:t> pour </a:t>
            </a:r>
            <a:r>
              <a:rPr sz="1969" dirty="0" err="1">
                <a:solidFill>
                  <a:srgbClr val="000000"/>
                </a:solidFill>
              </a:rPr>
              <a:t>restaurer</a:t>
            </a:r>
            <a:r>
              <a:rPr sz="1969" dirty="0">
                <a:solidFill>
                  <a:srgbClr val="000000"/>
                </a:solidFill>
              </a:rPr>
              <a:t> les </a:t>
            </a:r>
            <a:r>
              <a:rPr sz="1969" dirty="0" err="1">
                <a:solidFill>
                  <a:srgbClr val="000000"/>
                </a:solidFill>
              </a:rPr>
              <a:t>données</a:t>
            </a:r>
            <a:r>
              <a:rPr sz="1969" dirty="0">
                <a:solidFill>
                  <a:srgbClr val="000000"/>
                </a:solidFill>
              </a:rPr>
              <a:t> </a:t>
            </a:r>
            <a:r>
              <a:rPr sz="1969" dirty="0" err="1">
                <a:solidFill>
                  <a:srgbClr val="000000"/>
                </a:solidFill>
              </a:rPr>
              <a:t>originales</a:t>
            </a:r>
            <a:r>
              <a:rPr sz="1969" dirty="0">
                <a:solidFill>
                  <a:srgbClr val="000000"/>
                </a:solidFill>
              </a:rPr>
              <a:t> </a:t>
            </a:r>
            <a:r>
              <a:rPr sz="1969" dirty="0" err="1">
                <a:solidFill>
                  <a:srgbClr val="000000"/>
                </a:solidFill>
              </a:rPr>
              <a:t>dans</a:t>
            </a:r>
            <a:r>
              <a:rPr sz="1969" dirty="0">
                <a:solidFill>
                  <a:srgbClr val="000000"/>
                </a:solidFill>
              </a:rPr>
              <a:t> le </a:t>
            </a:r>
            <a:r>
              <a:rPr sz="1969" dirty="0" err="1">
                <a:solidFill>
                  <a:srgbClr val="000000"/>
                </a:solidFill>
              </a:rPr>
              <a:t>cas</a:t>
            </a:r>
            <a:r>
              <a:rPr sz="1969" dirty="0">
                <a:solidFill>
                  <a:srgbClr val="000000"/>
                </a:solidFill>
              </a:rPr>
              <a:t> </a:t>
            </a:r>
            <a:r>
              <a:rPr sz="1969" dirty="0" err="1">
                <a:solidFill>
                  <a:srgbClr val="000000"/>
                </a:solidFill>
              </a:rPr>
              <a:t>où</a:t>
            </a:r>
            <a:r>
              <a:rPr sz="1969" dirty="0">
                <a:solidFill>
                  <a:srgbClr val="000000"/>
                </a:solidFill>
              </a:rPr>
              <a:t> </a:t>
            </a:r>
            <a:r>
              <a:rPr sz="1969" dirty="0" err="1">
                <a:solidFill>
                  <a:srgbClr val="000000"/>
                </a:solidFill>
              </a:rPr>
              <a:t>ces</a:t>
            </a:r>
            <a:r>
              <a:rPr sz="1969" dirty="0">
                <a:solidFill>
                  <a:srgbClr val="000000"/>
                </a:solidFill>
              </a:rPr>
              <a:t> </a:t>
            </a:r>
            <a:r>
              <a:rPr sz="1969" dirty="0" err="1">
                <a:solidFill>
                  <a:srgbClr val="000000"/>
                </a:solidFill>
              </a:rPr>
              <a:t>dernières</a:t>
            </a:r>
            <a:r>
              <a:rPr sz="1969" dirty="0">
                <a:solidFill>
                  <a:srgbClr val="000000"/>
                </a:solidFill>
              </a:rPr>
              <a:t> </a:t>
            </a:r>
            <a:r>
              <a:rPr sz="1969" dirty="0" err="1">
                <a:solidFill>
                  <a:srgbClr val="000000"/>
                </a:solidFill>
              </a:rPr>
              <a:t>seraient</a:t>
            </a:r>
            <a:r>
              <a:rPr sz="1969" dirty="0">
                <a:solidFill>
                  <a:srgbClr val="000000"/>
                </a:solidFill>
              </a:rPr>
              <a:t> </a:t>
            </a:r>
            <a:r>
              <a:rPr sz="1969" dirty="0" err="1">
                <a:solidFill>
                  <a:srgbClr val="000000"/>
                </a:solidFill>
              </a:rPr>
              <a:t>endommagées</a:t>
            </a:r>
            <a:r>
              <a:rPr sz="1969" dirty="0">
                <a:solidFill>
                  <a:srgbClr val="000000"/>
                </a:solidFill>
              </a:rPr>
              <a:t> </a:t>
            </a:r>
            <a:r>
              <a:rPr sz="1969" dirty="0" err="1">
                <a:solidFill>
                  <a:srgbClr val="000000"/>
                </a:solidFill>
              </a:rPr>
              <a:t>ou</a:t>
            </a:r>
            <a:r>
              <a:rPr sz="1969" dirty="0">
                <a:solidFill>
                  <a:srgbClr val="000000"/>
                </a:solidFill>
              </a:rPr>
              <a:t> </a:t>
            </a:r>
            <a:r>
              <a:rPr sz="1969" dirty="0" err="1">
                <a:solidFill>
                  <a:srgbClr val="000000"/>
                </a:solidFill>
              </a:rPr>
              <a:t>perdues</a:t>
            </a:r>
            <a:r>
              <a:rPr sz="1969" dirty="0">
                <a:solidFill>
                  <a:srgbClr val="000000"/>
                </a:solidFill>
              </a:rPr>
              <a:t>.  </a:t>
            </a:r>
            <a:endParaRPr sz="3094" dirty="0"/>
          </a:p>
          <a:p>
            <a:pPr indent="6697" defTabSz="914367">
              <a:spcBef>
                <a:spcPts val="422"/>
              </a:spcBef>
              <a:defRPr sz="2800">
                <a:solidFill>
                  <a:srgbClr val="000000"/>
                </a:solidFill>
                <a:latin typeface="Calibri"/>
                <a:ea typeface="Calibri"/>
                <a:cs typeface="Calibri"/>
                <a:sym typeface="Calibri"/>
              </a:defRPr>
            </a:pPr>
            <a:r>
              <a:rPr sz="1969" dirty="0"/>
              <a:t>Après </a:t>
            </a:r>
            <a:r>
              <a:rPr sz="1969" dirty="0" err="1"/>
              <a:t>une</a:t>
            </a:r>
            <a:r>
              <a:rPr sz="1969" dirty="0"/>
              <a:t> </a:t>
            </a:r>
            <a:r>
              <a:rPr sz="1969" dirty="0" err="1"/>
              <a:t>sauvegarde</a:t>
            </a:r>
            <a:r>
              <a:rPr sz="1969" dirty="0"/>
              <a:t>, les </a:t>
            </a:r>
            <a:r>
              <a:rPr sz="1969" dirty="0" err="1">
                <a:solidFill>
                  <a:srgbClr val="FFC000"/>
                </a:solidFill>
              </a:rPr>
              <a:t>données</a:t>
            </a:r>
            <a:r>
              <a:rPr sz="1969" dirty="0">
                <a:solidFill>
                  <a:srgbClr val="FFC000"/>
                </a:solidFill>
              </a:rPr>
              <a:t> </a:t>
            </a:r>
            <a:r>
              <a:rPr sz="1969" dirty="0" err="1">
                <a:solidFill>
                  <a:srgbClr val="FFC000"/>
                </a:solidFill>
              </a:rPr>
              <a:t>d'origine</a:t>
            </a:r>
            <a:r>
              <a:rPr sz="1969" dirty="0">
                <a:solidFill>
                  <a:srgbClr val="FFC000"/>
                </a:solidFill>
              </a:rPr>
              <a:t> ne </a:t>
            </a:r>
            <a:r>
              <a:rPr sz="1969" dirty="0" err="1">
                <a:solidFill>
                  <a:srgbClr val="FFC000"/>
                </a:solidFill>
              </a:rPr>
              <a:t>sont</a:t>
            </a:r>
            <a:r>
              <a:rPr sz="1969" dirty="0">
                <a:solidFill>
                  <a:srgbClr val="FFC000"/>
                </a:solidFill>
              </a:rPr>
              <a:t> pas </a:t>
            </a:r>
            <a:r>
              <a:rPr sz="1969" dirty="0" err="1">
                <a:solidFill>
                  <a:srgbClr val="FFC000"/>
                </a:solidFill>
              </a:rPr>
              <a:t>supprimées</a:t>
            </a:r>
            <a:r>
              <a:rPr sz="1969" dirty="0"/>
              <a:t>. </a:t>
            </a:r>
            <a:endParaRPr sz="3094" dirty="0"/>
          </a:p>
          <a:p>
            <a:pPr indent="6697" defTabSz="914367">
              <a:spcBef>
                <a:spcPts val="422"/>
              </a:spcBef>
              <a:defRPr sz="2800">
                <a:solidFill>
                  <a:srgbClr val="000000"/>
                </a:solidFill>
                <a:latin typeface="Calibri"/>
                <a:ea typeface="Calibri"/>
                <a:cs typeface="Calibri"/>
                <a:sym typeface="Calibri"/>
              </a:defRPr>
            </a:pPr>
            <a:r>
              <a:rPr sz="1969" dirty="0"/>
              <a:t>Le </a:t>
            </a:r>
            <a:r>
              <a:rPr sz="1969" dirty="0" err="1"/>
              <a:t>systèmes</a:t>
            </a:r>
            <a:r>
              <a:rPr sz="1969" dirty="0"/>
              <a:t> de </a:t>
            </a:r>
            <a:r>
              <a:rPr sz="1969" dirty="0" err="1"/>
              <a:t>sauvegarde</a:t>
            </a:r>
            <a:r>
              <a:rPr sz="1969" dirty="0"/>
              <a:t> </a:t>
            </a:r>
            <a:r>
              <a:rPr sz="1969" dirty="0" err="1"/>
              <a:t>servent</a:t>
            </a:r>
            <a:r>
              <a:rPr sz="1969" dirty="0"/>
              <a:t> </a:t>
            </a:r>
            <a:r>
              <a:rPr sz="1969" dirty="0" err="1"/>
              <a:t>à</a:t>
            </a:r>
            <a:r>
              <a:rPr sz="1969" dirty="0"/>
              <a:t> </a:t>
            </a:r>
            <a:r>
              <a:rPr sz="1969" dirty="0" err="1">
                <a:solidFill>
                  <a:srgbClr val="FFC000"/>
                </a:solidFill>
              </a:rPr>
              <a:t>restaurer</a:t>
            </a:r>
            <a:r>
              <a:rPr sz="1969" dirty="0">
                <a:solidFill>
                  <a:srgbClr val="FFC000"/>
                </a:solidFill>
              </a:rPr>
              <a:t> </a:t>
            </a:r>
            <a:r>
              <a:rPr sz="1969" dirty="0" err="1"/>
              <a:t>l’état</a:t>
            </a:r>
            <a:r>
              <a:rPr sz="1969" dirty="0"/>
              <a:t> des </a:t>
            </a:r>
            <a:r>
              <a:rPr sz="1969" dirty="0" err="1"/>
              <a:t>données</a:t>
            </a:r>
            <a:r>
              <a:rPr sz="1969" dirty="0"/>
              <a:t> </a:t>
            </a:r>
            <a:r>
              <a:rPr sz="1969" dirty="0" err="1"/>
              <a:t>à</a:t>
            </a:r>
            <a:r>
              <a:rPr sz="1969" dirty="0"/>
              <a:t> un instant T. </a:t>
            </a:r>
            <a:endParaRPr sz="3094" dirty="0"/>
          </a:p>
          <a:p>
            <a:pPr indent="6697" defTabSz="914367">
              <a:spcBef>
                <a:spcPts val="703"/>
              </a:spcBef>
              <a:defRPr sz="1400">
                <a:solidFill>
                  <a:srgbClr val="000000"/>
                </a:solidFill>
                <a:latin typeface="Calibri"/>
                <a:ea typeface="Calibri"/>
                <a:cs typeface="Calibri"/>
                <a:sym typeface="Calibri"/>
              </a:defRPr>
            </a:pPr>
            <a:endParaRPr sz="3094" dirty="0"/>
          </a:p>
          <a:p>
            <a:pPr indent="6697" defTabSz="914367">
              <a:spcBef>
                <a:spcPts val="422"/>
              </a:spcBef>
              <a:defRPr sz="2800" b="1">
                <a:solidFill>
                  <a:srgbClr val="FFC000"/>
                </a:solidFill>
                <a:latin typeface="Calibri"/>
                <a:ea typeface="Calibri"/>
                <a:cs typeface="Calibri"/>
                <a:sym typeface="Calibri"/>
              </a:defRPr>
            </a:pPr>
            <a:r>
              <a:rPr sz="1969" dirty="0" err="1"/>
              <a:t>Archivage</a:t>
            </a:r>
            <a:r>
              <a:rPr sz="1969" dirty="0">
                <a:solidFill>
                  <a:srgbClr val="E46C0A"/>
                </a:solidFill>
              </a:rPr>
              <a:t> </a:t>
            </a:r>
            <a:endParaRPr sz="3094" dirty="0"/>
          </a:p>
          <a:p>
            <a:pPr defTabSz="914367">
              <a:spcBef>
                <a:spcPts val="422"/>
              </a:spcBef>
              <a:defRPr sz="2800">
                <a:solidFill>
                  <a:srgbClr val="000000"/>
                </a:solidFill>
                <a:latin typeface="Calibri"/>
                <a:ea typeface="Calibri"/>
                <a:cs typeface="Calibri"/>
                <a:sym typeface="Calibri"/>
              </a:defRPr>
            </a:pPr>
            <a:r>
              <a:rPr sz="1969" dirty="0" err="1"/>
              <a:t>L’archivage</a:t>
            </a:r>
            <a:r>
              <a:rPr sz="1969" dirty="0"/>
              <a:t> </a:t>
            </a:r>
            <a:r>
              <a:rPr sz="1969" dirty="0" err="1"/>
              <a:t>consiste</a:t>
            </a:r>
            <a:r>
              <a:rPr sz="1969" dirty="0"/>
              <a:t> </a:t>
            </a:r>
            <a:r>
              <a:rPr sz="1969" dirty="0" err="1"/>
              <a:t>à</a:t>
            </a:r>
            <a:r>
              <a:rPr sz="1969" dirty="0"/>
              <a:t> </a:t>
            </a:r>
            <a:r>
              <a:rPr sz="1969" dirty="0" err="1">
                <a:solidFill>
                  <a:srgbClr val="FFC000"/>
                </a:solidFill>
              </a:rPr>
              <a:t>préserver</a:t>
            </a:r>
            <a:r>
              <a:rPr sz="1969" dirty="0">
                <a:solidFill>
                  <a:srgbClr val="FFC000"/>
                </a:solidFill>
              </a:rPr>
              <a:t> les </a:t>
            </a:r>
            <a:r>
              <a:rPr sz="1969" dirty="0" err="1">
                <a:solidFill>
                  <a:srgbClr val="FFC000"/>
                </a:solidFill>
              </a:rPr>
              <a:t>données</a:t>
            </a:r>
            <a:r>
              <a:rPr sz="1969" dirty="0">
                <a:solidFill>
                  <a:srgbClr val="FFC000"/>
                </a:solidFill>
              </a:rPr>
              <a:t> </a:t>
            </a:r>
            <a:r>
              <a:rPr sz="1969" dirty="0"/>
              <a:t>:</a:t>
            </a:r>
            <a:endParaRPr sz="3094" dirty="0"/>
          </a:p>
          <a:p>
            <a:pPr marL="596388" lvl="1" indent="-274930" defTabSz="914367">
              <a:spcBef>
                <a:spcPts val="422"/>
              </a:spcBef>
              <a:buSzPct val="100000"/>
              <a:buFont typeface="Arial"/>
              <a:buChar char="–"/>
              <a:defRPr sz="2600">
                <a:solidFill>
                  <a:srgbClr val="000000"/>
                </a:solidFill>
                <a:latin typeface="Calibri"/>
                <a:ea typeface="Calibri"/>
                <a:cs typeface="Calibri"/>
                <a:sym typeface="Calibri"/>
              </a:defRPr>
            </a:pPr>
            <a:r>
              <a:rPr sz="1828" dirty="0" err="1"/>
              <a:t>dans</a:t>
            </a:r>
            <a:r>
              <a:rPr sz="1828" dirty="0"/>
              <a:t> le respect de </a:t>
            </a:r>
            <a:r>
              <a:rPr sz="1828" dirty="0" err="1"/>
              <a:t>l’</a:t>
            </a:r>
            <a:r>
              <a:rPr sz="1828" dirty="0" err="1">
                <a:solidFill>
                  <a:srgbClr val="FFC000"/>
                </a:solidFill>
              </a:rPr>
              <a:t>intégrité</a:t>
            </a:r>
            <a:r>
              <a:rPr sz="1828" dirty="0">
                <a:solidFill>
                  <a:srgbClr val="FFC000"/>
                </a:solidFill>
              </a:rPr>
              <a:t> et </a:t>
            </a:r>
            <a:r>
              <a:rPr sz="1828" dirty="0"/>
              <a:t> </a:t>
            </a:r>
            <a:r>
              <a:rPr sz="1828" dirty="0" err="1"/>
              <a:t>l’</a:t>
            </a:r>
            <a:r>
              <a:rPr sz="1828" dirty="0" err="1">
                <a:solidFill>
                  <a:srgbClr val="FFC000"/>
                </a:solidFill>
              </a:rPr>
              <a:t>authenticité</a:t>
            </a:r>
            <a:r>
              <a:rPr sz="1828" dirty="0">
                <a:solidFill>
                  <a:srgbClr val="FFC000"/>
                </a:solidFill>
              </a:rPr>
              <a:t>,</a:t>
            </a:r>
          </a:p>
          <a:p>
            <a:pPr marL="596388" lvl="1" indent="-274930" defTabSz="914367">
              <a:spcBef>
                <a:spcPts val="422"/>
              </a:spcBef>
              <a:buSzPct val="100000"/>
              <a:buFont typeface="Arial"/>
              <a:buChar char="–"/>
              <a:defRPr sz="2600">
                <a:solidFill>
                  <a:srgbClr val="000000"/>
                </a:solidFill>
                <a:latin typeface="Calibri"/>
                <a:ea typeface="Calibri"/>
                <a:cs typeface="Calibri"/>
                <a:sym typeface="Calibri"/>
              </a:defRPr>
            </a:pPr>
            <a:r>
              <a:rPr sz="1828" dirty="0" err="1"/>
              <a:t>aussi</a:t>
            </a:r>
            <a:r>
              <a:rPr sz="1828" dirty="0"/>
              <a:t> </a:t>
            </a:r>
            <a:r>
              <a:rPr sz="1828" dirty="0" err="1"/>
              <a:t>longtemps</a:t>
            </a:r>
            <a:r>
              <a:rPr sz="1828" dirty="0"/>
              <a:t> que </a:t>
            </a:r>
            <a:r>
              <a:rPr sz="1828" dirty="0" err="1"/>
              <a:t>nécessaire</a:t>
            </a:r>
            <a:r>
              <a:rPr sz="1828" dirty="0"/>
              <a:t> (</a:t>
            </a:r>
            <a:r>
              <a:rPr sz="1828" dirty="0" err="1">
                <a:solidFill>
                  <a:srgbClr val="FFC000"/>
                </a:solidFill>
              </a:rPr>
              <a:t>moyen</a:t>
            </a:r>
            <a:r>
              <a:rPr sz="1828" dirty="0">
                <a:solidFill>
                  <a:srgbClr val="FFC000"/>
                </a:solidFill>
              </a:rPr>
              <a:t> et long </a:t>
            </a:r>
            <a:r>
              <a:rPr sz="1828" dirty="0" err="1">
                <a:solidFill>
                  <a:srgbClr val="FFC000"/>
                </a:solidFill>
              </a:rPr>
              <a:t>termes</a:t>
            </a:r>
            <a:r>
              <a:rPr sz="1828" dirty="0"/>
              <a:t>),</a:t>
            </a:r>
            <a:endParaRPr sz="2672" dirty="0"/>
          </a:p>
          <a:p>
            <a:pPr marL="596388" lvl="1" indent="-274930" defTabSz="914367">
              <a:spcBef>
                <a:spcPts val="422"/>
              </a:spcBef>
              <a:buSzPct val="100000"/>
              <a:buFont typeface="Arial"/>
              <a:buChar char="–"/>
              <a:defRPr sz="2600">
                <a:solidFill>
                  <a:srgbClr val="000000"/>
                </a:solidFill>
                <a:latin typeface="Calibri"/>
                <a:ea typeface="Calibri"/>
                <a:cs typeface="Calibri"/>
                <a:sym typeface="Calibri"/>
              </a:defRPr>
            </a:pPr>
            <a:r>
              <a:rPr sz="1828" dirty="0"/>
              <a:t>pour </a:t>
            </a:r>
            <a:r>
              <a:rPr sz="1828" dirty="0" err="1"/>
              <a:t>qu’elles</a:t>
            </a:r>
            <a:r>
              <a:rPr sz="1828" dirty="0"/>
              <a:t> </a:t>
            </a:r>
            <a:r>
              <a:rPr sz="1828" dirty="0" err="1"/>
              <a:t>soient</a:t>
            </a:r>
            <a:r>
              <a:rPr sz="1828" dirty="0"/>
              <a:t> </a:t>
            </a:r>
            <a:r>
              <a:rPr sz="1828" dirty="0" err="1"/>
              <a:t>en</a:t>
            </a:r>
            <a:r>
              <a:rPr sz="1828" dirty="0"/>
              <a:t> </a:t>
            </a:r>
            <a:r>
              <a:rPr sz="1828" dirty="0">
                <a:solidFill>
                  <a:srgbClr val="FFC000"/>
                </a:solidFill>
              </a:rPr>
              <a:t>permanence </a:t>
            </a:r>
            <a:r>
              <a:rPr sz="1828" dirty="0" err="1">
                <a:solidFill>
                  <a:srgbClr val="FFC000"/>
                </a:solidFill>
              </a:rPr>
              <a:t>accessibles</a:t>
            </a:r>
            <a:r>
              <a:rPr sz="1828" dirty="0">
                <a:solidFill>
                  <a:srgbClr val="FFC000"/>
                </a:solidFill>
              </a:rPr>
              <a:t>, </a:t>
            </a:r>
            <a:r>
              <a:rPr sz="1828" dirty="0" err="1">
                <a:solidFill>
                  <a:srgbClr val="FFC000"/>
                </a:solidFill>
              </a:rPr>
              <a:t>lisibles</a:t>
            </a:r>
            <a:r>
              <a:rPr sz="1828" dirty="0">
                <a:solidFill>
                  <a:srgbClr val="FFC000"/>
                </a:solidFill>
              </a:rPr>
              <a:t> et </a:t>
            </a:r>
            <a:r>
              <a:rPr sz="1828" dirty="0" err="1">
                <a:solidFill>
                  <a:srgbClr val="FFC000"/>
                </a:solidFill>
              </a:rPr>
              <a:t>compréhensibles</a:t>
            </a:r>
            <a:r>
              <a:rPr sz="1828" dirty="0">
                <a:solidFill>
                  <a:srgbClr val="FFC000"/>
                </a:solidFill>
              </a:rPr>
              <a:t>.</a:t>
            </a:r>
            <a:endParaRPr sz="2672" dirty="0"/>
          </a:p>
          <a:p>
            <a:pPr marL="602732" lvl="1" indent="-281275" defTabSz="914367">
              <a:spcBef>
                <a:spcPts val="633"/>
              </a:spcBef>
              <a:buSzPct val="100000"/>
              <a:buFont typeface="Arial"/>
              <a:buChar char="–"/>
              <a:defRPr sz="1400">
                <a:solidFill>
                  <a:srgbClr val="FFC000"/>
                </a:solidFill>
                <a:latin typeface="Calibri"/>
                <a:ea typeface="Calibri"/>
                <a:cs typeface="Calibri"/>
                <a:sym typeface="Calibri"/>
              </a:defRPr>
            </a:pPr>
            <a:endParaRPr sz="2672" dirty="0"/>
          </a:p>
          <a:p>
            <a:pPr indent="6697" defTabSz="914367">
              <a:spcBef>
                <a:spcPts val="422"/>
              </a:spcBef>
              <a:defRPr sz="2800">
                <a:solidFill>
                  <a:srgbClr val="000000"/>
                </a:solidFill>
                <a:latin typeface="Calibri"/>
                <a:ea typeface="Calibri"/>
                <a:cs typeface="Calibri"/>
                <a:sym typeface="Calibri"/>
              </a:defRPr>
            </a:pPr>
            <a:r>
              <a:rPr sz="1969" dirty="0"/>
              <a:t>La </a:t>
            </a:r>
            <a:r>
              <a:rPr sz="1969" dirty="0" err="1"/>
              <a:t>création</a:t>
            </a:r>
            <a:r>
              <a:rPr sz="1969" dirty="0"/>
              <a:t> </a:t>
            </a:r>
            <a:r>
              <a:rPr sz="1969" dirty="0" err="1"/>
              <a:t>d'une</a:t>
            </a:r>
            <a:r>
              <a:rPr sz="1969" dirty="0"/>
              <a:t> archive </a:t>
            </a:r>
            <a:r>
              <a:rPr sz="1969" dirty="0" err="1"/>
              <a:t>s’accompagne</a:t>
            </a:r>
            <a:r>
              <a:rPr sz="1969" dirty="0"/>
              <a:t> </a:t>
            </a:r>
            <a:r>
              <a:rPr sz="1969" dirty="0" err="1"/>
              <a:t>souvent</a:t>
            </a:r>
            <a:r>
              <a:rPr sz="1969" dirty="0"/>
              <a:t> de la </a:t>
            </a:r>
            <a:r>
              <a:rPr sz="1969" dirty="0">
                <a:solidFill>
                  <a:srgbClr val="FFC000"/>
                </a:solidFill>
              </a:rPr>
              <a:t>suppression de </a:t>
            </a:r>
            <a:r>
              <a:rPr sz="1969" dirty="0" err="1">
                <a:solidFill>
                  <a:srgbClr val="FFC000"/>
                </a:solidFill>
              </a:rPr>
              <a:t>l'original</a:t>
            </a:r>
            <a:r>
              <a:rPr sz="1969" dirty="0">
                <a:solidFill>
                  <a:srgbClr val="FFC000"/>
                </a:solidFill>
              </a:rPr>
              <a:t>.</a:t>
            </a:r>
            <a:endParaRPr sz="3094" dirty="0"/>
          </a:p>
          <a:p>
            <a:pPr indent="6697" defTabSz="914367">
              <a:spcBef>
                <a:spcPts val="422"/>
              </a:spcBef>
              <a:defRPr sz="2800">
                <a:solidFill>
                  <a:srgbClr val="000000"/>
                </a:solidFill>
                <a:latin typeface="Calibri"/>
                <a:ea typeface="Calibri"/>
                <a:cs typeface="Calibri"/>
                <a:sym typeface="Calibri"/>
              </a:defRPr>
            </a:pPr>
            <a:r>
              <a:rPr sz="1969" dirty="0"/>
              <a:t>Les </a:t>
            </a:r>
            <a:r>
              <a:rPr sz="1969" dirty="0" err="1"/>
              <a:t>systèmes</a:t>
            </a:r>
            <a:r>
              <a:rPr sz="1969" dirty="0"/>
              <a:t> </a:t>
            </a:r>
            <a:r>
              <a:rPr sz="1969" dirty="0" err="1"/>
              <a:t>d'archivage</a:t>
            </a:r>
            <a:r>
              <a:rPr sz="1969" dirty="0"/>
              <a:t> </a:t>
            </a:r>
            <a:r>
              <a:rPr sz="1969" dirty="0" err="1"/>
              <a:t>servent</a:t>
            </a:r>
            <a:r>
              <a:rPr sz="1969" dirty="0"/>
              <a:t> </a:t>
            </a:r>
            <a:r>
              <a:rPr sz="1969" dirty="0" err="1"/>
              <a:t>à</a:t>
            </a:r>
            <a:r>
              <a:rPr sz="1969" dirty="0"/>
              <a:t> </a:t>
            </a:r>
            <a:r>
              <a:rPr sz="1969" dirty="0" err="1">
                <a:solidFill>
                  <a:srgbClr val="FFC000"/>
                </a:solidFill>
              </a:rPr>
              <a:t>récupérer</a:t>
            </a:r>
            <a:r>
              <a:rPr sz="1969" dirty="0">
                <a:solidFill>
                  <a:srgbClr val="FFC000"/>
                </a:solidFill>
              </a:rPr>
              <a:t> </a:t>
            </a:r>
            <a:r>
              <a:rPr sz="1969" dirty="0"/>
              <a:t>les </a:t>
            </a:r>
            <a:r>
              <a:rPr sz="1969" dirty="0" err="1"/>
              <a:t>données</a:t>
            </a:r>
            <a:r>
              <a:rPr sz="1969" dirty="0"/>
              <a:t> sur un </a:t>
            </a:r>
            <a:r>
              <a:rPr sz="1969" dirty="0" err="1"/>
              <a:t>intervalle</a:t>
            </a:r>
            <a:r>
              <a:rPr sz="1969" dirty="0"/>
              <a:t> de temps. </a:t>
            </a:r>
            <a:endParaRPr sz="3094" dirty="0"/>
          </a:p>
          <a:p>
            <a:pPr indent="6697" defTabSz="914367">
              <a:spcBef>
                <a:spcPts val="422"/>
              </a:spcBef>
              <a:defRPr sz="2800">
                <a:solidFill>
                  <a:srgbClr val="000000"/>
                </a:solidFill>
                <a:latin typeface="Calibri"/>
                <a:ea typeface="Calibri"/>
                <a:cs typeface="Calibri"/>
                <a:sym typeface="Calibri"/>
              </a:defRPr>
            </a:pPr>
            <a:r>
              <a:rPr sz="1969" dirty="0" err="1"/>
              <a:t>L’archivage</a:t>
            </a:r>
            <a:r>
              <a:rPr sz="1969" dirty="0"/>
              <a:t> </a:t>
            </a:r>
            <a:r>
              <a:rPr sz="1969" dirty="0" err="1"/>
              <a:t>peut</a:t>
            </a:r>
            <a:r>
              <a:rPr sz="1969" dirty="0"/>
              <a:t> </a:t>
            </a:r>
            <a:r>
              <a:rPr sz="1969" dirty="0" err="1"/>
              <a:t>être</a:t>
            </a:r>
            <a:r>
              <a:rPr sz="1969" dirty="0">
                <a:solidFill>
                  <a:srgbClr val="FFC000"/>
                </a:solidFill>
              </a:rPr>
              <a:t> </a:t>
            </a:r>
            <a:r>
              <a:rPr sz="1969" dirty="0" err="1">
                <a:solidFill>
                  <a:srgbClr val="FFC000"/>
                </a:solidFill>
              </a:rPr>
              <a:t>payant</a:t>
            </a:r>
            <a:r>
              <a:rPr sz="1969" dirty="0">
                <a:solidFill>
                  <a:srgbClr val="FFC000"/>
                </a:solidFill>
              </a:rPr>
              <a:t> </a:t>
            </a:r>
            <a:r>
              <a:rPr sz="1969" dirty="0"/>
              <a:t>(</a:t>
            </a:r>
            <a:r>
              <a:rPr sz="1969" dirty="0" err="1"/>
              <a:t>coût</a:t>
            </a:r>
            <a:r>
              <a:rPr sz="1969" dirty="0"/>
              <a:t> </a:t>
            </a:r>
            <a:r>
              <a:rPr sz="1969" dirty="0" err="1"/>
              <a:t>éligible</a:t>
            </a:r>
            <a:r>
              <a:rPr sz="1969" dirty="0"/>
              <a:t> </a:t>
            </a:r>
            <a:r>
              <a:rPr sz="1969" dirty="0" err="1"/>
              <a:t>dans</a:t>
            </a:r>
            <a:r>
              <a:rPr sz="1969" dirty="0"/>
              <a:t> le </a:t>
            </a:r>
            <a:r>
              <a:rPr sz="1969" dirty="0" err="1"/>
              <a:t>projet</a:t>
            </a:r>
            <a:r>
              <a:rPr sz="1969" dirty="0"/>
              <a:t> de recherche). </a:t>
            </a:r>
            <a:endParaRPr sz="1969" dirty="0">
              <a:solidFill>
                <a:srgbClr val="E46C0A"/>
              </a:solidFill>
            </a:endParaRPr>
          </a:p>
        </p:txBody>
      </p:sp>
      <p:grpSp>
        <p:nvGrpSpPr>
          <p:cNvPr id="558" name="Titre 1"/>
          <p:cNvGrpSpPr/>
          <p:nvPr/>
        </p:nvGrpSpPr>
        <p:grpSpPr>
          <a:xfrm>
            <a:off x="-1" y="-1"/>
            <a:ext cx="9159371" cy="718951"/>
            <a:chOff x="-1" y="0"/>
            <a:chExt cx="13026659" cy="1022506"/>
          </a:xfrm>
        </p:grpSpPr>
        <p:sp>
          <p:nvSpPr>
            <p:cNvPr id="556"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557" name="Sauvegarde Vs Archivage"/>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a:t>Sauvegarde Vs Archivage</a:t>
              </a:r>
            </a:p>
          </p:txBody>
        </p:sp>
      </p:grpSp>
      <p:pic>
        <p:nvPicPr>
          <p:cNvPr id="560" name="Image 14" descr="Image 14"/>
          <p:cNvPicPr>
            <a:picLocks noChangeAspect="1"/>
          </p:cNvPicPr>
          <p:nvPr/>
        </p:nvPicPr>
        <p:blipFill>
          <a:blip r:embed="rId3"/>
          <a:stretch>
            <a:fillRect/>
          </a:stretch>
        </p:blipFill>
        <p:spPr>
          <a:xfrm>
            <a:off x="7919995" y="6464300"/>
            <a:ext cx="1206501" cy="393701"/>
          </a:xfrm>
          <a:prstGeom prst="rect">
            <a:avLst/>
          </a:prstGeom>
          <a:ln w="12700" cap="flat">
            <a:noFill/>
            <a:miter lim="400000"/>
          </a:ln>
          <a:effectLst/>
        </p:spPr>
      </p:pic>
    </p:spTree>
    <p:extLst>
      <p:ext uri="{BB962C8B-B14F-4D97-AF65-F5344CB8AC3E}">
        <p14:creationId xmlns:p14="http://schemas.microsoft.com/office/powerpoint/2010/main" val="235694577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Picture 3" descr="Picture 3"/>
          <p:cNvPicPr>
            <a:picLocks noChangeAspect="1"/>
          </p:cNvPicPr>
          <p:nvPr/>
        </p:nvPicPr>
        <p:blipFill>
          <a:blip r:embed="rId3"/>
          <a:stretch>
            <a:fillRect/>
          </a:stretch>
        </p:blipFill>
        <p:spPr>
          <a:xfrm>
            <a:off x="971600" y="4653136"/>
            <a:ext cx="6102352" cy="1752600"/>
          </a:xfrm>
          <a:prstGeom prst="rect">
            <a:avLst/>
          </a:prstGeom>
          <a:ln w="12700">
            <a:miter lim="400000"/>
          </a:ln>
        </p:spPr>
      </p:pic>
      <p:sp>
        <p:nvSpPr>
          <p:cNvPr id="567" name="Espace réservé du contenu 2"/>
          <p:cNvSpPr txBox="1"/>
          <p:nvPr/>
        </p:nvSpPr>
        <p:spPr>
          <a:xfrm>
            <a:off x="203933" y="908720"/>
            <a:ext cx="8751501" cy="5688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defTabSz="914367">
              <a:spcBef>
                <a:spcPts val="422"/>
              </a:spcBef>
              <a:defRPr sz="2800">
                <a:solidFill>
                  <a:srgbClr val="000000"/>
                </a:solidFill>
                <a:latin typeface="Calibri"/>
                <a:ea typeface="Calibri"/>
                <a:cs typeface="Calibri"/>
                <a:sym typeface="Calibri"/>
              </a:defRPr>
            </a:pPr>
            <a:r>
              <a:rPr sz="1969" dirty="0"/>
              <a:t>Le stockage </a:t>
            </a:r>
            <a:r>
              <a:rPr sz="1969" dirty="0" err="1"/>
              <a:t>sécurisé</a:t>
            </a:r>
            <a:r>
              <a:rPr sz="1969" dirty="0"/>
              <a:t> </a:t>
            </a:r>
            <a:r>
              <a:rPr sz="1969" dirty="0" err="1"/>
              <a:t>est</a:t>
            </a:r>
            <a:r>
              <a:rPr sz="1969" dirty="0"/>
              <a:t> important pour assurer la </a:t>
            </a:r>
            <a:r>
              <a:rPr sz="1969" dirty="0" err="1"/>
              <a:t>continuité</a:t>
            </a:r>
            <a:r>
              <a:rPr sz="1969" dirty="0"/>
              <a:t> de </a:t>
            </a:r>
            <a:r>
              <a:rPr sz="1969" dirty="0" err="1"/>
              <a:t>l’exploitation</a:t>
            </a:r>
            <a:r>
              <a:rPr sz="1969" dirty="0"/>
              <a:t> des </a:t>
            </a:r>
            <a:r>
              <a:rPr sz="1969" dirty="0" err="1"/>
              <a:t>données</a:t>
            </a:r>
            <a:r>
              <a:rPr sz="1969" dirty="0"/>
              <a:t> sur du court </a:t>
            </a:r>
            <a:r>
              <a:rPr sz="1969" dirty="0" err="1"/>
              <a:t>terme</a:t>
            </a:r>
            <a:r>
              <a:rPr sz="1969" dirty="0"/>
              <a:t>.</a:t>
            </a:r>
            <a:endParaRPr sz="3094" dirty="0"/>
          </a:p>
          <a:p>
            <a:pPr defTabSz="914367">
              <a:spcBef>
                <a:spcPts val="211"/>
              </a:spcBef>
              <a:defRPr sz="1400">
                <a:solidFill>
                  <a:srgbClr val="000000"/>
                </a:solidFill>
                <a:latin typeface="Calibri"/>
                <a:ea typeface="Calibri"/>
                <a:cs typeface="Calibri"/>
                <a:sym typeface="Calibri"/>
              </a:defRPr>
            </a:pPr>
            <a:r>
              <a:rPr sz="984" dirty="0"/>
              <a:t> </a:t>
            </a:r>
            <a:endParaRPr sz="3094" dirty="0"/>
          </a:p>
          <a:p>
            <a:pPr defTabSz="914367">
              <a:spcBef>
                <a:spcPts val="562"/>
              </a:spcBef>
              <a:defRPr sz="3400" b="1">
                <a:solidFill>
                  <a:srgbClr val="FFC000"/>
                </a:solidFill>
                <a:latin typeface="Calibri"/>
                <a:ea typeface="Calibri"/>
                <a:cs typeface="Calibri"/>
                <a:sym typeface="Calibri"/>
              </a:defRPr>
            </a:pPr>
            <a:r>
              <a:rPr sz="2391" dirty="0" err="1"/>
              <a:t>Sécurité</a:t>
            </a:r>
            <a:r>
              <a:rPr sz="2391" dirty="0"/>
              <a:t> physique </a:t>
            </a:r>
            <a:endParaRPr sz="3094" dirty="0"/>
          </a:p>
          <a:p>
            <a:pPr defTabSz="914367">
              <a:spcBef>
                <a:spcPts val="703"/>
              </a:spcBef>
              <a:defRPr sz="1600" b="1">
                <a:solidFill>
                  <a:srgbClr val="FFC000"/>
                </a:solidFill>
                <a:latin typeface="Calibri"/>
                <a:ea typeface="Calibri"/>
                <a:cs typeface="Calibri"/>
                <a:sym typeface="Calibri"/>
              </a:defRPr>
            </a:pPr>
            <a:endParaRPr sz="3094" dirty="0"/>
          </a:p>
          <a:p>
            <a:pPr defTabSz="914367">
              <a:spcBef>
                <a:spcPts val="422"/>
              </a:spcBef>
              <a:defRPr sz="2800">
                <a:solidFill>
                  <a:srgbClr val="000000"/>
                </a:solidFill>
                <a:latin typeface="Calibri"/>
                <a:ea typeface="Calibri"/>
                <a:cs typeface="Calibri"/>
                <a:sym typeface="Calibri"/>
              </a:defRPr>
            </a:pPr>
            <a:r>
              <a:rPr sz="1969" dirty="0"/>
              <a:t>Pour ne pas </a:t>
            </a:r>
            <a:r>
              <a:rPr sz="1969" dirty="0" err="1"/>
              <a:t>perdre</a:t>
            </a:r>
            <a:r>
              <a:rPr sz="1969" dirty="0"/>
              <a:t> </a:t>
            </a:r>
            <a:r>
              <a:rPr sz="1969" dirty="0" err="1"/>
              <a:t>ses</a:t>
            </a:r>
            <a:r>
              <a:rPr sz="1969" dirty="0"/>
              <a:t> </a:t>
            </a:r>
            <a:r>
              <a:rPr sz="1969" dirty="0" err="1"/>
              <a:t>données</a:t>
            </a:r>
            <a:r>
              <a:rPr sz="1969" dirty="0"/>
              <a:t>, la </a:t>
            </a:r>
            <a:r>
              <a:rPr sz="1969" dirty="0" err="1"/>
              <a:t>règle</a:t>
            </a:r>
            <a:r>
              <a:rPr sz="1969" dirty="0"/>
              <a:t> simple de la </a:t>
            </a:r>
            <a:r>
              <a:rPr sz="1969" dirty="0" err="1"/>
              <a:t>sauvegarde</a:t>
            </a:r>
            <a:r>
              <a:rPr sz="1969" dirty="0"/>
              <a:t> :</a:t>
            </a:r>
            <a:r>
              <a:rPr sz="1969" dirty="0">
                <a:solidFill>
                  <a:srgbClr val="E46C0A"/>
                </a:solidFill>
              </a:rPr>
              <a:t> </a:t>
            </a:r>
            <a:r>
              <a:rPr sz="1969" dirty="0">
                <a:solidFill>
                  <a:srgbClr val="FFC000"/>
                </a:solidFill>
              </a:rPr>
              <a:t>3-2-1</a:t>
            </a:r>
            <a:endParaRPr sz="3094" dirty="0"/>
          </a:p>
          <a:p>
            <a:pPr defTabSz="914367">
              <a:spcBef>
                <a:spcPts val="703"/>
              </a:spcBef>
              <a:defRPr sz="1800">
                <a:solidFill>
                  <a:srgbClr val="000000"/>
                </a:solidFill>
                <a:latin typeface="Calibri"/>
                <a:ea typeface="Calibri"/>
                <a:cs typeface="Calibri"/>
                <a:sym typeface="Calibri"/>
              </a:defRPr>
            </a:pPr>
            <a:endParaRPr sz="3094" dirty="0"/>
          </a:p>
          <a:p>
            <a:pPr marL="602732" lvl="1" indent="-281275" defTabSz="914367">
              <a:spcBef>
                <a:spcPts val="422"/>
              </a:spcBef>
              <a:buClr>
                <a:srgbClr val="FFC000"/>
              </a:buClr>
              <a:buSzPct val="100000"/>
              <a:buChar char="❖"/>
              <a:defRPr sz="2800">
                <a:solidFill>
                  <a:srgbClr val="000000"/>
                </a:solidFill>
                <a:latin typeface="Calibri"/>
                <a:ea typeface="Calibri"/>
                <a:cs typeface="Calibri"/>
                <a:sym typeface="Calibri"/>
              </a:defRPr>
            </a:pPr>
            <a:r>
              <a:rPr sz="1969" dirty="0"/>
              <a:t>Faire au </a:t>
            </a:r>
            <a:r>
              <a:rPr sz="1969" dirty="0" err="1"/>
              <a:t>moins</a:t>
            </a:r>
            <a:r>
              <a:rPr sz="1969" dirty="0"/>
              <a:t> </a:t>
            </a:r>
            <a:r>
              <a:rPr sz="1969" dirty="0">
                <a:solidFill>
                  <a:srgbClr val="FFC000"/>
                </a:solidFill>
              </a:rPr>
              <a:t>3 copies </a:t>
            </a:r>
            <a:r>
              <a:rPr sz="1969" dirty="0"/>
              <a:t>de </a:t>
            </a:r>
            <a:r>
              <a:rPr sz="1969" dirty="0" err="1"/>
              <a:t>ses</a:t>
            </a:r>
            <a:r>
              <a:rPr sz="1969" dirty="0"/>
              <a:t> </a:t>
            </a:r>
            <a:r>
              <a:rPr sz="1969" dirty="0" err="1"/>
              <a:t>données</a:t>
            </a:r>
            <a:endParaRPr sz="2672" dirty="0"/>
          </a:p>
          <a:p>
            <a:pPr marL="602732" lvl="1" indent="-281275" defTabSz="914367">
              <a:spcBef>
                <a:spcPts val="422"/>
              </a:spcBef>
              <a:buClr>
                <a:srgbClr val="FFC000"/>
              </a:buClr>
              <a:buSzPct val="100000"/>
              <a:buChar char="❖"/>
              <a:defRPr sz="2800">
                <a:solidFill>
                  <a:srgbClr val="000000"/>
                </a:solidFill>
                <a:latin typeface="Calibri"/>
                <a:ea typeface="Calibri"/>
                <a:cs typeface="Calibri"/>
                <a:sym typeface="Calibri"/>
              </a:defRPr>
            </a:pPr>
            <a:r>
              <a:rPr sz="1969" dirty="0"/>
              <a:t>Stocker les copies sur au </a:t>
            </a:r>
            <a:r>
              <a:rPr sz="1969" dirty="0" err="1"/>
              <a:t>moins</a:t>
            </a:r>
            <a:r>
              <a:rPr sz="1969" dirty="0"/>
              <a:t> </a:t>
            </a:r>
            <a:r>
              <a:rPr sz="1969" dirty="0">
                <a:solidFill>
                  <a:srgbClr val="FFC000"/>
                </a:solidFill>
              </a:rPr>
              <a:t>2 supports </a:t>
            </a:r>
            <a:r>
              <a:rPr sz="1969" dirty="0" err="1"/>
              <a:t>différents</a:t>
            </a:r>
            <a:endParaRPr sz="2672" dirty="0"/>
          </a:p>
          <a:p>
            <a:pPr marL="602732" lvl="1" indent="-281275" defTabSz="914367">
              <a:spcBef>
                <a:spcPts val="422"/>
              </a:spcBef>
              <a:buClr>
                <a:srgbClr val="FFC000"/>
              </a:buClr>
              <a:buSzPct val="100000"/>
              <a:buChar char="❖"/>
              <a:defRPr sz="2800">
                <a:solidFill>
                  <a:srgbClr val="000000"/>
                </a:solidFill>
                <a:latin typeface="Calibri"/>
                <a:ea typeface="Calibri"/>
                <a:cs typeface="Calibri"/>
                <a:sym typeface="Calibri"/>
              </a:defRPr>
            </a:pPr>
            <a:r>
              <a:rPr sz="1969" dirty="0" err="1"/>
              <a:t>Avoir</a:t>
            </a:r>
            <a:r>
              <a:rPr sz="1969" dirty="0"/>
              <a:t> au </a:t>
            </a:r>
            <a:r>
              <a:rPr sz="1969" dirty="0" err="1"/>
              <a:t>moins</a:t>
            </a:r>
            <a:r>
              <a:rPr sz="1969" dirty="0"/>
              <a:t> </a:t>
            </a:r>
            <a:r>
              <a:rPr sz="1969" dirty="0">
                <a:solidFill>
                  <a:srgbClr val="FFC000"/>
                </a:solidFill>
              </a:rPr>
              <a:t>1 </a:t>
            </a:r>
            <a:r>
              <a:rPr sz="1969" dirty="0" err="1">
                <a:solidFill>
                  <a:srgbClr val="FFC000"/>
                </a:solidFill>
              </a:rPr>
              <a:t>sauvegarde</a:t>
            </a:r>
            <a:r>
              <a:rPr sz="1969" dirty="0">
                <a:solidFill>
                  <a:srgbClr val="FFC000"/>
                </a:solidFill>
              </a:rPr>
              <a:t> hors site</a:t>
            </a:r>
            <a:endParaRPr sz="2672" dirty="0"/>
          </a:p>
          <a:p>
            <a:pPr lvl="1" indent="321457" defTabSz="914367">
              <a:spcBef>
                <a:spcPts val="633"/>
              </a:spcBef>
              <a:defRPr>
                <a:solidFill>
                  <a:srgbClr val="E46C0A"/>
                </a:solidFill>
                <a:latin typeface="Calibri"/>
                <a:ea typeface="Calibri"/>
                <a:cs typeface="Calibri"/>
                <a:sym typeface="Calibri"/>
              </a:defRPr>
            </a:pPr>
            <a:endParaRPr lang="fr-FR" sz="2672" dirty="0"/>
          </a:p>
          <a:p>
            <a:pPr lvl="1" indent="321457" defTabSz="914367">
              <a:spcBef>
                <a:spcPts val="633"/>
              </a:spcBef>
              <a:defRPr>
                <a:solidFill>
                  <a:srgbClr val="E46C0A"/>
                </a:solidFill>
                <a:latin typeface="Calibri"/>
                <a:ea typeface="Calibri"/>
                <a:cs typeface="Calibri"/>
                <a:sym typeface="Calibri"/>
              </a:defRPr>
            </a:pPr>
            <a:endParaRPr sz="2672" dirty="0"/>
          </a:p>
          <a:p>
            <a:pPr lvl="1" indent="321457" defTabSz="914367">
              <a:spcBef>
                <a:spcPts val="633"/>
              </a:spcBef>
              <a:defRPr sz="2200">
                <a:solidFill>
                  <a:srgbClr val="E46C0A"/>
                </a:solidFill>
                <a:latin typeface="Calibri"/>
                <a:ea typeface="Calibri"/>
                <a:cs typeface="Calibri"/>
                <a:sym typeface="Calibri"/>
              </a:defRPr>
            </a:pPr>
            <a:endParaRPr sz="2672" dirty="0"/>
          </a:p>
          <a:p>
            <a:pPr marL="602732" lvl="1" indent="-281275" defTabSz="914367">
              <a:spcBef>
                <a:spcPts val="422"/>
              </a:spcBef>
              <a:buClr>
                <a:srgbClr val="FFC000"/>
              </a:buClr>
              <a:buSzPct val="100000"/>
              <a:buChar char="❖"/>
              <a:defRPr sz="2800">
                <a:solidFill>
                  <a:srgbClr val="FFC000"/>
                </a:solidFill>
                <a:latin typeface="Calibri"/>
                <a:ea typeface="Calibri"/>
                <a:cs typeface="Calibri"/>
                <a:sym typeface="Calibri"/>
              </a:defRPr>
            </a:pPr>
            <a:r>
              <a:rPr sz="1969" dirty="0" err="1"/>
              <a:t>Zéro</a:t>
            </a:r>
            <a:r>
              <a:rPr sz="1969" dirty="0"/>
              <a:t> </a:t>
            </a:r>
            <a:r>
              <a:rPr sz="1969" dirty="0" err="1"/>
              <a:t>inquiétude</a:t>
            </a:r>
            <a:r>
              <a:rPr sz="1969" dirty="0"/>
              <a:t> </a:t>
            </a:r>
            <a:r>
              <a:rPr sz="1969" dirty="0">
                <a:solidFill>
                  <a:srgbClr val="000000"/>
                </a:solidFill>
              </a:rPr>
              <a:t>pour la </a:t>
            </a:r>
            <a:r>
              <a:rPr sz="1969" dirty="0" err="1">
                <a:solidFill>
                  <a:srgbClr val="000000"/>
                </a:solidFill>
              </a:rPr>
              <a:t>sauvegarde</a:t>
            </a:r>
            <a:r>
              <a:rPr sz="1969" dirty="0">
                <a:solidFill>
                  <a:srgbClr val="000000"/>
                </a:solidFill>
              </a:rPr>
              <a:t> des </a:t>
            </a:r>
            <a:r>
              <a:rPr sz="1969" dirty="0" err="1">
                <a:solidFill>
                  <a:srgbClr val="000000"/>
                </a:solidFill>
              </a:rPr>
              <a:t>données</a:t>
            </a:r>
            <a:endParaRPr sz="2672" dirty="0"/>
          </a:p>
        </p:txBody>
      </p:sp>
      <p:grpSp>
        <p:nvGrpSpPr>
          <p:cNvPr id="570" name="Titre 1"/>
          <p:cNvGrpSpPr/>
          <p:nvPr/>
        </p:nvGrpSpPr>
        <p:grpSpPr>
          <a:xfrm>
            <a:off x="-1" y="-1"/>
            <a:ext cx="9159371" cy="718951"/>
            <a:chOff x="-1" y="0"/>
            <a:chExt cx="13026659" cy="1022506"/>
          </a:xfrm>
        </p:grpSpPr>
        <p:sp>
          <p:nvSpPr>
            <p:cNvPr id="568"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569" name="Stockage sécurisé des données"/>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a:t>Stockage sécurisé des données</a:t>
              </a:r>
            </a:p>
          </p:txBody>
        </p:sp>
      </p:grpSp>
    </p:spTree>
    <p:extLst>
      <p:ext uri="{BB962C8B-B14F-4D97-AF65-F5344CB8AC3E}">
        <p14:creationId xmlns:p14="http://schemas.microsoft.com/office/powerpoint/2010/main" val="422088089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Espace réservé du pied de page 1"/>
          <p:cNvSpPr txBox="1"/>
          <p:nvPr/>
        </p:nvSpPr>
        <p:spPr>
          <a:xfrm>
            <a:off x="3169920" y="6356396"/>
            <a:ext cx="2804161" cy="287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a:solidFill>
                  <a:srgbClr val="000000"/>
                </a:solidFill>
                <a:latin typeface="Calibri"/>
                <a:ea typeface="Calibri"/>
                <a:cs typeface="Calibri"/>
                <a:sym typeface="Calibri"/>
              </a:defRPr>
            </a:lvl1pPr>
          </a:lstStyle>
          <a:p>
            <a:r>
              <a:rPr sz="1266"/>
              <a:t>Formation PGD Cirad</a:t>
            </a:r>
          </a:p>
        </p:txBody>
      </p:sp>
      <p:sp>
        <p:nvSpPr>
          <p:cNvPr id="579" name="Espace réservé du numéro de diapositive 2"/>
          <p:cNvSpPr txBox="1">
            <a:spLocks noGrp="1"/>
          </p:cNvSpPr>
          <p:nvPr>
            <p:ph type="sldNum" sz="quarter" idx="4294967295"/>
          </p:nvPr>
        </p:nvSpPr>
        <p:spPr>
          <a:xfrm>
            <a:off x="125996" y="6356396"/>
            <a:ext cx="539080" cy="3504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lgn="l" defTabSz="914367">
              <a:defRPr sz="1687">
                <a:solidFill>
                  <a:srgbClr val="000000"/>
                </a:solidFill>
                <a:latin typeface="Calibri"/>
                <a:ea typeface="Calibri"/>
                <a:cs typeface="Calibri"/>
                <a:sym typeface="Calibri"/>
              </a:defRPr>
            </a:lvl1pPr>
          </a:lstStyle>
          <a:p>
            <a:fld id="{86CB4B4D-7CA3-9044-876B-883B54F8677D}" type="slidenum">
              <a:t>206</a:t>
            </a:fld>
            <a:endParaRPr/>
          </a:p>
        </p:txBody>
      </p:sp>
      <p:grpSp>
        <p:nvGrpSpPr>
          <p:cNvPr id="582" name="Titre 1"/>
          <p:cNvGrpSpPr/>
          <p:nvPr/>
        </p:nvGrpSpPr>
        <p:grpSpPr>
          <a:xfrm>
            <a:off x="-1" y="-1"/>
            <a:ext cx="9159371" cy="718951"/>
            <a:chOff x="-1" y="0"/>
            <a:chExt cx="13026659" cy="1022506"/>
          </a:xfrm>
        </p:grpSpPr>
        <p:sp>
          <p:nvSpPr>
            <p:cNvPr id="580"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581" name="10 étapes pour une sauvegarde réussie"/>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a:t>10 étapes pour une sauvegarde réussie</a:t>
              </a:r>
            </a:p>
          </p:txBody>
        </p:sp>
      </p:grpSp>
      <p:sp>
        <p:nvSpPr>
          <p:cNvPr id="583" name="Rectangle 6"/>
          <p:cNvSpPr/>
          <p:nvPr/>
        </p:nvSpPr>
        <p:spPr>
          <a:xfrm>
            <a:off x="395536" y="1340767"/>
            <a:ext cx="8494022" cy="4334774"/>
          </a:xfrm>
          <a:prstGeom prst="rect">
            <a:avLst/>
          </a:prstGeom>
          <a:solidFill>
            <a:srgbClr val="4F81BD"/>
          </a:solidFill>
          <a:ln w="50800">
            <a:solidFill>
              <a:srgbClr val="FFFFFF"/>
            </a:solidFill>
          </a:ln>
          <a:effectLst>
            <a:outerShdw blurRad="50800" dist="25400" dir="5400000" rotWithShape="0">
              <a:srgbClr val="000000">
                <a:alpha val="38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defTabSz="914367">
              <a:defRPr sz="2800">
                <a:solidFill>
                  <a:srgbClr val="FFFFFF"/>
                </a:solidFill>
                <a:latin typeface="Calibri"/>
                <a:ea typeface="Calibri"/>
                <a:cs typeface="Calibri"/>
                <a:sym typeface="Calibri"/>
              </a:defRPr>
            </a:pPr>
            <a:r>
              <a:rPr sz="1969"/>
              <a:t>1. Vérifiez si votre institution dispose d'une stratégie de sauvegarde</a:t>
            </a:r>
          </a:p>
          <a:p>
            <a:pPr defTabSz="914367">
              <a:defRPr sz="2800">
                <a:solidFill>
                  <a:srgbClr val="FFFFFF"/>
                </a:solidFill>
                <a:latin typeface="Calibri"/>
                <a:ea typeface="Calibri"/>
                <a:cs typeface="Calibri"/>
                <a:sym typeface="Calibri"/>
              </a:defRPr>
            </a:pPr>
            <a:r>
              <a:rPr sz="1969"/>
              <a:t>2. Déterminez ce que vous voulez sauvegarder </a:t>
            </a:r>
          </a:p>
          <a:p>
            <a:pPr defTabSz="914367">
              <a:defRPr sz="2800">
                <a:solidFill>
                  <a:srgbClr val="FFFFFF"/>
                </a:solidFill>
                <a:latin typeface="Calibri"/>
                <a:ea typeface="Calibri"/>
                <a:cs typeface="Calibri"/>
                <a:sym typeface="Calibri"/>
              </a:defRPr>
            </a:pPr>
            <a:r>
              <a:rPr sz="1969"/>
              <a:t>3. Décidez du nombre et de la fréquence des sauvegardes</a:t>
            </a:r>
          </a:p>
          <a:p>
            <a:pPr defTabSz="914367">
              <a:defRPr sz="2800">
                <a:solidFill>
                  <a:srgbClr val="FFFFFF"/>
                </a:solidFill>
                <a:latin typeface="Calibri"/>
                <a:ea typeface="Calibri"/>
                <a:cs typeface="Calibri"/>
                <a:sym typeface="Calibri"/>
              </a:defRPr>
            </a:pPr>
            <a:r>
              <a:rPr sz="1969"/>
              <a:t>4. Décidez où les sauvegardes seront stockées</a:t>
            </a:r>
          </a:p>
          <a:p>
            <a:pPr defTabSz="914367">
              <a:defRPr sz="2800">
                <a:solidFill>
                  <a:srgbClr val="FFFFFF"/>
                </a:solidFill>
                <a:latin typeface="Calibri"/>
                <a:ea typeface="Calibri"/>
                <a:cs typeface="Calibri"/>
                <a:sym typeface="Calibri"/>
              </a:defRPr>
            </a:pPr>
            <a:r>
              <a:rPr sz="1969"/>
              <a:t>5. Déterminer la capacité de stockage nécessaire</a:t>
            </a:r>
          </a:p>
          <a:p>
            <a:pPr defTabSz="914367">
              <a:defRPr sz="2800">
                <a:solidFill>
                  <a:srgbClr val="FFFFFF"/>
                </a:solidFill>
                <a:latin typeface="Calibri"/>
                <a:ea typeface="Calibri"/>
                <a:cs typeface="Calibri"/>
                <a:sym typeface="Calibri"/>
              </a:defRPr>
            </a:pPr>
            <a:r>
              <a:rPr sz="1969"/>
              <a:t>6. Déterminez s'il existe des outils que vous pourriez utiliser pour automatiser la sauvegarde</a:t>
            </a:r>
          </a:p>
          <a:p>
            <a:pPr defTabSz="914367">
              <a:defRPr sz="2800">
                <a:solidFill>
                  <a:srgbClr val="FFFFFF"/>
                </a:solidFill>
                <a:latin typeface="Calibri"/>
                <a:ea typeface="Calibri"/>
                <a:cs typeface="Calibri"/>
                <a:sym typeface="Calibri"/>
              </a:defRPr>
            </a:pPr>
            <a:r>
              <a:rPr sz="1969"/>
              <a:t>7. Déterminez combien de temps les sauvegardes seront conservées et comment elles seront détruites</a:t>
            </a:r>
          </a:p>
          <a:p>
            <a:pPr defTabSz="914367">
              <a:defRPr sz="2800">
                <a:solidFill>
                  <a:srgbClr val="FFFFFF"/>
                </a:solidFill>
                <a:latin typeface="Calibri"/>
                <a:ea typeface="Calibri"/>
                <a:cs typeface="Calibri"/>
                <a:sym typeface="Calibri"/>
              </a:defRPr>
            </a:pPr>
            <a:r>
              <a:rPr sz="1969"/>
              <a:t>8. Déterminer comment les données personnelles seront protégées</a:t>
            </a:r>
          </a:p>
          <a:p>
            <a:pPr defTabSz="914367">
              <a:defRPr sz="2800" b="1">
                <a:solidFill>
                  <a:srgbClr val="953735"/>
                </a:solidFill>
                <a:latin typeface="Calibri"/>
                <a:ea typeface="Calibri"/>
                <a:cs typeface="Calibri"/>
                <a:sym typeface="Calibri"/>
              </a:defRPr>
            </a:pPr>
            <a:r>
              <a:rPr sz="1969"/>
              <a:t>9. Élaborer un plan de reprise après sinistre</a:t>
            </a:r>
            <a:endParaRPr sz="1969">
              <a:solidFill>
                <a:srgbClr val="FFFFFF"/>
              </a:solidFill>
            </a:endParaRPr>
          </a:p>
          <a:p>
            <a:pPr defTabSz="914367">
              <a:defRPr sz="2800">
                <a:solidFill>
                  <a:srgbClr val="FFFFFF"/>
                </a:solidFill>
                <a:latin typeface="Calibri"/>
                <a:ea typeface="Calibri"/>
                <a:cs typeface="Calibri"/>
                <a:sym typeface="Calibri"/>
              </a:defRPr>
            </a:pPr>
            <a:r>
              <a:rPr sz="1969"/>
              <a:t>10. Attribuer des responsabilités</a:t>
            </a:r>
          </a:p>
          <a:p>
            <a:pPr defTabSz="914367">
              <a:defRPr sz="2800">
                <a:solidFill>
                  <a:srgbClr val="FFFFFF"/>
                </a:solidFill>
                <a:latin typeface="Calibri"/>
                <a:ea typeface="Calibri"/>
                <a:cs typeface="Calibri"/>
                <a:sym typeface="Calibri"/>
              </a:defRPr>
            </a:pPr>
            <a:endParaRPr sz="1969"/>
          </a:p>
          <a:p>
            <a:pPr defTabSz="914367">
              <a:defRPr sz="2800" b="1">
                <a:solidFill>
                  <a:srgbClr val="953735"/>
                </a:solidFill>
                <a:latin typeface="Calibri"/>
                <a:ea typeface="Calibri"/>
                <a:cs typeface="Calibri"/>
                <a:sym typeface="Calibri"/>
              </a:defRPr>
            </a:pPr>
            <a:r>
              <a:rPr sz="1969"/>
              <a:t>Et 11 ! !!! </a:t>
            </a:r>
            <a:r>
              <a:rPr sz="1969">
                <a:solidFill>
                  <a:srgbClr val="FFFFFF"/>
                </a:solidFill>
              </a:rPr>
              <a:t>Déterminer comment vérifier l'intégrité des fichiers sauvegardés</a:t>
            </a:r>
          </a:p>
        </p:txBody>
      </p:sp>
    </p:spTree>
    <p:extLst>
      <p:ext uri="{BB962C8B-B14F-4D97-AF65-F5344CB8AC3E}">
        <p14:creationId xmlns:p14="http://schemas.microsoft.com/office/powerpoint/2010/main" val="660831808"/>
      </p:ext>
    </p:extLst>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Espace réservé du contenu 2"/>
          <p:cNvSpPr txBox="1"/>
          <p:nvPr/>
        </p:nvSpPr>
        <p:spPr>
          <a:xfrm>
            <a:off x="297262" y="980728"/>
            <a:ext cx="8477490" cy="540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p>
            <a:pPr indent="38173" defTabSz="868648">
              <a:spcBef>
                <a:spcPts val="422"/>
              </a:spcBef>
              <a:defRPr sz="2660">
                <a:solidFill>
                  <a:srgbClr val="000000"/>
                </a:solidFill>
                <a:latin typeface="Calibri"/>
                <a:ea typeface="Calibri"/>
                <a:cs typeface="Calibri"/>
                <a:sym typeface="Calibri"/>
              </a:defRPr>
            </a:pPr>
            <a:r>
              <a:rPr sz="1870"/>
              <a:t>Pour se protéger des piratages et du vol de ses données, il est nécessaire :</a:t>
            </a:r>
            <a:endParaRPr sz="2939"/>
          </a:p>
          <a:p>
            <a:pPr marL="572595" lvl="1" indent="-267211" defTabSz="868648">
              <a:spcBef>
                <a:spcPts val="1125"/>
              </a:spcBef>
              <a:buClr>
                <a:srgbClr val="FFC000"/>
              </a:buClr>
              <a:buSzPct val="100000"/>
              <a:buChar char="❖"/>
              <a:defRPr sz="2660">
                <a:solidFill>
                  <a:srgbClr val="000000"/>
                </a:solidFill>
                <a:latin typeface="Calibri"/>
                <a:ea typeface="Calibri"/>
                <a:cs typeface="Calibri"/>
                <a:sym typeface="Calibri"/>
              </a:defRPr>
            </a:pPr>
            <a:r>
              <a:rPr sz="1870"/>
              <a:t>D'avoir un </a:t>
            </a:r>
            <a:r>
              <a:rPr sz="1870">
                <a:solidFill>
                  <a:srgbClr val="FFC000"/>
                </a:solidFill>
              </a:rPr>
              <a:t>antivirus à jour </a:t>
            </a:r>
            <a:r>
              <a:rPr sz="1870"/>
              <a:t>pour minimiser les attaques informatiques</a:t>
            </a:r>
            <a:endParaRPr sz="2537"/>
          </a:p>
          <a:p>
            <a:pPr marL="572595" lvl="1" indent="-267211" defTabSz="868648">
              <a:spcBef>
                <a:spcPts val="633"/>
              </a:spcBef>
              <a:buClr>
                <a:srgbClr val="FFC000"/>
              </a:buClr>
              <a:buSzPct val="100000"/>
              <a:buChar char="❖"/>
              <a:defRPr sz="2660">
                <a:solidFill>
                  <a:srgbClr val="000000"/>
                </a:solidFill>
                <a:latin typeface="Calibri"/>
                <a:ea typeface="Calibri"/>
                <a:cs typeface="Calibri"/>
                <a:sym typeface="Calibri"/>
              </a:defRPr>
            </a:pPr>
            <a:endParaRPr sz="2537"/>
          </a:p>
          <a:p>
            <a:pPr lvl="1" indent="305384" defTabSz="868648">
              <a:spcBef>
                <a:spcPts val="633"/>
              </a:spcBef>
              <a:defRPr sz="2660">
                <a:solidFill>
                  <a:srgbClr val="000000"/>
                </a:solidFill>
                <a:latin typeface="Calibri"/>
                <a:ea typeface="Calibri"/>
                <a:cs typeface="Calibri"/>
                <a:sym typeface="Calibri"/>
              </a:defRPr>
            </a:pPr>
            <a:endParaRPr sz="2537"/>
          </a:p>
          <a:p>
            <a:pPr marL="572595" lvl="1" indent="-267211" defTabSz="868648">
              <a:spcBef>
                <a:spcPts val="422"/>
              </a:spcBef>
              <a:buClr>
                <a:srgbClr val="FFC000"/>
              </a:buClr>
              <a:buSzPct val="100000"/>
              <a:buChar char="❖"/>
              <a:defRPr sz="2660">
                <a:solidFill>
                  <a:srgbClr val="000000"/>
                </a:solidFill>
                <a:latin typeface="Calibri"/>
                <a:ea typeface="Calibri"/>
                <a:cs typeface="Calibri"/>
                <a:sym typeface="Calibri"/>
              </a:defRPr>
            </a:pPr>
            <a:r>
              <a:rPr sz="1870"/>
              <a:t>De stocker ses données sur un ordinateur </a:t>
            </a:r>
            <a:r>
              <a:rPr sz="1870">
                <a:solidFill>
                  <a:srgbClr val="FFC000"/>
                </a:solidFill>
              </a:rPr>
              <a:t>non connecté au réseau</a:t>
            </a:r>
            <a:endParaRPr sz="1870">
              <a:solidFill>
                <a:srgbClr val="E46C0A"/>
              </a:solidFill>
            </a:endParaRPr>
          </a:p>
          <a:p>
            <a:pPr marL="572595" lvl="1" indent="-267211" defTabSz="868648">
              <a:spcBef>
                <a:spcPts val="633"/>
              </a:spcBef>
              <a:buClr>
                <a:srgbClr val="FFC000"/>
              </a:buClr>
              <a:buSzPct val="100000"/>
              <a:buChar char="❖"/>
              <a:defRPr sz="2660">
                <a:solidFill>
                  <a:srgbClr val="E46C0A"/>
                </a:solidFill>
                <a:latin typeface="Calibri"/>
                <a:ea typeface="Calibri"/>
                <a:cs typeface="Calibri"/>
                <a:sym typeface="Calibri"/>
              </a:defRPr>
            </a:pPr>
            <a:endParaRPr sz="1870">
              <a:solidFill>
                <a:srgbClr val="E46C0A"/>
              </a:solidFill>
            </a:endParaRPr>
          </a:p>
          <a:p>
            <a:pPr marL="572595" lvl="1" indent="-267211" defTabSz="868648">
              <a:spcBef>
                <a:spcPts val="422"/>
              </a:spcBef>
              <a:buClr>
                <a:srgbClr val="FFC000"/>
              </a:buClr>
              <a:buSzPct val="100000"/>
              <a:buChar char="❖"/>
              <a:defRPr sz="2660">
                <a:solidFill>
                  <a:srgbClr val="000000"/>
                </a:solidFill>
                <a:latin typeface="Calibri"/>
                <a:ea typeface="Calibri"/>
                <a:cs typeface="Calibri"/>
                <a:sym typeface="Calibri"/>
              </a:defRPr>
            </a:pPr>
            <a:r>
              <a:rPr sz="1870"/>
              <a:t>De </a:t>
            </a:r>
            <a:r>
              <a:rPr sz="1870">
                <a:solidFill>
                  <a:srgbClr val="FFC000"/>
                </a:solidFill>
              </a:rPr>
              <a:t>ne pas stocker de données </a:t>
            </a:r>
            <a:r>
              <a:rPr sz="1870"/>
              <a:t>personnelles ou sensibles </a:t>
            </a:r>
            <a:r>
              <a:rPr sz="1870">
                <a:solidFill>
                  <a:srgbClr val="FFC000"/>
                </a:solidFill>
              </a:rPr>
              <a:t>sur le Cloud </a:t>
            </a:r>
            <a:r>
              <a:rPr sz="1870"/>
              <a:t>ou sur un support externe, sauf précaution spéciale (chiffrement) !</a:t>
            </a:r>
            <a:endParaRPr sz="2537"/>
          </a:p>
          <a:p>
            <a:pPr marL="572595" lvl="1" indent="-267211" defTabSz="868648">
              <a:spcBef>
                <a:spcPts val="633"/>
              </a:spcBef>
              <a:buClr>
                <a:srgbClr val="FFC000"/>
              </a:buClr>
              <a:buSzPct val="100000"/>
              <a:buChar char="❖"/>
              <a:defRPr sz="2660">
                <a:solidFill>
                  <a:srgbClr val="000000"/>
                </a:solidFill>
                <a:latin typeface="Calibri"/>
                <a:ea typeface="Calibri"/>
                <a:cs typeface="Calibri"/>
                <a:sym typeface="Calibri"/>
              </a:defRPr>
            </a:pPr>
            <a:endParaRPr sz="2537"/>
          </a:p>
          <a:p>
            <a:pPr marL="572595" lvl="1" indent="-267211" defTabSz="868648">
              <a:spcBef>
                <a:spcPts val="422"/>
              </a:spcBef>
              <a:buClr>
                <a:srgbClr val="FFC000"/>
              </a:buClr>
              <a:buSzPct val="100000"/>
              <a:buChar char="❖"/>
              <a:defRPr sz="2660">
                <a:solidFill>
                  <a:srgbClr val="000000"/>
                </a:solidFill>
                <a:latin typeface="Calibri"/>
                <a:ea typeface="Calibri"/>
                <a:cs typeface="Calibri"/>
                <a:sym typeface="Calibri"/>
              </a:defRPr>
            </a:pPr>
            <a:r>
              <a:rPr sz="1870"/>
              <a:t>D'utiliser un </a:t>
            </a:r>
            <a:r>
              <a:rPr sz="1870">
                <a:solidFill>
                  <a:srgbClr val="FFC000"/>
                </a:solidFill>
              </a:rPr>
              <a:t>mot de passe </a:t>
            </a:r>
            <a:r>
              <a:rPr sz="1870"/>
              <a:t>de niveau de protection </a:t>
            </a:r>
            <a:r>
              <a:rPr sz="1870">
                <a:solidFill>
                  <a:srgbClr val="FFC000"/>
                </a:solidFill>
              </a:rPr>
              <a:t>élevé</a:t>
            </a:r>
            <a:r>
              <a:rPr sz="1870">
                <a:solidFill>
                  <a:srgbClr val="E46C0A"/>
                </a:solidFill>
              </a:rPr>
              <a:t> </a:t>
            </a:r>
            <a:r>
              <a:rPr sz="1870"/>
              <a:t>(longue chaine de caractère avec majuscule(s), chiffre(s), caractères spéciaux)</a:t>
            </a:r>
            <a:endParaRPr sz="2537"/>
          </a:p>
          <a:p>
            <a:pPr marL="572595" lvl="1" indent="-267211" defTabSz="868648">
              <a:spcBef>
                <a:spcPts val="633"/>
              </a:spcBef>
              <a:buClr>
                <a:srgbClr val="FFC000"/>
              </a:buClr>
              <a:buSzPct val="100000"/>
              <a:buChar char="❖"/>
              <a:defRPr sz="2660">
                <a:solidFill>
                  <a:srgbClr val="000000"/>
                </a:solidFill>
                <a:latin typeface="Calibri"/>
                <a:ea typeface="Calibri"/>
                <a:cs typeface="Calibri"/>
                <a:sym typeface="Calibri"/>
              </a:defRPr>
            </a:pPr>
            <a:endParaRPr sz="2537"/>
          </a:p>
          <a:p>
            <a:pPr marL="572595" lvl="1" indent="-267211" defTabSz="868648">
              <a:spcBef>
                <a:spcPts val="422"/>
              </a:spcBef>
              <a:buClr>
                <a:srgbClr val="FFC000"/>
              </a:buClr>
              <a:buSzPct val="100000"/>
              <a:buChar char="❖"/>
              <a:defRPr sz="2660">
                <a:solidFill>
                  <a:srgbClr val="000000"/>
                </a:solidFill>
                <a:latin typeface="Calibri"/>
                <a:ea typeface="Calibri"/>
                <a:cs typeface="Calibri"/>
                <a:sym typeface="Calibri"/>
              </a:defRPr>
            </a:pPr>
            <a:r>
              <a:rPr sz="1870"/>
              <a:t>De </a:t>
            </a:r>
            <a:r>
              <a:rPr sz="1870">
                <a:solidFill>
                  <a:srgbClr val="FFC000"/>
                </a:solidFill>
              </a:rPr>
              <a:t>chiffrer </a:t>
            </a:r>
            <a:r>
              <a:rPr sz="1870"/>
              <a:t>ses données si besoin</a:t>
            </a:r>
            <a:endParaRPr sz="2537"/>
          </a:p>
          <a:p>
            <a:pPr marL="559871" lvl="1" indent="-254487" defTabSz="868648">
              <a:spcBef>
                <a:spcPts val="633"/>
              </a:spcBef>
              <a:buSzPct val="100000"/>
              <a:buFont typeface="Calibri"/>
              <a:buChar char="⁻"/>
              <a:defRPr sz="2280">
                <a:solidFill>
                  <a:srgbClr val="000000"/>
                </a:solidFill>
                <a:latin typeface="Calibri"/>
                <a:ea typeface="Calibri"/>
                <a:cs typeface="Calibri"/>
                <a:sym typeface="Calibri"/>
              </a:defRPr>
            </a:pPr>
            <a:endParaRPr sz="2537"/>
          </a:p>
        </p:txBody>
      </p:sp>
      <p:pic>
        <p:nvPicPr>
          <p:cNvPr id="588" name="Picture 14" descr="Picture 14"/>
          <p:cNvPicPr>
            <a:picLocks noChangeAspect="1"/>
          </p:cNvPicPr>
          <p:nvPr/>
        </p:nvPicPr>
        <p:blipFill>
          <a:blip r:embed="rId3"/>
          <a:srcRect b="13617"/>
          <a:stretch>
            <a:fillRect/>
          </a:stretch>
        </p:blipFill>
        <p:spPr>
          <a:xfrm>
            <a:off x="7999924" y="2651635"/>
            <a:ext cx="716951" cy="701504"/>
          </a:xfrm>
          <a:prstGeom prst="rect">
            <a:avLst/>
          </a:prstGeom>
          <a:ln w="12700">
            <a:miter lim="400000"/>
          </a:ln>
        </p:spPr>
      </p:pic>
      <p:pic>
        <p:nvPicPr>
          <p:cNvPr id="589" name="Picture 17" descr="Picture 17"/>
          <p:cNvPicPr>
            <a:picLocks noChangeAspect="1"/>
          </p:cNvPicPr>
          <p:nvPr/>
        </p:nvPicPr>
        <p:blipFill>
          <a:blip r:embed="rId4"/>
          <a:stretch>
            <a:fillRect/>
          </a:stretch>
        </p:blipFill>
        <p:spPr>
          <a:xfrm>
            <a:off x="7164288" y="1740145"/>
            <a:ext cx="1656185" cy="779977"/>
          </a:xfrm>
          <a:prstGeom prst="rect">
            <a:avLst/>
          </a:prstGeom>
          <a:ln w="12700">
            <a:miter lim="400000"/>
          </a:ln>
        </p:spPr>
      </p:pic>
      <p:pic>
        <p:nvPicPr>
          <p:cNvPr id="590" name="Picture 19" descr="Picture 19"/>
          <p:cNvPicPr>
            <a:picLocks noChangeAspect="1"/>
          </p:cNvPicPr>
          <p:nvPr/>
        </p:nvPicPr>
        <p:blipFill>
          <a:blip r:embed="rId5"/>
          <a:stretch>
            <a:fillRect/>
          </a:stretch>
        </p:blipFill>
        <p:spPr>
          <a:xfrm>
            <a:off x="8036537" y="4624255"/>
            <a:ext cx="680338" cy="680337"/>
          </a:xfrm>
          <a:prstGeom prst="rect">
            <a:avLst/>
          </a:prstGeom>
          <a:ln w="12700">
            <a:miter lim="400000"/>
          </a:ln>
        </p:spPr>
      </p:pic>
      <p:grpSp>
        <p:nvGrpSpPr>
          <p:cNvPr id="603" name="Groupe 2"/>
          <p:cNvGrpSpPr/>
          <p:nvPr/>
        </p:nvGrpSpPr>
        <p:grpSpPr>
          <a:xfrm>
            <a:off x="4496851" y="5046506"/>
            <a:ext cx="2167999" cy="1918078"/>
            <a:chOff x="0" y="0"/>
            <a:chExt cx="3083374" cy="2727931"/>
          </a:xfrm>
        </p:grpSpPr>
        <p:grpSp>
          <p:nvGrpSpPr>
            <p:cNvPr id="593" name="Groupe 11"/>
            <p:cNvGrpSpPr/>
            <p:nvPr/>
          </p:nvGrpSpPr>
          <p:grpSpPr>
            <a:xfrm>
              <a:off x="922878" y="0"/>
              <a:ext cx="2145805" cy="1396305"/>
              <a:chOff x="0" y="0"/>
              <a:chExt cx="2145804" cy="1396304"/>
            </a:xfrm>
          </p:grpSpPr>
          <p:pic>
            <p:nvPicPr>
              <p:cNvPr id="591" name="Image 12" descr="Image 12"/>
              <p:cNvPicPr>
                <a:picLocks noChangeAspect="1"/>
              </p:cNvPicPr>
              <p:nvPr/>
            </p:nvPicPr>
            <p:blipFill>
              <a:blip r:embed="rId6"/>
              <a:stretch>
                <a:fillRect/>
              </a:stretch>
            </p:blipFill>
            <p:spPr>
              <a:xfrm>
                <a:off x="0" y="0"/>
                <a:ext cx="700715" cy="690334"/>
              </a:xfrm>
              <a:prstGeom prst="rect">
                <a:avLst/>
              </a:prstGeom>
              <a:ln w="12700" cap="flat">
                <a:noFill/>
                <a:miter lim="400000"/>
              </a:ln>
              <a:effectLst/>
            </p:spPr>
          </p:pic>
          <p:sp>
            <p:nvSpPr>
              <p:cNvPr id="592" name="ZoneTexte 13"/>
              <p:cNvSpPr/>
              <p:nvPr/>
            </p:nvSpPr>
            <p:spPr>
              <a:xfrm>
                <a:off x="875804" y="12630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l" defTabSz="1300480">
                  <a:defRPr sz="2200">
                    <a:solidFill>
                      <a:srgbClr val="000000"/>
                    </a:solidFill>
                    <a:latin typeface="Calibri"/>
                    <a:ea typeface="Calibri"/>
                    <a:cs typeface="Calibri"/>
                    <a:sym typeface="Calibri"/>
                  </a:defRPr>
                </a:lvl1pPr>
              </a:lstStyle>
              <a:p>
                <a:r>
                  <a:rPr sz="1547"/>
                  <a:t>BitLocker sous Windows 7+</a:t>
                </a:r>
              </a:p>
            </p:txBody>
          </p:sp>
        </p:grpSp>
        <p:grpSp>
          <p:nvGrpSpPr>
            <p:cNvPr id="596" name="Groupe 14"/>
            <p:cNvGrpSpPr/>
            <p:nvPr/>
          </p:nvGrpSpPr>
          <p:grpSpPr>
            <a:xfrm>
              <a:off x="882049" y="628727"/>
              <a:ext cx="2171910" cy="1460974"/>
              <a:chOff x="0" y="0"/>
              <a:chExt cx="2171909" cy="1460973"/>
            </a:xfrm>
          </p:grpSpPr>
          <p:pic>
            <p:nvPicPr>
              <p:cNvPr id="594" name="Picture 2" descr="Picture 2">
                <a:hlinkClick r:id="rId7"/>
              </p:cNvPr>
              <p:cNvPicPr>
                <a:picLocks noChangeAspect="1"/>
              </p:cNvPicPr>
              <p:nvPr/>
            </p:nvPicPr>
            <p:blipFill>
              <a:blip r:embed="rId8"/>
              <a:stretch>
                <a:fillRect/>
              </a:stretch>
            </p:blipFill>
            <p:spPr>
              <a:xfrm>
                <a:off x="0" y="0"/>
                <a:ext cx="774419" cy="774419"/>
              </a:xfrm>
              <a:prstGeom prst="rect">
                <a:avLst/>
              </a:prstGeom>
              <a:ln w="12700" cap="flat">
                <a:noFill/>
                <a:miter lim="400000"/>
              </a:ln>
              <a:effectLst/>
            </p:spPr>
          </p:pic>
          <p:sp>
            <p:nvSpPr>
              <p:cNvPr id="595" name="ZoneTexte 19"/>
              <p:cNvSpPr/>
              <p:nvPr/>
            </p:nvSpPr>
            <p:spPr>
              <a:xfrm>
                <a:off x="901909" y="190973"/>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l" defTabSz="1300480">
                  <a:defRPr sz="2200">
                    <a:solidFill>
                      <a:srgbClr val="000000"/>
                    </a:solidFill>
                    <a:latin typeface="Calibri"/>
                    <a:ea typeface="Calibri"/>
                    <a:cs typeface="Calibri"/>
                    <a:sym typeface="Calibri"/>
                  </a:defRPr>
                </a:lvl1pPr>
              </a:lstStyle>
              <a:p>
                <a:r>
                  <a:rPr sz="1547"/>
                  <a:t>FileVault sous macOS</a:t>
                </a:r>
              </a:p>
            </p:txBody>
          </p:sp>
        </p:grpSp>
        <p:sp>
          <p:nvSpPr>
            <p:cNvPr id="597" name="Connecteur droit avec flèche 15"/>
            <p:cNvSpPr/>
            <p:nvPr/>
          </p:nvSpPr>
          <p:spPr>
            <a:xfrm flipV="1">
              <a:off x="0" y="259831"/>
              <a:ext cx="871375" cy="732798"/>
            </a:xfrm>
            <a:prstGeom prst="line">
              <a:avLst/>
            </a:prstGeom>
            <a:noFill/>
            <a:ln w="38100" cap="flat">
              <a:solidFill>
                <a:srgbClr val="FFC000"/>
              </a:solidFill>
              <a:prstDash val="solid"/>
              <a:round/>
              <a:tailEnd type="triangle" w="med" len="med"/>
            </a:ln>
            <a:effectLst/>
          </p:spPr>
          <p:txBody>
            <a:bodyPr wrap="square" lIns="45719" tIns="45719" rIns="45719" bIns="45719" numCol="1" anchor="t">
              <a:noAutofit/>
            </a:bodyPr>
            <a:lstStyle/>
            <a:p>
              <a:pPr defTabSz="914367">
                <a:defRPr>
                  <a:solidFill>
                    <a:srgbClr val="000000"/>
                  </a:solidFill>
                  <a:latin typeface="Calibri"/>
                  <a:ea typeface="Calibri"/>
                  <a:cs typeface="Calibri"/>
                  <a:sym typeface="Calibri"/>
                </a:defRPr>
              </a:pPr>
              <a:endParaRPr sz="1266"/>
            </a:p>
          </p:txBody>
        </p:sp>
        <p:sp>
          <p:nvSpPr>
            <p:cNvPr id="598" name="Connecteur droit avec flèche 23"/>
            <p:cNvSpPr/>
            <p:nvPr/>
          </p:nvSpPr>
          <p:spPr>
            <a:xfrm flipV="1">
              <a:off x="33368" y="1084969"/>
              <a:ext cx="708950" cy="3369"/>
            </a:xfrm>
            <a:prstGeom prst="line">
              <a:avLst/>
            </a:prstGeom>
            <a:noFill/>
            <a:ln w="38100" cap="flat">
              <a:solidFill>
                <a:srgbClr val="FFC000"/>
              </a:solidFill>
              <a:prstDash val="solid"/>
              <a:round/>
              <a:tailEnd type="triangle" w="med" len="med"/>
            </a:ln>
            <a:effectLst/>
          </p:spPr>
          <p:txBody>
            <a:bodyPr wrap="square" lIns="45719" tIns="45719" rIns="45719" bIns="45719" numCol="1" anchor="t">
              <a:noAutofit/>
            </a:bodyPr>
            <a:lstStyle/>
            <a:p>
              <a:pPr defTabSz="914367">
                <a:defRPr>
                  <a:solidFill>
                    <a:srgbClr val="000000"/>
                  </a:solidFill>
                  <a:latin typeface="Calibri"/>
                  <a:ea typeface="Calibri"/>
                  <a:cs typeface="Calibri"/>
                  <a:sym typeface="Calibri"/>
                </a:defRPr>
              </a:pPr>
              <a:endParaRPr sz="1266"/>
            </a:p>
          </p:txBody>
        </p:sp>
        <p:grpSp>
          <p:nvGrpSpPr>
            <p:cNvPr id="601" name="Groupe 1"/>
            <p:cNvGrpSpPr/>
            <p:nvPr/>
          </p:nvGrpSpPr>
          <p:grpSpPr>
            <a:xfrm>
              <a:off x="987283" y="1457931"/>
              <a:ext cx="2096092" cy="1270001"/>
              <a:chOff x="0" y="0"/>
              <a:chExt cx="2096090" cy="1270000"/>
            </a:xfrm>
          </p:grpSpPr>
          <p:sp>
            <p:nvSpPr>
              <p:cNvPr id="599" name="ZoneTexte 26"/>
              <p:cNvSpPr/>
              <p:nvPr/>
            </p:nvSpPr>
            <p:spPr>
              <a:xfrm>
                <a:off x="826090"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l" defTabSz="1300480">
                  <a:defRPr sz="2200">
                    <a:solidFill>
                      <a:srgbClr val="000000"/>
                    </a:solidFill>
                    <a:latin typeface="Calibri"/>
                    <a:ea typeface="Calibri"/>
                    <a:cs typeface="Calibri"/>
                    <a:sym typeface="Calibri"/>
                  </a:defRPr>
                </a:lvl1pPr>
              </a:lstStyle>
              <a:p>
                <a:r>
                  <a:rPr sz="1547"/>
                  <a:t>Solutions tierces</a:t>
                </a:r>
              </a:p>
            </p:txBody>
          </p:sp>
          <p:pic>
            <p:nvPicPr>
              <p:cNvPr id="600" name="Picture 2" descr="Picture 2"/>
              <p:cNvPicPr>
                <a:picLocks noChangeAspect="1"/>
              </p:cNvPicPr>
              <p:nvPr/>
            </p:nvPicPr>
            <p:blipFill>
              <a:blip r:embed="rId9"/>
              <a:stretch>
                <a:fillRect/>
              </a:stretch>
            </p:blipFill>
            <p:spPr>
              <a:xfrm>
                <a:off x="0" y="18898"/>
                <a:ext cx="615201" cy="615202"/>
              </a:xfrm>
              <a:prstGeom prst="rect">
                <a:avLst/>
              </a:prstGeom>
              <a:ln w="12700" cap="flat">
                <a:noFill/>
                <a:miter lim="400000"/>
              </a:ln>
              <a:effectLst/>
            </p:spPr>
          </p:pic>
        </p:grpSp>
        <p:sp>
          <p:nvSpPr>
            <p:cNvPr id="602" name="Connecteur droit avec flèche 30"/>
            <p:cNvSpPr/>
            <p:nvPr/>
          </p:nvSpPr>
          <p:spPr>
            <a:xfrm>
              <a:off x="11099" y="1178420"/>
              <a:ext cx="860276" cy="542122"/>
            </a:xfrm>
            <a:prstGeom prst="line">
              <a:avLst/>
            </a:prstGeom>
            <a:noFill/>
            <a:ln w="38100" cap="flat">
              <a:solidFill>
                <a:srgbClr val="FFC000"/>
              </a:solidFill>
              <a:prstDash val="solid"/>
              <a:round/>
              <a:tailEnd type="triangle" w="med" len="med"/>
            </a:ln>
            <a:effectLst/>
          </p:spPr>
          <p:txBody>
            <a:bodyPr wrap="square" lIns="45719" tIns="45719" rIns="45719" bIns="45719" numCol="1" anchor="t">
              <a:noAutofit/>
            </a:bodyPr>
            <a:lstStyle/>
            <a:p>
              <a:pPr defTabSz="914367">
                <a:defRPr>
                  <a:solidFill>
                    <a:srgbClr val="000000"/>
                  </a:solidFill>
                  <a:latin typeface="Calibri"/>
                  <a:ea typeface="Calibri"/>
                  <a:cs typeface="Calibri"/>
                  <a:sym typeface="Calibri"/>
                </a:defRPr>
              </a:pPr>
              <a:endParaRPr sz="1266"/>
            </a:p>
          </p:txBody>
        </p:sp>
      </p:grpSp>
      <p:grpSp>
        <p:nvGrpSpPr>
          <p:cNvPr id="606" name="Titre 1"/>
          <p:cNvGrpSpPr/>
          <p:nvPr/>
        </p:nvGrpSpPr>
        <p:grpSpPr>
          <a:xfrm>
            <a:off x="-1" y="-1"/>
            <a:ext cx="9159371" cy="718951"/>
            <a:chOff x="-1" y="0"/>
            <a:chExt cx="13026659" cy="1022506"/>
          </a:xfrm>
        </p:grpSpPr>
        <p:sp>
          <p:nvSpPr>
            <p:cNvPr id="604"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605" name="Stockage sécurisé des données"/>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a:t>Stockage sécurisé des données</a:t>
              </a:r>
            </a:p>
          </p:txBody>
        </p:sp>
      </p:grpSp>
      <p:grpSp>
        <p:nvGrpSpPr>
          <p:cNvPr id="610" name="Groupe 29"/>
          <p:cNvGrpSpPr/>
          <p:nvPr/>
        </p:nvGrpSpPr>
        <p:grpSpPr>
          <a:xfrm>
            <a:off x="304158" y="6475484"/>
            <a:ext cx="9067929" cy="398423"/>
            <a:chOff x="635439" y="0"/>
            <a:chExt cx="12896608" cy="566645"/>
          </a:xfrm>
        </p:grpSpPr>
        <p:pic>
          <p:nvPicPr>
            <p:cNvPr id="608" name="Image 37" descr="Image 37"/>
            <p:cNvPicPr>
              <a:picLocks noChangeAspect="1"/>
            </p:cNvPicPr>
            <p:nvPr/>
          </p:nvPicPr>
          <p:blipFill>
            <a:blip r:embed="rId10"/>
            <a:stretch>
              <a:fillRect/>
            </a:stretch>
          </p:blipFill>
          <p:spPr>
            <a:xfrm>
              <a:off x="11209896" y="0"/>
              <a:ext cx="1715912" cy="559929"/>
            </a:xfrm>
            <a:prstGeom prst="rect">
              <a:avLst/>
            </a:prstGeom>
            <a:ln w="12700" cap="flat">
              <a:noFill/>
              <a:miter lim="400000"/>
            </a:ln>
            <a:effectLst/>
          </p:spPr>
        </p:pic>
        <p:sp>
          <p:nvSpPr>
            <p:cNvPr id="609" name="ZoneTexte 36"/>
            <p:cNvSpPr txBox="1"/>
            <p:nvPr/>
          </p:nvSpPr>
          <p:spPr>
            <a:xfrm>
              <a:off x="635439" y="189110"/>
              <a:ext cx="12896608" cy="3775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300480">
                <a:defRPr sz="1600">
                  <a:solidFill>
                    <a:srgbClr val="000000"/>
                  </a:solidFill>
                  <a:latin typeface="Calibri"/>
                  <a:ea typeface="Calibri"/>
                  <a:cs typeface="Calibri"/>
                  <a:sym typeface="Calibri"/>
                </a:defRPr>
              </a:lvl1pPr>
            </a:lstStyle>
            <a:p>
              <a:endParaRPr sz="1125" dirty="0"/>
            </a:p>
          </p:txBody>
        </p:sp>
      </p:grpSp>
    </p:spTree>
    <p:extLst>
      <p:ext uri="{BB962C8B-B14F-4D97-AF65-F5344CB8AC3E}">
        <p14:creationId xmlns:p14="http://schemas.microsoft.com/office/powerpoint/2010/main" val="4472719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Espace réservé du pied de page 1"/>
          <p:cNvSpPr txBox="1"/>
          <p:nvPr/>
        </p:nvSpPr>
        <p:spPr>
          <a:xfrm>
            <a:off x="3169920" y="6356396"/>
            <a:ext cx="2804161" cy="287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a:solidFill>
                  <a:srgbClr val="000000"/>
                </a:solidFill>
                <a:latin typeface="Calibri"/>
                <a:ea typeface="Calibri"/>
                <a:cs typeface="Calibri"/>
                <a:sym typeface="Calibri"/>
              </a:defRPr>
            </a:lvl1pPr>
          </a:lstStyle>
          <a:p>
            <a:r>
              <a:rPr sz="1266"/>
              <a:t>Formation PGD Cirad</a:t>
            </a:r>
          </a:p>
        </p:txBody>
      </p:sp>
      <p:sp>
        <p:nvSpPr>
          <p:cNvPr id="627" name="Espace réservé du numéro de diapositive 2"/>
          <p:cNvSpPr txBox="1">
            <a:spLocks noGrp="1"/>
          </p:cNvSpPr>
          <p:nvPr>
            <p:ph type="sldNum" sz="quarter" idx="4294967295"/>
          </p:nvPr>
        </p:nvSpPr>
        <p:spPr>
          <a:xfrm>
            <a:off x="6553200" y="6356396"/>
            <a:ext cx="317613" cy="3504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lgn="l" defTabSz="914367">
              <a:defRPr sz="1687">
                <a:solidFill>
                  <a:srgbClr val="000000"/>
                </a:solidFill>
                <a:latin typeface="Calibri"/>
                <a:ea typeface="Calibri"/>
                <a:cs typeface="Calibri"/>
                <a:sym typeface="Calibri"/>
              </a:defRPr>
            </a:lvl1pPr>
          </a:lstStyle>
          <a:p>
            <a:fld id="{86CB4B4D-7CA3-9044-876B-883B54F8677D}" type="slidenum">
              <a:t>208</a:t>
            </a:fld>
            <a:endParaRPr/>
          </a:p>
        </p:txBody>
      </p:sp>
      <p:pic>
        <p:nvPicPr>
          <p:cNvPr id="628" name="Image 4" descr="Image 4"/>
          <p:cNvPicPr>
            <a:picLocks noChangeAspect="1"/>
          </p:cNvPicPr>
          <p:nvPr/>
        </p:nvPicPr>
        <p:blipFill>
          <a:blip r:embed="rId3"/>
          <a:stretch>
            <a:fillRect/>
          </a:stretch>
        </p:blipFill>
        <p:spPr>
          <a:xfrm>
            <a:off x="-1" y="1052736"/>
            <a:ext cx="9144001" cy="5814851"/>
          </a:xfrm>
          <a:prstGeom prst="rect">
            <a:avLst/>
          </a:prstGeom>
          <a:ln w="12700">
            <a:miter lim="400000"/>
          </a:ln>
        </p:spPr>
      </p:pic>
      <p:grpSp>
        <p:nvGrpSpPr>
          <p:cNvPr id="631" name="Titre 1"/>
          <p:cNvGrpSpPr/>
          <p:nvPr/>
        </p:nvGrpSpPr>
        <p:grpSpPr>
          <a:xfrm>
            <a:off x="-1" y="-1"/>
            <a:ext cx="9159371" cy="718951"/>
            <a:chOff x="-1" y="0"/>
            <a:chExt cx="13026659" cy="1022506"/>
          </a:xfrm>
        </p:grpSpPr>
        <p:sp>
          <p:nvSpPr>
            <p:cNvPr id="629"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630" name="Mot de passe"/>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0000"/>
                  </a:solidFill>
                  <a:latin typeface="Calibri"/>
                  <a:ea typeface="Calibri"/>
                  <a:cs typeface="Calibri"/>
                  <a:sym typeface="Calibri"/>
                </a:defRPr>
              </a:lvl1pPr>
            </a:lstStyle>
            <a:p>
              <a:r>
                <a:rPr sz="3094"/>
                <a:t>Mot de passe</a:t>
              </a:r>
            </a:p>
          </p:txBody>
        </p:sp>
      </p:grpSp>
      <p:pic>
        <p:nvPicPr>
          <p:cNvPr id="632" name="Picture 2" descr="Picture 2"/>
          <p:cNvPicPr>
            <a:picLocks noChangeAspect="1"/>
          </p:cNvPicPr>
          <p:nvPr/>
        </p:nvPicPr>
        <p:blipFill>
          <a:blip r:embed="rId4"/>
          <a:stretch>
            <a:fillRect/>
          </a:stretch>
        </p:blipFill>
        <p:spPr>
          <a:xfrm>
            <a:off x="718383" y="0"/>
            <a:ext cx="7046833" cy="7046833"/>
          </a:xfrm>
          <a:prstGeom prst="rect">
            <a:avLst/>
          </a:prstGeom>
          <a:ln w="12700">
            <a:miter lim="400000"/>
          </a:ln>
        </p:spPr>
      </p:pic>
    </p:spTree>
    <p:extLst>
      <p:ext uri="{BB962C8B-B14F-4D97-AF65-F5344CB8AC3E}">
        <p14:creationId xmlns:p14="http://schemas.microsoft.com/office/powerpoint/2010/main" val="3981670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6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 grpId="0" animBg="1" advAuto="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0" name="Titre 1"/>
          <p:cNvGrpSpPr/>
          <p:nvPr/>
        </p:nvGrpSpPr>
        <p:grpSpPr>
          <a:xfrm>
            <a:off x="-1" y="-1"/>
            <a:ext cx="9159371" cy="718951"/>
            <a:chOff x="-1" y="0"/>
            <a:chExt cx="13026659" cy="1022506"/>
          </a:xfrm>
        </p:grpSpPr>
        <p:sp>
          <p:nvSpPr>
            <p:cNvPr id="638"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639" name="Mot de passe"/>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0000"/>
                  </a:solidFill>
                  <a:latin typeface="Calibri"/>
                  <a:ea typeface="Calibri"/>
                  <a:cs typeface="Calibri"/>
                  <a:sym typeface="Calibri"/>
                </a:defRPr>
              </a:lvl1pPr>
            </a:lstStyle>
            <a:p>
              <a:r>
                <a:rPr sz="3094" dirty="0">
                  <a:solidFill>
                    <a:schemeClr val="bg1">
                      <a:lumMod val="50000"/>
                    </a:schemeClr>
                  </a:solidFill>
                </a:rPr>
                <a:t>Mot de </a:t>
              </a:r>
              <a:r>
                <a:rPr sz="3094" dirty="0" err="1">
                  <a:solidFill>
                    <a:schemeClr val="bg1">
                      <a:lumMod val="50000"/>
                    </a:schemeClr>
                  </a:solidFill>
                </a:rPr>
                <a:t>passe</a:t>
              </a:r>
              <a:endParaRPr sz="3094" dirty="0">
                <a:solidFill>
                  <a:schemeClr val="bg1">
                    <a:lumMod val="50000"/>
                  </a:schemeClr>
                </a:solidFill>
              </a:endParaRPr>
            </a:p>
          </p:txBody>
        </p:sp>
      </p:grpSp>
      <p:sp>
        <p:nvSpPr>
          <p:cNvPr id="641" name="ZoneTexte 3"/>
          <p:cNvSpPr txBox="1"/>
          <p:nvPr/>
        </p:nvSpPr>
        <p:spPr>
          <a:xfrm>
            <a:off x="441256" y="980727"/>
            <a:ext cx="7996623" cy="304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defTabSz="914367">
              <a:defRPr>
                <a:solidFill>
                  <a:srgbClr val="000000"/>
                </a:solidFill>
                <a:latin typeface="Calibri"/>
                <a:ea typeface="Calibri"/>
                <a:cs typeface="Calibri"/>
                <a:sym typeface="Calibri"/>
              </a:defRPr>
            </a:pPr>
            <a:r>
              <a:rPr sz="1600" dirty="0" err="1"/>
              <a:t>Règles</a:t>
            </a:r>
            <a:r>
              <a:rPr sz="1600" dirty="0"/>
              <a:t> de composition </a:t>
            </a:r>
          </a:p>
          <a:p>
            <a:pPr defTabSz="914367">
              <a:defRPr>
                <a:solidFill>
                  <a:srgbClr val="000000"/>
                </a:solidFill>
                <a:latin typeface="Calibri"/>
                <a:ea typeface="Calibri"/>
                <a:cs typeface="Calibri"/>
                <a:sym typeface="Calibri"/>
              </a:defRPr>
            </a:pPr>
            <a:endParaRPr sz="1600" dirty="0"/>
          </a:p>
          <a:p>
            <a:pPr defTabSz="914367">
              <a:defRPr>
                <a:solidFill>
                  <a:srgbClr val="000000"/>
                </a:solidFill>
                <a:latin typeface="Calibri"/>
                <a:ea typeface="Calibri"/>
                <a:cs typeface="Calibri"/>
                <a:sym typeface="Calibri"/>
              </a:defRPr>
            </a:pPr>
            <a:r>
              <a:rPr sz="1600" dirty="0" err="1"/>
              <a:t>Remplacer</a:t>
            </a:r>
            <a:r>
              <a:rPr sz="1600" dirty="0"/>
              <a:t> le mot de </a:t>
            </a:r>
            <a:r>
              <a:rPr sz="1600" dirty="0" err="1"/>
              <a:t>passe</a:t>
            </a:r>
            <a:r>
              <a:rPr sz="1600" dirty="0"/>
              <a:t> par </a:t>
            </a:r>
            <a:r>
              <a:rPr sz="1600" dirty="0" err="1"/>
              <a:t>une</a:t>
            </a:r>
            <a:r>
              <a:rPr sz="1600" dirty="0"/>
              <a:t> phrase de </a:t>
            </a:r>
            <a:r>
              <a:rPr sz="1600" dirty="0" err="1"/>
              <a:t>passe</a:t>
            </a:r>
            <a:endParaRPr sz="1600" dirty="0"/>
          </a:p>
          <a:p>
            <a:pPr defTabSz="914367">
              <a:defRPr>
                <a:solidFill>
                  <a:srgbClr val="000000"/>
                </a:solidFill>
                <a:latin typeface="Calibri"/>
                <a:ea typeface="Calibri"/>
                <a:cs typeface="Calibri"/>
                <a:sym typeface="Calibri"/>
              </a:defRPr>
            </a:pPr>
            <a:r>
              <a:rPr sz="1600" dirty="0"/>
              <a:t>Ex : …</a:t>
            </a:r>
          </a:p>
          <a:p>
            <a:pPr defTabSz="914367">
              <a:defRPr>
                <a:solidFill>
                  <a:srgbClr val="000000"/>
                </a:solidFill>
                <a:latin typeface="Calibri"/>
                <a:ea typeface="Calibri"/>
                <a:cs typeface="Calibri"/>
                <a:sym typeface="Calibri"/>
              </a:defRPr>
            </a:pPr>
            <a:endParaRPr sz="1600" dirty="0"/>
          </a:p>
          <a:p>
            <a:pPr defTabSz="914367">
              <a:defRPr>
                <a:solidFill>
                  <a:srgbClr val="000000"/>
                </a:solidFill>
                <a:latin typeface="Calibri"/>
                <a:ea typeface="Calibri"/>
                <a:cs typeface="Calibri"/>
                <a:sym typeface="Calibri"/>
              </a:defRPr>
            </a:pPr>
            <a:endParaRPr sz="1600" dirty="0"/>
          </a:p>
          <a:p>
            <a:pPr defTabSz="914367">
              <a:defRPr>
                <a:solidFill>
                  <a:srgbClr val="000000"/>
                </a:solidFill>
                <a:latin typeface="Calibri"/>
                <a:ea typeface="Calibri"/>
                <a:cs typeface="Calibri"/>
                <a:sym typeface="Calibri"/>
              </a:defRPr>
            </a:pPr>
            <a:r>
              <a:rPr sz="1600" dirty="0" err="1"/>
              <a:t>Règles</a:t>
            </a:r>
            <a:r>
              <a:rPr sz="1600" dirty="0"/>
              <a:t> de </a:t>
            </a:r>
            <a:r>
              <a:rPr sz="1600" dirty="0" err="1"/>
              <a:t>gestion</a:t>
            </a:r>
            <a:endParaRPr sz="1600" dirty="0"/>
          </a:p>
          <a:p>
            <a:pPr defTabSz="914367">
              <a:defRPr>
                <a:solidFill>
                  <a:srgbClr val="000000"/>
                </a:solidFill>
                <a:latin typeface="Calibri"/>
                <a:ea typeface="Calibri"/>
                <a:cs typeface="Calibri"/>
                <a:sym typeface="Calibri"/>
              </a:defRPr>
            </a:pPr>
            <a:r>
              <a:rPr sz="1600" dirty="0"/>
              <a:t>220 </a:t>
            </a:r>
            <a:r>
              <a:rPr sz="1600" dirty="0" err="1"/>
              <a:t>comptes</a:t>
            </a:r>
            <a:endParaRPr sz="1600" dirty="0"/>
          </a:p>
          <a:p>
            <a:pPr defTabSz="914367">
              <a:defRPr>
                <a:solidFill>
                  <a:srgbClr val="000000"/>
                </a:solidFill>
                <a:latin typeface="Calibri"/>
                <a:ea typeface="Calibri"/>
                <a:cs typeface="Calibri"/>
                <a:sym typeface="Calibri"/>
              </a:defRPr>
            </a:pPr>
            <a:endParaRPr sz="1600" dirty="0"/>
          </a:p>
          <a:p>
            <a:pPr defTabSz="914367">
              <a:defRPr>
                <a:solidFill>
                  <a:srgbClr val="000000"/>
                </a:solidFill>
                <a:latin typeface="Calibri"/>
                <a:ea typeface="Calibri"/>
                <a:cs typeface="Calibri"/>
                <a:sym typeface="Calibri"/>
              </a:defRPr>
            </a:pPr>
            <a:r>
              <a:rPr sz="1600" dirty="0"/>
              <a:t>LastPass</a:t>
            </a:r>
          </a:p>
          <a:p>
            <a:pPr defTabSz="914367">
              <a:defRPr>
                <a:solidFill>
                  <a:srgbClr val="000000"/>
                </a:solidFill>
                <a:latin typeface="Calibri"/>
                <a:ea typeface="Calibri"/>
                <a:cs typeface="Calibri"/>
                <a:sym typeface="Calibri"/>
              </a:defRPr>
            </a:pPr>
            <a:r>
              <a:rPr sz="1600" dirty="0" err="1"/>
              <a:t>Dashlane</a:t>
            </a:r>
            <a:endParaRPr sz="1600" dirty="0"/>
          </a:p>
          <a:p>
            <a:pPr defTabSz="914367">
              <a:defRPr>
                <a:solidFill>
                  <a:srgbClr val="000000"/>
                </a:solidFill>
                <a:latin typeface="Calibri"/>
                <a:ea typeface="Calibri"/>
                <a:cs typeface="Calibri"/>
                <a:sym typeface="Calibri"/>
              </a:defRPr>
            </a:pPr>
            <a:r>
              <a:rPr sz="1600" dirty="0"/>
              <a:t>KeePass</a:t>
            </a:r>
          </a:p>
        </p:txBody>
      </p:sp>
      <p:pic>
        <p:nvPicPr>
          <p:cNvPr id="642" name="Image 8" descr="Image 8"/>
          <p:cNvPicPr>
            <a:picLocks noChangeAspect="1"/>
          </p:cNvPicPr>
          <p:nvPr/>
        </p:nvPicPr>
        <p:blipFill>
          <a:blip r:embed="rId3"/>
          <a:stretch>
            <a:fillRect/>
          </a:stretch>
        </p:blipFill>
        <p:spPr>
          <a:xfrm>
            <a:off x="3377154" y="3145736"/>
            <a:ext cx="2550042" cy="668235"/>
          </a:xfrm>
          <a:prstGeom prst="rect">
            <a:avLst/>
          </a:prstGeom>
          <a:ln w="12700">
            <a:miter lim="400000"/>
          </a:ln>
        </p:spPr>
      </p:pic>
      <p:pic>
        <p:nvPicPr>
          <p:cNvPr id="643" name="Image 10" descr="Image 10"/>
          <p:cNvPicPr>
            <a:picLocks noChangeAspect="1"/>
          </p:cNvPicPr>
          <p:nvPr/>
        </p:nvPicPr>
        <p:blipFill>
          <a:blip r:embed="rId4"/>
          <a:stretch>
            <a:fillRect/>
          </a:stretch>
        </p:blipFill>
        <p:spPr>
          <a:xfrm>
            <a:off x="6292198" y="3125065"/>
            <a:ext cx="1670958" cy="1712047"/>
          </a:xfrm>
          <a:prstGeom prst="rect">
            <a:avLst/>
          </a:prstGeom>
          <a:ln w="12700">
            <a:miter lim="400000"/>
          </a:ln>
        </p:spPr>
      </p:pic>
      <p:pic>
        <p:nvPicPr>
          <p:cNvPr id="644" name="Image 12" descr="Image 12"/>
          <p:cNvPicPr>
            <a:picLocks noChangeAspect="1"/>
          </p:cNvPicPr>
          <p:nvPr/>
        </p:nvPicPr>
        <p:blipFill>
          <a:blip r:embed="rId5"/>
          <a:stretch>
            <a:fillRect/>
          </a:stretch>
        </p:blipFill>
        <p:spPr>
          <a:xfrm>
            <a:off x="3771117" y="4169124"/>
            <a:ext cx="1342663" cy="1335975"/>
          </a:xfrm>
          <a:prstGeom prst="rect">
            <a:avLst/>
          </a:prstGeom>
          <a:ln w="12700">
            <a:miter lim="400000"/>
          </a:ln>
        </p:spPr>
      </p:pic>
    </p:spTree>
    <p:extLst>
      <p:ext uri="{BB962C8B-B14F-4D97-AF65-F5344CB8AC3E}">
        <p14:creationId xmlns:p14="http://schemas.microsoft.com/office/powerpoint/2010/main" val="334093455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641">
                                            <p:txEl>
                                              <p:pRg st="6" end="6"/>
                                            </p:txEl>
                                          </p:spTgt>
                                        </p:tgtEl>
                                        <p:attrNameLst>
                                          <p:attrName>style.visibility</p:attrName>
                                        </p:attrNameLst>
                                      </p:cBhvr>
                                      <p:to>
                                        <p:strVal val="visible"/>
                                      </p:to>
                                    </p:set>
                                    <p:anim calcmode="lin" valueType="num">
                                      <p:cBhvr>
                                        <p:cTn id="7" dur="500" fill="hold"/>
                                        <p:tgtEl>
                                          <p:spTgt spid="641">
                                            <p:txEl>
                                              <p:pRg st="6" end="6"/>
                                            </p:txEl>
                                          </p:spTgt>
                                        </p:tgtEl>
                                        <p:attrNameLst>
                                          <p:attrName>ppt_x</p:attrName>
                                        </p:attrNameLst>
                                      </p:cBhvr>
                                      <p:tavLst>
                                        <p:tav tm="0">
                                          <p:val>
                                            <p:strVal val="#ppt_x"/>
                                          </p:val>
                                        </p:tav>
                                        <p:tav tm="100000">
                                          <p:val>
                                            <p:strVal val="#ppt_x"/>
                                          </p:val>
                                        </p:tav>
                                      </p:tavLst>
                                    </p:anim>
                                    <p:anim calcmode="lin" valueType="num">
                                      <p:cBhvr>
                                        <p:cTn id="8" dur="500" fill="hold"/>
                                        <p:tgtEl>
                                          <p:spTgt spid="641">
                                            <p:txEl>
                                              <p:pRg st="6" end="6"/>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iterate>
                                    <p:tmAbs val="0"/>
                                  </p:iterate>
                                  <p:childTnLst>
                                    <p:set>
                                      <p:cBhvr>
                                        <p:cTn id="11" fill="hold"/>
                                        <p:tgtEl>
                                          <p:spTgt spid="641">
                                            <p:txEl>
                                              <p:pRg st="7" end="7"/>
                                            </p:txEl>
                                          </p:spTgt>
                                        </p:tgtEl>
                                        <p:attrNameLst>
                                          <p:attrName>style.visibility</p:attrName>
                                        </p:attrNameLst>
                                      </p:cBhvr>
                                      <p:to>
                                        <p:strVal val="visible"/>
                                      </p:to>
                                    </p:set>
                                    <p:anim calcmode="lin" valueType="num">
                                      <p:cBhvr>
                                        <p:cTn id="12" dur="500" fill="hold"/>
                                        <p:tgtEl>
                                          <p:spTgt spid="641">
                                            <p:txEl>
                                              <p:pRg st="7" end="7"/>
                                            </p:txEl>
                                          </p:spTgt>
                                        </p:tgtEl>
                                        <p:attrNameLst>
                                          <p:attrName>ppt_x</p:attrName>
                                        </p:attrNameLst>
                                      </p:cBhvr>
                                      <p:tavLst>
                                        <p:tav tm="0">
                                          <p:val>
                                            <p:strVal val="#ppt_x"/>
                                          </p:val>
                                        </p:tav>
                                        <p:tav tm="100000">
                                          <p:val>
                                            <p:strVal val="#ppt_x"/>
                                          </p:val>
                                        </p:tav>
                                      </p:tavLst>
                                    </p:anim>
                                    <p:anim calcmode="lin" valueType="num">
                                      <p:cBhvr>
                                        <p:cTn id="13" dur="500" fill="hold"/>
                                        <p:tgtEl>
                                          <p:spTgt spid="64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fill="hold" grpId="0" nodeType="clickEffect">
                                  <p:stCondLst>
                                    <p:cond delay="0"/>
                                  </p:stCondLst>
                                  <p:iterate>
                                    <p:tmAbs val="0"/>
                                  </p:iterate>
                                  <p:childTnLst>
                                    <p:set>
                                      <p:cBhvr>
                                        <p:cTn id="17" fill="hold"/>
                                        <p:tgtEl>
                                          <p:spTgt spid="642"/>
                                        </p:tgtEl>
                                        <p:attrNameLst>
                                          <p:attrName>style.visibility</p:attrName>
                                        </p:attrNameLst>
                                      </p:cBhvr>
                                      <p:to>
                                        <p:strVal val="visible"/>
                                      </p:to>
                                    </p:set>
                                    <p:animEffect transition="in" filter="dissolve">
                                      <p:cBhvr>
                                        <p:cTn id="18" dur="500"/>
                                        <p:tgtEl>
                                          <p:spTgt spid="642"/>
                                        </p:tgtEl>
                                      </p:cBhvr>
                                    </p:animEffect>
                                  </p:childTnLst>
                                </p:cTn>
                              </p:par>
                            </p:childTnLst>
                          </p:cTn>
                        </p:par>
                        <p:par>
                          <p:cTn id="19" fill="hold">
                            <p:stCondLst>
                              <p:cond delay="500"/>
                            </p:stCondLst>
                            <p:childTnLst>
                              <p:par>
                                <p:cTn id="20" presetID="9" presetClass="entr" fill="hold" grpId="0" nodeType="afterEffect">
                                  <p:stCondLst>
                                    <p:cond delay="0"/>
                                  </p:stCondLst>
                                  <p:iterate>
                                    <p:tmAbs val="0"/>
                                  </p:iterate>
                                  <p:childTnLst>
                                    <p:set>
                                      <p:cBhvr>
                                        <p:cTn id="21" fill="hold"/>
                                        <p:tgtEl>
                                          <p:spTgt spid="643"/>
                                        </p:tgtEl>
                                        <p:attrNameLst>
                                          <p:attrName>style.visibility</p:attrName>
                                        </p:attrNameLst>
                                      </p:cBhvr>
                                      <p:to>
                                        <p:strVal val="visible"/>
                                      </p:to>
                                    </p:set>
                                    <p:animEffect transition="in" filter="dissolve">
                                      <p:cBhvr>
                                        <p:cTn id="22" dur="500"/>
                                        <p:tgtEl>
                                          <p:spTgt spid="643"/>
                                        </p:tgtEl>
                                      </p:cBhvr>
                                    </p:animEffect>
                                  </p:childTnLst>
                                </p:cTn>
                              </p:par>
                            </p:childTnLst>
                          </p:cTn>
                        </p:par>
                        <p:par>
                          <p:cTn id="23" fill="hold">
                            <p:stCondLst>
                              <p:cond delay="1000"/>
                            </p:stCondLst>
                            <p:childTnLst>
                              <p:par>
                                <p:cTn id="24" presetID="9" presetClass="entr" fill="hold" grpId="0" nodeType="afterEffect">
                                  <p:stCondLst>
                                    <p:cond delay="0"/>
                                  </p:stCondLst>
                                  <p:iterate>
                                    <p:tmAbs val="0"/>
                                  </p:iterate>
                                  <p:childTnLst>
                                    <p:set>
                                      <p:cBhvr>
                                        <p:cTn id="25" fill="hold"/>
                                        <p:tgtEl>
                                          <p:spTgt spid="644"/>
                                        </p:tgtEl>
                                        <p:attrNameLst>
                                          <p:attrName>style.visibility</p:attrName>
                                        </p:attrNameLst>
                                      </p:cBhvr>
                                      <p:to>
                                        <p:strVal val="visible"/>
                                      </p:to>
                                    </p:set>
                                    <p:animEffect transition="in" filter="dissolve">
                                      <p:cBhvr>
                                        <p:cTn id="26" dur="500"/>
                                        <p:tgtEl>
                                          <p:spTgt spid="644"/>
                                        </p:tgtEl>
                                      </p:cBhvr>
                                    </p:animEffect>
                                  </p:childTnLst>
                                </p:cTn>
                              </p:par>
                            </p:childTnLst>
                          </p:cTn>
                        </p:par>
                        <p:par>
                          <p:cTn id="27" fill="hold">
                            <p:stCondLst>
                              <p:cond delay="1500"/>
                            </p:stCondLst>
                            <p:childTnLst>
                              <p:par>
                                <p:cTn id="28" presetID="2" presetClass="entr" presetSubtype="4" fill="hold" grpId="0" nodeType="afterEffect">
                                  <p:stCondLst>
                                    <p:cond delay="0"/>
                                  </p:stCondLst>
                                  <p:iterate>
                                    <p:tmAbs val="0"/>
                                  </p:iterate>
                                  <p:childTnLst>
                                    <p:set>
                                      <p:cBhvr>
                                        <p:cTn id="29" fill="hold"/>
                                        <p:tgtEl>
                                          <p:spTgt spid="641">
                                            <p:txEl>
                                              <p:pRg st="8" end="8"/>
                                            </p:txEl>
                                          </p:spTgt>
                                        </p:tgtEl>
                                        <p:attrNameLst>
                                          <p:attrName>style.visibility</p:attrName>
                                        </p:attrNameLst>
                                      </p:cBhvr>
                                      <p:to>
                                        <p:strVal val="visible"/>
                                      </p:to>
                                    </p:set>
                                    <p:anim calcmode="lin" valueType="num">
                                      <p:cBhvr>
                                        <p:cTn id="30" dur="500" fill="hold"/>
                                        <p:tgtEl>
                                          <p:spTgt spid="641">
                                            <p:txEl>
                                              <p:pRg st="8" end="8"/>
                                            </p:txEl>
                                          </p:spTgt>
                                        </p:tgtEl>
                                        <p:attrNameLst>
                                          <p:attrName>ppt_x</p:attrName>
                                        </p:attrNameLst>
                                      </p:cBhvr>
                                      <p:tavLst>
                                        <p:tav tm="0">
                                          <p:val>
                                            <p:strVal val="#ppt_x"/>
                                          </p:val>
                                        </p:tav>
                                        <p:tav tm="100000">
                                          <p:val>
                                            <p:strVal val="#ppt_x"/>
                                          </p:val>
                                        </p:tav>
                                      </p:tavLst>
                                    </p:anim>
                                    <p:anim calcmode="lin" valueType="num">
                                      <p:cBhvr>
                                        <p:cTn id="31" dur="500" fill="hold"/>
                                        <p:tgtEl>
                                          <p:spTgt spid="64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iterate>
                                    <p:tmAbs val="0"/>
                                  </p:iterate>
                                  <p:childTnLst>
                                    <p:set>
                                      <p:cBhvr>
                                        <p:cTn id="35" fill="hold"/>
                                        <p:tgtEl>
                                          <p:spTgt spid="641">
                                            <p:txEl>
                                              <p:pRg st="9" end="9"/>
                                            </p:txEl>
                                          </p:spTgt>
                                        </p:tgtEl>
                                        <p:attrNameLst>
                                          <p:attrName>style.visibility</p:attrName>
                                        </p:attrNameLst>
                                      </p:cBhvr>
                                      <p:to>
                                        <p:strVal val="visible"/>
                                      </p:to>
                                    </p:set>
                                    <p:anim calcmode="lin" valueType="num">
                                      <p:cBhvr>
                                        <p:cTn id="36" dur="500" fill="hold"/>
                                        <p:tgtEl>
                                          <p:spTgt spid="641">
                                            <p:txEl>
                                              <p:pRg st="9" end="9"/>
                                            </p:txEl>
                                          </p:spTgt>
                                        </p:tgtEl>
                                        <p:attrNameLst>
                                          <p:attrName>ppt_x</p:attrName>
                                        </p:attrNameLst>
                                      </p:cBhvr>
                                      <p:tavLst>
                                        <p:tav tm="0">
                                          <p:val>
                                            <p:strVal val="#ppt_x"/>
                                          </p:val>
                                        </p:tav>
                                        <p:tav tm="100000">
                                          <p:val>
                                            <p:strVal val="#ppt_x"/>
                                          </p:val>
                                        </p:tav>
                                      </p:tavLst>
                                    </p:anim>
                                    <p:anim calcmode="lin" valueType="num">
                                      <p:cBhvr>
                                        <p:cTn id="37" dur="500" fill="hold"/>
                                        <p:tgtEl>
                                          <p:spTgt spid="641">
                                            <p:txEl>
                                              <p:pRg st="9" end="9"/>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grpId="0" nodeType="afterEffect">
                                  <p:stCondLst>
                                    <p:cond delay="0"/>
                                  </p:stCondLst>
                                  <p:iterate>
                                    <p:tmAbs val="0"/>
                                  </p:iterate>
                                  <p:childTnLst>
                                    <p:set>
                                      <p:cBhvr>
                                        <p:cTn id="40" fill="hold"/>
                                        <p:tgtEl>
                                          <p:spTgt spid="641">
                                            <p:txEl>
                                              <p:pRg st="10" end="10"/>
                                            </p:txEl>
                                          </p:spTgt>
                                        </p:tgtEl>
                                        <p:attrNameLst>
                                          <p:attrName>style.visibility</p:attrName>
                                        </p:attrNameLst>
                                      </p:cBhvr>
                                      <p:to>
                                        <p:strVal val="visible"/>
                                      </p:to>
                                    </p:set>
                                    <p:anim calcmode="lin" valueType="num">
                                      <p:cBhvr>
                                        <p:cTn id="41" dur="500" fill="hold"/>
                                        <p:tgtEl>
                                          <p:spTgt spid="641">
                                            <p:txEl>
                                              <p:pRg st="10" end="10"/>
                                            </p:txEl>
                                          </p:spTgt>
                                        </p:tgtEl>
                                        <p:attrNameLst>
                                          <p:attrName>ppt_x</p:attrName>
                                        </p:attrNameLst>
                                      </p:cBhvr>
                                      <p:tavLst>
                                        <p:tav tm="0">
                                          <p:val>
                                            <p:strVal val="#ppt_x"/>
                                          </p:val>
                                        </p:tav>
                                        <p:tav tm="100000">
                                          <p:val>
                                            <p:strVal val="#ppt_x"/>
                                          </p:val>
                                        </p:tav>
                                      </p:tavLst>
                                    </p:anim>
                                    <p:anim calcmode="lin" valueType="num">
                                      <p:cBhvr>
                                        <p:cTn id="42" dur="500" fill="hold"/>
                                        <p:tgtEl>
                                          <p:spTgt spid="641">
                                            <p:txEl>
                                              <p:pRg st="10" end="1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1000"/>
                            </p:stCondLst>
                            <p:childTnLst>
                              <p:par>
                                <p:cTn id="44" presetID="2" presetClass="entr" presetSubtype="4" fill="hold" grpId="0" nodeType="afterEffect">
                                  <p:stCondLst>
                                    <p:cond delay="0"/>
                                  </p:stCondLst>
                                  <p:iterate>
                                    <p:tmAbs val="0"/>
                                  </p:iterate>
                                  <p:childTnLst>
                                    <p:set>
                                      <p:cBhvr>
                                        <p:cTn id="45" fill="hold"/>
                                        <p:tgtEl>
                                          <p:spTgt spid="641">
                                            <p:txEl>
                                              <p:pRg st="11" end="11"/>
                                            </p:txEl>
                                          </p:spTgt>
                                        </p:tgtEl>
                                        <p:attrNameLst>
                                          <p:attrName>style.visibility</p:attrName>
                                        </p:attrNameLst>
                                      </p:cBhvr>
                                      <p:to>
                                        <p:strVal val="visible"/>
                                      </p:to>
                                    </p:set>
                                    <p:anim calcmode="lin" valueType="num">
                                      <p:cBhvr>
                                        <p:cTn id="46" dur="500" fill="hold"/>
                                        <p:tgtEl>
                                          <p:spTgt spid="641">
                                            <p:txEl>
                                              <p:pRg st="11" end="11"/>
                                            </p:txEl>
                                          </p:spTgt>
                                        </p:tgtEl>
                                        <p:attrNameLst>
                                          <p:attrName>ppt_x</p:attrName>
                                        </p:attrNameLst>
                                      </p:cBhvr>
                                      <p:tavLst>
                                        <p:tav tm="0">
                                          <p:val>
                                            <p:strVal val="#ppt_x"/>
                                          </p:val>
                                        </p:tav>
                                        <p:tav tm="100000">
                                          <p:val>
                                            <p:strVal val="#ppt_x"/>
                                          </p:val>
                                        </p:tav>
                                      </p:tavLst>
                                    </p:anim>
                                    <p:anim calcmode="lin" valueType="num">
                                      <p:cBhvr>
                                        <p:cTn id="47" dur="500" fill="hold"/>
                                        <p:tgtEl>
                                          <p:spTgt spid="64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iterate>
                                    <p:tmAbs val="0"/>
                                  </p:iterate>
                                  <p:childTnLst>
                                    <p:set>
                                      <p:cBhvr>
                                        <p:cTn id="51" fill="hold"/>
                                        <p:tgtEl>
                                          <p:spTgt spid="641">
                                            <p:txEl>
                                              <p:charRg st="140" end="140"/>
                                            </p:txEl>
                                          </p:spTgt>
                                        </p:tgtEl>
                                        <p:attrNameLst>
                                          <p:attrName>style.visibility</p:attrName>
                                        </p:attrNameLst>
                                      </p:cBhvr>
                                      <p:to>
                                        <p:strVal val="visible"/>
                                      </p:to>
                                    </p:set>
                                    <p:anim calcmode="lin" valueType="num">
                                      <p:cBhvr>
                                        <p:cTn id="52" dur="500" fill="hold"/>
                                        <p:tgtEl>
                                          <p:spTgt spid="641">
                                            <p:txEl>
                                              <p:charRg st="140" end="140"/>
                                            </p:txEl>
                                          </p:spTgt>
                                        </p:tgtEl>
                                        <p:attrNameLst>
                                          <p:attrName>ppt_x</p:attrName>
                                        </p:attrNameLst>
                                      </p:cBhvr>
                                      <p:tavLst>
                                        <p:tav tm="0">
                                          <p:val>
                                            <p:strVal val="#ppt_x"/>
                                          </p:val>
                                        </p:tav>
                                        <p:tav tm="100000">
                                          <p:val>
                                            <p:strVal val="#ppt_x"/>
                                          </p:val>
                                        </p:tav>
                                      </p:tavLst>
                                    </p:anim>
                                    <p:anim calcmode="lin" valueType="num">
                                      <p:cBhvr>
                                        <p:cTn id="53" dur="500" fill="hold"/>
                                        <p:tgtEl>
                                          <p:spTgt spid="641">
                                            <p:txEl>
                                              <p:charRg st="140" end="14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 grpId="0" build="p" bldLvl="5" animBg="1" advAuto="0"/>
      <p:bldP spid="642" grpId="0" animBg="1" advAuto="0"/>
      <p:bldP spid="643" grpId="0" animBg="1" advAuto="0"/>
      <p:bldP spid="644"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51520" y="980728"/>
            <a:ext cx="8568952" cy="5688632"/>
          </a:xfrm>
        </p:spPr>
        <p:txBody>
          <a:bodyPr>
            <a:normAutofit/>
          </a:bodyPr>
          <a:lstStyle/>
          <a:p>
            <a:pPr marL="68580" lvl="1" indent="0">
              <a:buClr>
                <a:srgbClr val="94C600"/>
              </a:buClr>
              <a:buSzPct val="76000"/>
              <a:buNone/>
            </a:pPr>
            <a:r>
              <a:rPr lang="fr-FR" sz="2400" dirty="0">
                <a:latin typeface="Calibri" panose="020F0502020204030204" pitchFamily="34" charset="0"/>
              </a:rPr>
              <a:t>Un jeu de données (</a:t>
            </a:r>
            <a:r>
              <a:rPr lang="fr-FR" sz="2400" i="1" dirty="0" err="1">
                <a:latin typeface="Calibri" panose="020F0502020204030204" pitchFamily="34" charset="0"/>
              </a:rPr>
              <a:t>dataset</a:t>
            </a:r>
            <a:r>
              <a:rPr lang="fr-FR" sz="2400" dirty="0">
                <a:latin typeface="Calibri" panose="020F0502020204030204" pitchFamily="34" charset="0"/>
              </a:rPr>
              <a:t>) est défini par :</a:t>
            </a:r>
          </a:p>
          <a:p>
            <a:pPr marL="411480" lvl="1" indent="-342900">
              <a:buClr>
                <a:schemeClr val="accent2">
                  <a:lumMod val="40000"/>
                  <a:lumOff val="60000"/>
                </a:schemeClr>
              </a:buClr>
              <a:buSzPct val="90000"/>
              <a:buFont typeface="Wingdings" panose="05000000000000000000" pitchFamily="2" charset="2"/>
              <a:buChar char="Ø"/>
            </a:pPr>
            <a:r>
              <a:rPr lang="fr-FR" sz="2400" dirty="0">
                <a:latin typeface="Calibri" panose="020F0502020204030204" pitchFamily="34" charset="0"/>
              </a:rPr>
              <a:t>    un lot </a:t>
            </a:r>
            <a:r>
              <a:rPr lang="fr-FR" sz="2200" b="1" dirty="0">
                <a:solidFill>
                  <a:schemeClr val="accent2">
                    <a:lumMod val="60000"/>
                    <a:lumOff val="40000"/>
                  </a:schemeClr>
                </a:solidFill>
                <a:latin typeface="Calibri" panose="020F0502020204030204" pitchFamily="34" charset="0"/>
              </a:rPr>
              <a:t>techniquement homogène</a:t>
            </a:r>
          </a:p>
          <a:p>
            <a:pPr marL="411480" lvl="1" indent="-342900">
              <a:buClr>
                <a:schemeClr val="accent2">
                  <a:lumMod val="40000"/>
                  <a:lumOff val="60000"/>
                </a:schemeClr>
              </a:buClr>
              <a:buSzPct val="90000"/>
              <a:buFont typeface="Wingdings" panose="05000000000000000000" pitchFamily="2" charset="2"/>
              <a:buChar char="Ø"/>
            </a:pPr>
            <a:r>
              <a:rPr lang="fr-FR" sz="2400" dirty="0">
                <a:latin typeface="Calibri" panose="020F0502020204030204" pitchFamily="34" charset="0"/>
              </a:rPr>
              <a:t>    un lot </a:t>
            </a:r>
            <a:r>
              <a:rPr lang="fr-FR" sz="2200" b="1" dirty="0">
                <a:solidFill>
                  <a:schemeClr val="accent2">
                    <a:lumMod val="60000"/>
                    <a:lumOff val="40000"/>
                  </a:schemeClr>
                </a:solidFill>
                <a:latin typeface="Calibri" panose="020F0502020204030204" pitchFamily="34" charset="0"/>
              </a:rPr>
              <a:t>intellectuellement cohérent </a:t>
            </a:r>
            <a:r>
              <a:rPr lang="fr-FR" sz="2400" dirty="0">
                <a:latin typeface="Calibri" panose="020F0502020204030204" pitchFamily="34" charset="0"/>
              </a:rPr>
              <a:t>même si composé de lots techniquement hétérogènes.</a:t>
            </a:r>
          </a:p>
        </p:txBody>
      </p:sp>
      <p:sp>
        <p:nvSpPr>
          <p:cNvPr id="3" name="ZoneTexte 2"/>
          <p:cNvSpPr txBox="1"/>
          <p:nvPr/>
        </p:nvSpPr>
        <p:spPr>
          <a:xfrm>
            <a:off x="1083261" y="4141136"/>
            <a:ext cx="699230" cy="338554"/>
          </a:xfrm>
          <a:prstGeom prst="rect">
            <a:avLst/>
          </a:prstGeom>
          <a:noFill/>
        </p:spPr>
        <p:txBody>
          <a:bodyPr wrap="none" rtlCol="0">
            <a:spAutoFit/>
          </a:bodyPr>
          <a:lstStyle/>
          <a:p>
            <a:r>
              <a:rPr lang="fr-FR" sz="1600" i="1" dirty="0">
                <a:solidFill>
                  <a:schemeClr val="accent6"/>
                </a:solidFill>
                <a:latin typeface="Calibri" panose="020F0502020204030204" pitchFamily="34" charset="0"/>
              </a:rPr>
              <a:t>climat</a:t>
            </a:r>
          </a:p>
        </p:txBody>
      </p:sp>
      <p:pic>
        <p:nvPicPr>
          <p:cNvPr id="3080" name="Picture 8" descr="Image associé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510" y="2888956"/>
            <a:ext cx="1601609" cy="129985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Résultat de recherche d'images pour &quot;jeu de données agronomiqu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2" descr="Résultat de recherche d'images pour &quot;jeu de données agronomique&quot;"/>
          <p:cNvSpPr>
            <a:spLocks noChangeAspect="1" noChangeArrowheads="1"/>
          </p:cNvSpPr>
          <p:nvPr/>
        </p:nvSpPr>
        <p:spPr bwMode="auto">
          <a:xfrm>
            <a:off x="307975" y="798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8" name="Groupe 7"/>
          <p:cNvGrpSpPr/>
          <p:nvPr/>
        </p:nvGrpSpPr>
        <p:grpSpPr>
          <a:xfrm>
            <a:off x="6340988" y="2661022"/>
            <a:ext cx="2818380" cy="2545668"/>
            <a:chOff x="6290124" y="2302006"/>
            <a:chExt cx="2818380" cy="2545668"/>
          </a:xfrm>
        </p:grpSpPr>
        <p:pic>
          <p:nvPicPr>
            <p:cNvPr id="3090" name="Picture 18" descr="Image associ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124" y="2302006"/>
              <a:ext cx="2818380" cy="2279123"/>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7051205" y="4509120"/>
              <a:ext cx="1192955" cy="338554"/>
            </a:xfrm>
            <a:prstGeom prst="rect">
              <a:avLst/>
            </a:prstGeom>
            <a:noFill/>
          </p:spPr>
          <p:txBody>
            <a:bodyPr wrap="none" rtlCol="0">
              <a:spAutoFit/>
            </a:bodyPr>
            <a:lstStyle/>
            <a:p>
              <a:r>
                <a:rPr lang="fr-FR" sz="1600" i="1" dirty="0">
                  <a:solidFill>
                    <a:schemeClr val="accent6"/>
                  </a:solidFill>
                  <a:latin typeface="Calibri" panose="020F0502020204030204" pitchFamily="34" charset="0"/>
                </a:rPr>
                <a:t>Couches SIG</a:t>
              </a:r>
            </a:p>
          </p:txBody>
        </p:sp>
      </p:grpSp>
      <p:grpSp>
        <p:nvGrpSpPr>
          <p:cNvPr id="7" name="Groupe 6"/>
          <p:cNvGrpSpPr/>
          <p:nvPr/>
        </p:nvGrpSpPr>
        <p:grpSpPr>
          <a:xfrm>
            <a:off x="4615622" y="4074969"/>
            <a:ext cx="1700827" cy="1706706"/>
            <a:chOff x="4339458" y="3669261"/>
            <a:chExt cx="1700827" cy="1706706"/>
          </a:xfrm>
        </p:grpSpPr>
        <p:pic>
          <p:nvPicPr>
            <p:cNvPr id="3094" name="Picture 22" descr="Image associé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9458" y="3669261"/>
              <a:ext cx="1542225" cy="1368152"/>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4394963" y="5037413"/>
              <a:ext cx="1645322" cy="338554"/>
            </a:xfrm>
            <a:prstGeom prst="rect">
              <a:avLst/>
            </a:prstGeom>
            <a:noFill/>
          </p:spPr>
          <p:txBody>
            <a:bodyPr wrap="none" rtlCol="0">
              <a:spAutoFit/>
            </a:bodyPr>
            <a:lstStyle/>
            <a:p>
              <a:r>
                <a:rPr lang="fr-FR" sz="1600" i="1" dirty="0">
                  <a:solidFill>
                    <a:schemeClr val="accent6"/>
                  </a:solidFill>
                  <a:latin typeface="Calibri" panose="020F0502020204030204" pitchFamily="34" charset="0"/>
                </a:rPr>
                <a:t>Biologie cellulaire</a:t>
              </a:r>
            </a:p>
          </p:txBody>
        </p:sp>
      </p:grpSp>
      <p:grpSp>
        <p:nvGrpSpPr>
          <p:cNvPr id="6" name="Groupe 5"/>
          <p:cNvGrpSpPr/>
          <p:nvPr/>
        </p:nvGrpSpPr>
        <p:grpSpPr>
          <a:xfrm>
            <a:off x="2834861" y="4640675"/>
            <a:ext cx="1582961" cy="1658455"/>
            <a:chOff x="2627393" y="4521123"/>
            <a:chExt cx="1582961" cy="1658455"/>
          </a:xfrm>
        </p:grpSpPr>
        <p:pic>
          <p:nvPicPr>
            <p:cNvPr id="3096" name="Picture 24" descr="Résultat de recherche d'images pour &quot;jeu de données plantes&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93" y="4521123"/>
              <a:ext cx="1582961" cy="1582961"/>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3361007" y="5841024"/>
              <a:ext cx="787395" cy="338554"/>
            </a:xfrm>
            <a:prstGeom prst="rect">
              <a:avLst/>
            </a:prstGeom>
            <a:noFill/>
          </p:spPr>
          <p:txBody>
            <a:bodyPr wrap="none" rtlCol="0">
              <a:spAutoFit/>
            </a:bodyPr>
            <a:lstStyle/>
            <a:p>
              <a:r>
                <a:rPr lang="fr-FR" sz="1600" i="1" dirty="0">
                  <a:solidFill>
                    <a:schemeClr val="accent6"/>
                  </a:solidFill>
                  <a:latin typeface="Calibri" panose="020F0502020204030204" pitchFamily="34" charset="0"/>
                </a:rPr>
                <a:t>Culture</a:t>
              </a:r>
            </a:p>
          </p:txBody>
        </p:sp>
      </p:grpSp>
      <p:grpSp>
        <p:nvGrpSpPr>
          <p:cNvPr id="5" name="Groupe 4"/>
          <p:cNvGrpSpPr/>
          <p:nvPr/>
        </p:nvGrpSpPr>
        <p:grpSpPr>
          <a:xfrm>
            <a:off x="559307" y="4499053"/>
            <a:ext cx="2247801" cy="1920467"/>
            <a:chOff x="249990" y="4371193"/>
            <a:chExt cx="2247801" cy="1920467"/>
          </a:xfrm>
        </p:grpSpPr>
        <p:pic>
          <p:nvPicPr>
            <p:cNvPr id="3097" name="Picture 25" descr="D:\Mes donnees\Images\Agronomie\coupe_so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990" y="4371193"/>
              <a:ext cx="2247801" cy="182691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1267313" y="5953106"/>
              <a:ext cx="429926" cy="338554"/>
            </a:xfrm>
            <a:prstGeom prst="rect">
              <a:avLst/>
            </a:prstGeom>
            <a:noFill/>
          </p:spPr>
          <p:txBody>
            <a:bodyPr wrap="none" rtlCol="0">
              <a:spAutoFit/>
            </a:bodyPr>
            <a:lstStyle/>
            <a:p>
              <a:r>
                <a:rPr lang="fr-FR" sz="1600" i="1" dirty="0">
                  <a:solidFill>
                    <a:schemeClr val="accent6"/>
                  </a:solidFill>
                  <a:latin typeface="Calibri" panose="020F0502020204030204" pitchFamily="34" charset="0"/>
                </a:rPr>
                <a:t>Sol</a:t>
              </a:r>
            </a:p>
          </p:txBody>
        </p:sp>
      </p:grpSp>
      <p:grpSp>
        <p:nvGrpSpPr>
          <p:cNvPr id="9" name="Groupe 8"/>
          <p:cNvGrpSpPr/>
          <p:nvPr/>
        </p:nvGrpSpPr>
        <p:grpSpPr>
          <a:xfrm>
            <a:off x="6277180" y="5218059"/>
            <a:ext cx="1981342" cy="1379293"/>
            <a:chOff x="6277180" y="5109453"/>
            <a:chExt cx="1981342" cy="1379293"/>
          </a:xfrm>
        </p:grpSpPr>
        <p:pic>
          <p:nvPicPr>
            <p:cNvPr id="3101" name="Picture 29" descr="Image associé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9352" y="5109453"/>
              <a:ext cx="1849170" cy="1040739"/>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p:cNvSpPr txBox="1"/>
            <p:nvPr/>
          </p:nvSpPr>
          <p:spPr>
            <a:xfrm>
              <a:off x="6277180" y="6150192"/>
              <a:ext cx="1694118" cy="338554"/>
            </a:xfrm>
            <a:prstGeom prst="rect">
              <a:avLst/>
            </a:prstGeom>
            <a:noFill/>
          </p:spPr>
          <p:txBody>
            <a:bodyPr wrap="none" rtlCol="0">
              <a:spAutoFit/>
            </a:bodyPr>
            <a:lstStyle/>
            <a:p>
              <a:r>
                <a:rPr lang="fr-FR" sz="1600" i="1" dirty="0">
                  <a:solidFill>
                    <a:schemeClr val="accent6"/>
                  </a:solidFill>
                  <a:latin typeface="Calibri" panose="020F0502020204030204" pitchFamily="34" charset="0"/>
                </a:rPr>
                <a:t>Séries temporelles</a:t>
              </a:r>
            </a:p>
          </p:txBody>
        </p:sp>
      </p:grpSp>
      <p:sp>
        <p:nvSpPr>
          <p:cNvPr id="22" name="Titre 1">
            <a:extLst>
              <a:ext uri="{FF2B5EF4-FFF2-40B4-BE49-F238E27FC236}">
                <a16:creationId xmlns:a16="http://schemas.microsoft.com/office/drawing/2014/main" id="{87323256-0D5E-B54E-884B-BCC904C09BF4}"/>
              </a:ext>
            </a:extLst>
          </p:cNvPr>
          <p:cNvSpPr>
            <a:spLocks noGrp="1"/>
          </p:cNvSpPr>
          <p:nvPr>
            <p:ph type="title"/>
          </p:nvPr>
        </p:nvSpPr>
        <p:spPr>
          <a:xfrm>
            <a:off x="0" y="0"/>
            <a:ext cx="9159368" cy="718949"/>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p>
            <a:pPr algn="l"/>
            <a:r>
              <a:rPr lang="fr-FR" sz="3200" b="1" dirty="0">
                <a:solidFill>
                  <a:schemeClr val="bg1">
                    <a:lumMod val="50000"/>
                  </a:schemeClr>
                </a:solidFill>
                <a:latin typeface="+mn-lt"/>
              </a:rPr>
              <a:t>Définition: les jeux de données</a:t>
            </a:r>
          </a:p>
        </p:txBody>
      </p:sp>
      <p:grpSp>
        <p:nvGrpSpPr>
          <p:cNvPr id="11" name="Groupe 10"/>
          <p:cNvGrpSpPr/>
          <p:nvPr/>
        </p:nvGrpSpPr>
        <p:grpSpPr>
          <a:xfrm>
            <a:off x="2807108" y="3272423"/>
            <a:ext cx="2087559" cy="1310365"/>
            <a:chOff x="2807108" y="3272423"/>
            <a:chExt cx="2087559" cy="1310365"/>
          </a:xfrm>
        </p:grpSpPr>
        <p:pic>
          <p:nvPicPr>
            <p:cNvPr id="3086" name="Picture 14" descr="Résultat de recherche d'images pour &quot;jeu de données agronomique&qu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5959" y="3517194"/>
              <a:ext cx="1504368" cy="1065594"/>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2807108" y="3272423"/>
              <a:ext cx="2087559" cy="338554"/>
            </a:xfrm>
            <a:prstGeom prst="rect">
              <a:avLst/>
            </a:prstGeom>
            <a:noFill/>
          </p:spPr>
          <p:txBody>
            <a:bodyPr wrap="none" rtlCol="0">
              <a:spAutoFit/>
            </a:bodyPr>
            <a:lstStyle/>
            <a:p>
              <a:r>
                <a:rPr lang="fr-FR" sz="1600" i="1" dirty="0">
                  <a:solidFill>
                    <a:schemeClr val="accent6"/>
                  </a:solidFill>
                  <a:latin typeface="Calibri" panose="020F0502020204030204" pitchFamily="34" charset="0"/>
                </a:rPr>
                <a:t>Cartographie d'acteurs</a:t>
              </a:r>
            </a:p>
          </p:txBody>
        </p:sp>
      </p:grpSp>
      <p:grpSp>
        <p:nvGrpSpPr>
          <p:cNvPr id="32" name="Groupe 31">
            <a:extLst>
              <a:ext uri="{FF2B5EF4-FFF2-40B4-BE49-F238E27FC236}">
                <a16:creationId xmlns:a16="http://schemas.microsoft.com/office/drawing/2014/main" id="{2BEBDE7A-A1FB-4F4D-AAD2-C8ABF92D6EDC}"/>
              </a:ext>
            </a:extLst>
          </p:cNvPr>
          <p:cNvGrpSpPr/>
          <p:nvPr/>
        </p:nvGrpSpPr>
        <p:grpSpPr>
          <a:xfrm>
            <a:off x="-7684" y="6464300"/>
            <a:ext cx="9159368" cy="435904"/>
            <a:chOff x="-7684" y="6464300"/>
            <a:chExt cx="9159368" cy="435904"/>
          </a:xfrm>
        </p:grpSpPr>
        <p:grpSp>
          <p:nvGrpSpPr>
            <p:cNvPr id="35" name="Groupe 34">
              <a:extLst>
                <a:ext uri="{FF2B5EF4-FFF2-40B4-BE49-F238E27FC236}">
                  <a16:creationId xmlns:a16="http://schemas.microsoft.com/office/drawing/2014/main" id="{907ADE92-6848-4043-94BE-9F511A6F36C9}"/>
                </a:ext>
              </a:extLst>
            </p:cNvPr>
            <p:cNvGrpSpPr/>
            <p:nvPr/>
          </p:nvGrpSpPr>
          <p:grpSpPr>
            <a:xfrm>
              <a:off x="5938" y="6464300"/>
              <a:ext cx="9120556" cy="435904"/>
              <a:chOff x="5938" y="6464300"/>
              <a:chExt cx="9120556" cy="435904"/>
            </a:xfrm>
          </p:grpSpPr>
          <p:pic>
            <p:nvPicPr>
              <p:cNvPr id="37" name="Image 36">
                <a:extLst>
                  <a:ext uri="{FF2B5EF4-FFF2-40B4-BE49-F238E27FC236}">
                    <a16:creationId xmlns:a16="http://schemas.microsoft.com/office/drawing/2014/main" id="{AA40D40A-2122-4FFD-8754-90688DE3FB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8" name="Espace réservé du numéro de diapositive 4">
                <a:extLst>
                  <a:ext uri="{FF2B5EF4-FFF2-40B4-BE49-F238E27FC236}">
                    <a16:creationId xmlns:a16="http://schemas.microsoft.com/office/drawing/2014/main" id="{B30945F5-A249-494F-94BC-2705682FF393}"/>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21</a:t>
                </a:fld>
                <a:endParaRPr lang="fr-FR" sz="1200" dirty="0">
                  <a:solidFill>
                    <a:schemeClr val="tx1"/>
                  </a:solidFill>
                </a:endParaRPr>
              </a:p>
            </p:txBody>
          </p:sp>
        </p:grpSp>
        <p:sp>
          <p:nvSpPr>
            <p:cNvPr id="36" name="ZoneTexte 35">
              <a:extLst>
                <a:ext uri="{FF2B5EF4-FFF2-40B4-BE49-F238E27FC236}">
                  <a16:creationId xmlns:a16="http://schemas.microsoft.com/office/drawing/2014/main" id="{E5488D4E-102B-4EC5-94A6-B3419EAE8EA4}"/>
                </a:ext>
              </a:extLst>
            </p:cNvPr>
            <p:cNvSpPr txBox="1"/>
            <p:nvPr/>
          </p:nvSpPr>
          <p:spPr>
            <a:xfrm>
              <a:off x="-7684" y="6623205"/>
              <a:ext cx="9159368" cy="276999"/>
            </a:xfrm>
            <a:prstGeom prst="rect">
              <a:avLst/>
            </a:prstGeom>
            <a:noFill/>
          </p:spPr>
          <p:txBody>
            <a:bodyPr wrap="square" rtlCol="0">
              <a:spAutoFit/>
            </a:bodyPr>
            <a:lstStyle/>
            <a:p>
              <a:pPr algn="ctr"/>
              <a:endParaRPr lang="fr-FR" sz="1200" dirty="0"/>
            </a:p>
          </p:txBody>
        </p:sp>
      </p:grpSp>
    </p:spTree>
    <p:extLst>
      <p:ext uri="{BB962C8B-B14F-4D97-AF65-F5344CB8AC3E}">
        <p14:creationId xmlns:p14="http://schemas.microsoft.com/office/powerpoint/2010/main" val="20554034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652" name="Qualification des données"/>
          <p:cNvSpPr txBox="1">
            <a:spLocks noGrp="1"/>
          </p:cNvSpPr>
          <p:nvPr>
            <p:ph type="title"/>
          </p:nvPr>
        </p:nvSpPr>
        <p:spPr>
          <a:prstGeom prst="rect">
            <a:avLst/>
          </a:prstGeom>
        </p:spPr>
        <p:txBody>
          <a:bodyPr/>
          <a:lstStyle/>
          <a:p>
            <a:r>
              <a:t>Qualification des données</a:t>
            </a:r>
          </a:p>
        </p:txBody>
      </p:sp>
      <p:pic>
        <p:nvPicPr>
          <p:cNvPr id="653" name="743a068cc7_131600_060913-f-9876j-111jpg.jpg" descr="743a068cc7_131600_060913-f-9876j-111jpg.jpg"/>
          <p:cNvPicPr>
            <a:picLocks noChangeAspect="1"/>
          </p:cNvPicPr>
          <p:nvPr/>
        </p:nvPicPr>
        <p:blipFill>
          <a:blip r:embed="rId3"/>
          <a:stretch>
            <a:fillRect/>
          </a:stretch>
        </p:blipFill>
        <p:spPr>
          <a:xfrm>
            <a:off x="3728957" y="3628151"/>
            <a:ext cx="5454759" cy="3277571"/>
          </a:xfrm>
          <a:prstGeom prst="rect">
            <a:avLst/>
          </a:prstGeom>
          <a:ln w="12700">
            <a:miter lim="400000"/>
          </a:ln>
        </p:spPr>
      </p:pic>
      <p:sp>
        <p:nvSpPr>
          <p:cNvPr id="654" name="Méthode comprise / Méthode maîtrisée ?…"/>
          <p:cNvSpPr txBox="1">
            <a:spLocks noGrp="1"/>
          </p:cNvSpPr>
          <p:nvPr>
            <p:ph type="body" idx="1"/>
          </p:nvPr>
        </p:nvSpPr>
        <p:spPr>
          <a:prstGeom prst="rect">
            <a:avLst/>
          </a:prstGeom>
        </p:spPr>
        <p:txBody>
          <a:bodyPr/>
          <a:lstStyle/>
          <a:p>
            <a:r>
              <a:t>Méthode comprise / Méthode maîtrisée ?</a:t>
            </a:r>
          </a:p>
          <a:p>
            <a:r>
              <a:t>Outil compris / maîtrisé ?</a:t>
            </a:r>
          </a:p>
        </p:txBody>
      </p:sp>
      <p:pic>
        <p:nvPicPr>
          <p:cNvPr id="655" name="Capture d’écran 2019-11-08 à 10.07.44.png" descr="Capture d’écran 2019-11-08 à 10.07.44.png"/>
          <p:cNvPicPr>
            <a:picLocks noChangeAspect="1"/>
          </p:cNvPicPr>
          <p:nvPr/>
        </p:nvPicPr>
        <p:blipFill>
          <a:blip r:embed="rId4"/>
          <a:stretch>
            <a:fillRect/>
          </a:stretch>
        </p:blipFill>
        <p:spPr>
          <a:xfrm>
            <a:off x="0" y="3225849"/>
            <a:ext cx="6539230" cy="3657146"/>
          </a:xfrm>
          <a:prstGeom prst="rect">
            <a:avLst/>
          </a:prstGeom>
          <a:ln w="12700">
            <a:miter lim="400000"/>
          </a:ln>
        </p:spPr>
      </p:pic>
      <p:pic>
        <p:nvPicPr>
          <p:cNvPr id="656" name="chart.png" descr="chart.png"/>
          <p:cNvPicPr>
            <a:picLocks noChangeAspect="1"/>
          </p:cNvPicPr>
          <p:nvPr/>
        </p:nvPicPr>
        <p:blipFill>
          <a:blip r:embed="rId5"/>
          <a:stretch>
            <a:fillRect/>
          </a:stretch>
        </p:blipFill>
        <p:spPr>
          <a:xfrm>
            <a:off x="-1" y="1482608"/>
            <a:ext cx="9144001" cy="3604847"/>
          </a:xfrm>
          <a:prstGeom prst="rect">
            <a:avLst/>
          </a:prstGeom>
          <a:ln w="12700">
            <a:miter lim="400000"/>
          </a:ln>
        </p:spPr>
      </p:pic>
    </p:spTree>
    <p:extLst>
      <p:ext uri="{BB962C8B-B14F-4D97-AF65-F5344CB8AC3E}">
        <p14:creationId xmlns:p14="http://schemas.microsoft.com/office/powerpoint/2010/main" val="258183886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656"/>
                                        </p:tgtEl>
                                        <p:attrNameLst>
                                          <p:attrName>style.visibility</p:attrName>
                                        </p:attrNameLst>
                                      </p:cBhvr>
                                      <p:to>
                                        <p:strVal val="visible"/>
                                      </p:to>
                                    </p:set>
                                    <p:animEffect transition="in" filter="wipe(left)">
                                      <p:cBhvr>
                                        <p:cTn id="7" dur="1000"/>
                                        <p:tgtEl>
                                          <p:spTgt spid="6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1" nodeType="clickEffect">
                                  <p:stCondLst>
                                    <p:cond delay="0"/>
                                  </p:stCondLst>
                                  <p:iterate>
                                    <p:tmAbs val="0"/>
                                  </p:iterate>
                                  <p:childTnLst>
                                    <p:animEffect transition="out" filter="wipe(left)">
                                      <p:cBhvr>
                                        <p:cTn id="11" dur="1000" fill="hold"/>
                                        <p:tgtEl>
                                          <p:spTgt spid="656"/>
                                        </p:tgtEl>
                                      </p:cBhvr>
                                    </p:animEffect>
                                    <p:set>
                                      <p:cBhvr>
                                        <p:cTn id="12" fill="hold">
                                          <p:stCondLst>
                                            <p:cond delay="999"/>
                                          </p:stCondLst>
                                        </p:cTn>
                                        <p:tgtEl>
                                          <p:spTgt spid="6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5" presetClass="entr" presetSubtype="8" fill="hold" grpId="0" nodeType="clickEffect">
                                  <p:stCondLst>
                                    <p:cond delay="0"/>
                                  </p:stCondLst>
                                  <p:iterate>
                                    <p:tmAbs val="0"/>
                                  </p:iterate>
                                  <p:childTnLst>
                                    <p:set>
                                      <p:cBhvr>
                                        <p:cTn id="16" fill="hold"/>
                                        <p:tgtEl>
                                          <p:spTgt spid="653"/>
                                        </p:tgtEl>
                                        <p:attrNameLst>
                                          <p:attrName>style.visibility</p:attrName>
                                        </p:attrNameLst>
                                      </p:cBhvr>
                                      <p:to>
                                        <p:strVal val="visible"/>
                                      </p:to>
                                    </p:set>
                                    <p:anim calcmode="lin" valueType="num">
                                      <p:cBhvr>
                                        <p:cTn id="17" dur="1000" fill="hold"/>
                                        <p:tgtEl>
                                          <p:spTgt spid="653"/>
                                        </p:tgtEl>
                                        <p:attrNameLst>
                                          <p:attrName>ppt_w</p:attrName>
                                        </p:attrNameLst>
                                      </p:cBhvr>
                                      <p:tavLst>
                                        <p:tav tm="0">
                                          <p:val>
                                            <p:fltVal val="0"/>
                                          </p:val>
                                        </p:tav>
                                        <p:tav tm="100000">
                                          <p:val>
                                            <p:strVal val="#ppt_w"/>
                                          </p:val>
                                        </p:tav>
                                      </p:tavLst>
                                    </p:anim>
                                    <p:anim calcmode="lin" valueType="num">
                                      <p:cBhvr>
                                        <p:cTn id="18" dur="1000" fill="hold"/>
                                        <p:tgtEl>
                                          <p:spTgt spid="653"/>
                                        </p:tgtEl>
                                        <p:attrNameLst>
                                          <p:attrName>ppt_h</p:attrName>
                                        </p:attrNameLst>
                                      </p:cBhvr>
                                      <p:tavLst>
                                        <p:tav tm="0">
                                          <p:val>
                                            <p:fltVal val="0"/>
                                          </p:val>
                                        </p:tav>
                                        <p:tav tm="100000">
                                          <p:val>
                                            <p:strVal val="#ppt_h"/>
                                          </p:val>
                                        </p:tav>
                                      </p:tavLst>
                                    </p:anim>
                                    <p:anim calcmode="lin" valueType="num">
                                      <p:cBhvr>
                                        <p:cTn id="19" dur="1000" fill="hold"/>
                                        <p:tgtEl>
                                          <p:spTgt spid="65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1" nodeType="clickEffect">
                                  <p:stCondLst>
                                    <p:cond delay="0"/>
                                  </p:stCondLst>
                                  <p:iterate>
                                    <p:tmAbs val="0"/>
                                  </p:iterate>
                                  <p:childTnLst>
                                    <p:animEffect transition="out" filter="wipe(left)">
                                      <p:cBhvr>
                                        <p:cTn id="24" dur="1000" fill="hold"/>
                                        <p:tgtEl>
                                          <p:spTgt spid="653"/>
                                        </p:tgtEl>
                                      </p:cBhvr>
                                    </p:animEffect>
                                    <p:set>
                                      <p:cBhvr>
                                        <p:cTn id="25" fill="hold">
                                          <p:stCondLst>
                                            <p:cond delay="999"/>
                                          </p:stCondLst>
                                        </p:cTn>
                                        <p:tgtEl>
                                          <p:spTgt spid="65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p:tmAbs val="0"/>
                                  </p:iterate>
                                  <p:childTnLst>
                                    <p:set>
                                      <p:cBhvr>
                                        <p:cTn id="29" fill="hold"/>
                                        <p:tgtEl>
                                          <p:spTgt spid="655"/>
                                        </p:tgtEl>
                                        <p:attrNameLst>
                                          <p:attrName>style.visibility</p:attrName>
                                        </p:attrNameLst>
                                      </p:cBhvr>
                                      <p:to>
                                        <p:strVal val="visible"/>
                                      </p:to>
                                    </p:set>
                                    <p:animEffect transition="in" filter="wipe(left)">
                                      <p:cBhvr>
                                        <p:cTn id="30"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 grpId="0" animBg="1" advAuto="0"/>
      <p:bldP spid="653" grpId="1" animBg="1" advAuto="0"/>
      <p:bldP spid="655" grpId="0" animBg="1" advAuto="0"/>
      <p:bldP spid="656" grpId="0" animBg="1" advAuto="0"/>
      <p:bldP spid="656" grpId="1" animBg="1" advAuto="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660" name="Contrôle qualité"/>
          <p:cNvSpPr txBox="1">
            <a:spLocks noGrp="1"/>
          </p:cNvSpPr>
          <p:nvPr>
            <p:ph type="title"/>
          </p:nvPr>
        </p:nvSpPr>
        <p:spPr>
          <a:prstGeom prst="rect">
            <a:avLst/>
          </a:prstGeom>
        </p:spPr>
        <p:txBody>
          <a:bodyPr/>
          <a:lstStyle/>
          <a:p>
            <a:r>
              <a:t>Contrôle qualité</a:t>
            </a:r>
          </a:p>
        </p:txBody>
      </p:sp>
      <p:sp>
        <p:nvSpPr>
          <p:cNvPr id="661" name="Valeurs manquantes…"/>
          <p:cNvSpPr txBox="1">
            <a:spLocks noGrp="1"/>
          </p:cNvSpPr>
          <p:nvPr>
            <p:ph type="body" idx="1"/>
          </p:nvPr>
        </p:nvSpPr>
        <p:spPr>
          <a:xfrm>
            <a:off x="601458" y="1848445"/>
            <a:ext cx="7941084" cy="4286250"/>
          </a:xfrm>
          <a:prstGeom prst="rect">
            <a:avLst/>
          </a:prstGeom>
        </p:spPr>
        <p:txBody>
          <a:bodyPr>
            <a:normAutofit fontScale="85000" lnSpcReduction="10000"/>
          </a:bodyPr>
          <a:lstStyle/>
          <a:p>
            <a:pPr marL="327083" indent="-327083" defTabSz="406644">
              <a:spcBef>
                <a:spcPts val="1617"/>
              </a:spcBef>
              <a:defRPr sz="3564"/>
            </a:pPr>
            <a:r>
              <a:t>Valeurs manquantes </a:t>
            </a:r>
          </a:p>
          <a:p>
            <a:pPr marL="327083" indent="-327083" defTabSz="406644">
              <a:spcBef>
                <a:spcPts val="1617"/>
              </a:spcBef>
              <a:defRPr sz="3564"/>
            </a:pPr>
            <a:r>
              <a:t>Valeurs manquantes remplacées par zéro</a:t>
            </a:r>
          </a:p>
          <a:p>
            <a:pPr marL="327083" indent="-327083" defTabSz="406644">
              <a:spcBef>
                <a:spcPts val="1617"/>
              </a:spcBef>
              <a:defRPr sz="3564"/>
            </a:pPr>
            <a:r>
              <a:t>Complétudes des séries</a:t>
            </a:r>
          </a:p>
          <a:p>
            <a:pPr marL="327083" indent="-327083" defTabSz="406644">
              <a:spcBef>
                <a:spcPts val="1617"/>
              </a:spcBef>
              <a:defRPr sz="3564"/>
            </a:pPr>
            <a:r>
              <a:t>Lignes ou valeurs dupliquées</a:t>
            </a:r>
          </a:p>
          <a:p>
            <a:pPr marL="327083" indent="-327083" defTabSz="406644">
              <a:spcBef>
                <a:spcPts val="1617"/>
              </a:spcBef>
              <a:defRPr sz="3564"/>
            </a:pPr>
            <a:r>
              <a:t>Incohérence orthographique</a:t>
            </a:r>
          </a:p>
          <a:p>
            <a:pPr marL="327083" indent="-327083" defTabSz="406644">
              <a:spcBef>
                <a:spcPts val="1617"/>
              </a:spcBef>
              <a:defRPr sz="3564"/>
            </a:pPr>
            <a:r>
              <a:t>Incohérence des formats de dates (1900, 1904)</a:t>
            </a:r>
          </a:p>
          <a:p>
            <a:pPr marL="327083" indent="-327083" defTabSz="406644">
              <a:spcBef>
                <a:spcPts val="1617"/>
              </a:spcBef>
              <a:defRPr sz="3564"/>
            </a:pPr>
            <a:r>
              <a:t>65 536 lignes (ou 255 colonnes) </a:t>
            </a:r>
          </a:p>
        </p:txBody>
      </p:sp>
      <p:pic>
        <p:nvPicPr>
          <p:cNvPr id="662" name="220px-Google-refine-logo.svg.png" descr="220px-Google-refine-logo.svg.png"/>
          <p:cNvPicPr>
            <a:picLocks noChangeAspect="1"/>
          </p:cNvPicPr>
          <p:nvPr/>
        </p:nvPicPr>
        <p:blipFill>
          <a:blip r:embed="rId3"/>
          <a:stretch>
            <a:fillRect/>
          </a:stretch>
        </p:blipFill>
        <p:spPr>
          <a:xfrm>
            <a:off x="6778432" y="1634133"/>
            <a:ext cx="1964532" cy="1839516"/>
          </a:xfrm>
          <a:prstGeom prst="rect">
            <a:avLst/>
          </a:prstGeom>
          <a:ln w="12700">
            <a:miter lim="400000"/>
          </a:ln>
        </p:spPr>
      </p:pic>
      <p:graphicFrame>
        <p:nvGraphicFramePr>
          <p:cNvPr id="663" name="Tableau"/>
          <p:cNvGraphicFramePr/>
          <p:nvPr/>
        </p:nvGraphicFramePr>
        <p:xfrm>
          <a:off x="6536352" y="4147374"/>
          <a:ext cx="2552552" cy="2614792"/>
        </p:xfrm>
        <a:graphic>
          <a:graphicData uri="http://schemas.openxmlformats.org/drawingml/2006/table">
            <a:tbl>
              <a:tblPr bandRow="1"/>
              <a:tblGrid>
                <a:gridCol w="1683693">
                  <a:extLst>
                    <a:ext uri="{9D8B030D-6E8A-4147-A177-3AD203B41FA5}">
                      <a16:colId xmlns:a16="http://schemas.microsoft.com/office/drawing/2014/main" val="20000"/>
                    </a:ext>
                  </a:extLst>
                </a:gridCol>
                <a:gridCol w="868859">
                  <a:extLst>
                    <a:ext uri="{9D8B030D-6E8A-4147-A177-3AD203B41FA5}">
                      <a16:colId xmlns:a16="http://schemas.microsoft.com/office/drawing/2014/main" val="20001"/>
                    </a:ext>
                  </a:extLst>
                </a:gridCol>
              </a:tblGrid>
              <a:tr h="326849">
                <a:tc>
                  <a:txBody>
                    <a:bodyPr/>
                    <a:lstStyle/>
                    <a:p>
                      <a:pPr algn="l" defTabSz="457200">
                        <a:defRPr>
                          <a:solidFill>
                            <a:srgbClr val="000000"/>
                          </a:solidFill>
                        </a:defRPr>
                      </a:pPr>
                      <a:r>
                        <a:rPr sz="1100" b="1">
                          <a:solidFill>
                            <a:srgbClr val="24292E"/>
                          </a:solidFill>
                          <a:latin typeface="Helvetica Neue"/>
                          <a:ea typeface="Helvetica Neue"/>
                          <a:cs typeface="Helvetica Neue"/>
                          <a:sym typeface="Helvetica Neue"/>
                        </a:rPr>
                        <a:t>choice</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FFFFF"/>
                    </a:solidFill>
                  </a:tcPr>
                </a:tc>
                <a:tc>
                  <a:txBody>
                    <a:bodyPr/>
                    <a:lstStyle/>
                    <a:p>
                      <a:pPr algn="l" defTabSz="457200">
                        <a:defRPr>
                          <a:solidFill>
                            <a:srgbClr val="000000"/>
                          </a:solidFill>
                        </a:defRPr>
                      </a:pPr>
                      <a:r>
                        <a:rPr sz="1100" b="1">
                          <a:solidFill>
                            <a:srgbClr val="24292E"/>
                          </a:solidFill>
                          <a:latin typeface="Helvetica Neue"/>
                          <a:ea typeface="Helvetica Neue"/>
                          <a:cs typeface="Helvetica Neue"/>
                          <a:sym typeface="Helvetica Neue"/>
                        </a:rPr>
                        <a:t>count</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FFFFF"/>
                    </a:solidFill>
                  </a:tcPr>
                </a:tc>
                <a:extLst>
                  <a:ext uri="{0D108BD9-81ED-4DB2-BD59-A6C34878D82A}">
                    <a16:rowId xmlns:a16="http://schemas.microsoft.com/office/drawing/2014/main" val="10000"/>
                  </a:ext>
                </a:extLst>
              </a:tr>
              <a:tr h="326849">
                <a:tc>
                  <a:txBody>
                    <a:bodyPr/>
                    <a:lstStyle/>
                    <a:p>
                      <a:pPr algn="l" defTabSz="457200">
                        <a:defRPr>
                          <a:solidFill>
                            <a:srgbClr val="000000"/>
                          </a:solidFill>
                        </a:defRPr>
                      </a:pPr>
                      <a:r>
                        <a:rPr sz="1100">
                          <a:solidFill>
                            <a:srgbClr val="24292E"/>
                          </a:solidFill>
                          <a:latin typeface="Helvetica Neue"/>
                          <a:ea typeface="Helvetica Neue"/>
                          <a:cs typeface="Helvetica Neue"/>
                          <a:sym typeface="Helvetica Neue"/>
                        </a:rPr>
                        <a:t>Andy Anderson</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6F8FA"/>
                    </a:solidFill>
                  </a:tcPr>
                </a:tc>
                <a:tc>
                  <a:txBody>
                    <a:bodyPr/>
                    <a:lstStyle/>
                    <a:p>
                      <a:pPr algn="r" defTabSz="457200">
                        <a:defRPr>
                          <a:solidFill>
                            <a:srgbClr val="000000"/>
                          </a:solidFill>
                        </a:defRPr>
                      </a:pPr>
                      <a:r>
                        <a:rPr sz="1100">
                          <a:solidFill>
                            <a:srgbClr val="24292E"/>
                          </a:solidFill>
                          <a:latin typeface="Helvetica Neue"/>
                          <a:ea typeface="Helvetica Neue"/>
                          <a:cs typeface="Helvetica Neue"/>
                          <a:sym typeface="Helvetica Neue"/>
                        </a:rPr>
                        <a:t>79</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6F8FA"/>
                    </a:solidFill>
                  </a:tcPr>
                </a:tc>
                <a:extLst>
                  <a:ext uri="{0D108BD9-81ED-4DB2-BD59-A6C34878D82A}">
                    <a16:rowId xmlns:a16="http://schemas.microsoft.com/office/drawing/2014/main" val="10001"/>
                  </a:ext>
                </a:extLst>
              </a:tr>
              <a:tr h="326849">
                <a:tc>
                  <a:txBody>
                    <a:bodyPr/>
                    <a:lstStyle/>
                    <a:p>
                      <a:pPr algn="l" defTabSz="457200">
                        <a:defRPr>
                          <a:solidFill>
                            <a:srgbClr val="000000"/>
                          </a:solidFill>
                        </a:defRPr>
                      </a:pPr>
                      <a:r>
                        <a:rPr sz="1100">
                          <a:solidFill>
                            <a:srgbClr val="24292E"/>
                          </a:solidFill>
                          <a:latin typeface="Helvetica Neue"/>
                          <a:ea typeface="Helvetica Neue"/>
                          <a:cs typeface="Helvetica Neue"/>
                          <a:sym typeface="Helvetica Neue"/>
                        </a:rPr>
                        <a:t>Andy R. Anderson</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FFFFF"/>
                    </a:solidFill>
                  </a:tcPr>
                </a:tc>
                <a:tc>
                  <a:txBody>
                    <a:bodyPr/>
                    <a:lstStyle/>
                    <a:p>
                      <a:pPr algn="r" defTabSz="457200">
                        <a:defRPr>
                          <a:solidFill>
                            <a:srgbClr val="000000"/>
                          </a:solidFill>
                        </a:defRPr>
                      </a:pPr>
                      <a:r>
                        <a:rPr sz="1100">
                          <a:solidFill>
                            <a:srgbClr val="24292E"/>
                          </a:solidFill>
                          <a:latin typeface="Helvetica Neue"/>
                          <a:ea typeface="Helvetica Neue"/>
                          <a:cs typeface="Helvetica Neue"/>
                          <a:sym typeface="Helvetica Neue"/>
                        </a:rPr>
                        <a:t>9</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FFFFF"/>
                    </a:solidFill>
                  </a:tcPr>
                </a:tc>
                <a:extLst>
                  <a:ext uri="{0D108BD9-81ED-4DB2-BD59-A6C34878D82A}">
                    <a16:rowId xmlns:a16="http://schemas.microsoft.com/office/drawing/2014/main" val="10002"/>
                  </a:ext>
                </a:extLst>
              </a:tr>
              <a:tr h="326849">
                <a:tc>
                  <a:txBody>
                    <a:bodyPr/>
                    <a:lstStyle/>
                    <a:p>
                      <a:pPr algn="l" defTabSz="457200">
                        <a:defRPr>
                          <a:solidFill>
                            <a:srgbClr val="000000"/>
                          </a:solidFill>
                        </a:defRPr>
                      </a:pPr>
                      <a:r>
                        <a:rPr sz="1100">
                          <a:solidFill>
                            <a:srgbClr val="24292E"/>
                          </a:solidFill>
                          <a:latin typeface="Helvetica Neue"/>
                          <a:ea typeface="Helvetica Neue"/>
                          <a:cs typeface="Helvetica Neue"/>
                          <a:sym typeface="Helvetica Neue"/>
                        </a:rPr>
                        <a:t>Anderson, Andy</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6F8FA"/>
                    </a:solidFill>
                  </a:tcPr>
                </a:tc>
                <a:tc>
                  <a:txBody>
                    <a:bodyPr/>
                    <a:lstStyle/>
                    <a:p>
                      <a:pPr algn="r" defTabSz="457200">
                        <a:defRPr>
                          <a:solidFill>
                            <a:srgbClr val="000000"/>
                          </a:solidFill>
                        </a:defRPr>
                      </a:pPr>
                      <a:r>
                        <a:rPr sz="1100">
                          <a:solidFill>
                            <a:srgbClr val="24292E"/>
                          </a:solidFill>
                          <a:latin typeface="Helvetica Neue"/>
                          <a:ea typeface="Helvetica Neue"/>
                          <a:cs typeface="Helvetica Neue"/>
                          <a:sym typeface="Helvetica Neue"/>
                        </a:rPr>
                        <a:t>57</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6F8FA"/>
                    </a:solidFill>
                  </a:tcPr>
                </a:tc>
                <a:extLst>
                  <a:ext uri="{0D108BD9-81ED-4DB2-BD59-A6C34878D82A}">
                    <a16:rowId xmlns:a16="http://schemas.microsoft.com/office/drawing/2014/main" val="10003"/>
                  </a:ext>
                </a:extLst>
              </a:tr>
              <a:tr h="326849">
                <a:tc>
                  <a:txBody>
                    <a:bodyPr/>
                    <a:lstStyle/>
                    <a:p>
                      <a:pPr algn="l" defTabSz="457200">
                        <a:defRPr>
                          <a:solidFill>
                            <a:srgbClr val="000000"/>
                          </a:solidFill>
                        </a:defRPr>
                      </a:pPr>
                      <a:r>
                        <a:rPr sz="1100">
                          <a:solidFill>
                            <a:srgbClr val="24292E"/>
                          </a:solidFill>
                          <a:latin typeface="Helvetica Neue"/>
                          <a:ea typeface="Helvetica Neue"/>
                          <a:cs typeface="Helvetica Neue"/>
                          <a:sym typeface="Helvetica Neue"/>
                        </a:rPr>
                        <a:t>Beatrice Beaufort</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FFFFF"/>
                    </a:solidFill>
                  </a:tcPr>
                </a:tc>
                <a:tc>
                  <a:txBody>
                    <a:bodyPr/>
                    <a:lstStyle/>
                    <a:p>
                      <a:pPr algn="r" defTabSz="457200">
                        <a:defRPr>
                          <a:solidFill>
                            <a:srgbClr val="000000"/>
                          </a:solidFill>
                        </a:defRPr>
                      </a:pPr>
                      <a:r>
                        <a:rPr sz="1100">
                          <a:solidFill>
                            <a:srgbClr val="24292E"/>
                          </a:solidFill>
                          <a:latin typeface="Helvetica Neue"/>
                          <a:ea typeface="Helvetica Neue"/>
                          <a:cs typeface="Helvetica Neue"/>
                          <a:sym typeface="Helvetica Neue"/>
                        </a:rPr>
                        <a:t>28</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FFFFF"/>
                    </a:solidFill>
                  </a:tcPr>
                </a:tc>
                <a:extLst>
                  <a:ext uri="{0D108BD9-81ED-4DB2-BD59-A6C34878D82A}">
                    <a16:rowId xmlns:a16="http://schemas.microsoft.com/office/drawing/2014/main" val="10004"/>
                  </a:ext>
                </a:extLst>
              </a:tr>
              <a:tr h="326849">
                <a:tc>
                  <a:txBody>
                    <a:bodyPr/>
                    <a:lstStyle/>
                    <a:p>
                      <a:pPr algn="l" defTabSz="457200">
                        <a:defRPr>
                          <a:solidFill>
                            <a:srgbClr val="000000"/>
                          </a:solidFill>
                        </a:defRPr>
                      </a:pPr>
                      <a:r>
                        <a:rPr sz="1100">
                          <a:solidFill>
                            <a:srgbClr val="24292E"/>
                          </a:solidFill>
                          <a:latin typeface="Helvetica Neue"/>
                          <a:ea typeface="Helvetica Neue"/>
                          <a:cs typeface="Helvetica Neue"/>
                          <a:sym typeface="Helvetica Neue"/>
                        </a:rPr>
                        <a:t>Beatrice Mansfield</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6F8FA"/>
                    </a:solidFill>
                  </a:tcPr>
                </a:tc>
                <a:tc>
                  <a:txBody>
                    <a:bodyPr/>
                    <a:lstStyle/>
                    <a:p>
                      <a:pPr algn="r" defTabSz="457200">
                        <a:defRPr>
                          <a:solidFill>
                            <a:srgbClr val="000000"/>
                          </a:solidFill>
                        </a:defRPr>
                      </a:pPr>
                      <a:r>
                        <a:rPr sz="1100">
                          <a:solidFill>
                            <a:srgbClr val="24292E"/>
                          </a:solidFill>
                          <a:latin typeface="Helvetica Neue"/>
                          <a:ea typeface="Helvetica Neue"/>
                          <a:cs typeface="Helvetica Neue"/>
                          <a:sym typeface="Helvetica Neue"/>
                        </a:rPr>
                        <a:t>67</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6F8FA"/>
                    </a:solidFill>
                  </a:tcPr>
                </a:tc>
                <a:extLst>
                  <a:ext uri="{0D108BD9-81ED-4DB2-BD59-A6C34878D82A}">
                    <a16:rowId xmlns:a16="http://schemas.microsoft.com/office/drawing/2014/main" val="10005"/>
                  </a:ext>
                </a:extLst>
              </a:tr>
              <a:tr h="326849">
                <a:tc>
                  <a:txBody>
                    <a:bodyPr/>
                    <a:lstStyle/>
                    <a:p>
                      <a:pPr algn="l" defTabSz="457200">
                        <a:defRPr>
                          <a:solidFill>
                            <a:srgbClr val="000000"/>
                          </a:solidFill>
                        </a:defRPr>
                      </a:pPr>
                      <a:r>
                        <a:rPr sz="1100">
                          <a:solidFill>
                            <a:srgbClr val="24292E"/>
                          </a:solidFill>
                          <a:latin typeface="Helvetica Neue"/>
                          <a:ea typeface="Helvetica Neue"/>
                          <a:cs typeface="Helvetica Neue"/>
                          <a:sym typeface="Helvetica Neue"/>
                        </a:rPr>
                        <a:t>Beaufort, Beatrice</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FFFFF"/>
                    </a:solidFill>
                  </a:tcPr>
                </a:tc>
                <a:tc>
                  <a:txBody>
                    <a:bodyPr/>
                    <a:lstStyle/>
                    <a:p>
                      <a:pPr algn="r" defTabSz="457200">
                        <a:defRPr>
                          <a:solidFill>
                            <a:srgbClr val="000000"/>
                          </a:solidFill>
                        </a:defRPr>
                      </a:pPr>
                      <a:r>
                        <a:rPr sz="1100">
                          <a:solidFill>
                            <a:srgbClr val="24292E"/>
                          </a:solidFill>
                          <a:latin typeface="Helvetica Neue"/>
                          <a:ea typeface="Helvetica Neue"/>
                          <a:cs typeface="Helvetica Neue"/>
                          <a:sym typeface="Helvetica Neue"/>
                        </a:rPr>
                        <a:t>19</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FFFFF"/>
                    </a:solidFill>
                  </a:tcPr>
                </a:tc>
                <a:extLst>
                  <a:ext uri="{0D108BD9-81ED-4DB2-BD59-A6C34878D82A}">
                    <a16:rowId xmlns:a16="http://schemas.microsoft.com/office/drawing/2014/main" val="10006"/>
                  </a:ext>
                </a:extLst>
              </a:tr>
              <a:tr h="326849">
                <a:tc>
                  <a:txBody>
                    <a:bodyPr/>
                    <a:lstStyle/>
                    <a:p>
                      <a:pPr algn="l" defTabSz="457200">
                        <a:defRPr>
                          <a:solidFill>
                            <a:srgbClr val="000000"/>
                          </a:solidFill>
                        </a:defRPr>
                      </a:pPr>
                      <a:r>
                        <a:rPr sz="1100">
                          <a:solidFill>
                            <a:srgbClr val="24292E"/>
                          </a:solidFill>
                          <a:latin typeface="Helvetica Neue"/>
                          <a:ea typeface="Helvetica Neue"/>
                          <a:cs typeface="Helvetica Neue"/>
                          <a:sym typeface="Helvetica Neue"/>
                        </a:rPr>
                        <a:t>...</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6F8FA"/>
                    </a:solidFill>
                  </a:tcPr>
                </a:tc>
                <a:tc>
                  <a:txBody>
                    <a:bodyPr/>
                    <a:lstStyle/>
                    <a:p>
                      <a:pPr algn="l" defTabSz="457200">
                        <a:defRPr>
                          <a:solidFill>
                            <a:srgbClr val="000000"/>
                          </a:solidFill>
                        </a:defRPr>
                      </a:pPr>
                      <a:r>
                        <a:rPr sz="1100">
                          <a:solidFill>
                            <a:srgbClr val="24292E"/>
                          </a:solidFill>
                          <a:latin typeface="Helvetica Neue"/>
                          <a:ea typeface="Helvetica Neue"/>
                          <a:cs typeface="Helvetica Neue"/>
                          <a:sym typeface="Helvetica Neue"/>
                        </a:rPr>
                        <a:t>...</a:t>
                      </a:r>
                    </a:p>
                  </a:txBody>
                  <a:tcPr marL="116086" marR="116086" marT="53578" marB="53578" anchor="ctr" horzOverflow="overflow">
                    <a:lnL w="12700">
                      <a:solidFill>
                        <a:srgbClr val="DFE2E5"/>
                      </a:solidFill>
                      <a:miter lim="400000"/>
                    </a:lnL>
                    <a:lnR w="12700">
                      <a:solidFill>
                        <a:srgbClr val="DFE2E5"/>
                      </a:solidFill>
                      <a:miter lim="400000"/>
                    </a:lnR>
                    <a:lnT w="12700">
                      <a:solidFill>
                        <a:srgbClr val="DFE2E5"/>
                      </a:solidFill>
                      <a:miter lim="400000"/>
                    </a:lnT>
                    <a:lnB w="12700">
                      <a:solidFill>
                        <a:srgbClr val="DFE2E5"/>
                      </a:solidFill>
                      <a:miter lim="400000"/>
                    </a:lnB>
                    <a:solidFill>
                      <a:srgbClr val="F6F8FA"/>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5890855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662"/>
                                        </p:tgtEl>
                                        <p:attrNameLst>
                                          <p:attrName>style.visibility</p:attrName>
                                        </p:attrNameLst>
                                      </p:cBhvr>
                                      <p:to>
                                        <p:strVal val="visible"/>
                                      </p:to>
                                    </p:set>
                                    <p:animEffect transition="in" filter="wipe(left)">
                                      <p:cBhvr>
                                        <p:cTn id="7" dur="800"/>
                                        <p:tgtEl>
                                          <p:spTgt spid="6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663"/>
                                        </p:tgtEl>
                                        <p:attrNameLst>
                                          <p:attrName>style.visibility</p:attrName>
                                        </p:attrNameLst>
                                      </p:cBhvr>
                                      <p:to>
                                        <p:strVal val="visible"/>
                                      </p:to>
                                    </p:set>
                                    <p:animEffect transition="in" filter="wipe(left)">
                                      <p:cBhvr>
                                        <p:cTn id="12" dur="8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animBg="1" advAuto="0"/>
      <p:bldP spid="663" grpId="0" animBg="1" advAuto="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667" name="Résoudre certains problèmes"/>
          <p:cNvSpPr txBox="1">
            <a:spLocks noGrp="1"/>
          </p:cNvSpPr>
          <p:nvPr>
            <p:ph type="title"/>
          </p:nvPr>
        </p:nvSpPr>
        <p:spPr>
          <a:prstGeom prst="rect">
            <a:avLst/>
          </a:prstGeom>
        </p:spPr>
        <p:txBody>
          <a:bodyPr/>
          <a:lstStyle/>
          <a:p>
            <a:r>
              <a:t>Résoudre certains problèmes</a:t>
            </a:r>
          </a:p>
        </p:txBody>
      </p:sp>
      <p:sp>
        <p:nvSpPr>
          <p:cNvPr id="668" name="Encodage…"/>
          <p:cNvSpPr txBox="1">
            <a:spLocks noGrp="1"/>
          </p:cNvSpPr>
          <p:nvPr>
            <p:ph type="body" sz="half" idx="1"/>
          </p:nvPr>
        </p:nvSpPr>
        <p:spPr>
          <a:xfrm>
            <a:off x="1738716" y="2772719"/>
            <a:ext cx="5666567" cy="3020715"/>
          </a:xfrm>
          <a:prstGeom prst="rect">
            <a:avLst/>
          </a:prstGeom>
        </p:spPr>
        <p:txBody>
          <a:bodyPr/>
          <a:lstStyle/>
          <a:p>
            <a:r>
              <a:rPr dirty="0" err="1"/>
              <a:t>Encodage</a:t>
            </a:r>
            <a:endParaRPr dirty="0"/>
          </a:p>
          <a:p>
            <a:r>
              <a:rPr dirty="0"/>
              <a:t>CR / LF</a:t>
            </a:r>
          </a:p>
          <a:p>
            <a:r>
              <a:rPr dirty="0" err="1"/>
              <a:t>Données</a:t>
            </a:r>
            <a:r>
              <a:rPr dirty="0"/>
              <a:t> « </a:t>
            </a:r>
            <a:r>
              <a:rPr dirty="0" err="1"/>
              <a:t>PDFifiées</a:t>
            </a:r>
            <a:r>
              <a:rPr dirty="0"/>
              <a:t> »</a:t>
            </a:r>
          </a:p>
          <a:p>
            <a:r>
              <a:rPr dirty="0" err="1"/>
              <a:t>Données</a:t>
            </a:r>
            <a:r>
              <a:rPr dirty="0"/>
              <a:t> </a:t>
            </a:r>
            <a:r>
              <a:rPr dirty="0" err="1"/>
              <a:t>scannées</a:t>
            </a:r>
            <a:r>
              <a:rPr dirty="0"/>
              <a:t> </a:t>
            </a:r>
          </a:p>
        </p:txBody>
      </p:sp>
      <p:pic>
        <p:nvPicPr>
          <p:cNvPr id="669" name="tabula-logo.png" descr="tabula-logo.png"/>
          <p:cNvPicPr>
            <a:picLocks noChangeAspect="1"/>
          </p:cNvPicPr>
          <p:nvPr/>
        </p:nvPicPr>
        <p:blipFill>
          <a:blip r:embed="rId3"/>
          <a:srcRect l="25873" t="28753" r="29432" b="35296"/>
          <a:stretch>
            <a:fillRect/>
          </a:stretch>
        </p:blipFill>
        <p:spPr>
          <a:xfrm>
            <a:off x="6762312" y="3985630"/>
            <a:ext cx="1713053" cy="594894"/>
          </a:xfrm>
          <a:custGeom>
            <a:avLst/>
            <a:gdLst/>
            <a:ahLst/>
            <a:cxnLst>
              <a:cxn ang="0">
                <a:pos x="wd2" y="hd2"/>
              </a:cxn>
              <a:cxn ang="5400000">
                <a:pos x="wd2" y="hd2"/>
              </a:cxn>
              <a:cxn ang="10800000">
                <a:pos x="wd2" y="hd2"/>
              </a:cxn>
              <a:cxn ang="16200000">
                <a:pos x="wd2" y="hd2"/>
              </a:cxn>
            </a:cxnLst>
            <a:rect l="0" t="0" r="r" b="b"/>
            <a:pathLst>
              <a:path w="21554" h="21555" extrusionOk="0">
                <a:moveTo>
                  <a:pt x="4357" y="18"/>
                </a:moveTo>
                <a:cubicBezTo>
                  <a:pt x="4156" y="-45"/>
                  <a:pt x="3948" y="53"/>
                  <a:pt x="3788" y="342"/>
                </a:cubicBezTo>
                <a:cubicBezTo>
                  <a:pt x="3572" y="735"/>
                  <a:pt x="3445" y="1270"/>
                  <a:pt x="3336" y="2243"/>
                </a:cubicBezTo>
                <a:cubicBezTo>
                  <a:pt x="3299" y="2565"/>
                  <a:pt x="3267" y="2611"/>
                  <a:pt x="3199" y="2415"/>
                </a:cubicBezTo>
                <a:cubicBezTo>
                  <a:pt x="3146" y="2263"/>
                  <a:pt x="2863" y="2162"/>
                  <a:pt x="2510" y="2162"/>
                </a:cubicBezTo>
                <a:lnTo>
                  <a:pt x="1914" y="2162"/>
                </a:lnTo>
                <a:lnTo>
                  <a:pt x="1914" y="4680"/>
                </a:lnTo>
                <a:cubicBezTo>
                  <a:pt x="1914" y="6455"/>
                  <a:pt x="1886" y="7254"/>
                  <a:pt x="1819" y="7379"/>
                </a:cubicBezTo>
                <a:cubicBezTo>
                  <a:pt x="1724" y="7557"/>
                  <a:pt x="1505" y="7608"/>
                  <a:pt x="516" y="7652"/>
                </a:cubicBezTo>
                <a:lnTo>
                  <a:pt x="0" y="7673"/>
                </a:lnTo>
                <a:lnTo>
                  <a:pt x="0" y="14609"/>
                </a:lnTo>
                <a:lnTo>
                  <a:pt x="0" y="21555"/>
                </a:lnTo>
                <a:lnTo>
                  <a:pt x="2412" y="21555"/>
                </a:lnTo>
                <a:lnTo>
                  <a:pt x="4828" y="21555"/>
                </a:lnTo>
                <a:lnTo>
                  <a:pt x="4821" y="14801"/>
                </a:lnTo>
                <a:cubicBezTo>
                  <a:pt x="4817" y="11090"/>
                  <a:pt x="4836" y="7993"/>
                  <a:pt x="4863" y="7915"/>
                </a:cubicBezTo>
                <a:cubicBezTo>
                  <a:pt x="4890" y="7838"/>
                  <a:pt x="4944" y="7769"/>
                  <a:pt x="4982" y="7753"/>
                </a:cubicBezTo>
                <a:cubicBezTo>
                  <a:pt x="5021" y="7738"/>
                  <a:pt x="5088" y="7708"/>
                  <a:pt x="5130" y="7693"/>
                </a:cubicBezTo>
                <a:cubicBezTo>
                  <a:pt x="5175" y="7676"/>
                  <a:pt x="5207" y="6768"/>
                  <a:pt x="5207" y="5468"/>
                </a:cubicBezTo>
                <a:lnTo>
                  <a:pt x="5207" y="3274"/>
                </a:lnTo>
                <a:lnTo>
                  <a:pt x="4343" y="3214"/>
                </a:lnTo>
                <a:cubicBezTo>
                  <a:pt x="3667" y="3165"/>
                  <a:pt x="3483" y="3082"/>
                  <a:pt x="3483" y="2839"/>
                </a:cubicBezTo>
                <a:cubicBezTo>
                  <a:pt x="3483" y="2595"/>
                  <a:pt x="3623" y="2540"/>
                  <a:pt x="4154" y="2577"/>
                </a:cubicBezTo>
                <a:cubicBezTo>
                  <a:pt x="4642" y="2610"/>
                  <a:pt x="4824" y="2552"/>
                  <a:pt x="4824" y="2354"/>
                </a:cubicBezTo>
                <a:cubicBezTo>
                  <a:pt x="4824" y="2205"/>
                  <a:pt x="4879" y="1893"/>
                  <a:pt x="4951" y="1667"/>
                </a:cubicBezTo>
                <a:cubicBezTo>
                  <a:pt x="5073" y="1278"/>
                  <a:pt x="5070" y="1222"/>
                  <a:pt x="4884" y="686"/>
                </a:cubicBezTo>
                <a:cubicBezTo>
                  <a:pt x="4751" y="304"/>
                  <a:pt x="4558" y="82"/>
                  <a:pt x="4357" y="18"/>
                </a:cubicBezTo>
                <a:close/>
                <a:moveTo>
                  <a:pt x="1433" y="3264"/>
                </a:moveTo>
                <a:cubicBezTo>
                  <a:pt x="1421" y="3264"/>
                  <a:pt x="1177" y="3942"/>
                  <a:pt x="892" y="4771"/>
                </a:cubicBezTo>
                <a:lnTo>
                  <a:pt x="372" y="6267"/>
                </a:lnTo>
                <a:lnTo>
                  <a:pt x="913" y="6287"/>
                </a:lnTo>
                <a:lnTo>
                  <a:pt x="1454" y="6287"/>
                </a:lnTo>
                <a:lnTo>
                  <a:pt x="1454" y="4771"/>
                </a:lnTo>
                <a:cubicBezTo>
                  <a:pt x="1454" y="3937"/>
                  <a:pt x="1444" y="3264"/>
                  <a:pt x="1433" y="3264"/>
                </a:cubicBezTo>
                <a:close/>
                <a:moveTo>
                  <a:pt x="12836" y="8330"/>
                </a:moveTo>
                <a:cubicBezTo>
                  <a:pt x="12758" y="8330"/>
                  <a:pt x="12738" y="9304"/>
                  <a:pt x="12738" y="12961"/>
                </a:cubicBezTo>
                <a:cubicBezTo>
                  <a:pt x="12738" y="16617"/>
                  <a:pt x="12758" y="17591"/>
                  <a:pt x="12836" y="17591"/>
                </a:cubicBezTo>
                <a:cubicBezTo>
                  <a:pt x="12891" y="17591"/>
                  <a:pt x="12935" y="17409"/>
                  <a:pt x="12935" y="17187"/>
                </a:cubicBezTo>
                <a:cubicBezTo>
                  <a:pt x="12935" y="16525"/>
                  <a:pt x="13010" y="16495"/>
                  <a:pt x="13296" y="17056"/>
                </a:cubicBezTo>
                <a:cubicBezTo>
                  <a:pt x="13831" y="18101"/>
                  <a:pt x="14522" y="17596"/>
                  <a:pt x="14778" y="15974"/>
                </a:cubicBezTo>
                <a:cubicBezTo>
                  <a:pt x="15077" y="14075"/>
                  <a:pt x="14861" y="11958"/>
                  <a:pt x="14301" y="11313"/>
                </a:cubicBezTo>
                <a:cubicBezTo>
                  <a:pt x="13925" y="10879"/>
                  <a:pt x="13631" y="11017"/>
                  <a:pt x="13317" y="11778"/>
                </a:cubicBezTo>
                <a:cubicBezTo>
                  <a:pt x="13193" y="12079"/>
                  <a:pt x="13058" y="12269"/>
                  <a:pt x="13016" y="12192"/>
                </a:cubicBezTo>
                <a:cubicBezTo>
                  <a:pt x="12972" y="12115"/>
                  <a:pt x="12935" y="11218"/>
                  <a:pt x="12935" y="10190"/>
                </a:cubicBezTo>
                <a:cubicBezTo>
                  <a:pt x="12935" y="8808"/>
                  <a:pt x="12911" y="8330"/>
                  <a:pt x="12836" y="8330"/>
                </a:cubicBezTo>
                <a:close/>
                <a:moveTo>
                  <a:pt x="18468" y="8380"/>
                </a:moveTo>
                <a:cubicBezTo>
                  <a:pt x="18329" y="8247"/>
                  <a:pt x="18329" y="17278"/>
                  <a:pt x="18468" y="17440"/>
                </a:cubicBezTo>
                <a:cubicBezTo>
                  <a:pt x="18687" y="17694"/>
                  <a:pt x="19135" y="17586"/>
                  <a:pt x="19135" y="17278"/>
                </a:cubicBezTo>
                <a:cubicBezTo>
                  <a:pt x="19135" y="17092"/>
                  <a:pt x="19082" y="17016"/>
                  <a:pt x="19002" y="17076"/>
                </a:cubicBezTo>
                <a:cubicBezTo>
                  <a:pt x="18928" y="17131"/>
                  <a:pt x="18805" y="17024"/>
                  <a:pt x="18725" y="16853"/>
                </a:cubicBezTo>
                <a:cubicBezTo>
                  <a:pt x="18590" y="16569"/>
                  <a:pt x="18576" y="16226"/>
                  <a:pt x="18570" y="12516"/>
                </a:cubicBezTo>
                <a:cubicBezTo>
                  <a:pt x="18565" y="9496"/>
                  <a:pt x="18540" y="8449"/>
                  <a:pt x="18468" y="8380"/>
                </a:cubicBezTo>
                <a:close/>
                <a:moveTo>
                  <a:pt x="8799" y="8775"/>
                </a:moveTo>
                <a:cubicBezTo>
                  <a:pt x="8185" y="8775"/>
                  <a:pt x="7577" y="8847"/>
                  <a:pt x="7577" y="8987"/>
                </a:cubicBezTo>
                <a:cubicBezTo>
                  <a:pt x="7577" y="9103"/>
                  <a:pt x="7826" y="9224"/>
                  <a:pt x="8132" y="9260"/>
                </a:cubicBezTo>
                <a:lnTo>
                  <a:pt x="8686" y="9321"/>
                </a:lnTo>
                <a:lnTo>
                  <a:pt x="8711" y="13456"/>
                </a:lnTo>
                <a:cubicBezTo>
                  <a:pt x="8728" y="16900"/>
                  <a:pt x="8748" y="17591"/>
                  <a:pt x="8841" y="17591"/>
                </a:cubicBezTo>
                <a:cubicBezTo>
                  <a:pt x="8934" y="17591"/>
                  <a:pt x="8957" y="16900"/>
                  <a:pt x="8974" y="13456"/>
                </a:cubicBezTo>
                <a:lnTo>
                  <a:pt x="8995" y="9321"/>
                </a:lnTo>
                <a:lnTo>
                  <a:pt x="9550" y="9260"/>
                </a:lnTo>
                <a:cubicBezTo>
                  <a:pt x="9880" y="9222"/>
                  <a:pt x="10089" y="9111"/>
                  <a:pt x="10063" y="8987"/>
                </a:cubicBezTo>
                <a:cubicBezTo>
                  <a:pt x="10033" y="8847"/>
                  <a:pt x="9413" y="8775"/>
                  <a:pt x="8799" y="8775"/>
                </a:cubicBezTo>
                <a:close/>
                <a:moveTo>
                  <a:pt x="10986" y="11090"/>
                </a:moveTo>
                <a:cubicBezTo>
                  <a:pt x="10848" y="11105"/>
                  <a:pt x="10701" y="11172"/>
                  <a:pt x="10554" y="11313"/>
                </a:cubicBezTo>
                <a:cubicBezTo>
                  <a:pt x="10349" y="11509"/>
                  <a:pt x="10200" y="11768"/>
                  <a:pt x="10224" y="11879"/>
                </a:cubicBezTo>
                <a:cubicBezTo>
                  <a:pt x="10248" y="11992"/>
                  <a:pt x="10363" y="11932"/>
                  <a:pt x="10488" y="11747"/>
                </a:cubicBezTo>
                <a:cubicBezTo>
                  <a:pt x="10856" y="11199"/>
                  <a:pt x="11233" y="11326"/>
                  <a:pt x="11495" y="12081"/>
                </a:cubicBezTo>
                <a:cubicBezTo>
                  <a:pt x="11673" y="12592"/>
                  <a:pt x="11718" y="12898"/>
                  <a:pt x="11699" y="13456"/>
                </a:cubicBezTo>
                <a:cubicBezTo>
                  <a:pt x="11680" y="14028"/>
                  <a:pt x="11642" y="14156"/>
                  <a:pt x="11520" y="14113"/>
                </a:cubicBezTo>
                <a:cubicBezTo>
                  <a:pt x="10899" y="13894"/>
                  <a:pt x="10758" y="13898"/>
                  <a:pt x="10540" y="14103"/>
                </a:cubicBezTo>
                <a:cubicBezTo>
                  <a:pt x="10022" y="14590"/>
                  <a:pt x="9865" y="16031"/>
                  <a:pt x="10217" y="17045"/>
                </a:cubicBezTo>
                <a:cubicBezTo>
                  <a:pt x="10479" y="17799"/>
                  <a:pt x="11046" y="17804"/>
                  <a:pt x="11429" y="17056"/>
                </a:cubicBezTo>
                <a:cubicBezTo>
                  <a:pt x="11715" y="16495"/>
                  <a:pt x="11787" y="16525"/>
                  <a:pt x="11787" y="17187"/>
                </a:cubicBezTo>
                <a:cubicBezTo>
                  <a:pt x="11787" y="17438"/>
                  <a:pt x="11843" y="17591"/>
                  <a:pt x="11934" y="17591"/>
                </a:cubicBezTo>
                <a:cubicBezTo>
                  <a:pt x="12075" y="17591"/>
                  <a:pt x="12110" y="17126"/>
                  <a:pt x="11994" y="16793"/>
                </a:cubicBezTo>
                <a:cubicBezTo>
                  <a:pt x="11965" y="16708"/>
                  <a:pt x="11941" y="15813"/>
                  <a:pt x="11941" y="14811"/>
                </a:cubicBezTo>
                <a:cubicBezTo>
                  <a:pt x="11941" y="13808"/>
                  <a:pt x="11908" y="12739"/>
                  <a:pt x="11867" y="12435"/>
                </a:cubicBezTo>
                <a:cubicBezTo>
                  <a:pt x="11749" y="11539"/>
                  <a:pt x="11402" y="11045"/>
                  <a:pt x="10986" y="11090"/>
                </a:cubicBezTo>
                <a:close/>
                <a:moveTo>
                  <a:pt x="20477" y="11090"/>
                </a:moveTo>
                <a:cubicBezTo>
                  <a:pt x="20338" y="11105"/>
                  <a:pt x="20191" y="11172"/>
                  <a:pt x="20045" y="11313"/>
                </a:cubicBezTo>
                <a:cubicBezTo>
                  <a:pt x="19839" y="11509"/>
                  <a:pt x="19691" y="11768"/>
                  <a:pt x="19715" y="11879"/>
                </a:cubicBezTo>
                <a:cubicBezTo>
                  <a:pt x="19739" y="11992"/>
                  <a:pt x="19854" y="11932"/>
                  <a:pt x="19978" y="11747"/>
                </a:cubicBezTo>
                <a:cubicBezTo>
                  <a:pt x="20346" y="11199"/>
                  <a:pt x="20724" y="11326"/>
                  <a:pt x="20986" y="12081"/>
                </a:cubicBezTo>
                <a:cubicBezTo>
                  <a:pt x="21163" y="12592"/>
                  <a:pt x="21208" y="12898"/>
                  <a:pt x="21189" y="13456"/>
                </a:cubicBezTo>
                <a:cubicBezTo>
                  <a:pt x="21170" y="14028"/>
                  <a:pt x="21135" y="14156"/>
                  <a:pt x="21014" y="14113"/>
                </a:cubicBezTo>
                <a:cubicBezTo>
                  <a:pt x="20393" y="13894"/>
                  <a:pt x="20252" y="13898"/>
                  <a:pt x="20034" y="14103"/>
                </a:cubicBezTo>
                <a:cubicBezTo>
                  <a:pt x="19516" y="14590"/>
                  <a:pt x="19356" y="16031"/>
                  <a:pt x="19708" y="17045"/>
                </a:cubicBezTo>
                <a:cubicBezTo>
                  <a:pt x="19969" y="17799"/>
                  <a:pt x="20536" y="17804"/>
                  <a:pt x="20919" y="17056"/>
                </a:cubicBezTo>
                <a:cubicBezTo>
                  <a:pt x="21206" y="16495"/>
                  <a:pt x="21281" y="16525"/>
                  <a:pt x="21281" y="17187"/>
                </a:cubicBezTo>
                <a:cubicBezTo>
                  <a:pt x="21281" y="17438"/>
                  <a:pt x="21334" y="17591"/>
                  <a:pt x="21425" y="17591"/>
                </a:cubicBezTo>
                <a:cubicBezTo>
                  <a:pt x="21565" y="17591"/>
                  <a:pt x="21600" y="17126"/>
                  <a:pt x="21484" y="16793"/>
                </a:cubicBezTo>
                <a:cubicBezTo>
                  <a:pt x="21455" y="16708"/>
                  <a:pt x="21432" y="15813"/>
                  <a:pt x="21432" y="14811"/>
                </a:cubicBezTo>
                <a:cubicBezTo>
                  <a:pt x="21432" y="13808"/>
                  <a:pt x="21398" y="12739"/>
                  <a:pt x="21358" y="12435"/>
                </a:cubicBezTo>
                <a:cubicBezTo>
                  <a:pt x="21240" y="11539"/>
                  <a:pt x="20892" y="11045"/>
                  <a:pt x="20477" y="11090"/>
                </a:cubicBezTo>
                <a:close/>
                <a:moveTo>
                  <a:pt x="15645" y="11191"/>
                </a:moveTo>
                <a:cubicBezTo>
                  <a:pt x="15461" y="11191"/>
                  <a:pt x="15518" y="16143"/>
                  <a:pt x="15712" y="16995"/>
                </a:cubicBezTo>
                <a:cubicBezTo>
                  <a:pt x="15827" y="17497"/>
                  <a:pt x="15903" y="17591"/>
                  <a:pt x="16197" y="17591"/>
                </a:cubicBezTo>
                <a:cubicBezTo>
                  <a:pt x="16569" y="17591"/>
                  <a:pt x="16778" y="17352"/>
                  <a:pt x="17050" y="16641"/>
                </a:cubicBezTo>
                <a:cubicBezTo>
                  <a:pt x="17232" y="16163"/>
                  <a:pt x="17212" y="16129"/>
                  <a:pt x="17334" y="17258"/>
                </a:cubicBezTo>
                <a:cubicBezTo>
                  <a:pt x="17380" y="17681"/>
                  <a:pt x="17604" y="17689"/>
                  <a:pt x="17604" y="17268"/>
                </a:cubicBezTo>
                <a:cubicBezTo>
                  <a:pt x="17605" y="17093"/>
                  <a:pt x="17573" y="16888"/>
                  <a:pt x="17531" y="16813"/>
                </a:cubicBezTo>
                <a:cubicBezTo>
                  <a:pt x="17486" y="16734"/>
                  <a:pt x="17454" y="15532"/>
                  <a:pt x="17454" y="13941"/>
                </a:cubicBezTo>
                <a:cubicBezTo>
                  <a:pt x="17454" y="11822"/>
                  <a:pt x="17429" y="11191"/>
                  <a:pt x="17352" y="11191"/>
                </a:cubicBezTo>
                <a:cubicBezTo>
                  <a:pt x="17276" y="11191"/>
                  <a:pt x="17255" y="11645"/>
                  <a:pt x="17260" y="13011"/>
                </a:cubicBezTo>
                <a:cubicBezTo>
                  <a:pt x="17264" y="14011"/>
                  <a:pt x="17238" y="15106"/>
                  <a:pt x="17201" y="15438"/>
                </a:cubicBezTo>
                <a:cubicBezTo>
                  <a:pt x="17110" y="16261"/>
                  <a:pt x="16722" y="17147"/>
                  <a:pt x="16456" y="17147"/>
                </a:cubicBezTo>
                <a:cubicBezTo>
                  <a:pt x="15902" y="17147"/>
                  <a:pt x="15768" y="16422"/>
                  <a:pt x="15768" y="13416"/>
                </a:cubicBezTo>
                <a:cubicBezTo>
                  <a:pt x="15768" y="11541"/>
                  <a:pt x="15748" y="11191"/>
                  <a:pt x="15645" y="11191"/>
                </a:cubicBezTo>
                <a:close/>
                <a:moveTo>
                  <a:pt x="13904" y="11697"/>
                </a:moveTo>
                <a:cubicBezTo>
                  <a:pt x="14023" y="11769"/>
                  <a:pt x="14140" y="12018"/>
                  <a:pt x="14311" y="12485"/>
                </a:cubicBezTo>
                <a:cubicBezTo>
                  <a:pt x="14586" y="13240"/>
                  <a:pt x="14620" y="13450"/>
                  <a:pt x="14620" y="14366"/>
                </a:cubicBezTo>
                <a:cubicBezTo>
                  <a:pt x="14620" y="15223"/>
                  <a:pt x="14578" y="15526"/>
                  <a:pt x="14371" y="16166"/>
                </a:cubicBezTo>
                <a:cubicBezTo>
                  <a:pt x="14057" y="17135"/>
                  <a:pt x="13746" y="17319"/>
                  <a:pt x="13419" y="16732"/>
                </a:cubicBezTo>
                <a:cubicBezTo>
                  <a:pt x="13100" y="16159"/>
                  <a:pt x="13012" y="15642"/>
                  <a:pt x="13012" y="14346"/>
                </a:cubicBezTo>
                <a:cubicBezTo>
                  <a:pt x="13012" y="13119"/>
                  <a:pt x="13139" y="12473"/>
                  <a:pt x="13483" y="11980"/>
                </a:cubicBezTo>
                <a:cubicBezTo>
                  <a:pt x="13661" y="11724"/>
                  <a:pt x="13784" y="11624"/>
                  <a:pt x="13904" y="11697"/>
                </a:cubicBezTo>
                <a:close/>
                <a:moveTo>
                  <a:pt x="10986" y="14285"/>
                </a:moveTo>
                <a:cubicBezTo>
                  <a:pt x="11431" y="14285"/>
                  <a:pt x="11636" y="14593"/>
                  <a:pt x="11636" y="15266"/>
                </a:cubicBezTo>
                <a:cubicBezTo>
                  <a:pt x="11636" y="16089"/>
                  <a:pt x="11557" y="16475"/>
                  <a:pt x="11323" y="16823"/>
                </a:cubicBezTo>
                <a:cubicBezTo>
                  <a:pt x="10995" y="17311"/>
                  <a:pt x="10662" y="17224"/>
                  <a:pt x="10445" y="16601"/>
                </a:cubicBezTo>
                <a:cubicBezTo>
                  <a:pt x="10342" y="16303"/>
                  <a:pt x="10256" y="15904"/>
                  <a:pt x="10256" y="15711"/>
                </a:cubicBezTo>
                <a:cubicBezTo>
                  <a:pt x="10256" y="15518"/>
                  <a:pt x="10342" y="15129"/>
                  <a:pt x="10445" y="14831"/>
                </a:cubicBezTo>
                <a:cubicBezTo>
                  <a:pt x="10591" y="14413"/>
                  <a:pt x="10713" y="14285"/>
                  <a:pt x="10986" y="14285"/>
                </a:cubicBezTo>
                <a:close/>
                <a:moveTo>
                  <a:pt x="20480" y="14285"/>
                </a:moveTo>
                <a:cubicBezTo>
                  <a:pt x="20925" y="14285"/>
                  <a:pt x="21126" y="14593"/>
                  <a:pt x="21126" y="15266"/>
                </a:cubicBezTo>
                <a:cubicBezTo>
                  <a:pt x="21126" y="16089"/>
                  <a:pt x="21051" y="16475"/>
                  <a:pt x="20817" y="16823"/>
                </a:cubicBezTo>
                <a:cubicBezTo>
                  <a:pt x="20489" y="17311"/>
                  <a:pt x="20156" y="17224"/>
                  <a:pt x="19939" y="16601"/>
                </a:cubicBezTo>
                <a:cubicBezTo>
                  <a:pt x="19836" y="16303"/>
                  <a:pt x="19750" y="15904"/>
                  <a:pt x="19750" y="15711"/>
                </a:cubicBezTo>
                <a:cubicBezTo>
                  <a:pt x="19750" y="15518"/>
                  <a:pt x="19836" y="15129"/>
                  <a:pt x="19939" y="14831"/>
                </a:cubicBezTo>
                <a:cubicBezTo>
                  <a:pt x="20085" y="14413"/>
                  <a:pt x="20207" y="14285"/>
                  <a:pt x="20480" y="14285"/>
                </a:cubicBezTo>
                <a:close/>
              </a:path>
            </a:pathLst>
          </a:custGeom>
          <a:ln w="12700">
            <a:miter lim="400000"/>
          </a:ln>
        </p:spPr>
      </p:pic>
    </p:spTree>
    <p:extLst>
      <p:ext uri="{BB962C8B-B14F-4D97-AF65-F5344CB8AC3E}">
        <p14:creationId xmlns:p14="http://schemas.microsoft.com/office/powerpoint/2010/main" val="165828205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669"/>
                                        </p:tgtEl>
                                        <p:attrNameLst>
                                          <p:attrName>style.visibility</p:attrName>
                                        </p:attrNameLst>
                                      </p:cBhvr>
                                      <p:to>
                                        <p:strVal val="visible"/>
                                      </p:to>
                                    </p:set>
                                    <p:animEffect transition="in" filter="wipe(left)">
                                      <p:cBhvr>
                                        <p:cTn id="7" dur="10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 grpId="0" animBg="1" advAuto="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673" name="Confier le problème à d’autres"/>
          <p:cNvSpPr txBox="1">
            <a:spLocks noGrp="1"/>
          </p:cNvSpPr>
          <p:nvPr>
            <p:ph type="title"/>
          </p:nvPr>
        </p:nvSpPr>
        <p:spPr>
          <a:prstGeom prst="rect">
            <a:avLst/>
          </a:prstGeom>
        </p:spPr>
        <p:txBody>
          <a:bodyPr/>
          <a:lstStyle/>
          <a:p>
            <a:r>
              <a:t>Confier le problème à d’autres</a:t>
            </a:r>
          </a:p>
        </p:txBody>
      </p:sp>
      <p:sp>
        <p:nvSpPr>
          <p:cNvPr id="674" name="Source non fiable…"/>
          <p:cNvSpPr txBox="1">
            <a:spLocks noGrp="1"/>
          </p:cNvSpPr>
          <p:nvPr>
            <p:ph type="body" idx="1"/>
          </p:nvPr>
        </p:nvSpPr>
        <p:spPr>
          <a:xfrm>
            <a:off x="1075234" y="2204864"/>
            <a:ext cx="6993532" cy="4003815"/>
          </a:xfrm>
          <a:prstGeom prst="rect">
            <a:avLst/>
          </a:prstGeom>
        </p:spPr>
        <p:txBody>
          <a:bodyPr/>
          <a:lstStyle/>
          <a:p>
            <a:r>
              <a:rPr dirty="0"/>
              <a:t>Source non </a:t>
            </a:r>
            <a:r>
              <a:rPr dirty="0" err="1"/>
              <a:t>fiable</a:t>
            </a:r>
            <a:endParaRPr dirty="0"/>
          </a:p>
          <a:p>
            <a:r>
              <a:rPr dirty="0" err="1"/>
              <a:t>Opacité</a:t>
            </a:r>
            <a:r>
              <a:rPr dirty="0"/>
              <a:t> du </a:t>
            </a:r>
            <a:r>
              <a:rPr dirty="0" err="1"/>
              <a:t>processus</a:t>
            </a:r>
            <a:r>
              <a:rPr dirty="0"/>
              <a:t> de </a:t>
            </a:r>
            <a:r>
              <a:rPr dirty="0" err="1"/>
              <a:t>collecte</a:t>
            </a:r>
            <a:endParaRPr dirty="0"/>
          </a:p>
          <a:p>
            <a:r>
              <a:rPr dirty="0" err="1"/>
              <a:t>Précision</a:t>
            </a:r>
            <a:r>
              <a:rPr dirty="0"/>
              <a:t> </a:t>
            </a:r>
            <a:r>
              <a:rPr dirty="0" err="1"/>
              <a:t>irréaliste</a:t>
            </a:r>
            <a:r>
              <a:rPr dirty="0"/>
              <a:t> des </a:t>
            </a:r>
            <a:r>
              <a:rPr dirty="0" err="1"/>
              <a:t>données</a:t>
            </a:r>
            <a:endParaRPr dirty="0"/>
          </a:p>
          <a:p>
            <a:r>
              <a:rPr dirty="0" err="1"/>
              <a:t>Valeurs</a:t>
            </a:r>
            <a:r>
              <a:rPr dirty="0"/>
              <a:t> </a:t>
            </a:r>
            <a:r>
              <a:rPr dirty="0" err="1"/>
              <a:t>aberrantes</a:t>
            </a:r>
            <a:r>
              <a:rPr dirty="0"/>
              <a:t> </a:t>
            </a:r>
            <a:r>
              <a:rPr dirty="0" err="1"/>
              <a:t>inexplicables</a:t>
            </a:r>
            <a:endParaRPr dirty="0"/>
          </a:p>
          <a:p>
            <a:r>
              <a:rPr dirty="0" err="1"/>
              <a:t>Echec</a:t>
            </a:r>
            <a:r>
              <a:rPr dirty="0"/>
              <a:t> de la </a:t>
            </a:r>
            <a:r>
              <a:rPr dirty="0" err="1"/>
              <a:t>Loi</a:t>
            </a:r>
            <a:r>
              <a:rPr dirty="0"/>
              <a:t> de </a:t>
            </a:r>
            <a:r>
              <a:rPr dirty="0" err="1"/>
              <a:t>Benford</a:t>
            </a:r>
            <a:endParaRPr dirty="0"/>
          </a:p>
        </p:txBody>
      </p:sp>
    </p:spTree>
    <p:extLst>
      <p:ext uri="{BB962C8B-B14F-4D97-AF65-F5344CB8AC3E}">
        <p14:creationId xmlns:p14="http://schemas.microsoft.com/office/powerpoint/2010/main" val="3348322488"/>
      </p:ext>
    </p:extLst>
  </p:cSld>
  <p:clrMapOvr>
    <a:masterClrMapping/>
  </p:clrMapOvr>
  <p:transition spd="med"/>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8F6F0"/>
        </a:solidFill>
        <a:effectLst/>
      </p:bgPr>
    </p:bg>
    <p:spTree>
      <p:nvGrpSpPr>
        <p:cNvPr id="1" name=""/>
        <p:cNvGrpSpPr/>
        <p:nvPr/>
      </p:nvGrpSpPr>
      <p:grpSpPr>
        <a:xfrm>
          <a:off x="0" y="0"/>
          <a:ext cx="0" cy="0"/>
          <a:chOff x="0" y="0"/>
          <a:chExt cx="0" cy="0"/>
        </a:xfrm>
      </p:grpSpPr>
      <p:sp>
        <p:nvSpPr>
          <p:cNvPr id="676" name="Algorithmique"/>
          <p:cNvSpPr txBox="1">
            <a:spLocks noGrp="1"/>
          </p:cNvSpPr>
          <p:nvPr>
            <p:ph type="title"/>
          </p:nvPr>
        </p:nvSpPr>
        <p:spPr>
          <a:prstGeom prst="rect">
            <a:avLst/>
          </a:prstGeom>
        </p:spPr>
        <p:txBody>
          <a:bodyPr/>
          <a:lstStyle/>
          <a:p>
            <a:r>
              <a:t>Algorithmique</a:t>
            </a:r>
          </a:p>
        </p:txBody>
      </p:sp>
      <p:pic>
        <p:nvPicPr>
          <p:cNvPr id="677" name="m_giy077fig1.jpeg" descr="m_giy077fig1.jpeg"/>
          <p:cNvPicPr>
            <a:picLocks noChangeAspect="1"/>
          </p:cNvPicPr>
          <p:nvPr/>
        </p:nvPicPr>
        <p:blipFill>
          <a:blip r:embed="rId3"/>
          <a:stretch>
            <a:fillRect/>
          </a:stretch>
        </p:blipFill>
        <p:spPr>
          <a:xfrm>
            <a:off x="2250281" y="1692176"/>
            <a:ext cx="4643438" cy="4598789"/>
          </a:xfrm>
          <a:prstGeom prst="rect">
            <a:avLst/>
          </a:prstGeom>
          <a:ln w="12700">
            <a:miter lim="400000"/>
          </a:ln>
        </p:spPr>
      </p:pic>
      <p:sp>
        <p:nvSpPr>
          <p:cNvPr id="678" name="http://hackyourphd.org/"/>
          <p:cNvSpPr txBox="1"/>
          <p:nvPr/>
        </p:nvSpPr>
        <p:spPr>
          <a:xfrm>
            <a:off x="6184356" y="6496827"/>
            <a:ext cx="170021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266"/>
              <a:t>http://hackyourphd.org/</a:t>
            </a:r>
          </a:p>
        </p:txBody>
      </p:sp>
    </p:spTree>
    <p:extLst>
      <p:ext uri="{BB962C8B-B14F-4D97-AF65-F5344CB8AC3E}">
        <p14:creationId xmlns:p14="http://schemas.microsoft.com/office/powerpoint/2010/main" val="828975840"/>
      </p:ext>
    </p:extLst>
  </p:cSld>
  <p:clrMapOvr>
    <a:masterClrMapping/>
  </p:clrMapOvr>
  <p:transition spd="med"/>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Qu’est-ce qu’un calcul ?"/>
          <p:cNvSpPr txBox="1">
            <a:spLocks noGrp="1"/>
          </p:cNvSpPr>
          <p:nvPr>
            <p:ph type="title"/>
          </p:nvPr>
        </p:nvSpPr>
        <p:spPr>
          <a:prstGeom prst="rect">
            <a:avLst/>
          </a:prstGeom>
        </p:spPr>
        <p:txBody>
          <a:bodyPr/>
          <a:lstStyle/>
          <a:p>
            <a:r>
              <a:t>Qu’est-ce qu’un calcul ?</a:t>
            </a:r>
          </a:p>
        </p:txBody>
      </p:sp>
      <p:pic>
        <p:nvPicPr>
          <p:cNvPr id="683" name="Capture d’écran 2019-11-08 à 16.36.51.png" descr="Capture d’écran 2019-11-08 à 16.36.51.png"/>
          <p:cNvPicPr>
            <a:picLocks noChangeAspect="1"/>
          </p:cNvPicPr>
          <p:nvPr/>
        </p:nvPicPr>
        <p:blipFill>
          <a:blip r:embed="rId2"/>
          <a:stretch>
            <a:fillRect/>
          </a:stretch>
        </p:blipFill>
        <p:spPr>
          <a:xfrm>
            <a:off x="463159" y="1531441"/>
            <a:ext cx="8217683" cy="5286375"/>
          </a:xfrm>
          <a:prstGeom prst="rect">
            <a:avLst/>
          </a:prstGeom>
          <a:ln w="12700">
            <a:miter lim="400000"/>
          </a:ln>
        </p:spPr>
      </p:pic>
    </p:spTree>
    <p:extLst>
      <p:ext uri="{BB962C8B-B14F-4D97-AF65-F5344CB8AC3E}">
        <p14:creationId xmlns:p14="http://schemas.microsoft.com/office/powerpoint/2010/main" val="1059216232"/>
      </p:ext>
    </p:extLst>
  </p:cSld>
  <p:clrMapOvr>
    <a:masterClrMapping/>
  </p:clrMapOvr>
  <p:transition spd="med"/>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Titre"/>
          <p:cNvSpPr txBox="1">
            <a:spLocks noGrp="1"/>
          </p:cNvSpPr>
          <p:nvPr>
            <p:ph type="title"/>
          </p:nvPr>
        </p:nvSpPr>
        <p:spPr>
          <a:prstGeom prst="rect">
            <a:avLst/>
          </a:prstGeom>
        </p:spPr>
        <p:txBody>
          <a:bodyPr/>
          <a:lstStyle/>
          <a:p>
            <a:endParaRPr/>
          </a:p>
        </p:txBody>
      </p:sp>
      <p:pic>
        <p:nvPicPr>
          <p:cNvPr id="686" name="Capture d’écran 2019-11-08 à 16.37.23.png" descr="Capture d’écran 2019-11-08 à 16.37.23.png"/>
          <p:cNvPicPr>
            <a:picLocks noChangeAspect="1"/>
          </p:cNvPicPr>
          <p:nvPr/>
        </p:nvPicPr>
        <p:blipFill>
          <a:blip r:embed="rId2"/>
          <a:stretch>
            <a:fillRect/>
          </a:stretch>
        </p:blipFill>
        <p:spPr>
          <a:xfrm>
            <a:off x="267891" y="1634133"/>
            <a:ext cx="8608219" cy="5179219"/>
          </a:xfrm>
          <a:prstGeom prst="rect">
            <a:avLst/>
          </a:prstGeom>
          <a:ln w="12700">
            <a:miter lim="400000"/>
          </a:ln>
        </p:spPr>
      </p:pic>
    </p:spTree>
    <p:extLst>
      <p:ext uri="{BB962C8B-B14F-4D97-AF65-F5344CB8AC3E}">
        <p14:creationId xmlns:p14="http://schemas.microsoft.com/office/powerpoint/2010/main" val="3871957545"/>
      </p:ext>
    </p:extLst>
  </p:cSld>
  <p:clrMapOvr>
    <a:masterClrMapping/>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Titre"/>
          <p:cNvSpPr txBox="1">
            <a:spLocks noGrp="1"/>
          </p:cNvSpPr>
          <p:nvPr>
            <p:ph type="title"/>
          </p:nvPr>
        </p:nvSpPr>
        <p:spPr>
          <a:prstGeom prst="rect">
            <a:avLst/>
          </a:prstGeom>
        </p:spPr>
        <p:txBody>
          <a:bodyPr/>
          <a:lstStyle/>
          <a:p>
            <a:endParaRPr/>
          </a:p>
        </p:txBody>
      </p:sp>
      <p:pic>
        <p:nvPicPr>
          <p:cNvPr id="689" name="Capture d’écran 2019-11-08 à 16.37.41.png" descr="Capture d’écran 2019-11-08 à 16.37.41.png"/>
          <p:cNvPicPr>
            <a:picLocks noChangeAspect="1"/>
          </p:cNvPicPr>
          <p:nvPr/>
        </p:nvPicPr>
        <p:blipFill>
          <a:blip r:embed="rId2"/>
          <a:stretch>
            <a:fillRect/>
          </a:stretch>
        </p:blipFill>
        <p:spPr>
          <a:xfrm>
            <a:off x="321469" y="1634133"/>
            <a:ext cx="8501063" cy="5197078"/>
          </a:xfrm>
          <a:prstGeom prst="rect">
            <a:avLst/>
          </a:prstGeom>
          <a:ln w="12700">
            <a:miter lim="400000"/>
          </a:ln>
        </p:spPr>
      </p:pic>
    </p:spTree>
    <p:extLst>
      <p:ext uri="{BB962C8B-B14F-4D97-AF65-F5344CB8AC3E}">
        <p14:creationId xmlns:p14="http://schemas.microsoft.com/office/powerpoint/2010/main" val="2446044168"/>
      </p:ext>
    </p:extLst>
  </p:cSld>
  <p:clrMapOvr>
    <a:masterClrMapping/>
  </p:clrMapOvr>
  <p:transition spd="med"/>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Capture d’écran 2019-11-08 à 16.43.51.png" descr="Capture d’écran 2019-11-08 à 16.43.51.png"/>
          <p:cNvPicPr>
            <a:picLocks noChangeAspect="1"/>
          </p:cNvPicPr>
          <p:nvPr/>
        </p:nvPicPr>
        <p:blipFill>
          <a:blip r:embed="rId2"/>
          <a:stretch>
            <a:fillRect/>
          </a:stretch>
        </p:blipFill>
        <p:spPr>
          <a:xfrm>
            <a:off x="395536" y="1268760"/>
            <a:ext cx="8550674" cy="4436218"/>
          </a:xfrm>
          <a:prstGeom prst="rect">
            <a:avLst/>
          </a:prstGeom>
          <a:ln w="12700">
            <a:miter lim="400000"/>
          </a:ln>
        </p:spPr>
      </p:pic>
    </p:spTree>
    <p:extLst>
      <p:ext uri="{BB962C8B-B14F-4D97-AF65-F5344CB8AC3E}">
        <p14:creationId xmlns:p14="http://schemas.microsoft.com/office/powerpoint/2010/main" val="653735666"/>
      </p:ext>
    </p:extLst>
  </p:cSld>
  <p:clrMapOvr>
    <a:masterClrMapping/>
  </p:clrMapOvr>
  <p:transition spd="med"/>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Définir une méthode…"/>
          <p:cNvSpPr txBox="1">
            <a:spLocks noGrp="1"/>
          </p:cNvSpPr>
          <p:nvPr>
            <p:ph type="title"/>
          </p:nvPr>
        </p:nvSpPr>
        <p:spPr>
          <a:prstGeom prst="rect">
            <a:avLst/>
          </a:prstGeom>
        </p:spPr>
        <p:txBody>
          <a:bodyPr>
            <a:normAutofit fontScale="90000"/>
          </a:bodyPr>
          <a:lstStyle/>
          <a:p>
            <a:pPr defTabSz="275203">
              <a:spcBef>
                <a:spcPts val="703"/>
              </a:spcBef>
              <a:defRPr sz="4690"/>
            </a:pPr>
            <a:r>
              <a:rPr lang="fr-FR" dirty="0"/>
              <a:t>Définir une méthode</a:t>
            </a:r>
          </a:p>
          <a:p>
            <a:pPr defTabSz="275203">
              <a:spcBef>
                <a:spcPts val="703"/>
              </a:spcBef>
              <a:defRPr sz="4690"/>
            </a:pPr>
            <a:r>
              <a:rPr lang="fr-FR" dirty="0"/>
              <a:t>commune &amp; efficace</a:t>
            </a:r>
          </a:p>
          <a:p>
            <a:pPr defTabSz="275203">
              <a:spcBef>
                <a:spcPts val="703"/>
              </a:spcBef>
              <a:defRPr sz="4690"/>
            </a:pPr>
            <a:r>
              <a:rPr lang="fr-FR" dirty="0"/>
              <a:t>pour retrouver ses données</a:t>
            </a:r>
          </a:p>
        </p:txBody>
      </p:sp>
    </p:spTree>
    <p:extLst>
      <p:ext uri="{BB962C8B-B14F-4D97-AF65-F5344CB8AC3E}">
        <p14:creationId xmlns:p14="http://schemas.microsoft.com/office/powerpoint/2010/main" val="902204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277635" y="1592796"/>
            <a:ext cx="3726413" cy="4266474"/>
          </a:xfrm>
        </p:spPr>
        <p:txBody>
          <a:bodyPr>
            <a:normAutofit/>
          </a:bodyPr>
          <a:lstStyle/>
          <a:p>
            <a:pPr marL="51435" indent="0">
              <a:buClr>
                <a:srgbClr val="CCFFFF">
                  <a:lumMod val="25000"/>
                </a:srgbClr>
              </a:buClr>
              <a:buSzPct val="76000"/>
              <a:buNone/>
            </a:pPr>
            <a:r>
              <a:rPr lang="fr-FR" sz="1500" dirty="0">
                <a:latin typeface="Calibri" panose="020F0502020204030204" pitchFamily="34" charset="0"/>
              </a:rPr>
              <a:t>Les métadonnées</a:t>
            </a:r>
            <a:r>
              <a:rPr lang="fr-FR" sz="1500" b="1" dirty="0">
                <a:latin typeface="Calibri" panose="020F0502020204030204" pitchFamily="34" charset="0"/>
              </a:rPr>
              <a:t> </a:t>
            </a:r>
            <a:r>
              <a:rPr lang="fr-FR" sz="1500" dirty="0">
                <a:solidFill>
                  <a:prstClr val="black"/>
                </a:solidFill>
                <a:latin typeface="Calibri" panose="020F0502020204030204" pitchFamily="34" charset="0"/>
              </a:rPr>
              <a:t>sont des « </a:t>
            </a:r>
            <a:r>
              <a:rPr lang="fr-FR" sz="1500" i="1" dirty="0">
                <a:latin typeface="Calibri" panose="020F0502020204030204" pitchFamily="34" charset="0"/>
              </a:rPr>
              <a:t>données qui décrivent des données</a:t>
            </a:r>
            <a:r>
              <a:rPr lang="fr-FR" sz="1500" dirty="0">
                <a:latin typeface="Calibri" panose="020F0502020204030204" pitchFamily="34" charset="0"/>
              </a:rPr>
              <a:t> » :</a:t>
            </a:r>
          </a:p>
          <a:p>
            <a:pPr marL="308610">
              <a:buClr>
                <a:schemeClr val="accent2">
                  <a:lumMod val="40000"/>
                  <a:lumOff val="60000"/>
                </a:schemeClr>
              </a:buClr>
              <a:buSzPct val="76000"/>
              <a:buFont typeface="Wingdings" pitchFamily="2" charset="2"/>
              <a:buChar char="v"/>
            </a:pPr>
            <a:r>
              <a:rPr lang="fr-FR" sz="1500" b="1" dirty="0">
                <a:solidFill>
                  <a:schemeClr val="accent2">
                    <a:lumMod val="60000"/>
                    <a:lumOff val="40000"/>
                  </a:schemeClr>
                </a:solidFill>
                <a:latin typeface="Calibri" panose="020F0502020204030204" pitchFamily="34" charset="0"/>
              </a:rPr>
              <a:t>Information</a:t>
            </a:r>
            <a:r>
              <a:rPr lang="fr-FR" sz="1500" dirty="0">
                <a:solidFill>
                  <a:srgbClr val="42BA97"/>
                </a:solidFill>
                <a:latin typeface="Calibri" panose="020F0502020204030204" pitchFamily="34" charset="0"/>
              </a:rPr>
              <a:t> </a:t>
            </a:r>
            <a:r>
              <a:rPr lang="fr-FR" sz="1500" dirty="0">
                <a:latin typeface="Calibri" panose="020F0502020204030204" pitchFamily="34" charset="0"/>
              </a:rPr>
              <a:t>structurée associée à un "objet", un document ou un jeu </a:t>
            </a:r>
            <a:r>
              <a:rPr lang="fr-FR" sz="1500" dirty="0">
                <a:solidFill>
                  <a:srgbClr val="000000"/>
                </a:solidFill>
                <a:latin typeface="Calibri" panose="020F0502020204030204" pitchFamily="34" charset="0"/>
              </a:rPr>
              <a:t>de données</a:t>
            </a:r>
            <a:endParaRPr lang="fr-FR" sz="750" dirty="0">
              <a:solidFill>
                <a:srgbClr val="000000"/>
              </a:solidFill>
              <a:latin typeface="Calibri" panose="020F0502020204030204" pitchFamily="34" charset="0"/>
            </a:endParaRPr>
          </a:p>
          <a:p>
            <a:pPr marL="308610">
              <a:buClr>
                <a:schemeClr val="accent2">
                  <a:lumMod val="40000"/>
                  <a:lumOff val="60000"/>
                </a:schemeClr>
              </a:buClr>
              <a:buSzPct val="76000"/>
              <a:buFont typeface="Wingdings" pitchFamily="2" charset="2"/>
              <a:buChar char="v"/>
            </a:pPr>
            <a:r>
              <a:rPr lang="fr-FR" sz="1500" b="1" dirty="0">
                <a:solidFill>
                  <a:schemeClr val="accent2">
                    <a:lumMod val="60000"/>
                    <a:lumOff val="40000"/>
                  </a:schemeClr>
                </a:solidFill>
                <a:latin typeface="Calibri" panose="020F0502020204030204" pitchFamily="34" charset="0"/>
              </a:rPr>
              <a:t>Documentation</a:t>
            </a:r>
            <a:r>
              <a:rPr lang="fr-FR" sz="1500" dirty="0">
                <a:solidFill>
                  <a:srgbClr val="42BA97"/>
                </a:solidFill>
                <a:latin typeface="Calibri" panose="020F0502020204030204" pitchFamily="34" charset="0"/>
              </a:rPr>
              <a:t> </a:t>
            </a:r>
            <a:r>
              <a:rPr lang="fr-FR" sz="1500" dirty="0">
                <a:latin typeface="Calibri" panose="020F0502020204030204" pitchFamily="34" charset="0"/>
              </a:rPr>
              <a:t>qui permet à l’utilisateur de comprendre, de comparer et d’échanger le contenu du jeu de données décrit</a:t>
            </a:r>
          </a:p>
          <a:p>
            <a:pPr indent="-205740">
              <a:buClr>
                <a:srgbClr val="94C600"/>
              </a:buClr>
              <a:buSzPct val="76000"/>
              <a:buFont typeface="Wingdings 2" pitchFamily="18" charset="2"/>
              <a:buChar char=""/>
            </a:pPr>
            <a:endParaRPr lang="fr-FR" sz="750" dirty="0">
              <a:latin typeface="Calibri" panose="020F0502020204030204" pitchFamily="34" charset="0"/>
            </a:endParaRPr>
          </a:p>
          <a:p>
            <a:pPr marL="51435" indent="0">
              <a:buClr>
                <a:srgbClr val="CCFFFF">
                  <a:lumMod val="25000"/>
                </a:srgbClr>
              </a:buClr>
              <a:buSzPct val="76000"/>
              <a:buNone/>
            </a:pPr>
            <a:r>
              <a:rPr lang="fr-FR" sz="1500" dirty="0">
                <a:latin typeface="Calibri" panose="020F0502020204030204" pitchFamily="34" charset="0"/>
              </a:rPr>
              <a:t>Il existe des </a:t>
            </a:r>
            <a:r>
              <a:rPr lang="fr-FR" sz="1500" b="1" dirty="0">
                <a:solidFill>
                  <a:schemeClr val="accent2">
                    <a:lumMod val="60000"/>
                    <a:lumOff val="40000"/>
                  </a:schemeClr>
                </a:solidFill>
                <a:latin typeface="Calibri" panose="020F0502020204030204" pitchFamily="34" charset="0"/>
              </a:rPr>
              <a:t>standards</a:t>
            </a:r>
            <a:r>
              <a:rPr lang="fr-FR" sz="1500" dirty="0">
                <a:solidFill>
                  <a:schemeClr val="accent2">
                    <a:lumMod val="60000"/>
                    <a:lumOff val="40000"/>
                  </a:schemeClr>
                </a:solidFill>
                <a:latin typeface="Calibri" panose="020F0502020204030204" pitchFamily="34" charset="0"/>
              </a:rPr>
              <a:t> </a:t>
            </a:r>
            <a:r>
              <a:rPr lang="fr-FR" sz="1500" dirty="0">
                <a:latin typeface="Calibri" panose="020F0502020204030204" pitchFamily="34" charset="0"/>
              </a:rPr>
              <a:t>de métadonnées :</a:t>
            </a:r>
          </a:p>
          <a:p>
            <a:pPr marL="308610">
              <a:buClr>
                <a:schemeClr val="accent2">
                  <a:lumMod val="40000"/>
                  <a:lumOff val="60000"/>
                </a:schemeClr>
              </a:buClr>
              <a:buSzPct val="76000"/>
              <a:buFont typeface="Wingdings" pitchFamily="2" charset="2"/>
              <a:buChar char="v"/>
            </a:pPr>
            <a:r>
              <a:rPr lang="fr-FR" sz="1500" dirty="0">
                <a:latin typeface="Calibri" panose="020F0502020204030204" pitchFamily="34" charset="0"/>
              </a:rPr>
              <a:t>Standards minimaux (ex : Dublin </a:t>
            </a:r>
            <a:r>
              <a:rPr lang="fr-FR" sz="1500" dirty="0" err="1">
                <a:latin typeface="Calibri" panose="020F0502020204030204" pitchFamily="34" charset="0"/>
              </a:rPr>
              <a:t>Core</a:t>
            </a:r>
            <a:r>
              <a:rPr lang="fr-FR" sz="1500" dirty="0">
                <a:latin typeface="Calibri" panose="020F0502020204030204" pitchFamily="34" charset="0"/>
              </a:rPr>
              <a:t>)</a:t>
            </a:r>
          </a:p>
          <a:p>
            <a:pPr marL="308610">
              <a:buClr>
                <a:schemeClr val="accent2">
                  <a:lumMod val="40000"/>
                  <a:lumOff val="60000"/>
                </a:schemeClr>
              </a:buClr>
              <a:buSzPct val="76000"/>
              <a:buFont typeface="Wingdings" pitchFamily="2" charset="2"/>
              <a:buChar char="v"/>
            </a:pPr>
            <a:r>
              <a:rPr lang="fr-FR" sz="1500" dirty="0">
                <a:latin typeface="Calibri" panose="020F0502020204030204" pitchFamily="34" charset="0"/>
              </a:rPr>
              <a:t>Standards métiers (ex : EML</a:t>
            </a:r>
            <a:r>
              <a:rPr lang="fr-FR" sz="1500" dirty="0">
                <a:solidFill>
                  <a:srgbClr val="000000"/>
                </a:solidFill>
                <a:latin typeface="Calibri" panose="020F0502020204030204" pitchFamily="34" charset="0"/>
              </a:rPr>
              <a:t>, DDI…)</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591054"/>
            <a:ext cx="2837765" cy="1346858"/>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044" y="1646805"/>
            <a:ext cx="2929272" cy="1390993"/>
          </a:xfrm>
          <a:prstGeom prst="rect">
            <a:avLst/>
          </a:prstGeom>
        </p:spPr>
      </p:pic>
      <p:sp>
        <p:nvSpPr>
          <p:cNvPr id="8" name="ZoneTexte 7"/>
          <p:cNvSpPr txBox="1"/>
          <p:nvPr/>
        </p:nvSpPr>
        <p:spPr>
          <a:xfrm>
            <a:off x="4950044" y="3077272"/>
            <a:ext cx="3024336" cy="507831"/>
          </a:xfrm>
          <a:prstGeom prst="rect">
            <a:avLst/>
          </a:prstGeom>
          <a:noFill/>
        </p:spPr>
        <p:txBody>
          <a:bodyPr wrap="square" rtlCol="0">
            <a:spAutoFit/>
          </a:bodyPr>
          <a:lstStyle/>
          <a:p>
            <a:pPr algn="r"/>
            <a:r>
              <a:rPr lang="fr-FR" sz="1350" i="1"/>
              <a:t>Un objet sans étiquette n'est </a:t>
            </a:r>
          </a:p>
          <a:p>
            <a:pPr algn="r"/>
            <a:r>
              <a:rPr lang="fr-FR" sz="1350" i="1"/>
              <a:t>connu que de son auteur</a:t>
            </a:r>
          </a:p>
        </p:txBody>
      </p:sp>
      <p:sp>
        <p:nvSpPr>
          <p:cNvPr id="10" name="Rectangle 9"/>
          <p:cNvSpPr/>
          <p:nvPr/>
        </p:nvSpPr>
        <p:spPr>
          <a:xfrm>
            <a:off x="1925635" y="5013047"/>
            <a:ext cx="6048743" cy="715581"/>
          </a:xfrm>
          <a:prstGeom prst="rect">
            <a:avLst/>
          </a:prstGeom>
        </p:spPr>
        <p:txBody>
          <a:bodyPr wrap="square">
            <a:spAutoFit/>
          </a:bodyPr>
          <a:lstStyle/>
          <a:p>
            <a:r>
              <a:rPr lang="fr-FR" sz="1350">
                <a:latin typeface="Calibri" panose="020F0502020204030204" pitchFamily="34" charset="0"/>
              </a:rPr>
              <a:t>Il est </a:t>
            </a:r>
            <a:r>
              <a:rPr lang="fr-FR" sz="1350" b="1">
                <a:latin typeface="Calibri" panose="020F0502020204030204" pitchFamily="34" charset="0"/>
              </a:rPr>
              <a:t>conseillé</a:t>
            </a:r>
            <a:r>
              <a:rPr lang="fr-FR" sz="1350">
                <a:latin typeface="Calibri" panose="020F0502020204030204" pitchFamily="34" charset="0"/>
              </a:rPr>
              <a:t> de produire les métadonnées au </a:t>
            </a:r>
            <a:r>
              <a:rPr lang="fr-FR" sz="1350" b="1">
                <a:solidFill>
                  <a:schemeClr val="accent2">
                    <a:lumMod val="60000"/>
                    <a:lumOff val="40000"/>
                  </a:schemeClr>
                </a:solidFill>
                <a:latin typeface="Calibri" panose="020F0502020204030204" pitchFamily="34" charset="0"/>
              </a:rPr>
              <a:t>moment de la collecte ou de la création</a:t>
            </a:r>
            <a:r>
              <a:rPr lang="fr-FR" sz="1350" b="1">
                <a:solidFill>
                  <a:srgbClr val="42BA97"/>
                </a:solidFill>
                <a:latin typeface="Calibri" panose="020F0502020204030204" pitchFamily="34" charset="0"/>
              </a:rPr>
              <a:t> </a:t>
            </a:r>
            <a:r>
              <a:rPr lang="fr-FR" sz="1350">
                <a:latin typeface="Calibri" panose="020F0502020204030204" pitchFamily="34" charset="0"/>
              </a:rPr>
              <a:t>des données plutôt qu‘à posteriori. Les métadonnées seront </a:t>
            </a:r>
            <a:r>
              <a:rPr lang="fr-FR" sz="1350" b="1">
                <a:solidFill>
                  <a:schemeClr val="accent2">
                    <a:lumMod val="60000"/>
                    <a:lumOff val="40000"/>
                  </a:schemeClr>
                </a:solidFill>
                <a:latin typeface="Calibri" panose="020F0502020204030204" pitchFamily="34" charset="0"/>
              </a:rPr>
              <a:t>complétées tout au long du cycle de vie</a:t>
            </a:r>
            <a:r>
              <a:rPr lang="fr-FR" sz="1350" b="1">
                <a:solidFill>
                  <a:srgbClr val="42BA97"/>
                </a:solidFill>
                <a:latin typeface="Calibri" panose="020F0502020204030204" pitchFamily="34" charset="0"/>
              </a:rPr>
              <a:t> </a:t>
            </a:r>
            <a:r>
              <a:rPr lang="fr-FR" sz="1350">
                <a:latin typeface="Calibri" panose="020F0502020204030204" pitchFamily="34" charset="0"/>
              </a:rPr>
              <a:t>des données.</a:t>
            </a: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44000" cy="539212"/>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p>
            <a:pPr algn="l"/>
            <a:r>
              <a:rPr lang="fr-FR" sz="2400" b="1" dirty="0">
                <a:latin typeface="+mn-lt"/>
              </a:rPr>
              <a:t>Définition: les métadonnées</a:t>
            </a:r>
          </a:p>
        </p:txBody>
      </p:sp>
      <p:pic>
        <p:nvPicPr>
          <p:cNvPr id="14" name="Image 13">
            <a:extLst>
              <a:ext uri="{FF2B5EF4-FFF2-40B4-BE49-F238E27FC236}">
                <a16:creationId xmlns:a16="http://schemas.microsoft.com/office/drawing/2014/main" id="{A02B0218-B460-F243-9BF3-7B6C96B08C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2262" y="5069250"/>
            <a:ext cx="540000" cy="540000"/>
          </a:xfrm>
          <a:prstGeom prst="rect">
            <a:avLst/>
          </a:prstGeom>
        </p:spPr>
      </p:pic>
    </p:spTree>
    <p:extLst>
      <p:ext uri="{BB962C8B-B14F-4D97-AF65-F5344CB8AC3E}">
        <p14:creationId xmlns:p14="http://schemas.microsoft.com/office/powerpoint/2010/main" val="153325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par>
                          <p:cTn id="11" fill="hold">
                            <p:stCondLst>
                              <p:cond delay="500"/>
                            </p:stCondLst>
                            <p:childTnLst>
                              <p:par>
                                <p:cTn id="12" presetID="21" presetClass="entr" presetSubtype="1" repeatCount="indefinite"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Ligne de connexion"/>
          <p:cNvSpPr/>
          <p:nvPr/>
        </p:nvSpPr>
        <p:spPr>
          <a:xfrm>
            <a:off x="3777693" y="414082"/>
            <a:ext cx="1232606" cy="35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50800">
            <a:solidFill>
              <a:srgbClr val="939393"/>
            </a:solidFill>
            <a:miter lim="400000"/>
          </a:ln>
        </p:spPr>
        <p:txBody>
          <a:bodyPr/>
          <a:lstStyle/>
          <a:p>
            <a:endParaRPr sz="1266" dirty="0"/>
          </a:p>
        </p:txBody>
      </p:sp>
      <p:sp>
        <p:nvSpPr>
          <p:cNvPr id="242" name="Ligne de connexion"/>
          <p:cNvSpPr/>
          <p:nvPr/>
        </p:nvSpPr>
        <p:spPr>
          <a:xfrm>
            <a:off x="3762973" y="497035"/>
            <a:ext cx="1246822" cy="318530"/>
          </a:xfrm>
          <a:custGeom>
            <a:avLst/>
            <a:gdLst/>
            <a:ahLst/>
            <a:cxnLst>
              <a:cxn ang="0">
                <a:pos x="wd2" y="hd2"/>
              </a:cxn>
              <a:cxn ang="5400000">
                <a:pos x="wd2" y="hd2"/>
              </a:cxn>
              <a:cxn ang="10800000">
                <a:pos x="wd2" y="hd2"/>
              </a:cxn>
              <a:cxn ang="16200000">
                <a:pos x="wd2" y="hd2"/>
              </a:cxn>
            </a:cxnLst>
            <a:rect l="0" t="0" r="r" b="b"/>
            <a:pathLst>
              <a:path w="21600" h="20051" extrusionOk="0">
                <a:moveTo>
                  <a:pt x="0" y="0"/>
                </a:moveTo>
                <a:cubicBezTo>
                  <a:pt x="6352" y="15018"/>
                  <a:pt x="13552" y="21600"/>
                  <a:pt x="21600" y="19745"/>
                </a:cubicBezTo>
              </a:path>
            </a:pathLst>
          </a:custGeom>
          <a:ln w="50800">
            <a:solidFill>
              <a:srgbClr val="939393"/>
            </a:solidFill>
            <a:miter lim="400000"/>
          </a:ln>
        </p:spPr>
        <p:txBody>
          <a:bodyPr/>
          <a:lstStyle/>
          <a:p>
            <a:endParaRPr sz="1266" dirty="0"/>
          </a:p>
        </p:txBody>
      </p:sp>
      <p:sp>
        <p:nvSpPr>
          <p:cNvPr id="243" name="Ligne de connexion"/>
          <p:cNvSpPr/>
          <p:nvPr/>
        </p:nvSpPr>
        <p:spPr>
          <a:xfrm>
            <a:off x="3713562" y="508335"/>
            <a:ext cx="1295691" cy="681413"/>
          </a:xfrm>
          <a:custGeom>
            <a:avLst/>
            <a:gdLst/>
            <a:ahLst/>
            <a:cxnLst>
              <a:cxn ang="0">
                <a:pos x="wd2" y="hd2"/>
              </a:cxn>
              <a:cxn ang="5400000">
                <a:pos x="wd2" y="hd2"/>
              </a:cxn>
              <a:cxn ang="10800000">
                <a:pos x="wd2" y="hd2"/>
              </a:cxn>
              <a:cxn ang="16200000">
                <a:pos x="wd2" y="hd2"/>
              </a:cxn>
            </a:cxnLst>
            <a:rect l="0" t="0" r="r" b="b"/>
            <a:pathLst>
              <a:path w="21600" h="20030" extrusionOk="0">
                <a:moveTo>
                  <a:pt x="0" y="0"/>
                </a:moveTo>
                <a:cubicBezTo>
                  <a:pt x="6257" y="15029"/>
                  <a:pt x="13457" y="21600"/>
                  <a:pt x="21600" y="19714"/>
                </a:cubicBezTo>
              </a:path>
            </a:pathLst>
          </a:custGeom>
          <a:ln w="50800">
            <a:solidFill>
              <a:srgbClr val="939393"/>
            </a:solidFill>
            <a:miter lim="400000"/>
          </a:ln>
        </p:spPr>
        <p:txBody>
          <a:bodyPr/>
          <a:lstStyle/>
          <a:p>
            <a:endParaRPr sz="1266" dirty="0"/>
          </a:p>
        </p:txBody>
      </p:sp>
      <p:pic>
        <p:nvPicPr>
          <p:cNvPr id="160" name="Generic-Purple-Folder-icon.png" descr="Generic-Purple-Folder-icon.png"/>
          <p:cNvPicPr>
            <a:picLocks noChangeAspect="1"/>
          </p:cNvPicPr>
          <p:nvPr/>
        </p:nvPicPr>
        <p:blipFill>
          <a:blip r:embed="rId3"/>
          <a:stretch>
            <a:fillRect/>
          </a:stretch>
        </p:blipFill>
        <p:spPr>
          <a:xfrm>
            <a:off x="1948756" y="169688"/>
            <a:ext cx="556307" cy="556306"/>
          </a:xfrm>
          <a:prstGeom prst="rect">
            <a:avLst/>
          </a:prstGeom>
          <a:ln w="12700">
            <a:miter lim="400000"/>
          </a:ln>
        </p:spPr>
      </p:pic>
      <p:pic>
        <p:nvPicPr>
          <p:cNvPr id="161" name="school-folder-clipart-clipart-panda-free-clipart-images-hd4Sal-clipart.png" descr="school-folder-clipart-clipart-panda-free-clipart-images-hd4Sal-clipart.png"/>
          <p:cNvPicPr>
            <a:picLocks noChangeAspect="1"/>
          </p:cNvPicPr>
          <p:nvPr/>
        </p:nvPicPr>
        <p:blipFill>
          <a:blip r:embed="rId4"/>
          <a:stretch>
            <a:fillRect/>
          </a:stretch>
        </p:blipFill>
        <p:spPr>
          <a:xfrm>
            <a:off x="568338" y="178904"/>
            <a:ext cx="477220" cy="477221"/>
          </a:xfrm>
          <a:prstGeom prst="rect">
            <a:avLst/>
          </a:prstGeom>
          <a:ln w="12700">
            <a:miter lim="400000"/>
          </a:ln>
          <a:effectLst>
            <a:outerShdw blurRad="12700" dist="50800" dir="2523527" rotWithShape="0">
              <a:srgbClr val="C2B18B"/>
            </a:outerShdw>
          </a:effectLst>
        </p:spPr>
      </p:pic>
      <p:sp>
        <p:nvSpPr>
          <p:cNvPr id="244" name="Ligne de connexion"/>
          <p:cNvSpPr/>
          <p:nvPr/>
        </p:nvSpPr>
        <p:spPr>
          <a:xfrm>
            <a:off x="1020662" y="425748"/>
            <a:ext cx="974997" cy="74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50800">
            <a:solidFill>
              <a:srgbClr val="372602">
                <a:alpha val="35000"/>
              </a:srgbClr>
            </a:solidFill>
            <a:miter lim="400000"/>
          </a:ln>
          <a:effectLst>
            <a:outerShdw blurRad="63500" dist="25400" dir="4703135" rotWithShape="0">
              <a:srgbClr val="000000">
                <a:alpha val="85145"/>
              </a:srgbClr>
            </a:outerShdw>
          </a:effectLst>
        </p:spPr>
        <p:txBody>
          <a:bodyPr/>
          <a:lstStyle/>
          <a:p>
            <a:endParaRPr sz="1266" dirty="0"/>
          </a:p>
        </p:txBody>
      </p:sp>
      <p:pic>
        <p:nvPicPr>
          <p:cNvPr id="163" name="Folder-Generic-icon.png" descr="Folder-Generic-icon.png"/>
          <p:cNvPicPr>
            <a:picLocks noChangeAspect="1"/>
          </p:cNvPicPr>
          <p:nvPr/>
        </p:nvPicPr>
        <p:blipFill>
          <a:blip r:embed="rId5"/>
          <a:stretch>
            <a:fillRect/>
          </a:stretch>
        </p:blipFill>
        <p:spPr>
          <a:xfrm>
            <a:off x="3493747" y="270578"/>
            <a:ext cx="303611" cy="303611"/>
          </a:xfrm>
          <a:prstGeom prst="rect">
            <a:avLst/>
          </a:prstGeom>
          <a:ln w="12700">
            <a:miter lim="400000"/>
          </a:ln>
        </p:spPr>
      </p:pic>
      <p:sp>
        <p:nvSpPr>
          <p:cNvPr id="245" name="Ligne de connexion"/>
          <p:cNvSpPr/>
          <p:nvPr/>
        </p:nvSpPr>
        <p:spPr>
          <a:xfrm>
            <a:off x="2462270" y="419725"/>
            <a:ext cx="1046789" cy="124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50800">
            <a:solidFill>
              <a:srgbClr val="372602">
                <a:alpha val="35000"/>
              </a:srgbClr>
            </a:solidFill>
            <a:miter lim="400000"/>
          </a:ln>
          <a:effectLst>
            <a:outerShdw blurRad="63500" dist="25400" dir="4703135" rotWithShape="0">
              <a:srgbClr val="000000">
                <a:alpha val="85145"/>
              </a:srgbClr>
            </a:outerShdw>
          </a:effectLst>
        </p:spPr>
        <p:txBody>
          <a:bodyPr/>
          <a:lstStyle/>
          <a:p>
            <a:endParaRPr sz="1266" dirty="0"/>
          </a:p>
        </p:txBody>
      </p:sp>
      <p:sp>
        <p:nvSpPr>
          <p:cNvPr id="165" name="Champ 01"/>
          <p:cNvSpPr txBox="1"/>
          <p:nvPr/>
        </p:nvSpPr>
        <p:spPr>
          <a:xfrm>
            <a:off x="3230870" y="543850"/>
            <a:ext cx="923331" cy="310214"/>
          </a:xfrm>
          <a:prstGeom prst="rect">
            <a:avLst/>
          </a:prstGeom>
          <a:ln w="12700">
            <a:miter lim="400000"/>
          </a:ln>
          <a:effectLst>
            <a:outerShdw blurRad="12700" dist="50800" dir="181722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rgbClr val="72675A"/>
                </a:solidFill>
                <a:latin typeface="Baskerville"/>
                <a:ea typeface="Baskerville"/>
                <a:cs typeface="Baskerville"/>
                <a:sym typeface="Baskerville"/>
              </a:defRPr>
            </a:lvl1pPr>
          </a:lstStyle>
          <a:p>
            <a:r>
              <a:rPr sz="1547" dirty="0"/>
              <a:t>Champ 01</a:t>
            </a:r>
          </a:p>
        </p:txBody>
      </p:sp>
      <p:pic>
        <p:nvPicPr>
          <p:cNvPr id="166" name="Folder-Generic-icon.png" descr="Folder-Generic-icon.png"/>
          <p:cNvPicPr>
            <a:picLocks noChangeAspect="1"/>
          </p:cNvPicPr>
          <p:nvPr/>
        </p:nvPicPr>
        <p:blipFill>
          <a:blip r:embed="rId5"/>
          <a:stretch>
            <a:fillRect/>
          </a:stretch>
        </p:blipFill>
        <p:spPr>
          <a:xfrm>
            <a:off x="3493748" y="1364132"/>
            <a:ext cx="303610" cy="303610"/>
          </a:xfrm>
          <a:prstGeom prst="rect">
            <a:avLst/>
          </a:prstGeom>
          <a:ln w="12700">
            <a:miter lim="400000"/>
          </a:ln>
        </p:spPr>
      </p:pic>
      <p:sp>
        <p:nvSpPr>
          <p:cNvPr id="167" name="Champ 02"/>
          <p:cNvSpPr txBox="1"/>
          <p:nvPr/>
        </p:nvSpPr>
        <p:spPr>
          <a:xfrm>
            <a:off x="3230870" y="1664439"/>
            <a:ext cx="923331" cy="310214"/>
          </a:xfrm>
          <a:prstGeom prst="rect">
            <a:avLst/>
          </a:prstGeom>
          <a:ln w="12700">
            <a:miter lim="400000"/>
          </a:ln>
          <a:effectLst>
            <a:outerShdw blurRad="12700" dist="50800" dir="181722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rgbClr val="72675A"/>
                </a:solidFill>
                <a:latin typeface="Baskerville"/>
                <a:ea typeface="Baskerville"/>
                <a:cs typeface="Baskerville"/>
                <a:sym typeface="Baskerville"/>
              </a:defRPr>
            </a:lvl1pPr>
          </a:lstStyle>
          <a:p>
            <a:r>
              <a:rPr sz="1547" dirty="0"/>
              <a:t>Champ 02</a:t>
            </a:r>
          </a:p>
        </p:txBody>
      </p:sp>
      <p:sp>
        <p:nvSpPr>
          <p:cNvPr id="246" name="Ligne de connexion"/>
          <p:cNvSpPr/>
          <p:nvPr/>
        </p:nvSpPr>
        <p:spPr>
          <a:xfrm>
            <a:off x="2285693" y="582139"/>
            <a:ext cx="1223669" cy="9139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1327" y="19634"/>
                  <a:pt x="4127" y="12434"/>
                  <a:pt x="0" y="0"/>
                </a:cubicBezTo>
              </a:path>
            </a:pathLst>
          </a:custGeom>
          <a:ln w="50800">
            <a:solidFill>
              <a:srgbClr val="372602">
                <a:alpha val="35000"/>
              </a:srgbClr>
            </a:solidFill>
            <a:miter lim="400000"/>
          </a:ln>
          <a:effectLst>
            <a:outerShdw blurRad="63500" dist="25400" dir="4703135" rotWithShape="0">
              <a:srgbClr val="000000">
                <a:alpha val="85145"/>
              </a:srgbClr>
            </a:outerShdw>
          </a:effectLst>
        </p:spPr>
        <p:txBody>
          <a:bodyPr/>
          <a:lstStyle/>
          <a:p>
            <a:endParaRPr sz="1266" dirty="0"/>
          </a:p>
        </p:txBody>
      </p:sp>
      <p:sp>
        <p:nvSpPr>
          <p:cNvPr id="169" name="plante 01"/>
          <p:cNvSpPr txBox="1"/>
          <p:nvPr/>
        </p:nvSpPr>
        <p:spPr>
          <a:xfrm>
            <a:off x="1805189" y="598336"/>
            <a:ext cx="814326" cy="310214"/>
          </a:xfrm>
          <a:prstGeom prst="rect">
            <a:avLst/>
          </a:prstGeom>
          <a:ln w="12700">
            <a:miter lim="400000"/>
          </a:ln>
          <a:effectLst>
            <a:outerShdw blurRad="12700" dist="50800" dir="54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rgbClr val="72675A"/>
                </a:solidFill>
                <a:latin typeface="Baskerville"/>
                <a:ea typeface="Baskerville"/>
                <a:cs typeface="Baskerville"/>
                <a:sym typeface="Baskerville"/>
              </a:defRPr>
            </a:lvl1pPr>
          </a:lstStyle>
          <a:p>
            <a:r>
              <a:rPr sz="1547" dirty="0" err="1"/>
              <a:t>plante</a:t>
            </a:r>
            <a:r>
              <a:rPr sz="1547"/>
              <a:t> 01</a:t>
            </a:r>
          </a:p>
        </p:txBody>
      </p:sp>
      <p:pic>
        <p:nvPicPr>
          <p:cNvPr id="170" name="Generic-Blue-Folder-icon.png" descr="Generic-Blue-Folder-icon.png"/>
          <p:cNvPicPr>
            <a:picLocks noChangeAspect="1"/>
          </p:cNvPicPr>
          <p:nvPr/>
        </p:nvPicPr>
        <p:blipFill>
          <a:blip r:embed="rId6"/>
          <a:stretch>
            <a:fillRect/>
          </a:stretch>
        </p:blipFill>
        <p:spPr>
          <a:xfrm>
            <a:off x="4984489" y="270578"/>
            <a:ext cx="303610" cy="303611"/>
          </a:xfrm>
          <a:prstGeom prst="rect">
            <a:avLst/>
          </a:prstGeom>
          <a:ln w="12700">
            <a:miter lim="400000"/>
          </a:ln>
        </p:spPr>
      </p:pic>
      <p:pic>
        <p:nvPicPr>
          <p:cNvPr id="171" name="Generic-Blue-Folder-icon.png" descr="Generic-Blue-Folder-icon.png"/>
          <p:cNvPicPr>
            <a:picLocks noChangeAspect="1"/>
          </p:cNvPicPr>
          <p:nvPr/>
        </p:nvPicPr>
        <p:blipFill>
          <a:blip r:embed="rId6"/>
          <a:stretch>
            <a:fillRect/>
          </a:stretch>
        </p:blipFill>
        <p:spPr>
          <a:xfrm>
            <a:off x="4984489" y="656123"/>
            <a:ext cx="303610" cy="303611"/>
          </a:xfrm>
          <a:prstGeom prst="rect">
            <a:avLst/>
          </a:prstGeom>
          <a:ln w="12700">
            <a:miter lim="400000"/>
          </a:ln>
        </p:spPr>
      </p:pic>
      <p:pic>
        <p:nvPicPr>
          <p:cNvPr id="172" name="Generic-Blue-Folder-icon.png" descr="Generic-Blue-Folder-icon.png"/>
          <p:cNvPicPr>
            <a:picLocks noChangeAspect="1"/>
          </p:cNvPicPr>
          <p:nvPr/>
        </p:nvPicPr>
        <p:blipFill>
          <a:blip r:embed="rId6"/>
          <a:stretch>
            <a:fillRect/>
          </a:stretch>
        </p:blipFill>
        <p:spPr>
          <a:xfrm>
            <a:off x="4984489" y="1012515"/>
            <a:ext cx="303610" cy="303611"/>
          </a:xfrm>
          <a:prstGeom prst="rect">
            <a:avLst/>
          </a:prstGeom>
          <a:ln w="12700">
            <a:miter lim="400000"/>
          </a:ln>
        </p:spPr>
      </p:pic>
      <p:sp>
        <p:nvSpPr>
          <p:cNvPr id="173" name="Traitement 01"/>
          <p:cNvSpPr txBox="1"/>
          <p:nvPr/>
        </p:nvSpPr>
        <p:spPr>
          <a:xfrm>
            <a:off x="5451572" y="240241"/>
            <a:ext cx="1211550"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rgbClr val="72675A"/>
                </a:solidFill>
                <a:latin typeface="Baskerville"/>
                <a:ea typeface="Baskerville"/>
                <a:cs typeface="Baskerville"/>
                <a:sym typeface="Baskerville"/>
              </a:defRPr>
            </a:lvl1pPr>
          </a:lstStyle>
          <a:p>
            <a:r>
              <a:rPr sz="1547"/>
              <a:t>Traitement 01</a:t>
            </a:r>
          </a:p>
        </p:txBody>
      </p:sp>
      <p:sp>
        <p:nvSpPr>
          <p:cNvPr id="174" name="Traitement 02"/>
          <p:cNvSpPr txBox="1"/>
          <p:nvPr/>
        </p:nvSpPr>
        <p:spPr>
          <a:xfrm>
            <a:off x="5451572" y="598336"/>
            <a:ext cx="1211550"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rgbClr val="72675A"/>
                </a:solidFill>
                <a:latin typeface="Baskerville"/>
                <a:ea typeface="Baskerville"/>
                <a:cs typeface="Baskerville"/>
                <a:sym typeface="Baskerville"/>
              </a:defRPr>
            </a:lvl1pPr>
          </a:lstStyle>
          <a:p>
            <a:r>
              <a:rPr sz="1547"/>
              <a:t>Traitement 02</a:t>
            </a:r>
          </a:p>
        </p:txBody>
      </p:sp>
      <p:sp>
        <p:nvSpPr>
          <p:cNvPr id="175" name="Traitement 03"/>
          <p:cNvSpPr txBox="1"/>
          <p:nvPr/>
        </p:nvSpPr>
        <p:spPr>
          <a:xfrm>
            <a:off x="5451572" y="956432"/>
            <a:ext cx="1211550"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rgbClr val="72675A"/>
                </a:solidFill>
                <a:latin typeface="Baskerville"/>
                <a:ea typeface="Baskerville"/>
                <a:cs typeface="Baskerville"/>
                <a:sym typeface="Baskerville"/>
              </a:defRPr>
            </a:lvl1pPr>
          </a:lstStyle>
          <a:p>
            <a:r>
              <a:rPr sz="1547"/>
              <a:t>Traitement 03</a:t>
            </a:r>
          </a:p>
        </p:txBody>
      </p:sp>
      <p:grpSp>
        <p:nvGrpSpPr>
          <p:cNvPr id="185" name="Groupe"/>
          <p:cNvGrpSpPr/>
          <p:nvPr/>
        </p:nvGrpSpPr>
        <p:grpSpPr>
          <a:xfrm>
            <a:off x="3651482" y="1384358"/>
            <a:ext cx="3011639" cy="1048851"/>
            <a:chOff x="0" y="0"/>
            <a:chExt cx="4283219" cy="1491698"/>
          </a:xfrm>
        </p:grpSpPr>
        <p:sp>
          <p:nvSpPr>
            <p:cNvPr id="247" name="Ligne de connexion"/>
            <p:cNvSpPr/>
            <p:nvPr/>
          </p:nvSpPr>
          <p:spPr>
            <a:xfrm>
              <a:off x="0" y="182073"/>
              <a:ext cx="1932647" cy="196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noFill/>
            <a:ln w="50800" cap="flat">
              <a:solidFill>
                <a:srgbClr val="989385"/>
              </a:solidFill>
              <a:prstDash val="solid"/>
              <a:miter lim="400000"/>
            </a:ln>
            <a:effectLst/>
          </p:spPr>
          <p:txBody>
            <a:bodyPr/>
            <a:lstStyle/>
            <a:p>
              <a:endParaRPr sz="1266"/>
            </a:p>
          </p:txBody>
        </p:sp>
        <p:sp>
          <p:nvSpPr>
            <p:cNvPr id="248" name="Ligne de connexion"/>
            <p:cNvSpPr/>
            <p:nvPr/>
          </p:nvSpPr>
          <p:spPr>
            <a:xfrm>
              <a:off x="0" y="182073"/>
              <a:ext cx="1931750" cy="592004"/>
            </a:xfrm>
            <a:custGeom>
              <a:avLst/>
              <a:gdLst/>
              <a:ahLst/>
              <a:cxnLst>
                <a:cxn ang="0">
                  <a:pos x="wd2" y="hd2"/>
                </a:cxn>
                <a:cxn ang="5400000">
                  <a:pos x="wd2" y="hd2"/>
                </a:cxn>
                <a:cxn ang="10800000">
                  <a:pos x="wd2" y="hd2"/>
                </a:cxn>
                <a:cxn ang="16200000">
                  <a:pos x="wd2" y="hd2"/>
                </a:cxn>
              </a:cxnLst>
              <a:rect l="0" t="0" r="r" b="b"/>
              <a:pathLst>
                <a:path w="21600" h="20486" extrusionOk="0">
                  <a:moveTo>
                    <a:pt x="0" y="0"/>
                  </a:moveTo>
                  <a:cubicBezTo>
                    <a:pt x="7534" y="14821"/>
                    <a:pt x="14734" y="21600"/>
                    <a:pt x="21600" y="20337"/>
                  </a:cubicBezTo>
                </a:path>
              </a:pathLst>
            </a:custGeom>
            <a:noFill/>
            <a:ln w="50800" cap="flat">
              <a:solidFill>
                <a:srgbClr val="989385"/>
              </a:solidFill>
              <a:prstDash val="solid"/>
              <a:miter lim="400000"/>
            </a:ln>
            <a:effectLst/>
          </p:spPr>
          <p:txBody>
            <a:bodyPr/>
            <a:lstStyle/>
            <a:p>
              <a:endParaRPr sz="1266"/>
            </a:p>
          </p:txBody>
        </p:sp>
        <p:sp>
          <p:nvSpPr>
            <p:cNvPr id="249" name="Ligne de connexion"/>
            <p:cNvSpPr/>
            <p:nvPr/>
          </p:nvSpPr>
          <p:spPr>
            <a:xfrm>
              <a:off x="0" y="182073"/>
              <a:ext cx="1931619" cy="1102152"/>
            </a:xfrm>
            <a:custGeom>
              <a:avLst/>
              <a:gdLst/>
              <a:ahLst/>
              <a:cxnLst>
                <a:cxn ang="0">
                  <a:pos x="wd2" y="hd2"/>
                </a:cxn>
                <a:cxn ang="5400000">
                  <a:pos x="wd2" y="hd2"/>
                </a:cxn>
                <a:cxn ang="10800000">
                  <a:pos x="wd2" y="hd2"/>
                </a:cxn>
                <a:cxn ang="16200000">
                  <a:pos x="wd2" y="hd2"/>
                </a:cxn>
              </a:cxnLst>
              <a:rect l="0" t="0" r="r" b="b"/>
              <a:pathLst>
                <a:path w="21600" h="20726" extrusionOk="0">
                  <a:moveTo>
                    <a:pt x="0" y="0"/>
                  </a:moveTo>
                  <a:cubicBezTo>
                    <a:pt x="6091" y="14721"/>
                    <a:pt x="13291" y="21600"/>
                    <a:pt x="21600" y="20638"/>
                  </a:cubicBezTo>
                </a:path>
              </a:pathLst>
            </a:custGeom>
            <a:noFill/>
            <a:ln w="50800" cap="flat">
              <a:solidFill>
                <a:srgbClr val="989385"/>
              </a:solidFill>
              <a:prstDash val="solid"/>
              <a:miter lim="400000"/>
            </a:ln>
            <a:effectLst/>
          </p:spPr>
          <p:txBody>
            <a:bodyPr/>
            <a:lstStyle/>
            <a:p>
              <a:endParaRPr sz="1266"/>
            </a:p>
          </p:txBody>
        </p:sp>
        <p:pic>
          <p:nvPicPr>
            <p:cNvPr id="179" name="Generic-Blue-Folder-icon.png" descr="Generic-Blue-Folder-icon.png"/>
            <p:cNvPicPr>
              <a:picLocks noChangeAspect="1"/>
            </p:cNvPicPr>
            <p:nvPr/>
          </p:nvPicPr>
          <p:blipFill>
            <a:blip r:embed="rId6"/>
            <a:stretch>
              <a:fillRect/>
            </a:stretch>
          </p:blipFill>
          <p:spPr>
            <a:xfrm>
              <a:off x="1895831" y="0"/>
              <a:ext cx="431801" cy="431801"/>
            </a:xfrm>
            <a:prstGeom prst="rect">
              <a:avLst/>
            </a:prstGeom>
            <a:ln w="12700" cap="flat">
              <a:noFill/>
              <a:miter lim="400000"/>
            </a:ln>
            <a:effectLst/>
          </p:spPr>
        </p:pic>
        <p:pic>
          <p:nvPicPr>
            <p:cNvPr id="180" name="Generic-Blue-Folder-icon.png" descr="Generic-Blue-Folder-icon.png"/>
            <p:cNvPicPr>
              <a:picLocks noChangeAspect="1"/>
            </p:cNvPicPr>
            <p:nvPr/>
          </p:nvPicPr>
          <p:blipFill>
            <a:blip r:embed="rId6"/>
            <a:stretch>
              <a:fillRect/>
            </a:stretch>
          </p:blipFill>
          <p:spPr>
            <a:xfrm>
              <a:off x="1895831" y="548330"/>
              <a:ext cx="431801" cy="431802"/>
            </a:xfrm>
            <a:prstGeom prst="rect">
              <a:avLst/>
            </a:prstGeom>
            <a:ln w="12700" cap="flat">
              <a:noFill/>
              <a:miter lim="400000"/>
            </a:ln>
            <a:effectLst/>
          </p:spPr>
        </p:pic>
        <p:pic>
          <p:nvPicPr>
            <p:cNvPr id="181" name="Generic-Blue-Folder-icon.png" descr="Generic-Blue-Folder-icon.png"/>
            <p:cNvPicPr>
              <a:picLocks noChangeAspect="1"/>
            </p:cNvPicPr>
            <p:nvPr/>
          </p:nvPicPr>
          <p:blipFill>
            <a:blip r:embed="rId6"/>
            <a:stretch>
              <a:fillRect/>
            </a:stretch>
          </p:blipFill>
          <p:spPr>
            <a:xfrm>
              <a:off x="1895831" y="1055199"/>
              <a:ext cx="431801" cy="431801"/>
            </a:xfrm>
            <a:prstGeom prst="rect">
              <a:avLst/>
            </a:prstGeom>
            <a:ln w="12700" cap="flat">
              <a:noFill/>
              <a:miter lim="400000"/>
            </a:ln>
            <a:effectLst/>
          </p:spPr>
        </p:pic>
        <p:sp>
          <p:nvSpPr>
            <p:cNvPr id="182" name="Traitement 01"/>
            <p:cNvSpPr txBox="1"/>
            <p:nvPr/>
          </p:nvSpPr>
          <p:spPr>
            <a:xfrm>
              <a:off x="2560126" y="31922"/>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ECC49D"/>
                  </a:solidFill>
                  <a:latin typeface="Baskerville"/>
                  <a:ea typeface="Baskerville"/>
                  <a:cs typeface="Baskerville"/>
                  <a:sym typeface="Baskerville"/>
                </a:defRPr>
              </a:lvl1pPr>
            </a:lstStyle>
            <a:p>
              <a:r>
                <a:rPr sz="1547"/>
                <a:t>Traitement 01</a:t>
              </a:r>
            </a:p>
          </p:txBody>
        </p:sp>
        <p:sp>
          <p:nvSpPr>
            <p:cNvPr id="183" name="Traitement 02"/>
            <p:cNvSpPr txBox="1"/>
            <p:nvPr/>
          </p:nvSpPr>
          <p:spPr>
            <a:xfrm>
              <a:off x="2560126" y="541213"/>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ECC49D"/>
                  </a:solidFill>
                  <a:latin typeface="Baskerville"/>
                  <a:ea typeface="Baskerville"/>
                  <a:cs typeface="Baskerville"/>
                  <a:sym typeface="Baskerville"/>
                </a:defRPr>
              </a:lvl1pPr>
            </a:lstStyle>
            <a:p>
              <a:r>
                <a:rPr sz="1547"/>
                <a:t>Traitement 02</a:t>
              </a:r>
            </a:p>
          </p:txBody>
        </p:sp>
        <p:sp>
          <p:nvSpPr>
            <p:cNvPr id="184" name="Traitement 03"/>
            <p:cNvSpPr txBox="1"/>
            <p:nvPr/>
          </p:nvSpPr>
          <p:spPr>
            <a:xfrm>
              <a:off x="2560126" y="1050505"/>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ECC49D"/>
                  </a:solidFill>
                  <a:latin typeface="Baskerville"/>
                  <a:ea typeface="Baskerville"/>
                  <a:cs typeface="Baskerville"/>
                  <a:sym typeface="Baskerville"/>
                </a:defRPr>
              </a:lvl1pPr>
            </a:lstStyle>
            <a:p>
              <a:r>
                <a:rPr sz="1547"/>
                <a:t>Traitement 03</a:t>
              </a:r>
            </a:p>
          </p:txBody>
        </p:sp>
      </p:grpSp>
      <p:grpSp>
        <p:nvGrpSpPr>
          <p:cNvPr id="240" name="Groupe"/>
          <p:cNvGrpSpPr/>
          <p:nvPr/>
        </p:nvGrpSpPr>
        <p:grpSpPr>
          <a:xfrm>
            <a:off x="809566" y="426462"/>
            <a:ext cx="5853555" cy="6314335"/>
            <a:chOff x="-316" y="0"/>
            <a:chExt cx="8325054" cy="8980386"/>
          </a:xfrm>
        </p:grpSpPr>
        <p:sp>
          <p:nvSpPr>
            <p:cNvPr id="250" name="Ligne de connexion"/>
            <p:cNvSpPr/>
            <p:nvPr/>
          </p:nvSpPr>
          <p:spPr>
            <a:xfrm>
              <a:off x="2433419" y="6366159"/>
              <a:ext cx="1405620" cy="130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noFill/>
            <a:ln w="50800" cap="flat">
              <a:solidFill>
                <a:srgbClr val="918C7F"/>
              </a:solidFill>
              <a:prstDash val="solid"/>
              <a:miter lim="400000"/>
            </a:ln>
            <a:effectLst>
              <a:outerShdw blurRad="12700" dist="50800" dir="1817220" rotWithShape="0">
                <a:srgbClr val="FFFFFF"/>
              </a:outerShdw>
            </a:effectLst>
          </p:spPr>
          <p:txBody>
            <a:bodyPr/>
            <a:lstStyle/>
            <a:p>
              <a:endParaRPr sz="1266"/>
            </a:p>
          </p:txBody>
        </p:sp>
        <p:sp>
          <p:nvSpPr>
            <p:cNvPr id="251" name="Ligne de connexion"/>
            <p:cNvSpPr/>
            <p:nvPr/>
          </p:nvSpPr>
          <p:spPr>
            <a:xfrm>
              <a:off x="2142253" y="6588541"/>
              <a:ext cx="1696577" cy="1269731"/>
            </a:xfrm>
            <a:custGeom>
              <a:avLst/>
              <a:gdLst/>
              <a:ahLst/>
              <a:cxnLst>
                <a:cxn ang="0">
                  <a:pos x="wd2" y="hd2"/>
                </a:cxn>
                <a:cxn ang="5400000">
                  <a:pos x="wd2" y="hd2"/>
                </a:cxn>
                <a:cxn ang="10800000">
                  <a:pos x="wd2" y="hd2"/>
                </a:cxn>
                <a:cxn ang="16200000">
                  <a:pos x="wd2" y="hd2"/>
                </a:cxn>
              </a:cxnLst>
              <a:rect l="0" t="0" r="r" b="b"/>
              <a:pathLst>
                <a:path w="21600" h="21553" extrusionOk="0">
                  <a:moveTo>
                    <a:pt x="21600" y="21553"/>
                  </a:moveTo>
                  <a:cubicBezTo>
                    <a:pt x="10264" y="21600"/>
                    <a:pt x="3064" y="14416"/>
                    <a:pt x="0" y="0"/>
                  </a:cubicBezTo>
                </a:path>
              </a:pathLst>
            </a:custGeom>
            <a:noFill/>
            <a:ln w="50800" cap="flat">
              <a:solidFill>
                <a:srgbClr val="918C7F"/>
              </a:solidFill>
              <a:prstDash val="solid"/>
              <a:miter lim="400000"/>
            </a:ln>
            <a:effectLst>
              <a:outerShdw blurRad="12700" dist="50800" dir="1817220" rotWithShape="0">
                <a:srgbClr val="FFFFFF"/>
              </a:outerShdw>
            </a:effectLst>
          </p:spPr>
          <p:txBody>
            <a:bodyPr/>
            <a:lstStyle/>
            <a:p>
              <a:endParaRPr sz="1266"/>
            </a:p>
          </p:txBody>
        </p:sp>
        <p:sp>
          <p:nvSpPr>
            <p:cNvPr id="252" name="Ligne de connexion"/>
            <p:cNvSpPr/>
            <p:nvPr/>
          </p:nvSpPr>
          <p:spPr>
            <a:xfrm>
              <a:off x="4221019" y="6375442"/>
              <a:ext cx="1753039" cy="51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noFill/>
            <a:ln w="50800" cap="flat">
              <a:solidFill>
                <a:srgbClr val="918C7F"/>
              </a:solidFill>
              <a:prstDash val="solid"/>
              <a:miter lim="400000"/>
            </a:ln>
            <a:effectLst>
              <a:outerShdw blurRad="12700" dist="50800" dir="1817220" rotWithShape="0">
                <a:srgbClr val="FFFFFF"/>
              </a:outerShdw>
            </a:effectLst>
          </p:spPr>
          <p:txBody>
            <a:bodyPr/>
            <a:lstStyle/>
            <a:p>
              <a:endParaRPr sz="1266"/>
            </a:p>
          </p:txBody>
        </p:sp>
        <p:sp>
          <p:nvSpPr>
            <p:cNvPr id="253" name="Ligne de connexion"/>
            <p:cNvSpPr/>
            <p:nvPr/>
          </p:nvSpPr>
          <p:spPr>
            <a:xfrm>
              <a:off x="4200287" y="6493373"/>
              <a:ext cx="1772984" cy="407752"/>
            </a:xfrm>
            <a:custGeom>
              <a:avLst/>
              <a:gdLst/>
              <a:ahLst/>
              <a:cxnLst>
                <a:cxn ang="0">
                  <a:pos x="wd2" y="hd2"/>
                </a:cxn>
                <a:cxn ang="5400000">
                  <a:pos x="wd2" y="hd2"/>
                </a:cxn>
                <a:cxn ang="10800000">
                  <a:pos x="wd2" y="hd2"/>
                </a:cxn>
                <a:cxn ang="16200000">
                  <a:pos x="wd2" y="hd2"/>
                </a:cxn>
              </a:cxnLst>
              <a:rect l="0" t="0" r="r" b="b"/>
              <a:pathLst>
                <a:path w="21600" h="19636" extrusionOk="0">
                  <a:moveTo>
                    <a:pt x="21600" y="19112"/>
                  </a:moveTo>
                  <a:cubicBezTo>
                    <a:pt x="13214" y="21600"/>
                    <a:pt x="6014" y="15229"/>
                    <a:pt x="0" y="0"/>
                  </a:cubicBezTo>
                </a:path>
              </a:pathLst>
            </a:custGeom>
            <a:noFill/>
            <a:ln w="50800" cap="flat">
              <a:solidFill>
                <a:srgbClr val="918C7F"/>
              </a:solidFill>
              <a:prstDash val="solid"/>
              <a:miter lim="400000"/>
            </a:ln>
            <a:effectLst>
              <a:outerShdw blurRad="12700" dist="50800" dir="1817220" rotWithShape="0">
                <a:srgbClr val="FFFFFF"/>
              </a:outerShdw>
            </a:effectLst>
          </p:spPr>
          <p:txBody>
            <a:bodyPr/>
            <a:lstStyle/>
            <a:p>
              <a:endParaRPr sz="1266"/>
            </a:p>
          </p:txBody>
        </p:sp>
        <p:sp>
          <p:nvSpPr>
            <p:cNvPr id="254" name="Ligne de connexion"/>
            <p:cNvSpPr/>
            <p:nvPr/>
          </p:nvSpPr>
          <p:spPr>
            <a:xfrm>
              <a:off x="4132144" y="6508955"/>
              <a:ext cx="1841045" cy="858381"/>
            </a:xfrm>
            <a:custGeom>
              <a:avLst/>
              <a:gdLst/>
              <a:ahLst/>
              <a:cxnLst>
                <a:cxn ang="0">
                  <a:pos x="wd2" y="hd2"/>
                </a:cxn>
                <a:cxn ang="5400000">
                  <a:pos x="wd2" y="hd2"/>
                </a:cxn>
                <a:cxn ang="10800000">
                  <a:pos x="wd2" y="hd2"/>
                </a:cxn>
                <a:cxn ang="16200000">
                  <a:pos x="wd2" y="hd2"/>
                </a:cxn>
              </a:cxnLst>
              <a:rect l="0" t="0" r="r" b="b"/>
              <a:pathLst>
                <a:path w="21600" h="20462" extrusionOk="0">
                  <a:moveTo>
                    <a:pt x="21600" y="20306"/>
                  </a:moveTo>
                  <a:cubicBezTo>
                    <a:pt x="12799" y="21600"/>
                    <a:pt x="5599" y="14831"/>
                    <a:pt x="0" y="0"/>
                  </a:cubicBezTo>
                </a:path>
              </a:pathLst>
            </a:custGeom>
            <a:noFill/>
            <a:ln w="50800" cap="flat">
              <a:solidFill>
                <a:srgbClr val="918C7F"/>
              </a:solidFill>
              <a:prstDash val="solid"/>
              <a:miter lim="400000"/>
            </a:ln>
            <a:effectLst>
              <a:outerShdw blurRad="12700" dist="50800" dir="1817220" rotWithShape="0">
                <a:srgbClr val="FFFFFF"/>
              </a:outerShdw>
            </a:effectLst>
          </p:spPr>
          <p:txBody>
            <a:bodyPr/>
            <a:lstStyle/>
            <a:p>
              <a:endParaRPr sz="1266"/>
            </a:p>
          </p:txBody>
        </p:sp>
        <p:sp>
          <p:nvSpPr>
            <p:cNvPr id="255" name="Ligne de connexion"/>
            <p:cNvSpPr/>
            <p:nvPr/>
          </p:nvSpPr>
          <p:spPr>
            <a:xfrm>
              <a:off x="4221019" y="7845184"/>
              <a:ext cx="1753039" cy="51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noFill/>
            <a:ln w="50800" cap="flat">
              <a:solidFill>
                <a:srgbClr val="918C7F"/>
              </a:solidFill>
              <a:prstDash val="solid"/>
              <a:miter lim="400000"/>
            </a:ln>
            <a:effectLst>
              <a:outerShdw blurRad="12700" dist="50800" dir="1817220" rotWithShape="0">
                <a:srgbClr val="FFFFFF"/>
              </a:outerShdw>
            </a:effectLst>
          </p:spPr>
          <p:txBody>
            <a:bodyPr/>
            <a:lstStyle/>
            <a:p>
              <a:endParaRPr sz="1266"/>
            </a:p>
          </p:txBody>
        </p:sp>
        <p:sp>
          <p:nvSpPr>
            <p:cNvPr id="256" name="Ligne de connexion"/>
            <p:cNvSpPr/>
            <p:nvPr/>
          </p:nvSpPr>
          <p:spPr>
            <a:xfrm>
              <a:off x="4207335" y="7950616"/>
              <a:ext cx="1766342" cy="377276"/>
            </a:xfrm>
            <a:custGeom>
              <a:avLst/>
              <a:gdLst/>
              <a:ahLst/>
              <a:cxnLst>
                <a:cxn ang="0">
                  <a:pos x="wd2" y="hd2"/>
                </a:cxn>
                <a:cxn ang="5400000">
                  <a:pos x="wd2" y="hd2"/>
                </a:cxn>
                <a:cxn ang="10800000">
                  <a:pos x="wd2" y="hd2"/>
                </a:cxn>
                <a:cxn ang="16200000">
                  <a:pos x="wd2" y="hd2"/>
                </a:cxn>
              </a:cxnLst>
              <a:rect l="0" t="0" r="r" b="b"/>
              <a:pathLst>
                <a:path w="21600" h="20588" extrusionOk="0">
                  <a:moveTo>
                    <a:pt x="0" y="0"/>
                  </a:moveTo>
                  <a:cubicBezTo>
                    <a:pt x="6057" y="14778"/>
                    <a:pt x="13257" y="21600"/>
                    <a:pt x="21600" y="20467"/>
                  </a:cubicBezTo>
                </a:path>
              </a:pathLst>
            </a:custGeom>
            <a:noFill/>
            <a:ln w="50800" cap="flat">
              <a:solidFill>
                <a:srgbClr val="918C7F"/>
              </a:solidFill>
              <a:prstDash val="solid"/>
              <a:miter lim="400000"/>
            </a:ln>
            <a:effectLst>
              <a:outerShdw blurRad="12700" dist="50800" dir="1817220" rotWithShape="0">
                <a:srgbClr val="FFFFFF"/>
              </a:outerShdw>
            </a:effectLst>
          </p:spPr>
          <p:txBody>
            <a:bodyPr/>
            <a:lstStyle/>
            <a:p>
              <a:endParaRPr sz="1266"/>
            </a:p>
          </p:txBody>
        </p:sp>
        <p:sp>
          <p:nvSpPr>
            <p:cNvPr id="257" name="Ligne de connexion"/>
            <p:cNvSpPr/>
            <p:nvPr/>
          </p:nvSpPr>
          <p:spPr>
            <a:xfrm>
              <a:off x="4121339" y="7981174"/>
              <a:ext cx="1851185" cy="828697"/>
            </a:xfrm>
            <a:custGeom>
              <a:avLst/>
              <a:gdLst/>
              <a:ahLst/>
              <a:cxnLst>
                <a:cxn ang="0">
                  <a:pos x="wd2" y="hd2"/>
                </a:cxn>
                <a:cxn ang="5400000">
                  <a:pos x="wd2" y="hd2"/>
                </a:cxn>
                <a:cxn ang="10800000">
                  <a:pos x="wd2" y="hd2"/>
                </a:cxn>
                <a:cxn ang="16200000">
                  <a:pos x="wd2" y="hd2"/>
                </a:cxn>
              </a:cxnLst>
              <a:rect l="0" t="0" r="r" b="b"/>
              <a:pathLst>
                <a:path w="21600" h="19429" extrusionOk="0">
                  <a:moveTo>
                    <a:pt x="0" y="0"/>
                  </a:moveTo>
                  <a:cubicBezTo>
                    <a:pt x="5124" y="15345"/>
                    <a:pt x="12324" y="21600"/>
                    <a:pt x="21600" y="18766"/>
                  </a:cubicBezTo>
                </a:path>
              </a:pathLst>
            </a:custGeom>
            <a:noFill/>
            <a:ln w="50800" cap="flat">
              <a:solidFill>
                <a:srgbClr val="918C7F"/>
              </a:solidFill>
              <a:prstDash val="solid"/>
              <a:miter lim="400000"/>
            </a:ln>
            <a:effectLst>
              <a:outerShdw blurRad="12700" dist="50800" dir="1817220" rotWithShape="0">
                <a:srgbClr val="FFFFFF"/>
              </a:outerShdw>
            </a:effectLst>
          </p:spPr>
          <p:txBody>
            <a:bodyPr/>
            <a:lstStyle/>
            <a:p>
              <a:endParaRPr sz="1266"/>
            </a:p>
          </p:txBody>
        </p:sp>
        <p:sp>
          <p:nvSpPr>
            <p:cNvPr id="258" name="Ligne de connexion"/>
            <p:cNvSpPr/>
            <p:nvPr/>
          </p:nvSpPr>
          <p:spPr>
            <a:xfrm>
              <a:off x="2422695" y="3183918"/>
              <a:ext cx="1416257" cy="20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noFill/>
            <a:ln w="50800" cap="flat">
              <a:solidFill>
                <a:srgbClr val="938F81"/>
              </a:solidFill>
              <a:prstDash val="solid"/>
              <a:miter lim="400000"/>
            </a:ln>
            <a:effectLst>
              <a:outerShdw blurRad="12700" dist="50800" dir="2523527" rotWithShape="0">
                <a:srgbClr val="FFFFFF"/>
              </a:outerShdw>
            </a:effectLst>
          </p:spPr>
          <p:txBody>
            <a:bodyPr/>
            <a:lstStyle/>
            <a:p>
              <a:endParaRPr sz="1266"/>
            </a:p>
          </p:txBody>
        </p:sp>
        <p:sp>
          <p:nvSpPr>
            <p:cNvPr id="259" name="Ligne de connexion"/>
            <p:cNvSpPr/>
            <p:nvPr/>
          </p:nvSpPr>
          <p:spPr>
            <a:xfrm>
              <a:off x="2170041" y="3418480"/>
              <a:ext cx="1668707" cy="1308906"/>
            </a:xfrm>
            <a:custGeom>
              <a:avLst/>
              <a:gdLst/>
              <a:ahLst/>
              <a:cxnLst>
                <a:cxn ang="0">
                  <a:pos x="wd2" y="hd2"/>
                </a:cxn>
                <a:cxn ang="5400000">
                  <a:pos x="wd2" y="hd2"/>
                </a:cxn>
                <a:cxn ang="10800000">
                  <a:pos x="wd2" y="hd2"/>
                </a:cxn>
                <a:cxn ang="16200000">
                  <a:pos x="wd2" y="hd2"/>
                </a:cxn>
              </a:cxnLst>
              <a:rect l="0" t="0" r="r" b="b"/>
              <a:pathLst>
                <a:path w="21600" h="21437" extrusionOk="0">
                  <a:moveTo>
                    <a:pt x="0" y="0"/>
                  </a:moveTo>
                  <a:cubicBezTo>
                    <a:pt x="4824" y="14455"/>
                    <a:pt x="12024" y="21600"/>
                    <a:pt x="21600" y="21434"/>
                  </a:cubicBezTo>
                </a:path>
              </a:pathLst>
            </a:custGeom>
            <a:noFill/>
            <a:ln w="50800" cap="flat">
              <a:solidFill>
                <a:srgbClr val="938F81"/>
              </a:solidFill>
              <a:prstDash val="solid"/>
              <a:miter lim="400000"/>
            </a:ln>
            <a:effectLst>
              <a:outerShdw blurRad="12700" dist="50800" dir="2523527" rotWithShape="0">
                <a:srgbClr val="FFFFFF"/>
              </a:outerShdw>
            </a:effectLst>
          </p:spPr>
          <p:txBody>
            <a:bodyPr/>
            <a:lstStyle/>
            <a:p>
              <a:endParaRPr sz="1266"/>
            </a:p>
          </p:txBody>
        </p:sp>
        <p:sp>
          <p:nvSpPr>
            <p:cNvPr id="260" name="Ligne de connexion"/>
            <p:cNvSpPr/>
            <p:nvPr/>
          </p:nvSpPr>
          <p:spPr>
            <a:xfrm>
              <a:off x="4221194" y="3161799"/>
              <a:ext cx="1752806" cy="174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noFill/>
            <a:ln w="50800" cap="flat">
              <a:solidFill>
                <a:srgbClr val="938F81"/>
              </a:solidFill>
              <a:prstDash val="solid"/>
              <a:miter lim="400000"/>
            </a:ln>
            <a:effectLst>
              <a:outerShdw blurRad="12700" dist="50800" dir="2523527" rotWithShape="0">
                <a:srgbClr val="FFFFFF"/>
              </a:outerShdw>
            </a:effectLst>
          </p:spPr>
          <p:txBody>
            <a:bodyPr/>
            <a:lstStyle/>
            <a:p>
              <a:endParaRPr sz="1266"/>
            </a:p>
          </p:txBody>
        </p:sp>
        <p:sp>
          <p:nvSpPr>
            <p:cNvPr id="261" name="Ligne de connexion"/>
            <p:cNvSpPr/>
            <p:nvPr/>
          </p:nvSpPr>
          <p:spPr>
            <a:xfrm>
              <a:off x="4206947" y="3283749"/>
              <a:ext cx="1765930" cy="463248"/>
            </a:xfrm>
            <a:custGeom>
              <a:avLst/>
              <a:gdLst/>
              <a:ahLst/>
              <a:cxnLst>
                <a:cxn ang="0">
                  <a:pos x="wd2" y="hd2"/>
                </a:cxn>
                <a:cxn ang="5400000">
                  <a:pos x="wd2" y="hd2"/>
                </a:cxn>
                <a:cxn ang="10800000">
                  <a:pos x="wd2" y="hd2"/>
                </a:cxn>
                <a:cxn ang="16200000">
                  <a:pos x="wd2" y="hd2"/>
                </a:cxn>
              </a:cxnLst>
              <a:rect l="0" t="0" r="r" b="b"/>
              <a:pathLst>
                <a:path w="21600" h="19649" extrusionOk="0">
                  <a:moveTo>
                    <a:pt x="0" y="0"/>
                  </a:moveTo>
                  <a:cubicBezTo>
                    <a:pt x="7518" y="15222"/>
                    <a:pt x="14718" y="21600"/>
                    <a:pt x="21600" y="19134"/>
                  </a:cubicBezTo>
                </a:path>
              </a:pathLst>
            </a:custGeom>
            <a:noFill/>
            <a:ln w="50800" cap="flat">
              <a:solidFill>
                <a:srgbClr val="938F81"/>
              </a:solidFill>
              <a:prstDash val="solid"/>
              <a:miter lim="400000"/>
            </a:ln>
            <a:effectLst>
              <a:outerShdw blurRad="12700" dist="50800" dir="2523527" rotWithShape="0">
                <a:srgbClr val="FFFFFF"/>
              </a:outerShdw>
            </a:effectLst>
          </p:spPr>
          <p:txBody>
            <a:bodyPr/>
            <a:lstStyle/>
            <a:p>
              <a:endParaRPr sz="1266"/>
            </a:p>
          </p:txBody>
        </p:sp>
        <p:sp>
          <p:nvSpPr>
            <p:cNvPr id="262" name="Ligne de connexion"/>
            <p:cNvSpPr/>
            <p:nvPr/>
          </p:nvSpPr>
          <p:spPr>
            <a:xfrm>
              <a:off x="4118507" y="3312068"/>
              <a:ext cx="1854265" cy="947919"/>
            </a:xfrm>
            <a:custGeom>
              <a:avLst/>
              <a:gdLst/>
              <a:ahLst/>
              <a:cxnLst>
                <a:cxn ang="0">
                  <a:pos x="wd2" y="hd2"/>
                </a:cxn>
                <a:cxn ang="5400000">
                  <a:pos x="wd2" y="hd2"/>
                </a:cxn>
                <a:cxn ang="10800000">
                  <a:pos x="wd2" y="hd2"/>
                </a:cxn>
                <a:cxn ang="16200000">
                  <a:pos x="wd2" y="hd2"/>
                </a:cxn>
              </a:cxnLst>
              <a:rect l="0" t="0" r="r" b="b"/>
              <a:pathLst>
                <a:path w="21600" h="19979" extrusionOk="0">
                  <a:moveTo>
                    <a:pt x="0" y="0"/>
                  </a:moveTo>
                  <a:cubicBezTo>
                    <a:pt x="5314" y="15053"/>
                    <a:pt x="12514" y="21600"/>
                    <a:pt x="21600" y="19641"/>
                  </a:cubicBezTo>
                </a:path>
              </a:pathLst>
            </a:custGeom>
            <a:noFill/>
            <a:ln w="50800" cap="flat">
              <a:solidFill>
                <a:srgbClr val="938F81"/>
              </a:solidFill>
              <a:prstDash val="solid"/>
              <a:miter lim="400000"/>
            </a:ln>
            <a:effectLst>
              <a:outerShdw blurRad="12700" dist="50800" dir="2523527" rotWithShape="0">
                <a:srgbClr val="FFFFFF"/>
              </a:outerShdw>
            </a:effectLst>
          </p:spPr>
          <p:txBody>
            <a:bodyPr/>
            <a:lstStyle/>
            <a:p>
              <a:endParaRPr sz="1266"/>
            </a:p>
          </p:txBody>
        </p:sp>
        <p:sp>
          <p:nvSpPr>
            <p:cNvPr id="263" name="Ligne de connexion"/>
            <p:cNvSpPr/>
            <p:nvPr/>
          </p:nvSpPr>
          <p:spPr>
            <a:xfrm>
              <a:off x="4220596" y="4716619"/>
              <a:ext cx="1753604" cy="248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noFill/>
            <a:ln w="50800" cap="flat">
              <a:solidFill>
                <a:srgbClr val="938F81"/>
              </a:solidFill>
              <a:prstDash val="solid"/>
              <a:miter lim="400000"/>
            </a:ln>
            <a:effectLst>
              <a:outerShdw blurRad="12700" dist="50800" dir="2523527" rotWithShape="0">
                <a:srgbClr val="FFFFFF"/>
              </a:outerShdw>
            </a:effectLst>
          </p:spPr>
          <p:txBody>
            <a:bodyPr/>
            <a:lstStyle/>
            <a:p>
              <a:endParaRPr sz="1266"/>
            </a:p>
          </p:txBody>
        </p:sp>
        <p:sp>
          <p:nvSpPr>
            <p:cNvPr id="264" name="Ligne de connexion"/>
            <p:cNvSpPr/>
            <p:nvPr/>
          </p:nvSpPr>
          <p:spPr>
            <a:xfrm>
              <a:off x="4191159" y="4828426"/>
              <a:ext cx="1781191" cy="527620"/>
            </a:xfrm>
            <a:custGeom>
              <a:avLst/>
              <a:gdLst/>
              <a:ahLst/>
              <a:cxnLst>
                <a:cxn ang="0">
                  <a:pos x="wd2" y="hd2"/>
                </a:cxn>
                <a:cxn ang="5400000">
                  <a:pos x="wd2" y="hd2"/>
                </a:cxn>
                <a:cxn ang="10800000">
                  <a:pos x="wd2" y="hd2"/>
                </a:cxn>
                <a:cxn ang="16200000">
                  <a:pos x="wd2" y="hd2"/>
                </a:cxn>
              </a:cxnLst>
              <a:rect l="0" t="0" r="r" b="b"/>
              <a:pathLst>
                <a:path w="21600" h="19105" extrusionOk="0">
                  <a:moveTo>
                    <a:pt x="0" y="0"/>
                  </a:moveTo>
                  <a:cubicBezTo>
                    <a:pt x="7263" y="15540"/>
                    <a:pt x="14463" y="21600"/>
                    <a:pt x="21600" y="18179"/>
                  </a:cubicBezTo>
                </a:path>
              </a:pathLst>
            </a:custGeom>
            <a:noFill/>
            <a:ln w="50800" cap="flat">
              <a:solidFill>
                <a:srgbClr val="938F81"/>
              </a:solidFill>
              <a:prstDash val="solid"/>
              <a:miter lim="400000"/>
            </a:ln>
            <a:effectLst>
              <a:outerShdw blurRad="12700" dist="50800" dir="2523527" rotWithShape="0">
                <a:srgbClr val="FFFFFF"/>
              </a:outerShdw>
            </a:effectLst>
          </p:spPr>
          <p:txBody>
            <a:bodyPr/>
            <a:lstStyle/>
            <a:p>
              <a:endParaRPr sz="1266"/>
            </a:p>
          </p:txBody>
        </p:sp>
        <p:sp>
          <p:nvSpPr>
            <p:cNvPr id="265" name="Ligne de connexion"/>
            <p:cNvSpPr/>
            <p:nvPr/>
          </p:nvSpPr>
          <p:spPr>
            <a:xfrm>
              <a:off x="4107850" y="4847467"/>
              <a:ext cx="1864811" cy="1003773"/>
            </a:xfrm>
            <a:custGeom>
              <a:avLst/>
              <a:gdLst/>
              <a:ahLst/>
              <a:cxnLst>
                <a:cxn ang="0">
                  <a:pos x="wd2" y="hd2"/>
                </a:cxn>
                <a:cxn ang="5400000">
                  <a:pos x="wd2" y="hd2"/>
                </a:cxn>
                <a:cxn ang="10800000">
                  <a:pos x="wd2" y="hd2"/>
                </a:cxn>
                <a:cxn ang="16200000">
                  <a:pos x="wd2" y="hd2"/>
                </a:cxn>
              </a:cxnLst>
              <a:rect l="0" t="0" r="r" b="b"/>
              <a:pathLst>
                <a:path w="21600" h="19830" extrusionOk="0">
                  <a:moveTo>
                    <a:pt x="21600" y="19418"/>
                  </a:moveTo>
                  <a:cubicBezTo>
                    <a:pt x="12040" y="21600"/>
                    <a:pt x="4840" y="15127"/>
                    <a:pt x="0" y="0"/>
                  </a:cubicBezTo>
                </a:path>
              </a:pathLst>
            </a:custGeom>
            <a:noFill/>
            <a:ln w="50800" cap="flat">
              <a:solidFill>
                <a:srgbClr val="938F81"/>
              </a:solidFill>
              <a:prstDash val="solid"/>
              <a:miter lim="400000"/>
            </a:ln>
            <a:effectLst>
              <a:outerShdw blurRad="12700" dist="50800" dir="2523527" rotWithShape="0">
                <a:srgbClr val="FFFFFF"/>
              </a:outerShdw>
            </a:effectLst>
          </p:spPr>
          <p:txBody>
            <a:bodyPr/>
            <a:lstStyle/>
            <a:p>
              <a:endParaRPr sz="1266"/>
            </a:p>
          </p:txBody>
        </p:sp>
        <p:pic>
          <p:nvPicPr>
            <p:cNvPr id="202" name="Generic-Purple-Folder-icon.png" descr="Generic-Purple-Folder-icon.png"/>
            <p:cNvPicPr>
              <a:picLocks noChangeAspect="1"/>
            </p:cNvPicPr>
            <p:nvPr/>
          </p:nvPicPr>
          <p:blipFill>
            <a:blip r:embed="rId3"/>
            <a:stretch>
              <a:fillRect/>
            </a:stretch>
          </p:blipFill>
          <p:spPr>
            <a:xfrm>
              <a:off x="1692365" y="2831386"/>
              <a:ext cx="791191" cy="791191"/>
            </a:xfrm>
            <a:prstGeom prst="rect">
              <a:avLst/>
            </a:prstGeom>
            <a:ln w="12700" cap="flat">
              <a:noFill/>
              <a:miter lim="400000"/>
            </a:ln>
            <a:effectLst/>
          </p:spPr>
        </p:pic>
        <p:pic>
          <p:nvPicPr>
            <p:cNvPr id="203" name="Generic-Purple-Folder-icon.png" descr="Generic-Purple-Folder-icon.png"/>
            <p:cNvPicPr>
              <a:picLocks noChangeAspect="1"/>
            </p:cNvPicPr>
            <p:nvPr/>
          </p:nvPicPr>
          <p:blipFill>
            <a:blip r:embed="rId3"/>
            <a:stretch>
              <a:fillRect/>
            </a:stretch>
          </p:blipFill>
          <p:spPr>
            <a:xfrm>
              <a:off x="1679691" y="5973523"/>
              <a:ext cx="816540" cy="816540"/>
            </a:xfrm>
            <a:prstGeom prst="rect">
              <a:avLst/>
            </a:prstGeom>
            <a:ln w="12700" cap="flat">
              <a:noFill/>
              <a:miter lim="400000"/>
            </a:ln>
            <a:effectLst/>
          </p:spPr>
        </p:pic>
        <p:sp>
          <p:nvSpPr>
            <p:cNvPr id="266" name="Ligne de connexion"/>
            <p:cNvSpPr/>
            <p:nvPr/>
          </p:nvSpPr>
          <p:spPr>
            <a:xfrm>
              <a:off x="4018" y="0"/>
              <a:ext cx="1774548" cy="29503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226" y="9372"/>
                    <a:pt x="12426" y="16572"/>
                    <a:pt x="21600" y="21600"/>
                  </a:cubicBezTo>
                </a:path>
              </a:pathLst>
            </a:custGeom>
            <a:noFill/>
            <a:ln w="50800" cap="flat">
              <a:solidFill>
                <a:srgbClr val="372602">
                  <a:alpha val="35000"/>
                </a:srgbClr>
              </a:solidFill>
              <a:prstDash val="solid"/>
              <a:miter lim="400000"/>
            </a:ln>
            <a:effectLst>
              <a:outerShdw blurRad="63500" dist="25400" dir="4703135" rotWithShape="0">
                <a:srgbClr val="000000">
                  <a:alpha val="85145"/>
                </a:srgbClr>
              </a:outerShdw>
            </a:effectLst>
          </p:spPr>
          <p:txBody>
            <a:bodyPr/>
            <a:lstStyle/>
            <a:p>
              <a:endParaRPr sz="1266"/>
            </a:p>
          </p:txBody>
        </p:sp>
        <p:sp>
          <p:nvSpPr>
            <p:cNvPr id="267" name="Ligne de connexion"/>
            <p:cNvSpPr/>
            <p:nvPr/>
          </p:nvSpPr>
          <p:spPr>
            <a:xfrm>
              <a:off x="-316" y="0"/>
              <a:ext cx="1754538" cy="6132863"/>
            </a:xfrm>
            <a:custGeom>
              <a:avLst/>
              <a:gdLst/>
              <a:ahLst/>
              <a:cxnLst>
                <a:cxn ang="0">
                  <a:pos x="wd2" y="hd2"/>
                </a:cxn>
                <a:cxn ang="5400000">
                  <a:pos x="wd2" y="hd2"/>
                </a:cxn>
                <a:cxn ang="10800000">
                  <a:pos x="wd2" y="hd2"/>
                </a:cxn>
                <a:cxn ang="16200000">
                  <a:pos x="wd2" y="hd2"/>
                </a:cxn>
              </a:cxnLst>
              <a:rect l="0" t="0" r="r" b="b"/>
              <a:pathLst>
                <a:path w="20924" h="21600" extrusionOk="0">
                  <a:moveTo>
                    <a:pt x="52" y="0"/>
                  </a:moveTo>
                  <a:cubicBezTo>
                    <a:pt x="-676" y="10957"/>
                    <a:pt x="6281" y="18157"/>
                    <a:pt x="20924" y="21600"/>
                  </a:cubicBezTo>
                </a:path>
              </a:pathLst>
            </a:custGeom>
            <a:noFill/>
            <a:ln w="50800" cap="flat">
              <a:solidFill>
                <a:srgbClr val="372602">
                  <a:alpha val="35000"/>
                </a:srgbClr>
              </a:solidFill>
              <a:prstDash val="solid"/>
              <a:miter lim="400000"/>
            </a:ln>
            <a:effectLst>
              <a:outerShdw blurRad="63500" dist="25400" dir="4703135" rotWithShape="0">
                <a:srgbClr val="000000">
                  <a:alpha val="85145"/>
                </a:srgbClr>
              </a:outerShdw>
            </a:effectLst>
          </p:spPr>
          <p:txBody>
            <a:bodyPr/>
            <a:lstStyle/>
            <a:p>
              <a:endParaRPr sz="1266"/>
            </a:p>
          </p:txBody>
        </p:sp>
        <p:sp>
          <p:nvSpPr>
            <p:cNvPr id="206" name="plante 02"/>
            <p:cNvSpPr txBox="1"/>
            <p:nvPr/>
          </p:nvSpPr>
          <p:spPr>
            <a:xfrm>
              <a:off x="1525222" y="3469502"/>
              <a:ext cx="1158152" cy="441193"/>
            </a:xfrm>
            <a:prstGeom prst="rect">
              <a:avLst/>
            </a:prstGeom>
            <a:noFill/>
            <a:ln w="12700" cap="flat">
              <a:noFill/>
              <a:miter lim="400000"/>
            </a:ln>
            <a:effectLst>
              <a:outerShdw blurRad="12700" dist="50800" dir="54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72675A"/>
                  </a:solidFill>
                  <a:latin typeface="Baskerville"/>
                  <a:ea typeface="Baskerville"/>
                  <a:cs typeface="Baskerville"/>
                  <a:sym typeface="Baskerville"/>
                </a:defRPr>
              </a:lvl1pPr>
            </a:lstStyle>
            <a:p>
              <a:r>
                <a:rPr sz="1547"/>
                <a:t>plante 02</a:t>
              </a:r>
            </a:p>
          </p:txBody>
        </p:sp>
        <p:sp>
          <p:nvSpPr>
            <p:cNvPr id="207" name="plante 03"/>
            <p:cNvSpPr txBox="1"/>
            <p:nvPr/>
          </p:nvSpPr>
          <p:spPr>
            <a:xfrm>
              <a:off x="1525222" y="6694676"/>
              <a:ext cx="1158152" cy="441193"/>
            </a:xfrm>
            <a:prstGeom prst="rect">
              <a:avLst/>
            </a:prstGeom>
            <a:noFill/>
            <a:ln w="12700" cap="flat">
              <a:noFill/>
              <a:miter lim="400000"/>
            </a:ln>
            <a:effectLst>
              <a:outerShdw blurRad="12700" dist="50800" dir="54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72675A"/>
                  </a:solidFill>
                  <a:latin typeface="Baskerville"/>
                  <a:ea typeface="Baskerville"/>
                  <a:cs typeface="Baskerville"/>
                  <a:sym typeface="Baskerville"/>
                </a:defRPr>
              </a:lvl1pPr>
            </a:lstStyle>
            <a:p>
              <a:r>
                <a:rPr sz="1547"/>
                <a:t>plante 03</a:t>
              </a:r>
            </a:p>
          </p:txBody>
        </p:sp>
        <p:pic>
          <p:nvPicPr>
            <p:cNvPr id="208" name="Folder-Generic-icon.png" descr="Folder-Generic-icon.png"/>
            <p:cNvPicPr>
              <a:picLocks noChangeAspect="1"/>
            </p:cNvPicPr>
            <p:nvPr/>
          </p:nvPicPr>
          <p:blipFill>
            <a:blip r:embed="rId5"/>
            <a:stretch>
              <a:fillRect/>
            </a:stretch>
          </p:blipFill>
          <p:spPr>
            <a:xfrm>
              <a:off x="3817185" y="2971349"/>
              <a:ext cx="431801" cy="431802"/>
            </a:xfrm>
            <a:prstGeom prst="rect">
              <a:avLst/>
            </a:prstGeom>
            <a:ln w="12700" cap="flat">
              <a:noFill/>
              <a:miter lim="400000"/>
            </a:ln>
            <a:effectLst/>
          </p:spPr>
        </p:pic>
        <p:sp>
          <p:nvSpPr>
            <p:cNvPr id="209" name="Champ 01"/>
            <p:cNvSpPr txBox="1"/>
            <p:nvPr/>
          </p:nvSpPr>
          <p:spPr>
            <a:xfrm>
              <a:off x="3443314" y="3337698"/>
              <a:ext cx="1313182" cy="441193"/>
            </a:xfrm>
            <a:prstGeom prst="rect">
              <a:avLst/>
            </a:prstGeom>
            <a:noFill/>
            <a:ln w="12700" cap="flat">
              <a:noFill/>
              <a:miter lim="400000"/>
            </a:ln>
            <a:effectLst>
              <a:outerShdw blurRad="12700" dist="50800" dir="181722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72675A"/>
                  </a:solidFill>
                  <a:latin typeface="Baskerville"/>
                  <a:ea typeface="Baskerville"/>
                  <a:cs typeface="Baskerville"/>
                  <a:sym typeface="Baskerville"/>
                </a:defRPr>
              </a:lvl1pPr>
            </a:lstStyle>
            <a:p>
              <a:r>
                <a:rPr sz="1547"/>
                <a:t>Champ 01</a:t>
              </a:r>
            </a:p>
          </p:txBody>
        </p:sp>
        <p:pic>
          <p:nvPicPr>
            <p:cNvPr id="210" name="Folder-Generic-icon.png" descr="Folder-Generic-icon.png"/>
            <p:cNvPicPr>
              <a:picLocks noChangeAspect="1"/>
            </p:cNvPicPr>
            <p:nvPr/>
          </p:nvPicPr>
          <p:blipFill>
            <a:blip r:embed="rId5"/>
            <a:stretch>
              <a:fillRect/>
            </a:stretch>
          </p:blipFill>
          <p:spPr>
            <a:xfrm>
              <a:off x="3817185" y="4504320"/>
              <a:ext cx="431801" cy="431801"/>
            </a:xfrm>
            <a:prstGeom prst="rect">
              <a:avLst/>
            </a:prstGeom>
            <a:ln w="12700" cap="flat">
              <a:noFill/>
              <a:miter lim="400000"/>
            </a:ln>
            <a:effectLst/>
          </p:spPr>
        </p:pic>
        <p:sp>
          <p:nvSpPr>
            <p:cNvPr id="211" name="Champ 02"/>
            <p:cNvSpPr txBox="1"/>
            <p:nvPr/>
          </p:nvSpPr>
          <p:spPr>
            <a:xfrm>
              <a:off x="3443314" y="4931424"/>
              <a:ext cx="1313182" cy="441193"/>
            </a:xfrm>
            <a:prstGeom prst="rect">
              <a:avLst/>
            </a:prstGeom>
            <a:noFill/>
            <a:ln w="12700" cap="flat">
              <a:noFill/>
              <a:miter lim="400000"/>
            </a:ln>
            <a:effectLst>
              <a:outerShdw blurRad="12700" dist="50800" dir="181722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72675A"/>
                  </a:solidFill>
                  <a:latin typeface="Baskerville"/>
                  <a:ea typeface="Baskerville"/>
                  <a:cs typeface="Baskerville"/>
                  <a:sym typeface="Baskerville"/>
                </a:defRPr>
              </a:lvl1pPr>
            </a:lstStyle>
            <a:p>
              <a:r>
                <a:rPr sz="1547"/>
                <a:t>Champ 02</a:t>
              </a:r>
            </a:p>
          </p:txBody>
        </p:sp>
        <p:pic>
          <p:nvPicPr>
            <p:cNvPr id="212" name="Generic-Blue-Folder-icon.png" descr="Generic-Blue-Folder-icon.png"/>
            <p:cNvPicPr>
              <a:picLocks noChangeAspect="1"/>
            </p:cNvPicPr>
            <p:nvPr/>
          </p:nvPicPr>
          <p:blipFill>
            <a:blip r:embed="rId6"/>
            <a:stretch>
              <a:fillRect/>
            </a:stretch>
          </p:blipFill>
          <p:spPr>
            <a:xfrm>
              <a:off x="5937350" y="2956419"/>
              <a:ext cx="431802" cy="431801"/>
            </a:xfrm>
            <a:prstGeom prst="rect">
              <a:avLst/>
            </a:prstGeom>
            <a:ln w="12700" cap="flat">
              <a:noFill/>
              <a:miter lim="400000"/>
            </a:ln>
            <a:effectLst/>
          </p:spPr>
        </p:pic>
        <p:pic>
          <p:nvPicPr>
            <p:cNvPr id="213" name="Generic-Blue-Folder-icon.png" descr="Generic-Blue-Folder-icon.png"/>
            <p:cNvPicPr>
              <a:picLocks noChangeAspect="1"/>
            </p:cNvPicPr>
            <p:nvPr/>
          </p:nvPicPr>
          <p:blipFill>
            <a:blip r:embed="rId6"/>
            <a:stretch>
              <a:fillRect/>
            </a:stretch>
          </p:blipFill>
          <p:spPr>
            <a:xfrm>
              <a:off x="5937350" y="3504750"/>
              <a:ext cx="431802" cy="431801"/>
            </a:xfrm>
            <a:prstGeom prst="rect">
              <a:avLst/>
            </a:prstGeom>
            <a:ln w="12700" cap="flat">
              <a:noFill/>
              <a:miter lim="400000"/>
            </a:ln>
            <a:effectLst/>
          </p:spPr>
        </p:pic>
        <p:pic>
          <p:nvPicPr>
            <p:cNvPr id="214" name="Generic-Blue-Folder-icon.png" descr="Generic-Blue-Folder-icon.png"/>
            <p:cNvPicPr>
              <a:picLocks noChangeAspect="1"/>
            </p:cNvPicPr>
            <p:nvPr/>
          </p:nvPicPr>
          <p:blipFill>
            <a:blip r:embed="rId6"/>
            <a:stretch>
              <a:fillRect/>
            </a:stretch>
          </p:blipFill>
          <p:spPr>
            <a:xfrm>
              <a:off x="5937350" y="4011618"/>
              <a:ext cx="431802" cy="431801"/>
            </a:xfrm>
            <a:prstGeom prst="rect">
              <a:avLst/>
            </a:prstGeom>
            <a:ln w="12700" cap="flat">
              <a:noFill/>
              <a:miter lim="400000"/>
            </a:ln>
            <a:effectLst/>
          </p:spPr>
        </p:pic>
        <p:pic>
          <p:nvPicPr>
            <p:cNvPr id="215" name="Generic-Blue-Folder-icon.png" descr="Generic-Blue-Folder-icon.png"/>
            <p:cNvPicPr>
              <a:picLocks noChangeAspect="1"/>
            </p:cNvPicPr>
            <p:nvPr/>
          </p:nvPicPr>
          <p:blipFill>
            <a:blip r:embed="rId6"/>
            <a:stretch>
              <a:fillRect/>
            </a:stretch>
          </p:blipFill>
          <p:spPr>
            <a:xfrm>
              <a:off x="5937350" y="4540461"/>
              <a:ext cx="431802" cy="431801"/>
            </a:xfrm>
            <a:prstGeom prst="rect">
              <a:avLst/>
            </a:prstGeom>
            <a:ln w="12700" cap="flat">
              <a:noFill/>
              <a:miter lim="400000"/>
            </a:ln>
            <a:effectLst/>
          </p:spPr>
        </p:pic>
        <p:pic>
          <p:nvPicPr>
            <p:cNvPr id="216" name="Generic-Blue-Folder-icon.png" descr="Generic-Blue-Folder-icon.png"/>
            <p:cNvPicPr>
              <a:picLocks noChangeAspect="1"/>
            </p:cNvPicPr>
            <p:nvPr/>
          </p:nvPicPr>
          <p:blipFill>
            <a:blip r:embed="rId6"/>
            <a:stretch>
              <a:fillRect/>
            </a:stretch>
          </p:blipFill>
          <p:spPr>
            <a:xfrm>
              <a:off x="5937350" y="5088792"/>
              <a:ext cx="431802" cy="431801"/>
            </a:xfrm>
            <a:prstGeom prst="rect">
              <a:avLst/>
            </a:prstGeom>
            <a:ln w="12700" cap="flat">
              <a:noFill/>
              <a:miter lim="400000"/>
            </a:ln>
            <a:effectLst/>
          </p:spPr>
        </p:pic>
        <p:pic>
          <p:nvPicPr>
            <p:cNvPr id="217" name="Generic-Blue-Folder-icon.png" descr="Generic-Blue-Folder-icon.png"/>
            <p:cNvPicPr>
              <a:picLocks noChangeAspect="1"/>
            </p:cNvPicPr>
            <p:nvPr/>
          </p:nvPicPr>
          <p:blipFill>
            <a:blip r:embed="rId6"/>
            <a:stretch>
              <a:fillRect/>
            </a:stretch>
          </p:blipFill>
          <p:spPr>
            <a:xfrm>
              <a:off x="5937350" y="5595660"/>
              <a:ext cx="431802" cy="431801"/>
            </a:xfrm>
            <a:prstGeom prst="rect">
              <a:avLst/>
            </a:prstGeom>
            <a:ln w="12700" cap="flat">
              <a:noFill/>
              <a:miter lim="400000"/>
            </a:ln>
            <a:effectLst/>
          </p:spPr>
        </p:pic>
        <p:sp>
          <p:nvSpPr>
            <p:cNvPr id="218" name="Traitement 01"/>
            <p:cNvSpPr txBox="1"/>
            <p:nvPr/>
          </p:nvSpPr>
          <p:spPr>
            <a:xfrm>
              <a:off x="6601645" y="2913271"/>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D9A774"/>
                  </a:solidFill>
                  <a:latin typeface="Baskerville"/>
                  <a:ea typeface="Baskerville"/>
                  <a:cs typeface="Baskerville"/>
                  <a:sym typeface="Baskerville"/>
                </a:defRPr>
              </a:lvl1pPr>
            </a:lstStyle>
            <a:p>
              <a:r>
                <a:rPr sz="1547"/>
                <a:t>Traitement 01</a:t>
              </a:r>
            </a:p>
          </p:txBody>
        </p:sp>
        <p:sp>
          <p:nvSpPr>
            <p:cNvPr id="219" name="Traitement 02"/>
            <p:cNvSpPr txBox="1"/>
            <p:nvPr/>
          </p:nvSpPr>
          <p:spPr>
            <a:xfrm>
              <a:off x="6601645" y="3422563"/>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D9A774"/>
                  </a:solidFill>
                  <a:latin typeface="Baskerville"/>
                  <a:ea typeface="Baskerville"/>
                  <a:cs typeface="Baskerville"/>
                  <a:sym typeface="Baskerville"/>
                </a:defRPr>
              </a:lvl1pPr>
            </a:lstStyle>
            <a:p>
              <a:r>
                <a:rPr sz="1547"/>
                <a:t>Traitement 02</a:t>
              </a:r>
            </a:p>
          </p:txBody>
        </p:sp>
        <p:sp>
          <p:nvSpPr>
            <p:cNvPr id="220" name="Traitement 03"/>
            <p:cNvSpPr txBox="1"/>
            <p:nvPr/>
          </p:nvSpPr>
          <p:spPr>
            <a:xfrm>
              <a:off x="6601645" y="3931854"/>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D9A774"/>
                  </a:solidFill>
                  <a:latin typeface="Baskerville"/>
                  <a:ea typeface="Baskerville"/>
                  <a:cs typeface="Baskerville"/>
                  <a:sym typeface="Baskerville"/>
                </a:defRPr>
              </a:lvl1pPr>
            </a:lstStyle>
            <a:p>
              <a:r>
                <a:rPr sz="1547"/>
                <a:t>Traitement 03</a:t>
              </a:r>
            </a:p>
          </p:txBody>
        </p:sp>
        <p:sp>
          <p:nvSpPr>
            <p:cNvPr id="221" name="Traitement 01"/>
            <p:cNvSpPr txBox="1"/>
            <p:nvPr/>
          </p:nvSpPr>
          <p:spPr>
            <a:xfrm>
              <a:off x="6601645" y="4572381"/>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B88651"/>
                  </a:solidFill>
                  <a:latin typeface="Baskerville"/>
                  <a:ea typeface="Baskerville"/>
                  <a:cs typeface="Baskerville"/>
                  <a:sym typeface="Baskerville"/>
                </a:defRPr>
              </a:lvl1pPr>
            </a:lstStyle>
            <a:p>
              <a:r>
                <a:rPr sz="1547"/>
                <a:t>Traitement 01</a:t>
              </a:r>
            </a:p>
          </p:txBody>
        </p:sp>
        <p:sp>
          <p:nvSpPr>
            <p:cNvPr id="222" name="Traitement 02"/>
            <p:cNvSpPr txBox="1"/>
            <p:nvPr/>
          </p:nvSpPr>
          <p:spPr>
            <a:xfrm>
              <a:off x="6601645" y="5081673"/>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B88651"/>
                  </a:solidFill>
                  <a:latin typeface="Baskerville"/>
                  <a:ea typeface="Baskerville"/>
                  <a:cs typeface="Baskerville"/>
                  <a:sym typeface="Baskerville"/>
                </a:defRPr>
              </a:lvl1pPr>
            </a:lstStyle>
            <a:p>
              <a:r>
                <a:rPr sz="1547"/>
                <a:t>Traitement 02</a:t>
              </a:r>
            </a:p>
          </p:txBody>
        </p:sp>
        <p:sp>
          <p:nvSpPr>
            <p:cNvPr id="223" name="Traitement 03"/>
            <p:cNvSpPr txBox="1"/>
            <p:nvPr/>
          </p:nvSpPr>
          <p:spPr>
            <a:xfrm>
              <a:off x="6601645" y="5590964"/>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B88651"/>
                  </a:solidFill>
                  <a:latin typeface="Baskerville"/>
                  <a:ea typeface="Baskerville"/>
                  <a:cs typeface="Baskerville"/>
                  <a:sym typeface="Baskerville"/>
                </a:defRPr>
              </a:lvl1pPr>
            </a:lstStyle>
            <a:p>
              <a:r>
                <a:rPr sz="1547"/>
                <a:t>Traitement 03</a:t>
              </a:r>
            </a:p>
          </p:txBody>
        </p:sp>
        <p:pic>
          <p:nvPicPr>
            <p:cNvPr id="224" name="Folder-Generic-icon.png" descr="Folder-Generic-icon.png"/>
            <p:cNvPicPr>
              <a:picLocks noChangeAspect="1"/>
            </p:cNvPicPr>
            <p:nvPr/>
          </p:nvPicPr>
          <p:blipFill>
            <a:blip r:embed="rId5"/>
            <a:stretch>
              <a:fillRect/>
            </a:stretch>
          </p:blipFill>
          <p:spPr>
            <a:xfrm>
              <a:off x="3817185" y="6171348"/>
              <a:ext cx="431801" cy="431801"/>
            </a:xfrm>
            <a:prstGeom prst="rect">
              <a:avLst/>
            </a:prstGeom>
            <a:ln w="12700" cap="flat">
              <a:noFill/>
              <a:miter lim="400000"/>
            </a:ln>
            <a:effectLst/>
          </p:spPr>
        </p:pic>
        <p:sp>
          <p:nvSpPr>
            <p:cNvPr id="225" name="Champ 01"/>
            <p:cNvSpPr txBox="1"/>
            <p:nvPr/>
          </p:nvSpPr>
          <p:spPr>
            <a:xfrm>
              <a:off x="3443314" y="6543339"/>
              <a:ext cx="1313182" cy="441193"/>
            </a:xfrm>
            <a:prstGeom prst="rect">
              <a:avLst/>
            </a:prstGeom>
            <a:noFill/>
            <a:ln w="12700" cap="flat">
              <a:noFill/>
              <a:miter lim="400000"/>
            </a:ln>
            <a:effectLst>
              <a:outerShdw blurRad="12700" dist="50800" dir="181722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72675A"/>
                  </a:solidFill>
                  <a:latin typeface="Baskerville"/>
                  <a:ea typeface="Baskerville"/>
                  <a:cs typeface="Baskerville"/>
                  <a:sym typeface="Baskerville"/>
                </a:defRPr>
              </a:lvl1pPr>
            </a:lstStyle>
            <a:p>
              <a:r>
                <a:rPr sz="1547"/>
                <a:t>Champ 01</a:t>
              </a:r>
            </a:p>
          </p:txBody>
        </p:sp>
        <p:pic>
          <p:nvPicPr>
            <p:cNvPr id="226" name="Folder-Generic-icon.png" descr="Folder-Generic-icon.png"/>
            <p:cNvPicPr>
              <a:picLocks noChangeAspect="1"/>
            </p:cNvPicPr>
            <p:nvPr/>
          </p:nvPicPr>
          <p:blipFill>
            <a:blip r:embed="rId5"/>
            <a:stretch>
              <a:fillRect/>
            </a:stretch>
          </p:blipFill>
          <p:spPr>
            <a:xfrm>
              <a:off x="3817185" y="7641090"/>
              <a:ext cx="431801" cy="431801"/>
            </a:xfrm>
            <a:prstGeom prst="rect">
              <a:avLst/>
            </a:prstGeom>
            <a:ln w="12700" cap="flat">
              <a:noFill/>
              <a:miter lim="400000"/>
            </a:ln>
            <a:effectLst/>
          </p:spPr>
        </p:pic>
        <p:sp>
          <p:nvSpPr>
            <p:cNvPr id="227" name="Champ 02"/>
            <p:cNvSpPr txBox="1"/>
            <p:nvPr/>
          </p:nvSpPr>
          <p:spPr>
            <a:xfrm>
              <a:off x="3443314" y="8137064"/>
              <a:ext cx="1313182" cy="441193"/>
            </a:xfrm>
            <a:prstGeom prst="rect">
              <a:avLst/>
            </a:prstGeom>
            <a:noFill/>
            <a:ln w="12700" cap="flat">
              <a:noFill/>
              <a:miter lim="400000"/>
            </a:ln>
            <a:effectLst>
              <a:outerShdw blurRad="12700" dist="50800" dir="181722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72675A"/>
                  </a:solidFill>
                  <a:latin typeface="Baskerville"/>
                  <a:ea typeface="Baskerville"/>
                  <a:cs typeface="Baskerville"/>
                  <a:sym typeface="Baskerville"/>
                </a:defRPr>
              </a:lvl1pPr>
            </a:lstStyle>
            <a:p>
              <a:r>
                <a:rPr sz="1547"/>
                <a:t>Champ 02</a:t>
              </a:r>
            </a:p>
          </p:txBody>
        </p:sp>
        <p:pic>
          <p:nvPicPr>
            <p:cNvPr id="228" name="Generic-Blue-Folder-icon.png" descr="Generic-Blue-Folder-icon.png"/>
            <p:cNvPicPr>
              <a:picLocks noChangeAspect="1"/>
            </p:cNvPicPr>
            <p:nvPr/>
          </p:nvPicPr>
          <p:blipFill>
            <a:blip r:embed="rId6"/>
            <a:stretch>
              <a:fillRect/>
            </a:stretch>
          </p:blipFill>
          <p:spPr>
            <a:xfrm>
              <a:off x="5937350" y="6171348"/>
              <a:ext cx="431802" cy="431801"/>
            </a:xfrm>
            <a:prstGeom prst="rect">
              <a:avLst/>
            </a:prstGeom>
            <a:ln w="12700" cap="flat">
              <a:noFill/>
              <a:miter lim="400000"/>
            </a:ln>
            <a:effectLst/>
          </p:spPr>
        </p:pic>
        <p:pic>
          <p:nvPicPr>
            <p:cNvPr id="229" name="Generic-Blue-Folder-icon.png" descr="Generic-Blue-Folder-icon.png"/>
            <p:cNvPicPr>
              <a:picLocks noChangeAspect="1"/>
            </p:cNvPicPr>
            <p:nvPr/>
          </p:nvPicPr>
          <p:blipFill>
            <a:blip r:embed="rId6"/>
            <a:stretch>
              <a:fillRect/>
            </a:stretch>
          </p:blipFill>
          <p:spPr>
            <a:xfrm>
              <a:off x="5937350" y="6668878"/>
              <a:ext cx="431802" cy="431802"/>
            </a:xfrm>
            <a:prstGeom prst="rect">
              <a:avLst/>
            </a:prstGeom>
            <a:ln w="12700" cap="flat">
              <a:noFill/>
              <a:miter lim="400000"/>
            </a:ln>
            <a:effectLst/>
          </p:spPr>
        </p:pic>
        <p:pic>
          <p:nvPicPr>
            <p:cNvPr id="230" name="Generic-Blue-Folder-icon.png" descr="Generic-Blue-Folder-icon.png"/>
            <p:cNvPicPr>
              <a:picLocks noChangeAspect="1"/>
            </p:cNvPicPr>
            <p:nvPr/>
          </p:nvPicPr>
          <p:blipFill>
            <a:blip r:embed="rId6"/>
            <a:stretch>
              <a:fillRect/>
            </a:stretch>
          </p:blipFill>
          <p:spPr>
            <a:xfrm>
              <a:off x="5937350" y="7137647"/>
              <a:ext cx="431802" cy="431801"/>
            </a:xfrm>
            <a:prstGeom prst="rect">
              <a:avLst/>
            </a:prstGeom>
            <a:ln w="12700" cap="flat">
              <a:noFill/>
              <a:miter lim="400000"/>
            </a:ln>
            <a:effectLst/>
          </p:spPr>
        </p:pic>
        <p:pic>
          <p:nvPicPr>
            <p:cNvPr id="231" name="Generic-Blue-Folder-icon.png" descr="Generic-Blue-Folder-icon.png"/>
            <p:cNvPicPr>
              <a:picLocks noChangeAspect="1"/>
            </p:cNvPicPr>
            <p:nvPr/>
          </p:nvPicPr>
          <p:blipFill>
            <a:blip r:embed="rId6"/>
            <a:stretch>
              <a:fillRect/>
            </a:stretch>
          </p:blipFill>
          <p:spPr>
            <a:xfrm>
              <a:off x="5937350" y="7641090"/>
              <a:ext cx="431802" cy="431801"/>
            </a:xfrm>
            <a:prstGeom prst="rect">
              <a:avLst/>
            </a:prstGeom>
            <a:ln w="12700" cap="flat">
              <a:noFill/>
              <a:miter lim="400000"/>
            </a:ln>
            <a:effectLst/>
          </p:spPr>
        </p:pic>
        <p:pic>
          <p:nvPicPr>
            <p:cNvPr id="232" name="Generic-Blue-Folder-icon.png" descr="Generic-Blue-Folder-icon.png"/>
            <p:cNvPicPr>
              <a:picLocks noChangeAspect="1"/>
            </p:cNvPicPr>
            <p:nvPr/>
          </p:nvPicPr>
          <p:blipFill>
            <a:blip r:embed="rId6"/>
            <a:stretch>
              <a:fillRect/>
            </a:stretch>
          </p:blipFill>
          <p:spPr>
            <a:xfrm>
              <a:off x="5937350" y="8113221"/>
              <a:ext cx="431802" cy="431801"/>
            </a:xfrm>
            <a:prstGeom prst="rect">
              <a:avLst/>
            </a:prstGeom>
            <a:ln w="12700" cap="flat">
              <a:noFill/>
              <a:miter lim="400000"/>
            </a:ln>
            <a:effectLst/>
          </p:spPr>
        </p:pic>
        <p:pic>
          <p:nvPicPr>
            <p:cNvPr id="233" name="Generic-Blue-Folder-icon.png" descr="Generic-Blue-Folder-icon.png"/>
            <p:cNvPicPr>
              <a:picLocks noChangeAspect="1"/>
            </p:cNvPicPr>
            <p:nvPr/>
          </p:nvPicPr>
          <p:blipFill>
            <a:blip r:embed="rId6"/>
            <a:stretch>
              <a:fillRect/>
            </a:stretch>
          </p:blipFill>
          <p:spPr>
            <a:xfrm>
              <a:off x="5937350" y="8543889"/>
              <a:ext cx="431802" cy="431801"/>
            </a:xfrm>
            <a:prstGeom prst="rect">
              <a:avLst/>
            </a:prstGeom>
            <a:ln w="12700" cap="flat">
              <a:noFill/>
              <a:miter lim="400000"/>
            </a:ln>
            <a:effectLst/>
          </p:spPr>
        </p:pic>
        <p:sp>
          <p:nvSpPr>
            <p:cNvPr id="234" name="Traitement 01"/>
            <p:cNvSpPr txBox="1"/>
            <p:nvPr/>
          </p:nvSpPr>
          <p:spPr>
            <a:xfrm>
              <a:off x="6601645" y="6128201"/>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88643E"/>
                  </a:solidFill>
                  <a:latin typeface="Baskerville"/>
                  <a:ea typeface="Baskerville"/>
                  <a:cs typeface="Baskerville"/>
                  <a:sym typeface="Baskerville"/>
                </a:defRPr>
              </a:lvl1pPr>
            </a:lstStyle>
            <a:p>
              <a:r>
                <a:rPr sz="1547"/>
                <a:t>Traitement 01</a:t>
              </a:r>
            </a:p>
          </p:txBody>
        </p:sp>
        <p:sp>
          <p:nvSpPr>
            <p:cNvPr id="235" name="Traitement 02"/>
            <p:cNvSpPr txBox="1"/>
            <p:nvPr/>
          </p:nvSpPr>
          <p:spPr>
            <a:xfrm>
              <a:off x="6601645" y="6593886"/>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88643E"/>
                  </a:solidFill>
                  <a:latin typeface="Baskerville"/>
                  <a:ea typeface="Baskerville"/>
                  <a:cs typeface="Baskerville"/>
                  <a:sym typeface="Baskerville"/>
                </a:defRPr>
              </a:lvl1pPr>
            </a:lstStyle>
            <a:p>
              <a:r>
                <a:rPr sz="1547"/>
                <a:t>Traitement 02</a:t>
              </a:r>
            </a:p>
          </p:txBody>
        </p:sp>
        <p:sp>
          <p:nvSpPr>
            <p:cNvPr id="236" name="Traitement 03"/>
            <p:cNvSpPr txBox="1"/>
            <p:nvPr/>
          </p:nvSpPr>
          <p:spPr>
            <a:xfrm>
              <a:off x="6601645" y="7095983"/>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88643E"/>
                  </a:solidFill>
                  <a:latin typeface="Baskerville"/>
                  <a:ea typeface="Baskerville"/>
                  <a:cs typeface="Baskerville"/>
                  <a:sym typeface="Baskerville"/>
                </a:defRPr>
              </a:lvl1pPr>
            </a:lstStyle>
            <a:p>
              <a:r>
                <a:rPr sz="1547"/>
                <a:t>Traitement 03</a:t>
              </a:r>
            </a:p>
          </p:txBody>
        </p:sp>
        <p:sp>
          <p:nvSpPr>
            <p:cNvPr id="237" name="Traitement 01"/>
            <p:cNvSpPr txBox="1"/>
            <p:nvPr/>
          </p:nvSpPr>
          <p:spPr>
            <a:xfrm>
              <a:off x="6601645" y="7673010"/>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72675A"/>
                  </a:solidFill>
                  <a:latin typeface="Baskerville"/>
                  <a:ea typeface="Baskerville"/>
                  <a:cs typeface="Baskerville"/>
                  <a:sym typeface="Baskerville"/>
                </a:defRPr>
              </a:lvl1pPr>
            </a:lstStyle>
            <a:p>
              <a:r>
                <a:rPr sz="1547"/>
                <a:t>Traitement 01</a:t>
              </a:r>
            </a:p>
          </p:txBody>
        </p:sp>
        <p:sp>
          <p:nvSpPr>
            <p:cNvPr id="238" name="Traitement 02"/>
            <p:cNvSpPr txBox="1"/>
            <p:nvPr/>
          </p:nvSpPr>
          <p:spPr>
            <a:xfrm>
              <a:off x="6601645" y="8106101"/>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72675A"/>
                  </a:solidFill>
                  <a:latin typeface="Baskerville"/>
                  <a:ea typeface="Baskerville"/>
                  <a:cs typeface="Baskerville"/>
                  <a:sym typeface="Baskerville"/>
                </a:defRPr>
              </a:lvl1pPr>
            </a:lstStyle>
            <a:p>
              <a:r>
                <a:rPr sz="1547"/>
                <a:t>Traitement 02</a:t>
              </a:r>
            </a:p>
          </p:txBody>
        </p:sp>
        <p:sp>
          <p:nvSpPr>
            <p:cNvPr id="239" name="Traitement 03"/>
            <p:cNvSpPr txBox="1"/>
            <p:nvPr/>
          </p:nvSpPr>
          <p:spPr>
            <a:xfrm>
              <a:off x="6601645" y="8539193"/>
              <a:ext cx="1723093" cy="4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200">
                  <a:solidFill>
                    <a:srgbClr val="72675A"/>
                  </a:solidFill>
                  <a:latin typeface="Baskerville"/>
                  <a:ea typeface="Baskerville"/>
                  <a:cs typeface="Baskerville"/>
                  <a:sym typeface="Baskerville"/>
                </a:defRPr>
              </a:lvl1pPr>
            </a:lstStyle>
            <a:p>
              <a:r>
                <a:rPr sz="1547"/>
                <a:t>Traitement 03</a:t>
              </a:r>
            </a:p>
          </p:txBody>
        </p:sp>
      </p:grpSp>
      <p:pic>
        <p:nvPicPr>
          <p:cNvPr id="86" name="Image" descr="Image">
            <a:extLst>
              <a:ext uri="{FF2B5EF4-FFF2-40B4-BE49-F238E27FC236}">
                <a16:creationId xmlns:a16="http://schemas.microsoft.com/office/drawing/2014/main" id="{8F8B55C0-D916-C748-81E5-2AB3A8CB37C7}"/>
              </a:ext>
            </a:extLst>
          </p:cNvPr>
          <p:cNvPicPr>
            <a:picLocks/>
          </p:cNvPicPr>
          <p:nvPr/>
        </p:nvPicPr>
        <p:blipFill>
          <a:blip r:embed="rId7"/>
          <a:stretch>
            <a:fillRect/>
          </a:stretch>
        </p:blipFill>
        <p:spPr>
          <a:xfrm>
            <a:off x="2612642" y="1416827"/>
            <a:ext cx="4704528" cy="4024347"/>
          </a:xfrm>
          <a:prstGeom prst="rect">
            <a:avLst/>
          </a:prstGeom>
        </p:spPr>
      </p:pic>
      <p:pic>
        <p:nvPicPr>
          <p:cNvPr id="87" name="QWANT.png" descr="QWANT.png">
            <a:extLst>
              <a:ext uri="{FF2B5EF4-FFF2-40B4-BE49-F238E27FC236}">
                <a16:creationId xmlns:a16="http://schemas.microsoft.com/office/drawing/2014/main" id="{402C6621-C170-2D4E-BD90-D59D6ACF1040}"/>
              </a:ext>
            </a:extLst>
          </p:cNvPr>
          <p:cNvPicPr>
            <a:picLocks noChangeAspect="1"/>
          </p:cNvPicPr>
          <p:nvPr/>
        </p:nvPicPr>
        <p:blipFill>
          <a:blip r:embed="rId8"/>
          <a:stretch>
            <a:fillRect/>
          </a:stretch>
        </p:blipFill>
        <p:spPr>
          <a:xfrm>
            <a:off x="598769" y="314988"/>
            <a:ext cx="8497091" cy="6858001"/>
          </a:xfrm>
          <a:prstGeom prst="rect">
            <a:avLst/>
          </a:prstGeom>
          <a:ln w="12700">
            <a:miter lim="400000"/>
          </a:ln>
        </p:spPr>
      </p:pic>
    </p:spTree>
    <p:extLst>
      <p:ext uri="{BB962C8B-B14F-4D97-AF65-F5344CB8AC3E}">
        <p14:creationId xmlns:p14="http://schemas.microsoft.com/office/powerpoint/2010/main" val="237157293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4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6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245"/>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7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173"/>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24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iterate>
                                    <p:tmAbs val="0"/>
                                  </p:iterate>
                                  <p:childTnLst>
                                    <p:set>
                                      <p:cBhvr>
                                        <p:cTn id="35" fill="hold"/>
                                        <p:tgtEl>
                                          <p:spTgt spid="242"/>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iterate>
                                    <p:tmAbs val="0"/>
                                  </p:iterate>
                                  <p:childTnLst>
                                    <p:set>
                                      <p:cBhvr>
                                        <p:cTn id="38" fill="hold"/>
                                        <p:tgtEl>
                                          <p:spTgt spid="243"/>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iterate>
                                    <p:tmAbs val="0"/>
                                  </p:iterate>
                                  <p:childTnLst>
                                    <p:set>
                                      <p:cBhvr>
                                        <p:cTn id="41" fill="hold"/>
                                        <p:tgtEl>
                                          <p:spTgt spid="171"/>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iterate>
                                    <p:tmAbs val="0"/>
                                  </p:iterate>
                                  <p:childTnLst>
                                    <p:set>
                                      <p:cBhvr>
                                        <p:cTn id="44" fill="hold"/>
                                        <p:tgtEl>
                                          <p:spTgt spid="174"/>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iterate>
                                    <p:tmAbs val="0"/>
                                  </p:iterate>
                                  <p:childTnLst>
                                    <p:set>
                                      <p:cBhvr>
                                        <p:cTn id="47" fill="hold"/>
                                        <p:tgtEl>
                                          <p:spTgt spid="172"/>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iterate>
                                    <p:tmAbs val="0"/>
                                  </p:iterate>
                                  <p:childTnLst>
                                    <p:set>
                                      <p:cBhvr>
                                        <p:cTn id="50" fill="hold"/>
                                        <p:tgtEl>
                                          <p:spTgt spid="1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p:tmAbs val="0"/>
                                  </p:iterate>
                                  <p:childTnLst>
                                    <p:set>
                                      <p:cBhvr>
                                        <p:cTn id="54" fill="hold"/>
                                        <p:tgtEl>
                                          <p:spTgt spid="246"/>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iterate>
                                    <p:tmAbs val="0"/>
                                  </p:iterate>
                                  <p:childTnLst>
                                    <p:set>
                                      <p:cBhvr>
                                        <p:cTn id="57" fill="hold"/>
                                        <p:tgtEl>
                                          <p:spTgt spid="166"/>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iterate>
                                    <p:tmAbs val="0"/>
                                  </p:iterate>
                                  <p:childTnLst>
                                    <p:set>
                                      <p:cBhvr>
                                        <p:cTn id="60" fill="hold"/>
                                        <p:tgtEl>
                                          <p:spTgt spid="1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iterate>
                                    <p:tmAbs val="0"/>
                                  </p:iterate>
                                  <p:childTnLst>
                                    <p:set>
                                      <p:cBhvr>
                                        <p:cTn id="64" fill="hold"/>
                                        <p:tgtEl>
                                          <p:spTgt spid="18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p:tmAbs val="0"/>
                                  </p:iterate>
                                  <p:childTnLst>
                                    <p:set>
                                      <p:cBhvr>
                                        <p:cTn id="68" fill="hold"/>
                                        <p:tgtEl>
                                          <p:spTgt spid="2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iterate>
                                    <p:tmAbs val="0"/>
                                  </p:iterate>
                                  <p:childTnLst>
                                    <p:set>
                                      <p:cBhvr>
                                        <p:cTn id="72" fill="hold"/>
                                        <p:tgtEl>
                                          <p:spTgt spid="86"/>
                                        </p:tgtEl>
                                        <p:attrNameLst>
                                          <p:attrName>style.visibility</p:attrName>
                                        </p:attrNameLst>
                                      </p:cBhvr>
                                      <p:to>
                                        <p:strVal val="visible"/>
                                      </p:to>
                                    </p:set>
                                    <p:anim calcmode="lin" valueType="num">
                                      <p:cBhvr>
                                        <p:cTn id="73" dur="1000" fill="hold"/>
                                        <p:tgtEl>
                                          <p:spTgt spid="86"/>
                                        </p:tgtEl>
                                        <p:attrNameLst>
                                          <p:attrName>ppt_x</p:attrName>
                                        </p:attrNameLst>
                                      </p:cBhvr>
                                      <p:tavLst>
                                        <p:tav tm="0">
                                          <p:val>
                                            <p:strVal val="0-#ppt_w/2"/>
                                          </p:val>
                                        </p:tav>
                                        <p:tav tm="100000">
                                          <p:val>
                                            <p:strVal val="#ppt_x"/>
                                          </p:val>
                                        </p:tav>
                                      </p:tavLst>
                                    </p:anim>
                                    <p:anim calcmode="lin" valueType="num">
                                      <p:cBhvr>
                                        <p:cTn id="74" dur="1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fill="hold" grpId="0" nodeType="clickEffect">
                                  <p:stCondLst>
                                    <p:cond delay="0"/>
                                  </p:stCondLst>
                                  <p:iterate>
                                    <p:tmAbs val="0"/>
                                  </p:iterate>
                                  <p:childTnLst>
                                    <p:set>
                                      <p:cBhvr>
                                        <p:cTn id="78" fill="hold"/>
                                        <p:tgtEl>
                                          <p:spTgt spid="87"/>
                                        </p:tgtEl>
                                        <p:attrNameLst>
                                          <p:attrName>style.visibility</p:attrName>
                                        </p:attrNameLst>
                                      </p:cBhvr>
                                      <p:to>
                                        <p:strVal val="visible"/>
                                      </p:to>
                                    </p:set>
                                    <p:animEffect transition="in" filter="dissolve">
                                      <p:cBhvr>
                                        <p:cTn id="79" dur="9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advAuto="0"/>
      <p:bldP spid="242" grpId="0" animBg="1" advAuto="0"/>
      <p:bldP spid="243" grpId="0" animBg="1" advAuto="0"/>
      <p:bldP spid="160" grpId="0" animBg="1" advAuto="0"/>
      <p:bldP spid="244" grpId="0" animBg="1" advAuto="0"/>
      <p:bldP spid="163" grpId="0" animBg="1" advAuto="0"/>
      <p:bldP spid="245" grpId="0" animBg="1" advAuto="0"/>
      <p:bldP spid="165" grpId="0" animBg="1" advAuto="0"/>
      <p:bldP spid="166" grpId="0" animBg="1" advAuto="0"/>
      <p:bldP spid="167" grpId="0" animBg="1" advAuto="0"/>
      <p:bldP spid="246" grpId="0" animBg="1" advAuto="0"/>
      <p:bldP spid="169" grpId="0" animBg="1" advAuto="0"/>
      <p:bldP spid="170" grpId="0" animBg="1" advAuto="0"/>
      <p:bldP spid="171" grpId="0" animBg="1" advAuto="0"/>
      <p:bldP spid="172" grpId="0" animBg="1" advAuto="0"/>
      <p:bldP spid="173" grpId="0" animBg="1" advAuto="0"/>
      <p:bldP spid="174" grpId="0" animBg="1" advAuto="0"/>
      <p:bldP spid="175" grpId="0" animBg="1" advAuto="0"/>
      <p:bldP spid="185" grpId="0" animBg="1" advAuto="0"/>
      <p:bldP spid="240" grpId="0" animBg="1" advAuto="0"/>
      <p:bldP spid="86" grpId="0" animBg="1" advAuto="0"/>
      <p:bldP spid="87" grpId="0" animBg="1" advAuto="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Les métadonnées"/>
          <p:cNvSpPr txBox="1">
            <a:spLocks noGrp="1"/>
          </p:cNvSpPr>
          <p:nvPr>
            <p:ph type="title"/>
          </p:nvPr>
        </p:nvSpPr>
        <p:spPr>
          <a:prstGeom prst="rect">
            <a:avLst/>
          </a:prstGeom>
        </p:spPr>
        <p:txBody>
          <a:bodyPr/>
          <a:lstStyle/>
          <a:p>
            <a:r>
              <a:t>Les métadonnées</a:t>
            </a:r>
          </a:p>
        </p:txBody>
      </p:sp>
      <p:grpSp>
        <p:nvGrpSpPr>
          <p:cNvPr id="274" name="Image"/>
          <p:cNvGrpSpPr/>
          <p:nvPr/>
        </p:nvGrpSpPr>
        <p:grpSpPr>
          <a:xfrm>
            <a:off x="2278037" y="1780482"/>
            <a:ext cx="5684914" cy="4427736"/>
            <a:chOff x="0" y="0"/>
            <a:chExt cx="8085209" cy="6297222"/>
          </a:xfrm>
        </p:grpSpPr>
        <p:pic>
          <p:nvPicPr>
            <p:cNvPr id="273" name="Image" descr="Image"/>
            <p:cNvPicPr>
              <a:picLocks noChangeAspect="1"/>
            </p:cNvPicPr>
            <p:nvPr/>
          </p:nvPicPr>
          <p:blipFill>
            <a:blip r:embed="rId2"/>
            <a:stretch>
              <a:fillRect/>
            </a:stretch>
          </p:blipFill>
          <p:spPr>
            <a:xfrm>
              <a:off x="127000" y="88900"/>
              <a:ext cx="7831210" cy="5967023"/>
            </a:xfrm>
            <a:prstGeom prst="rect">
              <a:avLst/>
            </a:prstGeom>
            <a:ln>
              <a:noFill/>
            </a:ln>
            <a:effectLst/>
          </p:spPr>
        </p:pic>
        <p:pic>
          <p:nvPicPr>
            <p:cNvPr id="272" name="Image" descr="Image"/>
            <p:cNvPicPr>
              <a:picLocks/>
            </p:cNvPicPr>
            <p:nvPr/>
          </p:nvPicPr>
          <p:blipFill>
            <a:blip r:embed="rId3"/>
            <a:stretch>
              <a:fillRect/>
            </a:stretch>
          </p:blipFill>
          <p:spPr>
            <a:xfrm>
              <a:off x="0" y="0"/>
              <a:ext cx="8085210" cy="6297223"/>
            </a:xfrm>
            <a:prstGeom prst="rect">
              <a:avLst/>
            </a:prstGeom>
            <a:effectLst/>
          </p:spPr>
        </p:pic>
      </p:grpSp>
      <p:pic>
        <p:nvPicPr>
          <p:cNvPr id="275" name="Image" descr="Image"/>
          <p:cNvPicPr>
            <a:picLocks noChangeAspect="1"/>
          </p:cNvPicPr>
          <p:nvPr/>
        </p:nvPicPr>
        <p:blipFill>
          <a:blip r:embed="rId4"/>
          <a:stretch>
            <a:fillRect/>
          </a:stretch>
        </p:blipFill>
        <p:spPr>
          <a:xfrm>
            <a:off x="3098607" y="2296447"/>
            <a:ext cx="6045394" cy="4561553"/>
          </a:xfrm>
          <a:prstGeom prst="rect">
            <a:avLst/>
          </a:prstGeom>
          <a:ln w="12700">
            <a:miter lim="400000"/>
          </a:ln>
        </p:spPr>
      </p:pic>
    </p:spTree>
    <p:extLst>
      <p:ext uri="{BB962C8B-B14F-4D97-AF65-F5344CB8AC3E}">
        <p14:creationId xmlns:p14="http://schemas.microsoft.com/office/powerpoint/2010/main" val="2880111871"/>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iterate>
                                    <p:tmAbs val="0"/>
                                  </p:iterate>
                                  <p:childTnLst>
                                    <p:set>
                                      <p:cBhvr>
                                        <p:cTn id="10" fill="hold"/>
                                        <p:tgtEl>
                                          <p:spTgt spid="275"/>
                                        </p:tgtEl>
                                        <p:attrNameLst>
                                          <p:attrName>style.visibility</p:attrName>
                                        </p:attrNameLst>
                                      </p:cBhvr>
                                      <p:to>
                                        <p:strVal val="visible"/>
                                      </p:to>
                                    </p:set>
                                    <p:anim calcmode="lin" valueType="num">
                                      <p:cBhvr>
                                        <p:cTn id="11" dur="1500" fill="hold"/>
                                        <p:tgtEl>
                                          <p:spTgt spid="275"/>
                                        </p:tgtEl>
                                        <p:attrNameLst>
                                          <p:attrName>ppt_x</p:attrName>
                                        </p:attrNameLst>
                                      </p:cBhvr>
                                      <p:tavLst>
                                        <p:tav tm="0">
                                          <p:val>
                                            <p:strVal val="#ppt_x"/>
                                          </p:val>
                                        </p:tav>
                                        <p:tav tm="100000">
                                          <p:val>
                                            <p:strVal val="#ppt_x"/>
                                          </p:val>
                                        </p:tav>
                                      </p:tavLst>
                                    </p:anim>
                                    <p:anim calcmode="lin" valueType="num">
                                      <p:cBhvr>
                                        <p:cTn id="12" dur="1500" fill="hold"/>
                                        <p:tgtEl>
                                          <p:spTgt spid="2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animBg="1" advAuto="0"/>
      <p:bldP spid="275" grpId="0" animBg="1" advAuto="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orange-tag-512.png" descr="orange-tag-512.png"/>
          <p:cNvPicPr>
            <a:picLocks noChangeAspect="1"/>
          </p:cNvPicPr>
          <p:nvPr/>
        </p:nvPicPr>
        <p:blipFill>
          <a:blip r:embed="rId2"/>
          <a:stretch>
            <a:fillRect/>
          </a:stretch>
        </p:blipFill>
        <p:spPr>
          <a:xfrm>
            <a:off x="3652243" y="274334"/>
            <a:ext cx="1155740" cy="1155740"/>
          </a:xfrm>
          <a:prstGeom prst="rect">
            <a:avLst/>
          </a:prstGeom>
          <a:ln w="12700">
            <a:miter lim="400000"/>
          </a:ln>
        </p:spPr>
      </p:pic>
      <p:pic>
        <p:nvPicPr>
          <p:cNvPr id="278" name="imagefiles_tag_light_blue.png" descr="imagefiles_tag_light_blue.png"/>
          <p:cNvPicPr>
            <a:picLocks noChangeAspect="1"/>
          </p:cNvPicPr>
          <p:nvPr/>
        </p:nvPicPr>
        <p:blipFill>
          <a:blip r:embed="rId3"/>
          <a:stretch>
            <a:fillRect/>
          </a:stretch>
        </p:blipFill>
        <p:spPr>
          <a:xfrm>
            <a:off x="3652242" y="5408031"/>
            <a:ext cx="1403733" cy="1155740"/>
          </a:xfrm>
          <a:prstGeom prst="rect">
            <a:avLst/>
          </a:prstGeom>
          <a:ln w="12700">
            <a:miter lim="400000"/>
          </a:ln>
        </p:spPr>
      </p:pic>
      <p:pic>
        <p:nvPicPr>
          <p:cNvPr id="279" name="green-tag-icon.png" descr="green-tag-icon.png"/>
          <p:cNvPicPr>
            <a:picLocks noChangeAspect="1"/>
          </p:cNvPicPr>
          <p:nvPr/>
        </p:nvPicPr>
        <p:blipFill>
          <a:blip r:embed="rId4"/>
          <a:stretch>
            <a:fillRect/>
          </a:stretch>
        </p:blipFill>
        <p:spPr>
          <a:xfrm>
            <a:off x="3761414" y="3607851"/>
            <a:ext cx="1403733" cy="1403733"/>
          </a:xfrm>
          <a:prstGeom prst="rect">
            <a:avLst/>
          </a:prstGeom>
          <a:ln w="12700">
            <a:miter lim="400000"/>
          </a:ln>
        </p:spPr>
      </p:pic>
      <p:pic>
        <p:nvPicPr>
          <p:cNvPr id="280" name="tag-alt-icon.png" descr="tag-alt-icon.png"/>
          <p:cNvPicPr>
            <a:picLocks noChangeAspect="1"/>
          </p:cNvPicPr>
          <p:nvPr/>
        </p:nvPicPr>
        <p:blipFill>
          <a:blip r:embed="rId5"/>
          <a:stretch>
            <a:fillRect/>
          </a:stretch>
        </p:blipFill>
        <p:spPr>
          <a:xfrm>
            <a:off x="3761415" y="1974091"/>
            <a:ext cx="1237315" cy="1237315"/>
          </a:xfrm>
          <a:prstGeom prst="rect">
            <a:avLst/>
          </a:prstGeom>
          <a:ln w="12700">
            <a:miter lim="400000"/>
          </a:ln>
        </p:spPr>
      </p:pic>
      <p:pic>
        <p:nvPicPr>
          <p:cNvPr id="281" name="text-file-4-512.png" descr="text-file-4-512.png"/>
          <p:cNvPicPr>
            <a:picLocks noChangeAspect="1"/>
          </p:cNvPicPr>
          <p:nvPr/>
        </p:nvPicPr>
        <p:blipFill>
          <a:blip r:embed="rId6"/>
          <a:stretch>
            <a:fillRect/>
          </a:stretch>
        </p:blipFill>
        <p:spPr>
          <a:xfrm>
            <a:off x="475619" y="566394"/>
            <a:ext cx="1050156" cy="1050156"/>
          </a:xfrm>
          <a:prstGeom prst="rect">
            <a:avLst/>
          </a:prstGeom>
          <a:ln w="12700">
            <a:miter lim="400000"/>
          </a:ln>
        </p:spPr>
      </p:pic>
      <p:pic>
        <p:nvPicPr>
          <p:cNvPr id="282" name="text-file-2-512.png" descr="text-file-2-512.png"/>
          <p:cNvPicPr>
            <a:picLocks noChangeAspect="1"/>
          </p:cNvPicPr>
          <p:nvPr/>
        </p:nvPicPr>
        <p:blipFill>
          <a:blip r:embed="rId7"/>
          <a:stretch>
            <a:fillRect/>
          </a:stretch>
        </p:blipFill>
        <p:spPr>
          <a:xfrm>
            <a:off x="557232" y="2727134"/>
            <a:ext cx="968542" cy="968543"/>
          </a:xfrm>
          <a:prstGeom prst="rect">
            <a:avLst/>
          </a:prstGeom>
          <a:ln w="12700">
            <a:miter lim="400000"/>
          </a:ln>
        </p:spPr>
      </p:pic>
      <p:pic>
        <p:nvPicPr>
          <p:cNvPr id="283" name="file-icon.png" descr="file-icon.png"/>
          <p:cNvPicPr>
            <a:picLocks noChangeAspect="1"/>
          </p:cNvPicPr>
          <p:nvPr/>
        </p:nvPicPr>
        <p:blipFill>
          <a:blip r:embed="rId8"/>
          <a:stretch>
            <a:fillRect/>
          </a:stretch>
        </p:blipFill>
        <p:spPr>
          <a:xfrm>
            <a:off x="475619" y="4486506"/>
            <a:ext cx="1050156" cy="1050156"/>
          </a:xfrm>
          <a:prstGeom prst="rect">
            <a:avLst/>
          </a:prstGeom>
          <a:ln w="12700">
            <a:miter lim="400000"/>
          </a:ln>
        </p:spPr>
      </p:pic>
      <p:sp>
        <p:nvSpPr>
          <p:cNvPr id="306" name="Ligne de connexion"/>
          <p:cNvSpPr/>
          <p:nvPr/>
        </p:nvSpPr>
        <p:spPr>
          <a:xfrm>
            <a:off x="1311246" y="1097539"/>
            <a:ext cx="2399636" cy="259099"/>
          </a:xfrm>
          <a:custGeom>
            <a:avLst/>
            <a:gdLst/>
            <a:ahLst/>
            <a:cxnLst>
              <a:cxn ang="0">
                <a:pos x="wd2" y="hd2"/>
              </a:cxn>
              <a:cxn ang="5400000">
                <a:pos x="wd2" y="hd2"/>
              </a:cxn>
              <a:cxn ang="10800000">
                <a:pos x="wd2" y="hd2"/>
              </a:cxn>
              <a:cxn ang="16200000">
                <a:pos x="wd2" y="hd2"/>
              </a:cxn>
            </a:cxnLst>
            <a:rect l="0" t="0" r="r" b="b"/>
            <a:pathLst>
              <a:path w="21600" h="16383" extrusionOk="0">
                <a:moveTo>
                  <a:pt x="21600" y="0"/>
                </a:moveTo>
                <a:cubicBezTo>
                  <a:pt x="14587" y="19536"/>
                  <a:pt x="7387" y="21600"/>
                  <a:pt x="0" y="6192"/>
                </a:cubicBezTo>
              </a:path>
            </a:pathLst>
          </a:custGeom>
          <a:ln w="50800">
            <a:solidFill>
              <a:srgbClr val="515151"/>
            </a:solidFill>
            <a:miter lim="400000"/>
          </a:ln>
        </p:spPr>
        <p:txBody>
          <a:bodyPr/>
          <a:lstStyle/>
          <a:p>
            <a:endParaRPr sz="1266"/>
          </a:p>
        </p:txBody>
      </p:sp>
      <p:sp>
        <p:nvSpPr>
          <p:cNvPr id="307" name="Ligne de connexion"/>
          <p:cNvSpPr/>
          <p:nvPr/>
        </p:nvSpPr>
        <p:spPr>
          <a:xfrm>
            <a:off x="1217710" y="1489030"/>
            <a:ext cx="2668001" cy="1222164"/>
          </a:xfrm>
          <a:custGeom>
            <a:avLst/>
            <a:gdLst/>
            <a:ahLst/>
            <a:cxnLst>
              <a:cxn ang="0">
                <a:pos x="wd2" y="hd2"/>
              </a:cxn>
              <a:cxn ang="5400000">
                <a:pos x="wd2" y="hd2"/>
              </a:cxn>
              <a:cxn ang="10800000">
                <a:pos x="wd2" y="hd2"/>
              </a:cxn>
              <a:cxn ang="16200000">
                <a:pos x="wd2" y="hd2"/>
              </a:cxn>
            </a:cxnLst>
            <a:rect l="0" t="0" r="r" b="b"/>
            <a:pathLst>
              <a:path w="21600" h="19311" extrusionOk="0">
                <a:moveTo>
                  <a:pt x="0" y="0"/>
                </a:moveTo>
                <a:cubicBezTo>
                  <a:pt x="4915" y="15414"/>
                  <a:pt x="12115" y="21600"/>
                  <a:pt x="21600" y="18559"/>
                </a:cubicBezTo>
              </a:path>
            </a:pathLst>
          </a:custGeom>
          <a:ln w="50800">
            <a:solidFill>
              <a:srgbClr val="515151"/>
            </a:solidFill>
            <a:miter lim="400000"/>
          </a:ln>
        </p:spPr>
        <p:txBody>
          <a:bodyPr/>
          <a:lstStyle/>
          <a:p>
            <a:endParaRPr sz="1266"/>
          </a:p>
        </p:txBody>
      </p:sp>
      <p:sp>
        <p:nvSpPr>
          <p:cNvPr id="308" name="Ligne de connexion"/>
          <p:cNvSpPr/>
          <p:nvPr/>
        </p:nvSpPr>
        <p:spPr>
          <a:xfrm>
            <a:off x="1422762" y="3509072"/>
            <a:ext cx="2528753" cy="8389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661" y="21169"/>
                  <a:pt x="6461" y="13969"/>
                  <a:pt x="0" y="0"/>
                </a:cubicBezTo>
              </a:path>
            </a:pathLst>
          </a:custGeom>
          <a:ln w="50800">
            <a:solidFill>
              <a:srgbClr val="515151"/>
            </a:solidFill>
            <a:miter lim="400000"/>
          </a:ln>
        </p:spPr>
        <p:txBody>
          <a:bodyPr/>
          <a:lstStyle/>
          <a:p>
            <a:endParaRPr sz="1266"/>
          </a:p>
        </p:txBody>
      </p:sp>
      <p:sp>
        <p:nvSpPr>
          <p:cNvPr id="309" name="Ligne de connexion"/>
          <p:cNvSpPr/>
          <p:nvPr/>
        </p:nvSpPr>
        <p:spPr>
          <a:xfrm>
            <a:off x="1362349" y="4526878"/>
            <a:ext cx="2791602" cy="600061"/>
          </a:xfrm>
          <a:custGeom>
            <a:avLst/>
            <a:gdLst/>
            <a:ahLst/>
            <a:cxnLst>
              <a:cxn ang="0">
                <a:pos x="wd2" y="hd2"/>
              </a:cxn>
              <a:cxn ang="5400000">
                <a:pos x="wd2" y="hd2"/>
              </a:cxn>
              <a:cxn ang="10800000">
                <a:pos x="wd2" y="hd2"/>
              </a:cxn>
              <a:cxn ang="16200000">
                <a:pos x="wd2" y="hd2"/>
              </a:cxn>
            </a:cxnLst>
            <a:rect l="0" t="0" r="r" b="b"/>
            <a:pathLst>
              <a:path w="21600" h="18685" extrusionOk="0">
                <a:moveTo>
                  <a:pt x="21600" y="0"/>
                </a:moveTo>
                <a:cubicBezTo>
                  <a:pt x="14897" y="15828"/>
                  <a:pt x="7697" y="21600"/>
                  <a:pt x="0" y="17316"/>
                </a:cubicBezTo>
              </a:path>
            </a:pathLst>
          </a:custGeom>
          <a:ln w="50800">
            <a:solidFill>
              <a:srgbClr val="515151"/>
            </a:solidFill>
            <a:miter lim="400000"/>
          </a:ln>
        </p:spPr>
        <p:txBody>
          <a:bodyPr/>
          <a:lstStyle/>
          <a:p>
            <a:endParaRPr sz="1266"/>
          </a:p>
        </p:txBody>
      </p:sp>
      <p:sp>
        <p:nvSpPr>
          <p:cNvPr id="288" name="Tags :…"/>
          <p:cNvSpPr txBox="1"/>
          <p:nvPr/>
        </p:nvSpPr>
        <p:spPr>
          <a:xfrm>
            <a:off x="5580218" y="4320380"/>
            <a:ext cx="3515642" cy="2408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l">
              <a:defRPr sz="3600" b="0">
                <a:solidFill>
                  <a:srgbClr val="72675A"/>
                </a:solidFill>
                <a:latin typeface="Baskerville"/>
                <a:ea typeface="Baskerville"/>
                <a:cs typeface="Baskerville"/>
                <a:sym typeface="Baskerville"/>
              </a:defRPr>
            </a:pPr>
            <a:r>
              <a:rPr sz="2531"/>
              <a:t>Tags :</a:t>
            </a:r>
          </a:p>
          <a:p>
            <a:pPr algn="l">
              <a:defRPr sz="3600" b="0">
                <a:solidFill>
                  <a:srgbClr val="72675A"/>
                </a:solidFill>
                <a:latin typeface="Baskerville"/>
                <a:ea typeface="Baskerville"/>
                <a:cs typeface="Baskerville"/>
                <a:sym typeface="Baskerville"/>
              </a:defRPr>
            </a:pPr>
            <a:r>
              <a:rPr sz="2531" err="1"/>
              <a:t>MetaData</a:t>
            </a:r>
            <a:r>
              <a:rPr sz="2531"/>
              <a:t> :</a:t>
            </a:r>
          </a:p>
          <a:p>
            <a:pPr algn="l">
              <a:defRPr sz="3600" b="0">
                <a:solidFill>
                  <a:srgbClr val="72675A"/>
                </a:solidFill>
                <a:latin typeface="Baskerville"/>
                <a:ea typeface="Baskerville"/>
                <a:cs typeface="Baskerville"/>
                <a:sym typeface="Baskerville"/>
              </a:defRPr>
            </a:pPr>
            <a:endParaRPr sz="2531"/>
          </a:p>
          <a:p>
            <a:pPr algn="l">
              <a:defRPr sz="3600" b="0">
                <a:solidFill>
                  <a:srgbClr val="72675A"/>
                </a:solidFill>
                <a:latin typeface="Baskerville"/>
                <a:ea typeface="Baskerville"/>
                <a:cs typeface="Baskerville"/>
                <a:sym typeface="Baskerville"/>
              </a:defRPr>
            </a:pPr>
            <a:r>
              <a:rPr sz="2531" err="1"/>
              <a:t>Vocabulaire</a:t>
            </a:r>
            <a:r>
              <a:rPr sz="2531"/>
              <a:t> </a:t>
            </a:r>
            <a:r>
              <a:rPr sz="2531" err="1"/>
              <a:t>contrôlé</a:t>
            </a:r>
            <a:endParaRPr sz="2531"/>
          </a:p>
          <a:p>
            <a:pPr algn="l">
              <a:defRPr sz="3600" b="0">
                <a:solidFill>
                  <a:srgbClr val="72675A"/>
                </a:solidFill>
                <a:latin typeface="Baskerville"/>
                <a:ea typeface="Baskerville"/>
                <a:cs typeface="Baskerville"/>
                <a:sym typeface="Baskerville"/>
              </a:defRPr>
            </a:pPr>
            <a:r>
              <a:rPr sz="2531" err="1"/>
              <a:t>Défini</a:t>
            </a:r>
            <a:r>
              <a:rPr sz="2531"/>
              <a:t> par la </a:t>
            </a:r>
            <a:r>
              <a:rPr sz="2531" err="1"/>
              <a:t>communauté</a:t>
            </a:r>
            <a:endParaRPr sz="2531"/>
          </a:p>
          <a:p>
            <a:pPr algn="l">
              <a:defRPr sz="3600" b="0">
                <a:solidFill>
                  <a:srgbClr val="72675A"/>
                </a:solidFill>
                <a:latin typeface="Baskerville"/>
                <a:ea typeface="Baskerville"/>
                <a:cs typeface="Baskerville"/>
                <a:sym typeface="Baskerville"/>
              </a:defRPr>
            </a:pPr>
            <a:r>
              <a:rPr sz="2531" err="1"/>
              <a:t>Evolutif</a:t>
            </a:r>
            <a:r>
              <a:rPr sz="2531"/>
              <a:t> </a:t>
            </a:r>
          </a:p>
        </p:txBody>
      </p:sp>
      <p:grpSp>
        <p:nvGrpSpPr>
          <p:cNvPr id="291" name="Groupe"/>
          <p:cNvGrpSpPr/>
          <p:nvPr/>
        </p:nvGrpSpPr>
        <p:grpSpPr>
          <a:xfrm>
            <a:off x="6596518" y="1974090"/>
            <a:ext cx="2179898" cy="784763"/>
            <a:chOff x="0" y="0"/>
            <a:chExt cx="3100298" cy="1116107"/>
          </a:xfrm>
        </p:grpSpPr>
        <p:pic>
          <p:nvPicPr>
            <p:cNvPr id="289" name="500px-Tag_icon.svg.png" descr="500px-Tag_icon.svg.png"/>
            <p:cNvPicPr>
              <a:picLocks noChangeAspect="1"/>
            </p:cNvPicPr>
            <p:nvPr/>
          </p:nvPicPr>
          <p:blipFill>
            <a:blip r:embed="rId9"/>
            <a:stretch>
              <a:fillRect/>
            </a:stretch>
          </p:blipFill>
          <p:spPr>
            <a:xfrm>
              <a:off x="0" y="0"/>
              <a:ext cx="3100298" cy="1116107"/>
            </a:xfrm>
            <a:prstGeom prst="rect">
              <a:avLst/>
            </a:prstGeom>
            <a:ln w="12700" cap="flat">
              <a:noFill/>
              <a:miter lim="400000"/>
            </a:ln>
            <a:effectLst/>
          </p:spPr>
        </p:pic>
        <p:sp>
          <p:nvSpPr>
            <p:cNvPr id="290" name="Plante 01"/>
            <p:cNvSpPr txBox="1"/>
            <p:nvPr/>
          </p:nvSpPr>
          <p:spPr>
            <a:xfrm>
              <a:off x="761566" y="229805"/>
              <a:ext cx="1851219" cy="656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3600">
                  <a:solidFill>
                    <a:srgbClr val="72675A"/>
                  </a:solidFill>
                  <a:latin typeface="Baskerville"/>
                  <a:ea typeface="Baskerville"/>
                  <a:cs typeface="Baskerville"/>
                  <a:sym typeface="Baskerville"/>
                </a:defRPr>
              </a:lvl1pPr>
            </a:lstStyle>
            <a:p>
              <a:r>
                <a:rPr sz="2531"/>
                <a:t>Plante 01</a:t>
              </a:r>
            </a:p>
          </p:txBody>
        </p:sp>
      </p:grpSp>
      <p:grpSp>
        <p:nvGrpSpPr>
          <p:cNvPr id="294" name="Groupe"/>
          <p:cNvGrpSpPr/>
          <p:nvPr/>
        </p:nvGrpSpPr>
        <p:grpSpPr>
          <a:xfrm>
            <a:off x="6596517" y="2727134"/>
            <a:ext cx="2191163" cy="788819"/>
            <a:chOff x="0" y="0"/>
            <a:chExt cx="3116319" cy="1121875"/>
          </a:xfrm>
        </p:grpSpPr>
        <p:pic>
          <p:nvPicPr>
            <p:cNvPr id="292" name="500px-Tag_icon.svg.png" descr="500px-Tag_icon.svg.png"/>
            <p:cNvPicPr>
              <a:picLocks noChangeAspect="1"/>
            </p:cNvPicPr>
            <p:nvPr/>
          </p:nvPicPr>
          <p:blipFill>
            <a:blip r:embed="rId9"/>
            <a:stretch>
              <a:fillRect/>
            </a:stretch>
          </p:blipFill>
          <p:spPr>
            <a:xfrm>
              <a:off x="0" y="0"/>
              <a:ext cx="3116319" cy="1121875"/>
            </a:xfrm>
            <a:prstGeom prst="rect">
              <a:avLst/>
            </a:prstGeom>
            <a:ln w="12700" cap="flat">
              <a:noFill/>
              <a:miter lim="400000"/>
            </a:ln>
            <a:effectLst/>
          </p:spPr>
        </p:pic>
        <p:sp>
          <p:nvSpPr>
            <p:cNvPr id="293" name="Champ 01"/>
            <p:cNvSpPr txBox="1"/>
            <p:nvPr/>
          </p:nvSpPr>
          <p:spPr>
            <a:xfrm>
              <a:off x="692303" y="232690"/>
              <a:ext cx="2083762" cy="656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3600">
                  <a:solidFill>
                    <a:srgbClr val="72675A"/>
                  </a:solidFill>
                  <a:latin typeface="Baskerville"/>
                  <a:ea typeface="Baskerville"/>
                  <a:cs typeface="Baskerville"/>
                  <a:sym typeface="Baskerville"/>
                </a:defRPr>
              </a:lvl1pPr>
            </a:lstStyle>
            <a:p>
              <a:r>
                <a:rPr sz="2531"/>
                <a:t>Champ 01</a:t>
              </a:r>
            </a:p>
          </p:txBody>
        </p:sp>
      </p:grpSp>
      <p:grpSp>
        <p:nvGrpSpPr>
          <p:cNvPr id="297" name="Groupe"/>
          <p:cNvGrpSpPr/>
          <p:nvPr/>
        </p:nvGrpSpPr>
        <p:grpSpPr>
          <a:xfrm>
            <a:off x="6596517" y="3428136"/>
            <a:ext cx="2191163" cy="788819"/>
            <a:chOff x="0" y="0"/>
            <a:chExt cx="3116319" cy="1121875"/>
          </a:xfrm>
        </p:grpSpPr>
        <p:pic>
          <p:nvPicPr>
            <p:cNvPr id="295" name="500px-Tag_icon.svg.png" descr="500px-Tag_icon.svg.png"/>
            <p:cNvPicPr>
              <a:picLocks noChangeAspect="1"/>
            </p:cNvPicPr>
            <p:nvPr/>
          </p:nvPicPr>
          <p:blipFill>
            <a:blip r:embed="rId9"/>
            <a:stretch>
              <a:fillRect/>
            </a:stretch>
          </p:blipFill>
          <p:spPr>
            <a:xfrm>
              <a:off x="0" y="0"/>
              <a:ext cx="3116319" cy="1121875"/>
            </a:xfrm>
            <a:prstGeom prst="rect">
              <a:avLst/>
            </a:prstGeom>
            <a:ln w="12700" cap="flat">
              <a:noFill/>
              <a:miter lim="400000"/>
            </a:ln>
            <a:effectLst/>
          </p:spPr>
        </p:pic>
        <p:sp>
          <p:nvSpPr>
            <p:cNvPr id="296" name="Traitt 03"/>
            <p:cNvSpPr txBox="1"/>
            <p:nvPr/>
          </p:nvSpPr>
          <p:spPr>
            <a:xfrm>
              <a:off x="904553" y="238497"/>
              <a:ext cx="1691540" cy="656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a:defRPr sz="3600">
                  <a:solidFill>
                    <a:srgbClr val="72675A"/>
                  </a:solidFill>
                  <a:latin typeface="Baskerville"/>
                  <a:ea typeface="Baskerville"/>
                  <a:cs typeface="Baskerville"/>
                  <a:sym typeface="Baskerville"/>
                </a:defRPr>
              </a:pPr>
              <a:r>
                <a:rPr sz="2531"/>
                <a:t>Trait</a:t>
              </a:r>
              <a:r>
                <a:rPr sz="2531" u="sng" baseline="31999"/>
                <a:t>t</a:t>
              </a:r>
              <a:r>
                <a:rPr sz="2531"/>
                <a:t> 03</a:t>
              </a:r>
            </a:p>
          </p:txBody>
        </p:sp>
      </p:grpSp>
      <p:sp>
        <p:nvSpPr>
          <p:cNvPr id="310" name="Ligne de connexion"/>
          <p:cNvSpPr/>
          <p:nvPr/>
        </p:nvSpPr>
        <p:spPr>
          <a:xfrm>
            <a:off x="6140270" y="942104"/>
            <a:ext cx="551421" cy="1467602"/>
          </a:xfrm>
          <a:custGeom>
            <a:avLst/>
            <a:gdLst/>
            <a:ahLst/>
            <a:cxnLst>
              <a:cxn ang="0">
                <a:pos x="wd2" y="hd2"/>
              </a:cxn>
              <a:cxn ang="5400000">
                <a:pos x="wd2" y="hd2"/>
              </a:cxn>
              <a:cxn ang="10800000">
                <a:pos x="wd2" y="hd2"/>
              </a:cxn>
              <a:cxn ang="16200000">
                <a:pos x="wd2" y="hd2"/>
              </a:cxn>
            </a:cxnLst>
            <a:rect l="0" t="0" r="r" b="b"/>
            <a:pathLst>
              <a:path w="18171" h="21600" extrusionOk="0">
                <a:moveTo>
                  <a:pt x="18171" y="21600"/>
                </a:moveTo>
                <a:cubicBezTo>
                  <a:pt x="1923" y="19471"/>
                  <a:pt x="-3429" y="12271"/>
                  <a:pt x="2116" y="0"/>
                </a:cubicBezTo>
              </a:path>
            </a:pathLst>
          </a:custGeom>
          <a:ln w="50800">
            <a:solidFill>
              <a:srgbClr val="515151"/>
            </a:solidFill>
            <a:miter lim="400000"/>
          </a:ln>
        </p:spPr>
        <p:txBody>
          <a:bodyPr/>
          <a:lstStyle/>
          <a:p>
            <a:endParaRPr sz="1266"/>
          </a:p>
        </p:txBody>
      </p:sp>
      <p:sp>
        <p:nvSpPr>
          <p:cNvPr id="311" name="Ligne de connexion"/>
          <p:cNvSpPr/>
          <p:nvPr/>
        </p:nvSpPr>
        <p:spPr>
          <a:xfrm>
            <a:off x="6100247" y="942106"/>
            <a:ext cx="583893" cy="2135896"/>
          </a:xfrm>
          <a:custGeom>
            <a:avLst/>
            <a:gdLst/>
            <a:ahLst/>
            <a:cxnLst>
              <a:cxn ang="0">
                <a:pos x="wd2" y="hd2"/>
              </a:cxn>
              <a:cxn ang="5400000">
                <a:pos x="wd2" y="hd2"/>
              </a:cxn>
              <a:cxn ang="10800000">
                <a:pos x="wd2" y="hd2"/>
              </a:cxn>
              <a:cxn ang="16200000">
                <a:pos x="wd2" y="hd2"/>
              </a:cxn>
            </a:cxnLst>
            <a:rect l="0" t="0" r="r" b="b"/>
            <a:pathLst>
              <a:path w="17673" h="21600" extrusionOk="0">
                <a:moveTo>
                  <a:pt x="3155" y="0"/>
                </a:moveTo>
                <a:cubicBezTo>
                  <a:pt x="-3927" y="11919"/>
                  <a:pt x="912" y="19119"/>
                  <a:pt x="17673" y="21600"/>
                </a:cubicBezTo>
              </a:path>
            </a:pathLst>
          </a:custGeom>
          <a:ln w="50800">
            <a:solidFill>
              <a:srgbClr val="515151"/>
            </a:solidFill>
            <a:miter lim="400000"/>
          </a:ln>
        </p:spPr>
        <p:txBody>
          <a:bodyPr/>
          <a:lstStyle/>
          <a:p>
            <a:endParaRPr sz="1266"/>
          </a:p>
        </p:txBody>
      </p:sp>
      <p:sp>
        <p:nvSpPr>
          <p:cNvPr id="312" name="Ligne de connexion"/>
          <p:cNvSpPr/>
          <p:nvPr/>
        </p:nvSpPr>
        <p:spPr>
          <a:xfrm>
            <a:off x="5997620" y="942104"/>
            <a:ext cx="686521" cy="2741739"/>
          </a:xfrm>
          <a:custGeom>
            <a:avLst/>
            <a:gdLst/>
            <a:ahLst/>
            <a:cxnLst>
              <a:cxn ang="0">
                <a:pos x="wd2" y="hd2"/>
              </a:cxn>
              <a:cxn ang="5400000">
                <a:pos x="wd2" y="hd2"/>
              </a:cxn>
              <a:cxn ang="10800000">
                <a:pos x="wd2" y="hd2"/>
              </a:cxn>
              <a:cxn ang="16200000">
                <a:pos x="wd2" y="hd2"/>
              </a:cxn>
            </a:cxnLst>
            <a:rect l="0" t="0" r="r" b="b"/>
            <a:pathLst>
              <a:path w="17068" h="21600" extrusionOk="0">
                <a:moveTo>
                  <a:pt x="5143" y="0"/>
                </a:moveTo>
                <a:cubicBezTo>
                  <a:pt x="-4532" y="11739"/>
                  <a:pt x="-557" y="18939"/>
                  <a:pt x="17068" y="21600"/>
                </a:cubicBezTo>
              </a:path>
            </a:pathLst>
          </a:custGeom>
          <a:ln w="50800">
            <a:solidFill>
              <a:srgbClr val="515151"/>
            </a:solidFill>
            <a:miter lim="400000"/>
          </a:ln>
        </p:spPr>
        <p:txBody>
          <a:bodyPr/>
          <a:lstStyle/>
          <a:p>
            <a:endParaRPr sz="1266"/>
          </a:p>
        </p:txBody>
      </p:sp>
      <p:grpSp>
        <p:nvGrpSpPr>
          <p:cNvPr id="303" name="Groupe"/>
          <p:cNvGrpSpPr/>
          <p:nvPr/>
        </p:nvGrpSpPr>
        <p:grpSpPr>
          <a:xfrm>
            <a:off x="5459488" y="202897"/>
            <a:ext cx="2889853" cy="1752124"/>
            <a:chOff x="0" y="0"/>
            <a:chExt cx="4110011" cy="2491909"/>
          </a:xfrm>
        </p:grpSpPr>
        <p:sp>
          <p:nvSpPr>
            <p:cNvPr id="301" name="toto.txt"/>
            <p:cNvSpPr/>
            <p:nvPr/>
          </p:nvSpPr>
          <p:spPr>
            <a:xfrm>
              <a:off x="2840011" y="122190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3600">
                  <a:solidFill>
                    <a:srgbClr val="231F20"/>
                  </a:solidFill>
                  <a:latin typeface="Baskerville"/>
                  <a:ea typeface="Baskerville"/>
                  <a:cs typeface="Baskerville"/>
                  <a:sym typeface="Baskerville"/>
                </a:defRPr>
              </a:lvl1pPr>
            </a:lstStyle>
            <a:p>
              <a:r>
                <a:rPr sz="2531"/>
                <a:t>toto.txt</a:t>
              </a:r>
            </a:p>
          </p:txBody>
        </p:sp>
        <p:pic>
          <p:nvPicPr>
            <p:cNvPr id="302" name="thin-071_file_document_code_binary-512.png" descr="thin-071_file_document_code_binary-512.png"/>
            <p:cNvPicPr>
              <a:picLocks noChangeAspect="1"/>
            </p:cNvPicPr>
            <p:nvPr/>
          </p:nvPicPr>
          <p:blipFill>
            <a:blip r:embed="rId10"/>
            <a:stretch>
              <a:fillRect/>
            </a:stretch>
          </p:blipFill>
          <p:spPr>
            <a:xfrm>
              <a:off x="0" y="0"/>
              <a:ext cx="2110883" cy="2110883"/>
            </a:xfrm>
            <a:prstGeom prst="rect">
              <a:avLst/>
            </a:prstGeom>
            <a:ln w="12700" cap="flat">
              <a:noFill/>
              <a:miter lim="400000"/>
            </a:ln>
            <a:effectLst/>
          </p:spPr>
        </p:pic>
      </p:grpSp>
    </p:spTree>
    <p:extLst>
      <p:ext uri="{BB962C8B-B14F-4D97-AF65-F5344CB8AC3E}">
        <p14:creationId xmlns:p14="http://schemas.microsoft.com/office/powerpoint/2010/main" val="105959679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281"/>
                                        </p:tgtEl>
                                        <p:attrNameLst>
                                          <p:attrName>style.visibility</p:attrName>
                                        </p:attrNameLst>
                                      </p:cBhvr>
                                      <p:to>
                                        <p:strVal val="visible"/>
                                      </p:to>
                                    </p:set>
                                    <p:anim calcmode="lin" valueType="num">
                                      <p:cBhvr>
                                        <p:cTn id="7" dur="300" fill="hold"/>
                                        <p:tgtEl>
                                          <p:spTgt spid="281"/>
                                        </p:tgtEl>
                                        <p:attrNameLst>
                                          <p:attrName>ppt_x</p:attrName>
                                        </p:attrNameLst>
                                      </p:cBhvr>
                                      <p:tavLst>
                                        <p:tav tm="0">
                                          <p:val>
                                            <p:strVal val="#ppt_x"/>
                                          </p:val>
                                        </p:tav>
                                        <p:tav tm="100000">
                                          <p:val>
                                            <p:strVal val="#ppt_x"/>
                                          </p:val>
                                        </p:tav>
                                      </p:tavLst>
                                    </p:anim>
                                    <p:anim calcmode="lin" valueType="num">
                                      <p:cBhvr>
                                        <p:cTn id="8" dur="300" fill="hold"/>
                                        <p:tgtEl>
                                          <p:spTgt spid="281"/>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2" presetClass="entr" presetSubtype="1" fill="hold" grpId="0" nodeType="afterEffect">
                                  <p:stCondLst>
                                    <p:cond delay="0"/>
                                  </p:stCondLst>
                                  <p:iterate>
                                    <p:tmAbs val="0"/>
                                  </p:iterate>
                                  <p:childTnLst>
                                    <p:set>
                                      <p:cBhvr>
                                        <p:cTn id="11" fill="hold"/>
                                        <p:tgtEl>
                                          <p:spTgt spid="282"/>
                                        </p:tgtEl>
                                        <p:attrNameLst>
                                          <p:attrName>style.visibility</p:attrName>
                                        </p:attrNameLst>
                                      </p:cBhvr>
                                      <p:to>
                                        <p:strVal val="visible"/>
                                      </p:to>
                                    </p:set>
                                    <p:anim calcmode="lin" valueType="num">
                                      <p:cBhvr>
                                        <p:cTn id="12" dur="700" fill="hold"/>
                                        <p:tgtEl>
                                          <p:spTgt spid="282"/>
                                        </p:tgtEl>
                                        <p:attrNameLst>
                                          <p:attrName>ppt_x</p:attrName>
                                        </p:attrNameLst>
                                      </p:cBhvr>
                                      <p:tavLst>
                                        <p:tav tm="0">
                                          <p:val>
                                            <p:strVal val="#ppt_x"/>
                                          </p:val>
                                        </p:tav>
                                        <p:tav tm="100000">
                                          <p:val>
                                            <p:strVal val="#ppt_x"/>
                                          </p:val>
                                        </p:tav>
                                      </p:tavLst>
                                    </p:anim>
                                    <p:anim calcmode="lin" valueType="num">
                                      <p:cBhvr>
                                        <p:cTn id="13" dur="700" fill="hold"/>
                                        <p:tgtEl>
                                          <p:spTgt spid="28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iterate>
                                    <p:tmAbs val="0"/>
                                  </p:iterate>
                                  <p:childTnLst>
                                    <p:set>
                                      <p:cBhvr>
                                        <p:cTn id="16" fill="hold"/>
                                        <p:tgtEl>
                                          <p:spTgt spid="283"/>
                                        </p:tgtEl>
                                        <p:attrNameLst>
                                          <p:attrName>style.visibility</p:attrName>
                                        </p:attrNameLst>
                                      </p:cBhvr>
                                      <p:to>
                                        <p:strVal val="visible"/>
                                      </p:to>
                                    </p:set>
                                    <p:anim calcmode="lin" valueType="num">
                                      <p:cBhvr>
                                        <p:cTn id="17" dur="500" fill="hold"/>
                                        <p:tgtEl>
                                          <p:spTgt spid="283"/>
                                        </p:tgtEl>
                                        <p:attrNameLst>
                                          <p:attrName>ppt_x</p:attrName>
                                        </p:attrNameLst>
                                      </p:cBhvr>
                                      <p:tavLst>
                                        <p:tav tm="0">
                                          <p:val>
                                            <p:strVal val="#ppt_x"/>
                                          </p:val>
                                        </p:tav>
                                        <p:tav tm="100000">
                                          <p:val>
                                            <p:strVal val="#ppt_x"/>
                                          </p:val>
                                        </p:tav>
                                      </p:tavLst>
                                    </p:anim>
                                    <p:anim calcmode="lin" valueType="num">
                                      <p:cBhvr>
                                        <p:cTn id="18" dur="500" fill="hold"/>
                                        <p:tgtEl>
                                          <p:spTgt spid="28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fill="hold" grpId="0" nodeType="clickEffect">
                                  <p:stCondLst>
                                    <p:cond delay="0"/>
                                  </p:stCondLst>
                                  <p:iterate>
                                    <p:tmAbs val="0"/>
                                  </p:iterate>
                                  <p:childTnLst>
                                    <p:set>
                                      <p:cBhvr>
                                        <p:cTn id="22" fill="hold"/>
                                        <p:tgtEl>
                                          <p:spTgt spid="277"/>
                                        </p:tgtEl>
                                        <p:attrNameLst>
                                          <p:attrName>style.visibility</p:attrName>
                                        </p:attrNameLst>
                                      </p:cBhvr>
                                      <p:to>
                                        <p:strVal val="visible"/>
                                      </p:to>
                                    </p:set>
                                    <p:animEffect transition="in" filter="dissolve">
                                      <p:cBhvr>
                                        <p:cTn id="23" dur="300"/>
                                        <p:tgtEl>
                                          <p:spTgt spid="277"/>
                                        </p:tgtEl>
                                      </p:cBhvr>
                                    </p:animEffect>
                                  </p:childTnLst>
                                </p:cTn>
                              </p:par>
                            </p:childTnLst>
                          </p:cTn>
                        </p:par>
                        <p:par>
                          <p:cTn id="24" fill="hold">
                            <p:stCondLst>
                              <p:cond delay="300"/>
                            </p:stCondLst>
                            <p:childTnLst>
                              <p:par>
                                <p:cTn id="25" presetID="9" presetClass="entr" fill="hold" grpId="0" nodeType="afterEffect">
                                  <p:stCondLst>
                                    <p:cond delay="0"/>
                                  </p:stCondLst>
                                  <p:iterate>
                                    <p:tmAbs val="0"/>
                                  </p:iterate>
                                  <p:childTnLst>
                                    <p:set>
                                      <p:cBhvr>
                                        <p:cTn id="26" fill="hold"/>
                                        <p:tgtEl>
                                          <p:spTgt spid="280"/>
                                        </p:tgtEl>
                                        <p:attrNameLst>
                                          <p:attrName>style.visibility</p:attrName>
                                        </p:attrNameLst>
                                      </p:cBhvr>
                                      <p:to>
                                        <p:strVal val="visible"/>
                                      </p:to>
                                    </p:set>
                                    <p:animEffect transition="in" filter="dissolve">
                                      <p:cBhvr>
                                        <p:cTn id="27" dur="300"/>
                                        <p:tgtEl>
                                          <p:spTgt spid="280"/>
                                        </p:tgtEl>
                                      </p:cBhvr>
                                    </p:animEffect>
                                  </p:childTnLst>
                                </p:cTn>
                              </p:par>
                            </p:childTnLst>
                          </p:cTn>
                        </p:par>
                        <p:par>
                          <p:cTn id="28" fill="hold">
                            <p:stCondLst>
                              <p:cond delay="600"/>
                            </p:stCondLst>
                            <p:childTnLst>
                              <p:par>
                                <p:cTn id="29" presetID="9" presetClass="entr" fill="hold" grpId="0" nodeType="afterEffect">
                                  <p:stCondLst>
                                    <p:cond delay="0"/>
                                  </p:stCondLst>
                                  <p:iterate>
                                    <p:tmAbs val="0"/>
                                  </p:iterate>
                                  <p:childTnLst>
                                    <p:set>
                                      <p:cBhvr>
                                        <p:cTn id="30" fill="hold"/>
                                        <p:tgtEl>
                                          <p:spTgt spid="279"/>
                                        </p:tgtEl>
                                        <p:attrNameLst>
                                          <p:attrName>style.visibility</p:attrName>
                                        </p:attrNameLst>
                                      </p:cBhvr>
                                      <p:to>
                                        <p:strVal val="visible"/>
                                      </p:to>
                                    </p:set>
                                    <p:animEffect transition="in" filter="dissolve">
                                      <p:cBhvr>
                                        <p:cTn id="31" dur="300"/>
                                        <p:tgtEl>
                                          <p:spTgt spid="279"/>
                                        </p:tgtEl>
                                      </p:cBhvr>
                                    </p:animEffect>
                                  </p:childTnLst>
                                </p:cTn>
                              </p:par>
                            </p:childTnLst>
                          </p:cTn>
                        </p:par>
                        <p:par>
                          <p:cTn id="32" fill="hold">
                            <p:stCondLst>
                              <p:cond delay="900"/>
                            </p:stCondLst>
                            <p:childTnLst>
                              <p:par>
                                <p:cTn id="33" presetID="9" presetClass="entr" fill="hold" grpId="0" nodeType="afterEffect">
                                  <p:stCondLst>
                                    <p:cond delay="0"/>
                                  </p:stCondLst>
                                  <p:iterate>
                                    <p:tmAbs val="0"/>
                                  </p:iterate>
                                  <p:childTnLst>
                                    <p:set>
                                      <p:cBhvr>
                                        <p:cTn id="34" fill="hold"/>
                                        <p:tgtEl>
                                          <p:spTgt spid="278"/>
                                        </p:tgtEl>
                                        <p:attrNameLst>
                                          <p:attrName>style.visibility</p:attrName>
                                        </p:attrNameLst>
                                      </p:cBhvr>
                                      <p:to>
                                        <p:strVal val="visible"/>
                                      </p:to>
                                    </p:set>
                                    <p:animEffect transition="in" filter="dissolve">
                                      <p:cBhvr>
                                        <p:cTn id="35" dur="300"/>
                                        <p:tgtEl>
                                          <p:spTgt spid="27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p:tmAbs val="0"/>
                                  </p:iterate>
                                  <p:childTnLst>
                                    <p:set>
                                      <p:cBhvr>
                                        <p:cTn id="39" fill="hold"/>
                                        <p:tgtEl>
                                          <p:spTgt spid="306"/>
                                        </p:tgtEl>
                                        <p:attrNameLst>
                                          <p:attrName>style.visibility</p:attrName>
                                        </p:attrNameLst>
                                      </p:cBhvr>
                                      <p:to>
                                        <p:strVal val="visible"/>
                                      </p:to>
                                    </p:set>
                                    <p:animEffect transition="in" filter="wipe(left)">
                                      <p:cBhvr>
                                        <p:cTn id="40" dur="499"/>
                                        <p:tgtEl>
                                          <p:spTgt spid="30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p:tmAbs val="0"/>
                                  </p:iterate>
                                  <p:childTnLst>
                                    <p:set>
                                      <p:cBhvr>
                                        <p:cTn id="44" fill="hold"/>
                                        <p:tgtEl>
                                          <p:spTgt spid="307"/>
                                        </p:tgtEl>
                                        <p:attrNameLst>
                                          <p:attrName>style.visibility</p:attrName>
                                        </p:attrNameLst>
                                      </p:cBhvr>
                                      <p:to>
                                        <p:strVal val="visible"/>
                                      </p:to>
                                    </p:set>
                                    <p:animEffect transition="in" filter="wipe(left)">
                                      <p:cBhvr>
                                        <p:cTn id="45" dur="500"/>
                                        <p:tgtEl>
                                          <p:spTgt spid="30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iterate>
                                    <p:tmAbs val="0"/>
                                  </p:iterate>
                                  <p:childTnLst>
                                    <p:set>
                                      <p:cBhvr>
                                        <p:cTn id="49" fill="hold"/>
                                        <p:tgtEl>
                                          <p:spTgt spid="309"/>
                                        </p:tgtEl>
                                        <p:attrNameLst>
                                          <p:attrName>style.visibility</p:attrName>
                                        </p:attrNameLst>
                                      </p:cBhvr>
                                      <p:to>
                                        <p:strVal val="visible"/>
                                      </p:to>
                                    </p:set>
                                    <p:animEffect transition="in" filter="wipe(right)">
                                      <p:cBhvr>
                                        <p:cTn id="50" dur="499"/>
                                        <p:tgtEl>
                                          <p:spTgt spid="30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iterate>
                                    <p:tmAbs val="0"/>
                                  </p:iterate>
                                  <p:childTnLst>
                                    <p:set>
                                      <p:cBhvr>
                                        <p:cTn id="54" fill="hold"/>
                                        <p:tgtEl>
                                          <p:spTgt spid="308"/>
                                        </p:tgtEl>
                                        <p:attrNameLst>
                                          <p:attrName>style.visibility</p:attrName>
                                        </p:attrNameLst>
                                      </p:cBhvr>
                                      <p:to>
                                        <p:strVal val="visible"/>
                                      </p:to>
                                    </p:set>
                                    <p:animEffect transition="in" filter="wipe(right)">
                                      <p:cBhvr>
                                        <p:cTn id="55" dur="499"/>
                                        <p:tgtEl>
                                          <p:spTgt spid="30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iterate>
                                    <p:tmAbs val="0"/>
                                  </p:iterate>
                                  <p:childTnLst>
                                    <p:set>
                                      <p:cBhvr>
                                        <p:cTn id="59" fill="hold"/>
                                        <p:tgtEl>
                                          <p:spTgt spid="30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iterate>
                                    <p:tmAbs val="0"/>
                                  </p:iterate>
                                  <p:childTnLst>
                                    <p:set>
                                      <p:cBhvr>
                                        <p:cTn id="63" fill="hold"/>
                                        <p:tgtEl>
                                          <p:spTgt spid="31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iterate>
                                    <p:tmAbs val="0"/>
                                  </p:iterate>
                                  <p:childTnLst>
                                    <p:set>
                                      <p:cBhvr>
                                        <p:cTn id="67" fill="hold"/>
                                        <p:tgtEl>
                                          <p:spTgt spid="29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iterate>
                                    <p:tmAbs val="0"/>
                                  </p:iterate>
                                  <p:childTnLst>
                                    <p:set>
                                      <p:cBhvr>
                                        <p:cTn id="71" fill="hold"/>
                                        <p:tgtEl>
                                          <p:spTgt spid="31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iterate>
                                    <p:tmAbs val="0"/>
                                  </p:iterate>
                                  <p:childTnLst>
                                    <p:set>
                                      <p:cBhvr>
                                        <p:cTn id="75" fill="hold"/>
                                        <p:tgtEl>
                                          <p:spTgt spid="29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iterate>
                                    <p:tmAbs val="0"/>
                                  </p:iterate>
                                  <p:childTnLst>
                                    <p:set>
                                      <p:cBhvr>
                                        <p:cTn id="79" fill="hold"/>
                                        <p:tgtEl>
                                          <p:spTgt spid="31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iterate>
                                    <p:tmAbs val="0"/>
                                  </p:iterate>
                                  <p:childTnLst>
                                    <p:set>
                                      <p:cBhvr>
                                        <p:cTn id="83" fill="hold"/>
                                        <p:tgtEl>
                                          <p:spTgt spid="29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iterate>
                                    <p:tmAbs val="0"/>
                                  </p:iterate>
                                  <p:childTnLst>
                                    <p:set>
                                      <p:cBhvr>
                                        <p:cTn id="87" fill="hold"/>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animBg="1" advAuto="0"/>
      <p:bldP spid="278" grpId="0" animBg="1" advAuto="0"/>
      <p:bldP spid="279" grpId="0" animBg="1" advAuto="0"/>
      <p:bldP spid="280" grpId="0" animBg="1" advAuto="0"/>
      <p:bldP spid="281" grpId="0" animBg="1" advAuto="0"/>
      <p:bldP spid="282" grpId="0" animBg="1" advAuto="0"/>
      <p:bldP spid="283" grpId="0" animBg="1" advAuto="0"/>
      <p:bldP spid="306" grpId="0" animBg="1" advAuto="0"/>
      <p:bldP spid="307" grpId="0" animBg="1" advAuto="0"/>
      <p:bldP spid="308" grpId="0" animBg="1" advAuto="0"/>
      <p:bldP spid="309" grpId="0" animBg="1" advAuto="0"/>
      <p:bldP spid="288" grpId="0" animBg="1" advAuto="0"/>
      <p:bldP spid="291" grpId="0" animBg="1" advAuto="0"/>
      <p:bldP spid="294" grpId="0" animBg="1" advAuto="0"/>
      <p:bldP spid="297" grpId="0" animBg="1" advAuto="0"/>
      <p:bldP spid="310" grpId="0" animBg="1" advAuto="0"/>
      <p:bldP spid="311" grpId="0" animBg="1" advAuto="0"/>
      <p:bldP spid="312" grpId="0" animBg="1" advAuto="0"/>
      <p:bldP spid="303" grpId="0" animBg="1" advAuto="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Insta.png" descr="Insta.png"/>
          <p:cNvPicPr>
            <a:picLocks noChangeAspect="1"/>
          </p:cNvPicPr>
          <p:nvPr/>
        </p:nvPicPr>
        <p:blipFill>
          <a:blip r:embed="rId2"/>
          <a:stretch>
            <a:fillRect/>
          </a:stretch>
        </p:blipFill>
        <p:spPr>
          <a:xfrm>
            <a:off x="-260952" y="-493435"/>
            <a:ext cx="6796875" cy="7696535"/>
          </a:xfrm>
          <a:prstGeom prst="rect">
            <a:avLst/>
          </a:prstGeom>
          <a:ln w="12700">
            <a:miter lim="400000"/>
          </a:ln>
        </p:spPr>
      </p:pic>
      <p:pic>
        <p:nvPicPr>
          <p:cNvPr id="315" name="Table#.png" descr="Table#.png"/>
          <p:cNvPicPr>
            <a:picLocks noChangeAspect="1"/>
          </p:cNvPicPr>
          <p:nvPr/>
        </p:nvPicPr>
        <p:blipFill>
          <a:blip r:embed="rId3"/>
          <a:stretch>
            <a:fillRect/>
          </a:stretch>
        </p:blipFill>
        <p:spPr>
          <a:xfrm>
            <a:off x="562570" y="649137"/>
            <a:ext cx="8509992" cy="5411391"/>
          </a:xfrm>
          <a:prstGeom prst="rect">
            <a:avLst/>
          </a:prstGeom>
          <a:ln w="12700">
            <a:miter lim="400000"/>
          </a:ln>
        </p:spPr>
      </p:pic>
    </p:spTree>
    <p:extLst>
      <p:ext uri="{BB962C8B-B14F-4D97-AF65-F5344CB8AC3E}">
        <p14:creationId xmlns:p14="http://schemas.microsoft.com/office/powerpoint/2010/main" val="2910292390"/>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15"/>
                                        </p:tgtEl>
                                        <p:attrNameLst>
                                          <p:attrName>style.visibility</p:attrName>
                                        </p:attrNameLst>
                                      </p:cBhvr>
                                      <p:to>
                                        <p:strVal val="visible"/>
                                      </p:to>
                                    </p:set>
                                    <p:animEffect transition="in" filter="dissolve">
                                      <p:cBhvr>
                                        <p:cTn id="7" dur="1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animBg="1" advAuto="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Un vocabulaire commun"/>
          <p:cNvSpPr txBox="1">
            <a:spLocks noGrp="1"/>
          </p:cNvSpPr>
          <p:nvPr>
            <p:ph type="title"/>
          </p:nvPr>
        </p:nvSpPr>
        <p:spPr>
          <a:xfrm>
            <a:off x="553641" y="178594"/>
            <a:ext cx="8036719" cy="917619"/>
          </a:xfrm>
          <a:prstGeom prst="rect">
            <a:avLst/>
          </a:prstGeom>
        </p:spPr>
        <p:txBody>
          <a:bodyPr/>
          <a:lstStyle/>
          <a:p>
            <a:r>
              <a:t>Un vocabulaire commun</a:t>
            </a:r>
          </a:p>
        </p:txBody>
      </p:sp>
      <p:pic>
        <p:nvPicPr>
          <p:cNvPr id="318" name="Image" descr="Image"/>
          <p:cNvPicPr>
            <a:picLocks noChangeAspect="1"/>
          </p:cNvPicPr>
          <p:nvPr/>
        </p:nvPicPr>
        <p:blipFill>
          <a:blip r:embed="rId2"/>
          <a:stretch>
            <a:fillRect/>
          </a:stretch>
        </p:blipFill>
        <p:spPr>
          <a:xfrm>
            <a:off x="388098" y="326231"/>
            <a:ext cx="3439214" cy="6205538"/>
          </a:xfrm>
          <a:prstGeom prst="rect">
            <a:avLst/>
          </a:prstGeom>
          <a:ln w="12700">
            <a:miter lim="400000"/>
          </a:ln>
        </p:spPr>
      </p:pic>
      <p:pic>
        <p:nvPicPr>
          <p:cNvPr id="319" name="Image" descr="Image"/>
          <p:cNvPicPr>
            <a:picLocks noChangeAspect="1"/>
          </p:cNvPicPr>
          <p:nvPr/>
        </p:nvPicPr>
        <p:blipFill>
          <a:blip r:embed="rId3"/>
          <a:stretch>
            <a:fillRect/>
          </a:stretch>
        </p:blipFill>
        <p:spPr>
          <a:xfrm>
            <a:off x="4422260" y="942082"/>
            <a:ext cx="4107657" cy="4973836"/>
          </a:xfrm>
          <a:prstGeom prst="rect">
            <a:avLst/>
          </a:prstGeom>
          <a:ln w="12700">
            <a:miter lim="400000"/>
          </a:ln>
        </p:spPr>
      </p:pic>
    </p:spTree>
    <p:extLst>
      <p:ext uri="{BB962C8B-B14F-4D97-AF65-F5344CB8AC3E}">
        <p14:creationId xmlns:p14="http://schemas.microsoft.com/office/powerpoint/2010/main" val="227376524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iterate>
                                    <p:tmAbs val="0"/>
                                  </p:iterate>
                                  <p:childTnLst>
                                    <p:set>
                                      <p:cBhvr>
                                        <p:cTn id="6" fill="hold"/>
                                        <p:tgtEl>
                                          <p:spTgt spid="318"/>
                                        </p:tgtEl>
                                        <p:attrNameLst>
                                          <p:attrName>style.visibility</p:attrName>
                                        </p:attrNameLst>
                                      </p:cBhvr>
                                      <p:to>
                                        <p:strVal val="visible"/>
                                      </p:to>
                                    </p:set>
                                    <p:anim calcmode="lin" valueType="num">
                                      <p:cBhvr>
                                        <p:cTn id="7" dur="1000" fill="hold"/>
                                        <p:tgtEl>
                                          <p:spTgt spid="318"/>
                                        </p:tgtEl>
                                        <p:attrNameLst>
                                          <p:attrName>ppt_x</p:attrName>
                                        </p:attrNameLst>
                                      </p:cBhvr>
                                      <p:tavLst>
                                        <p:tav tm="0">
                                          <p:val>
                                            <p:strVal val="0-#ppt_w/2"/>
                                          </p:val>
                                        </p:tav>
                                        <p:tav tm="100000">
                                          <p:val>
                                            <p:strVal val="#ppt_x"/>
                                          </p:val>
                                        </p:tav>
                                      </p:tavLst>
                                    </p:anim>
                                    <p:anim calcmode="lin" valueType="num">
                                      <p:cBhvr>
                                        <p:cTn id="8" dur="1000" fill="hold"/>
                                        <p:tgtEl>
                                          <p:spTgt spid="3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iterate>
                                    <p:tmAbs val="0"/>
                                  </p:iterate>
                                  <p:childTnLst>
                                    <p:set>
                                      <p:cBhvr>
                                        <p:cTn id="12" fill="hold"/>
                                        <p:tgtEl>
                                          <p:spTgt spid="319"/>
                                        </p:tgtEl>
                                        <p:attrNameLst>
                                          <p:attrName>style.visibility</p:attrName>
                                        </p:attrNameLst>
                                      </p:cBhvr>
                                      <p:to>
                                        <p:strVal val="visible"/>
                                      </p:to>
                                    </p:set>
                                    <p:anim calcmode="lin" valueType="num">
                                      <p:cBhvr>
                                        <p:cTn id="13" dur="1000" fill="hold"/>
                                        <p:tgtEl>
                                          <p:spTgt spid="319"/>
                                        </p:tgtEl>
                                        <p:attrNameLst>
                                          <p:attrName>ppt_x</p:attrName>
                                        </p:attrNameLst>
                                      </p:cBhvr>
                                      <p:tavLst>
                                        <p:tav tm="0">
                                          <p:val>
                                            <p:strVal val="0-#ppt_w/2"/>
                                          </p:val>
                                        </p:tav>
                                        <p:tav tm="100000">
                                          <p:val>
                                            <p:strVal val="#ppt_x"/>
                                          </p:val>
                                        </p:tav>
                                      </p:tavLst>
                                    </p:anim>
                                    <p:anim calcmode="lin" valueType="num">
                                      <p:cBhvr>
                                        <p:cTn id="14" dur="1000" fill="hold"/>
                                        <p:tgtEl>
                                          <p:spTgt spid="3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advAuto="0"/>
      <p:bldP spid="319" grpId="0" animBg="1" advAuto="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Les standards de métadonnées"/>
          <p:cNvSpPr txBox="1">
            <a:spLocks noGrp="1"/>
          </p:cNvSpPr>
          <p:nvPr>
            <p:ph type="title"/>
          </p:nvPr>
        </p:nvSpPr>
        <p:spPr>
          <a:xfrm>
            <a:off x="0" y="-12169"/>
            <a:ext cx="8429625" cy="1136352"/>
          </a:xfrm>
          <a:prstGeom prst="rect">
            <a:avLst/>
          </a:prstGeom>
        </p:spPr>
        <p:txBody>
          <a:bodyPr>
            <a:normAutofit/>
          </a:bodyPr>
          <a:lstStyle/>
          <a:p>
            <a:r>
              <a:rPr dirty="0"/>
              <a:t>Les standards de </a:t>
            </a:r>
            <a:r>
              <a:rPr dirty="0" err="1"/>
              <a:t>métadonnées</a:t>
            </a:r>
            <a:endParaRPr dirty="0"/>
          </a:p>
        </p:txBody>
      </p:sp>
      <p:pic>
        <p:nvPicPr>
          <p:cNvPr id="322" name="Capture d’écran 2017-04-26 à 16.32.24.png" descr="Capture d’écran 2017-04-26 à 16.32.24.png"/>
          <p:cNvPicPr>
            <a:picLocks noChangeAspect="1"/>
          </p:cNvPicPr>
          <p:nvPr/>
        </p:nvPicPr>
        <p:blipFill>
          <a:blip r:embed="rId2"/>
          <a:stretch>
            <a:fillRect/>
          </a:stretch>
        </p:blipFill>
        <p:spPr>
          <a:xfrm>
            <a:off x="295381" y="942156"/>
            <a:ext cx="8438555" cy="1268016"/>
          </a:xfrm>
          <a:prstGeom prst="rect">
            <a:avLst/>
          </a:prstGeom>
          <a:ln w="12700">
            <a:miter lim="400000"/>
          </a:ln>
        </p:spPr>
      </p:pic>
      <p:pic>
        <p:nvPicPr>
          <p:cNvPr id="323" name="Capture d’écran 2017-04-26 à 16.33.20.png" descr="Capture d’écran 2017-04-26 à 16.33.20.png"/>
          <p:cNvPicPr>
            <a:picLocks noChangeAspect="1"/>
          </p:cNvPicPr>
          <p:nvPr/>
        </p:nvPicPr>
        <p:blipFill>
          <a:blip r:embed="rId3"/>
          <a:stretch>
            <a:fillRect/>
          </a:stretch>
        </p:blipFill>
        <p:spPr>
          <a:xfrm>
            <a:off x="1121180" y="2210172"/>
            <a:ext cx="5825731" cy="4663007"/>
          </a:xfrm>
          <a:prstGeom prst="rect">
            <a:avLst/>
          </a:prstGeom>
          <a:ln w="12700">
            <a:miter lim="400000"/>
          </a:ln>
        </p:spPr>
      </p:pic>
    </p:spTree>
    <p:extLst>
      <p:ext uri="{BB962C8B-B14F-4D97-AF65-F5344CB8AC3E}">
        <p14:creationId xmlns:p14="http://schemas.microsoft.com/office/powerpoint/2010/main" val="8507205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advAuto="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78B02AB-8050-3040-949A-E98528D16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4"/>
            <a:ext cx="9144000" cy="6605842"/>
          </a:xfrm>
          <a:prstGeom prst="rect">
            <a:avLst/>
          </a:prstGeom>
        </p:spPr>
      </p:pic>
    </p:spTree>
    <p:extLst>
      <p:ext uri="{BB962C8B-B14F-4D97-AF65-F5344CB8AC3E}">
        <p14:creationId xmlns:p14="http://schemas.microsoft.com/office/powerpoint/2010/main" val="4042368998"/>
      </p:ext>
    </p:extLst>
  </p:cSld>
  <p:clrMapOvr>
    <a:masterClrMapping/>
  </p:clrMapOvr>
  <p:transition spd="med"/>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6" name="Tableau"/>
          <p:cNvGraphicFramePr/>
          <p:nvPr/>
        </p:nvGraphicFramePr>
        <p:xfrm>
          <a:off x="345827" y="367577"/>
          <a:ext cx="4464845" cy="3669655"/>
        </p:xfrm>
        <a:graphic>
          <a:graphicData uri="http://schemas.openxmlformats.org/drawingml/2006/table">
            <a:tbl>
              <a:tblPr bandRow="1"/>
              <a:tblGrid>
                <a:gridCol w="892969">
                  <a:extLst>
                    <a:ext uri="{9D8B030D-6E8A-4147-A177-3AD203B41FA5}">
                      <a16:colId xmlns:a16="http://schemas.microsoft.com/office/drawing/2014/main" val="20000"/>
                    </a:ext>
                  </a:extLst>
                </a:gridCol>
                <a:gridCol w="892969">
                  <a:extLst>
                    <a:ext uri="{9D8B030D-6E8A-4147-A177-3AD203B41FA5}">
                      <a16:colId xmlns:a16="http://schemas.microsoft.com/office/drawing/2014/main" val="20001"/>
                    </a:ext>
                  </a:extLst>
                </a:gridCol>
                <a:gridCol w="892969">
                  <a:extLst>
                    <a:ext uri="{9D8B030D-6E8A-4147-A177-3AD203B41FA5}">
                      <a16:colId xmlns:a16="http://schemas.microsoft.com/office/drawing/2014/main" val="20002"/>
                    </a:ext>
                  </a:extLst>
                </a:gridCol>
                <a:gridCol w="892969">
                  <a:extLst>
                    <a:ext uri="{9D8B030D-6E8A-4147-A177-3AD203B41FA5}">
                      <a16:colId xmlns:a16="http://schemas.microsoft.com/office/drawing/2014/main" val="20003"/>
                    </a:ext>
                  </a:extLst>
                </a:gridCol>
                <a:gridCol w="892969">
                  <a:extLst>
                    <a:ext uri="{9D8B030D-6E8A-4147-A177-3AD203B41FA5}">
                      <a16:colId xmlns:a16="http://schemas.microsoft.com/office/drawing/2014/main" val="20004"/>
                    </a:ext>
                  </a:extLst>
                </a:gridCol>
              </a:tblGrid>
              <a:tr h="333605">
                <a:tc>
                  <a:txBody>
                    <a:bodyPr/>
                    <a:lstStyle/>
                    <a:p>
                      <a:pPr algn="l" defTabSz="457200">
                        <a:defRPr sz="1800"/>
                      </a:pPr>
                      <a:r>
                        <a:rPr sz="800" b="1">
                          <a:latin typeface="Calibri"/>
                          <a:ea typeface="Calibri"/>
                          <a:cs typeface="Calibri"/>
                          <a:sym typeface="Calibri"/>
                        </a:rPr>
                        <a:t>Genre</a:t>
                      </a:r>
                    </a:p>
                  </a:txBody>
                  <a:tcPr marL="44648" marR="44648" marT="0" marB="0" anchor="ctr" horzOverflow="overflow">
                    <a:lnL w="12700">
                      <a:solidFill>
                        <a:schemeClr val="accent3"/>
                      </a:solidFill>
                      <a:miter lim="400000"/>
                    </a:lnL>
                    <a:lnR w="12700">
                      <a:solidFill>
                        <a:srgbClr val="CBCBCB"/>
                      </a:solidFill>
                      <a:miter lim="400000"/>
                    </a:lnR>
                    <a:lnT w="12700">
                      <a:solidFill>
                        <a:schemeClr val="accent3"/>
                      </a:solidFill>
                      <a:miter lim="400000"/>
                    </a:lnT>
                    <a:lnB w="12700">
                      <a:solidFill>
                        <a:schemeClr val="accent3"/>
                      </a:solidFill>
                      <a:miter lim="400000"/>
                    </a:lnB>
                    <a:solidFill>
                      <a:schemeClr val="accent3"/>
                    </a:solidFill>
                  </a:tcPr>
                </a:tc>
                <a:tc>
                  <a:txBody>
                    <a:bodyPr/>
                    <a:lstStyle/>
                    <a:p>
                      <a:pPr algn="l" defTabSz="457200">
                        <a:defRPr sz="1800"/>
                      </a:pPr>
                      <a:r>
                        <a:rPr sz="800" b="1">
                          <a:latin typeface="Calibri"/>
                          <a:ea typeface="Calibri"/>
                          <a:cs typeface="Calibri"/>
                          <a:sym typeface="Calibri"/>
                        </a:rPr>
                        <a:t>Espece</a:t>
                      </a:r>
                    </a:p>
                  </a:txBody>
                  <a:tcPr marL="44648" marR="44648" marT="0" marB="0" anchor="ctr" horzOverflow="overflow">
                    <a:lnL w="12700">
                      <a:solidFill>
                        <a:srgbClr val="CBCBCB"/>
                      </a:solidFill>
                      <a:miter lim="400000"/>
                    </a:lnL>
                    <a:lnR w="12700">
                      <a:solidFill>
                        <a:srgbClr val="CBCBCB"/>
                      </a:solidFill>
                      <a:miter lim="400000"/>
                    </a:lnR>
                    <a:lnT w="12700">
                      <a:solidFill>
                        <a:schemeClr val="accent3"/>
                      </a:solidFill>
                      <a:miter lim="400000"/>
                    </a:lnT>
                    <a:lnB w="12700">
                      <a:solidFill>
                        <a:schemeClr val="accent3"/>
                      </a:solidFill>
                      <a:miter lim="400000"/>
                    </a:lnB>
                    <a:solidFill>
                      <a:schemeClr val="accent3"/>
                    </a:solidFill>
                  </a:tcPr>
                </a:tc>
                <a:tc>
                  <a:txBody>
                    <a:bodyPr/>
                    <a:lstStyle/>
                    <a:p>
                      <a:pPr algn="l" defTabSz="457200">
                        <a:defRPr sz="1800"/>
                      </a:pPr>
                      <a:r>
                        <a:rPr sz="800" b="1">
                          <a:latin typeface="Calibri"/>
                          <a:ea typeface="Calibri"/>
                          <a:cs typeface="Calibri"/>
                          <a:sym typeface="Calibri"/>
                        </a:rPr>
                        <a:t>Sous espece</a:t>
                      </a:r>
                    </a:p>
                  </a:txBody>
                  <a:tcPr marL="44648" marR="44648" marT="0" marB="0" anchor="ctr" horzOverflow="overflow">
                    <a:lnL w="12700">
                      <a:solidFill>
                        <a:srgbClr val="CBCBCB"/>
                      </a:solidFill>
                      <a:miter lim="400000"/>
                    </a:lnL>
                    <a:lnR w="12700">
                      <a:solidFill>
                        <a:srgbClr val="CBCBCB"/>
                      </a:solidFill>
                      <a:miter lim="400000"/>
                    </a:lnR>
                    <a:lnT w="12700">
                      <a:solidFill>
                        <a:schemeClr val="accent3"/>
                      </a:solidFill>
                      <a:miter lim="400000"/>
                    </a:lnT>
                    <a:lnB w="12700">
                      <a:solidFill>
                        <a:schemeClr val="accent3"/>
                      </a:solidFill>
                      <a:miter lim="400000"/>
                    </a:lnB>
                    <a:solidFill>
                      <a:schemeClr val="accent3"/>
                    </a:solidFill>
                  </a:tcPr>
                </a:tc>
                <a:tc>
                  <a:txBody>
                    <a:bodyPr/>
                    <a:lstStyle/>
                    <a:p>
                      <a:pPr algn="l" defTabSz="457200">
                        <a:defRPr sz="1800"/>
                      </a:pPr>
                      <a:r>
                        <a:rPr sz="800" b="1">
                          <a:latin typeface="Calibri"/>
                          <a:ea typeface="Calibri"/>
                          <a:cs typeface="Calibri"/>
                          <a:sym typeface="Calibri"/>
                        </a:rPr>
                        <a:t>Groupe</a:t>
                      </a:r>
                    </a:p>
                  </a:txBody>
                  <a:tcPr marL="44648" marR="44648" marT="0" marB="0" anchor="ctr" horzOverflow="overflow">
                    <a:lnL w="12700">
                      <a:solidFill>
                        <a:srgbClr val="CBCBCB"/>
                      </a:solidFill>
                      <a:miter lim="400000"/>
                    </a:lnL>
                    <a:lnR w="12700">
                      <a:solidFill>
                        <a:srgbClr val="CBCBCB"/>
                      </a:solidFill>
                      <a:miter lim="400000"/>
                    </a:lnR>
                    <a:lnT w="12700">
                      <a:solidFill>
                        <a:schemeClr val="accent3"/>
                      </a:solidFill>
                      <a:miter lim="400000"/>
                    </a:lnT>
                    <a:lnB w="12700">
                      <a:solidFill>
                        <a:schemeClr val="accent3"/>
                      </a:solidFill>
                      <a:miter lim="400000"/>
                    </a:lnB>
                    <a:solidFill>
                      <a:schemeClr val="accent3"/>
                    </a:solidFill>
                  </a:tcPr>
                </a:tc>
                <a:tc>
                  <a:txBody>
                    <a:bodyPr/>
                    <a:lstStyle/>
                    <a:p>
                      <a:pPr algn="l" defTabSz="457200">
                        <a:defRPr sz="1800"/>
                      </a:pPr>
                      <a:r>
                        <a:rPr sz="800" b="1">
                          <a:latin typeface="Calibri"/>
                          <a:ea typeface="Calibri"/>
                          <a:cs typeface="Calibri"/>
                          <a:sym typeface="Calibri"/>
                        </a:rPr>
                        <a:t>Nom</a:t>
                      </a:r>
                    </a:p>
                  </a:txBody>
                  <a:tcPr marL="44648" marR="44648" marT="0" marB="0" anchor="ctr" horzOverflow="overflow">
                    <a:lnL w="12700">
                      <a:solidFill>
                        <a:srgbClr val="CBCBCB"/>
                      </a:solidFill>
                      <a:miter lim="400000"/>
                    </a:lnL>
                    <a:lnR w="12700">
                      <a:solidFill>
                        <a:schemeClr val="accent3"/>
                      </a:solidFill>
                      <a:miter lim="400000"/>
                    </a:lnR>
                    <a:lnT w="12700">
                      <a:solidFill>
                        <a:schemeClr val="accent3"/>
                      </a:solidFill>
                      <a:miter lim="400000"/>
                    </a:lnT>
                    <a:lnB w="12700">
                      <a:solidFill>
                        <a:schemeClr val="accent3"/>
                      </a:solidFill>
                      <a:miter lim="400000"/>
                    </a:lnB>
                    <a:solidFill>
                      <a:schemeClr val="accent3"/>
                    </a:solidFill>
                  </a:tcPr>
                </a:tc>
                <a:extLst>
                  <a:ext uri="{0D108BD9-81ED-4DB2-BD59-A6C34878D82A}">
                    <a16:rowId xmlns:a16="http://schemas.microsoft.com/office/drawing/2014/main" val="10000"/>
                  </a:ext>
                </a:extLst>
              </a:tr>
              <a:tr h="333605">
                <a:tc>
                  <a:txBody>
                    <a:bodyPr/>
                    <a:lstStyle/>
                    <a:p>
                      <a:pPr algn="l" defTabSz="457200">
                        <a:defRPr sz="1800"/>
                      </a:pPr>
                      <a:r>
                        <a:rPr sz="800" b="1">
                          <a:latin typeface="Calibri"/>
                          <a:ea typeface="Calibri"/>
                          <a:cs typeface="Calibri"/>
                          <a:sym typeface="Calibri"/>
                        </a:rPr>
                        <a:t>Oryza</a:t>
                      </a:r>
                    </a:p>
                  </a:txBody>
                  <a:tcPr marL="44648" marR="44648" marT="0" marB="0" anchor="ctr" horzOverflow="overflow">
                    <a:lnL w="12700">
                      <a:solidFill>
                        <a:srgbClr val="CBCBCB"/>
                      </a:solidFill>
                      <a:miter lim="400000"/>
                    </a:lnL>
                    <a:lnR w="12700">
                      <a:solidFill>
                        <a:srgbClr val="CBCBCB"/>
                      </a:solidFill>
                      <a:miter lim="400000"/>
                    </a:lnR>
                    <a:lnT w="12700">
                      <a:solidFill>
                        <a:schemeClr val="accent3"/>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Sativa</a:t>
                      </a:r>
                    </a:p>
                  </a:txBody>
                  <a:tcPr marL="44648" marR="44648" marT="0" marB="0" anchor="ctr" horzOverflow="overflow">
                    <a:lnL w="12700">
                      <a:solidFill>
                        <a:srgbClr val="CBCBCB"/>
                      </a:solidFill>
                      <a:miter lim="400000"/>
                    </a:lnL>
                    <a:lnR w="12700">
                      <a:solidFill>
                        <a:srgbClr val="CBCBCB"/>
                      </a:solidFill>
                      <a:miter lim="400000"/>
                    </a:lnR>
                    <a:lnT w="12700">
                      <a:solidFill>
                        <a:schemeClr val="accent3"/>
                      </a:solidFill>
                      <a:miter lim="400000"/>
                    </a:lnT>
                    <a:lnB w="12700">
                      <a:solidFill>
                        <a:srgbClr val="CBCBCB"/>
                      </a:solidFill>
                      <a:miter lim="400000"/>
                    </a:lnB>
                  </a:tcPr>
                </a:tc>
                <a:tc>
                  <a:txBody>
                    <a:bodyPr/>
                    <a:lstStyle/>
                    <a:p>
                      <a:pPr defTabSz="914400">
                        <a:defRPr sz="2200" b="1">
                          <a:sym typeface="Helvetica Neue"/>
                        </a:defRPr>
                      </a:pPr>
                      <a:endParaRPr sz="1500"/>
                    </a:p>
                  </a:txBody>
                  <a:tcPr marL="44648" marR="44648" marT="0" marB="0" anchor="ctr" horzOverflow="overflow">
                    <a:lnL w="12700">
                      <a:solidFill>
                        <a:srgbClr val="CBCBCB"/>
                      </a:solidFill>
                      <a:miter lim="400000"/>
                    </a:lnL>
                    <a:lnR w="12700">
                      <a:solidFill>
                        <a:srgbClr val="CBCBCB"/>
                      </a:solidFill>
                      <a:miter lim="400000"/>
                    </a:lnR>
                    <a:lnT w="12700">
                      <a:solidFill>
                        <a:schemeClr val="accent3"/>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japonica</a:t>
                      </a:r>
                    </a:p>
                  </a:txBody>
                  <a:tcPr marL="44648" marR="44648" marT="0" marB="0" anchor="ctr" horzOverflow="overflow">
                    <a:lnL w="12700">
                      <a:solidFill>
                        <a:srgbClr val="CBCBCB"/>
                      </a:solidFill>
                      <a:miter lim="400000"/>
                    </a:lnL>
                    <a:lnR w="12700">
                      <a:solidFill>
                        <a:srgbClr val="CBCBCB"/>
                      </a:solidFill>
                      <a:miter lim="400000"/>
                    </a:lnR>
                    <a:lnT w="12700">
                      <a:solidFill>
                        <a:schemeClr val="accent3"/>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PENTHE BLANC</a:t>
                      </a:r>
                    </a:p>
                  </a:txBody>
                  <a:tcPr marL="44648" marR="44648" marT="0" marB="0" anchor="ctr" horzOverflow="overflow">
                    <a:lnL w="12700">
                      <a:solidFill>
                        <a:srgbClr val="CBCBCB"/>
                      </a:solidFill>
                      <a:miter lim="400000"/>
                    </a:lnL>
                    <a:lnR w="12700">
                      <a:solidFill>
                        <a:srgbClr val="CBCBCB"/>
                      </a:solidFill>
                      <a:miter lim="400000"/>
                    </a:lnR>
                    <a:lnT w="12700">
                      <a:solidFill>
                        <a:schemeClr val="accent3"/>
                      </a:solidFill>
                      <a:miter lim="400000"/>
                    </a:lnT>
                    <a:lnB w="12700">
                      <a:solidFill>
                        <a:srgbClr val="CBCBCB"/>
                      </a:solidFill>
                      <a:miter lim="400000"/>
                    </a:lnB>
                  </a:tcPr>
                </a:tc>
                <a:extLst>
                  <a:ext uri="{0D108BD9-81ED-4DB2-BD59-A6C34878D82A}">
                    <a16:rowId xmlns:a16="http://schemas.microsoft.com/office/drawing/2014/main" val="10001"/>
                  </a:ext>
                </a:extLst>
              </a:tr>
              <a:tr h="333605">
                <a:tc>
                  <a:txBody>
                    <a:bodyPr/>
                    <a:lstStyle/>
                    <a:p>
                      <a:pPr algn="l" defTabSz="457200">
                        <a:defRPr sz="1800"/>
                      </a:pPr>
                      <a:r>
                        <a:rPr sz="800" b="1">
                          <a:latin typeface="Calibri"/>
                          <a:ea typeface="Calibri"/>
                          <a:cs typeface="Calibri"/>
                          <a:sym typeface="Calibri"/>
                        </a:rPr>
                        <a:t>Oryza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Sativa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914400">
                        <a:defRPr sz="2200" b="1">
                          <a:sym typeface="Helvetica Neue"/>
                        </a:defRPr>
                      </a:pPr>
                      <a:endParaRPr sz="1500"/>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japonica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PENTHE NOIR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2"/>
                  </a:ext>
                </a:extLst>
              </a:tr>
              <a:tr h="333605">
                <a:tc>
                  <a:txBody>
                    <a:bodyPr/>
                    <a:lstStyle/>
                    <a:p>
                      <a:pPr algn="l" defTabSz="457200">
                        <a:defRPr sz="1800"/>
                      </a:pPr>
                      <a:r>
                        <a:rPr sz="800" b="1">
                          <a:latin typeface="Calibri"/>
                          <a:ea typeface="Calibri"/>
                          <a:cs typeface="Calibri"/>
                          <a:sym typeface="Calibri"/>
                        </a:rPr>
                        <a:t>Oryza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Sativa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914400">
                        <a:defRPr sz="2200" b="1">
                          <a:sym typeface="Helvetica Neue"/>
                        </a:defRPr>
                      </a:pPr>
                      <a:endParaRPr sz="1500"/>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indica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ZOGO</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3"/>
                  </a:ext>
                </a:extLst>
              </a:tr>
              <a:tr h="333605">
                <a:tc>
                  <a:txBody>
                    <a:bodyPr/>
                    <a:lstStyle/>
                    <a:p>
                      <a:pPr algn="l" defTabSz="457200">
                        <a:defRPr sz="1800"/>
                      </a:pPr>
                      <a:r>
                        <a:rPr sz="800" b="1">
                          <a:latin typeface="Calibri"/>
                          <a:ea typeface="Calibri"/>
                          <a:cs typeface="Calibri"/>
                          <a:sym typeface="Calibri"/>
                        </a:rPr>
                        <a:t>Oryza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Glaberrima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914400">
                        <a:defRPr sz="2200" b="1">
                          <a:sym typeface="Helvetica Neue"/>
                        </a:defRPr>
                      </a:pPr>
                      <a:endParaRPr sz="1500"/>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914400">
                        <a:defRPr sz="2200" b="1">
                          <a:sym typeface="Helvetica Neue"/>
                        </a:defRPr>
                      </a:pPr>
                      <a:endParaRPr sz="1500"/>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GBAI-GBAI</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4"/>
                  </a:ext>
                </a:extLst>
              </a:tr>
              <a:tr h="333605">
                <a:tc>
                  <a:txBody>
                    <a:bodyPr/>
                    <a:lstStyle/>
                    <a:p>
                      <a:pPr algn="l" defTabSz="457200">
                        <a:defRPr sz="1800"/>
                      </a:pPr>
                      <a:r>
                        <a:rPr sz="800" b="1">
                          <a:solidFill>
                            <a:srgbClr val="929292"/>
                          </a:solidFill>
                          <a:latin typeface="Calibri"/>
                          <a:ea typeface="Calibri"/>
                          <a:cs typeface="Calibri"/>
                          <a:sym typeface="Calibri"/>
                        </a:rPr>
                        <a:t>Sorghum</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Dura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IS19453</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5"/>
                  </a:ext>
                </a:extLst>
              </a:tr>
              <a:tr h="333605">
                <a:tc>
                  <a:txBody>
                    <a:bodyPr/>
                    <a:lstStyle/>
                    <a:p>
                      <a:pPr algn="l" defTabSz="457200">
                        <a:defRPr sz="1800"/>
                      </a:pPr>
                      <a:r>
                        <a:rPr sz="800" b="1">
                          <a:solidFill>
                            <a:srgbClr val="929292"/>
                          </a:solidFill>
                          <a:latin typeface="Calibri"/>
                          <a:ea typeface="Calibri"/>
                          <a:cs typeface="Calibri"/>
                          <a:sym typeface="Calibri"/>
                        </a:rPr>
                        <a:t>Sorghum</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Dura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IS19453</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6"/>
                  </a:ext>
                </a:extLst>
              </a:tr>
              <a:tr h="333605">
                <a:tc>
                  <a:txBody>
                    <a:bodyPr/>
                    <a:lstStyle/>
                    <a:p>
                      <a:pPr algn="l" defTabSz="457200">
                        <a:defRPr sz="1800"/>
                      </a:pPr>
                      <a:r>
                        <a:rPr sz="800" b="1">
                          <a:solidFill>
                            <a:srgbClr val="929292"/>
                          </a:solidFill>
                          <a:latin typeface="Calibri"/>
                          <a:ea typeface="Calibri"/>
                          <a:cs typeface="Calibri"/>
                          <a:sym typeface="Calibri"/>
                        </a:rPr>
                        <a:t>Sorghum</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Dura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IS19453</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7"/>
                  </a:ext>
                </a:extLst>
              </a:tr>
              <a:tr h="333605">
                <a:tc>
                  <a:txBody>
                    <a:bodyPr/>
                    <a:lstStyle/>
                    <a:p>
                      <a:pPr algn="l" defTabSz="457200">
                        <a:defRPr sz="1800"/>
                      </a:pPr>
                      <a:r>
                        <a:rPr sz="800" b="1">
                          <a:solidFill>
                            <a:srgbClr val="929292"/>
                          </a:solidFill>
                          <a:latin typeface="Calibri"/>
                          <a:ea typeface="Calibri"/>
                          <a:cs typeface="Calibri"/>
                          <a:sym typeface="Calibri"/>
                        </a:rPr>
                        <a:t>Sorghum</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Dura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IS19453</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8"/>
                  </a:ext>
                </a:extLst>
              </a:tr>
              <a:tr h="333605">
                <a:tc>
                  <a:txBody>
                    <a:bodyPr/>
                    <a:lstStyle/>
                    <a:p>
                      <a:pPr algn="l" defTabSz="457200">
                        <a:defRPr sz="1800"/>
                      </a:pPr>
                      <a:r>
                        <a:rPr sz="800" b="1">
                          <a:solidFill>
                            <a:srgbClr val="929292"/>
                          </a:solidFill>
                          <a:latin typeface="Calibri"/>
                          <a:ea typeface="Calibri"/>
                          <a:cs typeface="Calibri"/>
                          <a:sym typeface="Calibri"/>
                        </a:rPr>
                        <a:t>Sorghum</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bicolor</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Dura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solidFill>
                            <a:srgbClr val="929292"/>
                          </a:solidFill>
                          <a:latin typeface="Calibri"/>
                          <a:ea typeface="Calibri"/>
                          <a:cs typeface="Calibri"/>
                          <a:sym typeface="Calibri"/>
                        </a:rPr>
                        <a:t>IS19453</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9"/>
                  </a:ext>
                </a:extLst>
              </a:tr>
              <a:tr h="333605">
                <a:tc>
                  <a:txBody>
                    <a:bodyPr/>
                    <a:lstStyle/>
                    <a:p>
                      <a:pPr algn="l" defTabSz="457200">
                        <a:defRPr sz="1800"/>
                      </a:pPr>
                      <a:r>
                        <a:rPr sz="800" b="1">
                          <a:latin typeface="Calibri"/>
                          <a:ea typeface="Calibri"/>
                          <a:cs typeface="Calibri"/>
                          <a:sym typeface="Calibri"/>
                        </a:rPr>
                        <a:t>Musa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acuminata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banksii</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wild</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Banksii H09</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10"/>
                  </a:ext>
                </a:extLst>
              </a:tr>
            </a:tbl>
          </a:graphicData>
        </a:graphic>
      </p:graphicFrame>
      <p:graphicFrame>
        <p:nvGraphicFramePr>
          <p:cNvPr id="327" name="Tableau"/>
          <p:cNvGraphicFramePr/>
          <p:nvPr/>
        </p:nvGraphicFramePr>
        <p:xfrm>
          <a:off x="5543780" y="613074"/>
          <a:ext cx="2678907" cy="1223217"/>
        </p:xfrm>
        <a:graphic>
          <a:graphicData uri="http://schemas.openxmlformats.org/drawingml/2006/table">
            <a:tbl>
              <a:tblPr bandRow="1"/>
              <a:tblGrid>
                <a:gridCol w="892969">
                  <a:extLst>
                    <a:ext uri="{9D8B030D-6E8A-4147-A177-3AD203B41FA5}">
                      <a16:colId xmlns:a16="http://schemas.microsoft.com/office/drawing/2014/main" val="20000"/>
                    </a:ext>
                  </a:extLst>
                </a:gridCol>
                <a:gridCol w="892969">
                  <a:extLst>
                    <a:ext uri="{9D8B030D-6E8A-4147-A177-3AD203B41FA5}">
                      <a16:colId xmlns:a16="http://schemas.microsoft.com/office/drawing/2014/main" val="20001"/>
                    </a:ext>
                  </a:extLst>
                </a:gridCol>
                <a:gridCol w="892969">
                  <a:extLst>
                    <a:ext uri="{9D8B030D-6E8A-4147-A177-3AD203B41FA5}">
                      <a16:colId xmlns:a16="http://schemas.microsoft.com/office/drawing/2014/main" val="20002"/>
                    </a:ext>
                  </a:extLst>
                </a:gridCol>
              </a:tblGrid>
              <a:tr h="407739">
                <a:tc>
                  <a:txBody>
                    <a:bodyPr/>
                    <a:lstStyle/>
                    <a:p>
                      <a:pPr algn="l" defTabSz="457200">
                        <a:defRPr sz="1800"/>
                      </a:pPr>
                      <a:r>
                        <a:rPr sz="800" b="1">
                          <a:latin typeface="Calibri"/>
                          <a:ea typeface="Calibri"/>
                          <a:cs typeface="Calibri"/>
                          <a:sym typeface="Calibri"/>
                        </a:rPr>
                        <a:t>Germplasme</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chemeClr val="accent3"/>
                    </a:solidFill>
                  </a:tcPr>
                </a:tc>
                <a:tc>
                  <a:txBody>
                    <a:bodyPr/>
                    <a:lstStyle/>
                    <a:p>
                      <a:pPr algn="l" defTabSz="457200">
                        <a:defRPr sz="1800"/>
                      </a:pPr>
                      <a:r>
                        <a:rPr sz="800" b="1">
                          <a:latin typeface="Calibri"/>
                          <a:ea typeface="Calibri"/>
                          <a:cs typeface="Calibri"/>
                          <a:sym typeface="Calibri"/>
                        </a:rPr>
                        <a:t>Origine</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chemeClr val="accent3"/>
                    </a:solidFill>
                  </a:tcPr>
                </a:tc>
                <a:tc>
                  <a:txBody>
                    <a:bodyPr/>
                    <a:lstStyle/>
                    <a:p>
                      <a:pPr algn="l" defTabSz="457200">
                        <a:defRPr sz="1800"/>
                      </a:pPr>
                      <a:r>
                        <a:rPr sz="800" b="1">
                          <a:latin typeface="Calibri"/>
                          <a:ea typeface="Calibri"/>
                          <a:cs typeface="Calibri"/>
                          <a:sym typeface="Calibri"/>
                        </a:rPr>
                        <a:t>Collection</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chemeClr val="accent3"/>
                    </a:solidFill>
                  </a:tcPr>
                </a:tc>
                <a:extLst>
                  <a:ext uri="{0D108BD9-81ED-4DB2-BD59-A6C34878D82A}">
                    <a16:rowId xmlns:a16="http://schemas.microsoft.com/office/drawing/2014/main" val="10000"/>
                  </a:ext>
                </a:extLst>
              </a:tr>
              <a:tr h="407739">
                <a:tc>
                  <a:txBody>
                    <a:bodyPr/>
                    <a:lstStyle/>
                    <a:p>
                      <a:pPr algn="l" defTabSz="457200">
                        <a:defRPr sz="1800"/>
                      </a:pPr>
                      <a:r>
                        <a:rPr sz="800" b="1">
                          <a:latin typeface="Calibri"/>
                          <a:ea typeface="Calibri"/>
                          <a:cs typeface="Calibri"/>
                          <a:sym typeface="Calibri"/>
                        </a:rPr>
                        <a:t>AG0003</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Guinea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prospection 1979</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1"/>
                  </a:ext>
                </a:extLst>
              </a:tr>
              <a:tr h="407739">
                <a:tc>
                  <a:txBody>
                    <a:bodyPr/>
                    <a:lstStyle/>
                    <a:p>
                      <a:pPr algn="l" defTabSz="457200">
                        <a:defRPr sz="1800"/>
                      </a:pPr>
                      <a:r>
                        <a:rPr sz="800" b="1">
                          <a:latin typeface="Calibri"/>
                          <a:ea typeface="Calibri"/>
                          <a:cs typeface="Calibri"/>
                          <a:sym typeface="Calibri"/>
                        </a:rPr>
                        <a:t>AG0004</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Guinea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prospection 1979</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2"/>
                  </a:ext>
                </a:extLst>
              </a:tr>
            </a:tbl>
          </a:graphicData>
        </a:graphic>
      </p:graphicFrame>
      <p:graphicFrame>
        <p:nvGraphicFramePr>
          <p:cNvPr id="328" name="Tableau"/>
          <p:cNvGraphicFramePr/>
          <p:nvPr/>
        </p:nvGraphicFramePr>
        <p:xfrm>
          <a:off x="750681" y="4599075"/>
          <a:ext cx="4464845" cy="1223217"/>
        </p:xfrm>
        <a:graphic>
          <a:graphicData uri="http://schemas.openxmlformats.org/drawingml/2006/table">
            <a:tbl>
              <a:tblPr bandRow="1"/>
              <a:tblGrid>
                <a:gridCol w="892969">
                  <a:extLst>
                    <a:ext uri="{9D8B030D-6E8A-4147-A177-3AD203B41FA5}">
                      <a16:colId xmlns:a16="http://schemas.microsoft.com/office/drawing/2014/main" val="20000"/>
                    </a:ext>
                  </a:extLst>
                </a:gridCol>
                <a:gridCol w="892969">
                  <a:extLst>
                    <a:ext uri="{9D8B030D-6E8A-4147-A177-3AD203B41FA5}">
                      <a16:colId xmlns:a16="http://schemas.microsoft.com/office/drawing/2014/main" val="20001"/>
                    </a:ext>
                  </a:extLst>
                </a:gridCol>
                <a:gridCol w="892969">
                  <a:extLst>
                    <a:ext uri="{9D8B030D-6E8A-4147-A177-3AD203B41FA5}">
                      <a16:colId xmlns:a16="http://schemas.microsoft.com/office/drawing/2014/main" val="20002"/>
                    </a:ext>
                  </a:extLst>
                </a:gridCol>
                <a:gridCol w="892969">
                  <a:extLst>
                    <a:ext uri="{9D8B030D-6E8A-4147-A177-3AD203B41FA5}">
                      <a16:colId xmlns:a16="http://schemas.microsoft.com/office/drawing/2014/main" val="20003"/>
                    </a:ext>
                  </a:extLst>
                </a:gridCol>
                <a:gridCol w="892969">
                  <a:extLst>
                    <a:ext uri="{9D8B030D-6E8A-4147-A177-3AD203B41FA5}">
                      <a16:colId xmlns:a16="http://schemas.microsoft.com/office/drawing/2014/main" val="20004"/>
                    </a:ext>
                  </a:extLst>
                </a:gridCol>
              </a:tblGrid>
              <a:tr h="407739">
                <a:tc>
                  <a:txBody>
                    <a:bodyPr/>
                    <a:lstStyle/>
                    <a:p>
                      <a:pPr algn="l" defTabSz="457200">
                        <a:defRPr sz="1800"/>
                      </a:pPr>
                      <a:r>
                        <a:rPr sz="800" b="1">
                          <a:latin typeface="Calibri"/>
                          <a:ea typeface="Calibri"/>
                          <a:cs typeface="Calibri"/>
                          <a:sym typeface="Calibri"/>
                        </a:rPr>
                        <a:t>Type de sequençage</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chemeClr val="accent3"/>
                    </a:solidFill>
                  </a:tcPr>
                </a:tc>
                <a:tc>
                  <a:txBody>
                    <a:bodyPr/>
                    <a:lstStyle/>
                    <a:p>
                      <a:pPr algn="l" defTabSz="457200">
                        <a:defRPr sz="1800"/>
                      </a:pPr>
                      <a:r>
                        <a:rPr sz="800" b="1">
                          <a:latin typeface="Calibri"/>
                          <a:ea typeface="Calibri"/>
                          <a:cs typeface="Calibri"/>
                          <a:sym typeface="Calibri"/>
                        </a:rPr>
                        <a:t>Taille insert</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chemeClr val="accent3"/>
                    </a:solidFill>
                  </a:tcPr>
                </a:tc>
                <a:tc>
                  <a:txBody>
                    <a:bodyPr/>
                    <a:lstStyle/>
                    <a:p>
                      <a:pPr algn="l" defTabSz="457200">
                        <a:defRPr sz="1800"/>
                      </a:pPr>
                      <a:r>
                        <a:rPr sz="800" b="1">
                          <a:latin typeface="Calibri"/>
                          <a:ea typeface="Calibri"/>
                          <a:cs typeface="Calibri"/>
                          <a:sym typeface="Calibri"/>
                        </a:rPr>
                        <a:t>Longueur de read</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chemeClr val="accent3"/>
                    </a:solidFill>
                  </a:tcPr>
                </a:tc>
                <a:tc>
                  <a:txBody>
                    <a:bodyPr/>
                    <a:lstStyle/>
                    <a:p>
                      <a:pPr algn="l" defTabSz="457200">
                        <a:defRPr sz="1800"/>
                      </a:pPr>
                      <a:r>
                        <a:rPr sz="800" b="1">
                          <a:latin typeface="Calibri"/>
                          <a:ea typeface="Calibri"/>
                          <a:cs typeface="Calibri"/>
                          <a:sym typeface="Calibri"/>
                        </a:rPr>
                        <a:t>type de machine</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chemeClr val="accent3"/>
                    </a:solidFill>
                  </a:tcPr>
                </a:tc>
                <a:tc>
                  <a:txBody>
                    <a:bodyPr/>
                    <a:lstStyle/>
                    <a:p>
                      <a:pPr algn="l" defTabSz="457200">
                        <a:defRPr sz="1800"/>
                      </a:pPr>
                      <a:r>
                        <a:rPr sz="800" b="1">
                          <a:latin typeface="Calibri"/>
                          <a:ea typeface="Calibri"/>
                          <a:cs typeface="Calibri"/>
                          <a:sym typeface="Calibri"/>
                        </a:rPr>
                        <a:t>Lieu du sequençage</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chemeClr val="accent3"/>
                    </a:solidFill>
                  </a:tcPr>
                </a:tc>
                <a:extLst>
                  <a:ext uri="{0D108BD9-81ED-4DB2-BD59-A6C34878D82A}">
                    <a16:rowId xmlns:a16="http://schemas.microsoft.com/office/drawing/2014/main" val="10000"/>
                  </a:ext>
                </a:extLst>
              </a:tr>
              <a:tr h="407739">
                <a:tc>
                  <a:txBody>
                    <a:bodyPr/>
                    <a:lstStyle/>
                    <a:p>
                      <a:pPr algn="l" defTabSz="457200">
                        <a:defRPr sz="1800"/>
                      </a:pPr>
                      <a:r>
                        <a:rPr sz="800" b="1">
                          <a:latin typeface="Calibri"/>
                          <a:ea typeface="Calibri"/>
                          <a:cs typeface="Calibri"/>
                          <a:sym typeface="Calibri"/>
                        </a:rPr>
                        <a:t>illumina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914400">
                        <a:defRPr sz="2200" b="1">
                          <a:sym typeface="Helvetica Neue"/>
                        </a:defRPr>
                      </a:pPr>
                      <a:endParaRPr sz="1500"/>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1*150</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HiSeq3000</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Genotoul</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1"/>
                  </a:ext>
                </a:extLst>
              </a:tr>
              <a:tr h="407739">
                <a:tc>
                  <a:txBody>
                    <a:bodyPr/>
                    <a:lstStyle/>
                    <a:p>
                      <a:pPr algn="l" defTabSz="457200">
                        <a:defRPr sz="1800"/>
                      </a:pPr>
                      <a:r>
                        <a:rPr sz="800" b="1">
                          <a:latin typeface="Calibri"/>
                          <a:ea typeface="Calibri"/>
                          <a:cs typeface="Calibri"/>
                          <a:sym typeface="Calibri"/>
                        </a:rPr>
                        <a:t>illumina</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914400">
                        <a:defRPr sz="2200" b="1">
                          <a:sym typeface="Helvetica Neue"/>
                        </a:defRPr>
                      </a:pPr>
                      <a:endParaRPr sz="1500"/>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1*150</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HiSeq3000</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l" defTabSz="457200">
                        <a:defRPr sz="1800"/>
                      </a:pPr>
                      <a:r>
                        <a:rPr sz="800" b="1">
                          <a:latin typeface="Calibri"/>
                          <a:ea typeface="Calibri"/>
                          <a:cs typeface="Calibri"/>
                          <a:sym typeface="Calibri"/>
                        </a:rPr>
                        <a:t>Genotoul</a:t>
                      </a:r>
                    </a:p>
                  </a:txBody>
                  <a:tcPr marL="44648" marR="44648"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77511616"/>
      </p:ext>
    </p:extLst>
  </p:cSld>
  <p:clrMapOvr>
    <a:masterClrMapping/>
  </p:clrMapOvr>
  <p:transition spd="med"/>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Espace réservé du contenu 2"/>
          <p:cNvSpPr txBox="1"/>
          <p:nvPr/>
        </p:nvSpPr>
        <p:spPr>
          <a:xfrm>
            <a:off x="467544" y="1124743"/>
            <a:ext cx="8424936" cy="41015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pPr defTabSz="914367">
              <a:spcBef>
                <a:spcPts val="562"/>
              </a:spcBef>
              <a:defRPr sz="3400" b="1">
                <a:solidFill>
                  <a:srgbClr val="FFC000"/>
                </a:solidFill>
                <a:latin typeface="Calibri"/>
                <a:ea typeface="Calibri"/>
                <a:cs typeface="Calibri"/>
                <a:sym typeface="Calibri"/>
              </a:defRPr>
            </a:pPr>
            <a:r>
              <a:rPr lang="fr-FR" sz="2391" dirty="0"/>
              <a:t>Et si on faisait le ménage </a:t>
            </a:r>
            <a:r>
              <a:rPr sz="2391" dirty="0"/>
              <a:t>?</a:t>
            </a:r>
            <a:endParaRPr sz="3094" dirty="0"/>
          </a:p>
          <a:p>
            <a:pPr defTabSz="914367">
              <a:spcBef>
                <a:spcPts val="703"/>
              </a:spcBef>
              <a:defRPr sz="3000">
                <a:solidFill>
                  <a:srgbClr val="000000"/>
                </a:solidFill>
                <a:latin typeface="Calibri"/>
                <a:ea typeface="Calibri"/>
                <a:cs typeface="Calibri"/>
                <a:sym typeface="Calibri"/>
              </a:defRPr>
            </a:pPr>
            <a:endParaRPr sz="3094" dirty="0"/>
          </a:p>
          <a:p>
            <a:pPr indent="343781" defTabSz="914367">
              <a:spcBef>
                <a:spcPts val="492"/>
              </a:spcBef>
              <a:defRPr sz="3000">
                <a:solidFill>
                  <a:srgbClr val="000000"/>
                </a:solidFill>
                <a:latin typeface="Calibri"/>
                <a:ea typeface="Calibri"/>
                <a:cs typeface="Calibri"/>
                <a:sym typeface="Calibri"/>
              </a:defRPr>
            </a:pPr>
            <a:r>
              <a:rPr sz="2109" dirty="0" err="1"/>
              <a:t>Quelles</a:t>
            </a:r>
            <a:r>
              <a:rPr sz="2109" dirty="0"/>
              <a:t> </a:t>
            </a:r>
            <a:r>
              <a:rPr sz="2109" dirty="0" err="1"/>
              <a:t>données</a:t>
            </a:r>
            <a:r>
              <a:rPr sz="2109" dirty="0"/>
              <a:t> </a:t>
            </a:r>
            <a:r>
              <a:rPr sz="2109" dirty="0" err="1"/>
              <a:t>pensez-vous</a:t>
            </a:r>
            <a:r>
              <a:rPr sz="2109" dirty="0"/>
              <a:t> </a:t>
            </a:r>
            <a:r>
              <a:rPr sz="2109" dirty="0" err="1"/>
              <a:t>supprimer</a:t>
            </a:r>
            <a:r>
              <a:rPr sz="2109" dirty="0"/>
              <a:t> </a:t>
            </a:r>
            <a:r>
              <a:rPr sz="2109" dirty="0" err="1"/>
              <a:t>en</a:t>
            </a:r>
            <a:r>
              <a:rPr sz="2109" dirty="0"/>
              <a:t> fin de </a:t>
            </a:r>
            <a:r>
              <a:rPr sz="2109" dirty="0" err="1"/>
              <a:t>projet</a:t>
            </a:r>
            <a:r>
              <a:rPr sz="2109" dirty="0"/>
              <a:t> ? </a:t>
            </a:r>
            <a:endParaRPr sz="3094" dirty="0"/>
          </a:p>
          <a:p>
            <a:pPr indent="343781" defTabSz="914367">
              <a:spcBef>
                <a:spcPts val="492"/>
              </a:spcBef>
              <a:defRPr sz="3000">
                <a:solidFill>
                  <a:srgbClr val="000000"/>
                </a:solidFill>
                <a:latin typeface="Calibri"/>
                <a:ea typeface="Calibri"/>
                <a:cs typeface="Calibri"/>
                <a:sym typeface="Calibri"/>
              </a:defRPr>
            </a:pPr>
            <a:r>
              <a:rPr sz="2109" dirty="0" err="1"/>
              <a:t>Quelles</a:t>
            </a:r>
            <a:r>
              <a:rPr sz="2109" dirty="0"/>
              <a:t> </a:t>
            </a:r>
            <a:r>
              <a:rPr sz="2109" dirty="0" err="1"/>
              <a:t>sont</a:t>
            </a:r>
            <a:r>
              <a:rPr sz="2109" dirty="0"/>
              <a:t> les </a:t>
            </a:r>
            <a:r>
              <a:rPr sz="2109" dirty="0" err="1"/>
              <a:t>règles</a:t>
            </a:r>
            <a:r>
              <a:rPr sz="2109" dirty="0"/>
              <a:t> de suppression de </a:t>
            </a:r>
            <a:r>
              <a:rPr sz="2109" dirty="0" err="1"/>
              <a:t>ces</a:t>
            </a:r>
            <a:r>
              <a:rPr sz="2109" dirty="0"/>
              <a:t> </a:t>
            </a:r>
            <a:r>
              <a:rPr sz="2109" dirty="0" err="1"/>
              <a:t>données</a:t>
            </a:r>
            <a:r>
              <a:rPr sz="2109" dirty="0"/>
              <a:t> ? </a:t>
            </a:r>
            <a:endParaRPr sz="3094" dirty="0"/>
          </a:p>
          <a:p>
            <a:pPr indent="343781" defTabSz="914367">
              <a:spcBef>
                <a:spcPts val="703"/>
              </a:spcBef>
              <a:defRPr sz="3000">
                <a:solidFill>
                  <a:srgbClr val="000000"/>
                </a:solidFill>
                <a:latin typeface="Calibri"/>
                <a:ea typeface="Calibri"/>
                <a:cs typeface="Calibri"/>
                <a:sym typeface="Calibri"/>
              </a:defRPr>
            </a:pPr>
            <a:endParaRPr sz="3094" dirty="0"/>
          </a:p>
          <a:p>
            <a:pPr indent="343781" defTabSz="914367">
              <a:spcBef>
                <a:spcPts val="492"/>
              </a:spcBef>
              <a:defRPr sz="3000">
                <a:solidFill>
                  <a:srgbClr val="000000"/>
                </a:solidFill>
                <a:latin typeface="Calibri"/>
                <a:ea typeface="Calibri"/>
                <a:cs typeface="Calibri"/>
                <a:sym typeface="Calibri"/>
              </a:defRPr>
            </a:pPr>
            <a:r>
              <a:rPr sz="2109" dirty="0" err="1"/>
              <a:t>Quelles</a:t>
            </a:r>
            <a:r>
              <a:rPr sz="2109" dirty="0"/>
              <a:t> </a:t>
            </a:r>
            <a:r>
              <a:rPr sz="2109" dirty="0" err="1"/>
              <a:t>données</a:t>
            </a:r>
            <a:r>
              <a:rPr sz="2109" dirty="0"/>
              <a:t> </a:t>
            </a:r>
            <a:r>
              <a:rPr sz="2109" dirty="0" err="1"/>
              <a:t>doivent</a:t>
            </a:r>
            <a:r>
              <a:rPr sz="2109" dirty="0"/>
              <a:t> </a:t>
            </a:r>
            <a:r>
              <a:rPr sz="2109" dirty="0" err="1"/>
              <a:t>être</a:t>
            </a:r>
            <a:r>
              <a:rPr sz="2109" dirty="0"/>
              <a:t> </a:t>
            </a:r>
            <a:r>
              <a:rPr sz="2109" dirty="0" err="1"/>
              <a:t>archivées</a:t>
            </a:r>
            <a:r>
              <a:rPr sz="2109" dirty="0"/>
              <a:t> ? Pendant </a:t>
            </a:r>
            <a:r>
              <a:rPr sz="2109" dirty="0" err="1"/>
              <a:t>combien</a:t>
            </a:r>
            <a:r>
              <a:rPr sz="2109" dirty="0"/>
              <a:t> de temps ? </a:t>
            </a:r>
            <a:endParaRPr sz="3094" dirty="0"/>
          </a:p>
          <a:p>
            <a:pPr indent="343781" defTabSz="914367">
              <a:spcBef>
                <a:spcPts val="492"/>
              </a:spcBef>
              <a:defRPr sz="3000">
                <a:solidFill>
                  <a:srgbClr val="000000"/>
                </a:solidFill>
                <a:latin typeface="Calibri"/>
                <a:ea typeface="Calibri"/>
                <a:cs typeface="Calibri"/>
                <a:sym typeface="Calibri"/>
              </a:defRPr>
            </a:pPr>
            <a:r>
              <a:rPr sz="2109" dirty="0" err="1"/>
              <a:t>Quelles</a:t>
            </a:r>
            <a:r>
              <a:rPr sz="2109" dirty="0"/>
              <a:t> </a:t>
            </a:r>
            <a:r>
              <a:rPr sz="2109" dirty="0" err="1"/>
              <a:t>sont</a:t>
            </a:r>
            <a:r>
              <a:rPr sz="2109" dirty="0"/>
              <a:t> les </a:t>
            </a:r>
            <a:r>
              <a:rPr sz="2109" dirty="0" err="1"/>
              <a:t>règles</a:t>
            </a:r>
            <a:r>
              <a:rPr sz="2109" dirty="0"/>
              <a:t> </a:t>
            </a:r>
            <a:r>
              <a:rPr sz="2109" dirty="0" err="1"/>
              <a:t>d’archivage</a:t>
            </a:r>
            <a:r>
              <a:rPr sz="2109" dirty="0"/>
              <a:t> des </a:t>
            </a:r>
            <a:r>
              <a:rPr sz="2109" dirty="0" err="1"/>
              <a:t>données</a:t>
            </a:r>
            <a:r>
              <a:rPr sz="2109" dirty="0"/>
              <a:t> ?</a:t>
            </a:r>
            <a:endParaRPr sz="3094" dirty="0"/>
          </a:p>
          <a:p>
            <a:pPr indent="343781" defTabSz="914367">
              <a:spcBef>
                <a:spcPts val="703"/>
              </a:spcBef>
              <a:defRPr sz="3000">
                <a:solidFill>
                  <a:srgbClr val="000000"/>
                </a:solidFill>
                <a:latin typeface="Calibri"/>
                <a:ea typeface="Calibri"/>
                <a:cs typeface="Calibri"/>
                <a:sym typeface="Calibri"/>
              </a:defRPr>
            </a:pPr>
            <a:endParaRPr sz="3094" dirty="0"/>
          </a:p>
          <a:p>
            <a:pPr indent="343781" defTabSz="914367">
              <a:spcBef>
                <a:spcPts val="492"/>
              </a:spcBef>
              <a:defRPr sz="3000">
                <a:solidFill>
                  <a:srgbClr val="000000"/>
                </a:solidFill>
                <a:latin typeface="Calibri"/>
                <a:ea typeface="Calibri"/>
                <a:cs typeface="Calibri"/>
                <a:sym typeface="Calibri"/>
              </a:defRPr>
            </a:pPr>
            <a:r>
              <a:rPr sz="2109" dirty="0" err="1"/>
              <a:t>Quelles</a:t>
            </a:r>
            <a:r>
              <a:rPr sz="2109" dirty="0"/>
              <a:t> </a:t>
            </a:r>
            <a:r>
              <a:rPr sz="2109" dirty="0" err="1"/>
              <a:t>données</a:t>
            </a:r>
            <a:r>
              <a:rPr sz="2109" dirty="0"/>
              <a:t> </a:t>
            </a:r>
            <a:r>
              <a:rPr sz="2109" dirty="0" err="1"/>
              <a:t>à</a:t>
            </a:r>
            <a:r>
              <a:rPr sz="2109" dirty="0"/>
              <a:t> conserver pour des raisons </a:t>
            </a:r>
            <a:r>
              <a:rPr sz="2109" dirty="0" err="1"/>
              <a:t>contractuelles</a:t>
            </a:r>
            <a:r>
              <a:rPr sz="2109" dirty="0"/>
              <a:t>, </a:t>
            </a:r>
            <a:r>
              <a:rPr sz="2109" dirty="0" err="1"/>
              <a:t>juridiques</a:t>
            </a:r>
            <a:r>
              <a:rPr sz="2109" dirty="0"/>
              <a:t> ?</a:t>
            </a:r>
          </a:p>
        </p:txBody>
      </p:sp>
      <p:sp>
        <p:nvSpPr>
          <p:cNvPr id="699" name="Titre 1"/>
          <p:cNvSpPr txBox="1">
            <a:spLocks noGrp="1"/>
          </p:cNvSpPr>
          <p:nvPr>
            <p:ph type="title"/>
          </p:nvPr>
        </p:nvSpPr>
        <p:spPr>
          <a:xfrm>
            <a:off x="-1" y="0"/>
            <a:ext cx="9159370" cy="718950"/>
          </a:xfrm>
          <a:prstGeom prst="rect">
            <a:avLst/>
          </a:prstGeom>
          <a:solidFill>
            <a:srgbClr val="FFC000"/>
          </a:solidFill>
        </p:spPr>
        <p:txBody>
          <a:bodyPr>
            <a:normAutofit fontScale="90000"/>
          </a:bodyPr>
          <a:lstStyle>
            <a:lvl1pPr algn="l">
              <a:defRPr sz="4400" b="1">
                <a:solidFill>
                  <a:srgbClr val="FFFFFF"/>
                </a:solidFill>
              </a:defRPr>
            </a:lvl1pPr>
          </a:lstStyle>
          <a:p>
            <a:r>
              <a:t>Stocker, sécuriser et archiver ses données</a:t>
            </a:r>
          </a:p>
        </p:txBody>
      </p:sp>
      <p:pic>
        <p:nvPicPr>
          <p:cNvPr id="700" name="Image 14" descr="Image 14"/>
          <p:cNvPicPr>
            <a:picLocks noChangeAspect="1"/>
          </p:cNvPicPr>
          <p:nvPr/>
        </p:nvPicPr>
        <p:blipFill>
          <a:blip r:embed="rId3"/>
          <a:stretch>
            <a:fillRect/>
          </a:stretch>
        </p:blipFill>
        <p:spPr>
          <a:xfrm>
            <a:off x="314912" y="2099609"/>
            <a:ext cx="495423" cy="495424"/>
          </a:xfrm>
          <a:prstGeom prst="rect">
            <a:avLst/>
          </a:prstGeom>
          <a:ln w="12700">
            <a:miter lim="400000"/>
          </a:ln>
        </p:spPr>
      </p:pic>
      <p:pic>
        <p:nvPicPr>
          <p:cNvPr id="701" name="Image 15" descr="Image 15"/>
          <p:cNvPicPr>
            <a:picLocks noChangeAspect="1"/>
          </p:cNvPicPr>
          <p:nvPr/>
        </p:nvPicPr>
        <p:blipFill>
          <a:blip r:embed="rId3"/>
          <a:stretch>
            <a:fillRect/>
          </a:stretch>
        </p:blipFill>
        <p:spPr>
          <a:xfrm>
            <a:off x="331124" y="3423366"/>
            <a:ext cx="495424" cy="495423"/>
          </a:xfrm>
          <a:prstGeom prst="rect">
            <a:avLst/>
          </a:prstGeom>
          <a:ln w="12700">
            <a:miter lim="400000"/>
          </a:ln>
        </p:spPr>
      </p:pic>
      <p:pic>
        <p:nvPicPr>
          <p:cNvPr id="702" name="Image 16" descr="Image 16"/>
          <p:cNvPicPr>
            <a:picLocks noChangeAspect="1"/>
          </p:cNvPicPr>
          <p:nvPr/>
        </p:nvPicPr>
        <p:blipFill>
          <a:blip r:embed="rId3"/>
          <a:stretch>
            <a:fillRect/>
          </a:stretch>
        </p:blipFill>
        <p:spPr>
          <a:xfrm>
            <a:off x="347558" y="4747122"/>
            <a:ext cx="495423" cy="495424"/>
          </a:xfrm>
          <a:prstGeom prst="rect">
            <a:avLst/>
          </a:prstGeom>
          <a:ln w="12700">
            <a:miter lim="400000"/>
          </a:ln>
        </p:spPr>
      </p:pic>
      <p:sp>
        <p:nvSpPr>
          <p:cNvPr id="703" name="Espace réservé du numéro de diapositive 4"/>
          <p:cNvSpPr txBox="1">
            <a:spLocks noGrp="1"/>
          </p:cNvSpPr>
          <p:nvPr>
            <p:ph type="sldNum" sz="quarter" idx="4294967295"/>
          </p:nvPr>
        </p:nvSpPr>
        <p:spPr>
          <a:xfrm>
            <a:off x="5937" y="6631152"/>
            <a:ext cx="245199" cy="2611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l" defTabSz="914367">
              <a:defRPr sz="1125">
                <a:solidFill>
                  <a:srgbClr val="000000"/>
                </a:solidFill>
                <a:latin typeface="Calibri"/>
                <a:ea typeface="Calibri"/>
                <a:cs typeface="Calibri"/>
                <a:sym typeface="Calibri"/>
              </a:defRPr>
            </a:lvl1pPr>
          </a:lstStyle>
          <a:p>
            <a:fld id="{86CB4B4D-7CA3-9044-876B-883B54F8677D}" type="slidenum">
              <a:t>228</a:t>
            </a:fld>
            <a:endParaRPr/>
          </a:p>
        </p:txBody>
      </p:sp>
      <p:grpSp>
        <p:nvGrpSpPr>
          <p:cNvPr id="706" name="Groupe 11"/>
          <p:cNvGrpSpPr/>
          <p:nvPr/>
        </p:nvGrpSpPr>
        <p:grpSpPr>
          <a:xfrm>
            <a:off x="38036" y="6464300"/>
            <a:ext cx="9088460" cy="424360"/>
            <a:chOff x="0" y="0"/>
            <a:chExt cx="12925808" cy="603533"/>
          </a:xfrm>
        </p:grpSpPr>
        <p:pic>
          <p:nvPicPr>
            <p:cNvPr id="704" name="Image 20" descr="Image 20"/>
            <p:cNvPicPr>
              <a:picLocks noChangeAspect="1"/>
            </p:cNvPicPr>
            <p:nvPr/>
          </p:nvPicPr>
          <p:blipFill>
            <a:blip r:embed="rId4"/>
            <a:stretch>
              <a:fillRect/>
            </a:stretch>
          </p:blipFill>
          <p:spPr>
            <a:xfrm>
              <a:off x="11209896" y="0"/>
              <a:ext cx="1715912" cy="559929"/>
            </a:xfrm>
            <a:prstGeom prst="rect">
              <a:avLst/>
            </a:prstGeom>
            <a:ln w="12700" cap="flat">
              <a:noFill/>
              <a:miter lim="400000"/>
            </a:ln>
            <a:effectLst/>
          </p:spPr>
        </p:pic>
        <p:sp>
          <p:nvSpPr>
            <p:cNvPr id="705" name="ZoneTexte 17"/>
            <p:cNvSpPr txBox="1"/>
            <p:nvPr/>
          </p:nvSpPr>
          <p:spPr>
            <a:xfrm>
              <a:off x="0" y="225998"/>
              <a:ext cx="12896608" cy="3775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300480">
                <a:defRPr sz="1600">
                  <a:solidFill>
                    <a:srgbClr val="000000"/>
                  </a:solidFill>
                  <a:latin typeface="Calibri"/>
                  <a:ea typeface="Calibri"/>
                  <a:cs typeface="Calibri"/>
                  <a:sym typeface="Calibri"/>
                </a:defRPr>
              </a:lvl1pPr>
            </a:lstStyle>
            <a:p>
              <a:r>
                <a:rPr sz="1125" dirty="0"/>
                <a:t>Formation « Plan de </a:t>
              </a:r>
              <a:r>
                <a:rPr sz="1125" dirty="0" err="1"/>
                <a:t>Gestion</a:t>
              </a:r>
              <a:r>
                <a:rPr sz="1125" dirty="0"/>
                <a:t> des </a:t>
              </a:r>
              <a:r>
                <a:rPr sz="1125" dirty="0" err="1"/>
                <a:t>Données</a:t>
              </a:r>
              <a:r>
                <a:rPr sz="1125" dirty="0"/>
                <a:t> »  - </a:t>
              </a:r>
              <a:r>
                <a:rPr lang="fr-FR" sz="1100" dirty="0"/>
                <a:t>19/20 octobre 2020</a:t>
              </a:r>
              <a:endParaRPr sz="1125" dirty="0"/>
            </a:p>
          </p:txBody>
        </p:sp>
      </p:grpSp>
    </p:spTree>
    <p:extLst>
      <p:ext uri="{BB962C8B-B14F-4D97-AF65-F5344CB8AC3E}">
        <p14:creationId xmlns:p14="http://schemas.microsoft.com/office/powerpoint/2010/main" val="303039749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Espace réservé du contenu 2"/>
          <p:cNvSpPr txBox="1"/>
          <p:nvPr/>
        </p:nvSpPr>
        <p:spPr>
          <a:xfrm>
            <a:off x="297240" y="980728"/>
            <a:ext cx="8549520" cy="540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p>
            <a:pPr lvl="1" indent="321457" defTabSz="914367">
              <a:lnSpc>
                <a:spcPct val="90000"/>
              </a:lnSpc>
              <a:spcBef>
                <a:spcPts val="422"/>
              </a:spcBef>
              <a:defRPr sz="2800">
                <a:solidFill>
                  <a:srgbClr val="FFC000"/>
                </a:solidFill>
                <a:latin typeface="Calibri"/>
                <a:ea typeface="Calibri"/>
                <a:cs typeface="Calibri"/>
                <a:sym typeface="Calibri"/>
              </a:defRPr>
            </a:pPr>
            <a:r>
              <a:rPr sz="1600" b="1" dirty="0" err="1"/>
              <a:t>Utilité</a:t>
            </a:r>
            <a:endParaRPr sz="1600" b="1" dirty="0"/>
          </a:p>
          <a:p>
            <a:pPr marL="321457" lvl="1" defTabSz="914367">
              <a:lnSpc>
                <a:spcPct val="90000"/>
              </a:lnSpc>
              <a:spcBef>
                <a:spcPts val="422"/>
              </a:spcBef>
              <a:buSzPct val="100000"/>
              <a:defRPr>
                <a:solidFill>
                  <a:srgbClr val="000000"/>
                </a:solidFill>
                <a:latin typeface="Calibri"/>
                <a:ea typeface="Calibri"/>
                <a:cs typeface="Calibri"/>
                <a:sym typeface="Calibri"/>
              </a:defRPr>
            </a:pPr>
            <a:r>
              <a:rPr sz="1600" dirty="0" err="1"/>
              <a:t>Potentiel</a:t>
            </a:r>
            <a:r>
              <a:rPr sz="1600" dirty="0"/>
              <a:t> de </a:t>
            </a:r>
            <a:r>
              <a:rPr sz="1600" dirty="0" err="1"/>
              <a:t>réutilisation</a:t>
            </a:r>
            <a:r>
              <a:rPr sz="1600" dirty="0"/>
              <a:t> pour de futures </a:t>
            </a:r>
            <a:r>
              <a:rPr sz="1600" dirty="0" err="1"/>
              <a:t>recherches</a:t>
            </a:r>
            <a:endParaRPr sz="1600" dirty="0"/>
          </a:p>
          <a:p>
            <a:pPr marL="321457" lvl="1" defTabSz="914367">
              <a:lnSpc>
                <a:spcPct val="90000"/>
              </a:lnSpc>
              <a:spcBef>
                <a:spcPts val="422"/>
              </a:spcBef>
              <a:buSzPct val="100000"/>
              <a:defRPr>
                <a:solidFill>
                  <a:srgbClr val="000000"/>
                </a:solidFill>
                <a:latin typeface="Calibri"/>
                <a:ea typeface="Calibri"/>
                <a:cs typeface="Calibri"/>
                <a:sym typeface="Calibri"/>
              </a:defRPr>
            </a:pPr>
            <a:r>
              <a:rPr sz="1600" dirty="0" err="1"/>
              <a:t>Uniques</a:t>
            </a:r>
            <a:r>
              <a:rPr sz="1600" dirty="0"/>
              <a:t>, non </a:t>
            </a:r>
            <a:r>
              <a:rPr sz="1600" dirty="0" err="1"/>
              <a:t>reproductibles</a:t>
            </a:r>
            <a:r>
              <a:rPr sz="1600" dirty="0"/>
              <a:t> (ex: photos), </a:t>
            </a:r>
            <a:r>
              <a:rPr sz="1600" dirty="0" err="1"/>
              <a:t>ou</a:t>
            </a:r>
            <a:r>
              <a:rPr sz="1600" dirty="0"/>
              <a:t> </a:t>
            </a:r>
            <a:r>
              <a:rPr sz="1600" dirty="0" err="1"/>
              <a:t>difficilement</a:t>
            </a:r>
            <a:r>
              <a:rPr sz="1600" dirty="0"/>
              <a:t> </a:t>
            </a:r>
            <a:r>
              <a:rPr sz="1600" dirty="0" err="1"/>
              <a:t>reproductibles</a:t>
            </a:r>
            <a:r>
              <a:rPr sz="1600" dirty="0"/>
              <a:t> (ex: </a:t>
            </a:r>
            <a:r>
              <a:rPr sz="1600" dirty="0" err="1"/>
              <a:t>expérience</a:t>
            </a:r>
            <a:r>
              <a:rPr sz="1600" dirty="0"/>
              <a:t> </a:t>
            </a:r>
            <a:r>
              <a:rPr sz="1600" dirty="0" err="1"/>
              <a:t>scientifique</a:t>
            </a:r>
            <a:r>
              <a:rPr sz="1600" dirty="0"/>
              <a:t> </a:t>
            </a:r>
            <a:r>
              <a:rPr sz="1600" dirty="0" err="1"/>
              <a:t>couteuse</a:t>
            </a:r>
            <a:r>
              <a:rPr sz="1600" dirty="0"/>
              <a:t>)</a:t>
            </a:r>
          </a:p>
          <a:p>
            <a:pPr marL="321457" lvl="1" defTabSz="914367">
              <a:lnSpc>
                <a:spcPct val="90000"/>
              </a:lnSpc>
              <a:spcBef>
                <a:spcPts val="422"/>
              </a:spcBef>
              <a:buSzPct val="100000"/>
              <a:defRPr>
                <a:solidFill>
                  <a:srgbClr val="000000"/>
                </a:solidFill>
                <a:latin typeface="Calibri"/>
                <a:ea typeface="Calibri"/>
                <a:cs typeface="Calibri"/>
                <a:sym typeface="Calibri"/>
              </a:defRPr>
            </a:pPr>
            <a:r>
              <a:rPr sz="1600" dirty="0"/>
              <a:t>Validation des </a:t>
            </a:r>
            <a:r>
              <a:rPr sz="1600" dirty="0" err="1"/>
              <a:t>résultats</a:t>
            </a:r>
            <a:r>
              <a:rPr sz="1600" dirty="0"/>
              <a:t> de recherche</a:t>
            </a:r>
            <a:endParaRPr sz="1600" i="1" dirty="0"/>
          </a:p>
          <a:p>
            <a:pPr defTabSz="914367">
              <a:lnSpc>
                <a:spcPct val="90000"/>
              </a:lnSpc>
              <a:spcBef>
                <a:spcPts val="422"/>
              </a:spcBef>
              <a:defRPr i="1">
                <a:solidFill>
                  <a:srgbClr val="000000"/>
                </a:solidFill>
                <a:latin typeface="Calibri"/>
                <a:ea typeface="Calibri"/>
                <a:cs typeface="Calibri"/>
                <a:sym typeface="Calibri"/>
              </a:defRPr>
            </a:pPr>
            <a:r>
              <a:rPr sz="1600" dirty="0"/>
              <a:t>Ex : Les observations de </a:t>
            </a:r>
            <a:r>
              <a:rPr sz="1600" dirty="0" err="1"/>
              <a:t>phénomènes</a:t>
            </a:r>
            <a:r>
              <a:rPr sz="1600" dirty="0"/>
              <a:t> </a:t>
            </a:r>
            <a:r>
              <a:rPr sz="1600" dirty="0" err="1"/>
              <a:t>météorologiques</a:t>
            </a:r>
            <a:r>
              <a:rPr sz="1600" dirty="0"/>
              <a:t> </a:t>
            </a:r>
            <a:r>
              <a:rPr sz="1600" dirty="0" err="1"/>
              <a:t>ou</a:t>
            </a:r>
            <a:r>
              <a:rPr sz="1600" dirty="0"/>
              <a:t> les </a:t>
            </a:r>
            <a:r>
              <a:rPr sz="1600" dirty="0" err="1"/>
              <a:t>données</a:t>
            </a:r>
            <a:r>
              <a:rPr sz="1600" dirty="0"/>
              <a:t> de </a:t>
            </a:r>
            <a:r>
              <a:rPr sz="1600" dirty="0" err="1"/>
              <a:t>référence</a:t>
            </a:r>
            <a:r>
              <a:rPr sz="1600" dirty="0"/>
              <a:t> sur les </a:t>
            </a:r>
            <a:r>
              <a:rPr sz="1600" dirty="0" err="1"/>
              <a:t>séquences</a:t>
            </a:r>
            <a:r>
              <a:rPr sz="1600" dirty="0"/>
              <a:t> de </a:t>
            </a:r>
            <a:r>
              <a:rPr sz="1600" dirty="0" err="1"/>
              <a:t>gènes</a:t>
            </a:r>
            <a:endParaRPr sz="1600" dirty="0"/>
          </a:p>
          <a:p>
            <a:pPr indent="40182" algn="just" defTabSz="914367">
              <a:lnSpc>
                <a:spcPct val="90000"/>
              </a:lnSpc>
              <a:spcBef>
                <a:spcPts val="703"/>
              </a:spcBef>
              <a:defRPr sz="1400">
                <a:solidFill>
                  <a:srgbClr val="E46C0A"/>
                </a:solidFill>
                <a:latin typeface="Calibri"/>
                <a:ea typeface="Calibri"/>
                <a:cs typeface="Calibri"/>
                <a:sym typeface="Calibri"/>
              </a:defRPr>
            </a:pPr>
            <a:endParaRPr sz="1600" dirty="0"/>
          </a:p>
          <a:p>
            <a:pPr lvl="1" indent="321457" defTabSz="914367">
              <a:lnSpc>
                <a:spcPct val="90000"/>
              </a:lnSpc>
              <a:spcBef>
                <a:spcPts val="422"/>
              </a:spcBef>
              <a:defRPr sz="2800">
                <a:solidFill>
                  <a:srgbClr val="FFC000"/>
                </a:solidFill>
                <a:latin typeface="Calibri"/>
                <a:ea typeface="Calibri"/>
                <a:cs typeface="Calibri"/>
                <a:sym typeface="Calibri"/>
              </a:defRPr>
            </a:pPr>
            <a:r>
              <a:rPr sz="1600" b="1" dirty="0"/>
              <a:t>Obligation </a:t>
            </a:r>
            <a:r>
              <a:rPr sz="1600" b="1" dirty="0" err="1"/>
              <a:t>juridiques</a:t>
            </a:r>
            <a:endParaRPr sz="1600" b="1" dirty="0"/>
          </a:p>
          <a:p>
            <a:pPr lvl="1" defTabSz="914367">
              <a:lnSpc>
                <a:spcPct val="90000"/>
              </a:lnSpc>
              <a:spcBef>
                <a:spcPts val="422"/>
              </a:spcBef>
              <a:defRPr>
                <a:solidFill>
                  <a:srgbClr val="000000"/>
                </a:solidFill>
                <a:latin typeface="Calibri"/>
                <a:ea typeface="Calibri"/>
                <a:cs typeface="Calibri"/>
                <a:sym typeface="Calibri"/>
              </a:defRPr>
            </a:pPr>
            <a:r>
              <a:rPr sz="1600" dirty="0"/>
              <a:t>Pour justifier </a:t>
            </a:r>
            <a:r>
              <a:rPr sz="1600" dirty="0" err="1"/>
              <a:t>d’une</a:t>
            </a:r>
            <a:r>
              <a:rPr sz="1600" dirty="0"/>
              <a:t> action </a:t>
            </a:r>
            <a:r>
              <a:rPr sz="1600" dirty="0" err="1"/>
              <a:t>ou</a:t>
            </a:r>
            <a:r>
              <a:rPr sz="1600" dirty="0"/>
              <a:t> </a:t>
            </a:r>
            <a:r>
              <a:rPr sz="1600" dirty="0" err="1"/>
              <a:t>d’une</a:t>
            </a:r>
            <a:r>
              <a:rPr sz="1600" dirty="0"/>
              <a:t> </a:t>
            </a:r>
            <a:r>
              <a:rPr sz="1600" dirty="0" err="1"/>
              <a:t>activité</a:t>
            </a:r>
            <a:r>
              <a:rPr sz="1600" dirty="0"/>
              <a:t> </a:t>
            </a:r>
            <a:r>
              <a:rPr sz="1600" dirty="0" err="1"/>
              <a:t>lorsqu’il</a:t>
            </a:r>
            <a:r>
              <a:rPr sz="1600" dirty="0"/>
              <a:t> y a </a:t>
            </a:r>
            <a:r>
              <a:rPr sz="1600" dirty="0" err="1"/>
              <a:t>contentieux</a:t>
            </a:r>
            <a:r>
              <a:rPr sz="1600" dirty="0"/>
              <a:t> (</a:t>
            </a:r>
            <a:r>
              <a:rPr sz="1600" dirty="0" err="1"/>
              <a:t>dans</a:t>
            </a:r>
            <a:r>
              <a:rPr sz="1600" dirty="0"/>
              <a:t> le cadre </a:t>
            </a:r>
            <a:r>
              <a:rPr sz="1600" dirty="0" err="1"/>
              <a:t>d’une</a:t>
            </a:r>
            <a:r>
              <a:rPr sz="1600" dirty="0"/>
              <a:t> </a:t>
            </a:r>
            <a:r>
              <a:rPr sz="1600" dirty="0" err="1"/>
              <a:t>enquête</a:t>
            </a:r>
            <a:r>
              <a:rPr sz="1600" dirty="0"/>
              <a:t> </a:t>
            </a:r>
            <a:r>
              <a:rPr sz="1600" dirty="0" err="1"/>
              <a:t>publique</a:t>
            </a:r>
            <a:r>
              <a:rPr sz="1600" dirty="0"/>
              <a:t>, d’un </a:t>
            </a:r>
            <a:r>
              <a:rPr sz="1600" dirty="0" err="1"/>
              <a:t>litige</a:t>
            </a:r>
            <a:r>
              <a:rPr sz="1600" dirty="0"/>
              <a:t>, </a:t>
            </a:r>
            <a:r>
              <a:rPr sz="1600" dirty="0" err="1"/>
              <a:t>d’une</a:t>
            </a:r>
            <a:r>
              <a:rPr sz="1600" dirty="0"/>
              <a:t> </a:t>
            </a:r>
            <a:r>
              <a:rPr sz="1600" dirty="0" err="1"/>
              <a:t>enquête</a:t>
            </a:r>
            <a:r>
              <a:rPr sz="1600" dirty="0"/>
              <a:t> </a:t>
            </a:r>
            <a:r>
              <a:rPr sz="1600" dirty="0" err="1"/>
              <a:t>policière</a:t>
            </a:r>
            <a:r>
              <a:rPr sz="1600" dirty="0"/>
              <a:t>, </a:t>
            </a:r>
            <a:r>
              <a:rPr sz="1600" dirty="0" err="1"/>
              <a:t>ou</a:t>
            </a:r>
            <a:r>
              <a:rPr sz="1600" dirty="0"/>
              <a:t> d’un rapport </a:t>
            </a:r>
            <a:r>
              <a:rPr sz="1600" dirty="0" err="1"/>
              <a:t>contesté</a:t>
            </a:r>
            <a:r>
              <a:rPr sz="1600" dirty="0"/>
              <a:t> </a:t>
            </a:r>
            <a:r>
              <a:rPr sz="1600" dirty="0" err="1"/>
              <a:t>en</a:t>
            </a:r>
            <a:r>
              <a:rPr sz="1600" dirty="0"/>
              <a:t> justice)</a:t>
            </a:r>
          </a:p>
          <a:p>
            <a:pPr defTabSz="914367">
              <a:lnSpc>
                <a:spcPct val="90000"/>
              </a:lnSpc>
              <a:spcBef>
                <a:spcPts val="422"/>
              </a:spcBef>
              <a:defRPr i="1">
                <a:solidFill>
                  <a:srgbClr val="000000"/>
                </a:solidFill>
                <a:latin typeface="Calibri"/>
                <a:ea typeface="Calibri"/>
                <a:cs typeface="Calibri"/>
                <a:sym typeface="Calibri"/>
              </a:defRPr>
            </a:pPr>
            <a:r>
              <a:rPr sz="1600" dirty="0"/>
              <a:t>Ex : </a:t>
            </a:r>
            <a:r>
              <a:rPr sz="1600" dirty="0" err="1"/>
              <a:t>données</a:t>
            </a:r>
            <a:r>
              <a:rPr sz="1600" dirty="0"/>
              <a:t> </a:t>
            </a:r>
            <a:r>
              <a:rPr sz="1600" dirty="0" err="1"/>
              <a:t>prouvant</a:t>
            </a:r>
            <a:r>
              <a:rPr sz="1600" dirty="0"/>
              <a:t> le </a:t>
            </a:r>
            <a:r>
              <a:rPr sz="1600" dirty="0" err="1"/>
              <a:t>changement</a:t>
            </a:r>
            <a:r>
              <a:rPr sz="1600" dirty="0"/>
              <a:t> </a:t>
            </a:r>
            <a:r>
              <a:rPr sz="1600" dirty="0" err="1"/>
              <a:t>climatique</a:t>
            </a:r>
            <a:r>
              <a:rPr sz="1600" dirty="0"/>
              <a:t> </a:t>
            </a:r>
          </a:p>
          <a:p>
            <a:pPr indent="40182" defTabSz="914367">
              <a:lnSpc>
                <a:spcPct val="90000"/>
              </a:lnSpc>
              <a:spcBef>
                <a:spcPts val="703"/>
              </a:spcBef>
              <a:defRPr sz="1400">
                <a:solidFill>
                  <a:srgbClr val="000000"/>
                </a:solidFill>
                <a:latin typeface="Calibri"/>
                <a:ea typeface="Calibri"/>
                <a:cs typeface="Calibri"/>
                <a:sym typeface="Calibri"/>
              </a:defRPr>
            </a:pPr>
            <a:endParaRPr sz="1600" dirty="0"/>
          </a:p>
          <a:p>
            <a:pPr lvl="1" indent="321457" defTabSz="914367">
              <a:lnSpc>
                <a:spcPct val="90000"/>
              </a:lnSpc>
              <a:spcBef>
                <a:spcPts val="422"/>
              </a:spcBef>
              <a:defRPr sz="2800">
                <a:solidFill>
                  <a:srgbClr val="FFC000"/>
                </a:solidFill>
                <a:latin typeface="Calibri"/>
                <a:ea typeface="Calibri"/>
                <a:cs typeface="Calibri"/>
                <a:sym typeface="Calibri"/>
              </a:defRPr>
            </a:pPr>
            <a:r>
              <a:rPr sz="1600" b="1" dirty="0" err="1"/>
              <a:t>Intérêt</a:t>
            </a:r>
            <a:r>
              <a:rPr sz="1600" b="1" dirty="0"/>
              <a:t> </a:t>
            </a:r>
            <a:r>
              <a:rPr sz="1600" b="1" dirty="0" err="1"/>
              <a:t>historique</a:t>
            </a:r>
            <a:r>
              <a:rPr sz="1600" b="1" dirty="0"/>
              <a:t> </a:t>
            </a:r>
          </a:p>
          <a:p>
            <a:pPr lvl="1" defTabSz="914367">
              <a:lnSpc>
                <a:spcPct val="90000"/>
              </a:lnSpc>
              <a:spcBef>
                <a:spcPts val="422"/>
              </a:spcBef>
              <a:defRPr>
                <a:solidFill>
                  <a:srgbClr val="000000"/>
                </a:solidFill>
                <a:latin typeface="Calibri"/>
                <a:ea typeface="Calibri"/>
                <a:cs typeface="Calibri"/>
                <a:sym typeface="Calibri"/>
              </a:defRPr>
            </a:pPr>
            <a:r>
              <a:rPr sz="1600" dirty="0"/>
              <a:t>Pour </a:t>
            </a:r>
            <a:r>
              <a:rPr sz="1600" dirty="0" err="1"/>
              <a:t>témoigner</a:t>
            </a:r>
            <a:r>
              <a:rPr sz="1600" dirty="0"/>
              <a:t> de </a:t>
            </a:r>
            <a:r>
              <a:rPr sz="1600" dirty="0" err="1"/>
              <a:t>l’activité</a:t>
            </a:r>
            <a:r>
              <a:rPr sz="1600" dirty="0"/>
              <a:t> d’un </a:t>
            </a:r>
            <a:r>
              <a:rPr sz="1600" dirty="0" err="1"/>
              <a:t>organisme</a:t>
            </a:r>
            <a:r>
              <a:rPr sz="1600" dirty="0"/>
              <a:t>, </a:t>
            </a:r>
            <a:r>
              <a:rPr sz="1600" dirty="0" err="1"/>
              <a:t>d’une</a:t>
            </a:r>
            <a:r>
              <a:rPr sz="1600" dirty="0"/>
              <a:t> </a:t>
            </a:r>
            <a:r>
              <a:rPr sz="1600" dirty="0" err="1"/>
              <a:t>personne</a:t>
            </a:r>
            <a:r>
              <a:rPr sz="1600" dirty="0"/>
              <a:t>, </a:t>
            </a:r>
            <a:r>
              <a:rPr sz="1600" dirty="0" err="1"/>
              <a:t>d’une</a:t>
            </a:r>
            <a:r>
              <a:rPr sz="1600" dirty="0"/>
              <a:t> </a:t>
            </a:r>
            <a:r>
              <a:rPr sz="1600" dirty="0" err="1"/>
              <a:t>équipe</a:t>
            </a:r>
            <a:r>
              <a:rPr sz="1600" dirty="0"/>
              <a:t> </a:t>
            </a:r>
          </a:p>
          <a:p>
            <a:pPr defTabSz="914367">
              <a:lnSpc>
                <a:spcPct val="90000"/>
              </a:lnSpc>
              <a:spcBef>
                <a:spcPts val="422"/>
              </a:spcBef>
              <a:defRPr i="1">
                <a:solidFill>
                  <a:srgbClr val="000000"/>
                </a:solidFill>
                <a:latin typeface="Calibri"/>
                <a:ea typeface="Calibri"/>
                <a:cs typeface="Calibri"/>
                <a:sym typeface="Calibri"/>
              </a:defRPr>
            </a:pPr>
            <a:r>
              <a:rPr sz="1600" dirty="0"/>
              <a:t>Ex : Les  </a:t>
            </a:r>
            <a:r>
              <a:rPr sz="1600" dirty="0" err="1"/>
              <a:t>données</a:t>
            </a:r>
            <a:r>
              <a:rPr sz="1600" dirty="0"/>
              <a:t>  </a:t>
            </a:r>
            <a:r>
              <a:rPr sz="1600" dirty="0" err="1"/>
              <a:t>épidémiologiques</a:t>
            </a:r>
            <a:r>
              <a:rPr sz="1600" dirty="0"/>
              <a:t>  relatives  </a:t>
            </a:r>
            <a:r>
              <a:rPr sz="1600" dirty="0" err="1"/>
              <a:t>à</a:t>
            </a:r>
            <a:r>
              <a:rPr sz="1600" dirty="0"/>
              <a:t>  la  </a:t>
            </a:r>
            <a:r>
              <a:rPr sz="1600" dirty="0" err="1"/>
              <a:t>pandémie</a:t>
            </a:r>
            <a:r>
              <a:rPr sz="1600" dirty="0"/>
              <a:t>  de  grippe  </a:t>
            </a:r>
            <a:r>
              <a:rPr sz="1600" dirty="0" err="1"/>
              <a:t>espagnole</a:t>
            </a:r>
            <a:r>
              <a:rPr sz="1600" dirty="0"/>
              <a:t>  </a:t>
            </a:r>
            <a:r>
              <a:rPr sz="1600" dirty="0" err="1"/>
              <a:t>en</a:t>
            </a:r>
            <a:r>
              <a:rPr sz="1600" dirty="0"/>
              <a:t> 1918 encore </a:t>
            </a:r>
            <a:r>
              <a:rPr sz="1600" dirty="0" err="1"/>
              <a:t>analysées</a:t>
            </a:r>
            <a:r>
              <a:rPr sz="1600" dirty="0"/>
              <a:t> 100 </a:t>
            </a:r>
            <a:r>
              <a:rPr sz="1600" dirty="0" err="1"/>
              <a:t>ans</a:t>
            </a:r>
            <a:r>
              <a:rPr sz="1600" dirty="0"/>
              <a:t> plus tard pour </a:t>
            </a:r>
            <a:r>
              <a:rPr sz="1600" dirty="0" err="1"/>
              <a:t>en</a:t>
            </a:r>
            <a:r>
              <a:rPr sz="1600" dirty="0"/>
              <a:t> </a:t>
            </a:r>
            <a:r>
              <a:rPr sz="1600" dirty="0" err="1"/>
              <a:t>tirer</a:t>
            </a:r>
            <a:r>
              <a:rPr sz="1600" dirty="0"/>
              <a:t> des </a:t>
            </a:r>
            <a:r>
              <a:rPr sz="1600" dirty="0" err="1"/>
              <a:t>leçons</a:t>
            </a:r>
            <a:endParaRPr sz="1600" dirty="0"/>
          </a:p>
        </p:txBody>
      </p:sp>
      <p:grpSp>
        <p:nvGrpSpPr>
          <p:cNvPr id="713" name="Titre 1"/>
          <p:cNvGrpSpPr/>
          <p:nvPr/>
        </p:nvGrpSpPr>
        <p:grpSpPr>
          <a:xfrm>
            <a:off x="-1" y="-1"/>
            <a:ext cx="9159371" cy="718951"/>
            <a:chOff x="-1" y="0"/>
            <a:chExt cx="13026659" cy="1022506"/>
          </a:xfrm>
        </p:grpSpPr>
        <p:sp>
          <p:nvSpPr>
            <p:cNvPr id="711"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712" name="Quelles données conserver ?"/>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a:t>Quelles données conserver ?</a:t>
              </a:r>
            </a:p>
          </p:txBody>
        </p:sp>
      </p:grpSp>
      <p:sp>
        <p:nvSpPr>
          <p:cNvPr id="714" name="Espace réservé du numéro de diapositive 4"/>
          <p:cNvSpPr txBox="1">
            <a:spLocks noGrp="1"/>
          </p:cNvSpPr>
          <p:nvPr>
            <p:ph type="sldNum" sz="quarter" idx="4294967295"/>
          </p:nvPr>
        </p:nvSpPr>
        <p:spPr>
          <a:xfrm>
            <a:off x="5937" y="6631152"/>
            <a:ext cx="245199" cy="2611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l" defTabSz="914367">
              <a:defRPr sz="1125">
                <a:solidFill>
                  <a:srgbClr val="000000"/>
                </a:solidFill>
                <a:latin typeface="Calibri"/>
                <a:ea typeface="Calibri"/>
                <a:cs typeface="Calibri"/>
                <a:sym typeface="Calibri"/>
              </a:defRPr>
            </a:lvl1pPr>
          </a:lstStyle>
          <a:p>
            <a:fld id="{86CB4B4D-7CA3-9044-876B-883B54F8677D}" type="slidenum">
              <a:t>229</a:t>
            </a:fld>
            <a:endParaRPr/>
          </a:p>
        </p:txBody>
      </p:sp>
      <p:grpSp>
        <p:nvGrpSpPr>
          <p:cNvPr id="717" name="Groupe 8"/>
          <p:cNvGrpSpPr/>
          <p:nvPr/>
        </p:nvGrpSpPr>
        <p:grpSpPr>
          <a:xfrm>
            <a:off x="38036" y="6464300"/>
            <a:ext cx="9088460" cy="424360"/>
            <a:chOff x="0" y="0"/>
            <a:chExt cx="12925808" cy="603533"/>
          </a:xfrm>
        </p:grpSpPr>
        <p:pic>
          <p:nvPicPr>
            <p:cNvPr id="715" name="Image 15" descr="Image 15"/>
            <p:cNvPicPr>
              <a:picLocks noChangeAspect="1"/>
            </p:cNvPicPr>
            <p:nvPr/>
          </p:nvPicPr>
          <p:blipFill>
            <a:blip r:embed="rId3"/>
            <a:stretch>
              <a:fillRect/>
            </a:stretch>
          </p:blipFill>
          <p:spPr>
            <a:xfrm>
              <a:off x="11209896" y="0"/>
              <a:ext cx="1715912" cy="559929"/>
            </a:xfrm>
            <a:prstGeom prst="rect">
              <a:avLst/>
            </a:prstGeom>
            <a:ln w="12700" cap="flat">
              <a:noFill/>
              <a:miter lim="400000"/>
            </a:ln>
            <a:effectLst/>
          </p:spPr>
        </p:pic>
        <p:sp>
          <p:nvSpPr>
            <p:cNvPr id="716" name="ZoneTexte 14"/>
            <p:cNvSpPr txBox="1"/>
            <p:nvPr/>
          </p:nvSpPr>
          <p:spPr>
            <a:xfrm>
              <a:off x="0" y="225998"/>
              <a:ext cx="12896608" cy="3775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300480">
                <a:defRPr sz="1600">
                  <a:solidFill>
                    <a:srgbClr val="000000"/>
                  </a:solidFill>
                  <a:latin typeface="Calibri"/>
                  <a:ea typeface="Calibri"/>
                  <a:cs typeface="Calibri"/>
                  <a:sym typeface="Calibri"/>
                </a:defRPr>
              </a:lvl1pPr>
            </a:lstStyle>
            <a:p>
              <a:r>
                <a:rPr sz="1125" dirty="0"/>
                <a:t>Formation « Plan de </a:t>
              </a:r>
              <a:r>
                <a:rPr sz="1125" dirty="0" err="1"/>
                <a:t>Gestion</a:t>
              </a:r>
              <a:r>
                <a:rPr sz="1125" dirty="0"/>
                <a:t> des </a:t>
              </a:r>
              <a:r>
                <a:rPr sz="1125" dirty="0" err="1"/>
                <a:t>Données</a:t>
              </a:r>
              <a:r>
                <a:rPr sz="1125" dirty="0"/>
                <a:t> »  - </a:t>
              </a:r>
              <a:r>
                <a:rPr lang="fr-FR" sz="1100" dirty="0"/>
                <a:t>19/20 octobre 2020</a:t>
              </a:r>
              <a:endParaRPr sz="1125" dirty="0"/>
            </a:p>
          </p:txBody>
        </p:sp>
      </p:grpSp>
    </p:spTree>
    <p:extLst>
      <p:ext uri="{BB962C8B-B14F-4D97-AF65-F5344CB8AC3E}">
        <p14:creationId xmlns:p14="http://schemas.microsoft.com/office/powerpoint/2010/main" val="1855264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123728" y="1700808"/>
            <a:ext cx="4968551" cy="3078342"/>
          </a:xfrm>
        </p:spPr>
        <p:txBody>
          <a:bodyPr>
            <a:normAutofit/>
          </a:bodyPr>
          <a:lstStyle/>
          <a:p>
            <a:pPr marL="51435" indent="0">
              <a:buClr>
                <a:srgbClr val="CCFFFF">
                  <a:lumMod val="25000"/>
                </a:srgbClr>
              </a:buClr>
              <a:buSzPct val="76000"/>
              <a:buNone/>
            </a:pPr>
            <a:r>
              <a:rPr lang="fr-FR" sz="1500" dirty="0">
                <a:latin typeface="Calibri" panose="020F0502020204030204" pitchFamily="34" charset="0"/>
              </a:rPr>
              <a:t>Les métadonnées</a:t>
            </a:r>
            <a:r>
              <a:rPr lang="fr-FR" sz="1500" b="1" dirty="0">
                <a:latin typeface="Calibri" panose="020F0502020204030204" pitchFamily="34" charset="0"/>
              </a:rPr>
              <a:t> </a:t>
            </a:r>
            <a:r>
              <a:rPr lang="fr-FR" sz="1500" dirty="0">
                <a:solidFill>
                  <a:prstClr val="black"/>
                </a:solidFill>
                <a:latin typeface="Calibri" panose="020F0502020204030204" pitchFamily="34" charset="0"/>
              </a:rPr>
              <a:t>sont les </a:t>
            </a:r>
            <a:r>
              <a:rPr lang="fr-FR" sz="1500" b="1" dirty="0">
                <a:solidFill>
                  <a:prstClr val="black"/>
                </a:solidFill>
                <a:latin typeface="Calibri" panose="020F0502020204030204" pitchFamily="34" charset="0"/>
              </a:rPr>
              <a:t>réponses</a:t>
            </a:r>
            <a:r>
              <a:rPr lang="fr-FR" sz="1500" dirty="0">
                <a:solidFill>
                  <a:prstClr val="black"/>
                </a:solidFill>
                <a:latin typeface="Calibri" panose="020F0502020204030204" pitchFamily="34" charset="0"/>
              </a:rPr>
              <a:t> aux questions …</a:t>
            </a:r>
          </a:p>
          <a:p>
            <a:pPr marL="51435" indent="0">
              <a:buClr>
                <a:srgbClr val="CCFFFF">
                  <a:lumMod val="25000"/>
                </a:srgbClr>
              </a:buClr>
              <a:buSzPct val="76000"/>
              <a:buNone/>
            </a:pPr>
            <a:endParaRPr lang="fr-FR" sz="1500" dirty="0">
              <a:latin typeface="Calibri" panose="020F0502020204030204" pitchFamily="34" charset="0"/>
            </a:endParaRPr>
          </a:p>
          <a:p>
            <a:pPr marL="308610">
              <a:buClr>
                <a:schemeClr val="accent2">
                  <a:lumMod val="40000"/>
                  <a:lumOff val="60000"/>
                </a:schemeClr>
              </a:buClr>
              <a:buSzPct val="76000"/>
              <a:buFont typeface="Wingdings" pitchFamily="2" charset="2"/>
              <a:buChar char="v"/>
            </a:pPr>
            <a:r>
              <a:rPr lang="fr-FR" sz="2700" b="1" dirty="0">
                <a:solidFill>
                  <a:schemeClr val="accent2">
                    <a:lumMod val="60000"/>
                    <a:lumOff val="40000"/>
                  </a:schemeClr>
                </a:solidFill>
                <a:latin typeface="Calibri" panose="020F0502020204030204" pitchFamily="34" charset="0"/>
              </a:rPr>
              <a:t>Qui a créé la donnée ?</a:t>
            </a:r>
            <a:endParaRPr lang="fr-FR" sz="1050" dirty="0">
              <a:solidFill>
                <a:srgbClr val="000000"/>
              </a:solidFill>
              <a:latin typeface="Calibri" panose="020F0502020204030204" pitchFamily="34" charset="0"/>
            </a:endParaRPr>
          </a:p>
          <a:p>
            <a:pPr marL="308610">
              <a:buClr>
                <a:schemeClr val="accent2">
                  <a:lumMod val="40000"/>
                  <a:lumOff val="60000"/>
                </a:schemeClr>
              </a:buClr>
              <a:buSzPct val="76000"/>
              <a:buFont typeface="Wingdings" pitchFamily="2" charset="2"/>
              <a:buChar char="v"/>
            </a:pPr>
            <a:r>
              <a:rPr lang="fr-FR" sz="2700" b="1" dirty="0">
                <a:solidFill>
                  <a:schemeClr val="accent2">
                    <a:lumMod val="60000"/>
                    <a:lumOff val="40000"/>
                  </a:schemeClr>
                </a:solidFill>
                <a:latin typeface="Calibri" panose="020F0502020204030204" pitchFamily="34" charset="0"/>
              </a:rPr>
              <a:t>Quand</a:t>
            </a:r>
          </a:p>
          <a:p>
            <a:pPr marL="308610">
              <a:buClr>
                <a:schemeClr val="accent2">
                  <a:lumMod val="40000"/>
                  <a:lumOff val="60000"/>
                </a:schemeClr>
              </a:buClr>
              <a:buSzPct val="76000"/>
              <a:buFont typeface="Wingdings" pitchFamily="2" charset="2"/>
              <a:buChar char="v"/>
            </a:pPr>
            <a:r>
              <a:rPr lang="fr-FR" sz="2700" b="1" dirty="0">
                <a:solidFill>
                  <a:schemeClr val="accent2">
                    <a:lumMod val="60000"/>
                    <a:lumOff val="40000"/>
                  </a:schemeClr>
                </a:solidFill>
                <a:latin typeface="Calibri" panose="020F0502020204030204" pitchFamily="34" charset="0"/>
              </a:rPr>
              <a:t>Comment</a:t>
            </a:r>
          </a:p>
          <a:p>
            <a:pPr marL="308610">
              <a:buClr>
                <a:schemeClr val="accent2">
                  <a:lumMod val="40000"/>
                  <a:lumOff val="60000"/>
                </a:schemeClr>
              </a:buClr>
              <a:buSzPct val="76000"/>
              <a:buFont typeface="Wingdings" pitchFamily="2" charset="2"/>
              <a:buChar char="v"/>
            </a:pPr>
            <a:r>
              <a:rPr lang="fr-FR" sz="2700" b="1" dirty="0">
                <a:solidFill>
                  <a:schemeClr val="accent2">
                    <a:lumMod val="60000"/>
                    <a:lumOff val="40000"/>
                  </a:schemeClr>
                </a:solidFill>
                <a:latin typeface="Calibri" panose="020F0502020204030204" pitchFamily="34" charset="0"/>
              </a:rPr>
              <a:t>Dans quel but</a:t>
            </a:r>
            <a:endParaRPr lang="fr-FR" sz="1500" dirty="0">
              <a:solidFill>
                <a:srgbClr val="000000"/>
              </a:solidFill>
              <a:latin typeface="Calibri" panose="020F0502020204030204" pitchFamily="34" charset="0"/>
            </a:endParaRP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44000" cy="539212"/>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p>
            <a:pPr algn="l"/>
            <a:r>
              <a:rPr lang="fr-FR" sz="2400" b="1" dirty="0">
                <a:solidFill>
                  <a:schemeClr val="bg1">
                    <a:lumMod val="50000"/>
                  </a:schemeClr>
                </a:solidFill>
                <a:latin typeface="+mn-lt"/>
              </a:rPr>
              <a:t>Définition: les métadonnées</a:t>
            </a:r>
          </a:p>
        </p:txBody>
      </p:sp>
    </p:spTree>
    <p:extLst>
      <p:ext uri="{BB962C8B-B14F-4D97-AF65-F5344CB8AC3E}">
        <p14:creationId xmlns:p14="http://schemas.microsoft.com/office/powerpoint/2010/main" val="251538351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Espace réservé du contenu 2"/>
          <p:cNvSpPr txBox="1"/>
          <p:nvPr/>
        </p:nvSpPr>
        <p:spPr>
          <a:xfrm>
            <a:off x="38037" y="980728"/>
            <a:ext cx="9067928" cy="540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p>
            <a:pPr lvl="1"/>
            <a:r>
              <a:rPr lang="fr-FR" dirty="0">
                <a:solidFill>
                  <a:srgbClr val="FFC000"/>
                </a:solidFill>
                <a:latin typeface="Calibri" panose="020F0502020204030204" pitchFamily="34" charset="0"/>
              </a:rPr>
              <a:t>Données à caractères personnelles</a:t>
            </a:r>
          </a:p>
          <a:p>
            <a:pPr lvl="1"/>
            <a:r>
              <a:rPr lang="fr-FR" sz="1600" dirty="0"/>
              <a:t>Une fois arrivé au terme du délai de conservation, les données personnelles doivent être supprimées, </a:t>
            </a:r>
            <a:r>
              <a:rPr lang="fr-FR" sz="1600" dirty="0" err="1"/>
              <a:t>aggregées</a:t>
            </a:r>
            <a:r>
              <a:rPr lang="fr-FR" sz="1600" dirty="0"/>
              <a:t> ou </a:t>
            </a:r>
            <a:r>
              <a:rPr lang="fr-FR" sz="1600" dirty="0" err="1"/>
              <a:t>anonymisées</a:t>
            </a:r>
            <a:r>
              <a:rPr lang="fr-FR" sz="1600" dirty="0"/>
              <a:t>. </a:t>
            </a:r>
          </a:p>
          <a:p>
            <a:pPr lvl="1"/>
            <a:endParaRPr lang="fr-FR" sz="900" dirty="0">
              <a:solidFill>
                <a:schemeClr val="accent6">
                  <a:lumMod val="75000"/>
                </a:schemeClr>
              </a:solidFill>
              <a:latin typeface="Calibri" panose="020F0502020204030204" pitchFamily="34" charset="0"/>
            </a:endParaRPr>
          </a:p>
          <a:p>
            <a:pPr lvl="1"/>
            <a:r>
              <a:rPr lang="fr-FR" dirty="0">
                <a:solidFill>
                  <a:srgbClr val="FFC000"/>
                </a:solidFill>
                <a:latin typeface="Calibri" panose="020F0502020204030204" pitchFamily="34" charset="0"/>
              </a:rPr>
              <a:t>Données de simulations ou de calculs numériques</a:t>
            </a:r>
          </a:p>
          <a:p>
            <a:pPr lvl="1"/>
            <a:r>
              <a:rPr lang="fr-FR" sz="1600" dirty="0">
                <a:latin typeface="Calibri" panose="020F0502020204030204" pitchFamily="34" charset="0"/>
              </a:rPr>
              <a:t>Toutes les données autres que le code source, les conditions initiales des simulations et des données de vérification.</a:t>
            </a:r>
          </a:p>
          <a:p>
            <a:pPr lvl="1"/>
            <a:endParaRPr lang="fr-FR" sz="1600" dirty="0">
              <a:latin typeface="Calibri" panose="020F0502020204030204" pitchFamily="34" charset="0"/>
            </a:endParaRPr>
          </a:p>
          <a:p>
            <a:pPr lvl="1"/>
            <a:r>
              <a:rPr lang="fr-FR" dirty="0">
                <a:solidFill>
                  <a:srgbClr val="FFC000"/>
                </a:solidFill>
                <a:latin typeface="Calibri" panose="020F0502020204030204" pitchFamily="34" charset="0"/>
              </a:rPr>
              <a:t>Données de mauvaise qualité</a:t>
            </a:r>
          </a:p>
          <a:p>
            <a:pPr lvl="1"/>
            <a:r>
              <a:rPr lang="fr-FR" sz="1600" b="1" dirty="0">
                <a:latin typeface="Calibri" panose="020F0502020204030204" pitchFamily="34" charset="0"/>
              </a:rPr>
              <a:t>Non documentées</a:t>
            </a:r>
            <a:r>
              <a:rPr lang="fr-FR" sz="1600" dirty="0">
                <a:latin typeface="Calibri" panose="020F0502020204030204" pitchFamily="34" charset="0"/>
              </a:rPr>
              <a:t> : pas de métadonnées</a:t>
            </a:r>
          </a:p>
          <a:p>
            <a:pPr lvl="1"/>
            <a:r>
              <a:rPr lang="fr-FR" sz="1600" b="1" dirty="0">
                <a:latin typeface="Calibri" panose="020F0502020204030204" pitchFamily="34" charset="0"/>
              </a:rPr>
              <a:t>Incomplètes</a:t>
            </a:r>
            <a:r>
              <a:rPr lang="fr-FR" sz="1600" dirty="0">
                <a:latin typeface="Calibri" panose="020F0502020204030204" pitchFamily="34" charset="0"/>
              </a:rPr>
              <a:t> : ne pas disposer de toutes les donnée dont on a besoin</a:t>
            </a:r>
          </a:p>
          <a:p>
            <a:pPr lvl="1"/>
            <a:r>
              <a:rPr lang="fr-FR" sz="1600" b="1" dirty="0">
                <a:latin typeface="Calibri" panose="020F0502020204030204" pitchFamily="34" charset="0"/>
              </a:rPr>
              <a:t>Inexactes</a:t>
            </a:r>
            <a:r>
              <a:rPr lang="fr-FR" sz="1600" dirty="0">
                <a:latin typeface="Calibri" panose="020F0502020204030204" pitchFamily="34" charset="0"/>
              </a:rPr>
              <a:t> : fautes d'orthographe, informations manquantes, vides</a:t>
            </a:r>
          </a:p>
          <a:p>
            <a:pPr lvl="1"/>
            <a:r>
              <a:rPr lang="fr-FR" sz="1600" b="1" dirty="0"/>
              <a:t>Non conformes</a:t>
            </a:r>
            <a:r>
              <a:rPr lang="fr-FR" sz="1600" dirty="0"/>
              <a:t> : les données ne répondant pas aux normes réglementaires</a:t>
            </a:r>
            <a:endParaRPr lang="fr-FR" sz="1600" dirty="0">
              <a:latin typeface="Calibri" panose="020F0502020204030204" pitchFamily="34" charset="0"/>
            </a:endParaRPr>
          </a:p>
          <a:p>
            <a:pPr lvl="1"/>
            <a:r>
              <a:rPr lang="fr-FR" sz="1600" b="1" dirty="0">
                <a:latin typeface="Calibri" panose="020F0502020204030204" pitchFamily="34" charset="0"/>
              </a:rPr>
              <a:t>Non actualisées </a:t>
            </a:r>
            <a:r>
              <a:rPr lang="fr-FR" sz="1600" dirty="0">
                <a:latin typeface="Calibri" panose="020F0502020204030204" pitchFamily="34" charset="0"/>
              </a:rPr>
              <a:t>: une donnée non mise à jour devient obsolète et inutile.</a:t>
            </a:r>
          </a:p>
          <a:p>
            <a:pPr lvl="1"/>
            <a:r>
              <a:rPr lang="fr-FR" sz="1600" b="1" dirty="0">
                <a:latin typeface="Calibri" panose="020F0502020204030204" pitchFamily="34" charset="0"/>
              </a:rPr>
              <a:t>Indisponibles : </a:t>
            </a:r>
            <a:r>
              <a:rPr lang="fr-FR" sz="1600" dirty="0">
                <a:latin typeface="Calibri" panose="020F0502020204030204" pitchFamily="34" charset="0"/>
              </a:rPr>
              <a:t>utilisant des formats de fichiers propriétaires obsolètes, éparpillées entre plusieurs supports</a:t>
            </a:r>
          </a:p>
          <a:p>
            <a:pPr lvl="1"/>
            <a:r>
              <a:rPr lang="fr-FR" sz="1600" b="1" dirty="0"/>
              <a:t>Non sécurisées :</a:t>
            </a:r>
            <a:r>
              <a:rPr lang="fr-FR" sz="1600" dirty="0"/>
              <a:t> les données laissées sans contrôle peuvent être piratées</a:t>
            </a:r>
            <a:endParaRPr lang="fr-FR" sz="1600" dirty="0">
              <a:latin typeface="Calibri" panose="020F0502020204030204" pitchFamily="34" charset="0"/>
            </a:endParaRPr>
          </a:p>
          <a:p>
            <a:pPr lvl="1" indent="270023" defTabSz="768069">
              <a:lnSpc>
                <a:spcPct val="90000"/>
              </a:lnSpc>
              <a:spcBef>
                <a:spcPts val="562"/>
              </a:spcBef>
              <a:defRPr sz="2016">
                <a:solidFill>
                  <a:srgbClr val="000000"/>
                </a:solidFill>
                <a:latin typeface="Calibri"/>
                <a:ea typeface="Calibri"/>
                <a:cs typeface="Calibri"/>
                <a:sym typeface="Calibri"/>
              </a:defRPr>
            </a:pPr>
            <a:endParaRPr sz="1417" dirty="0"/>
          </a:p>
        </p:txBody>
      </p:sp>
      <p:grpSp>
        <p:nvGrpSpPr>
          <p:cNvPr id="732" name="Titre 1"/>
          <p:cNvGrpSpPr/>
          <p:nvPr/>
        </p:nvGrpSpPr>
        <p:grpSpPr>
          <a:xfrm>
            <a:off x="-1" y="-1"/>
            <a:ext cx="9159371" cy="718951"/>
            <a:chOff x="-1" y="0"/>
            <a:chExt cx="13026659" cy="1022506"/>
          </a:xfrm>
        </p:grpSpPr>
        <p:sp>
          <p:nvSpPr>
            <p:cNvPr id="730" name="Rectangle"/>
            <p:cNvSpPr/>
            <p:nvPr/>
          </p:nvSpPr>
          <p:spPr>
            <a:xfrm>
              <a:off x="-1" y="0"/>
              <a:ext cx="13026659" cy="1022506"/>
            </a:xfrm>
            <a:prstGeom prst="rect">
              <a:avLst/>
            </a:prstGeom>
            <a:solidFill>
              <a:srgbClr val="FFC000"/>
            </a:solidFill>
            <a:ln w="12700" cap="flat">
              <a:noFill/>
              <a:miter lim="400000"/>
            </a:ln>
            <a:effectLst/>
          </p:spPr>
          <p:txBody>
            <a:bodyPr wrap="square" lIns="45719" tIns="45719" rIns="45719" bIns="45719" numCol="1" anchor="ctr">
              <a:noAutofit/>
            </a:bodyPr>
            <a:lstStyle/>
            <a:p>
              <a:pPr defTabSz="914367">
                <a:defRPr sz="6200">
                  <a:solidFill>
                    <a:srgbClr val="000000"/>
                  </a:solidFill>
                  <a:latin typeface="Calibri"/>
                  <a:ea typeface="Calibri"/>
                  <a:cs typeface="Calibri"/>
                  <a:sym typeface="Calibri"/>
                </a:defRPr>
              </a:pPr>
              <a:endParaRPr sz="4359"/>
            </a:p>
          </p:txBody>
        </p:sp>
        <p:sp>
          <p:nvSpPr>
            <p:cNvPr id="731" name="Quelles sont les données à ne pas conserver?"/>
            <p:cNvSpPr txBox="1"/>
            <p:nvPr/>
          </p:nvSpPr>
          <p:spPr>
            <a:xfrm>
              <a:off x="65023" y="106996"/>
              <a:ext cx="12896610" cy="808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l" defTabSz="1300480">
                <a:defRPr sz="4400" b="1">
                  <a:solidFill>
                    <a:srgbClr val="FFFFFF"/>
                  </a:solidFill>
                  <a:latin typeface="Calibri"/>
                  <a:ea typeface="Calibri"/>
                  <a:cs typeface="Calibri"/>
                  <a:sym typeface="Calibri"/>
                </a:defRPr>
              </a:lvl1pPr>
            </a:lstStyle>
            <a:p>
              <a:r>
                <a:rPr sz="3094"/>
                <a:t>Quelles sont les données à ne pas conserver?</a:t>
              </a:r>
            </a:p>
          </p:txBody>
        </p:sp>
      </p:grpSp>
      <p:sp>
        <p:nvSpPr>
          <p:cNvPr id="733" name="Espace réservé du numéro de diapositive 4"/>
          <p:cNvSpPr txBox="1">
            <a:spLocks noGrp="1"/>
          </p:cNvSpPr>
          <p:nvPr>
            <p:ph type="sldNum" sz="quarter" idx="4294967295"/>
          </p:nvPr>
        </p:nvSpPr>
        <p:spPr>
          <a:xfrm>
            <a:off x="5937" y="6631152"/>
            <a:ext cx="245199" cy="2611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l" defTabSz="914367">
              <a:defRPr sz="1125">
                <a:solidFill>
                  <a:srgbClr val="000000"/>
                </a:solidFill>
                <a:latin typeface="Calibri"/>
                <a:ea typeface="Calibri"/>
                <a:cs typeface="Calibri"/>
                <a:sym typeface="Calibri"/>
              </a:defRPr>
            </a:lvl1pPr>
          </a:lstStyle>
          <a:p>
            <a:fld id="{86CB4B4D-7CA3-9044-876B-883B54F8677D}" type="slidenum">
              <a:t>230</a:t>
            </a:fld>
            <a:endParaRPr/>
          </a:p>
        </p:txBody>
      </p:sp>
      <p:grpSp>
        <p:nvGrpSpPr>
          <p:cNvPr id="736" name="Groupe 8"/>
          <p:cNvGrpSpPr/>
          <p:nvPr/>
        </p:nvGrpSpPr>
        <p:grpSpPr>
          <a:xfrm>
            <a:off x="38036" y="6464300"/>
            <a:ext cx="9088460" cy="424360"/>
            <a:chOff x="0" y="0"/>
            <a:chExt cx="12925808" cy="603533"/>
          </a:xfrm>
        </p:grpSpPr>
        <p:pic>
          <p:nvPicPr>
            <p:cNvPr id="734" name="Image 15" descr="Image 15"/>
            <p:cNvPicPr>
              <a:picLocks noChangeAspect="1"/>
            </p:cNvPicPr>
            <p:nvPr/>
          </p:nvPicPr>
          <p:blipFill>
            <a:blip r:embed="rId2"/>
            <a:stretch>
              <a:fillRect/>
            </a:stretch>
          </p:blipFill>
          <p:spPr>
            <a:xfrm>
              <a:off x="11209896" y="0"/>
              <a:ext cx="1715912" cy="559929"/>
            </a:xfrm>
            <a:prstGeom prst="rect">
              <a:avLst/>
            </a:prstGeom>
            <a:ln w="12700" cap="flat">
              <a:noFill/>
              <a:miter lim="400000"/>
            </a:ln>
            <a:effectLst/>
          </p:spPr>
        </p:pic>
        <p:sp>
          <p:nvSpPr>
            <p:cNvPr id="735" name="ZoneTexte 14"/>
            <p:cNvSpPr txBox="1"/>
            <p:nvPr/>
          </p:nvSpPr>
          <p:spPr>
            <a:xfrm>
              <a:off x="0" y="225998"/>
              <a:ext cx="12896608" cy="3775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300480">
                <a:defRPr sz="1600">
                  <a:solidFill>
                    <a:srgbClr val="000000"/>
                  </a:solidFill>
                  <a:latin typeface="Calibri"/>
                  <a:ea typeface="Calibri"/>
                  <a:cs typeface="Calibri"/>
                  <a:sym typeface="Calibri"/>
                </a:defRPr>
              </a:lvl1pPr>
            </a:lstStyle>
            <a:p>
              <a:r>
                <a:rPr sz="1125" dirty="0"/>
                <a:t>Formation « Plan de </a:t>
              </a:r>
              <a:r>
                <a:rPr sz="1125" dirty="0" err="1"/>
                <a:t>Gestion</a:t>
              </a:r>
              <a:r>
                <a:rPr sz="1125" dirty="0"/>
                <a:t> des </a:t>
              </a:r>
              <a:r>
                <a:rPr sz="1125" dirty="0" err="1"/>
                <a:t>Données</a:t>
              </a:r>
              <a:r>
                <a:rPr sz="1125" dirty="0"/>
                <a:t> »  - </a:t>
              </a:r>
              <a:r>
                <a:rPr lang="fr-FR" sz="1100" dirty="0"/>
                <a:t>19/20 octobre 2020</a:t>
              </a:r>
              <a:endParaRPr sz="1125" dirty="0"/>
            </a:p>
          </p:txBody>
        </p:sp>
      </p:grpSp>
    </p:spTree>
    <p:extLst>
      <p:ext uri="{BB962C8B-B14F-4D97-AF65-F5344CB8AC3E}">
        <p14:creationId xmlns:p14="http://schemas.microsoft.com/office/powerpoint/2010/main" val="340961748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Espace réservé du contenu 2"/>
          <p:cNvSpPr txBox="1"/>
          <p:nvPr/>
        </p:nvSpPr>
        <p:spPr>
          <a:xfrm>
            <a:off x="297240" y="980728"/>
            <a:ext cx="8549520" cy="540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ormAutofit/>
          </a:bodyPr>
          <a:lstStyle/>
          <a:p>
            <a:pPr lvl="1" indent="8661" defTabSz="886936">
              <a:spcBef>
                <a:spcPts val="633"/>
              </a:spcBef>
              <a:defRPr sz="3686" b="1">
                <a:solidFill>
                  <a:srgbClr val="FFC000"/>
                </a:solidFill>
                <a:latin typeface="Calibri"/>
                <a:ea typeface="Calibri"/>
                <a:cs typeface="Calibri"/>
                <a:sym typeface="Calibri"/>
              </a:defRPr>
            </a:pPr>
            <a:r>
              <a:rPr sz="2592" dirty="0"/>
              <a:t>Le Cirad propose…</a:t>
            </a:r>
          </a:p>
          <a:p>
            <a:pPr lvl="1" indent="8661" defTabSz="886936">
              <a:spcBef>
                <a:spcPts val="633"/>
              </a:spcBef>
              <a:defRPr sz="2716">
                <a:solidFill>
                  <a:srgbClr val="000000"/>
                </a:solidFill>
                <a:latin typeface="Calibri"/>
                <a:ea typeface="Calibri"/>
                <a:cs typeface="Calibri"/>
                <a:sym typeface="Calibri"/>
              </a:defRPr>
            </a:pPr>
            <a:endParaRPr sz="1910" dirty="0"/>
          </a:p>
          <a:p>
            <a:pPr lvl="1" indent="8661" defTabSz="886936">
              <a:spcBef>
                <a:spcPts val="492"/>
              </a:spcBef>
              <a:defRPr sz="3298">
                <a:solidFill>
                  <a:srgbClr val="000000"/>
                </a:solidFill>
                <a:latin typeface="Calibri"/>
                <a:ea typeface="Calibri"/>
                <a:cs typeface="Calibri"/>
                <a:sym typeface="Calibri"/>
              </a:defRPr>
            </a:pPr>
            <a:r>
              <a:rPr sz="2319" dirty="0"/>
              <a:t>Dataverse </a:t>
            </a:r>
            <a:r>
              <a:rPr sz="2319" dirty="0" err="1"/>
              <a:t>comme</a:t>
            </a:r>
            <a:r>
              <a:rPr sz="2319" dirty="0"/>
              <a:t> lieu de stockage et </a:t>
            </a:r>
            <a:r>
              <a:rPr sz="2319" dirty="0" err="1"/>
              <a:t>d’archivage</a:t>
            </a:r>
            <a:r>
              <a:rPr sz="2319" dirty="0"/>
              <a:t> des </a:t>
            </a:r>
            <a:r>
              <a:rPr sz="2319" dirty="0" err="1"/>
              <a:t>données</a:t>
            </a:r>
            <a:endParaRPr sz="2592" dirty="0"/>
          </a:p>
          <a:p>
            <a:pPr lvl="1" indent="8661" defTabSz="886936">
              <a:spcBef>
                <a:spcPts val="633"/>
              </a:spcBef>
              <a:defRPr sz="2716">
                <a:solidFill>
                  <a:srgbClr val="E46C0A"/>
                </a:solidFill>
                <a:latin typeface="Calibri"/>
                <a:ea typeface="Calibri"/>
                <a:cs typeface="Calibri"/>
                <a:sym typeface="Calibri"/>
              </a:defRPr>
            </a:pPr>
            <a:endParaRPr sz="2592" dirty="0"/>
          </a:p>
          <a:p>
            <a:pPr lvl="1" indent="8661" defTabSz="886936">
              <a:spcBef>
                <a:spcPts val="633"/>
              </a:spcBef>
              <a:defRPr sz="2716">
                <a:solidFill>
                  <a:srgbClr val="E46C0A"/>
                </a:solidFill>
                <a:latin typeface="Calibri"/>
                <a:ea typeface="Calibri"/>
                <a:cs typeface="Calibri"/>
                <a:sym typeface="Calibri"/>
              </a:defRPr>
            </a:pPr>
            <a:endParaRPr sz="2592" dirty="0"/>
          </a:p>
          <a:p>
            <a:pPr lvl="1" indent="8661" defTabSz="886936">
              <a:spcBef>
                <a:spcPts val="633"/>
              </a:spcBef>
              <a:defRPr sz="2716">
                <a:solidFill>
                  <a:srgbClr val="E46C0A"/>
                </a:solidFill>
                <a:latin typeface="Calibri"/>
                <a:ea typeface="Calibri"/>
                <a:cs typeface="Calibri"/>
                <a:sym typeface="Calibri"/>
              </a:defRPr>
            </a:pPr>
            <a:endParaRPr sz="2592" dirty="0"/>
          </a:p>
          <a:p>
            <a:pPr lvl="1" indent="8661" defTabSz="886936">
              <a:spcBef>
                <a:spcPts val="633"/>
              </a:spcBef>
              <a:defRPr sz="2716">
                <a:solidFill>
                  <a:srgbClr val="E46C0A"/>
                </a:solidFill>
                <a:latin typeface="Calibri"/>
                <a:ea typeface="Calibri"/>
                <a:cs typeface="Calibri"/>
                <a:sym typeface="Calibri"/>
              </a:defRPr>
            </a:pPr>
            <a:endParaRPr sz="2592" dirty="0"/>
          </a:p>
          <a:p>
            <a:pPr lvl="1" indent="8661" defTabSz="886936">
              <a:spcBef>
                <a:spcPts val="633"/>
              </a:spcBef>
              <a:defRPr sz="2716">
                <a:solidFill>
                  <a:srgbClr val="E46C0A"/>
                </a:solidFill>
                <a:latin typeface="Calibri"/>
                <a:ea typeface="Calibri"/>
                <a:cs typeface="Calibri"/>
                <a:sym typeface="Calibri"/>
              </a:defRPr>
            </a:pPr>
            <a:endParaRPr sz="2592" dirty="0"/>
          </a:p>
          <a:p>
            <a:pPr lvl="1" indent="8661" defTabSz="886936">
              <a:spcBef>
                <a:spcPts val="633"/>
              </a:spcBef>
              <a:defRPr sz="2716">
                <a:solidFill>
                  <a:srgbClr val="E46C0A"/>
                </a:solidFill>
                <a:latin typeface="Calibri"/>
                <a:ea typeface="Calibri"/>
                <a:cs typeface="Calibri"/>
                <a:sym typeface="Calibri"/>
              </a:defRPr>
            </a:pPr>
            <a:endParaRPr sz="2592" dirty="0"/>
          </a:p>
          <a:p>
            <a:pPr lvl="1" indent="8661" defTabSz="886936">
              <a:spcBef>
                <a:spcPts val="633"/>
              </a:spcBef>
              <a:defRPr sz="3298">
                <a:solidFill>
                  <a:srgbClr val="000000"/>
                </a:solidFill>
                <a:latin typeface="Calibri"/>
                <a:ea typeface="Calibri"/>
                <a:cs typeface="Calibri"/>
                <a:sym typeface="Calibri"/>
              </a:defRPr>
            </a:pPr>
            <a:endParaRPr sz="2592" dirty="0"/>
          </a:p>
          <a:p>
            <a:pPr lvl="1" indent="8661" defTabSz="886936">
              <a:spcBef>
                <a:spcPts val="633"/>
              </a:spcBef>
              <a:defRPr sz="3686">
                <a:solidFill>
                  <a:srgbClr val="000000"/>
                </a:solidFill>
                <a:latin typeface="Calibri"/>
                <a:ea typeface="Calibri"/>
                <a:cs typeface="Calibri"/>
                <a:sym typeface="Calibri"/>
              </a:defRPr>
            </a:pPr>
            <a:r>
              <a:rPr sz="2592" u="sng" dirty="0">
                <a:solidFill>
                  <a:srgbClr val="0000FF"/>
                </a:solidFill>
                <a:uFill>
                  <a:solidFill>
                    <a:srgbClr val="0000FF"/>
                  </a:solidFill>
                </a:uFill>
                <a:hlinkClick r:id="rId2"/>
              </a:rPr>
              <a:t>https://dataverse.cirad.fr/</a:t>
            </a:r>
          </a:p>
        </p:txBody>
      </p:sp>
      <p:sp>
        <p:nvSpPr>
          <p:cNvPr id="739" name="Titre 1"/>
          <p:cNvSpPr txBox="1">
            <a:spLocks noGrp="1"/>
          </p:cNvSpPr>
          <p:nvPr>
            <p:ph type="title"/>
          </p:nvPr>
        </p:nvSpPr>
        <p:spPr>
          <a:xfrm>
            <a:off x="-2" y="0"/>
            <a:ext cx="9105967" cy="718950"/>
          </a:xfrm>
          <a:prstGeom prst="rect">
            <a:avLst/>
          </a:prstGeom>
          <a:solidFill>
            <a:srgbClr val="FFC000"/>
          </a:solidFill>
        </p:spPr>
        <p:txBody>
          <a:bodyPr>
            <a:noAutofit/>
          </a:bodyPr>
          <a:lstStyle>
            <a:lvl1pPr algn="l">
              <a:defRPr sz="4400" b="1">
                <a:solidFill>
                  <a:srgbClr val="FFFFFF"/>
                </a:solidFill>
                <a:latin typeface="Alwyn New Rg"/>
                <a:ea typeface="Alwyn New Rg"/>
                <a:cs typeface="Alwyn New Rg"/>
                <a:sym typeface="Alwyn New Rg"/>
              </a:defRPr>
            </a:lvl1pPr>
          </a:lstStyle>
          <a:p>
            <a:r>
              <a:rPr lang="fr-FR" sz="3800" dirty="0">
                <a:latin typeface="Calibri" panose="020F0502020204030204" pitchFamily="34" charset="0"/>
                <a:cs typeface="Calibri" panose="020F0502020204030204" pitchFamily="34" charset="0"/>
              </a:rPr>
              <a:t>5. Sécuriser, stocker et archiver ses données</a:t>
            </a:r>
            <a:endParaRPr sz="3800" dirty="0">
              <a:latin typeface="Calibri" panose="020F0502020204030204" pitchFamily="34" charset="0"/>
              <a:cs typeface="Calibri" panose="020F0502020204030204" pitchFamily="34" charset="0"/>
            </a:endParaRPr>
          </a:p>
        </p:txBody>
      </p:sp>
      <p:pic>
        <p:nvPicPr>
          <p:cNvPr id="740" name="Image 13" descr="Image 13"/>
          <p:cNvPicPr>
            <a:picLocks noChangeAspect="1"/>
          </p:cNvPicPr>
          <p:nvPr/>
        </p:nvPicPr>
        <p:blipFill>
          <a:blip r:embed="rId3"/>
          <a:stretch>
            <a:fillRect/>
          </a:stretch>
        </p:blipFill>
        <p:spPr>
          <a:xfrm>
            <a:off x="2123727" y="2708920"/>
            <a:ext cx="5189768" cy="1850451"/>
          </a:xfrm>
          <a:prstGeom prst="rect">
            <a:avLst/>
          </a:prstGeom>
          <a:ln w="12700">
            <a:miter lim="400000"/>
          </a:ln>
        </p:spPr>
      </p:pic>
      <p:sp>
        <p:nvSpPr>
          <p:cNvPr id="741" name="Espace réservé du numéro de diapositive 4"/>
          <p:cNvSpPr txBox="1">
            <a:spLocks noGrp="1"/>
          </p:cNvSpPr>
          <p:nvPr>
            <p:ph type="sldNum" sz="quarter" idx="4294967295"/>
          </p:nvPr>
        </p:nvSpPr>
        <p:spPr>
          <a:xfrm>
            <a:off x="5937" y="6631152"/>
            <a:ext cx="461607" cy="2268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l" defTabSz="914367">
              <a:defRPr sz="1125">
                <a:solidFill>
                  <a:srgbClr val="000000"/>
                </a:solidFill>
                <a:latin typeface="Calibri"/>
                <a:ea typeface="Calibri"/>
                <a:cs typeface="Calibri"/>
                <a:sym typeface="Calibri"/>
              </a:defRPr>
            </a:lvl1pPr>
          </a:lstStyle>
          <a:p>
            <a:fld id="{86CB4B4D-7CA3-9044-876B-883B54F8677D}" type="slidenum">
              <a:t>231</a:t>
            </a:fld>
            <a:endParaRPr dirty="0"/>
          </a:p>
        </p:txBody>
      </p:sp>
      <p:grpSp>
        <p:nvGrpSpPr>
          <p:cNvPr id="744" name="Groupe 9"/>
          <p:cNvGrpSpPr/>
          <p:nvPr/>
        </p:nvGrpSpPr>
        <p:grpSpPr>
          <a:xfrm>
            <a:off x="394481" y="6286041"/>
            <a:ext cx="8711484" cy="393701"/>
            <a:chOff x="4092842" y="-37763"/>
            <a:chExt cx="12896608" cy="559929"/>
          </a:xfrm>
        </p:grpSpPr>
        <p:pic>
          <p:nvPicPr>
            <p:cNvPr id="742" name="Image 17" descr="Image 17"/>
            <p:cNvPicPr>
              <a:picLocks noChangeAspect="1"/>
            </p:cNvPicPr>
            <p:nvPr/>
          </p:nvPicPr>
          <p:blipFill>
            <a:blip r:embed="rId4"/>
            <a:stretch>
              <a:fillRect/>
            </a:stretch>
          </p:blipFill>
          <p:spPr>
            <a:xfrm>
              <a:off x="14565994" y="-37763"/>
              <a:ext cx="1715912" cy="559929"/>
            </a:xfrm>
            <a:prstGeom prst="rect">
              <a:avLst/>
            </a:prstGeom>
            <a:ln w="12700" cap="flat">
              <a:noFill/>
              <a:miter lim="400000"/>
            </a:ln>
            <a:effectLst/>
          </p:spPr>
        </p:pic>
        <p:sp>
          <p:nvSpPr>
            <p:cNvPr id="743" name="ZoneTexte 16"/>
            <p:cNvSpPr txBox="1"/>
            <p:nvPr/>
          </p:nvSpPr>
          <p:spPr>
            <a:xfrm>
              <a:off x="4092842" y="0"/>
              <a:ext cx="12896608" cy="3775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1300480">
                <a:defRPr sz="1600">
                  <a:solidFill>
                    <a:srgbClr val="000000"/>
                  </a:solidFill>
                  <a:latin typeface="Calibri"/>
                  <a:ea typeface="Calibri"/>
                  <a:cs typeface="Calibri"/>
                  <a:sym typeface="Calibri"/>
                </a:defRPr>
              </a:lvl1pPr>
            </a:lstStyle>
            <a:p>
              <a:r>
                <a:rPr sz="1125" dirty="0"/>
                <a:t>Formation « Plan de Gestion des </a:t>
              </a:r>
              <a:r>
                <a:rPr sz="1125" dirty="0" err="1"/>
                <a:t>Données</a:t>
              </a:r>
              <a:r>
                <a:rPr sz="1125" dirty="0"/>
                <a:t> »  - 27/28 </a:t>
              </a:r>
              <a:r>
                <a:rPr sz="1125" dirty="0" err="1"/>
                <a:t>janvier</a:t>
              </a:r>
              <a:r>
                <a:rPr sz="1125" dirty="0"/>
                <a:t> 2020</a:t>
              </a:r>
            </a:p>
          </p:txBody>
        </p:sp>
      </p:grpSp>
    </p:spTree>
    <p:extLst>
      <p:ext uri="{BB962C8B-B14F-4D97-AF65-F5344CB8AC3E}">
        <p14:creationId xmlns:p14="http://schemas.microsoft.com/office/powerpoint/2010/main" val="23299690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E7FF"/>
        </a:solidFill>
        <a:effectLst/>
      </p:bgPr>
    </p:bg>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683568" y="2276872"/>
            <a:ext cx="7560840" cy="1569660"/>
          </a:xfrm>
        </p:spPr>
        <p:txBody>
          <a:bodyPr wrap="square">
            <a:spAutoFit/>
          </a:bodyPr>
          <a:lstStyle/>
          <a:p>
            <a:pPr marL="0" indent="0" algn="ctr">
              <a:spcBef>
                <a:spcPts val="1200"/>
              </a:spcBef>
              <a:buNone/>
            </a:pPr>
            <a:r>
              <a:rPr lang="fr-FR" sz="4800" b="1" dirty="0">
                <a:solidFill>
                  <a:srgbClr val="3366FF"/>
                </a:solidFill>
              </a:rPr>
              <a:t>PARTAGE ET VALORISATION DES DONNÉES</a:t>
            </a:r>
          </a:p>
        </p:txBody>
      </p:sp>
      <p:grpSp>
        <p:nvGrpSpPr>
          <p:cNvPr id="5" name="Groupe 4">
            <a:extLst>
              <a:ext uri="{FF2B5EF4-FFF2-40B4-BE49-F238E27FC236}">
                <a16:creationId xmlns:a16="http://schemas.microsoft.com/office/drawing/2014/main" id="{23FAEF25-1661-4F41-B82E-721A4D2609D7}"/>
              </a:ext>
            </a:extLst>
          </p:cNvPr>
          <p:cNvGrpSpPr/>
          <p:nvPr/>
        </p:nvGrpSpPr>
        <p:grpSpPr>
          <a:xfrm>
            <a:off x="5938" y="6464300"/>
            <a:ext cx="9120556" cy="435904"/>
            <a:chOff x="5938" y="6464300"/>
            <a:chExt cx="9120556" cy="435904"/>
          </a:xfrm>
        </p:grpSpPr>
        <p:pic>
          <p:nvPicPr>
            <p:cNvPr id="9" name="Image 8">
              <a:extLst>
                <a:ext uri="{FF2B5EF4-FFF2-40B4-BE49-F238E27FC236}">
                  <a16:creationId xmlns:a16="http://schemas.microsoft.com/office/drawing/2014/main" id="{D65E332F-7B51-42AA-B8EA-10A55FAD8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0" name="Espace réservé du numéro de diapositive 4">
              <a:extLst>
                <a:ext uri="{FF2B5EF4-FFF2-40B4-BE49-F238E27FC236}">
                  <a16:creationId xmlns:a16="http://schemas.microsoft.com/office/drawing/2014/main" id="{3B058ECD-337B-4243-8D5D-E68BA9A8EA1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78832718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38736" y="1872434"/>
            <a:ext cx="8469768" cy="215443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buClr>
                <a:srgbClr val="FFCCFF"/>
              </a:buClr>
              <a:buFont typeface="Wingdings" pitchFamily="2" charset="2"/>
              <a:buChar char="v"/>
            </a:pPr>
            <a:r>
              <a:rPr lang="fr-FR" dirty="0">
                <a:solidFill>
                  <a:prstClr val="black"/>
                </a:solidFill>
                <a:latin typeface="Calibri" panose="020F0502020204030204" pitchFamily="34" charset="0"/>
              </a:rPr>
              <a:t>Quels jeux de données seront partagés ?</a:t>
            </a:r>
          </a:p>
          <a:p>
            <a:pPr algn="l">
              <a:buClr>
                <a:srgbClr val="FFCCFF"/>
              </a:buClr>
              <a:buFont typeface="Wingdings" pitchFamily="2" charset="2"/>
              <a:buChar char="v"/>
            </a:pPr>
            <a:r>
              <a:rPr lang="fr-FR" dirty="0">
                <a:solidFill>
                  <a:prstClr val="black"/>
                </a:solidFill>
                <a:latin typeface="Calibri" panose="020F0502020204030204" pitchFamily="34" charset="0"/>
              </a:rPr>
              <a:t>Quand ?</a:t>
            </a:r>
          </a:p>
          <a:p>
            <a:pPr algn="l">
              <a:buClr>
                <a:srgbClr val="FFCCFF"/>
              </a:buClr>
              <a:buFont typeface="Wingdings" pitchFamily="2" charset="2"/>
              <a:buChar char="v"/>
            </a:pPr>
            <a:r>
              <a:rPr lang="fr-FR" dirty="0">
                <a:solidFill>
                  <a:prstClr val="black"/>
                </a:solidFill>
                <a:latin typeface="Calibri" panose="020F0502020204030204" pitchFamily="34" charset="0"/>
              </a:rPr>
              <a:t>Où ? </a:t>
            </a:r>
            <a:r>
              <a:rPr lang="fr-FR" dirty="0">
                <a:solidFill>
                  <a:prstClr val="black"/>
                </a:solidFill>
                <a:latin typeface="Calibri" panose="020F0502020204030204" pitchFamily="34" charset="0"/>
                <a:sym typeface="Wingdings" pitchFamily="2" charset="2"/>
              </a:rPr>
              <a:t></a:t>
            </a:r>
            <a:r>
              <a:rPr lang="fr-FR" dirty="0">
                <a:solidFill>
                  <a:prstClr val="black"/>
                </a:solidFill>
                <a:latin typeface="Calibri" panose="020F0502020204030204" pitchFamily="34" charset="0"/>
              </a:rPr>
              <a:t> quel entrepôt de données ?</a:t>
            </a:r>
          </a:p>
          <a:p>
            <a:pPr algn="l">
              <a:buClr>
                <a:srgbClr val="FFCCFF"/>
              </a:buClr>
              <a:buFont typeface="Wingdings" pitchFamily="2" charset="2"/>
              <a:buChar char="v"/>
            </a:pPr>
            <a:r>
              <a:rPr lang="fr-FR" dirty="0">
                <a:solidFill>
                  <a:prstClr val="black"/>
                </a:solidFill>
                <a:latin typeface="Calibri" panose="020F0502020204030204" pitchFamily="34" charset="0"/>
              </a:rPr>
              <a:t>Comment ? </a:t>
            </a:r>
            <a:r>
              <a:rPr lang="fr-FR" dirty="0">
                <a:solidFill>
                  <a:prstClr val="black"/>
                </a:solidFill>
                <a:latin typeface="Calibri" panose="020F0502020204030204" pitchFamily="34" charset="0"/>
                <a:sym typeface="Wingdings" pitchFamily="2" charset="2"/>
              </a:rPr>
              <a:t></a:t>
            </a:r>
            <a:r>
              <a:rPr lang="fr-FR" dirty="0">
                <a:solidFill>
                  <a:prstClr val="black"/>
                </a:solidFill>
                <a:latin typeface="Calibri" panose="020F0502020204030204" pitchFamily="34" charset="0"/>
              </a:rPr>
              <a:t> quelles modalités de partage / licences</a:t>
            </a:r>
          </a:p>
        </p:txBody>
      </p:sp>
      <p:grpSp>
        <p:nvGrpSpPr>
          <p:cNvPr id="2" name="Groupe 1">
            <a:extLst>
              <a:ext uri="{FF2B5EF4-FFF2-40B4-BE49-F238E27FC236}">
                <a16:creationId xmlns:a16="http://schemas.microsoft.com/office/drawing/2014/main" id="{37789061-BAC8-42CE-A7F1-896269077CD3}"/>
              </a:ext>
            </a:extLst>
          </p:cNvPr>
          <p:cNvGrpSpPr/>
          <p:nvPr/>
        </p:nvGrpSpPr>
        <p:grpSpPr>
          <a:xfrm>
            <a:off x="638735" y="1052736"/>
            <a:ext cx="6093505" cy="523220"/>
            <a:chOff x="539552" y="1288184"/>
            <a:chExt cx="6093505" cy="523220"/>
          </a:xfrm>
        </p:grpSpPr>
        <p:sp>
          <p:nvSpPr>
            <p:cNvPr id="14" name="ZoneTexte 13"/>
            <p:cNvSpPr txBox="1"/>
            <p:nvPr/>
          </p:nvSpPr>
          <p:spPr>
            <a:xfrm>
              <a:off x="1722879" y="1288184"/>
              <a:ext cx="4910178"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fr-FR"/>
              </a:defPPr>
              <a:lvl1pPr>
                <a:defRPr sz="2400">
                  <a:solidFill>
                    <a:schemeClr val="lt1"/>
                  </a:solidFill>
                </a:defRPr>
              </a:lvl1pPr>
            </a:lstStyle>
            <a:p>
              <a:r>
                <a:rPr lang="fr-FR" sz="2800" dirty="0">
                  <a:solidFill>
                    <a:prstClr val="white"/>
                  </a:solidFill>
                  <a:latin typeface="Calibri" panose="020F0502020204030204" pitchFamily="34" charset="0"/>
                </a:rPr>
                <a:t>Questions posées dans le PGD</a:t>
              </a:r>
            </a:p>
          </p:txBody>
        </p:sp>
        <p:sp>
          <p:nvSpPr>
            <p:cNvPr id="15" name="Flèche droite 14"/>
            <p:cNvSpPr/>
            <p:nvPr/>
          </p:nvSpPr>
          <p:spPr>
            <a:xfrm>
              <a:off x="539552" y="1288184"/>
              <a:ext cx="1017666" cy="484632"/>
            </a:xfrm>
            <a:prstGeom prst="righ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r="100000" b="100000"/>
              </a:path>
              <a:tileRect l="-100000" t="-10000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Calibri" panose="020F0502020204030204" pitchFamily="34" charset="0"/>
              </a:endParaRPr>
            </a:p>
          </p:txBody>
        </p:sp>
      </p:grpSp>
      <p:sp>
        <p:nvSpPr>
          <p:cNvPr id="13" name="ZoneTexte 12"/>
          <p:cNvSpPr txBox="1"/>
          <p:nvPr/>
        </p:nvSpPr>
        <p:spPr>
          <a:xfrm>
            <a:off x="638735" y="4077072"/>
            <a:ext cx="8469769" cy="104644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buClr>
                <a:srgbClr val="FFCCFF"/>
              </a:buClr>
              <a:buFont typeface="Wingdings" pitchFamily="2" charset="2"/>
              <a:buChar char="v"/>
            </a:pPr>
            <a:r>
              <a:rPr lang="fr-FR" dirty="0">
                <a:solidFill>
                  <a:prstClr val="black"/>
                </a:solidFill>
                <a:latin typeface="Calibri" panose="020F0502020204030204" pitchFamily="34" charset="0"/>
              </a:rPr>
              <a:t>Pour quels publics ?</a:t>
            </a:r>
          </a:p>
          <a:p>
            <a:pPr algn="l">
              <a:buClr>
                <a:srgbClr val="FFCCFF"/>
              </a:buClr>
              <a:buFont typeface="Wingdings" pitchFamily="2" charset="2"/>
              <a:buChar char="v"/>
            </a:pPr>
            <a:r>
              <a:rPr lang="fr-FR" dirty="0">
                <a:solidFill>
                  <a:prstClr val="black"/>
                </a:solidFill>
                <a:latin typeface="Calibri" panose="020F0502020204030204" pitchFamily="34" charset="0"/>
              </a:rPr>
              <a:t>Potentiel de réutilisation ?</a:t>
            </a:r>
          </a:p>
        </p:txBody>
      </p:sp>
      <p:sp>
        <p:nvSpPr>
          <p:cNvPr id="16" name="Titre 1">
            <a:extLst>
              <a:ext uri="{FF2B5EF4-FFF2-40B4-BE49-F238E27FC236}">
                <a16:creationId xmlns:a16="http://schemas.microsoft.com/office/drawing/2014/main" id="{9AD63A95-66FC-F14B-BA49-3D45AA527AD9}"/>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sym typeface="Wingdings" pitchFamily="2" charset="2"/>
              </a:rPr>
              <a:t>Partage des données</a:t>
            </a:r>
          </a:p>
        </p:txBody>
      </p:sp>
      <p:grpSp>
        <p:nvGrpSpPr>
          <p:cNvPr id="21" name="Groupe 20">
            <a:extLst>
              <a:ext uri="{FF2B5EF4-FFF2-40B4-BE49-F238E27FC236}">
                <a16:creationId xmlns:a16="http://schemas.microsoft.com/office/drawing/2014/main" id="{311C5853-D2D1-44EB-8D28-876A51438C05}"/>
              </a:ext>
            </a:extLst>
          </p:cNvPr>
          <p:cNvGrpSpPr/>
          <p:nvPr/>
        </p:nvGrpSpPr>
        <p:grpSpPr>
          <a:xfrm>
            <a:off x="5938" y="6464300"/>
            <a:ext cx="9120556" cy="435904"/>
            <a:chOff x="5938" y="6464300"/>
            <a:chExt cx="9120556" cy="435904"/>
          </a:xfrm>
        </p:grpSpPr>
        <p:pic>
          <p:nvPicPr>
            <p:cNvPr id="23" name="Image 22">
              <a:extLst>
                <a:ext uri="{FF2B5EF4-FFF2-40B4-BE49-F238E27FC236}">
                  <a16:creationId xmlns:a16="http://schemas.microsoft.com/office/drawing/2014/main" id="{993F6C27-B4D9-4F45-8FEB-610CAB75B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4" name="Espace réservé du numéro de diapositive 4">
              <a:extLst>
                <a:ext uri="{FF2B5EF4-FFF2-40B4-BE49-F238E27FC236}">
                  <a16:creationId xmlns:a16="http://schemas.microsoft.com/office/drawing/2014/main" id="{2D1005D5-4735-4B95-AEFE-9812259D92B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233</a:t>
              </a:fld>
              <a:endParaRPr lang="fr-FR" sz="1200" dirty="0">
                <a:solidFill>
                  <a:schemeClr val="tx1"/>
                </a:solidFill>
              </a:endParaRPr>
            </a:p>
          </p:txBody>
        </p:sp>
      </p:grpSp>
      <p:grpSp>
        <p:nvGrpSpPr>
          <p:cNvPr id="17" name="Groupe 16">
            <a:extLst>
              <a:ext uri="{FF2B5EF4-FFF2-40B4-BE49-F238E27FC236}">
                <a16:creationId xmlns:a16="http://schemas.microsoft.com/office/drawing/2014/main" id="{37789061-BAC8-42CE-A7F1-896269077CD3}"/>
              </a:ext>
            </a:extLst>
          </p:cNvPr>
          <p:cNvGrpSpPr/>
          <p:nvPr/>
        </p:nvGrpSpPr>
        <p:grpSpPr>
          <a:xfrm>
            <a:off x="746022" y="5283205"/>
            <a:ext cx="7786417" cy="954107"/>
            <a:chOff x="602006" y="1126165"/>
            <a:chExt cx="7786417" cy="954107"/>
          </a:xfrm>
        </p:grpSpPr>
        <p:sp>
          <p:nvSpPr>
            <p:cNvPr id="18" name="ZoneTexte 17"/>
            <p:cNvSpPr txBox="1"/>
            <p:nvPr/>
          </p:nvSpPr>
          <p:spPr>
            <a:xfrm>
              <a:off x="1722878" y="1126165"/>
              <a:ext cx="6665545"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fr-FR"/>
              </a:defPPr>
              <a:lvl1pPr>
                <a:defRPr sz="2400">
                  <a:solidFill>
                    <a:schemeClr val="lt1"/>
                  </a:solidFill>
                </a:defRPr>
              </a:lvl1pPr>
            </a:lstStyle>
            <a:p>
              <a:r>
                <a:rPr lang="fr-FR" sz="2800" dirty="0">
                  <a:solidFill>
                    <a:prstClr val="white"/>
                  </a:solidFill>
                  <a:latin typeface="Calibri" panose="020F0502020204030204" pitchFamily="34" charset="0"/>
                </a:rPr>
                <a:t>V1 : bonnes pratiques</a:t>
              </a:r>
            </a:p>
            <a:p>
              <a:r>
                <a:rPr lang="fr-FR" sz="2800" dirty="0">
                  <a:solidFill>
                    <a:prstClr val="white"/>
                  </a:solidFill>
                  <a:latin typeface="Calibri" panose="020F0502020204030204" pitchFamily="34" charset="0"/>
                </a:rPr>
                <a:t>V2, V3, …: détails des modalités de partage</a:t>
              </a:r>
            </a:p>
          </p:txBody>
        </p:sp>
        <p:sp>
          <p:nvSpPr>
            <p:cNvPr id="19" name="Flèche droite 18"/>
            <p:cNvSpPr/>
            <p:nvPr/>
          </p:nvSpPr>
          <p:spPr>
            <a:xfrm>
              <a:off x="602006" y="1379616"/>
              <a:ext cx="1017666" cy="484632"/>
            </a:xfrm>
            <a:prstGeom prst="righ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r="100000" b="100000"/>
              </a:path>
              <a:tileRect l="-100000" t="-10000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Calibri" panose="020F0502020204030204" pitchFamily="34" charset="0"/>
              </a:endParaRPr>
            </a:p>
          </p:txBody>
        </p:sp>
      </p:grpSp>
      <p:sp>
        <p:nvSpPr>
          <p:cNvPr id="20" name="ZoneTexte 19">
            <a:extLst>
              <a:ext uri="{FF2B5EF4-FFF2-40B4-BE49-F238E27FC236}">
                <a16:creationId xmlns:a16="http://schemas.microsoft.com/office/drawing/2014/main" id="{5A019034-A0AE-4196-B8FB-5CFA5A05C97F}"/>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0843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9313" y="927129"/>
            <a:ext cx="8493167" cy="2789903"/>
          </a:xfrm>
        </p:spPr>
        <p:txBody>
          <a:bodyPr>
            <a:normAutofit/>
          </a:bodyPr>
          <a:lstStyle/>
          <a:p>
            <a:pPr>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Pendant le projet</a:t>
            </a:r>
          </a:p>
          <a:p>
            <a:pPr marL="0" indent="0">
              <a:spcBef>
                <a:spcPts val="1800"/>
              </a:spcBef>
              <a:buClr>
                <a:schemeClr val="accent2">
                  <a:lumMod val="40000"/>
                  <a:lumOff val="60000"/>
                </a:schemeClr>
              </a:buClr>
              <a:buNone/>
            </a:pPr>
            <a:endParaRPr lang="fr-FR" sz="2800" b="1" dirty="0">
              <a:cs typeface="Arial" panose="020B0604020202020204" pitchFamily="34" charset="0"/>
            </a:endParaRPr>
          </a:p>
          <a:p>
            <a:pPr>
              <a:spcBef>
                <a:spcPts val="1800"/>
              </a:spcBef>
              <a:buClr>
                <a:schemeClr val="accent2">
                  <a:lumMod val="40000"/>
                  <a:lumOff val="60000"/>
                </a:schemeClr>
              </a:buClr>
              <a:buFont typeface="Wingdings" panose="05000000000000000000" pitchFamily="2" charset="2"/>
              <a:buChar char="Ø"/>
            </a:pPr>
            <a:endParaRPr lang="fr-FR" sz="1200" b="1" dirty="0">
              <a:cs typeface="Arial" panose="020B0604020202020204" pitchFamily="34" charset="0"/>
            </a:endParaRPr>
          </a:p>
          <a:p>
            <a:pPr>
              <a:spcBef>
                <a:spcPts val="1800"/>
              </a:spcBef>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Apres le projet</a:t>
            </a:r>
          </a:p>
          <a:p>
            <a:pPr marL="0" indent="0">
              <a:buClr>
                <a:srgbClr val="B84356"/>
              </a:buClr>
              <a:buNone/>
            </a:pPr>
            <a:endParaRPr lang="fr-FR" sz="2800" b="1" dirty="0">
              <a:cs typeface="Arial" panose="020B0604020202020204" pitchFamily="34" charset="0"/>
            </a:endParaRPr>
          </a:p>
          <a:p>
            <a:pPr>
              <a:buClr>
                <a:srgbClr val="82AA87"/>
              </a:buClr>
              <a:buFont typeface="Wingdings" panose="05000000000000000000" pitchFamily="2" charset="2"/>
              <a:buChar char="Ø"/>
            </a:pPr>
            <a:endParaRPr lang="fr-FR" dirty="0"/>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234</a:t>
            </a:fld>
            <a:endParaRPr lang="fr-FR"/>
          </a:p>
        </p:txBody>
      </p:sp>
      <p:grpSp>
        <p:nvGrpSpPr>
          <p:cNvPr id="17" name="Groupe 16">
            <a:extLst>
              <a:ext uri="{FF2B5EF4-FFF2-40B4-BE49-F238E27FC236}">
                <a16:creationId xmlns:a16="http://schemas.microsoft.com/office/drawing/2014/main" id="{FF370B6D-43DD-4D88-A1AE-DB81FA68E39C}"/>
              </a:ext>
            </a:extLst>
          </p:cNvPr>
          <p:cNvGrpSpPr/>
          <p:nvPr/>
        </p:nvGrpSpPr>
        <p:grpSpPr>
          <a:xfrm>
            <a:off x="5938" y="6464300"/>
            <a:ext cx="9120556" cy="435904"/>
            <a:chOff x="5938" y="6464300"/>
            <a:chExt cx="9120556" cy="435904"/>
          </a:xfrm>
        </p:grpSpPr>
        <p:pic>
          <p:nvPicPr>
            <p:cNvPr id="19" name="Image 18">
              <a:extLst>
                <a:ext uri="{FF2B5EF4-FFF2-40B4-BE49-F238E27FC236}">
                  <a16:creationId xmlns:a16="http://schemas.microsoft.com/office/drawing/2014/main" id="{DB2BAB8F-D5A4-4EDE-98D1-4C355BF15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A7884D7C-6F57-4228-92C3-32B07F9E35A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234</a:t>
              </a:fld>
              <a:endParaRPr lang="fr-FR" sz="1200" dirty="0">
                <a:solidFill>
                  <a:schemeClr val="tx1"/>
                </a:solidFill>
              </a:endParaRPr>
            </a:p>
          </p:txBody>
        </p:sp>
      </p:grpSp>
      <p:sp>
        <p:nvSpPr>
          <p:cNvPr id="20" name="Titre 1">
            <a:extLst>
              <a:ext uri="{FF2B5EF4-FFF2-40B4-BE49-F238E27FC236}">
                <a16:creationId xmlns:a16="http://schemas.microsoft.com/office/drawing/2014/main" id="{D3224586-9C73-4C6B-B970-534F54B196F3}"/>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sym typeface="Wingdings" pitchFamily="2" charset="2"/>
              </a:rPr>
              <a:t>Partage des données</a:t>
            </a:r>
          </a:p>
        </p:txBody>
      </p:sp>
      <p:sp>
        <p:nvSpPr>
          <p:cNvPr id="9" name="ZoneTexte 8">
            <a:extLst>
              <a:ext uri="{FF2B5EF4-FFF2-40B4-BE49-F238E27FC236}">
                <a16:creationId xmlns:a16="http://schemas.microsoft.com/office/drawing/2014/main" id="{C572B471-A687-4FC3-B1D3-065C628B64E5}"/>
              </a:ext>
            </a:extLst>
          </p:cNvPr>
          <p:cNvSpPr txBox="1"/>
          <p:nvPr/>
        </p:nvSpPr>
        <p:spPr>
          <a:xfrm>
            <a:off x="424285" y="1491487"/>
            <a:ext cx="7902804" cy="904863"/>
          </a:xfrm>
          <a:prstGeom prst="rect">
            <a:avLst/>
          </a:prstGeom>
          <a:noFill/>
        </p:spPr>
        <p:txBody>
          <a:bodyPr wrap="none" rtlCol="0">
            <a:spAutoFit/>
          </a:bodyPr>
          <a:lstStyle/>
          <a:p>
            <a:pPr marL="892175" lvl="0" indent="-446088" defTabSz="719138">
              <a:spcBef>
                <a:spcPct val="20000"/>
              </a:spcBef>
              <a:buClr>
                <a:srgbClr val="C0504D">
                  <a:lumMod val="40000"/>
                  <a:lumOff val="60000"/>
                </a:srgbClr>
              </a:buClr>
              <a:buFont typeface="Wingdings" panose="05000000000000000000" pitchFamily="2" charset="2"/>
              <a:buChar char="§"/>
            </a:pPr>
            <a:r>
              <a:rPr lang="fr-FR" sz="2400" dirty="0">
                <a:solidFill>
                  <a:prstClr val="black"/>
                </a:solidFill>
                <a:cs typeface="Arial" panose="020B0604020202020204" pitchFamily="34" charset="0"/>
              </a:rPr>
              <a:t>Modalités d’échanges de données entre partenaires </a:t>
            </a:r>
          </a:p>
          <a:p>
            <a:pPr lvl="0" defTabSz="444500">
              <a:spcBef>
                <a:spcPct val="20000"/>
              </a:spcBef>
              <a:buClr>
                <a:srgbClr val="B84356"/>
              </a:buClr>
            </a:pPr>
            <a:r>
              <a:rPr lang="fr-FR" sz="2400" dirty="0">
                <a:solidFill>
                  <a:prstClr val="black"/>
                </a:solidFill>
                <a:cs typeface="Arial" panose="020B0604020202020204" pitchFamily="34" charset="0"/>
                <a:sym typeface="Wingdings" panose="05000000000000000000" pitchFamily="2" charset="2"/>
              </a:rPr>
              <a:t>	</a:t>
            </a:r>
            <a:r>
              <a:rPr lang="fr-FR" sz="2400" b="1" dirty="0">
                <a:solidFill>
                  <a:srgbClr val="F79646">
                    <a:lumMod val="75000"/>
                  </a:srgbClr>
                </a:solidFill>
                <a:cs typeface="Arial" panose="020B0604020202020204" pitchFamily="34" charset="0"/>
                <a:sym typeface="Wingdings" panose="05000000000000000000" pitchFamily="2" charset="2"/>
              </a:rPr>
              <a:t> </a:t>
            </a:r>
            <a:r>
              <a:rPr lang="fr-FR" sz="2400" b="1" dirty="0">
                <a:solidFill>
                  <a:srgbClr val="0070C0"/>
                </a:solidFill>
                <a:cs typeface="Arial" panose="020B0604020202020204" pitchFamily="34" charset="0"/>
                <a:sym typeface="Wingdings" panose="05000000000000000000" pitchFamily="2" charset="2"/>
              </a:rPr>
              <a:t>Intra-projet</a:t>
            </a:r>
            <a:r>
              <a:rPr lang="fr-FR" sz="2400" dirty="0">
                <a:solidFill>
                  <a:prstClr val="black"/>
                </a:solidFill>
                <a:cs typeface="Arial" panose="020B0604020202020204" pitchFamily="34" charset="0"/>
                <a:sym typeface="Wingdings" panose="05000000000000000000" pitchFamily="2" charset="2"/>
              </a:rPr>
              <a:t>	</a:t>
            </a:r>
            <a:endParaRPr lang="fr-FR" sz="2400" dirty="0">
              <a:solidFill>
                <a:srgbClr val="C0504D">
                  <a:lumMod val="60000"/>
                  <a:lumOff val="40000"/>
                </a:srgbClr>
              </a:solidFill>
              <a:cs typeface="Arial" panose="020B0604020202020204" pitchFamily="34" charset="0"/>
              <a:sym typeface="Wingdings" panose="05000000000000000000" pitchFamily="2" charset="2"/>
            </a:endParaRPr>
          </a:p>
        </p:txBody>
      </p:sp>
      <p:sp>
        <p:nvSpPr>
          <p:cNvPr id="10" name="ZoneTexte 9">
            <a:extLst>
              <a:ext uri="{FF2B5EF4-FFF2-40B4-BE49-F238E27FC236}">
                <a16:creationId xmlns:a16="http://schemas.microsoft.com/office/drawing/2014/main" id="{4F674A74-93A4-4835-88DD-CB691DD8A5E1}"/>
              </a:ext>
            </a:extLst>
          </p:cNvPr>
          <p:cNvSpPr txBox="1"/>
          <p:nvPr/>
        </p:nvSpPr>
        <p:spPr>
          <a:xfrm>
            <a:off x="107504" y="3212976"/>
            <a:ext cx="8928992" cy="2529923"/>
          </a:xfrm>
          <a:prstGeom prst="rect">
            <a:avLst/>
          </a:prstGeom>
          <a:noFill/>
        </p:spPr>
        <p:txBody>
          <a:bodyPr wrap="square" rtlCol="0">
            <a:spAutoFit/>
          </a:bodyPr>
          <a:lstStyle/>
          <a:p>
            <a:pPr marL="892175" lvl="0" indent="273050">
              <a:spcBef>
                <a:spcPct val="20000"/>
              </a:spcBef>
              <a:buClr>
                <a:srgbClr val="C0504D">
                  <a:lumMod val="40000"/>
                  <a:lumOff val="60000"/>
                </a:srgbClr>
              </a:buClr>
              <a:buFont typeface="Wingdings" panose="05000000000000000000" pitchFamily="2" charset="2"/>
              <a:buChar char="§"/>
            </a:pPr>
            <a:r>
              <a:rPr lang="fr-FR" sz="2400" dirty="0">
                <a:solidFill>
                  <a:prstClr val="black"/>
                </a:solidFill>
                <a:cs typeface="Arial" panose="020B0604020202020204" pitchFamily="34" charset="0"/>
              </a:rPr>
              <a:t>Quelles données seront partagées ? </a:t>
            </a:r>
          </a:p>
          <a:p>
            <a:pPr marL="892175" lvl="0" indent="273050">
              <a:spcBef>
                <a:spcPct val="20000"/>
              </a:spcBef>
              <a:buClr>
                <a:srgbClr val="C0504D">
                  <a:lumMod val="40000"/>
                  <a:lumOff val="60000"/>
                </a:srgbClr>
              </a:buClr>
              <a:buFont typeface="Wingdings" panose="05000000000000000000" pitchFamily="2" charset="2"/>
              <a:buChar char="§"/>
            </a:pPr>
            <a:r>
              <a:rPr lang="fr-FR" sz="2400" dirty="0">
                <a:solidFill>
                  <a:prstClr val="black"/>
                </a:solidFill>
                <a:cs typeface="Arial" panose="020B0604020202020204" pitchFamily="34" charset="0"/>
              </a:rPr>
              <a:t>Où ?; quand ? comment ?</a:t>
            </a:r>
          </a:p>
          <a:p>
            <a:pPr marL="892175" lvl="0">
              <a:spcBef>
                <a:spcPct val="20000"/>
              </a:spcBef>
              <a:buClr>
                <a:srgbClr val="B84356"/>
              </a:buClr>
            </a:pPr>
            <a:r>
              <a:rPr lang="en-US" sz="2400" b="1" dirty="0">
                <a:solidFill>
                  <a:srgbClr val="0070C0"/>
                </a:solidFill>
              </a:rPr>
              <a:t>Partage</a:t>
            </a:r>
            <a:r>
              <a:rPr lang="en-US" sz="2400" dirty="0">
                <a:solidFill>
                  <a:prstClr val="black"/>
                </a:solidFill>
              </a:rPr>
              <a:t> = Data sharing = data should  be </a:t>
            </a:r>
            <a:r>
              <a:rPr lang="en-US" sz="2400" b="1" dirty="0">
                <a:solidFill>
                  <a:srgbClr val="0070C0"/>
                </a:solidFill>
              </a:rPr>
              <a:t>freely available to everyone </a:t>
            </a:r>
            <a:r>
              <a:rPr lang="en-US" sz="2000" dirty="0">
                <a:solidFill>
                  <a:prstClr val="black"/>
                </a:solidFill>
              </a:rPr>
              <a:t>to use and re-publish as they wish</a:t>
            </a:r>
            <a:r>
              <a:rPr lang="en-US" sz="2400" dirty="0">
                <a:solidFill>
                  <a:prstClr val="black"/>
                </a:solidFill>
              </a:rPr>
              <a:t>, </a:t>
            </a:r>
            <a:r>
              <a:rPr lang="en-US" sz="2400" b="1" dirty="0">
                <a:solidFill>
                  <a:srgbClr val="0070C0"/>
                </a:solidFill>
              </a:rPr>
              <a:t>without restrictions </a:t>
            </a:r>
            <a:r>
              <a:rPr lang="en-US" sz="2000" dirty="0">
                <a:solidFill>
                  <a:prstClr val="black"/>
                </a:solidFill>
              </a:rPr>
              <a:t>from copyright, patents or other mechanisms of control</a:t>
            </a:r>
            <a:r>
              <a:rPr lang="en-US" sz="2400" dirty="0">
                <a:solidFill>
                  <a:prstClr val="black"/>
                </a:solidFill>
              </a:rPr>
              <a:t>.</a:t>
            </a:r>
          </a:p>
          <a:p>
            <a:pPr marL="892175" lvl="0">
              <a:spcBef>
                <a:spcPct val="20000"/>
              </a:spcBef>
              <a:buClr>
                <a:srgbClr val="B84356"/>
              </a:buClr>
            </a:pPr>
            <a:r>
              <a:rPr lang="fr-FR" sz="2400" dirty="0">
                <a:solidFill>
                  <a:prstClr val="black"/>
                </a:solidFill>
                <a:cs typeface="Arial" panose="020B0604020202020204" pitchFamily="34" charset="0"/>
                <a:sym typeface="Wingdings" panose="05000000000000000000" pitchFamily="2" charset="2"/>
              </a:rPr>
              <a:t></a:t>
            </a:r>
            <a:r>
              <a:rPr lang="fr-FR" sz="2400" b="1" dirty="0">
                <a:solidFill>
                  <a:srgbClr val="F79646">
                    <a:lumMod val="75000"/>
                  </a:srgbClr>
                </a:solidFill>
                <a:cs typeface="Arial" panose="020B0604020202020204" pitchFamily="34" charset="0"/>
                <a:sym typeface="Wingdings" panose="05000000000000000000" pitchFamily="2" charset="2"/>
              </a:rPr>
              <a:t> </a:t>
            </a:r>
            <a:r>
              <a:rPr lang="fr-FR" sz="2400" b="1" dirty="0">
                <a:solidFill>
                  <a:srgbClr val="0070C0"/>
                </a:solidFill>
                <a:cs typeface="Arial" panose="020B0604020202020204" pitchFamily="34" charset="0"/>
                <a:sym typeface="Wingdings" panose="05000000000000000000" pitchFamily="2" charset="2"/>
              </a:rPr>
              <a:t>Au-delà du projet : pour être utile à d’autres communautés</a:t>
            </a:r>
            <a:endParaRPr lang="fr-FR" sz="2400" dirty="0">
              <a:solidFill>
                <a:prstClr val="black"/>
              </a:solidFill>
              <a:cs typeface="Arial" panose="020B0604020202020204" pitchFamily="34" charset="0"/>
            </a:endParaRPr>
          </a:p>
        </p:txBody>
      </p:sp>
      <p:sp>
        <p:nvSpPr>
          <p:cNvPr id="12" name="ZoneTexte 11">
            <a:extLst>
              <a:ext uri="{FF2B5EF4-FFF2-40B4-BE49-F238E27FC236}">
                <a16:creationId xmlns:a16="http://schemas.microsoft.com/office/drawing/2014/main" id="{FA05D237-5A72-4A88-AF51-8B1C5C4A95E0}"/>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05401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5537" y="908720"/>
            <a:ext cx="8352928" cy="247760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buClr>
                <a:srgbClr val="FFCCFF"/>
              </a:buClr>
              <a:buFont typeface="Wingdings" panose="05000000000000000000" pitchFamily="2" charset="2"/>
              <a:buChar char="v"/>
            </a:pPr>
            <a:r>
              <a:rPr lang="fr-FR" sz="2400" dirty="0">
                <a:solidFill>
                  <a:prstClr val="black"/>
                </a:solidFill>
                <a:latin typeface="Calibri" panose="020F0502020204030204" pitchFamily="34" charset="0"/>
              </a:rPr>
              <a:t>Avec qui ?</a:t>
            </a:r>
          </a:p>
          <a:p>
            <a:pPr marL="800100" lvl="1" indent="-342900">
              <a:buClr>
                <a:srgbClr val="FFCCFF"/>
              </a:buClr>
              <a:buFont typeface="Arial" panose="020B0604020202020204" pitchFamily="34" charset="0"/>
              <a:buChar char="•"/>
            </a:pPr>
            <a:r>
              <a:rPr lang="fr-FR" sz="2200" dirty="0">
                <a:solidFill>
                  <a:schemeClr val="tx1"/>
                </a:solidFill>
                <a:latin typeface="Calibri" panose="020F0502020204030204" pitchFamily="34" charset="0"/>
              </a:rPr>
              <a:t>Tous les partenaires du projet ? Partner 1 et 3 pour le WP X ?</a:t>
            </a:r>
          </a:p>
          <a:p>
            <a:pPr marL="800100" lvl="1" indent="-342900">
              <a:buClr>
                <a:srgbClr val="FFCCFF"/>
              </a:buClr>
              <a:buFont typeface="Arial" panose="020B0604020202020204" pitchFamily="34" charset="0"/>
              <a:buChar char="•"/>
            </a:pPr>
            <a:r>
              <a:rPr lang="fr-FR" sz="2200" dirty="0">
                <a:solidFill>
                  <a:schemeClr val="tx1"/>
                </a:solidFill>
                <a:latin typeface="Calibri" panose="020F0502020204030204" pitchFamily="34" charset="0"/>
              </a:rPr>
              <a:t>D’autres partenaires hors projet ?</a:t>
            </a:r>
          </a:p>
          <a:p>
            <a:pPr algn="l">
              <a:buClr>
                <a:srgbClr val="FFCCFF"/>
              </a:buClr>
              <a:buFont typeface="Wingdings" panose="05000000000000000000" pitchFamily="2" charset="2"/>
              <a:buChar char="v"/>
            </a:pPr>
            <a:r>
              <a:rPr lang="fr-FR" sz="2400" dirty="0">
                <a:solidFill>
                  <a:prstClr val="black"/>
                </a:solidFill>
                <a:latin typeface="Calibri" panose="020F0502020204030204" pitchFamily="34" charset="0"/>
              </a:rPr>
              <a:t>Comment ? </a:t>
            </a:r>
          </a:p>
          <a:p>
            <a:pPr marL="800100" lvl="1" indent="-342900">
              <a:buClr>
                <a:srgbClr val="FFCCFF"/>
              </a:buClr>
              <a:buFont typeface="Arial" panose="020B0604020202020204" pitchFamily="34" charset="0"/>
              <a:buChar char="•"/>
            </a:pPr>
            <a:r>
              <a:rPr lang="fr-FR" sz="2200" dirty="0">
                <a:solidFill>
                  <a:schemeClr val="tx1"/>
                </a:solidFill>
                <a:latin typeface="Calibri" panose="020F0502020204030204" pitchFamily="34" charset="0"/>
              </a:rPr>
              <a:t>Plateforme dédiée ? Alfresco (documents)</a:t>
            </a:r>
          </a:p>
          <a:p>
            <a:pPr marL="800100" lvl="1" indent="-342900">
              <a:buClr>
                <a:srgbClr val="FFCCFF"/>
              </a:buClr>
              <a:buFont typeface="Arial" panose="020B0604020202020204" pitchFamily="34" charset="0"/>
              <a:buChar char="•"/>
            </a:pPr>
            <a:r>
              <a:rPr lang="fr-FR" sz="2200" dirty="0">
                <a:solidFill>
                  <a:schemeClr val="tx1"/>
                </a:solidFill>
                <a:latin typeface="Calibri" panose="020F0502020204030204" pitchFamily="34" charset="0"/>
              </a:rPr>
              <a:t>Dataverse Cirad (données)</a:t>
            </a:r>
          </a:p>
        </p:txBody>
      </p:sp>
      <p:grpSp>
        <p:nvGrpSpPr>
          <p:cNvPr id="19" name="Groupe 18">
            <a:extLst>
              <a:ext uri="{FF2B5EF4-FFF2-40B4-BE49-F238E27FC236}">
                <a16:creationId xmlns:a16="http://schemas.microsoft.com/office/drawing/2014/main" id="{FBBDEBD0-2518-4A48-AFA3-3F917497B5C6}"/>
              </a:ext>
            </a:extLst>
          </p:cNvPr>
          <p:cNvGrpSpPr/>
          <p:nvPr/>
        </p:nvGrpSpPr>
        <p:grpSpPr>
          <a:xfrm>
            <a:off x="5938" y="6464300"/>
            <a:ext cx="9120556" cy="435904"/>
            <a:chOff x="5938" y="6464300"/>
            <a:chExt cx="9120556" cy="435904"/>
          </a:xfrm>
        </p:grpSpPr>
        <p:pic>
          <p:nvPicPr>
            <p:cNvPr id="21" name="Image 20">
              <a:extLst>
                <a:ext uri="{FF2B5EF4-FFF2-40B4-BE49-F238E27FC236}">
                  <a16:creationId xmlns:a16="http://schemas.microsoft.com/office/drawing/2014/main" id="{71704713-C7D6-4B47-994A-80F9B8CED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2" name="Espace réservé du numéro de diapositive 4">
              <a:extLst>
                <a:ext uri="{FF2B5EF4-FFF2-40B4-BE49-F238E27FC236}">
                  <a16:creationId xmlns:a16="http://schemas.microsoft.com/office/drawing/2014/main" id="{3A564365-E371-4E97-884E-0A8CBE0BFEF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235</a:t>
              </a:fld>
              <a:endParaRPr lang="fr-FR" sz="1200" dirty="0">
                <a:solidFill>
                  <a:schemeClr val="tx1"/>
                </a:solidFill>
              </a:endParaRPr>
            </a:p>
          </p:txBody>
        </p:sp>
      </p:grpSp>
      <p:sp>
        <p:nvSpPr>
          <p:cNvPr id="12" name="Titre 1">
            <a:extLst>
              <a:ext uri="{FF2B5EF4-FFF2-40B4-BE49-F238E27FC236}">
                <a16:creationId xmlns:a16="http://schemas.microsoft.com/office/drawing/2014/main" id="{9AD63A95-66FC-F14B-BA49-3D45AA527AD9}"/>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sym typeface="Wingdings" pitchFamily="2" charset="2"/>
              </a:rPr>
              <a:t>Partage pendant le projet</a:t>
            </a:r>
          </a:p>
        </p:txBody>
      </p:sp>
      <p:sp>
        <p:nvSpPr>
          <p:cNvPr id="13" name="ZoneTexte 12"/>
          <p:cNvSpPr txBox="1"/>
          <p:nvPr/>
        </p:nvSpPr>
        <p:spPr>
          <a:xfrm>
            <a:off x="395536" y="3356992"/>
            <a:ext cx="8568952" cy="31547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buClr>
                <a:srgbClr val="FFCCFF"/>
              </a:buClr>
              <a:buFont typeface="Wingdings" panose="05000000000000000000" pitchFamily="2" charset="2"/>
              <a:buChar char="v"/>
            </a:pPr>
            <a:r>
              <a:rPr lang="fr-FR" sz="2400" dirty="0">
                <a:solidFill>
                  <a:prstClr val="black"/>
                </a:solidFill>
                <a:latin typeface="Calibri" panose="020F0502020204030204" pitchFamily="34" charset="0"/>
              </a:rPr>
              <a:t>Exemples de réponses</a:t>
            </a:r>
          </a:p>
          <a:p>
            <a:pPr marL="800100" lvl="1" indent="-342900" algn="just">
              <a:spcBef>
                <a:spcPts val="300"/>
              </a:spcBef>
              <a:buClr>
                <a:srgbClr val="FFCCFF"/>
              </a:buClr>
              <a:buFont typeface="Arial" panose="020B0604020202020204" pitchFamily="34" charset="0"/>
              <a:buChar char="•"/>
            </a:pPr>
            <a:r>
              <a:rPr lang="fr-FR" sz="2000" i="1" dirty="0">
                <a:solidFill>
                  <a:schemeClr val="tx1"/>
                </a:solidFill>
                <a:latin typeface="Calibri" panose="020F0502020204030204" pitchFamily="34" charset="0"/>
              </a:rPr>
              <a:t>Ouverture d’un Dataverse de projet pour partager les jeux de données entre partenaires du projet.</a:t>
            </a:r>
          </a:p>
          <a:p>
            <a:pPr marL="800100" lvl="1" indent="-342900" algn="just">
              <a:spcBef>
                <a:spcPts val="300"/>
              </a:spcBef>
              <a:buClr>
                <a:srgbClr val="FFCCFF"/>
              </a:buClr>
              <a:buFont typeface="Arial" panose="020B0604020202020204" pitchFamily="34" charset="0"/>
              <a:buChar char="•"/>
            </a:pPr>
            <a:r>
              <a:rPr lang="fr-FR" sz="2000" i="1" dirty="0">
                <a:solidFill>
                  <a:schemeClr val="tx1"/>
                </a:solidFill>
                <a:latin typeface="Calibri" panose="020F0502020204030204" pitchFamily="34" charset="0"/>
              </a:rPr>
              <a:t>Les données biochimiques seront accessibles à tous les partenaires mais l’accès aux données génomiques (partenariat privé) sera restreint aux scientifiques concernés (détails dans l’accord de consortium).</a:t>
            </a:r>
          </a:p>
          <a:p>
            <a:pPr marL="800100" lvl="1" indent="-342900" algn="just">
              <a:spcBef>
                <a:spcPts val="300"/>
              </a:spcBef>
              <a:buClr>
                <a:srgbClr val="FFCCFF"/>
              </a:buClr>
              <a:buFont typeface="Arial" panose="020B0604020202020204" pitchFamily="34" charset="0"/>
              <a:buChar char="•"/>
            </a:pPr>
            <a:r>
              <a:rPr lang="fr-FR" sz="2000" i="1" dirty="0">
                <a:solidFill>
                  <a:schemeClr val="tx1"/>
                </a:solidFill>
                <a:latin typeface="Calibri" panose="020F0502020204030204" pitchFamily="34" charset="0"/>
              </a:rPr>
              <a:t>Les données d’enquêtes ne seront accessibles qu’aux chercheurs du WP 3.</a:t>
            </a:r>
          </a:p>
          <a:p>
            <a:pPr marL="800100" lvl="1" indent="-342900" algn="just">
              <a:spcBef>
                <a:spcPts val="300"/>
              </a:spcBef>
              <a:buClr>
                <a:srgbClr val="FFCCFF"/>
              </a:buClr>
              <a:buFont typeface="Arial" panose="020B0604020202020204" pitchFamily="34" charset="0"/>
              <a:buChar char="•"/>
            </a:pPr>
            <a:r>
              <a:rPr lang="fr-FR" sz="2000" i="1" dirty="0">
                <a:solidFill>
                  <a:schemeClr val="tx1"/>
                </a:solidFill>
                <a:latin typeface="Calibri" panose="020F0502020204030204" pitchFamily="34" charset="0"/>
              </a:rPr>
              <a:t>Toutes les données seront envoyées au leader du WP2, selon la procédure X, pour alimenter la base de données.</a:t>
            </a:r>
          </a:p>
        </p:txBody>
      </p:sp>
      <p:sp>
        <p:nvSpPr>
          <p:cNvPr id="9" name="ZoneTexte 8">
            <a:extLst>
              <a:ext uri="{FF2B5EF4-FFF2-40B4-BE49-F238E27FC236}">
                <a16:creationId xmlns:a16="http://schemas.microsoft.com/office/drawing/2014/main" id="{129DD684-4914-4C8F-A491-B53AD1E200EA}"/>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9377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FBBDEBD0-2518-4A48-AFA3-3F917497B5C6}"/>
              </a:ext>
            </a:extLst>
          </p:cNvPr>
          <p:cNvGrpSpPr/>
          <p:nvPr/>
        </p:nvGrpSpPr>
        <p:grpSpPr>
          <a:xfrm>
            <a:off x="5938" y="6464300"/>
            <a:ext cx="9120556" cy="435904"/>
            <a:chOff x="5938" y="6464300"/>
            <a:chExt cx="9120556" cy="435904"/>
          </a:xfrm>
        </p:grpSpPr>
        <p:pic>
          <p:nvPicPr>
            <p:cNvPr id="21" name="Image 20">
              <a:extLst>
                <a:ext uri="{FF2B5EF4-FFF2-40B4-BE49-F238E27FC236}">
                  <a16:creationId xmlns:a16="http://schemas.microsoft.com/office/drawing/2014/main" id="{71704713-C7D6-4B47-994A-80F9B8CED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2" name="Espace réservé du numéro de diapositive 4">
              <a:extLst>
                <a:ext uri="{FF2B5EF4-FFF2-40B4-BE49-F238E27FC236}">
                  <a16:creationId xmlns:a16="http://schemas.microsoft.com/office/drawing/2014/main" id="{3A564365-E371-4E97-884E-0A8CBE0BFEF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236</a:t>
              </a:fld>
              <a:endParaRPr lang="fr-FR" sz="1200" dirty="0">
                <a:solidFill>
                  <a:schemeClr val="tx1"/>
                </a:solidFill>
              </a:endParaRPr>
            </a:p>
          </p:txBody>
        </p:sp>
      </p:grpSp>
      <p:sp>
        <p:nvSpPr>
          <p:cNvPr id="12" name="Titre 1">
            <a:extLst>
              <a:ext uri="{FF2B5EF4-FFF2-40B4-BE49-F238E27FC236}">
                <a16:creationId xmlns:a16="http://schemas.microsoft.com/office/drawing/2014/main" id="{9AD63A95-66FC-F14B-BA49-3D45AA527AD9}"/>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sym typeface="Wingdings" pitchFamily="2" charset="2"/>
              </a:rPr>
              <a:t>Partage après la fin du projet </a:t>
            </a:r>
          </a:p>
        </p:txBody>
      </p:sp>
      <p:sp>
        <p:nvSpPr>
          <p:cNvPr id="10" name="ZoneTexte 9"/>
          <p:cNvSpPr txBox="1"/>
          <p:nvPr/>
        </p:nvSpPr>
        <p:spPr>
          <a:xfrm>
            <a:off x="638736" y="1130548"/>
            <a:ext cx="8469768" cy="38164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buClr>
                <a:srgbClr val="FFCCFF"/>
              </a:buClr>
              <a:buFont typeface="Wingdings" pitchFamily="2" charset="2"/>
              <a:buChar char="v"/>
            </a:pPr>
            <a:r>
              <a:rPr lang="fr-FR" dirty="0">
                <a:solidFill>
                  <a:prstClr val="black"/>
                </a:solidFill>
                <a:latin typeface="Calibri" panose="020F0502020204030204" pitchFamily="34" charset="0"/>
              </a:rPr>
              <a:t>Quels jeux de données seront partagés ?</a:t>
            </a:r>
          </a:p>
          <a:p>
            <a:pPr algn="l">
              <a:buClr>
                <a:srgbClr val="FFCCFF"/>
              </a:buClr>
              <a:buFont typeface="Wingdings" pitchFamily="2" charset="2"/>
              <a:buChar char="v"/>
            </a:pPr>
            <a:r>
              <a:rPr lang="fr-FR" dirty="0">
                <a:solidFill>
                  <a:prstClr val="black"/>
                </a:solidFill>
                <a:latin typeface="Calibri" panose="020F0502020204030204" pitchFamily="34" charset="0"/>
              </a:rPr>
              <a:t>Quand ?</a:t>
            </a:r>
          </a:p>
          <a:p>
            <a:pPr algn="l">
              <a:buClr>
                <a:srgbClr val="FFCCFF"/>
              </a:buClr>
              <a:buFont typeface="Wingdings" pitchFamily="2" charset="2"/>
              <a:buChar char="v"/>
            </a:pPr>
            <a:r>
              <a:rPr lang="fr-FR" dirty="0">
                <a:solidFill>
                  <a:prstClr val="black"/>
                </a:solidFill>
                <a:latin typeface="Calibri" panose="020F0502020204030204" pitchFamily="34" charset="0"/>
              </a:rPr>
              <a:t>Où ? </a:t>
            </a:r>
            <a:r>
              <a:rPr lang="fr-FR" dirty="0">
                <a:solidFill>
                  <a:prstClr val="black"/>
                </a:solidFill>
                <a:latin typeface="Calibri" panose="020F0502020204030204" pitchFamily="34" charset="0"/>
                <a:sym typeface="Wingdings" pitchFamily="2" charset="2"/>
              </a:rPr>
              <a:t></a:t>
            </a:r>
            <a:r>
              <a:rPr lang="fr-FR" dirty="0">
                <a:solidFill>
                  <a:prstClr val="black"/>
                </a:solidFill>
                <a:latin typeface="Calibri" panose="020F0502020204030204" pitchFamily="34" charset="0"/>
              </a:rPr>
              <a:t> quel entrepôt de données ?</a:t>
            </a:r>
          </a:p>
          <a:p>
            <a:pPr algn="l">
              <a:buClr>
                <a:srgbClr val="FFCCFF"/>
              </a:buClr>
              <a:buFont typeface="Wingdings" pitchFamily="2" charset="2"/>
              <a:buChar char="v"/>
            </a:pPr>
            <a:r>
              <a:rPr lang="fr-FR" dirty="0">
                <a:solidFill>
                  <a:prstClr val="black"/>
                </a:solidFill>
                <a:latin typeface="Calibri" panose="020F0502020204030204" pitchFamily="34" charset="0"/>
              </a:rPr>
              <a:t>Comment ? </a:t>
            </a:r>
          </a:p>
          <a:p>
            <a:pPr marL="0" indent="0" algn="l">
              <a:buClr>
                <a:schemeClr val="accent5"/>
              </a:buClr>
              <a:buNone/>
            </a:pPr>
            <a:r>
              <a:rPr lang="fr-FR" dirty="0">
                <a:solidFill>
                  <a:prstClr val="black"/>
                </a:solidFill>
                <a:latin typeface="Calibri" panose="020F0502020204030204" pitchFamily="34" charset="0"/>
                <a:sym typeface="Wingdings" pitchFamily="2" charset="2"/>
              </a:rPr>
              <a:t>	</a:t>
            </a:r>
            <a:r>
              <a:rPr lang="fr-FR" dirty="0">
                <a:solidFill>
                  <a:prstClr val="black"/>
                </a:solidFill>
                <a:latin typeface="Calibri" panose="020F0502020204030204" pitchFamily="34" charset="0"/>
              </a:rPr>
              <a:t> quelles modalités de partage</a:t>
            </a:r>
          </a:p>
          <a:p>
            <a:pPr marL="0" indent="0" algn="l">
              <a:buClr>
                <a:schemeClr val="accent5"/>
              </a:buClr>
              <a:buNone/>
            </a:pPr>
            <a:r>
              <a:rPr lang="fr-FR" dirty="0">
                <a:solidFill>
                  <a:prstClr val="black"/>
                </a:solidFill>
                <a:latin typeface="Calibri" panose="020F0502020204030204" pitchFamily="34" charset="0"/>
              </a:rPr>
              <a:t>	</a:t>
            </a:r>
            <a:r>
              <a:rPr lang="fr-FR" dirty="0">
                <a:solidFill>
                  <a:prstClr val="black"/>
                </a:solidFill>
                <a:latin typeface="Calibri" panose="020F0502020204030204" pitchFamily="34" charset="0"/>
                <a:sym typeface="Wingdings" panose="05000000000000000000" pitchFamily="2" charset="2"/>
              </a:rPr>
              <a:t> pour quels publics</a:t>
            </a:r>
            <a:endParaRPr lang="fr-FR" dirty="0">
              <a:solidFill>
                <a:prstClr val="black"/>
              </a:solidFill>
              <a:latin typeface="Calibri" panose="020F0502020204030204" pitchFamily="34" charset="0"/>
            </a:endParaRPr>
          </a:p>
          <a:p>
            <a:pPr marL="0" indent="0" algn="l">
              <a:buClr>
                <a:schemeClr val="accent5"/>
              </a:buClr>
              <a:buNone/>
            </a:pPr>
            <a:r>
              <a:rPr lang="fr-FR" dirty="0">
                <a:solidFill>
                  <a:prstClr val="black"/>
                </a:solidFill>
                <a:latin typeface="Calibri" panose="020F0502020204030204" pitchFamily="34" charset="0"/>
              </a:rPr>
              <a:t>	</a:t>
            </a:r>
            <a:r>
              <a:rPr lang="fr-FR" dirty="0">
                <a:solidFill>
                  <a:prstClr val="black"/>
                </a:solidFill>
                <a:latin typeface="Calibri" panose="020F0502020204030204" pitchFamily="34" charset="0"/>
                <a:sym typeface="Wingdings" panose="05000000000000000000" pitchFamily="2" charset="2"/>
              </a:rPr>
              <a:t> sous quelles</a:t>
            </a:r>
            <a:r>
              <a:rPr lang="fr-FR" dirty="0">
                <a:solidFill>
                  <a:prstClr val="black"/>
                </a:solidFill>
                <a:latin typeface="Calibri" panose="020F0502020204030204" pitchFamily="34" charset="0"/>
              </a:rPr>
              <a:t> licences</a:t>
            </a:r>
          </a:p>
        </p:txBody>
      </p:sp>
      <p:sp>
        <p:nvSpPr>
          <p:cNvPr id="8" name="ZoneTexte 7">
            <a:extLst>
              <a:ext uri="{FF2B5EF4-FFF2-40B4-BE49-F238E27FC236}">
                <a16:creationId xmlns:a16="http://schemas.microsoft.com/office/drawing/2014/main" id="{26EFE1BB-A228-45C4-AEE0-E6C7055342CD}"/>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00685054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5B789912-5247-4E40-A02A-3F600400F464}"/>
              </a:ext>
            </a:extLst>
          </p:cNvPr>
          <p:cNvSpPr>
            <a:spLocks noGrp="1"/>
          </p:cNvSpPr>
          <p:nvPr>
            <p:ph type="title"/>
          </p:nvPr>
        </p:nvSpPr>
        <p:spPr>
          <a:xfrm>
            <a:off x="0" y="0"/>
            <a:ext cx="9159368" cy="718949"/>
          </a:xfrm>
          <a:solidFill>
            <a:srgbClr val="FFE7FF"/>
          </a:solidFill>
        </p:spPr>
        <p:txBody>
          <a:bodyPr>
            <a:normAutofit/>
          </a:bodyPr>
          <a:lstStyle/>
          <a:p>
            <a:pPr algn="l"/>
            <a:r>
              <a:rPr lang="fr-FR" sz="3200" b="1" dirty="0">
                <a:solidFill>
                  <a:srgbClr val="3366FF"/>
                </a:solidFill>
                <a:latin typeface="+mn-lt"/>
              </a:rPr>
              <a:t>Quelles obligations de partage des données ?</a:t>
            </a:r>
          </a:p>
        </p:txBody>
      </p:sp>
      <p:grpSp>
        <p:nvGrpSpPr>
          <p:cNvPr id="21" name="Groupe 20">
            <a:extLst>
              <a:ext uri="{FF2B5EF4-FFF2-40B4-BE49-F238E27FC236}">
                <a16:creationId xmlns:a16="http://schemas.microsoft.com/office/drawing/2014/main" id="{1DA24722-9715-4739-95F0-F66D7331395E}"/>
              </a:ext>
            </a:extLst>
          </p:cNvPr>
          <p:cNvGrpSpPr/>
          <p:nvPr/>
        </p:nvGrpSpPr>
        <p:grpSpPr>
          <a:xfrm>
            <a:off x="5938" y="6464300"/>
            <a:ext cx="9120556" cy="435904"/>
            <a:chOff x="5938" y="6464300"/>
            <a:chExt cx="9120556" cy="435904"/>
          </a:xfrm>
        </p:grpSpPr>
        <p:pic>
          <p:nvPicPr>
            <p:cNvPr id="27" name="Image 26">
              <a:extLst>
                <a:ext uri="{FF2B5EF4-FFF2-40B4-BE49-F238E27FC236}">
                  <a16:creationId xmlns:a16="http://schemas.microsoft.com/office/drawing/2014/main" id="{5AB8BE4F-A681-4A80-A052-18ACC9B00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8" name="Espace réservé du numéro de diapositive 4">
              <a:extLst>
                <a:ext uri="{FF2B5EF4-FFF2-40B4-BE49-F238E27FC236}">
                  <a16:creationId xmlns:a16="http://schemas.microsoft.com/office/drawing/2014/main" id="{AE1BAAF0-0591-490E-889E-4CD312D47FE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237</a:t>
              </a:fld>
              <a:endParaRPr lang="fr-FR" sz="1200" dirty="0">
                <a:solidFill>
                  <a:schemeClr val="tx1"/>
                </a:solidFill>
              </a:endParaRPr>
            </a:p>
          </p:txBody>
        </p:sp>
      </p:grpSp>
      <p:grpSp>
        <p:nvGrpSpPr>
          <p:cNvPr id="5" name="Groupe 4"/>
          <p:cNvGrpSpPr/>
          <p:nvPr/>
        </p:nvGrpSpPr>
        <p:grpSpPr>
          <a:xfrm>
            <a:off x="395536" y="2558545"/>
            <a:ext cx="8568952" cy="654431"/>
            <a:chOff x="395536" y="2627665"/>
            <a:chExt cx="8568952" cy="654431"/>
          </a:xfrm>
        </p:grpSpPr>
        <p:sp>
          <p:nvSpPr>
            <p:cNvPr id="8" name="ZoneTexte 7"/>
            <p:cNvSpPr txBox="1"/>
            <p:nvPr/>
          </p:nvSpPr>
          <p:spPr>
            <a:xfrm>
              <a:off x="539575" y="2689756"/>
              <a:ext cx="7920857" cy="523220"/>
            </a:xfrm>
            <a:prstGeom prst="rect">
              <a:avLst/>
            </a:prstGeom>
            <a:noFill/>
          </p:spPr>
          <p:txBody>
            <a:bodyPr wrap="square" rtlCol="0">
              <a:spAutoFit/>
            </a:bodyPr>
            <a:lstStyle/>
            <a:p>
              <a:pPr algn="just">
                <a:buClr>
                  <a:srgbClr val="0070C0"/>
                </a:buClr>
              </a:pPr>
              <a:r>
                <a:rPr lang="fr-FR" sz="2200" i="1" dirty="0">
                  <a:solidFill>
                    <a:srgbClr val="F79646">
                      <a:lumMod val="75000"/>
                    </a:srgbClr>
                  </a:solidFill>
                  <a:latin typeface="Calibri" panose="020F0502020204030204" pitchFamily="34" charset="0"/>
                  <a:ea typeface="Calibri"/>
                  <a:cs typeface="Times New Roman"/>
                </a:rPr>
                <a:t>	</a:t>
              </a:r>
              <a:r>
                <a:rPr lang="fr-FR" sz="2800" i="1" dirty="0">
                  <a:solidFill>
                    <a:srgbClr val="3366FF"/>
                  </a:solidFill>
                  <a:latin typeface="Calibri" panose="020F0502020204030204" pitchFamily="34" charset="0"/>
                  <a:ea typeface="Calibri"/>
                  <a:cs typeface="Times New Roman"/>
                </a:rPr>
                <a:t>As open as possible, as </a:t>
              </a:r>
              <a:r>
                <a:rPr lang="fr-FR" sz="2800" i="1" dirty="0" err="1">
                  <a:solidFill>
                    <a:srgbClr val="3366FF"/>
                  </a:solidFill>
                  <a:latin typeface="Calibri" panose="020F0502020204030204" pitchFamily="34" charset="0"/>
                  <a:ea typeface="Calibri"/>
                  <a:cs typeface="Times New Roman"/>
                </a:rPr>
                <a:t>closed</a:t>
              </a:r>
              <a:r>
                <a:rPr lang="fr-FR" sz="2800" i="1" dirty="0">
                  <a:solidFill>
                    <a:srgbClr val="3366FF"/>
                  </a:solidFill>
                  <a:latin typeface="Calibri" panose="020F0502020204030204" pitchFamily="34" charset="0"/>
                  <a:ea typeface="Calibri"/>
                  <a:cs typeface="Times New Roman"/>
                </a:rPr>
                <a:t> as </a:t>
              </a:r>
              <a:r>
                <a:rPr lang="fr-FR" sz="2800" i="1" dirty="0" err="1">
                  <a:solidFill>
                    <a:srgbClr val="3366FF"/>
                  </a:solidFill>
                  <a:latin typeface="Calibri" panose="020F0502020204030204" pitchFamily="34" charset="0"/>
                  <a:ea typeface="Calibri"/>
                  <a:cs typeface="Times New Roman"/>
                </a:rPr>
                <a:t>necessary</a:t>
              </a:r>
              <a:endParaRPr lang="fr-FR" sz="2800" i="1" dirty="0">
                <a:solidFill>
                  <a:srgbClr val="3366FF"/>
                </a:solidFill>
                <a:latin typeface="Calibri" panose="020F0502020204030204" pitchFamily="34" charset="0"/>
                <a:ea typeface="Calibri"/>
                <a:cs typeface="Times New Roman"/>
              </a:endParaRPr>
            </a:p>
          </p:txBody>
        </p:sp>
        <p:pic>
          <p:nvPicPr>
            <p:cNvPr id="9" name="Image 8" descr="Macintosh HD:Users:jessicamery:Desktop:EU Flag:flag_yellow_low.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678187"/>
              <a:ext cx="1044494" cy="603909"/>
            </a:xfrm>
            <a:prstGeom prst="rect">
              <a:avLst/>
            </a:prstGeom>
            <a:noFill/>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283" y="2627665"/>
              <a:ext cx="1187205" cy="654431"/>
            </a:xfrm>
            <a:prstGeom prst="rect">
              <a:avLst/>
            </a:prstGeom>
          </p:spPr>
        </p:pic>
      </p:grpSp>
      <p:grpSp>
        <p:nvGrpSpPr>
          <p:cNvPr id="2" name="Groupe 1">
            <a:extLst>
              <a:ext uri="{FF2B5EF4-FFF2-40B4-BE49-F238E27FC236}">
                <a16:creationId xmlns:a16="http://schemas.microsoft.com/office/drawing/2014/main" id="{BF7EEFF6-5914-4ABC-AADA-53160770066F}"/>
              </a:ext>
            </a:extLst>
          </p:cNvPr>
          <p:cNvGrpSpPr/>
          <p:nvPr/>
        </p:nvGrpSpPr>
        <p:grpSpPr>
          <a:xfrm>
            <a:off x="917783" y="3232400"/>
            <a:ext cx="7920857" cy="3292944"/>
            <a:chOff x="917783" y="2996952"/>
            <a:chExt cx="7920857" cy="3292944"/>
          </a:xfrm>
        </p:grpSpPr>
        <p:sp>
          <p:nvSpPr>
            <p:cNvPr id="29" name="ZoneTexte 28"/>
            <p:cNvSpPr txBox="1"/>
            <p:nvPr/>
          </p:nvSpPr>
          <p:spPr>
            <a:xfrm>
              <a:off x="917783" y="2996952"/>
              <a:ext cx="7920857" cy="2785378"/>
            </a:xfrm>
            <a:prstGeom prst="rect">
              <a:avLst/>
            </a:prstGeom>
            <a:noFill/>
          </p:spPr>
          <p:txBody>
            <a:bodyPr wrap="square" rtlCol="0">
              <a:spAutoFit/>
            </a:bodyPr>
            <a:lstStyle/>
            <a:p>
              <a:pPr marL="342900" indent="-342900" algn="just">
                <a:spcBef>
                  <a:spcPts val="600"/>
                </a:spcBef>
                <a:buClr>
                  <a:srgbClr val="FFCCFF"/>
                </a:buClr>
                <a:buFont typeface="Arial" panose="020B0604020202020204" pitchFamily="34" charset="0"/>
                <a:buChar char="•"/>
              </a:pPr>
              <a:r>
                <a:rPr lang="fr-FR" sz="2000" b="1" dirty="0">
                  <a:solidFill>
                    <a:prstClr val="black"/>
                  </a:solidFill>
                  <a:latin typeface="Calibri" panose="020F0502020204030204" pitchFamily="34" charset="0"/>
                  <a:ea typeface="Calibri"/>
                  <a:cs typeface="Times New Roman"/>
                  <a:sym typeface="Wingdings" panose="05000000000000000000" pitchFamily="2" charset="2"/>
                </a:rPr>
                <a:t>Restrictions</a:t>
              </a:r>
              <a:r>
                <a:rPr lang="fr-FR" sz="2000" dirty="0">
                  <a:solidFill>
                    <a:prstClr val="black"/>
                  </a:solidFill>
                  <a:latin typeface="Calibri" panose="020F0502020204030204" pitchFamily="34" charset="0"/>
                  <a:ea typeface="Calibri"/>
                  <a:cs typeface="Times New Roman"/>
                  <a:sym typeface="Wingdings" panose="05000000000000000000" pitchFamily="2" charset="2"/>
                </a:rPr>
                <a:t> </a:t>
              </a:r>
            </a:p>
            <a:p>
              <a:pPr algn="just">
                <a:buClr>
                  <a:srgbClr val="FFCCFF"/>
                </a:buClr>
              </a:pPr>
              <a:r>
                <a:rPr lang="fr-FR" sz="2000" dirty="0">
                  <a:solidFill>
                    <a:prstClr val="black"/>
                  </a:solidFill>
                  <a:latin typeface="Calibri" panose="020F0502020204030204" pitchFamily="34" charset="0"/>
                  <a:ea typeface="Calibri"/>
                  <a:cs typeface="Times New Roman"/>
                  <a:sym typeface="Wingdings" panose="05000000000000000000" pitchFamily="2" charset="2"/>
                </a:rPr>
                <a:t>	présence de </a:t>
              </a:r>
              <a:r>
                <a:rPr lang="fr-FR" sz="2000" dirty="0">
                  <a:solidFill>
                    <a:prstClr val="black"/>
                  </a:solidFill>
                  <a:latin typeface="Calibri" panose="020F0502020204030204" pitchFamily="34" charset="0"/>
                  <a:ea typeface="Calibri"/>
                  <a:cs typeface="Times New Roman"/>
                </a:rPr>
                <a:t>données sensibles, personnelles, de santé,</a:t>
              </a:r>
            </a:p>
            <a:p>
              <a:pPr algn="just">
                <a:buClr>
                  <a:srgbClr val="FFCCFF"/>
                </a:buClr>
              </a:pPr>
              <a:r>
                <a:rPr lang="fr-FR" sz="2000" dirty="0">
                  <a:solidFill>
                    <a:prstClr val="black"/>
                  </a:solidFill>
                  <a:latin typeface="Calibri" panose="020F0502020204030204" pitchFamily="34" charset="0"/>
                  <a:ea typeface="Calibri"/>
                  <a:cs typeface="Times New Roman"/>
                </a:rPr>
                <a:t>	partenariats privés, exploitation prévue… </a:t>
              </a:r>
            </a:p>
            <a:p>
              <a:pPr marL="342900" indent="-342900" algn="just">
                <a:spcBef>
                  <a:spcPts val="600"/>
                </a:spcBef>
                <a:buClr>
                  <a:srgbClr val="FFCCFF"/>
                </a:buClr>
                <a:buFont typeface="Arial" panose="020B0604020202020204" pitchFamily="34" charset="0"/>
                <a:buChar char="•"/>
              </a:pPr>
              <a:r>
                <a:rPr lang="fr-FR" sz="2000" b="1" dirty="0">
                  <a:solidFill>
                    <a:prstClr val="black"/>
                  </a:solidFill>
                  <a:latin typeface="Calibri" panose="020F0502020204030204" pitchFamily="34" charset="0"/>
                  <a:ea typeface="Calibri"/>
                  <a:cs typeface="Times New Roman"/>
                </a:rPr>
                <a:t>Embargo</a:t>
              </a:r>
            </a:p>
            <a:p>
              <a:pPr algn="just">
                <a:buClr>
                  <a:srgbClr val="FFCCFF"/>
                </a:buClr>
              </a:pPr>
              <a:r>
                <a:rPr lang="fr-FR" sz="2000" dirty="0">
                  <a:solidFill>
                    <a:prstClr val="black"/>
                  </a:solidFill>
                  <a:latin typeface="Calibri" panose="020F0502020204030204" pitchFamily="34" charset="0"/>
                  <a:ea typeface="Calibri"/>
                  <a:cs typeface="Times New Roman"/>
                </a:rPr>
                <a:t>	pour publication, dépôt de brevet, exploitation</a:t>
              </a:r>
            </a:p>
            <a:p>
              <a:pPr marL="342900" indent="-342900" algn="just">
                <a:spcBef>
                  <a:spcPts val="600"/>
                </a:spcBef>
                <a:buClr>
                  <a:srgbClr val="FFCCFF"/>
                </a:buClr>
                <a:buFont typeface="Arial" panose="020B0604020202020204" pitchFamily="34" charset="0"/>
                <a:buChar char="•"/>
              </a:pPr>
              <a:r>
                <a:rPr lang="fr-FR" sz="2000" b="1" dirty="0">
                  <a:solidFill>
                    <a:prstClr val="black"/>
                  </a:solidFill>
                  <a:latin typeface="Calibri" panose="020F0502020204030204" pitchFamily="34" charset="0"/>
                  <a:ea typeface="Calibri"/>
                  <a:cs typeface="Times New Roman"/>
                </a:rPr>
                <a:t>Limites de réutilisation</a:t>
              </a:r>
            </a:p>
            <a:p>
              <a:pPr algn="just">
                <a:buClr>
                  <a:srgbClr val="FFCCFF"/>
                </a:buClr>
              </a:pPr>
              <a:r>
                <a:rPr lang="fr-FR" sz="2000" b="1" dirty="0">
                  <a:solidFill>
                    <a:prstClr val="black"/>
                  </a:solidFill>
                  <a:latin typeface="Calibri" panose="020F0502020204030204" pitchFamily="34" charset="0"/>
                  <a:ea typeface="Calibri"/>
                  <a:cs typeface="Times New Roman"/>
                </a:rPr>
                <a:t>	</a:t>
              </a:r>
              <a:r>
                <a:rPr lang="fr-FR" sz="2000" dirty="0">
                  <a:solidFill>
                    <a:prstClr val="black"/>
                  </a:solidFill>
                  <a:latin typeface="Calibri" panose="020F0502020204030204" pitchFamily="34" charset="0"/>
                  <a:ea typeface="Calibri"/>
                  <a:cs typeface="Times New Roman"/>
                </a:rPr>
                <a:t>pas d’utilisation commerciale (</a:t>
              </a:r>
              <a:r>
                <a:rPr lang="fr-FR" sz="1600" dirty="0">
                  <a:solidFill>
                    <a:prstClr val="black"/>
                  </a:solidFill>
                  <a:latin typeface="Calibri" panose="020F0502020204030204" pitchFamily="34" charset="0"/>
                  <a:ea typeface="Calibri"/>
                  <a:cs typeface="Times New Roman"/>
                </a:rPr>
                <a:t>licence CC-BY-NC)</a:t>
              </a:r>
              <a:r>
                <a:rPr lang="fr-FR" sz="2000" dirty="0">
                  <a:solidFill>
                    <a:prstClr val="black"/>
                  </a:solidFill>
                  <a:latin typeface="Calibri" panose="020F0502020204030204" pitchFamily="34" charset="0"/>
                  <a:ea typeface="Calibri"/>
                  <a:cs typeface="Times New Roman"/>
                </a:rPr>
                <a:t> ; 		accès seulement sur demande </a:t>
              </a:r>
            </a:p>
          </p:txBody>
        </p:sp>
        <p:grpSp>
          <p:nvGrpSpPr>
            <p:cNvPr id="30" name="Groupe 29">
              <a:extLst>
                <a:ext uri="{FF2B5EF4-FFF2-40B4-BE49-F238E27FC236}">
                  <a16:creationId xmlns:a16="http://schemas.microsoft.com/office/drawing/2014/main" id="{37789061-BAC8-42CE-A7F1-896269077CD3}"/>
                </a:ext>
              </a:extLst>
            </p:cNvPr>
            <p:cNvGrpSpPr/>
            <p:nvPr/>
          </p:nvGrpSpPr>
          <p:grpSpPr>
            <a:xfrm>
              <a:off x="1358815" y="5805264"/>
              <a:ext cx="5157401" cy="484632"/>
              <a:chOff x="539552" y="1288184"/>
              <a:chExt cx="5157401" cy="484632"/>
            </a:xfrm>
          </p:grpSpPr>
          <p:sp>
            <p:nvSpPr>
              <p:cNvPr id="31" name="ZoneTexte 30"/>
              <p:cNvSpPr txBox="1"/>
              <p:nvPr/>
            </p:nvSpPr>
            <p:spPr>
              <a:xfrm>
                <a:off x="1722879" y="1288184"/>
                <a:ext cx="3974074"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fr-FR"/>
                </a:defPPr>
                <a:lvl1pPr>
                  <a:defRPr sz="2400">
                    <a:solidFill>
                      <a:schemeClr val="lt1"/>
                    </a:solidFill>
                  </a:defRPr>
                </a:lvl1pPr>
              </a:lstStyle>
              <a:p>
                <a:r>
                  <a:rPr lang="fr-FR" dirty="0">
                    <a:solidFill>
                      <a:prstClr val="white"/>
                    </a:solidFill>
                    <a:latin typeface="Calibri" panose="020F0502020204030204" pitchFamily="34" charset="0"/>
                  </a:rPr>
                  <a:t>doit être justifié dans le PGD</a:t>
                </a:r>
              </a:p>
            </p:txBody>
          </p:sp>
          <p:sp>
            <p:nvSpPr>
              <p:cNvPr id="32" name="Flèche droite 31"/>
              <p:cNvSpPr/>
              <p:nvPr/>
            </p:nvSpPr>
            <p:spPr>
              <a:xfrm>
                <a:off x="539552" y="1288184"/>
                <a:ext cx="1017666" cy="484632"/>
              </a:xfrm>
              <a:prstGeom prst="righ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r="100000" b="100000"/>
                </a:path>
                <a:tileRect l="-100000" t="-10000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Calibri" panose="020F0502020204030204" pitchFamily="34" charset="0"/>
                </a:endParaRPr>
              </a:p>
            </p:txBody>
          </p:sp>
        </p:grpSp>
      </p:grpSp>
      <p:sp>
        <p:nvSpPr>
          <p:cNvPr id="17" name="ZoneTexte 16">
            <a:extLst>
              <a:ext uri="{FF2B5EF4-FFF2-40B4-BE49-F238E27FC236}">
                <a16:creationId xmlns:a16="http://schemas.microsoft.com/office/drawing/2014/main" id="{DB416D39-A7A1-46E5-AAE1-365441DA43DF}"/>
              </a:ext>
            </a:extLst>
          </p:cNvPr>
          <p:cNvSpPr txBox="1"/>
          <p:nvPr/>
        </p:nvSpPr>
        <p:spPr>
          <a:xfrm>
            <a:off x="611560" y="764704"/>
            <a:ext cx="8280920" cy="184665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rgbClr val="FFCCFF"/>
              </a:buClr>
              <a:buFont typeface="Wingdings" pitchFamily="2" charset="2"/>
              <a:buChar char="v"/>
            </a:pPr>
            <a:r>
              <a:rPr lang="fr-FR" sz="2400" dirty="0">
                <a:solidFill>
                  <a:prstClr val="black"/>
                </a:solidFill>
                <a:latin typeface="Calibri" panose="020F0502020204030204" pitchFamily="34" charset="0"/>
              </a:rPr>
              <a:t>Dépend:</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du bailleur (H2020, ANR, </a:t>
            </a:r>
            <a:r>
              <a:rPr lang="fr-FR" sz="2000" dirty="0" err="1">
                <a:solidFill>
                  <a:prstClr val="black"/>
                </a:solidFill>
                <a:latin typeface="Calibri" panose="020F0502020204030204" pitchFamily="34" charset="0"/>
              </a:rPr>
              <a:t>Agropolis</a:t>
            </a:r>
            <a:r>
              <a:rPr lang="fr-FR" sz="2000" dirty="0">
                <a:solidFill>
                  <a:prstClr val="black"/>
                </a:solidFill>
                <a:latin typeface="Calibri" panose="020F0502020204030204" pitchFamily="34" charset="0"/>
              </a:rPr>
              <a:t>, Fondation Gates, …)</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de politiques institutionnelles ou nationales</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de politiques de certains partenaires</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de la revue de publication</a:t>
            </a:r>
          </a:p>
        </p:txBody>
      </p:sp>
      <p:sp>
        <p:nvSpPr>
          <p:cNvPr id="19" name="ZoneTexte 18">
            <a:extLst>
              <a:ext uri="{FF2B5EF4-FFF2-40B4-BE49-F238E27FC236}">
                <a16:creationId xmlns:a16="http://schemas.microsoft.com/office/drawing/2014/main" id="{7C00BE08-B144-4763-9C7F-4D806389B4DD}"/>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83402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467544" y="966207"/>
            <a:ext cx="8588693" cy="224676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buClr>
                <a:srgbClr val="FFCCFF"/>
              </a:buClr>
              <a:buFont typeface="Wingdings" pitchFamily="2" charset="2"/>
              <a:buChar char="v"/>
            </a:pPr>
            <a:r>
              <a:rPr lang="fr-FR" sz="2400" b="1" dirty="0">
                <a:solidFill>
                  <a:prstClr val="black"/>
                </a:solidFill>
              </a:rPr>
              <a:t>H2020 </a:t>
            </a:r>
            <a:r>
              <a:rPr lang="fr-FR" sz="2400" dirty="0">
                <a:solidFill>
                  <a:prstClr val="black"/>
                </a:solidFill>
              </a:rPr>
              <a:t>– Grant Agreement art. 29.3 : </a:t>
            </a:r>
          </a:p>
          <a:p>
            <a:pPr marL="0" indent="0" algn="l">
              <a:spcBef>
                <a:spcPts val="300"/>
              </a:spcBef>
              <a:spcAft>
                <a:spcPts val="300"/>
              </a:spcAft>
              <a:buClr>
                <a:srgbClr val="FFCCFF"/>
              </a:buClr>
              <a:buNone/>
            </a:pPr>
            <a:r>
              <a:rPr lang="en-US" sz="2400" i="1" dirty="0"/>
              <a:t>The beneficiaries </a:t>
            </a:r>
            <a:r>
              <a:rPr lang="en-US" sz="2400" i="1" dirty="0">
                <a:solidFill>
                  <a:srgbClr val="FF0000"/>
                </a:solidFill>
              </a:rPr>
              <a:t>must deposit in a repository </a:t>
            </a:r>
            <a:r>
              <a:rPr lang="en-US" sz="2400" i="1" dirty="0"/>
              <a:t>:</a:t>
            </a:r>
          </a:p>
          <a:p>
            <a:pPr indent="11113" algn="l">
              <a:spcBef>
                <a:spcPts val="300"/>
              </a:spcBef>
              <a:spcAft>
                <a:spcPts val="0"/>
              </a:spcAft>
              <a:buClr>
                <a:srgbClr val="FFCCFF"/>
              </a:buClr>
            </a:pPr>
            <a:r>
              <a:rPr lang="en-US" sz="2400" i="1" dirty="0"/>
              <a:t> the </a:t>
            </a:r>
            <a:r>
              <a:rPr lang="en-US" sz="2400" i="1" dirty="0">
                <a:solidFill>
                  <a:srgbClr val="FF0000"/>
                </a:solidFill>
              </a:rPr>
              <a:t>data needed to validate the results presented in scientific 	publications</a:t>
            </a:r>
            <a:r>
              <a:rPr lang="en-US" sz="2400" i="1" dirty="0"/>
              <a:t> as soon as possible</a:t>
            </a:r>
          </a:p>
          <a:p>
            <a:pPr indent="11113" algn="l">
              <a:spcBef>
                <a:spcPts val="300"/>
              </a:spcBef>
              <a:spcAft>
                <a:spcPts val="0"/>
              </a:spcAft>
              <a:buClr>
                <a:srgbClr val="FFCCFF"/>
              </a:buClr>
            </a:pPr>
            <a:r>
              <a:rPr lang="en-US" sz="2400" i="1" dirty="0"/>
              <a:t> other data as specified in the DMP.</a:t>
            </a:r>
            <a:endParaRPr lang="fr-FR" sz="2400" dirty="0">
              <a:solidFill>
                <a:prstClr val="black"/>
              </a:solidFill>
            </a:endParaRPr>
          </a:p>
        </p:txBody>
      </p:sp>
      <p:sp>
        <p:nvSpPr>
          <p:cNvPr id="10" name="ZoneTexte 9"/>
          <p:cNvSpPr txBox="1"/>
          <p:nvPr/>
        </p:nvSpPr>
        <p:spPr>
          <a:xfrm>
            <a:off x="467544" y="3140968"/>
            <a:ext cx="8496944" cy="251350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spcAft>
                <a:spcPts val="0"/>
              </a:spcAft>
              <a:buClr>
                <a:srgbClr val="FFCCFF"/>
              </a:buClr>
              <a:buFont typeface="Wingdings" pitchFamily="2" charset="2"/>
              <a:buChar char="v"/>
            </a:pPr>
            <a:r>
              <a:rPr lang="fr-FR" sz="2400" b="1" dirty="0">
                <a:solidFill>
                  <a:prstClr val="black"/>
                </a:solidFill>
                <a:ea typeface="+mn-ea"/>
                <a:cs typeface="+mn-cs"/>
              </a:rPr>
              <a:t>H2020 </a:t>
            </a:r>
            <a:r>
              <a:rPr lang="fr-FR" sz="2400" dirty="0">
                <a:solidFill>
                  <a:prstClr val="black"/>
                </a:solidFill>
                <a:ea typeface="+mn-ea"/>
                <a:cs typeface="+mn-cs"/>
              </a:rPr>
              <a:t>- GA art. 29.2 </a:t>
            </a:r>
            <a:r>
              <a:rPr lang="fr-FR" sz="2400" dirty="0">
                <a:solidFill>
                  <a:prstClr val="black"/>
                </a:solidFill>
              </a:rPr>
              <a:t>: </a:t>
            </a:r>
            <a:r>
              <a:rPr lang="fr-FR" sz="2400" i="1" dirty="0">
                <a:solidFill>
                  <a:srgbClr val="FF0000"/>
                </a:solidFill>
                <a:latin typeface="Calibri" panose="020F0502020204030204" pitchFamily="34" charset="0"/>
              </a:rPr>
              <a:t>Open </a:t>
            </a:r>
            <a:r>
              <a:rPr lang="fr-FR" sz="2400" i="1" dirty="0" err="1">
                <a:solidFill>
                  <a:srgbClr val="FF0000"/>
                </a:solidFill>
                <a:latin typeface="Calibri" panose="020F0502020204030204" pitchFamily="34" charset="0"/>
              </a:rPr>
              <a:t>access</a:t>
            </a:r>
            <a:r>
              <a:rPr lang="fr-FR" sz="2400" i="1" dirty="0">
                <a:solidFill>
                  <a:srgbClr val="FF0000"/>
                </a:solidFill>
                <a:latin typeface="Calibri" panose="020F0502020204030204" pitchFamily="34" charset="0"/>
              </a:rPr>
              <a:t> to publications </a:t>
            </a:r>
            <a:r>
              <a:rPr lang="fr-FR" sz="2400" i="1" dirty="0" err="1">
                <a:solidFill>
                  <a:srgbClr val="FF0000"/>
                </a:solidFill>
                <a:latin typeface="Calibri" panose="020F0502020204030204" pitchFamily="34" charset="0"/>
              </a:rPr>
              <a:t>mandatory</a:t>
            </a:r>
            <a:endParaRPr lang="fr-FR" sz="2400" i="1" dirty="0">
              <a:solidFill>
                <a:srgbClr val="FF0000"/>
              </a:solidFill>
              <a:latin typeface="Calibri" panose="020F0502020204030204" pitchFamily="34" charset="0"/>
            </a:endParaRPr>
          </a:p>
          <a:p>
            <a:pPr marL="0" indent="0" algn="l">
              <a:spcBef>
                <a:spcPts val="200"/>
              </a:spcBef>
              <a:spcAft>
                <a:spcPts val="0"/>
              </a:spcAft>
              <a:buClr>
                <a:srgbClr val="FFCCFF"/>
              </a:buClr>
              <a:buNone/>
            </a:pPr>
            <a:r>
              <a:rPr lang="fr-FR" sz="2400" i="1" dirty="0">
                <a:solidFill>
                  <a:srgbClr val="FF0000"/>
                </a:solidFill>
                <a:latin typeface="Calibri" panose="020F0502020204030204" pitchFamily="34" charset="0"/>
              </a:rPr>
              <a:t>	</a:t>
            </a:r>
            <a:r>
              <a:rPr lang="fr-FR" sz="2000" i="1" dirty="0">
                <a:solidFill>
                  <a:schemeClr val="tx1"/>
                </a:solidFill>
                <a:latin typeface="Calibri" panose="020F0502020204030204" pitchFamily="34" charset="0"/>
              </a:rPr>
              <a:t>(Loi Lemaire, ANR : idem) </a:t>
            </a:r>
            <a:endParaRPr lang="fr-FR" sz="2000" dirty="0">
              <a:solidFill>
                <a:schemeClr val="tx1"/>
              </a:solidFill>
              <a:latin typeface="Calibri" panose="020F0502020204030204" pitchFamily="34" charset="0"/>
            </a:endParaRPr>
          </a:p>
          <a:p>
            <a:pPr marL="0" indent="0" algn="l">
              <a:spcBef>
                <a:spcPts val="200"/>
              </a:spcBef>
              <a:spcAft>
                <a:spcPts val="0"/>
              </a:spcAft>
              <a:buClr>
                <a:srgbClr val="FFCCFF"/>
              </a:buClr>
              <a:buNone/>
            </a:pPr>
            <a:r>
              <a:rPr lang="fr-FR" sz="2400" dirty="0">
                <a:solidFill>
                  <a:prstClr val="black"/>
                </a:solidFill>
                <a:latin typeface="Calibri" panose="020F0502020204030204" pitchFamily="34" charset="0"/>
              </a:rPr>
              <a:t> = obligation de rendre accessible vos articles &lt; 6 mois </a:t>
            </a:r>
            <a:r>
              <a:rPr lang="fr-FR" sz="2200" dirty="0">
                <a:solidFill>
                  <a:prstClr val="black"/>
                </a:solidFill>
                <a:latin typeface="Calibri" panose="020F0502020204030204" pitchFamily="34" charset="0"/>
              </a:rPr>
              <a:t>(12 pour SHS)</a:t>
            </a:r>
          </a:p>
          <a:p>
            <a:pPr marL="685800" algn="l">
              <a:spcAft>
                <a:spcPts val="0"/>
              </a:spcAft>
              <a:buClr>
                <a:srgbClr val="FFCCFF"/>
              </a:buClr>
            </a:pPr>
            <a:r>
              <a:rPr lang="fr-FR" sz="2400" dirty="0">
                <a:solidFill>
                  <a:prstClr val="black"/>
                </a:solidFill>
                <a:latin typeface="Calibri" panose="020F0502020204030204" pitchFamily="34" charset="0"/>
              </a:rPr>
              <a:t>publier dans une revue en libre accès </a:t>
            </a:r>
          </a:p>
          <a:p>
            <a:pPr marL="685800" algn="l">
              <a:spcAft>
                <a:spcPts val="0"/>
              </a:spcAft>
              <a:buClr>
                <a:srgbClr val="FFCCFF"/>
              </a:buClr>
            </a:pPr>
            <a:r>
              <a:rPr lang="fr-FR" sz="2400" dirty="0">
                <a:solidFill>
                  <a:prstClr val="black"/>
                </a:solidFill>
                <a:latin typeface="Calibri" panose="020F0502020204030204" pitchFamily="34" charset="0"/>
              </a:rPr>
              <a:t>choisir 1 revue qui autorise le dépôt de l’article (ou version acceptée) dans 1 archive ouverte (Agritrop) </a:t>
            </a:r>
          </a:p>
        </p:txBody>
      </p:sp>
      <p:grpSp>
        <p:nvGrpSpPr>
          <p:cNvPr id="21" name="Groupe 20">
            <a:extLst>
              <a:ext uri="{FF2B5EF4-FFF2-40B4-BE49-F238E27FC236}">
                <a16:creationId xmlns:a16="http://schemas.microsoft.com/office/drawing/2014/main" id="{AF9E75DB-AE1C-47A0-A947-8A57F6419B42}"/>
              </a:ext>
            </a:extLst>
          </p:cNvPr>
          <p:cNvGrpSpPr/>
          <p:nvPr/>
        </p:nvGrpSpPr>
        <p:grpSpPr>
          <a:xfrm>
            <a:off x="5938" y="6464300"/>
            <a:ext cx="9120556" cy="435904"/>
            <a:chOff x="5938" y="6464300"/>
            <a:chExt cx="9120556" cy="435904"/>
          </a:xfrm>
        </p:grpSpPr>
        <p:pic>
          <p:nvPicPr>
            <p:cNvPr id="23" name="Image 22">
              <a:extLst>
                <a:ext uri="{FF2B5EF4-FFF2-40B4-BE49-F238E27FC236}">
                  <a16:creationId xmlns:a16="http://schemas.microsoft.com/office/drawing/2014/main" id="{9107F1E9-F3E7-402C-8A96-17ED3E89A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4" name="Espace réservé du numéro de diapositive 4">
              <a:extLst>
                <a:ext uri="{FF2B5EF4-FFF2-40B4-BE49-F238E27FC236}">
                  <a16:creationId xmlns:a16="http://schemas.microsoft.com/office/drawing/2014/main" id="{A7BB8C0D-828B-42A9-B785-92BB6DAC8E2A}"/>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238</a:t>
              </a:fld>
              <a:endParaRPr lang="fr-FR" sz="1200" dirty="0">
                <a:solidFill>
                  <a:schemeClr val="tx1"/>
                </a:solidFill>
              </a:endParaRPr>
            </a:p>
          </p:txBody>
        </p:sp>
      </p:grpSp>
      <p:sp>
        <p:nvSpPr>
          <p:cNvPr id="2" name="ZoneTexte 1"/>
          <p:cNvSpPr txBox="1"/>
          <p:nvPr/>
        </p:nvSpPr>
        <p:spPr>
          <a:xfrm>
            <a:off x="1979712" y="708362"/>
            <a:ext cx="7290265" cy="276999"/>
          </a:xfrm>
          <a:prstGeom prst="rect">
            <a:avLst/>
          </a:prstGeom>
          <a:noFill/>
        </p:spPr>
        <p:txBody>
          <a:bodyPr wrap="none" rtlCol="0">
            <a:spAutoFit/>
          </a:bodyPr>
          <a:lstStyle/>
          <a:p>
            <a:r>
              <a:rPr lang="fr-FR" sz="1200" dirty="0">
                <a:hlinkClick r:id="rId4"/>
              </a:rPr>
              <a:t>https://ec.europa.eu/research/participants/data/ref/h2020/grants_manual/amga/h2020-amga_en.pdf#page=291</a:t>
            </a:r>
            <a:r>
              <a:rPr lang="fr-FR" sz="1200" dirty="0"/>
              <a:t> </a:t>
            </a:r>
          </a:p>
        </p:txBody>
      </p:sp>
      <p:sp>
        <p:nvSpPr>
          <p:cNvPr id="13" name="Titre 1">
            <a:extLst>
              <a:ext uri="{FF2B5EF4-FFF2-40B4-BE49-F238E27FC236}">
                <a16:creationId xmlns:a16="http://schemas.microsoft.com/office/drawing/2014/main" id="{5B789912-5247-4E40-A02A-3F600400F464}"/>
              </a:ext>
            </a:extLst>
          </p:cNvPr>
          <p:cNvSpPr>
            <a:spLocks noGrp="1"/>
          </p:cNvSpPr>
          <p:nvPr>
            <p:ph type="title"/>
          </p:nvPr>
        </p:nvSpPr>
        <p:spPr>
          <a:xfrm>
            <a:off x="0" y="0"/>
            <a:ext cx="9159368" cy="718949"/>
          </a:xfrm>
          <a:solidFill>
            <a:srgbClr val="FFE7FF"/>
          </a:solidFill>
        </p:spPr>
        <p:txBody>
          <a:bodyPr>
            <a:normAutofit/>
          </a:bodyPr>
          <a:lstStyle/>
          <a:p>
            <a:pPr algn="l"/>
            <a:r>
              <a:rPr lang="fr-FR" sz="3200" b="1" dirty="0">
                <a:solidFill>
                  <a:srgbClr val="3366FF"/>
                </a:solidFill>
                <a:latin typeface="+mn-lt"/>
              </a:rPr>
              <a:t>Quelles obligations de partage des données ?</a:t>
            </a:r>
          </a:p>
        </p:txBody>
      </p:sp>
      <p:pic>
        <p:nvPicPr>
          <p:cNvPr id="4" name="Image 3">
            <a:extLst>
              <a:ext uri="{FF2B5EF4-FFF2-40B4-BE49-F238E27FC236}">
                <a16:creationId xmlns:a16="http://schemas.microsoft.com/office/drawing/2014/main" id="{9939A508-94F0-489E-93BA-ED2CE1B643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3157" y="5157192"/>
            <a:ext cx="2195347" cy="1648613"/>
          </a:xfrm>
          <a:prstGeom prst="rect">
            <a:avLst/>
          </a:prstGeom>
        </p:spPr>
      </p:pic>
      <p:sp>
        <p:nvSpPr>
          <p:cNvPr id="12" name="ZoneTexte 11">
            <a:extLst>
              <a:ext uri="{FF2B5EF4-FFF2-40B4-BE49-F238E27FC236}">
                <a16:creationId xmlns:a16="http://schemas.microsoft.com/office/drawing/2014/main" id="{7EF49A4F-1025-4C40-872D-6DC6FFD32E20}"/>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52264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537801" y="1556792"/>
            <a:ext cx="8496944" cy="450892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buClr>
                <a:srgbClr val="FFCCFF"/>
              </a:buClr>
              <a:buFont typeface="Wingdings" pitchFamily="2" charset="2"/>
              <a:buChar char="v"/>
            </a:pPr>
            <a:r>
              <a:rPr lang="fr-FR" sz="2400" dirty="0">
                <a:solidFill>
                  <a:prstClr val="black"/>
                </a:solidFill>
                <a:latin typeface="Calibri" panose="020F0502020204030204" pitchFamily="34" charset="0"/>
              </a:rPr>
              <a:t>Données rares ou uniques</a:t>
            </a:r>
          </a:p>
          <a:p>
            <a:pPr marL="887413" lvl="1" indent="-34290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ea typeface="Calibri"/>
                <a:cs typeface="Times New Roman"/>
              </a:rPr>
              <a:t>Expérimentation impossible à répéter ou très couteuse</a:t>
            </a:r>
          </a:p>
          <a:p>
            <a:pPr marL="887413" lvl="1" indent="-34290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ea typeface="Calibri"/>
                <a:cs typeface="Times New Roman"/>
              </a:rPr>
              <a:t>groupes difficilement accessibles</a:t>
            </a:r>
          </a:p>
          <a:p>
            <a:pPr marL="887413" lvl="1" indent="-34290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ea typeface="Calibri"/>
                <a:cs typeface="Times New Roman"/>
              </a:rPr>
              <a:t>phénomènes rares</a:t>
            </a:r>
          </a:p>
          <a:p>
            <a:pPr>
              <a:buClr>
                <a:srgbClr val="FFCCFF"/>
              </a:buClr>
              <a:buFont typeface="Wingdings" pitchFamily="2" charset="2"/>
              <a:buChar char="v"/>
            </a:pPr>
            <a:r>
              <a:rPr lang="fr-FR" sz="2400" dirty="0">
                <a:solidFill>
                  <a:prstClr val="black"/>
                </a:solidFill>
                <a:latin typeface="Calibri" panose="020F0502020204030204" pitchFamily="34" charset="0"/>
              </a:rPr>
              <a:t>Données à forte valeur scientifique, économique, sociale 	environnementale, …</a:t>
            </a:r>
          </a:p>
          <a:p>
            <a:pPr marL="887413" algn="l">
              <a:spcBef>
                <a:spcPts val="300"/>
              </a:spcBef>
              <a:spcAft>
                <a:spcPts val="0"/>
              </a:spcAft>
              <a:buClr>
                <a:srgbClr val="FFCCFF"/>
              </a:buClr>
              <a:buFont typeface="Arial" panose="020B0604020202020204" pitchFamily="34" charset="0"/>
              <a:buChar char="•"/>
            </a:pPr>
            <a:r>
              <a:rPr lang="fr-FR" sz="2000" dirty="0">
                <a:solidFill>
                  <a:prstClr val="black"/>
                </a:solidFill>
                <a:latin typeface="Calibri" panose="020F0502020204030204" pitchFamily="34" charset="0"/>
              </a:rPr>
              <a:t>Données de référence pour de futures recherches</a:t>
            </a:r>
          </a:p>
          <a:p>
            <a:pPr marL="887413" algn="l">
              <a:spcBef>
                <a:spcPts val="300"/>
              </a:spcBef>
              <a:spcAft>
                <a:spcPts val="0"/>
              </a:spcAft>
              <a:buClr>
                <a:srgbClr val="FFCCFF"/>
              </a:buClr>
              <a:buFont typeface="Arial" panose="020B0604020202020204" pitchFamily="34" charset="0"/>
              <a:buChar char="•"/>
            </a:pPr>
            <a:r>
              <a:rPr lang="fr-FR" sz="2000" dirty="0">
                <a:solidFill>
                  <a:prstClr val="black"/>
                </a:solidFill>
                <a:latin typeface="Calibri" panose="020F0502020204030204" pitchFamily="34" charset="0"/>
              </a:rPr>
              <a:t>Contribuer à de nouvelles analyses ou questions de recherche</a:t>
            </a:r>
          </a:p>
          <a:p>
            <a:pPr marL="887413" algn="l">
              <a:spcBef>
                <a:spcPts val="300"/>
              </a:spcBef>
              <a:spcAft>
                <a:spcPts val="0"/>
              </a:spcAft>
              <a:buClr>
                <a:srgbClr val="FFCCFF"/>
              </a:buClr>
              <a:buFont typeface="Arial" panose="020B0604020202020204" pitchFamily="34" charset="0"/>
              <a:buChar char="•"/>
            </a:pPr>
            <a:r>
              <a:rPr lang="fr-FR" sz="2000" dirty="0">
                <a:solidFill>
                  <a:prstClr val="black"/>
                </a:solidFill>
                <a:latin typeface="Calibri" panose="020F0502020204030204" pitchFamily="34" charset="0"/>
              </a:rPr>
              <a:t>Contribuer à des méta-analyses ou paramétrage de modèles</a:t>
            </a:r>
          </a:p>
          <a:p>
            <a:pPr marL="887413" algn="l">
              <a:spcBef>
                <a:spcPts val="300"/>
              </a:spcBef>
              <a:spcAft>
                <a:spcPts val="0"/>
              </a:spcAft>
              <a:buClr>
                <a:srgbClr val="FFCCFF"/>
              </a:buClr>
              <a:buFont typeface="Arial" panose="020B0604020202020204" pitchFamily="34" charset="0"/>
              <a:buChar char="•"/>
            </a:pPr>
            <a:r>
              <a:rPr lang="fr-FR" sz="2000" dirty="0">
                <a:solidFill>
                  <a:prstClr val="black"/>
                </a:solidFill>
                <a:latin typeface="Calibri" panose="020F0502020204030204" pitchFamily="34" charset="0"/>
              </a:rPr>
              <a:t>Perspectives d’applications, de développement commercial :  création d’outils d'aide à la décision, de services…</a:t>
            </a:r>
          </a:p>
          <a:p>
            <a:pPr marL="887413" algn="l">
              <a:spcBef>
                <a:spcPts val="300"/>
              </a:spcBef>
              <a:spcAft>
                <a:spcPts val="0"/>
              </a:spcAft>
              <a:buClr>
                <a:srgbClr val="FFCCFF"/>
              </a:buClr>
              <a:buFont typeface="Arial" panose="020B0604020202020204" pitchFamily="34" charset="0"/>
              <a:buChar char="•"/>
            </a:pPr>
            <a:r>
              <a:rPr lang="fr-FR" sz="2000" dirty="0">
                <a:solidFill>
                  <a:prstClr val="black"/>
                </a:solidFill>
                <a:latin typeface="Calibri" panose="020F0502020204030204" pitchFamily="34" charset="0"/>
              </a:rPr>
              <a:t>etc.</a:t>
            </a:r>
          </a:p>
        </p:txBody>
      </p:sp>
      <p:grpSp>
        <p:nvGrpSpPr>
          <p:cNvPr id="21" name="Groupe 20">
            <a:extLst>
              <a:ext uri="{FF2B5EF4-FFF2-40B4-BE49-F238E27FC236}">
                <a16:creationId xmlns:a16="http://schemas.microsoft.com/office/drawing/2014/main" id="{AF9E75DB-AE1C-47A0-A947-8A57F6419B42}"/>
              </a:ext>
            </a:extLst>
          </p:cNvPr>
          <p:cNvGrpSpPr/>
          <p:nvPr/>
        </p:nvGrpSpPr>
        <p:grpSpPr>
          <a:xfrm>
            <a:off x="5938" y="6422096"/>
            <a:ext cx="9120556" cy="435904"/>
            <a:chOff x="5938" y="6464300"/>
            <a:chExt cx="9120556" cy="435904"/>
          </a:xfrm>
        </p:grpSpPr>
        <p:pic>
          <p:nvPicPr>
            <p:cNvPr id="23" name="Image 22">
              <a:extLst>
                <a:ext uri="{FF2B5EF4-FFF2-40B4-BE49-F238E27FC236}">
                  <a16:creationId xmlns:a16="http://schemas.microsoft.com/office/drawing/2014/main" id="{9107F1E9-F3E7-402C-8A96-17ED3E89A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4" name="Espace réservé du numéro de diapositive 4">
              <a:extLst>
                <a:ext uri="{FF2B5EF4-FFF2-40B4-BE49-F238E27FC236}">
                  <a16:creationId xmlns:a16="http://schemas.microsoft.com/office/drawing/2014/main" id="{A7BB8C0D-828B-42A9-B785-92BB6DAC8E2A}"/>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239</a:t>
              </a:fld>
              <a:endParaRPr lang="fr-FR" sz="1200" dirty="0">
                <a:solidFill>
                  <a:schemeClr val="tx1"/>
                </a:solidFill>
              </a:endParaRPr>
            </a:p>
          </p:txBody>
        </p:sp>
      </p:grpSp>
      <p:sp>
        <p:nvSpPr>
          <p:cNvPr id="12" name="Titre 1">
            <a:extLst>
              <a:ext uri="{FF2B5EF4-FFF2-40B4-BE49-F238E27FC236}">
                <a16:creationId xmlns:a16="http://schemas.microsoft.com/office/drawing/2014/main" id="{C5B2521E-5047-4875-AF31-3E8BCA2CA3ED}"/>
              </a:ext>
            </a:extLst>
          </p:cNvPr>
          <p:cNvSpPr>
            <a:spLocks noGrp="1"/>
          </p:cNvSpPr>
          <p:nvPr>
            <p:ph type="title"/>
          </p:nvPr>
        </p:nvSpPr>
        <p:spPr>
          <a:xfrm>
            <a:off x="0" y="0"/>
            <a:ext cx="9159368" cy="718949"/>
          </a:xfrm>
          <a:solidFill>
            <a:srgbClr val="FFE7FF"/>
          </a:solidFill>
        </p:spPr>
        <p:txBody>
          <a:bodyPr>
            <a:normAutofit/>
          </a:bodyPr>
          <a:lstStyle/>
          <a:p>
            <a:pPr algn="l"/>
            <a:r>
              <a:rPr lang="fr-FR" sz="3200" b="1" dirty="0">
                <a:solidFill>
                  <a:srgbClr val="3366FF"/>
                </a:solidFill>
                <a:latin typeface="+mn-lt"/>
              </a:rPr>
              <a:t>Quels jeux de données partager ?</a:t>
            </a:r>
          </a:p>
        </p:txBody>
      </p:sp>
      <p:sp>
        <p:nvSpPr>
          <p:cNvPr id="13" name="ZoneTexte 12">
            <a:extLst>
              <a:ext uri="{FF2B5EF4-FFF2-40B4-BE49-F238E27FC236}">
                <a16:creationId xmlns:a16="http://schemas.microsoft.com/office/drawing/2014/main" id="{0174DA4E-61A5-4069-A4A3-6A8478538B40}"/>
              </a:ext>
            </a:extLst>
          </p:cNvPr>
          <p:cNvSpPr txBox="1"/>
          <p:nvPr/>
        </p:nvSpPr>
        <p:spPr>
          <a:xfrm>
            <a:off x="537801" y="908720"/>
            <a:ext cx="8496944"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algn="l">
              <a:buClr>
                <a:srgbClr val="FFCCFF"/>
              </a:buClr>
              <a:buFont typeface="Wingdings" pitchFamily="2" charset="2"/>
              <a:buChar char="v"/>
            </a:pPr>
            <a:r>
              <a:rPr lang="fr-FR" sz="2800" b="1" dirty="0">
                <a:solidFill>
                  <a:prstClr val="black"/>
                </a:solidFill>
                <a:latin typeface="Calibri" panose="020F0502020204030204" pitchFamily="34" charset="0"/>
              </a:rPr>
              <a:t>Données qui feront l’objet d’articles de recherche</a:t>
            </a:r>
          </a:p>
        </p:txBody>
      </p:sp>
      <p:sp>
        <p:nvSpPr>
          <p:cNvPr id="11" name="ZoneTexte 10">
            <a:extLst>
              <a:ext uri="{FF2B5EF4-FFF2-40B4-BE49-F238E27FC236}">
                <a16:creationId xmlns:a16="http://schemas.microsoft.com/office/drawing/2014/main" id="{BEEEC685-84F9-446A-8D9A-9096926B796A}"/>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5032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993A77-A516-4D43-A6D1-374774341C92}"/>
              </a:ext>
            </a:extLst>
          </p:cNvPr>
          <p:cNvSpPr/>
          <p:nvPr/>
        </p:nvSpPr>
        <p:spPr>
          <a:xfrm>
            <a:off x="1261697" y="2066926"/>
            <a:ext cx="6534883" cy="3854901"/>
          </a:xfrm>
          <a:prstGeom prst="rect">
            <a:avLst/>
          </a:prstGeom>
        </p:spPr>
        <p:txBody>
          <a:bodyPr wrap="square">
            <a:spAutoFit/>
          </a:bodyPr>
          <a:lstStyle/>
          <a:p>
            <a:r>
              <a:rPr lang="fr-FR" sz="1500" b="1" dirty="0">
                <a:latin typeface="LiberationSerif"/>
              </a:rPr>
              <a:t>Le regard métier </a:t>
            </a:r>
            <a:endParaRPr lang="fr-FR" sz="1050" dirty="0"/>
          </a:p>
          <a:p>
            <a:r>
              <a:rPr lang="fr-FR" sz="1050" dirty="0">
                <a:latin typeface="LiberationSerif"/>
              </a:rPr>
              <a:t>Un jeu de métadonnées ne sera pas formalisé de la même manière selon les standards employés. Un même objet peut ne pas entre décrit de la manière selon la perspective « métier » portée sur lui. Le regard « métier » structure la donnée. A titre d’exemple le traitement documentaire appliqué à une collection de cartes postales ne sera pas le même selon que celui-ci est opèré par un musée ou un service d’archives. Les archivistes s’attacheront à retrouver les toponymes là où les musées relèveront plutôt des détails ayant trait à l’histoire de l’art. (mais aussi les divergences entre les 2 communautés « climat » ) </a:t>
            </a:r>
          </a:p>
          <a:p>
            <a:endParaRPr lang="fr-FR" sz="1050" dirty="0"/>
          </a:p>
          <a:p>
            <a:r>
              <a:rPr lang="fr-FR" sz="1500" b="1" dirty="0">
                <a:latin typeface="LiberationSerif"/>
              </a:rPr>
              <a:t>Ouverture et interopérabilité́ </a:t>
            </a:r>
            <a:endParaRPr lang="fr-FR" sz="1050" dirty="0"/>
          </a:p>
          <a:p>
            <a:r>
              <a:rPr lang="fr-FR" sz="1050" dirty="0">
                <a:latin typeface="LiberationSerif"/>
              </a:rPr>
              <a:t>Le traitement documentaire doit s’inscrire dans des logiques d’ouverture et d’interopérabilité́. La qualité́ des données et métadonnées conditionne les réutilisations possibles, il en est de même pour le degré́ d’ouverture des ressources et de leurs métadonnées.</a:t>
            </a:r>
            <a:br>
              <a:rPr lang="fr-FR" sz="1050" dirty="0">
                <a:latin typeface="LiberationSerif"/>
              </a:rPr>
            </a:br>
            <a:r>
              <a:rPr lang="fr-FR" sz="1050" dirty="0">
                <a:latin typeface="LiberationSerif"/>
              </a:rPr>
              <a:t>Le choix des métadonnées qui seront produites dans le cadre d’un projet de numérisation peut répondre à des usages clairement identifies en amont du projet. Le fait de s’appuyer sur des standards favorise l’</a:t>
            </a:r>
            <a:r>
              <a:rPr lang="fr-FR" sz="1050" dirty="0" err="1">
                <a:latin typeface="LiberationSerif"/>
              </a:rPr>
              <a:t>interopérabilite</a:t>
            </a:r>
            <a:r>
              <a:rPr lang="fr-FR" sz="1050" dirty="0">
                <a:latin typeface="LiberationSerif"/>
              </a:rPr>
              <a:t>́ et peut permettre des usages autres que ceux attendus. </a:t>
            </a:r>
          </a:p>
          <a:p>
            <a:endParaRPr lang="fr-FR" sz="1050" dirty="0"/>
          </a:p>
          <a:p>
            <a:r>
              <a:rPr lang="fr-FR" sz="1500" b="1" dirty="0">
                <a:latin typeface="LiberationSerif"/>
              </a:rPr>
              <a:t>Approches participatives </a:t>
            </a:r>
            <a:endParaRPr lang="fr-FR" sz="1050" dirty="0"/>
          </a:p>
          <a:p>
            <a:r>
              <a:rPr lang="fr-FR" sz="1050" dirty="0">
                <a:latin typeface="LiberationSerif"/>
              </a:rPr>
              <a:t>Une approche participative peut venir compléter le traitement documentaire. Cette approche participative peut prendre diverses formes : collecte, enrichissement de métadonnées, annotations, transcriptions collaboratives... Il est préférable d’envisager cette approche collaborative en amont ou en parallèle du projet.</a:t>
            </a:r>
            <a:br>
              <a:rPr lang="fr-FR" sz="1050" dirty="0">
                <a:latin typeface="LiberationSerif"/>
              </a:rPr>
            </a:br>
            <a:r>
              <a:rPr lang="fr-FR" sz="1050" dirty="0">
                <a:latin typeface="LiberationSerif"/>
              </a:rPr>
              <a:t>Le porteur de projet doit entre conscient des risques induits pour la qualité́ et la fiabilité́ des données et la </a:t>
            </a:r>
            <a:r>
              <a:rPr lang="fr-FR" sz="1050" dirty="0" err="1">
                <a:latin typeface="LiberationSerif"/>
              </a:rPr>
              <a:t>nécessite</a:t>
            </a:r>
            <a:r>
              <a:rPr lang="fr-FR" sz="1050" dirty="0">
                <a:latin typeface="LiberationSerif"/>
              </a:rPr>
              <a:t>́ de gérer et animer les communautés d’utilisateurs selon le type d’approche choisi. </a:t>
            </a:r>
            <a:endParaRPr lang="fr-FR" sz="1350" dirty="0"/>
          </a:p>
        </p:txBody>
      </p:sp>
      <p:sp>
        <p:nvSpPr>
          <p:cNvPr id="3" name="ZoneTexte 2">
            <a:extLst>
              <a:ext uri="{FF2B5EF4-FFF2-40B4-BE49-F238E27FC236}">
                <a16:creationId xmlns:a16="http://schemas.microsoft.com/office/drawing/2014/main" id="{2A517E56-B800-DA43-B0D8-795FFF117E17}"/>
              </a:ext>
            </a:extLst>
          </p:cNvPr>
          <p:cNvSpPr txBox="1"/>
          <p:nvPr/>
        </p:nvSpPr>
        <p:spPr>
          <a:xfrm>
            <a:off x="1297966" y="1215969"/>
            <a:ext cx="3916973" cy="323165"/>
          </a:xfrm>
          <a:prstGeom prst="rect">
            <a:avLst/>
          </a:prstGeom>
          <a:noFill/>
        </p:spPr>
        <p:txBody>
          <a:bodyPr wrap="square" rtlCol="0">
            <a:spAutoFit/>
          </a:bodyPr>
          <a:lstStyle/>
          <a:p>
            <a:r>
              <a:rPr lang="fr-FR" sz="1500" dirty="0">
                <a:solidFill>
                  <a:srgbClr val="C00000"/>
                </a:solidFill>
              </a:rPr>
              <a:t>Créer ou trouver un standard de métadonnées</a:t>
            </a:r>
          </a:p>
        </p:txBody>
      </p:sp>
      <p:pic>
        <p:nvPicPr>
          <p:cNvPr id="5" name="Image 4">
            <a:extLst>
              <a:ext uri="{FF2B5EF4-FFF2-40B4-BE49-F238E27FC236}">
                <a16:creationId xmlns:a16="http://schemas.microsoft.com/office/drawing/2014/main" id="{F86ADDD3-58C0-3F4E-B0ED-00FB70481E7F}"/>
              </a:ext>
            </a:extLst>
          </p:cNvPr>
          <p:cNvPicPr>
            <a:picLocks noChangeAspect="1"/>
          </p:cNvPicPr>
          <p:nvPr/>
        </p:nvPicPr>
        <p:blipFill>
          <a:blip r:embed="rId2"/>
          <a:stretch>
            <a:fillRect/>
          </a:stretch>
        </p:blipFill>
        <p:spPr>
          <a:xfrm>
            <a:off x="5251207" y="965176"/>
            <a:ext cx="2631098" cy="1101749"/>
          </a:xfrm>
          <a:prstGeom prst="rect">
            <a:avLst/>
          </a:prstGeom>
        </p:spPr>
      </p:pic>
      <p:sp>
        <p:nvSpPr>
          <p:cNvPr id="6" name="Titre 1">
            <a:extLst>
              <a:ext uri="{FF2B5EF4-FFF2-40B4-BE49-F238E27FC236}">
                <a16:creationId xmlns:a16="http://schemas.microsoft.com/office/drawing/2014/main" id="{BFF87DBA-8652-CC48-943B-B1DCED2333E9}"/>
              </a:ext>
            </a:extLst>
          </p:cNvPr>
          <p:cNvSpPr txBox="1">
            <a:spLocks/>
          </p:cNvSpPr>
          <p:nvPr/>
        </p:nvSpPr>
        <p:spPr>
          <a:xfrm>
            <a:off x="0" y="0"/>
            <a:ext cx="9144000" cy="539212"/>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400" b="1">
                <a:solidFill>
                  <a:schemeClr val="bg1">
                    <a:lumMod val="50000"/>
                  </a:schemeClr>
                </a:solidFill>
                <a:latin typeface="+mn-lt"/>
              </a:rPr>
              <a:t>Définition: les métadonnées</a:t>
            </a:r>
            <a:endParaRPr lang="fr-FR" sz="2400" b="1" dirty="0">
              <a:solidFill>
                <a:schemeClr val="bg1">
                  <a:lumMod val="50000"/>
                </a:schemeClr>
              </a:solidFill>
              <a:latin typeface="+mn-lt"/>
            </a:endParaRPr>
          </a:p>
        </p:txBody>
      </p:sp>
    </p:spTree>
    <p:extLst>
      <p:ext uri="{BB962C8B-B14F-4D97-AF65-F5344CB8AC3E}">
        <p14:creationId xmlns:p14="http://schemas.microsoft.com/office/powerpoint/2010/main" val="70231820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395536" y="908720"/>
            <a:ext cx="8460431" cy="241604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chemeClr val="accent2">
                  <a:lumMod val="40000"/>
                  <a:lumOff val="60000"/>
                </a:schemeClr>
              </a:buClr>
              <a:buFont typeface="Wingdings" pitchFamily="2" charset="2"/>
              <a:buChar char="v"/>
            </a:pPr>
            <a:r>
              <a:rPr lang="fr-FR" sz="2400" dirty="0">
                <a:solidFill>
                  <a:prstClr val="black"/>
                </a:solidFill>
                <a:latin typeface="Calibri" panose="020F0502020204030204" pitchFamily="34" charset="0"/>
              </a:rPr>
              <a:t>Données issues de partenariats privés</a:t>
            </a:r>
          </a:p>
          <a:p>
            <a:pPr algn="l">
              <a:spcAft>
                <a:spcPts val="0"/>
              </a:spcAft>
              <a:buClr>
                <a:schemeClr val="accent2">
                  <a:lumMod val="40000"/>
                  <a:lumOff val="60000"/>
                </a:schemeClr>
              </a:buClr>
              <a:buFont typeface="Wingdings" pitchFamily="2" charset="2"/>
              <a:buChar char="v"/>
            </a:pPr>
            <a:r>
              <a:rPr lang="fr-FR" sz="2400" dirty="0">
                <a:solidFill>
                  <a:prstClr val="black"/>
                </a:solidFill>
                <a:latin typeface="Calibri" panose="020F0502020204030204" pitchFamily="34" charset="0"/>
              </a:rPr>
              <a:t>Données sensibles :</a:t>
            </a:r>
          </a:p>
          <a:p>
            <a:pPr marL="0" indent="0" algn="l">
              <a:spcBef>
                <a:spcPts val="300"/>
              </a:spcBef>
              <a:spcAft>
                <a:spcPts val="0"/>
              </a:spcAft>
              <a:buNone/>
            </a:pPr>
            <a:r>
              <a:rPr lang="fr-FR" sz="2200" dirty="0">
                <a:solidFill>
                  <a:srgbClr val="0070C0"/>
                </a:solidFill>
                <a:latin typeface="Calibri" panose="020F0502020204030204" pitchFamily="34" charset="0"/>
              </a:rPr>
              <a:t>	</a:t>
            </a:r>
            <a:r>
              <a:rPr lang="fr-FR" sz="2200" dirty="0">
                <a:solidFill>
                  <a:schemeClr val="tx1"/>
                </a:solidFill>
                <a:latin typeface="Calibri" panose="020F0502020204030204" pitchFamily="34" charset="0"/>
              </a:rPr>
              <a:t>espèces protégées ou envahissantes, </a:t>
            </a:r>
          </a:p>
          <a:p>
            <a:pPr marL="0" indent="0" algn="l">
              <a:spcBef>
                <a:spcPts val="300"/>
              </a:spcBef>
              <a:spcAft>
                <a:spcPts val="0"/>
              </a:spcAft>
              <a:buNone/>
            </a:pPr>
            <a:r>
              <a:rPr lang="fr-FR" sz="2200" dirty="0">
                <a:solidFill>
                  <a:schemeClr val="tx1"/>
                </a:solidFill>
                <a:latin typeface="Calibri" panose="020F0502020204030204" pitchFamily="34" charset="0"/>
              </a:rPr>
              <a:t>	données cliniques, issues d’expérimentations animales</a:t>
            </a:r>
          </a:p>
          <a:p>
            <a:pPr marL="0" indent="0" algn="l">
              <a:spcBef>
                <a:spcPts val="300"/>
              </a:spcBef>
              <a:spcAft>
                <a:spcPts val="0"/>
              </a:spcAft>
              <a:buNone/>
            </a:pPr>
            <a:r>
              <a:rPr lang="fr-FR" sz="2200" dirty="0">
                <a:solidFill>
                  <a:schemeClr val="tx1"/>
                </a:solidFill>
                <a:latin typeface="Calibri" panose="020F0502020204030204" pitchFamily="34" charset="0"/>
              </a:rPr>
              <a:t>	données personnelles</a:t>
            </a:r>
          </a:p>
          <a:p>
            <a:pPr marL="0" indent="0" algn="l">
              <a:spcBef>
                <a:spcPts val="300"/>
              </a:spcBef>
              <a:spcAft>
                <a:spcPts val="0"/>
              </a:spcAft>
              <a:buNone/>
            </a:pPr>
            <a:r>
              <a:rPr lang="fr-FR" sz="2200" dirty="0">
                <a:solidFill>
                  <a:schemeClr val="tx1"/>
                </a:solidFill>
                <a:latin typeface="Calibri" panose="020F0502020204030204" pitchFamily="34" charset="0"/>
              </a:rPr>
              <a:t>	issues de ressources biologiques (réglementation APA)</a:t>
            </a:r>
          </a:p>
        </p:txBody>
      </p:sp>
      <p:sp>
        <p:nvSpPr>
          <p:cNvPr id="8" name="ZoneTexte 7"/>
          <p:cNvSpPr txBox="1"/>
          <p:nvPr/>
        </p:nvSpPr>
        <p:spPr>
          <a:xfrm>
            <a:off x="395536" y="3284984"/>
            <a:ext cx="8568952" cy="16850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chemeClr val="accent2">
                  <a:lumMod val="40000"/>
                  <a:lumOff val="60000"/>
                </a:schemeClr>
              </a:buClr>
              <a:buFont typeface="Wingdings" pitchFamily="2" charset="2"/>
              <a:buChar char="v"/>
            </a:pPr>
            <a:r>
              <a:rPr lang="fr-FR" sz="2400" dirty="0">
                <a:solidFill>
                  <a:prstClr val="black"/>
                </a:solidFill>
                <a:latin typeface="Calibri" panose="020F0502020204030204" pitchFamily="34" charset="0"/>
              </a:rPr>
              <a:t>Données stratégiques que vous souhaitez exploiter : </a:t>
            </a:r>
          </a:p>
          <a:p>
            <a:pPr marL="0" indent="0" algn="l">
              <a:spcBef>
                <a:spcPts val="0"/>
              </a:spcBef>
              <a:spcAft>
                <a:spcPts val="0"/>
              </a:spcAft>
              <a:buClr>
                <a:schemeClr val="accent5"/>
              </a:buClr>
              <a:buNone/>
            </a:pPr>
            <a:r>
              <a:rPr lang="fr-FR" dirty="0">
                <a:solidFill>
                  <a:prstClr val="black"/>
                </a:solidFill>
                <a:latin typeface="Calibri" panose="020F0502020204030204" pitchFamily="34" charset="0"/>
              </a:rPr>
              <a:t>	</a:t>
            </a:r>
            <a:r>
              <a:rPr lang="fr-FR" sz="2200" dirty="0">
                <a:solidFill>
                  <a:schemeClr val="tx1"/>
                </a:solidFill>
                <a:latin typeface="Calibri" panose="020F0502020204030204" pitchFamily="34" charset="0"/>
              </a:rPr>
              <a:t>identification de marqueurs génétiques, d’aromes</a:t>
            </a:r>
          </a:p>
          <a:p>
            <a:pPr marL="0" indent="0" algn="l">
              <a:spcBef>
                <a:spcPts val="300"/>
              </a:spcBef>
              <a:spcAft>
                <a:spcPts val="0"/>
              </a:spcAft>
              <a:buClr>
                <a:schemeClr val="accent5"/>
              </a:buClr>
              <a:buNone/>
            </a:pPr>
            <a:r>
              <a:rPr lang="fr-FR" sz="2200" dirty="0">
                <a:solidFill>
                  <a:schemeClr val="tx1"/>
                </a:solidFill>
                <a:latin typeface="Calibri" panose="020F0502020204030204" pitchFamily="34" charset="0"/>
              </a:rPr>
              <a:t>	création d’une appli, d’une base de données originale</a:t>
            </a:r>
          </a:p>
          <a:p>
            <a:pPr algn="l">
              <a:spcAft>
                <a:spcPts val="0"/>
              </a:spcAft>
              <a:buClr>
                <a:schemeClr val="accent2">
                  <a:lumMod val="40000"/>
                  <a:lumOff val="60000"/>
                </a:schemeClr>
              </a:buClr>
              <a:buFont typeface="Wingdings" pitchFamily="2" charset="2"/>
              <a:buChar char="v"/>
            </a:pPr>
            <a:r>
              <a:rPr lang="fr-FR" sz="2400" dirty="0">
                <a:solidFill>
                  <a:prstClr val="black"/>
                </a:solidFill>
                <a:latin typeface="Calibri" panose="020F0502020204030204" pitchFamily="34" charset="0"/>
              </a:rPr>
              <a:t>Jeux de données contenant des données préexistantes</a:t>
            </a:r>
            <a:endParaRPr lang="fr-FR" sz="2200" dirty="0">
              <a:solidFill>
                <a:prstClr val="black"/>
              </a:solidFill>
              <a:latin typeface="Calibri" panose="020F0502020204030204" pitchFamily="34" charset="0"/>
            </a:endParaRPr>
          </a:p>
        </p:txBody>
      </p:sp>
      <p:grpSp>
        <p:nvGrpSpPr>
          <p:cNvPr id="16" name="Groupe 15">
            <a:extLst>
              <a:ext uri="{FF2B5EF4-FFF2-40B4-BE49-F238E27FC236}">
                <a16:creationId xmlns:a16="http://schemas.microsoft.com/office/drawing/2014/main" id="{919880D9-96FD-44E3-B14A-6D80334A33F1}"/>
              </a:ext>
            </a:extLst>
          </p:cNvPr>
          <p:cNvGrpSpPr/>
          <p:nvPr/>
        </p:nvGrpSpPr>
        <p:grpSpPr>
          <a:xfrm>
            <a:off x="5938" y="6464300"/>
            <a:ext cx="9120556" cy="435904"/>
            <a:chOff x="5938" y="6464300"/>
            <a:chExt cx="9120556" cy="435904"/>
          </a:xfrm>
        </p:grpSpPr>
        <p:pic>
          <p:nvPicPr>
            <p:cNvPr id="21" name="Image 20">
              <a:extLst>
                <a:ext uri="{FF2B5EF4-FFF2-40B4-BE49-F238E27FC236}">
                  <a16:creationId xmlns:a16="http://schemas.microsoft.com/office/drawing/2014/main" id="{2EFAEA1B-8E88-402D-9627-E675693CB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2" name="Espace réservé du numéro de diapositive 4">
              <a:extLst>
                <a:ext uri="{FF2B5EF4-FFF2-40B4-BE49-F238E27FC236}">
                  <a16:creationId xmlns:a16="http://schemas.microsoft.com/office/drawing/2014/main" id="{DB078861-1DCB-4751-82D3-13A41F21CCF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240</a:t>
              </a:fld>
              <a:endParaRPr lang="fr-FR" sz="1200" dirty="0">
                <a:solidFill>
                  <a:schemeClr val="tx1"/>
                </a:solidFill>
              </a:endParaRPr>
            </a:p>
          </p:txBody>
        </p:sp>
      </p:grpSp>
      <p:sp>
        <p:nvSpPr>
          <p:cNvPr id="17" name="Titre 1">
            <a:extLst>
              <a:ext uri="{FF2B5EF4-FFF2-40B4-BE49-F238E27FC236}">
                <a16:creationId xmlns:a16="http://schemas.microsoft.com/office/drawing/2014/main" id="{5B789912-5247-4E40-A02A-3F600400F464}"/>
              </a:ext>
            </a:extLst>
          </p:cNvPr>
          <p:cNvSpPr>
            <a:spLocks noGrp="1"/>
          </p:cNvSpPr>
          <p:nvPr>
            <p:ph type="title"/>
          </p:nvPr>
        </p:nvSpPr>
        <p:spPr>
          <a:xfrm>
            <a:off x="0" y="0"/>
            <a:ext cx="9159368" cy="718949"/>
          </a:xfrm>
          <a:solidFill>
            <a:srgbClr val="FFE7FF"/>
          </a:solidFill>
        </p:spPr>
        <p:txBody>
          <a:bodyPr vert="horz" lIns="91440" tIns="45720" rIns="91440" bIns="45720" rtlCol="0" anchor="ctr">
            <a:normAutofit/>
          </a:bodyPr>
          <a:lstStyle/>
          <a:p>
            <a:pPr algn="l"/>
            <a:r>
              <a:rPr lang="fr-FR" sz="3200" b="1" dirty="0">
                <a:solidFill>
                  <a:srgbClr val="3366FF"/>
                </a:solidFill>
                <a:latin typeface="+mn-lt"/>
              </a:rPr>
              <a:t>Cas de données particulières / diffusion restreinte </a:t>
            </a:r>
          </a:p>
        </p:txBody>
      </p:sp>
      <p:grpSp>
        <p:nvGrpSpPr>
          <p:cNvPr id="13" name="Groupe 12">
            <a:extLst>
              <a:ext uri="{FF2B5EF4-FFF2-40B4-BE49-F238E27FC236}">
                <a16:creationId xmlns:a16="http://schemas.microsoft.com/office/drawing/2014/main" id="{37789061-BAC8-42CE-A7F1-896269077CD3}"/>
              </a:ext>
            </a:extLst>
          </p:cNvPr>
          <p:cNvGrpSpPr/>
          <p:nvPr/>
        </p:nvGrpSpPr>
        <p:grpSpPr>
          <a:xfrm>
            <a:off x="539552" y="5211197"/>
            <a:ext cx="7848872" cy="954107"/>
            <a:chOff x="602006" y="1126165"/>
            <a:chExt cx="7786913" cy="954107"/>
          </a:xfrm>
        </p:grpSpPr>
        <p:sp>
          <p:nvSpPr>
            <p:cNvPr id="14" name="ZoneTexte 13"/>
            <p:cNvSpPr txBox="1"/>
            <p:nvPr/>
          </p:nvSpPr>
          <p:spPr>
            <a:xfrm>
              <a:off x="1723374" y="1126165"/>
              <a:ext cx="6665545"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fr-FR"/>
              </a:defPPr>
              <a:lvl1pPr>
                <a:defRPr sz="2400">
                  <a:solidFill>
                    <a:schemeClr val="l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alibri" panose="020F0502020204030204" pitchFamily="34" charset="0"/>
                </a:rPr>
                <a:t>Dans le PGD : justifier pourquoi il n’y a pas de partage de ces données</a:t>
              </a:r>
              <a:endParaRPr kumimoji="0" lang="fr-FR"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5" name="Flèche droite 14"/>
            <p:cNvSpPr/>
            <p:nvPr/>
          </p:nvSpPr>
          <p:spPr>
            <a:xfrm>
              <a:off x="602006" y="1379616"/>
              <a:ext cx="1017666" cy="484632"/>
            </a:xfrm>
            <a:prstGeom prst="righ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r="100000" b="100000"/>
              </a:path>
              <a:tileRect l="-100000" t="-10000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sp>
        <p:nvSpPr>
          <p:cNvPr id="19" name="ZoneTexte 18">
            <a:extLst>
              <a:ext uri="{FF2B5EF4-FFF2-40B4-BE49-F238E27FC236}">
                <a16:creationId xmlns:a16="http://schemas.microsoft.com/office/drawing/2014/main" id="{1EC814C0-BBE3-4997-BCD9-0455155F8EFD}"/>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69949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683568" y="2708920"/>
            <a:ext cx="8064896" cy="219290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rgbClr val="FFCCFF"/>
              </a:buClr>
              <a:buFont typeface="Wingdings" pitchFamily="2" charset="2"/>
              <a:buChar char="v"/>
            </a:pPr>
            <a:r>
              <a:rPr lang="fr-FR" sz="2400" dirty="0">
                <a:solidFill>
                  <a:prstClr val="black"/>
                </a:solidFill>
                <a:latin typeface="Calibri" panose="020F0502020204030204" pitchFamily="34" charset="0"/>
              </a:rPr>
              <a:t>Apres avoir:</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exploité vos données</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publié vos résultats de recherche</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mis en forme vos données et métadonnées</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anonymisé vos données</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obtenu l’accord de tous vos partenaires</a:t>
            </a:r>
          </a:p>
        </p:txBody>
      </p:sp>
      <p:sp>
        <p:nvSpPr>
          <p:cNvPr id="9" name="ZoneTexte 8"/>
          <p:cNvSpPr txBox="1"/>
          <p:nvPr/>
        </p:nvSpPr>
        <p:spPr>
          <a:xfrm>
            <a:off x="323528" y="4797152"/>
            <a:ext cx="8640960" cy="176971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800100" lvl="1" indent="-342900">
              <a:spcBef>
                <a:spcPts val="300"/>
              </a:spcBef>
              <a:buClr>
                <a:srgbClr val="FFCCFF"/>
              </a:buClr>
              <a:buFont typeface="Wingdings" panose="05000000000000000000" pitchFamily="2" charset="2"/>
              <a:buChar char="v"/>
            </a:pPr>
            <a:r>
              <a:rPr lang="fr-FR" sz="2000" dirty="0">
                <a:solidFill>
                  <a:prstClr val="black"/>
                </a:solidFill>
                <a:latin typeface="Calibri" panose="020F0502020204030204" pitchFamily="34" charset="0"/>
                <a:ea typeface="Calibri"/>
                <a:cs typeface="Times New Roman"/>
              </a:rPr>
              <a:t>Exemples:</a:t>
            </a:r>
          </a:p>
          <a:p>
            <a:pPr marL="1076325" lvl="2" indent="-266700">
              <a:spcBef>
                <a:spcPts val="300"/>
              </a:spcBef>
              <a:buClr>
                <a:srgbClr val="FFCCFF"/>
              </a:buClr>
              <a:buFont typeface="Arial" panose="020B0604020202020204" pitchFamily="34" charset="0"/>
              <a:buChar char="•"/>
            </a:pPr>
            <a:r>
              <a:rPr lang="fr-FR" sz="2000" i="1" dirty="0">
                <a:solidFill>
                  <a:srgbClr val="00B050"/>
                </a:solidFill>
                <a:latin typeface="Calibri" panose="020F0502020204030204" pitchFamily="34" charset="0"/>
              </a:rPr>
              <a:t>Les données seront déposées dans le Dataverse du Cirad et seront accessibles après un embargo d’un an pour publier 2 articles.</a:t>
            </a:r>
          </a:p>
          <a:p>
            <a:pPr marL="1076325" lvl="2" indent="-266700">
              <a:spcBef>
                <a:spcPts val="300"/>
              </a:spcBef>
              <a:buClr>
                <a:srgbClr val="FFCCFF"/>
              </a:buClr>
              <a:buFont typeface="Arial" panose="020B0604020202020204" pitchFamily="34" charset="0"/>
              <a:buChar char="•"/>
            </a:pPr>
            <a:r>
              <a:rPr lang="fr-FR" sz="2000" i="1" dirty="0">
                <a:solidFill>
                  <a:srgbClr val="00B050"/>
                </a:solidFill>
                <a:latin typeface="Calibri" panose="020F0502020204030204" pitchFamily="34" charset="0"/>
              </a:rPr>
              <a:t>Les données seront disponibles sur demande dès l’année 3 puis seront accessibles sur </a:t>
            </a:r>
            <a:r>
              <a:rPr lang="fr-FR" sz="2000" i="1" dirty="0" err="1">
                <a:solidFill>
                  <a:srgbClr val="00B050"/>
                </a:solidFill>
                <a:latin typeface="Calibri" panose="020F0502020204030204" pitchFamily="34" charset="0"/>
              </a:rPr>
              <a:t>GenBank</a:t>
            </a:r>
            <a:r>
              <a:rPr lang="fr-FR" sz="2000" i="1" dirty="0">
                <a:solidFill>
                  <a:srgbClr val="00B050"/>
                </a:solidFill>
                <a:latin typeface="Calibri" panose="020F0502020204030204" pitchFamily="34" charset="0"/>
              </a:rPr>
              <a:t> dès la fin du projet</a:t>
            </a:r>
            <a:r>
              <a:rPr lang="fr-FR" sz="2000" dirty="0">
                <a:solidFill>
                  <a:srgbClr val="00B050"/>
                </a:solidFill>
                <a:latin typeface="Calibri" panose="020F0502020204030204" pitchFamily="34" charset="0"/>
              </a:rPr>
              <a:t>.</a:t>
            </a:r>
          </a:p>
        </p:txBody>
      </p:sp>
      <p:grpSp>
        <p:nvGrpSpPr>
          <p:cNvPr id="21" name="Groupe 20">
            <a:extLst>
              <a:ext uri="{FF2B5EF4-FFF2-40B4-BE49-F238E27FC236}">
                <a16:creationId xmlns:a16="http://schemas.microsoft.com/office/drawing/2014/main" id="{160BCABA-0E10-47B9-8DE7-52EC13EA10EE}"/>
              </a:ext>
            </a:extLst>
          </p:cNvPr>
          <p:cNvGrpSpPr/>
          <p:nvPr/>
        </p:nvGrpSpPr>
        <p:grpSpPr>
          <a:xfrm>
            <a:off x="5938" y="6464300"/>
            <a:ext cx="9120556" cy="435904"/>
            <a:chOff x="5938" y="6464300"/>
            <a:chExt cx="9120556" cy="435904"/>
          </a:xfrm>
        </p:grpSpPr>
        <p:pic>
          <p:nvPicPr>
            <p:cNvPr id="23" name="Image 22">
              <a:extLst>
                <a:ext uri="{FF2B5EF4-FFF2-40B4-BE49-F238E27FC236}">
                  <a16:creationId xmlns:a16="http://schemas.microsoft.com/office/drawing/2014/main" id="{1426021D-86D2-4B45-BA2C-2F91F4BF1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4" name="Espace réservé du numéro de diapositive 4">
              <a:extLst>
                <a:ext uri="{FF2B5EF4-FFF2-40B4-BE49-F238E27FC236}">
                  <a16:creationId xmlns:a16="http://schemas.microsoft.com/office/drawing/2014/main" id="{46F5E710-901F-46A4-AB0B-144841963C28}"/>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241</a:t>
              </a:fld>
              <a:endParaRPr lang="fr-FR" sz="1200" dirty="0">
                <a:solidFill>
                  <a:schemeClr val="tx1"/>
                </a:solidFill>
              </a:endParaRPr>
            </a:p>
          </p:txBody>
        </p:sp>
      </p:grpSp>
      <p:sp>
        <p:nvSpPr>
          <p:cNvPr id="13" name="Titre 1">
            <a:extLst>
              <a:ext uri="{FF2B5EF4-FFF2-40B4-BE49-F238E27FC236}">
                <a16:creationId xmlns:a16="http://schemas.microsoft.com/office/drawing/2014/main" id="{5B789912-5247-4E40-A02A-3F600400F464}"/>
              </a:ext>
            </a:extLst>
          </p:cNvPr>
          <p:cNvSpPr>
            <a:spLocks noGrp="1"/>
          </p:cNvSpPr>
          <p:nvPr>
            <p:ph type="title"/>
          </p:nvPr>
        </p:nvSpPr>
        <p:spPr>
          <a:xfrm>
            <a:off x="0" y="0"/>
            <a:ext cx="9159368" cy="718949"/>
          </a:xfrm>
          <a:solidFill>
            <a:srgbClr val="FFE7FF"/>
          </a:solidFill>
        </p:spPr>
        <p:txBody>
          <a:bodyPr>
            <a:normAutofit/>
          </a:bodyPr>
          <a:lstStyle/>
          <a:p>
            <a:pPr algn="l"/>
            <a:r>
              <a:rPr lang="fr-FR" sz="3200" b="1" dirty="0">
                <a:solidFill>
                  <a:srgbClr val="3366FF"/>
                </a:solidFill>
                <a:latin typeface="+mn-lt"/>
              </a:rPr>
              <a:t>Quand partager ses données ?</a:t>
            </a:r>
          </a:p>
        </p:txBody>
      </p:sp>
      <p:sp>
        <p:nvSpPr>
          <p:cNvPr id="15" name="ZoneTexte 14"/>
          <p:cNvSpPr txBox="1"/>
          <p:nvPr/>
        </p:nvSpPr>
        <p:spPr>
          <a:xfrm>
            <a:off x="683568" y="980728"/>
            <a:ext cx="8280920" cy="184665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rgbClr val="FFCCFF"/>
              </a:buClr>
              <a:buFont typeface="Wingdings" pitchFamily="2" charset="2"/>
              <a:buChar char="v"/>
            </a:pPr>
            <a:r>
              <a:rPr lang="fr-FR" sz="2400" dirty="0">
                <a:solidFill>
                  <a:prstClr val="black"/>
                </a:solidFill>
                <a:latin typeface="Calibri" panose="020F0502020204030204" pitchFamily="34" charset="0"/>
              </a:rPr>
              <a:t>Dépend:</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du bailleur (H2020, ANR, fondation Gates, …)</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de politiques institutionnelles ou nationales</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de politiques de certains partenaires</a:t>
            </a:r>
          </a:p>
          <a:p>
            <a:pPr marL="742950" lvl="1" indent="-285750">
              <a:spcBef>
                <a:spcPts val="300"/>
              </a:spcBef>
              <a:buClr>
                <a:srgbClr val="FFCCFF"/>
              </a:buClr>
              <a:buFont typeface="Arial" panose="020B0604020202020204" pitchFamily="34" charset="0"/>
              <a:buChar char="•"/>
            </a:pPr>
            <a:r>
              <a:rPr lang="fr-FR" sz="2000" dirty="0">
                <a:solidFill>
                  <a:prstClr val="black"/>
                </a:solidFill>
                <a:latin typeface="Calibri" panose="020F0502020204030204" pitchFamily="34" charset="0"/>
              </a:rPr>
              <a:t>de la revue de publication</a:t>
            </a:r>
          </a:p>
        </p:txBody>
      </p:sp>
      <p:sp>
        <p:nvSpPr>
          <p:cNvPr id="10" name="ZoneTexte 9">
            <a:extLst>
              <a:ext uri="{FF2B5EF4-FFF2-40B4-BE49-F238E27FC236}">
                <a16:creationId xmlns:a16="http://schemas.microsoft.com/office/drawing/2014/main" id="{4472A227-22D7-4091-A69F-76B59E2C7FF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0127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39552" y="984210"/>
            <a:ext cx="7488832" cy="1231106"/>
            <a:chOff x="683568" y="1124744"/>
            <a:chExt cx="7488832" cy="1231106"/>
          </a:xfrm>
        </p:grpSpPr>
        <p:sp>
          <p:nvSpPr>
            <p:cNvPr id="11" name="Flèche droite 10"/>
            <p:cNvSpPr/>
            <p:nvPr/>
          </p:nvSpPr>
          <p:spPr>
            <a:xfrm>
              <a:off x="683568" y="1576216"/>
              <a:ext cx="489204" cy="340616"/>
            </a:xfrm>
            <a:prstGeom prst="righ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Calibri" panose="020F0502020204030204" pitchFamily="34" charset="0"/>
              </a:endParaRPr>
            </a:p>
          </p:txBody>
        </p:sp>
        <p:sp>
          <p:nvSpPr>
            <p:cNvPr id="12" name="ZoneTexte 11"/>
            <p:cNvSpPr txBox="1"/>
            <p:nvPr/>
          </p:nvSpPr>
          <p:spPr>
            <a:xfrm>
              <a:off x="1316788" y="1124744"/>
              <a:ext cx="6855612" cy="123110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2600" dirty="0">
                  <a:solidFill>
                    <a:prstClr val="white"/>
                  </a:solidFill>
                  <a:latin typeface="Calibri" panose="020F0502020204030204" pitchFamily="34" charset="0"/>
                </a:rPr>
                <a:t>Dans un entrepôt de données </a:t>
              </a:r>
            </a:p>
            <a:p>
              <a:r>
                <a:rPr lang="fr-FR" sz="2400" dirty="0">
                  <a:solidFill>
                    <a:prstClr val="white"/>
                  </a:solidFill>
                  <a:latin typeface="Calibri" panose="020F0502020204030204" pitchFamily="34" charset="0"/>
                </a:rPr>
                <a:t>	</a:t>
              </a:r>
              <a:r>
                <a:rPr lang="fr-FR" sz="2400" dirty="0">
                  <a:solidFill>
                    <a:prstClr val="white"/>
                  </a:solidFill>
                  <a:latin typeface="Calibri" panose="020F0502020204030204" pitchFamily="34" charset="0"/>
                  <a:sym typeface="Wingdings" panose="05000000000000000000" pitchFamily="2" charset="2"/>
                </a:rPr>
                <a:t> visibilité, </a:t>
              </a:r>
              <a:r>
                <a:rPr lang="fr-FR" sz="2400" dirty="0" err="1">
                  <a:solidFill>
                    <a:prstClr val="white"/>
                  </a:solidFill>
                  <a:latin typeface="Calibri" panose="020F0502020204030204" pitchFamily="34" charset="0"/>
                  <a:sym typeface="Wingdings" panose="05000000000000000000" pitchFamily="2" charset="2"/>
                </a:rPr>
                <a:t>citabilité</a:t>
              </a:r>
              <a:r>
                <a:rPr lang="fr-FR" sz="2400" dirty="0">
                  <a:solidFill>
                    <a:prstClr val="white"/>
                  </a:solidFill>
                  <a:latin typeface="Calibri" panose="020F0502020204030204" pitchFamily="34" charset="0"/>
                  <a:sym typeface="Wingdings" panose="05000000000000000000" pitchFamily="2" charset="2"/>
                </a:rPr>
                <a:t>, préservation</a:t>
              </a:r>
            </a:p>
            <a:p>
              <a:r>
                <a:rPr lang="fr-FR" sz="2400" dirty="0">
                  <a:solidFill>
                    <a:prstClr val="white"/>
                  </a:solidFill>
                  <a:latin typeface="Calibri" panose="020F0502020204030204" pitchFamily="34" charset="0"/>
                  <a:sym typeface="Wingdings" panose="05000000000000000000" pitchFamily="2" charset="2"/>
                </a:rPr>
                <a:t>	     optimise les possibilités de réutilisation</a:t>
              </a:r>
              <a:r>
                <a:rPr lang="fr-FR" sz="2400" dirty="0">
                  <a:solidFill>
                    <a:prstClr val="white"/>
                  </a:solidFill>
                  <a:latin typeface="Calibri" panose="020F0502020204030204" pitchFamily="34" charset="0"/>
                </a:rPr>
                <a:t>         </a:t>
              </a:r>
            </a:p>
          </p:txBody>
        </p:sp>
      </p:grpSp>
      <p:grpSp>
        <p:nvGrpSpPr>
          <p:cNvPr id="3" name="Groupe 2"/>
          <p:cNvGrpSpPr/>
          <p:nvPr/>
        </p:nvGrpSpPr>
        <p:grpSpPr>
          <a:xfrm>
            <a:off x="667080" y="5683895"/>
            <a:ext cx="8064896" cy="769441"/>
            <a:chOff x="683568" y="5253298"/>
            <a:chExt cx="8064896" cy="769441"/>
          </a:xfrm>
        </p:grpSpPr>
        <p:sp>
          <p:nvSpPr>
            <p:cNvPr id="8" name="ZoneTexte 7"/>
            <p:cNvSpPr txBox="1"/>
            <p:nvPr/>
          </p:nvSpPr>
          <p:spPr>
            <a:xfrm>
              <a:off x="683568" y="5253298"/>
              <a:ext cx="8064896"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Bef>
                  <a:spcPts val="300"/>
                </a:spcBef>
                <a:spcAft>
                  <a:spcPts val="0"/>
                </a:spcAft>
                <a:buClr>
                  <a:srgbClr val="FFCCFF"/>
                </a:buClr>
                <a:buFont typeface="Arial" panose="020B0604020202020204" pitchFamily="34" charset="0"/>
                <a:buChar char="•"/>
              </a:pPr>
              <a:r>
                <a:rPr lang="fr-FR" sz="2200" dirty="0">
                  <a:solidFill>
                    <a:prstClr val="black"/>
                  </a:solidFill>
                  <a:latin typeface="Calibri" panose="020F0502020204030204" pitchFamily="34" charset="0"/>
                </a:rPr>
                <a:t>Autorisant les modalités de diffusion que vous souhaitez 	     		</a:t>
              </a:r>
              <a:r>
                <a:rPr lang="fr-FR" sz="2200" dirty="0" err="1">
                  <a:solidFill>
                    <a:prstClr val="black"/>
                  </a:solidFill>
                  <a:latin typeface="Calibri" panose="020F0502020204030204" pitchFamily="34" charset="0"/>
                </a:rPr>
                <a:t>qqs</a:t>
              </a:r>
              <a:r>
                <a:rPr lang="fr-FR" sz="2200" dirty="0">
                  <a:solidFill>
                    <a:prstClr val="black"/>
                  </a:solidFill>
                  <a:latin typeface="Calibri" panose="020F0502020204030204" pitchFamily="34" charset="0"/>
                </a:rPr>
                <a:t> entrepôts en CC0 (ex: </a:t>
              </a:r>
              <a:r>
                <a:rPr lang="fr-FR" sz="2200" dirty="0" err="1">
                  <a:solidFill>
                    <a:prstClr val="black"/>
                  </a:solidFill>
                  <a:latin typeface="Calibri" panose="020F0502020204030204" pitchFamily="34" charset="0"/>
                </a:rPr>
                <a:t>MoveBank</a:t>
              </a:r>
              <a:r>
                <a:rPr lang="fr-FR" sz="2200" dirty="0">
                  <a:solidFill>
                    <a:prstClr val="black"/>
                  </a:solidFill>
                  <a:latin typeface="Calibri" panose="020F0502020204030204" pitchFamily="34" charset="0"/>
                </a:rPr>
                <a:t>)</a:t>
              </a:r>
            </a:p>
          </p:txBody>
        </p:sp>
        <p:pic>
          <p:nvPicPr>
            <p:cNvPr id="18" name="Image 17">
              <a:extLst>
                <a:ext uri="{FF2B5EF4-FFF2-40B4-BE49-F238E27FC236}">
                  <a16:creationId xmlns:a16="http://schemas.microsoft.com/office/drawing/2014/main" id="{45EAE661-9351-8442-AD67-C2BFAC925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256" y="5590731"/>
              <a:ext cx="360000" cy="360000"/>
            </a:xfrm>
            <a:prstGeom prst="rect">
              <a:avLst/>
            </a:prstGeom>
          </p:spPr>
        </p:pic>
      </p:grpSp>
      <p:grpSp>
        <p:nvGrpSpPr>
          <p:cNvPr id="20" name="Groupe 19">
            <a:extLst>
              <a:ext uri="{FF2B5EF4-FFF2-40B4-BE49-F238E27FC236}">
                <a16:creationId xmlns:a16="http://schemas.microsoft.com/office/drawing/2014/main" id="{C59278D8-33A3-4C0D-99D4-D9F34D5FA85A}"/>
              </a:ext>
            </a:extLst>
          </p:cNvPr>
          <p:cNvGrpSpPr/>
          <p:nvPr/>
        </p:nvGrpSpPr>
        <p:grpSpPr>
          <a:xfrm>
            <a:off x="5938" y="6464300"/>
            <a:ext cx="9120556" cy="435904"/>
            <a:chOff x="5938" y="6464300"/>
            <a:chExt cx="9120556" cy="435904"/>
          </a:xfrm>
        </p:grpSpPr>
        <p:pic>
          <p:nvPicPr>
            <p:cNvPr id="24" name="Image 23">
              <a:extLst>
                <a:ext uri="{FF2B5EF4-FFF2-40B4-BE49-F238E27FC236}">
                  <a16:creationId xmlns:a16="http://schemas.microsoft.com/office/drawing/2014/main" id="{8CF1D578-38C3-4025-90F8-1052E4665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5" name="Espace réservé du numéro de diapositive 4">
              <a:extLst>
                <a:ext uri="{FF2B5EF4-FFF2-40B4-BE49-F238E27FC236}">
                  <a16:creationId xmlns:a16="http://schemas.microsoft.com/office/drawing/2014/main" id="{635D826E-76A6-48F5-B945-CAC9003BCEAD}"/>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242</a:t>
              </a:fld>
              <a:endParaRPr lang="fr-FR" sz="1200" dirty="0">
                <a:solidFill>
                  <a:schemeClr val="tx1"/>
                </a:solidFill>
              </a:endParaRPr>
            </a:p>
          </p:txBody>
        </p:sp>
      </p:grpSp>
      <p:sp>
        <p:nvSpPr>
          <p:cNvPr id="19" name="Titre 1">
            <a:extLst>
              <a:ext uri="{FF2B5EF4-FFF2-40B4-BE49-F238E27FC236}">
                <a16:creationId xmlns:a16="http://schemas.microsoft.com/office/drawing/2014/main" id="{5B789912-5247-4E40-A02A-3F600400F464}"/>
              </a:ext>
            </a:extLst>
          </p:cNvPr>
          <p:cNvSpPr>
            <a:spLocks noGrp="1"/>
          </p:cNvSpPr>
          <p:nvPr>
            <p:ph type="title"/>
          </p:nvPr>
        </p:nvSpPr>
        <p:spPr>
          <a:xfrm>
            <a:off x="0" y="0"/>
            <a:ext cx="9159368" cy="718949"/>
          </a:xfrm>
          <a:solidFill>
            <a:srgbClr val="FFE7FF"/>
          </a:solidFill>
        </p:spPr>
        <p:txBody>
          <a:bodyPr>
            <a:normAutofit/>
          </a:bodyPr>
          <a:lstStyle/>
          <a:p>
            <a:pPr algn="l"/>
            <a:r>
              <a:rPr lang="fr-FR" sz="3200" b="1" dirty="0">
                <a:solidFill>
                  <a:srgbClr val="3366FF"/>
                </a:solidFill>
                <a:latin typeface="+mn-lt"/>
              </a:rPr>
              <a:t>Où partager vos données ?</a:t>
            </a:r>
          </a:p>
        </p:txBody>
      </p:sp>
      <p:grpSp>
        <p:nvGrpSpPr>
          <p:cNvPr id="4" name="Groupe 3"/>
          <p:cNvGrpSpPr/>
          <p:nvPr/>
        </p:nvGrpSpPr>
        <p:grpSpPr>
          <a:xfrm>
            <a:off x="667080" y="4891807"/>
            <a:ext cx="8225400" cy="769441"/>
            <a:chOff x="667080" y="3737063"/>
            <a:chExt cx="8225400" cy="769441"/>
          </a:xfrm>
        </p:grpSpPr>
        <p:sp>
          <p:nvSpPr>
            <p:cNvPr id="26" name="ZoneTexte 25"/>
            <p:cNvSpPr txBox="1"/>
            <p:nvPr/>
          </p:nvSpPr>
          <p:spPr>
            <a:xfrm>
              <a:off x="667080" y="3737063"/>
              <a:ext cx="8225400"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Bef>
                  <a:spcPts val="300"/>
                </a:spcBef>
                <a:spcAft>
                  <a:spcPts val="0"/>
                </a:spcAft>
                <a:buClr>
                  <a:srgbClr val="FFCCFF"/>
                </a:buClr>
                <a:buFont typeface="Arial" panose="020B0604020202020204" pitchFamily="34" charset="0"/>
                <a:buChar char="•"/>
              </a:pPr>
              <a:r>
                <a:rPr lang="fr-FR" sz="2200" dirty="0">
                  <a:solidFill>
                    <a:prstClr val="black"/>
                  </a:solidFill>
                  <a:latin typeface="Calibri" panose="020F0502020204030204" pitchFamily="34" charset="0"/>
                </a:rPr>
                <a:t>En accord avec :</a:t>
              </a:r>
              <a:r>
                <a:rPr lang="fr-FR" sz="2200" dirty="0">
                  <a:solidFill>
                    <a:prstClr val="black"/>
                  </a:solidFill>
                  <a:latin typeface="Calibri" panose="020F0502020204030204" pitchFamily="34" charset="0"/>
                  <a:ea typeface="+mn-ea"/>
                  <a:cs typeface="+mn-cs"/>
                </a:rPr>
                <a:t> le bailleur, l’institution, les partenaires,                         		la revue où vous publiez</a:t>
              </a:r>
              <a:endParaRPr lang="fr-FR" sz="2400" dirty="0">
                <a:solidFill>
                  <a:prstClr val="black"/>
                </a:solidFill>
                <a:latin typeface="Calibri" panose="020F0502020204030204" pitchFamily="34" charset="0"/>
              </a:endParaRPr>
            </a:p>
          </p:txBody>
        </p:sp>
        <p:pic>
          <p:nvPicPr>
            <p:cNvPr id="17" name="Image 16">
              <a:extLst>
                <a:ext uri="{FF2B5EF4-FFF2-40B4-BE49-F238E27FC236}">
                  <a16:creationId xmlns:a16="http://schemas.microsoft.com/office/drawing/2014/main" id="{45EAE661-9351-8442-AD67-C2BFAC925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68" y="4097143"/>
              <a:ext cx="360000" cy="360000"/>
            </a:xfrm>
            <a:prstGeom prst="rect">
              <a:avLst/>
            </a:prstGeom>
          </p:spPr>
        </p:pic>
      </p:grpSp>
      <p:grpSp>
        <p:nvGrpSpPr>
          <p:cNvPr id="6" name="Groupe 5">
            <a:extLst>
              <a:ext uri="{FF2B5EF4-FFF2-40B4-BE49-F238E27FC236}">
                <a16:creationId xmlns:a16="http://schemas.microsoft.com/office/drawing/2014/main" id="{AB243512-3C17-4BAC-93ED-99BF5B23AE02}"/>
              </a:ext>
            </a:extLst>
          </p:cNvPr>
          <p:cNvGrpSpPr/>
          <p:nvPr/>
        </p:nvGrpSpPr>
        <p:grpSpPr>
          <a:xfrm>
            <a:off x="667080" y="2348880"/>
            <a:ext cx="8225400" cy="2508379"/>
            <a:chOff x="667080" y="2281521"/>
            <a:chExt cx="8225400" cy="2508379"/>
          </a:xfrm>
        </p:grpSpPr>
        <p:sp>
          <p:nvSpPr>
            <p:cNvPr id="22" name="ZoneTexte 21"/>
            <p:cNvSpPr txBox="1"/>
            <p:nvPr/>
          </p:nvSpPr>
          <p:spPr>
            <a:xfrm>
              <a:off x="667080" y="2281521"/>
              <a:ext cx="8225400" cy="250837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rgbClr val="FFCCFF"/>
                </a:buClr>
                <a:buFont typeface="Arial" panose="020B0604020202020204" pitchFamily="34" charset="0"/>
                <a:buChar char="•"/>
              </a:pPr>
              <a:r>
                <a:rPr lang="fr-FR" sz="2200" dirty="0">
                  <a:solidFill>
                    <a:prstClr val="black"/>
                  </a:solidFill>
                  <a:latin typeface="Calibri" panose="020F0502020204030204" pitchFamily="34" charset="0"/>
                </a:rPr>
                <a:t>Entrepôt adapté aux données </a:t>
              </a:r>
            </a:p>
            <a:p>
              <a:pPr algn="l">
                <a:spcAft>
                  <a:spcPts val="0"/>
                </a:spcAft>
                <a:buClr>
                  <a:srgbClr val="FFCCFF"/>
                </a:buClr>
                <a:buFont typeface="Arial" panose="020B0604020202020204" pitchFamily="34" charset="0"/>
                <a:buChar char="•"/>
              </a:pPr>
              <a:r>
                <a:rPr lang="fr-FR" sz="2200" dirty="0">
                  <a:solidFill>
                    <a:prstClr val="black"/>
                  </a:solidFill>
                  <a:latin typeface="Calibri" panose="020F0502020204030204" pitchFamily="34" charset="0"/>
                </a:rPr>
                <a:t>Porté par une communauté scientifique/reconnu dans discipline</a:t>
              </a:r>
            </a:p>
            <a:p>
              <a:pPr algn="l">
                <a:spcAft>
                  <a:spcPts val="0"/>
                </a:spcAft>
                <a:buClr>
                  <a:srgbClr val="FFCCFF"/>
                </a:buClr>
                <a:buFont typeface="Arial" panose="020B0604020202020204" pitchFamily="34" charset="0"/>
                <a:buChar char="•"/>
              </a:pPr>
              <a:r>
                <a:rPr lang="fr-FR" sz="2200" dirty="0">
                  <a:solidFill>
                    <a:prstClr val="black"/>
                  </a:solidFill>
                  <a:latin typeface="Calibri" panose="020F0502020204030204" pitchFamily="34" charset="0"/>
                </a:rPr>
                <a:t>Institutionnel </a:t>
              </a:r>
            </a:p>
            <a:p>
              <a:pPr algn="l">
                <a:spcAft>
                  <a:spcPts val="0"/>
                </a:spcAft>
                <a:buClr>
                  <a:srgbClr val="FFCCFF"/>
                </a:buClr>
                <a:buFont typeface="Arial" panose="020B0604020202020204" pitchFamily="34" charset="0"/>
                <a:buChar char="•"/>
              </a:pPr>
              <a:r>
                <a:rPr lang="fr-FR" sz="2200" dirty="0">
                  <a:solidFill>
                    <a:prstClr val="black"/>
                  </a:solidFill>
                  <a:latin typeface="Calibri" panose="020F0502020204030204" pitchFamily="34" charset="0"/>
                </a:rPr>
                <a:t>Délivrant un identifiant numérique pérenne et unique</a:t>
              </a:r>
            </a:p>
            <a:p>
              <a:pPr algn="l">
                <a:spcAft>
                  <a:spcPts val="0"/>
                </a:spcAft>
                <a:buClr>
                  <a:srgbClr val="FFCCFF"/>
                </a:buClr>
                <a:buFont typeface="Arial" panose="020B0604020202020204" pitchFamily="34" charset="0"/>
                <a:buChar char="•"/>
              </a:pPr>
              <a:r>
                <a:rPr lang="en-US" sz="2200" dirty="0" err="1">
                  <a:solidFill>
                    <a:prstClr val="black"/>
                  </a:solidFill>
                  <a:latin typeface="Calibri" panose="020F0502020204030204" pitchFamily="34" charset="0"/>
                </a:rPr>
                <a:t>Mettant</a:t>
              </a:r>
              <a:r>
                <a:rPr lang="en-US" sz="2200" dirty="0">
                  <a:solidFill>
                    <a:prstClr val="black"/>
                  </a:solidFill>
                  <a:latin typeface="Calibri" panose="020F0502020204030204" pitchFamily="34" charset="0"/>
                </a:rPr>
                <a:t> </a:t>
              </a:r>
              <a:r>
                <a:rPr lang="en-US" sz="2200" dirty="0" err="1">
                  <a:solidFill>
                    <a:prstClr val="black"/>
                  </a:solidFill>
                  <a:latin typeface="Calibri" panose="020F0502020204030204" pitchFamily="34" charset="0"/>
                </a:rPr>
                <a:t>en</a:t>
              </a:r>
              <a:r>
                <a:rPr lang="en-US" sz="2200" dirty="0">
                  <a:solidFill>
                    <a:prstClr val="black"/>
                  </a:solidFill>
                  <a:latin typeface="Calibri" panose="020F0502020204030204" pitchFamily="34" charset="0"/>
                </a:rPr>
                <a:t> </a:t>
              </a:r>
              <a:r>
                <a:rPr lang="en-US" sz="2200" dirty="0" err="1">
                  <a:solidFill>
                    <a:prstClr val="black"/>
                  </a:solidFill>
                  <a:latin typeface="Calibri" panose="020F0502020204030204" pitchFamily="34" charset="0"/>
                </a:rPr>
                <a:t>valeur</a:t>
              </a:r>
              <a:r>
                <a:rPr lang="en-US" sz="2200" dirty="0">
                  <a:solidFill>
                    <a:prstClr val="black"/>
                  </a:solidFill>
                  <a:latin typeface="Calibri" panose="020F0502020204030204" pitchFamily="34" charset="0"/>
                </a:rPr>
                <a:t> </a:t>
              </a:r>
              <a:r>
                <a:rPr lang="en-US" sz="2200" dirty="0" err="1">
                  <a:solidFill>
                    <a:prstClr val="black"/>
                  </a:solidFill>
                  <a:latin typeface="Calibri" panose="020F0502020204030204" pitchFamily="34" charset="0"/>
                </a:rPr>
                <a:t>vos</a:t>
              </a:r>
              <a:r>
                <a:rPr lang="en-US" sz="2200" dirty="0">
                  <a:solidFill>
                    <a:prstClr val="black"/>
                  </a:solidFill>
                  <a:latin typeface="Calibri" panose="020F0502020204030204" pitchFamily="34" charset="0"/>
                </a:rPr>
                <a:t> </a:t>
              </a:r>
              <a:r>
                <a:rPr lang="en-US" sz="2200" dirty="0" err="1">
                  <a:solidFill>
                    <a:prstClr val="black"/>
                  </a:solidFill>
                  <a:latin typeface="Calibri" panose="020F0502020204030204" pitchFamily="34" charset="0"/>
                </a:rPr>
                <a:t>données</a:t>
              </a:r>
              <a:endParaRPr lang="fr-FR" sz="2200" dirty="0">
                <a:solidFill>
                  <a:prstClr val="black"/>
                </a:solidFill>
                <a:latin typeface="Calibri" panose="020F0502020204030204" pitchFamily="34" charset="0"/>
              </a:endParaRPr>
            </a:p>
            <a:p>
              <a:pPr algn="l">
                <a:spcAft>
                  <a:spcPts val="0"/>
                </a:spcAft>
                <a:buClr>
                  <a:srgbClr val="FFCCFF"/>
                </a:buClr>
                <a:buFont typeface="Arial" panose="020B0604020202020204" pitchFamily="34" charset="0"/>
                <a:buChar char="•"/>
              </a:pPr>
              <a:r>
                <a:rPr lang="fr-FR" sz="2200" dirty="0">
                  <a:solidFill>
                    <a:prstClr val="black"/>
                  </a:solidFill>
                  <a:latin typeface="Calibri" panose="020F0502020204030204" pitchFamily="34" charset="0"/>
                </a:rPr>
                <a:t>Gratuit (la plupart) ou coût raisonnable </a:t>
              </a:r>
            </a:p>
          </p:txBody>
        </p:sp>
        <p:grpSp>
          <p:nvGrpSpPr>
            <p:cNvPr id="21" name="Groupe 20">
              <a:extLst>
                <a:ext uri="{FF2B5EF4-FFF2-40B4-BE49-F238E27FC236}">
                  <a16:creationId xmlns:a16="http://schemas.microsoft.com/office/drawing/2014/main" id="{C2DBB664-096A-4A74-82A2-998D34CBE73F}"/>
                </a:ext>
              </a:extLst>
            </p:cNvPr>
            <p:cNvGrpSpPr/>
            <p:nvPr/>
          </p:nvGrpSpPr>
          <p:grpSpPr>
            <a:xfrm>
              <a:off x="4860032" y="2925078"/>
              <a:ext cx="1728192" cy="719946"/>
              <a:chOff x="5022881" y="5877272"/>
              <a:chExt cx="1709360" cy="772556"/>
            </a:xfrm>
          </p:grpSpPr>
          <p:grpSp>
            <p:nvGrpSpPr>
              <p:cNvPr id="27" name="Groupe 26">
                <a:extLst>
                  <a:ext uri="{FF2B5EF4-FFF2-40B4-BE49-F238E27FC236}">
                    <a16:creationId xmlns:a16="http://schemas.microsoft.com/office/drawing/2014/main" id="{5915F46F-86A4-4E25-9D9D-EA064ED9D2F3}"/>
                  </a:ext>
                </a:extLst>
              </p:cNvPr>
              <p:cNvGrpSpPr/>
              <p:nvPr/>
            </p:nvGrpSpPr>
            <p:grpSpPr>
              <a:xfrm>
                <a:off x="5022881" y="5877272"/>
                <a:ext cx="1709360" cy="772556"/>
                <a:chOff x="5022881" y="6004363"/>
                <a:chExt cx="1709360" cy="772556"/>
              </a:xfrm>
            </p:grpSpPr>
            <p:pic>
              <p:nvPicPr>
                <p:cNvPr id="29" name="Picture 2">
                  <a:extLst>
                    <a:ext uri="{FF2B5EF4-FFF2-40B4-BE49-F238E27FC236}">
                      <a16:creationId xmlns:a16="http://schemas.microsoft.com/office/drawing/2014/main" id="{C72742A8-2EEB-4467-9A12-C3A551FA27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2881" y="6040645"/>
                  <a:ext cx="1709360" cy="73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a:extLst>
                    <a:ext uri="{FF2B5EF4-FFF2-40B4-BE49-F238E27FC236}">
                      <a16:creationId xmlns:a16="http://schemas.microsoft.com/office/drawing/2014/main" id="{C1362657-7D25-4298-922D-D3D991183D0E}"/>
                    </a:ext>
                  </a:extLst>
                </p:cNvPr>
                <p:cNvSpPr/>
                <p:nvPr/>
              </p:nvSpPr>
              <p:spPr>
                <a:xfrm>
                  <a:off x="5025752" y="6004363"/>
                  <a:ext cx="914400" cy="232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8" name="Image 27">
                <a:extLst>
                  <a:ext uri="{FF2B5EF4-FFF2-40B4-BE49-F238E27FC236}">
                    <a16:creationId xmlns:a16="http://schemas.microsoft.com/office/drawing/2014/main" id="{0EE0CE61-5A48-43A0-A061-6CD43B2825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4820" y="6445612"/>
                <a:ext cx="609600" cy="204216"/>
              </a:xfrm>
              <a:prstGeom prst="rect">
                <a:avLst/>
              </a:prstGeom>
            </p:spPr>
          </p:pic>
        </p:grpSp>
        <p:sp>
          <p:nvSpPr>
            <p:cNvPr id="5" name="ZoneTexte 4">
              <a:extLst>
                <a:ext uri="{FF2B5EF4-FFF2-40B4-BE49-F238E27FC236}">
                  <a16:creationId xmlns:a16="http://schemas.microsoft.com/office/drawing/2014/main" id="{FC294DDD-66FD-4A67-B8DA-3DB5453C782C}"/>
                </a:ext>
              </a:extLst>
            </p:cNvPr>
            <p:cNvSpPr txBox="1"/>
            <p:nvPr/>
          </p:nvSpPr>
          <p:spPr>
            <a:xfrm>
              <a:off x="4211960" y="2719894"/>
              <a:ext cx="4298869" cy="430887"/>
            </a:xfrm>
            <a:prstGeom prst="rect">
              <a:avLst/>
            </a:prstGeom>
            <a:solidFill>
              <a:schemeClr val="bg1"/>
            </a:solidFill>
            <a:ln>
              <a:noFill/>
            </a:ln>
          </p:spPr>
          <p:txBody>
            <a:bodyPr wrap="none" rtlCol="0">
              <a:spAutoFit/>
            </a:bodyPr>
            <a:lstStyle/>
            <a:p>
              <a:r>
                <a:rPr lang="fr-FR" sz="2200">
                  <a:solidFill>
                    <a:prstClr val="black"/>
                  </a:solidFill>
                  <a:latin typeface="Calibri" panose="020F0502020204030204" pitchFamily="34" charset="0"/>
                </a:rPr>
                <a:t>scientifique/reconnu dans discipline</a:t>
              </a:r>
              <a:endParaRPr lang="fr-FR" dirty="0"/>
            </a:p>
          </p:txBody>
        </p:sp>
      </p:grpSp>
      <p:sp>
        <p:nvSpPr>
          <p:cNvPr id="32" name="ZoneTexte 31">
            <a:extLst>
              <a:ext uri="{FF2B5EF4-FFF2-40B4-BE49-F238E27FC236}">
                <a16:creationId xmlns:a16="http://schemas.microsoft.com/office/drawing/2014/main" id="{13357326-82FA-40C6-95EC-0FA193429B90}"/>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05129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07E4AA4-565A-4CB0-ACEE-195F23E79BC9}"/>
              </a:ext>
            </a:extLst>
          </p:cNvPr>
          <p:cNvGrpSpPr/>
          <p:nvPr/>
        </p:nvGrpSpPr>
        <p:grpSpPr>
          <a:xfrm>
            <a:off x="395536" y="1844824"/>
            <a:ext cx="8352927" cy="3257174"/>
            <a:chOff x="395537" y="1484786"/>
            <a:chExt cx="8352927" cy="3257174"/>
          </a:xfrm>
        </p:grpSpPr>
        <p:sp>
          <p:nvSpPr>
            <p:cNvPr id="5" name="ZoneTexte 4">
              <a:extLst>
                <a:ext uri="{FF2B5EF4-FFF2-40B4-BE49-F238E27FC236}">
                  <a16:creationId xmlns:a16="http://schemas.microsoft.com/office/drawing/2014/main" id="{8174C593-79CD-9148-8EE4-52F306B5F7BD}"/>
                </a:ext>
              </a:extLst>
            </p:cNvPr>
            <p:cNvSpPr txBox="1"/>
            <p:nvPr/>
          </p:nvSpPr>
          <p:spPr>
            <a:xfrm>
              <a:off x="1331644" y="1484786"/>
              <a:ext cx="7416820" cy="3257174"/>
            </a:xfrm>
            <a:prstGeom prst="rect">
              <a:avLst/>
            </a:prstGeom>
            <a:noFill/>
            <a:ln w="9525" cap="flat" cmpd="sng" algn="ctr">
              <a:solidFill>
                <a:srgbClr val="FF99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nSpc>
                  <a:spcPct val="150000"/>
                </a:lnSpc>
              </a:pPr>
              <a:r>
                <a:rPr lang="fr-FR" sz="2800" dirty="0">
                  <a:solidFill>
                    <a:srgbClr val="0066FF"/>
                  </a:solidFill>
                  <a:latin typeface="Calibri" panose="020F0502020204030204" pitchFamily="34" charset="0"/>
                  <a:cs typeface="Calibri" panose="020F0502020204030204" pitchFamily="34" charset="0"/>
                </a:rPr>
                <a:t>Connaissez-vous des </a:t>
              </a:r>
              <a:r>
                <a:rPr lang="fr-FR" sz="2800" b="1" dirty="0">
                  <a:solidFill>
                    <a:srgbClr val="0066FF"/>
                  </a:solidFill>
                  <a:latin typeface="Calibri" panose="020F0502020204030204" pitchFamily="34" charset="0"/>
                  <a:cs typeface="Calibri" panose="020F0502020204030204" pitchFamily="34" charset="0"/>
                </a:rPr>
                <a:t>entrepôts de données dans votre domaine </a:t>
              </a:r>
              <a:r>
                <a:rPr lang="fr-FR" sz="2800" dirty="0">
                  <a:solidFill>
                    <a:srgbClr val="0066FF"/>
                  </a:solidFill>
                  <a:latin typeface="Calibri" panose="020F0502020204030204" pitchFamily="34" charset="0"/>
                  <a:cs typeface="Calibri" panose="020F0502020204030204" pitchFamily="34" charset="0"/>
                </a:rPr>
                <a:t>?</a:t>
              </a:r>
            </a:p>
            <a:p>
              <a:pPr>
                <a:lnSpc>
                  <a:spcPct val="150000"/>
                </a:lnSpc>
              </a:pPr>
              <a:r>
                <a:rPr lang="fr-FR" sz="2800" dirty="0">
                  <a:solidFill>
                    <a:srgbClr val="0066FF"/>
                  </a:solidFill>
                  <a:latin typeface="Calibri" panose="020F0502020204030204" pitchFamily="34" charset="0"/>
                  <a:cs typeface="Calibri" panose="020F0502020204030204" pitchFamily="34" charset="0"/>
                </a:rPr>
                <a:t>	pour déposer des données ?</a:t>
              </a:r>
            </a:p>
            <a:p>
              <a:pPr>
                <a:lnSpc>
                  <a:spcPct val="150000"/>
                </a:lnSpc>
              </a:pPr>
              <a:r>
                <a:rPr lang="fr-FR" sz="2800" dirty="0">
                  <a:solidFill>
                    <a:srgbClr val="0066FF"/>
                  </a:solidFill>
                  <a:latin typeface="Calibri" panose="020F0502020204030204" pitchFamily="34" charset="0"/>
                  <a:cs typeface="Calibri" panose="020F0502020204030204" pitchFamily="34" charset="0"/>
                </a:rPr>
                <a:t>	pour trouver des données fiables ?</a:t>
              </a:r>
            </a:p>
            <a:p>
              <a:pPr>
                <a:lnSpc>
                  <a:spcPct val="150000"/>
                </a:lnSpc>
              </a:pPr>
              <a:endParaRPr lang="fr-FR" sz="2800" dirty="0">
                <a:solidFill>
                  <a:srgbClr val="0066FF"/>
                </a:solidFill>
                <a:latin typeface="Calibri" panose="020F0502020204030204" pitchFamily="34" charset="0"/>
                <a:cs typeface="Calibri" panose="020F0502020204030204" pitchFamily="34" charset="0"/>
              </a:endParaRPr>
            </a:p>
          </p:txBody>
        </p:sp>
        <p:pic>
          <p:nvPicPr>
            <p:cNvPr id="18" name="Image 17">
              <a:extLst>
                <a:ext uri="{FF2B5EF4-FFF2-40B4-BE49-F238E27FC236}">
                  <a16:creationId xmlns:a16="http://schemas.microsoft.com/office/drawing/2014/main" id="{C97DCC9A-E98B-A044-ADF3-3D364BC52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7" y="2221553"/>
              <a:ext cx="876700" cy="876700"/>
            </a:xfrm>
            <a:prstGeom prst="rect">
              <a:avLst/>
            </a:prstGeom>
            <a:ln>
              <a:solidFill>
                <a:srgbClr val="FF99FF"/>
              </a:solidFill>
            </a:ln>
          </p:spPr>
        </p:pic>
      </p:grpSp>
      <p:grpSp>
        <p:nvGrpSpPr>
          <p:cNvPr id="12" name="Groupe 11">
            <a:extLst>
              <a:ext uri="{FF2B5EF4-FFF2-40B4-BE49-F238E27FC236}">
                <a16:creationId xmlns:a16="http://schemas.microsoft.com/office/drawing/2014/main" id="{09F5BDA1-E15E-44DE-9F94-BC997D124D70}"/>
              </a:ext>
            </a:extLst>
          </p:cNvPr>
          <p:cNvGrpSpPr/>
          <p:nvPr/>
        </p:nvGrpSpPr>
        <p:grpSpPr>
          <a:xfrm>
            <a:off x="5938" y="6464300"/>
            <a:ext cx="9120556" cy="435904"/>
            <a:chOff x="5938" y="6464300"/>
            <a:chExt cx="9120556" cy="435904"/>
          </a:xfrm>
        </p:grpSpPr>
        <p:pic>
          <p:nvPicPr>
            <p:cNvPr id="19" name="Image 18">
              <a:extLst>
                <a:ext uri="{FF2B5EF4-FFF2-40B4-BE49-F238E27FC236}">
                  <a16:creationId xmlns:a16="http://schemas.microsoft.com/office/drawing/2014/main" id="{1E65E3F3-C23B-4C2E-ABB4-536DB36E0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2617C4FF-76DE-4B8F-AA3D-041EFF3B66C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243</a:t>
              </a:fld>
              <a:endParaRPr lang="fr-FR" sz="1200" dirty="0">
                <a:solidFill>
                  <a:schemeClr val="tx1"/>
                </a:solidFill>
              </a:endParaRPr>
            </a:p>
          </p:txBody>
        </p:sp>
      </p:grpSp>
      <p:sp>
        <p:nvSpPr>
          <p:cNvPr id="11" name="Titre 1">
            <a:extLst>
              <a:ext uri="{FF2B5EF4-FFF2-40B4-BE49-F238E27FC236}">
                <a16:creationId xmlns:a16="http://schemas.microsoft.com/office/drawing/2014/main" id="{5B789912-5247-4E40-A02A-3F600400F464}"/>
              </a:ext>
            </a:extLst>
          </p:cNvPr>
          <p:cNvSpPr>
            <a:spLocks noGrp="1"/>
          </p:cNvSpPr>
          <p:nvPr>
            <p:ph type="title"/>
          </p:nvPr>
        </p:nvSpPr>
        <p:spPr>
          <a:xfrm>
            <a:off x="0" y="0"/>
            <a:ext cx="9159368" cy="718949"/>
          </a:xfrm>
          <a:solidFill>
            <a:srgbClr val="FFE7FF"/>
          </a:solidFill>
        </p:spPr>
        <p:txBody>
          <a:bodyPr>
            <a:normAutofit/>
          </a:bodyPr>
          <a:lstStyle/>
          <a:p>
            <a:pPr algn="l"/>
            <a:r>
              <a:rPr lang="fr-FR" sz="3200" b="1" dirty="0">
                <a:solidFill>
                  <a:srgbClr val="3366FF"/>
                </a:solidFill>
                <a:latin typeface="+mn-lt"/>
              </a:rPr>
              <a:t>Les entrepôts de données</a:t>
            </a:r>
          </a:p>
        </p:txBody>
      </p:sp>
    </p:spTree>
    <p:extLst>
      <p:ext uri="{BB962C8B-B14F-4D97-AF65-F5344CB8AC3E}">
        <p14:creationId xmlns:p14="http://schemas.microsoft.com/office/powerpoint/2010/main" val="190183565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CA5E0F2D-9F62-4D58-8885-DFD1C5DF2D7B}"/>
              </a:ext>
            </a:extLst>
          </p:cNvPr>
          <p:cNvGrpSpPr/>
          <p:nvPr/>
        </p:nvGrpSpPr>
        <p:grpSpPr>
          <a:xfrm>
            <a:off x="5938" y="6464300"/>
            <a:ext cx="9120556" cy="435904"/>
            <a:chOff x="5938" y="6464300"/>
            <a:chExt cx="9120556" cy="435904"/>
          </a:xfrm>
        </p:grpSpPr>
        <p:pic>
          <p:nvPicPr>
            <p:cNvPr id="19" name="Image 18">
              <a:extLst>
                <a:ext uri="{FF2B5EF4-FFF2-40B4-BE49-F238E27FC236}">
                  <a16:creationId xmlns:a16="http://schemas.microsoft.com/office/drawing/2014/main" id="{BA2A09B9-2828-418E-BA39-84711C69B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EBAEC7C7-83A4-41A3-A509-8F6768DC4142}"/>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244</a:t>
              </a:fld>
              <a:endParaRPr lang="fr-FR" sz="1200" dirty="0">
                <a:solidFill>
                  <a:schemeClr val="tx1"/>
                </a:solidFill>
              </a:endParaRPr>
            </a:p>
          </p:txBody>
        </p:sp>
      </p:grpSp>
      <p:sp>
        <p:nvSpPr>
          <p:cNvPr id="10" name="Titre 1">
            <a:extLst>
              <a:ext uri="{FF2B5EF4-FFF2-40B4-BE49-F238E27FC236}">
                <a16:creationId xmlns:a16="http://schemas.microsoft.com/office/drawing/2014/main" id="{5B789912-5247-4E40-A02A-3F600400F464}"/>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Les entrepôts de données</a:t>
            </a:r>
          </a:p>
        </p:txBody>
      </p:sp>
      <p:grpSp>
        <p:nvGrpSpPr>
          <p:cNvPr id="3" name="Groupe 2"/>
          <p:cNvGrpSpPr/>
          <p:nvPr/>
        </p:nvGrpSpPr>
        <p:grpSpPr>
          <a:xfrm>
            <a:off x="179512" y="733280"/>
            <a:ext cx="8640960" cy="2119949"/>
            <a:chOff x="179512" y="733280"/>
            <a:chExt cx="8640960" cy="2119949"/>
          </a:xfrm>
        </p:grpSpPr>
        <p:sp>
          <p:nvSpPr>
            <p:cNvPr id="12" name="ZoneTexte 11"/>
            <p:cNvSpPr txBox="1"/>
            <p:nvPr/>
          </p:nvSpPr>
          <p:spPr>
            <a:xfrm>
              <a:off x="179512" y="1052736"/>
              <a:ext cx="8640960" cy="1800493"/>
            </a:xfrm>
            <a:prstGeom prst="rect">
              <a:avLst/>
            </a:prstGeom>
            <a:noFill/>
          </p:spPr>
          <p:txBody>
            <a:bodyPr wrap="square" rtlCol="0">
              <a:spAutoFit/>
            </a:bodyPr>
            <a:lstStyle/>
            <a:p>
              <a:pPr marL="722313" indent="-342900">
                <a:spcBef>
                  <a:spcPts val="600"/>
                </a:spcBef>
                <a:buClr>
                  <a:srgbClr val="FFCCFF"/>
                </a:buClr>
                <a:buFont typeface="Wingdings" pitchFamily="2" charset="2"/>
                <a:buChar char="v"/>
              </a:pPr>
              <a:r>
                <a:rPr lang="fr-FR" sz="2400" b="1" dirty="0">
                  <a:latin typeface="Calibri" panose="020F0502020204030204" pitchFamily="34" charset="0"/>
                </a:rPr>
                <a:t>Institutionnels </a:t>
              </a:r>
              <a:r>
                <a:rPr lang="fr-FR" sz="2000" dirty="0">
                  <a:latin typeface="Calibri" panose="020F0502020204030204" pitchFamily="34" charset="0"/>
                </a:rPr>
                <a:t>Dataverse</a:t>
              </a:r>
            </a:p>
            <a:p>
              <a:pPr marL="722313" indent="-342900">
                <a:spcBef>
                  <a:spcPts val="600"/>
                </a:spcBef>
                <a:buClr>
                  <a:srgbClr val="FFCCFF"/>
                </a:buClr>
                <a:buFont typeface="Wingdings" pitchFamily="2" charset="2"/>
                <a:buChar char="v"/>
              </a:pPr>
              <a:r>
                <a:rPr lang="fr-FR" sz="2400" b="1" dirty="0">
                  <a:latin typeface="Calibri" panose="020F0502020204030204" pitchFamily="34" charset="0"/>
                </a:rPr>
                <a:t>Europe </a:t>
              </a:r>
              <a:r>
                <a:rPr lang="fr-FR" sz="2000" dirty="0">
                  <a:latin typeface="Calibri" panose="020F0502020204030204" pitchFamily="34" charset="0"/>
                </a:rPr>
                <a:t>Zenodo, B2Share</a:t>
              </a:r>
            </a:p>
            <a:p>
              <a:pPr marL="722313" indent="-342900">
                <a:spcBef>
                  <a:spcPts val="600"/>
                </a:spcBef>
                <a:buClr>
                  <a:srgbClr val="FFCCFF"/>
                </a:buClr>
                <a:buFont typeface="Wingdings" pitchFamily="2" charset="2"/>
                <a:buChar char="v"/>
              </a:pPr>
              <a:r>
                <a:rPr lang="fr-FR" sz="2400" b="1" dirty="0">
                  <a:latin typeface="Calibri" panose="020F0502020204030204" pitchFamily="34" charset="0"/>
                </a:rPr>
                <a:t>Généralistes </a:t>
              </a:r>
              <a:r>
                <a:rPr lang="en-US" sz="2000" dirty="0" err="1">
                  <a:latin typeface="Calibri" panose="020F0502020204030204" pitchFamily="34" charset="0"/>
                </a:rPr>
                <a:t>Figshare</a:t>
              </a:r>
              <a:r>
                <a:rPr lang="en-US" sz="2000" dirty="0">
                  <a:latin typeface="Calibri" panose="020F0502020204030204" pitchFamily="34" charset="0"/>
                </a:rPr>
                <a:t>, Dryad</a:t>
              </a:r>
            </a:p>
            <a:p>
              <a:pPr marL="722313" indent="-342900">
                <a:spcBef>
                  <a:spcPts val="600"/>
                </a:spcBef>
                <a:buClr>
                  <a:srgbClr val="FFCCFF"/>
                </a:buClr>
                <a:buFont typeface="Wingdings" pitchFamily="2" charset="2"/>
                <a:buChar char="v"/>
              </a:pPr>
              <a:r>
                <a:rPr lang="fr-FR" sz="2400" b="1" dirty="0">
                  <a:latin typeface="Calibri" panose="020F0502020204030204" pitchFamily="34" charset="0"/>
                </a:rPr>
                <a:t>Editeurs </a:t>
              </a:r>
              <a:r>
                <a:rPr lang="fr-FR" sz="2000" dirty="0">
                  <a:latin typeface="Calibri" panose="020F0502020204030204" pitchFamily="34" charset="0"/>
                </a:rPr>
                <a:t>Oxford </a:t>
              </a:r>
              <a:r>
                <a:rPr lang="fr-FR" sz="2000" dirty="0" err="1">
                  <a:latin typeface="Calibri" panose="020F0502020204030204" pitchFamily="34" charset="0"/>
                </a:rPr>
                <a:t>Univ</a:t>
              </a:r>
              <a:r>
                <a:rPr lang="fr-FR" sz="2000" dirty="0">
                  <a:latin typeface="Calibri" panose="020F0502020204030204" pitchFamily="34" charset="0"/>
                </a:rPr>
                <a:t> </a:t>
              </a:r>
              <a:r>
                <a:rPr lang="fr-FR" sz="2000" dirty="0" err="1">
                  <a:latin typeface="Calibri" panose="020F0502020204030204" pitchFamily="34" charset="0"/>
                </a:rPr>
                <a:t>Press</a:t>
              </a:r>
              <a:r>
                <a:rPr lang="fr-FR" sz="2000" dirty="0">
                  <a:latin typeface="Calibri" panose="020F0502020204030204" pitchFamily="34" charset="0"/>
                </a:rPr>
                <a:t> (GigaDB)  ;  </a:t>
              </a:r>
              <a:r>
                <a:rPr lang="fr-FR" sz="2000" dirty="0" err="1">
                  <a:latin typeface="Calibri" panose="020F0502020204030204" pitchFamily="34" charset="0"/>
                </a:rPr>
                <a:t>Ubiquity</a:t>
              </a:r>
              <a:r>
                <a:rPr lang="fr-FR" sz="2000" dirty="0">
                  <a:latin typeface="Calibri" panose="020F0502020204030204" pitchFamily="34" charset="0"/>
                </a:rPr>
                <a:t>  </a:t>
              </a:r>
              <a:r>
                <a:rPr lang="fr-FR" sz="2000" dirty="0" err="1">
                  <a:latin typeface="Calibri" panose="020F0502020204030204" pitchFamily="34" charset="0"/>
                </a:rPr>
                <a:t>Press</a:t>
              </a:r>
              <a:r>
                <a:rPr lang="fr-FR" sz="2000" dirty="0">
                  <a:latin typeface="Calibri" panose="020F0502020204030204" pitchFamily="34" charset="0"/>
                </a:rPr>
                <a:t> (Dataverse)</a:t>
              </a:r>
            </a:p>
          </p:txBody>
        </p:sp>
        <p:pic>
          <p:nvPicPr>
            <p:cNvPr id="24" name="Image 23">
              <a:extLst>
                <a:ext uri="{FF2B5EF4-FFF2-40B4-BE49-F238E27FC236}">
                  <a16:creationId xmlns:a16="http://schemas.microsoft.com/office/drawing/2014/main" id="{F87682F8-4F94-40A7-896E-0823DD3D8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640" y="1137510"/>
              <a:ext cx="1724003" cy="904232"/>
            </a:xfrm>
            <a:prstGeom prst="rect">
              <a:avLst/>
            </a:prstGeom>
          </p:spPr>
        </p:pic>
        <p:pic>
          <p:nvPicPr>
            <p:cNvPr id="25" name="Image 24">
              <a:extLst>
                <a:ext uri="{FF2B5EF4-FFF2-40B4-BE49-F238E27FC236}">
                  <a16:creationId xmlns:a16="http://schemas.microsoft.com/office/drawing/2014/main" id="{71E9B30D-603F-4455-8EFA-06A9FE2CF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1471099"/>
              <a:ext cx="1052690" cy="450246"/>
            </a:xfrm>
            <a:prstGeom prst="rect">
              <a:avLst/>
            </a:prstGeom>
          </p:spPr>
        </p:pic>
        <p:pic>
          <p:nvPicPr>
            <p:cNvPr id="26" name="Image 25">
              <a:extLst>
                <a:ext uri="{FF2B5EF4-FFF2-40B4-BE49-F238E27FC236}">
                  <a16:creationId xmlns:a16="http://schemas.microsoft.com/office/drawing/2014/main" id="{2B920AB2-2F7C-4527-8496-1430EE8ABA61}"/>
                </a:ext>
              </a:extLst>
            </p:cNvPr>
            <p:cNvPicPr>
              <a:picLocks noChangeAspect="1"/>
            </p:cNvPicPr>
            <p:nvPr/>
          </p:nvPicPr>
          <p:blipFill>
            <a:blip r:embed="rId6"/>
            <a:stretch>
              <a:fillRect/>
            </a:stretch>
          </p:blipFill>
          <p:spPr>
            <a:xfrm>
              <a:off x="6101811" y="1962846"/>
              <a:ext cx="1206494" cy="498926"/>
            </a:xfrm>
            <a:prstGeom prst="rect">
              <a:avLst/>
            </a:prstGeom>
          </p:spPr>
        </p:pic>
        <p:pic>
          <p:nvPicPr>
            <p:cNvPr id="15" name="Image 14">
              <a:extLst>
                <a:ext uri="{FF2B5EF4-FFF2-40B4-BE49-F238E27FC236}">
                  <a16:creationId xmlns:a16="http://schemas.microsoft.com/office/drawing/2014/main" id="{DBD9AD9F-047E-4A23-92AA-5B1544583F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683" y="733280"/>
              <a:ext cx="1217660" cy="706721"/>
            </a:xfrm>
            <a:prstGeom prst="rect">
              <a:avLst/>
            </a:prstGeom>
            <a:ln>
              <a:solidFill>
                <a:srgbClr val="00B050"/>
              </a:solidFill>
            </a:ln>
          </p:spPr>
        </p:pic>
      </p:grpSp>
      <p:grpSp>
        <p:nvGrpSpPr>
          <p:cNvPr id="4" name="Groupe 3"/>
          <p:cNvGrpSpPr/>
          <p:nvPr/>
        </p:nvGrpSpPr>
        <p:grpSpPr>
          <a:xfrm>
            <a:off x="179512" y="2852936"/>
            <a:ext cx="8856984" cy="3217035"/>
            <a:chOff x="179512" y="2852936"/>
            <a:chExt cx="8856984" cy="3217035"/>
          </a:xfrm>
        </p:grpSpPr>
        <p:grpSp>
          <p:nvGrpSpPr>
            <p:cNvPr id="2" name="Groupe 1"/>
            <p:cNvGrpSpPr/>
            <p:nvPr/>
          </p:nvGrpSpPr>
          <p:grpSpPr>
            <a:xfrm>
              <a:off x="179512" y="2852936"/>
              <a:ext cx="8856984" cy="3217035"/>
              <a:chOff x="179512" y="2852936"/>
              <a:chExt cx="8856984" cy="3217035"/>
            </a:xfrm>
          </p:grpSpPr>
          <p:sp>
            <p:nvSpPr>
              <p:cNvPr id="14" name="ZoneTexte 13"/>
              <p:cNvSpPr txBox="1"/>
              <p:nvPr/>
            </p:nvSpPr>
            <p:spPr>
              <a:xfrm>
                <a:off x="179512" y="2852936"/>
                <a:ext cx="8856984" cy="3217035"/>
              </a:xfrm>
              <a:prstGeom prst="rect">
                <a:avLst/>
              </a:prstGeom>
              <a:noFill/>
            </p:spPr>
            <p:txBody>
              <a:bodyPr wrap="square" rtlCol="0">
                <a:spAutoFit/>
              </a:bodyPr>
              <a:lstStyle/>
              <a:p>
                <a:pPr marL="722313" indent="-342900">
                  <a:spcBef>
                    <a:spcPts val="600"/>
                  </a:spcBef>
                  <a:buClr>
                    <a:srgbClr val="FFCCFF"/>
                  </a:buClr>
                  <a:buFont typeface="Wingdings" pitchFamily="2" charset="2"/>
                  <a:buChar char="v"/>
                </a:pPr>
                <a:r>
                  <a:rPr lang="fr-FR" sz="2400" b="1" dirty="0">
                    <a:latin typeface="Calibri" panose="020F0502020204030204" pitchFamily="34" charset="0"/>
                  </a:rPr>
                  <a:t>Thématiques</a:t>
                </a:r>
              </a:p>
              <a:p>
                <a:pPr marL="804863" indent="179388" algn="just">
                  <a:lnSpc>
                    <a:spcPct val="114000"/>
                  </a:lnSpc>
                  <a:spcBef>
                    <a:spcPts val="600"/>
                  </a:spcBef>
                  <a:buClr>
                    <a:srgbClr val="FFCCFF"/>
                  </a:buClr>
                  <a:buFont typeface="Arial" panose="020B0604020202020204" pitchFamily="34" charset="0"/>
                  <a:buChar char="•"/>
                </a:pPr>
                <a:r>
                  <a:rPr lang="fr-FR" sz="2200" dirty="0">
                    <a:latin typeface="Calibri" panose="020F0502020204030204" pitchFamily="34" charset="0"/>
                  </a:rPr>
                  <a:t>GBIF </a:t>
                </a:r>
                <a:r>
                  <a:rPr lang="fr-FR" dirty="0">
                    <a:latin typeface="Calibri" panose="020F0502020204030204" pitchFamily="34" charset="0"/>
                  </a:rPr>
                  <a:t>(Global </a:t>
                </a:r>
                <a:r>
                  <a:rPr lang="fr-FR" dirty="0" err="1">
                    <a:latin typeface="Calibri" panose="020F0502020204030204" pitchFamily="34" charset="0"/>
                  </a:rPr>
                  <a:t>Biodiversity</a:t>
                </a:r>
                <a:r>
                  <a:rPr lang="fr-FR" dirty="0">
                    <a:latin typeface="Calibri" panose="020F0502020204030204" pitchFamily="34" charset="0"/>
                  </a:rPr>
                  <a:t> Information Facility) </a:t>
                </a:r>
              </a:p>
              <a:p>
                <a:pPr marL="804863" indent="179388">
                  <a:lnSpc>
                    <a:spcPct val="114000"/>
                  </a:lnSpc>
                  <a:spcBef>
                    <a:spcPts val="600"/>
                  </a:spcBef>
                  <a:buClr>
                    <a:srgbClr val="FFCCFF"/>
                  </a:buClr>
                  <a:buFont typeface="Arial" panose="020B0604020202020204" pitchFamily="34" charset="0"/>
                  <a:buChar char="•"/>
                </a:pPr>
                <a:r>
                  <a:rPr lang="fr-FR" sz="2200" dirty="0">
                    <a:latin typeface="Calibri" panose="020F0502020204030204" pitchFamily="34" charset="0"/>
                  </a:rPr>
                  <a:t>KNB </a:t>
                </a:r>
                <a:r>
                  <a:rPr lang="fr-FR" dirty="0">
                    <a:latin typeface="Calibri" panose="020F0502020204030204" pitchFamily="34" charset="0"/>
                  </a:rPr>
                  <a:t>(</a:t>
                </a:r>
                <a:r>
                  <a:rPr lang="fr-FR" dirty="0" err="1">
                    <a:latin typeface="Calibri" panose="020F0502020204030204" pitchFamily="34" charset="0"/>
                  </a:rPr>
                  <a:t>Knowledge</a:t>
                </a:r>
                <a:r>
                  <a:rPr lang="fr-FR" dirty="0">
                    <a:latin typeface="Calibri" panose="020F0502020204030204" pitchFamily="34" charset="0"/>
                  </a:rPr>
                  <a:t> Network for </a:t>
                </a:r>
                <a:r>
                  <a:rPr lang="fr-FR" dirty="0" err="1">
                    <a:latin typeface="Calibri" panose="020F0502020204030204" pitchFamily="34" charset="0"/>
                  </a:rPr>
                  <a:t>biocomplexity</a:t>
                </a:r>
                <a:r>
                  <a:rPr lang="fr-FR" dirty="0">
                    <a:latin typeface="Calibri" panose="020F0502020204030204" pitchFamily="34" charset="0"/>
                  </a:rPr>
                  <a:t>), </a:t>
                </a:r>
                <a:r>
                  <a:rPr lang="fr-FR" sz="2200" dirty="0">
                    <a:latin typeface="Calibri" panose="020F0502020204030204" pitchFamily="34" charset="0"/>
                  </a:rPr>
                  <a:t>EDI </a:t>
                </a:r>
                <a:r>
                  <a:rPr lang="fr-FR" dirty="0">
                    <a:latin typeface="Calibri" panose="020F0502020204030204" pitchFamily="34" charset="0"/>
                  </a:rPr>
                  <a:t>(</a:t>
                </a:r>
                <a:r>
                  <a:rPr lang="fr-FR" dirty="0" err="1">
                    <a:latin typeface="Calibri" panose="020F0502020204030204" pitchFamily="34" charset="0"/>
                  </a:rPr>
                  <a:t>Environmental</a:t>
                </a:r>
                <a:r>
                  <a:rPr lang="fr-FR" dirty="0">
                    <a:latin typeface="Calibri" panose="020F0502020204030204" pitchFamily="34" charset="0"/>
                  </a:rPr>
                  <a:t> Data Initiative)</a:t>
                </a:r>
              </a:p>
              <a:p>
                <a:pPr marL="804863" indent="179388" algn="just">
                  <a:lnSpc>
                    <a:spcPct val="114000"/>
                  </a:lnSpc>
                  <a:spcBef>
                    <a:spcPts val="600"/>
                  </a:spcBef>
                  <a:buClr>
                    <a:srgbClr val="FFCCFF"/>
                  </a:buClr>
                  <a:buFont typeface="Arial" panose="020B0604020202020204" pitchFamily="34" charset="0"/>
                  <a:buChar char="•"/>
                </a:pPr>
                <a:r>
                  <a:rPr lang="fr-FR" sz="2200" dirty="0">
                    <a:latin typeface="Calibri" panose="020F0502020204030204" pitchFamily="34" charset="0"/>
                  </a:rPr>
                  <a:t>Pangaea, SEANOE</a:t>
                </a:r>
              </a:p>
              <a:p>
                <a:pPr marL="804863" indent="179388" algn="just">
                  <a:lnSpc>
                    <a:spcPct val="114000"/>
                  </a:lnSpc>
                  <a:spcBef>
                    <a:spcPts val="600"/>
                  </a:spcBef>
                  <a:buClr>
                    <a:srgbClr val="FFCCFF"/>
                  </a:buClr>
                  <a:buFont typeface="Arial" panose="020B0604020202020204" pitchFamily="34" charset="0"/>
                  <a:buChar char="•"/>
                </a:pPr>
                <a:r>
                  <a:rPr lang="fr-FR" sz="2200" dirty="0">
                    <a:latin typeface="Calibri" panose="020F0502020204030204" pitchFamily="34" charset="0"/>
                  </a:rPr>
                  <a:t>Movebank, </a:t>
                </a:r>
                <a:r>
                  <a:rPr lang="fr-FR" sz="2200" dirty="0" err="1">
                    <a:latin typeface="Calibri" panose="020F0502020204030204" pitchFamily="34" charset="0"/>
                  </a:rPr>
                  <a:t>WormBase</a:t>
                </a:r>
                <a:r>
                  <a:rPr lang="fr-FR" sz="2200" dirty="0">
                    <a:latin typeface="Calibri" panose="020F0502020204030204" pitchFamily="34" charset="0"/>
                  </a:rPr>
                  <a:t>, </a:t>
                </a:r>
                <a:r>
                  <a:rPr lang="fr-FR" sz="2200" dirty="0" err="1">
                    <a:latin typeface="Calibri" panose="020F0502020204030204" pitchFamily="34" charset="0"/>
                  </a:rPr>
                  <a:t>ViPR</a:t>
                </a:r>
                <a:r>
                  <a:rPr lang="fr-FR" sz="2200" dirty="0">
                    <a:latin typeface="Calibri" panose="020F0502020204030204" pitchFamily="34" charset="0"/>
                  </a:rPr>
                  <a:t>, </a:t>
                </a:r>
                <a:r>
                  <a:rPr lang="fr-FR" sz="2200" dirty="0" err="1">
                    <a:latin typeface="Calibri" panose="020F0502020204030204" pitchFamily="34" charset="0"/>
                  </a:rPr>
                  <a:t>MycoBank</a:t>
                </a:r>
                <a:r>
                  <a:rPr lang="fr-FR" sz="2200" dirty="0">
                    <a:latin typeface="Calibri" panose="020F0502020204030204" pitchFamily="34" charset="0"/>
                  </a:rPr>
                  <a:t>, </a:t>
                </a:r>
                <a:r>
                  <a:rPr lang="fr-FR" sz="2200" dirty="0" err="1">
                    <a:latin typeface="Calibri" panose="020F0502020204030204" pitchFamily="34" charset="0"/>
                  </a:rPr>
                  <a:t>ComBase</a:t>
                </a:r>
                <a:r>
                  <a:rPr lang="fr-FR" sz="2200" dirty="0">
                    <a:latin typeface="Calibri" panose="020F0502020204030204" pitchFamily="34" charset="0"/>
                  </a:rPr>
                  <a:t>, FLOW</a:t>
                </a:r>
              </a:p>
              <a:p>
                <a:pPr marL="804863" indent="179388" algn="just">
                  <a:lnSpc>
                    <a:spcPct val="114000"/>
                  </a:lnSpc>
                  <a:spcBef>
                    <a:spcPts val="600"/>
                  </a:spcBef>
                  <a:buClr>
                    <a:srgbClr val="FFCCFF"/>
                  </a:buClr>
                  <a:buFont typeface="Arial" panose="020B0604020202020204" pitchFamily="34" charset="0"/>
                  <a:buChar char="•"/>
                </a:pPr>
                <a:r>
                  <a:rPr lang="fr-FR" sz="2200" dirty="0">
                    <a:latin typeface="Calibri" panose="020F0502020204030204" pitchFamily="34" charset="0"/>
                  </a:rPr>
                  <a:t>GenBank, </a:t>
                </a:r>
                <a:r>
                  <a:rPr lang="en-US" sz="2200" dirty="0">
                    <a:latin typeface="Calibri" panose="020F0502020204030204" pitchFamily="34" charset="0"/>
                  </a:rPr>
                  <a:t>Barcode of Life Data Systems</a:t>
                </a:r>
                <a:r>
                  <a:rPr lang="fr-FR" sz="2200" dirty="0">
                    <a:latin typeface="Calibri" panose="020F0502020204030204" pitchFamily="34" charset="0"/>
                  </a:rPr>
                  <a:t>, </a:t>
                </a:r>
                <a:r>
                  <a:rPr lang="fr-FR" sz="2200" dirty="0" err="1">
                    <a:latin typeface="Calibri" panose="020F0502020204030204" pitchFamily="34" charset="0"/>
                  </a:rPr>
                  <a:t>UniProt</a:t>
                </a:r>
                <a:r>
                  <a:rPr lang="fr-FR" sz="2200" dirty="0">
                    <a:latin typeface="Calibri" panose="020F0502020204030204" pitchFamily="34" charset="0"/>
                  </a:rPr>
                  <a:t>, Intact</a:t>
                </a:r>
              </a:p>
              <a:p>
                <a:pPr marL="804863" indent="179388" algn="just">
                  <a:lnSpc>
                    <a:spcPct val="114000"/>
                  </a:lnSpc>
                  <a:spcBef>
                    <a:spcPts val="600"/>
                  </a:spcBef>
                  <a:buClr>
                    <a:srgbClr val="FFCCFF"/>
                  </a:buClr>
                  <a:buFont typeface="Arial" panose="020B0604020202020204" pitchFamily="34" charset="0"/>
                  <a:buChar char="•"/>
                </a:pPr>
                <a:r>
                  <a:rPr lang="fr-FR" sz="2200" dirty="0">
                    <a:latin typeface="Calibri" panose="020F0502020204030204" pitchFamily="34" charset="0"/>
                  </a:rPr>
                  <a:t>Dataverse, ICPSR, </a:t>
                </a:r>
                <a:r>
                  <a:rPr lang="fr-FR" sz="2200" dirty="0" err="1">
                    <a:latin typeface="Calibri" panose="020F0502020204030204" pitchFamily="34" charset="0"/>
                  </a:rPr>
                  <a:t>DataFirst</a:t>
                </a:r>
                <a:r>
                  <a:rPr lang="fr-FR" sz="2200" dirty="0">
                    <a:latin typeface="Calibri" panose="020F0502020204030204" pitchFamily="34" charset="0"/>
                  </a:rPr>
                  <a:t>, Quetelet, </a:t>
                </a:r>
                <a:r>
                  <a:rPr lang="fr-FR" sz="2200" dirty="0" err="1">
                    <a:latin typeface="Calibri" panose="020F0502020204030204" pitchFamily="34" charset="0"/>
                  </a:rPr>
                  <a:t>beQuali</a:t>
                </a:r>
                <a:endParaRPr lang="fr-FR" sz="2200" dirty="0">
                  <a:latin typeface="Calibri" panose="020F0502020204030204" pitchFamily="34" charset="0"/>
                </a:endParaRPr>
              </a:p>
            </p:txBody>
          </p:sp>
          <p:pic>
            <p:nvPicPr>
              <p:cNvPr id="13" name="Image 12">
                <a:extLst>
                  <a:ext uri="{FF2B5EF4-FFF2-40B4-BE49-F238E27FC236}">
                    <a16:creationId xmlns:a16="http://schemas.microsoft.com/office/drawing/2014/main" id="{578FD789-47BE-4E8B-866F-946DAB9351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5247" y="4280298"/>
                <a:ext cx="1908532" cy="444846"/>
              </a:xfrm>
              <a:prstGeom prst="rect">
                <a:avLst/>
              </a:prstGeom>
            </p:spPr>
          </p:pic>
          <p:pic>
            <p:nvPicPr>
              <p:cNvPr id="21" name="Image 20">
                <a:extLst>
                  <a:ext uri="{FF2B5EF4-FFF2-40B4-BE49-F238E27FC236}">
                    <a16:creationId xmlns:a16="http://schemas.microsoft.com/office/drawing/2014/main" id="{80C8F1D7-2E66-41A2-9346-AC637BD54F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0497" y="3055042"/>
                <a:ext cx="796248" cy="818998"/>
              </a:xfrm>
              <a:prstGeom prst="rect">
                <a:avLst/>
              </a:prstGeom>
            </p:spPr>
          </p:pic>
          <p:pic>
            <p:nvPicPr>
              <p:cNvPr id="22" name="Image 21">
                <a:extLst>
                  <a:ext uri="{FF2B5EF4-FFF2-40B4-BE49-F238E27FC236}">
                    <a16:creationId xmlns:a16="http://schemas.microsoft.com/office/drawing/2014/main" id="{85718BC2-1FB3-4EA7-BC2F-CE4F09967E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3474" y="4266141"/>
                <a:ext cx="1531992" cy="419798"/>
              </a:xfrm>
              <a:prstGeom prst="rect">
                <a:avLst/>
              </a:prstGeom>
            </p:spPr>
          </p:pic>
          <p:pic>
            <p:nvPicPr>
              <p:cNvPr id="23" name="Image 22">
                <a:extLst>
                  <a:ext uri="{FF2B5EF4-FFF2-40B4-BE49-F238E27FC236}">
                    <a16:creationId xmlns:a16="http://schemas.microsoft.com/office/drawing/2014/main" id="{6AE33424-9B21-4FA4-8F52-A29C9E1A67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07179" y="3253345"/>
                <a:ext cx="966922" cy="462027"/>
              </a:xfrm>
              <a:prstGeom prst="rect">
                <a:avLst/>
              </a:prstGeom>
            </p:spPr>
          </p:pic>
        </p:grpSp>
        <p:pic>
          <p:nvPicPr>
            <p:cNvPr id="29" name="Image 28">
              <a:extLst>
                <a:ext uri="{FF2B5EF4-FFF2-40B4-BE49-F238E27FC236}">
                  <a16:creationId xmlns:a16="http://schemas.microsoft.com/office/drawing/2014/main" id="{461DFD5A-71CA-45F5-92AE-700B8CF896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42064" y="5126539"/>
              <a:ext cx="827118" cy="822741"/>
            </a:xfrm>
            <a:prstGeom prst="rect">
              <a:avLst/>
            </a:prstGeom>
          </p:spPr>
        </p:pic>
        <p:pic>
          <p:nvPicPr>
            <p:cNvPr id="28" name="Imag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91246" y="5059820"/>
              <a:ext cx="966035" cy="498768"/>
            </a:xfrm>
            <a:prstGeom prst="rect">
              <a:avLst/>
            </a:prstGeom>
          </p:spPr>
        </p:pic>
        <p:pic>
          <p:nvPicPr>
            <p:cNvPr id="27" name="Image 26">
              <a:extLst>
                <a:ext uri="{FF2B5EF4-FFF2-40B4-BE49-F238E27FC236}">
                  <a16:creationId xmlns:a16="http://schemas.microsoft.com/office/drawing/2014/main" id="{2AFA1A8F-B176-4C8C-A78C-365FEC3A1CC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26651" y="4785249"/>
              <a:ext cx="1109845" cy="341291"/>
            </a:xfrm>
            <a:prstGeom prst="rect">
              <a:avLst/>
            </a:prstGeom>
          </p:spPr>
        </p:pic>
      </p:grpSp>
      <p:sp>
        <p:nvSpPr>
          <p:cNvPr id="31" name="ZoneTexte 30">
            <a:extLst>
              <a:ext uri="{FF2B5EF4-FFF2-40B4-BE49-F238E27FC236}">
                <a16:creationId xmlns:a16="http://schemas.microsoft.com/office/drawing/2014/main" id="{D065638D-211C-47B0-9B82-3DFC2928A971}"/>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4384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C59278D8-33A3-4C0D-99D4-D9F34D5FA85A}"/>
              </a:ext>
            </a:extLst>
          </p:cNvPr>
          <p:cNvGrpSpPr/>
          <p:nvPr/>
        </p:nvGrpSpPr>
        <p:grpSpPr>
          <a:xfrm>
            <a:off x="5938" y="6464300"/>
            <a:ext cx="9120556" cy="435904"/>
            <a:chOff x="5938" y="6464300"/>
            <a:chExt cx="9120556" cy="435904"/>
          </a:xfrm>
        </p:grpSpPr>
        <p:pic>
          <p:nvPicPr>
            <p:cNvPr id="24" name="Image 23">
              <a:extLst>
                <a:ext uri="{FF2B5EF4-FFF2-40B4-BE49-F238E27FC236}">
                  <a16:creationId xmlns:a16="http://schemas.microsoft.com/office/drawing/2014/main" id="{8CF1D578-38C3-4025-90F8-1052E4665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5" name="Espace réservé du numéro de diapositive 4">
              <a:extLst>
                <a:ext uri="{FF2B5EF4-FFF2-40B4-BE49-F238E27FC236}">
                  <a16:creationId xmlns:a16="http://schemas.microsoft.com/office/drawing/2014/main" id="{635D826E-76A6-48F5-B945-CAC9003BCEAD}"/>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245</a:t>
              </a:fld>
              <a:endParaRPr lang="fr-FR" sz="1200" dirty="0">
                <a:solidFill>
                  <a:schemeClr val="tx1"/>
                </a:solidFill>
              </a:endParaRPr>
            </a:p>
          </p:txBody>
        </p:sp>
      </p:grpSp>
      <p:sp>
        <p:nvSpPr>
          <p:cNvPr id="31"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defPPr>
              <a:defRPr lang="fr-FR"/>
            </a:defPPr>
            <a:lvl1pPr>
              <a:spcBef>
                <a:spcPct val="0"/>
              </a:spcBef>
              <a:buNone/>
              <a:defRPr sz="3200" b="1">
                <a:solidFill>
                  <a:srgbClr val="3366FF"/>
                </a:solidFill>
                <a:ea typeface="+mj-ea"/>
                <a:cs typeface="+mj-cs"/>
              </a:defRPr>
            </a:lvl1pPr>
          </a:lstStyle>
          <a:p>
            <a:r>
              <a:rPr lang="fr-FR" dirty="0"/>
              <a:t>L’entrepôt Dataverse du Cirad</a:t>
            </a:r>
          </a:p>
        </p:txBody>
      </p:sp>
      <p:grpSp>
        <p:nvGrpSpPr>
          <p:cNvPr id="22" name="Groupe 21"/>
          <p:cNvGrpSpPr/>
          <p:nvPr/>
        </p:nvGrpSpPr>
        <p:grpSpPr>
          <a:xfrm>
            <a:off x="453880" y="5877272"/>
            <a:ext cx="8654624" cy="461665"/>
            <a:chOff x="683568" y="1558431"/>
            <a:chExt cx="8714752" cy="461665"/>
          </a:xfrm>
        </p:grpSpPr>
        <p:sp>
          <p:nvSpPr>
            <p:cNvPr id="26" name="Flèche droite 25"/>
            <p:cNvSpPr/>
            <p:nvPr/>
          </p:nvSpPr>
          <p:spPr>
            <a:xfrm>
              <a:off x="683568" y="1644742"/>
              <a:ext cx="633220" cy="340616"/>
            </a:xfrm>
            <a:prstGeom prst="righ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solidFill>
                  <a:prstClr val="white"/>
                </a:solidFill>
                <a:latin typeface="Calibri" panose="020F0502020204030204" pitchFamily="34" charset="0"/>
              </a:endParaRPr>
            </a:p>
          </p:txBody>
        </p:sp>
        <p:sp>
          <p:nvSpPr>
            <p:cNvPr id="27" name="ZoneTexte 26"/>
            <p:cNvSpPr txBox="1"/>
            <p:nvPr/>
          </p:nvSpPr>
          <p:spPr>
            <a:xfrm>
              <a:off x="1408651" y="1558431"/>
              <a:ext cx="7989669"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fr-FR" sz="2400" dirty="0">
                  <a:solidFill>
                    <a:prstClr val="white"/>
                  </a:solidFill>
                  <a:latin typeface="Calibri" panose="020F0502020204030204" pitchFamily="34" charset="0"/>
                </a:rPr>
                <a:t>432 jeux de données dont 161 publics : </a:t>
              </a:r>
              <a:r>
                <a:rPr lang="fr-FR" sz="2000" dirty="0">
                  <a:solidFill>
                    <a:prstClr val="white"/>
                  </a:solidFill>
                  <a:latin typeface="Calibri" panose="020F0502020204030204" pitchFamily="34" charset="0"/>
                </a:rPr>
                <a:t>11.627 téléchargements</a:t>
              </a:r>
            </a:p>
          </p:txBody>
        </p:sp>
      </p:grpSp>
      <p:sp>
        <p:nvSpPr>
          <p:cNvPr id="28" name="ZoneTexte 27"/>
          <p:cNvSpPr txBox="1"/>
          <p:nvPr/>
        </p:nvSpPr>
        <p:spPr>
          <a:xfrm>
            <a:off x="251520" y="980728"/>
            <a:ext cx="8640960" cy="2075953"/>
          </a:xfrm>
          <a:prstGeom prst="rect">
            <a:avLst/>
          </a:prstGeom>
          <a:noFill/>
        </p:spPr>
        <p:txBody>
          <a:bodyPr wrap="square" rtlCol="0">
            <a:spAutoFit/>
          </a:bodyPr>
          <a:lstStyle/>
          <a:p>
            <a:pPr marL="722313" indent="-342900">
              <a:spcBef>
                <a:spcPts val="600"/>
              </a:spcBef>
              <a:buClr>
                <a:srgbClr val="FFCCFF"/>
              </a:buClr>
              <a:buFont typeface="Wingdings" pitchFamily="2" charset="2"/>
              <a:buChar char="v"/>
            </a:pPr>
            <a:r>
              <a:rPr lang="fr-FR" sz="2400" dirty="0">
                <a:latin typeface="Calibri" panose="020F0502020204030204" pitchFamily="34" charset="0"/>
              </a:rPr>
              <a:t>Entrepôt de données institutionnel </a:t>
            </a:r>
          </a:p>
          <a:p>
            <a:pPr marL="804863" indent="179388" algn="just">
              <a:lnSpc>
                <a:spcPct val="114000"/>
              </a:lnSpc>
              <a:spcBef>
                <a:spcPts val="600"/>
              </a:spcBef>
              <a:buClr>
                <a:srgbClr val="FFCCFF"/>
              </a:buClr>
              <a:buFont typeface="Arial" panose="020B0604020202020204" pitchFamily="34" charset="0"/>
              <a:buChar char="•"/>
            </a:pPr>
            <a:r>
              <a:rPr lang="fr-FR" sz="2000" dirty="0">
                <a:latin typeface="Calibri" panose="020F0502020204030204" pitchFamily="34" charset="0"/>
              </a:rPr>
              <a:t>Destiné aux UR, aux projets et aux partenaires</a:t>
            </a:r>
          </a:p>
          <a:p>
            <a:pPr marL="804863" indent="179388" algn="just">
              <a:lnSpc>
                <a:spcPct val="114000"/>
              </a:lnSpc>
              <a:spcBef>
                <a:spcPts val="600"/>
              </a:spcBef>
              <a:buClr>
                <a:srgbClr val="FFCCFF"/>
              </a:buClr>
              <a:buFont typeface="Arial" panose="020B0604020202020204" pitchFamily="34" charset="0"/>
              <a:buChar char="•"/>
            </a:pPr>
            <a:r>
              <a:rPr lang="fr-FR" sz="2000" dirty="0">
                <a:latin typeface="Calibri" panose="020F0502020204030204" pitchFamily="34" charset="0"/>
              </a:rPr>
              <a:t>Pour tous types de données de recherche</a:t>
            </a:r>
          </a:p>
          <a:p>
            <a:pPr marL="804863" indent="179388" algn="just">
              <a:lnSpc>
                <a:spcPct val="114000"/>
              </a:lnSpc>
              <a:spcBef>
                <a:spcPts val="600"/>
              </a:spcBef>
              <a:buClr>
                <a:srgbClr val="FFCCFF"/>
              </a:buClr>
              <a:buFont typeface="Arial" panose="020B0604020202020204" pitchFamily="34" charset="0"/>
              <a:buChar char="•"/>
            </a:pPr>
            <a:r>
              <a:rPr lang="fr-FR" sz="2000" dirty="0">
                <a:latin typeface="Calibri" panose="020F0502020204030204" pitchFamily="34" charset="0"/>
              </a:rPr>
              <a:t>Dispose d’un espace privé pour stocker et partager des jeux de 	données dans une UR ou un projet	</a:t>
            </a:r>
          </a:p>
        </p:txBody>
      </p:sp>
      <p:sp>
        <p:nvSpPr>
          <p:cNvPr id="36" name="ZoneTexte 35"/>
          <p:cNvSpPr txBox="1"/>
          <p:nvPr/>
        </p:nvSpPr>
        <p:spPr>
          <a:xfrm>
            <a:off x="254903" y="3140968"/>
            <a:ext cx="8640960" cy="2694584"/>
          </a:xfrm>
          <a:prstGeom prst="rect">
            <a:avLst/>
          </a:prstGeom>
          <a:noFill/>
        </p:spPr>
        <p:txBody>
          <a:bodyPr wrap="square" rtlCol="0">
            <a:spAutoFit/>
          </a:bodyPr>
          <a:lstStyle/>
          <a:p>
            <a:pPr marL="722313" indent="-342900">
              <a:spcBef>
                <a:spcPts val="600"/>
              </a:spcBef>
              <a:spcAft>
                <a:spcPts val="600"/>
              </a:spcAft>
              <a:buClr>
                <a:srgbClr val="FFCCFF"/>
              </a:buClr>
              <a:buFont typeface="Wingdings" pitchFamily="2" charset="2"/>
              <a:buChar char="v"/>
            </a:pPr>
            <a:r>
              <a:rPr lang="fr-FR" sz="2400" dirty="0">
                <a:latin typeface="Calibri" panose="020F0502020204030204" pitchFamily="34" charset="0"/>
              </a:rPr>
              <a:t>Permet de diffuser des données sur internet </a:t>
            </a:r>
          </a:p>
          <a:p>
            <a:pPr marL="722313" indent="-342900">
              <a:spcBef>
                <a:spcPts val="600"/>
              </a:spcBef>
              <a:spcAft>
                <a:spcPts val="600"/>
              </a:spcAft>
              <a:buClr>
                <a:srgbClr val="FFCCFF"/>
              </a:buClr>
              <a:buFont typeface="Wingdings" pitchFamily="2" charset="2"/>
              <a:buChar char="v"/>
            </a:pPr>
            <a:r>
              <a:rPr lang="fr-FR" sz="2400" dirty="0">
                <a:latin typeface="Calibri" panose="020F0502020204030204" pitchFamily="34" charset="0"/>
              </a:rPr>
              <a:t>Choix de licences ; attribue un identifiant numérique (DOI)</a:t>
            </a:r>
          </a:p>
          <a:p>
            <a:pPr marL="722313" indent="-342900">
              <a:spcBef>
                <a:spcPts val="600"/>
              </a:spcBef>
              <a:spcAft>
                <a:spcPts val="200"/>
              </a:spcAft>
              <a:buClr>
                <a:srgbClr val="FFCCFF"/>
              </a:buClr>
              <a:buFont typeface="Wingdings" pitchFamily="2" charset="2"/>
              <a:buChar char="v"/>
            </a:pPr>
            <a:r>
              <a:rPr lang="fr-FR" sz="2400" dirty="0">
                <a:latin typeface="Calibri" panose="020F0502020204030204" pitchFamily="34" charset="0"/>
              </a:rPr>
              <a:t>Entrepôt reconnu internationalement:</a:t>
            </a:r>
          </a:p>
          <a:p>
            <a:pPr marL="804863" lvl="1" indent="179388" algn="just">
              <a:lnSpc>
                <a:spcPct val="114000"/>
              </a:lnSpc>
              <a:spcBef>
                <a:spcPts val="200"/>
              </a:spcBef>
              <a:buClr>
                <a:srgbClr val="FFCCFF"/>
              </a:buClr>
              <a:buFont typeface="Arial" panose="020B0604020202020204" pitchFamily="34" charset="0"/>
              <a:buChar char="•"/>
            </a:pPr>
            <a:r>
              <a:rPr lang="fr-FR" sz="2000" dirty="0">
                <a:latin typeface="Calibri" panose="020F0502020204030204" pitchFamily="34" charset="0"/>
              </a:rPr>
              <a:t>créé par Harvard </a:t>
            </a:r>
          </a:p>
          <a:p>
            <a:pPr marL="804863" lvl="1" indent="179388" algn="just">
              <a:lnSpc>
                <a:spcPct val="114000"/>
              </a:lnSpc>
              <a:spcBef>
                <a:spcPts val="200"/>
              </a:spcBef>
              <a:buClr>
                <a:srgbClr val="FFCCFF"/>
              </a:buClr>
              <a:buFont typeface="Arial" panose="020B0604020202020204" pitchFamily="34" charset="0"/>
              <a:buChar char="•"/>
            </a:pPr>
            <a:r>
              <a:rPr lang="fr-FR" sz="2000" dirty="0">
                <a:latin typeface="Calibri" panose="020F0502020204030204" pitchFamily="34" charset="0"/>
              </a:rPr>
              <a:t>porté par 1 communauté scientifique</a:t>
            </a:r>
          </a:p>
          <a:p>
            <a:pPr marL="804863" lvl="1" indent="179388" algn="just">
              <a:lnSpc>
                <a:spcPct val="114000"/>
              </a:lnSpc>
              <a:spcBef>
                <a:spcPts val="200"/>
              </a:spcBef>
              <a:buClr>
                <a:srgbClr val="FFCCFF"/>
              </a:buClr>
              <a:buFont typeface="Arial" panose="020B0604020202020204" pitchFamily="34" charset="0"/>
              <a:buChar char="•"/>
            </a:pPr>
            <a:r>
              <a:rPr lang="fr-FR" sz="2000" dirty="0">
                <a:latin typeface="Calibri" panose="020F0502020204030204" pitchFamily="34" charset="0"/>
              </a:rPr>
              <a:t>Plusieurs institutions ont un </a:t>
            </a:r>
            <a:r>
              <a:rPr lang="fr-FR" sz="2000" dirty="0" err="1">
                <a:latin typeface="Calibri" panose="020F0502020204030204" pitchFamily="34" charset="0"/>
              </a:rPr>
              <a:t>Dataverse</a:t>
            </a:r>
            <a:r>
              <a:rPr lang="fr-FR" sz="2000" dirty="0">
                <a:latin typeface="Calibri" panose="020F0502020204030204" pitchFamily="34" charset="0"/>
              </a:rPr>
              <a:t>: INRA, IRD, CEA, éditeurs</a:t>
            </a:r>
          </a:p>
        </p:txBody>
      </p:sp>
      <p:pic>
        <p:nvPicPr>
          <p:cNvPr id="42" name="Image 41">
            <a:extLst>
              <a:ext uri="{FF2B5EF4-FFF2-40B4-BE49-F238E27FC236}">
                <a16:creationId xmlns:a16="http://schemas.microsoft.com/office/drawing/2014/main" id="{DBD9AD9F-047E-4A23-92AA-5B1544583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48" y="70654"/>
            <a:ext cx="2379056" cy="1380787"/>
          </a:xfrm>
          <a:prstGeom prst="rect">
            <a:avLst/>
          </a:prstGeom>
          <a:ln>
            <a:solidFill>
              <a:srgbClr val="00B050"/>
            </a:solidFill>
          </a:ln>
        </p:spPr>
      </p:pic>
      <p:sp>
        <p:nvSpPr>
          <p:cNvPr id="5" name="ZoneTexte 4"/>
          <p:cNvSpPr txBox="1"/>
          <p:nvPr/>
        </p:nvSpPr>
        <p:spPr>
          <a:xfrm>
            <a:off x="6998860" y="1405014"/>
            <a:ext cx="2127634" cy="307777"/>
          </a:xfrm>
          <a:prstGeom prst="rect">
            <a:avLst/>
          </a:prstGeom>
          <a:noFill/>
        </p:spPr>
        <p:txBody>
          <a:bodyPr wrap="none" rtlCol="0">
            <a:spAutoFit/>
          </a:bodyPr>
          <a:lstStyle/>
          <a:p>
            <a:r>
              <a:rPr lang="fr-FR" sz="1400" dirty="0">
                <a:hlinkClick r:id="rId5"/>
              </a:rPr>
              <a:t>https://dataverse.cirad.fr/</a:t>
            </a:r>
            <a:r>
              <a:rPr lang="fr-FR" sz="1400" dirty="0"/>
              <a:t> </a:t>
            </a:r>
          </a:p>
        </p:txBody>
      </p:sp>
      <p:sp>
        <p:nvSpPr>
          <p:cNvPr id="14" name="ZoneTexte 13">
            <a:extLst>
              <a:ext uri="{FF2B5EF4-FFF2-40B4-BE49-F238E27FC236}">
                <a16:creationId xmlns:a16="http://schemas.microsoft.com/office/drawing/2014/main" id="{1451FF61-9CBE-4F61-B877-7FA123F0C882}"/>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78055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p:cNvGrpSpPr/>
          <p:nvPr/>
        </p:nvGrpSpPr>
        <p:grpSpPr>
          <a:xfrm>
            <a:off x="323528" y="1052735"/>
            <a:ext cx="4572000" cy="3133611"/>
            <a:chOff x="845174" y="4221088"/>
            <a:chExt cx="3204832" cy="1944216"/>
          </a:xfrm>
        </p:grpSpPr>
        <p:pic>
          <p:nvPicPr>
            <p:cNvPr id="27" name="Imag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74" y="4221088"/>
              <a:ext cx="3204832" cy="1944216"/>
            </a:xfrm>
            <a:prstGeom prst="rect">
              <a:avLst/>
            </a:prstGeom>
            <a:ln>
              <a:solidFill>
                <a:schemeClr val="bg1">
                  <a:lumMod val="85000"/>
                </a:schemeClr>
              </a:solidFill>
            </a:ln>
          </p:spPr>
        </p:pic>
        <p:sp>
          <p:nvSpPr>
            <p:cNvPr id="18" name="ZoneTexte 17"/>
            <p:cNvSpPr txBox="1"/>
            <p:nvPr/>
          </p:nvSpPr>
          <p:spPr>
            <a:xfrm>
              <a:off x="2633135" y="4375695"/>
              <a:ext cx="1139612" cy="229148"/>
            </a:xfrm>
            <a:prstGeom prst="rect">
              <a:avLst/>
            </a:prstGeom>
            <a:solidFill>
              <a:schemeClr val="accent6">
                <a:lumMod val="60000"/>
                <a:lumOff val="40000"/>
              </a:schemeClr>
            </a:solidFill>
            <a:ln>
              <a:solidFill>
                <a:schemeClr val="bg1">
                  <a:lumMod val="85000"/>
                </a:schemeClr>
              </a:solidFill>
            </a:ln>
          </p:spPr>
          <p:txBody>
            <a:bodyPr wrap="none" rtlCol="0">
              <a:spAutoFit/>
            </a:bodyPr>
            <a:lstStyle/>
            <a:p>
              <a:r>
                <a:rPr lang="fr-FR" dirty="0">
                  <a:solidFill>
                    <a:prstClr val="black"/>
                  </a:solidFill>
                  <a:latin typeface="Calibri" panose="020F0502020204030204" pitchFamily="34" charset="0"/>
                </a:rPr>
                <a:t>2500 entrepôts</a:t>
              </a:r>
            </a:p>
          </p:txBody>
        </p:sp>
      </p:grpSp>
      <p:grpSp>
        <p:nvGrpSpPr>
          <p:cNvPr id="17" name="Groupe 16">
            <a:extLst>
              <a:ext uri="{FF2B5EF4-FFF2-40B4-BE49-F238E27FC236}">
                <a16:creationId xmlns:a16="http://schemas.microsoft.com/office/drawing/2014/main" id="{ADFB9385-0540-4DAC-BDDB-123F30BC8ED8}"/>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4DBF75A3-92C2-44FF-A179-8B6CED7E0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CBCCAF8A-9736-450E-BB05-94D1A43F670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246</a:t>
              </a:fld>
              <a:endParaRPr lang="fr-FR" sz="1200" dirty="0">
                <a:solidFill>
                  <a:schemeClr val="tx1"/>
                </a:solidFill>
              </a:endParaRPr>
            </a:p>
          </p:txBody>
        </p:sp>
      </p:grpSp>
      <p:sp>
        <p:nvSpPr>
          <p:cNvPr id="13" name="Titre 1">
            <a:extLst>
              <a:ext uri="{FF2B5EF4-FFF2-40B4-BE49-F238E27FC236}">
                <a16:creationId xmlns:a16="http://schemas.microsoft.com/office/drawing/2014/main" id="{5B789912-5247-4E40-A02A-3F600400F464}"/>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Les entrepôts de données</a:t>
            </a:r>
          </a:p>
        </p:txBody>
      </p:sp>
      <p:grpSp>
        <p:nvGrpSpPr>
          <p:cNvPr id="4" name="Groupe 3">
            <a:extLst>
              <a:ext uri="{FF2B5EF4-FFF2-40B4-BE49-F238E27FC236}">
                <a16:creationId xmlns:a16="http://schemas.microsoft.com/office/drawing/2014/main" id="{088EF2EC-0613-4A7E-9AFD-05917787ED35}"/>
              </a:ext>
            </a:extLst>
          </p:cNvPr>
          <p:cNvGrpSpPr/>
          <p:nvPr/>
        </p:nvGrpSpPr>
        <p:grpSpPr>
          <a:xfrm>
            <a:off x="5284619" y="368932"/>
            <a:ext cx="3463845" cy="5940388"/>
            <a:chOff x="5284619" y="368932"/>
            <a:chExt cx="3463845" cy="5940388"/>
          </a:xfrm>
        </p:grpSpPr>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368932"/>
              <a:ext cx="2664296" cy="4240621"/>
            </a:xfrm>
            <a:prstGeom prst="rect">
              <a:avLst/>
            </a:prstGeom>
          </p:spPr>
        </p:pic>
        <p:grpSp>
          <p:nvGrpSpPr>
            <p:cNvPr id="14" name="Groupe 13">
              <a:extLst>
                <a:ext uri="{FF2B5EF4-FFF2-40B4-BE49-F238E27FC236}">
                  <a16:creationId xmlns:a16="http://schemas.microsoft.com/office/drawing/2014/main" id="{2D2ED94D-D8FA-4F35-BDBE-71AB3FCB57B4}"/>
                </a:ext>
              </a:extLst>
            </p:cNvPr>
            <p:cNvGrpSpPr/>
            <p:nvPr/>
          </p:nvGrpSpPr>
          <p:grpSpPr>
            <a:xfrm>
              <a:off x="5284619" y="4848503"/>
              <a:ext cx="3447824" cy="1460817"/>
              <a:chOff x="151739" y="4581821"/>
              <a:chExt cx="3447824" cy="1460817"/>
            </a:xfrm>
          </p:grpSpPr>
          <p:grpSp>
            <p:nvGrpSpPr>
              <p:cNvPr id="15" name="Groupe 14">
                <a:extLst>
                  <a:ext uri="{FF2B5EF4-FFF2-40B4-BE49-F238E27FC236}">
                    <a16:creationId xmlns:a16="http://schemas.microsoft.com/office/drawing/2014/main" id="{AE85F468-E20A-48E2-AB74-9B08D7EC7026}"/>
                  </a:ext>
                </a:extLst>
              </p:cNvPr>
              <p:cNvGrpSpPr/>
              <p:nvPr/>
            </p:nvGrpSpPr>
            <p:grpSpPr>
              <a:xfrm>
                <a:off x="151739" y="4581821"/>
                <a:ext cx="3447824" cy="1460817"/>
                <a:chOff x="129500" y="5076598"/>
                <a:chExt cx="4163106" cy="1609635"/>
              </a:xfrm>
            </p:grpSpPr>
            <p:pic>
              <p:nvPicPr>
                <p:cNvPr id="22" name="Image 21">
                  <a:extLst>
                    <a:ext uri="{FF2B5EF4-FFF2-40B4-BE49-F238E27FC236}">
                      <a16:creationId xmlns:a16="http://schemas.microsoft.com/office/drawing/2014/main" id="{99A3E2DF-52B3-4225-9AB1-FE4564938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00" y="5076598"/>
                  <a:ext cx="4163106" cy="1387702"/>
                </a:xfrm>
                <a:prstGeom prst="rect">
                  <a:avLst/>
                </a:prstGeom>
              </p:spPr>
            </p:pic>
            <p:sp>
              <p:nvSpPr>
                <p:cNvPr id="23" name="ZoneTexte 22">
                  <a:extLst>
                    <a:ext uri="{FF2B5EF4-FFF2-40B4-BE49-F238E27FC236}">
                      <a16:creationId xmlns:a16="http://schemas.microsoft.com/office/drawing/2014/main" id="{E398E66B-1C5B-4263-BD14-D1A29032DB24}"/>
                    </a:ext>
                  </a:extLst>
                </p:cNvPr>
                <p:cNvSpPr txBox="1"/>
                <p:nvPr/>
              </p:nvSpPr>
              <p:spPr>
                <a:xfrm>
                  <a:off x="1423762" y="6414929"/>
                  <a:ext cx="2625007" cy="271304"/>
                </a:xfrm>
                <a:prstGeom prst="rect">
                  <a:avLst/>
                </a:prstGeom>
                <a:noFill/>
              </p:spPr>
              <p:txBody>
                <a:bodyPr wrap="none" rtlCol="0">
                  <a:spAutoFit/>
                </a:bodyPr>
                <a:lstStyle/>
                <a:p>
                  <a:r>
                    <a:rPr lang="fr-FR" sz="1000" dirty="0">
                      <a:hlinkClick r:id="rId7"/>
                    </a:rPr>
                    <a:t>https://repositoryfinder.datacite.org/</a:t>
                  </a:r>
                  <a:r>
                    <a:rPr lang="fr-FR" sz="1000" dirty="0"/>
                    <a:t> </a:t>
                  </a:r>
                </a:p>
              </p:txBody>
            </p:sp>
          </p:grpSp>
          <p:sp>
            <p:nvSpPr>
              <p:cNvPr id="16" name="ZoneTexte 15">
                <a:extLst>
                  <a:ext uri="{FF2B5EF4-FFF2-40B4-BE49-F238E27FC236}">
                    <a16:creationId xmlns:a16="http://schemas.microsoft.com/office/drawing/2014/main" id="{391575F1-1D73-4FC6-8E3D-59AA4F24A31C}"/>
                  </a:ext>
                </a:extLst>
              </p:cNvPr>
              <p:cNvSpPr txBox="1"/>
              <p:nvPr/>
            </p:nvSpPr>
            <p:spPr>
              <a:xfrm>
                <a:off x="2282913" y="5324033"/>
                <a:ext cx="1304331" cy="30777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1400" dirty="0"/>
                  <a:t>1525 entrepôts</a:t>
                </a:r>
              </a:p>
            </p:txBody>
          </p:sp>
        </p:grpSp>
      </p:grpSp>
      <p:sp>
        <p:nvSpPr>
          <p:cNvPr id="3" name="Rectangle 2">
            <a:extLst>
              <a:ext uri="{FF2B5EF4-FFF2-40B4-BE49-F238E27FC236}">
                <a16:creationId xmlns:a16="http://schemas.microsoft.com/office/drawing/2014/main" id="{911A101E-B57E-43E8-B24F-7B3347B30229}"/>
              </a:ext>
            </a:extLst>
          </p:cNvPr>
          <p:cNvSpPr/>
          <p:nvPr/>
        </p:nvSpPr>
        <p:spPr>
          <a:xfrm>
            <a:off x="72008" y="4149080"/>
            <a:ext cx="4572000" cy="2508379"/>
          </a:xfrm>
          <a:prstGeom prst="rect">
            <a:avLst/>
          </a:prstGeom>
        </p:spPr>
        <p:txBody>
          <a:bodyPr>
            <a:spAutoFit/>
          </a:bodyPr>
          <a:lstStyle/>
          <a:p>
            <a:pPr lvl="1">
              <a:spcBef>
                <a:spcPts val="300"/>
              </a:spcBef>
              <a:buClr>
                <a:srgbClr val="FFCCFF"/>
              </a:buClr>
            </a:pPr>
            <a:r>
              <a:rPr lang="fr-FR" sz="2400" dirty="0">
                <a:sym typeface="Wingdings" panose="05000000000000000000" pitchFamily="2" charset="2"/>
              </a:rPr>
              <a:t>                        +</a:t>
            </a:r>
          </a:p>
          <a:p>
            <a:pPr lvl="1" algn="just">
              <a:spcBef>
                <a:spcPts val="300"/>
              </a:spcBef>
              <a:buClr>
                <a:srgbClr val="FFCCFF"/>
              </a:buClr>
            </a:pPr>
            <a:r>
              <a:rPr lang="fr-FR" sz="2200" dirty="0">
                <a:sym typeface="Wingdings" panose="05000000000000000000" pitchFamily="2" charset="2"/>
              </a:rPr>
              <a:t>votre communauté scientifique </a:t>
            </a:r>
          </a:p>
          <a:p>
            <a:pPr lvl="1" algn="just">
              <a:spcBef>
                <a:spcPts val="300"/>
              </a:spcBef>
              <a:buClr>
                <a:srgbClr val="FFCCFF"/>
              </a:buClr>
            </a:pPr>
            <a:r>
              <a:rPr lang="fr-FR" sz="2200" dirty="0">
                <a:sym typeface="Wingdings" panose="05000000000000000000" pitchFamily="2" charset="2"/>
              </a:rPr>
              <a:t>Revues dans vos domaines</a:t>
            </a:r>
          </a:p>
          <a:p>
            <a:pPr lvl="1" algn="just">
              <a:spcBef>
                <a:spcPts val="300"/>
              </a:spcBef>
              <a:buClr>
                <a:srgbClr val="FFCCFF"/>
              </a:buClr>
            </a:pPr>
            <a:r>
              <a:rPr lang="fr-FR" sz="2200" dirty="0"/>
              <a:t>Sites de recherche de données</a:t>
            </a:r>
          </a:p>
          <a:p>
            <a:pPr lvl="1" algn="just">
              <a:spcBef>
                <a:spcPts val="300"/>
              </a:spcBef>
              <a:buClr>
                <a:srgbClr val="FFCCFF"/>
              </a:buClr>
            </a:pPr>
            <a:r>
              <a:rPr lang="fr-FR" sz="2000" b="1" dirty="0"/>
              <a:t>	</a:t>
            </a:r>
            <a:r>
              <a:rPr lang="fr-FR" sz="1600" dirty="0" err="1">
                <a:hlinkClick r:id="rId8"/>
              </a:rPr>
              <a:t>DataCite</a:t>
            </a:r>
            <a:r>
              <a:rPr lang="fr-FR" sz="1600" dirty="0"/>
              <a:t>, </a:t>
            </a:r>
          </a:p>
          <a:p>
            <a:pPr lvl="1" algn="just">
              <a:spcBef>
                <a:spcPts val="300"/>
              </a:spcBef>
              <a:buClr>
                <a:srgbClr val="FFCCFF"/>
              </a:buClr>
            </a:pPr>
            <a:r>
              <a:rPr lang="fr-FR" sz="1600" dirty="0"/>
              <a:t>	</a:t>
            </a:r>
            <a:r>
              <a:rPr lang="fr-FR" sz="1600" dirty="0" err="1">
                <a:hlinkClick r:id="rId9"/>
              </a:rPr>
              <a:t>WoS</a:t>
            </a:r>
            <a:r>
              <a:rPr lang="fr-FR" sz="1600" dirty="0"/>
              <a:t> (Data Citation Index)</a:t>
            </a:r>
          </a:p>
          <a:p>
            <a:pPr lvl="1" algn="just">
              <a:spcBef>
                <a:spcPts val="300"/>
              </a:spcBef>
              <a:buClr>
                <a:srgbClr val="FFCCFF"/>
              </a:buClr>
            </a:pPr>
            <a:r>
              <a:rPr lang="fr-FR" sz="1600" dirty="0"/>
              <a:t>	</a:t>
            </a:r>
            <a:r>
              <a:rPr lang="fr-FR" sz="1600" dirty="0">
                <a:hlinkClick r:id="rId10"/>
              </a:rPr>
              <a:t>Google </a:t>
            </a:r>
            <a:r>
              <a:rPr lang="fr-FR" sz="1600" dirty="0" err="1">
                <a:hlinkClick r:id="rId10"/>
              </a:rPr>
              <a:t>Dataset</a:t>
            </a:r>
            <a:r>
              <a:rPr lang="fr-FR" sz="1600" dirty="0">
                <a:hlinkClick r:id="rId10"/>
              </a:rPr>
              <a:t> </a:t>
            </a:r>
            <a:r>
              <a:rPr lang="fr-FR" sz="1600" dirty="0" err="1">
                <a:hlinkClick r:id="rId10"/>
              </a:rPr>
              <a:t>search</a:t>
            </a:r>
            <a:r>
              <a:rPr lang="fr-FR" sz="1600" dirty="0"/>
              <a:t>, …</a:t>
            </a:r>
            <a:endParaRPr lang="fr-FR" sz="1600" dirty="0">
              <a:solidFill>
                <a:prstClr val="black"/>
              </a:solidFill>
              <a:latin typeface="Calibri" panose="020F0502020204030204" pitchFamily="34" charset="0"/>
            </a:endParaRPr>
          </a:p>
        </p:txBody>
      </p:sp>
      <p:sp>
        <p:nvSpPr>
          <p:cNvPr id="19" name="ZoneTexte 18">
            <a:extLst>
              <a:ext uri="{FF2B5EF4-FFF2-40B4-BE49-F238E27FC236}">
                <a16:creationId xmlns:a16="http://schemas.microsoft.com/office/drawing/2014/main" id="{8584B064-2C8B-4E5F-8378-64A0F1378597}"/>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41780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6" y="718949"/>
            <a:ext cx="8251859" cy="6139051"/>
          </a:xfrm>
          <a:prstGeom prst="rect">
            <a:avLst/>
          </a:prstGeom>
        </p:spPr>
      </p:pic>
      <p:sp>
        <p:nvSpPr>
          <p:cNvPr id="2" name="Rectangle 1"/>
          <p:cNvSpPr/>
          <p:nvPr/>
        </p:nvSpPr>
        <p:spPr>
          <a:xfrm>
            <a:off x="6804248" y="2492896"/>
            <a:ext cx="1944215"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Lune 10"/>
          <p:cNvSpPr/>
          <p:nvPr/>
        </p:nvSpPr>
        <p:spPr>
          <a:xfrm flipH="1">
            <a:off x="8584871" y="3212976"/>
            <a:ext cx="314583" cy="3312368"/>
          </a:xfrm>
          <a:prstGeom prst="moon">
            <a:avLst>
              <a:gd name="adj" fmla="val 19444"/>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201D635C-ADDB-4AEA-9959-9D61D06C8A65}"/>
              </a:ext>
            </a:extLst>
          </p:cNvPr>
          <p:cNvGrpSpPr/>
          <p:nvPr/>
        </p:nvGrpSpPr>
        <p:grpSpPr>
          <a:xfrm>
            <a:off x="0" y="0"/>
            <a:ext cx="9159368" cy="764704"/>
            <a:chOff x="0" y="0"/>
            <a:chExt cx="9159368" cy="764704"/>
          </a:xfrm>
        </p:grpSpPr>
        <p:sp>
          <p:nvSpPr>
            <p:cNvPr id="7" name="Titre 1">
              <a:extLst>
                <a:ext uri="{FF2B5EF4-FFF2-40B4-BE49-F238E27FC236}">
                  <a16:creationId xmlns:a16="http://schemas.microsoft.com/office/drawing/2014/main" id="{19A18264-9CF5-B44F-957A-2798C9EEF6FA}"/>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Recherche de données sur </a:t>
              </a:r>
              <a:r>
                <a:rPr lang="fr-FR" sz="3200" b="1" dirty="0" err="1">
                  <a:solidFill>
                    <a:srgbClr val="3366FF"/>
                  </a:solidFill>
                  <a:latin typeface="+mn-lt"/>
                </a:rPr>
                <a:t>DataCite</a:t>
              </a:r>
              <a:endParaRPr lang="fr-FR" sz="3200" b="1" dirty="0">
                <a:solidFill>
                  <a:srgbClr val="3366FF"/>
                </a:solidFill>
                <a:latin typeface="+mn-lt"/>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977" y="24289"/>
              <a:ext cx="2152263" cy="740415"/>
            </a:xfrm>
            <a:prstGeom prst="rect">
              <a:avLst/>
            </a:prstGeom>
          </p:spPr>
        </p:pic>
      </p:grpSp>
      <p:sp>
        <p:nvSpPr>
          <p:cNvPr id="8" name="Espace réservé du contenu 2"/>
          <p:cNvSpPr>
            <a:spLocks noGrp="1"/>
          </p:cNvSpPr>
          <p:nvPr>
            <p:ph idx="1"/>
          </p:nvPr>
        </p:nvSpPr>
        <p:spPr>
          <a:xfrm>
            <a:off x="6782420" y="191384"/>
            <a:ext cx="2344602" cy="336181"/>
          </a:xfrm>
        </p:spPr>
        <p:txBody>
          <a:bodyPr>
            <a:noAutofit/>
          </a:bodyPr>
          <a:lstStyle/>
          <a:p>
            <a:pPr marL="0" indent="0" algn="just">
              <a:spcBef>
                <a:spcPts val="0"/>
              </a:spcBef>
              <a:buClr>
                <a:srgbClr val="82AA87"/>
              </a:buClr>
              <a:buNone/>
            </a:pPr>
            <a:r>
              <a:rPr lang="fr-FR" sz="1400" dirty="0">
                <a:hlinkClick r:id="rId5"/>
              </a:rPr>
              <a:t>https://search.datacite.org/</a:t>
            </a:r>
            <a:r>
              <a:rPr lang="fr-FR" sz="1400" dirty="0"/>
              <a:t> </a:t>
            </a:r>
            <a:endParaRPr lang="fr-FR" sz="2000" dirty="0"/>
          </a:p>
          <a:p>
            <a:pPr marL="0" indent="0" algn="just">
              <a:spcBef>
                <a:spcPts val="1200"/>
              </a:spcBef>
              <a:buClr>
                <a:srgbClr val="82AA87"/>
              </a:buClr>
              <a:buNone/>
            </a:pPr>
            <a:r>
              <a:rPr lang="fr-FR" sz="2300" dirty="0"/>
              <a:t>		</a:t>
            </a:r>
            <a:endParaRPr lang="fr-FR" sz="2000" dirty="0"/>
          </a:p>
        </p:txBody>
      </p:sp>
    </p:spTree>
    <p:extLst>
      <p:ext uri="{BB962C8B-B14F-4D97-AF65-F5344CB8AC3E}">
        <p14:creationId xmlns:p14="http://schemas.microsoft.com/office/powerpoint/2010/main" val="266624670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19A18264-9CF5-B44F-957A-2798C9EEF6FA}"/>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Recherche de données par le Web of Science</a:t>
            </a:r>
          </a:p>
        </p:txBody>
      </p:sp>
      <p:pic>
        <p:nvPicPr>
          <p:cNvPr id="6" name="Image 5">
            <a:extLst>
              <a:ext uri="{FF2B5EF4-FFF2-40B4-BE49-F238E27FC236}">
                <a16:creationId xmlns:a16="http://schemas.microsoft.com/office/drawing/2014/main" id="{A790779F-6B8C-4C0D-9ACC-7F0E3CAFC74B}"/>
              </a:ext>
            </a:extLst>
          </p:cNvPr>
          <p:cNvPicPr>
            <a:picLocks noChangeAspect="1"/>
          </p:cNvPicPr>
          <p:nvPr/>
        </p:nvPicPr>
        <p:blipFill>
          <a:blip r:embed="rId3"/>
          <a:stretch>
            <a:fillRect/>
          </a:stretch>
        </p:blipFill>
        <p:spPr>
          <a:xfrm>
            <a:off x="0" y="1252273"/>
            <a:ext cx="9144000" cy="4353453"/>
          </a:xfrm>
          <a:prstGeom prst="rect">
            <a:avLst/>
          </a:prstGeom>
        </p:spPr>
      </p:pic>
      <p:sp>
        <p:nvSpPr>
          <p:cNvPr id="12" name="Rectangle 11">
            <a:extLst>
              <a:ext uri="{FF2B5EF4-FFF2-40B4-BE49-F238E27FC236}">
                <a16:creationId xmlns:a16="http://schemas.microsoft.com/office/drawing/2014/main" id="{CEBF6621-23C9-4ED2-BDB7-08A22A4C67E7}"/>
              </a:ext>
            </a:extLst>
          </p:cNvPr>
          <p:cNvSpPr/>
          <p:nvPr/>
        </p:nvSpPr>
        <p:spPr>
          <a:xfrm>
            <a:off x="1043608" y="3717032"/>
            <a:ext cx="151216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5" name="Groupe 4">
            <a:extLst>
              <a:ext uri="{FF2B5EF4-FFF2-40B4-BE49-F238E27FC236}">
                <a16:creationId xmlns:a16="http://schemas.microsoft.com/office/drawing/2014/main" id="{DED6B6F9-276F-43B9-B1D7-B1EC3D703CAC}"/>
              </a:ext>
            </a:extLst>
          </p:cNvPr>
          <p:cNvGrpSpPr/>
          <p:nvPr/>
        </p:nvGrpSpPr>
        <p:grpSpPr>
          <a:xfrm>
            <a:off x="5938" y="6464300"/>
            <a:ext cx="9120556" cy="435904"/>
            <a:chOff x="5938" y="6464300"/>
            <a:chExt cx="9120556" cy="435904"/>
          </a:xfrm>
        </p:grpSpPr>
        <p:pic>
          <p:nvPicPr>
            <p:cNvPr id="8" name="Image 7">
              <a:extLst>
                <a:ext uri="{FF2B5EF4-FFF2-40B4-BE49-F238E27FC236}">
                  <a16:creationId xmlns:a16="http://schemas.microsoft.com/office/drawing/2014/main" id="{B7016C67-8FB2-49CC-9D83-FDD2DD77D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9" name="Espace réservé du numéro de diapositive 4">
              <a:extLst>
                <a:ext uri="{FF2B5EF4-FFF2-40B4-BE49-F238E27FC236}">
                  <a16:creationId xmlns:a16="http://schemas.microsoft.com/office/drawing/2014/main" id="{93B4556B-7F06-41BF-ACD8-8CFFD29D9728}"/>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248</a:t>
              </a:fld>
              <a:endParaRPr lang="fr-FR" sz="1200" dirty="0">
                <a:solidFill>
                  <a:schemeClr val="tx1"/>
                </a:solidFill>
              </a:endParaRPr>
            </a:p>
          </p:txBody>
        </p:sp>
      </p:grpSp>
      <p:sp>
        <p:nvSpPr>
          <p:cNvPr id="10" name="ZoneTexte 9">
            <a:extLst>
              <a:ext uri="{FF2B5EF4-FFF2-40B4-BE49-F238E27FC236}">
                <a16:creationId xmlns:a16="http://schemas.microsoft.com/office/drawing/2014/main" id="{B7C89B5E-93C6-43A3-B9B3-A5191C0FEDAF}"/>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79417555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19A18264-9CF5-B44F-957A-2798C9EEF6FA}"/>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Recherche de données par Google </a:t>
            </a:r>
            <a:r>
              <a:rPr lang="fr-FR" sz="3200" b="1" dirty="0" err="1">
                <a:solidFill>
                  <a:srgbClr val="3366FF"/>
                </a:solidFill>
                <a:latin typeface="+mn-lt"/>
              </a:rPr>
              <a:t>dataset</a:t>
            </a:r>
            <a:r>
              <a:rPr lang="fr-FR" sz="3200" b="1" dirty="0">
                <a:solidFill>
                  <a:srgbClr val="3366FF"/>
                </a:solidFill>
                <a:latin typeface="+mn-lt"/>
              </a:rPr>
              <a:t> </a:t>
            </a:r>
            <a:r>
              <a:rPr lang="fr-FR" sz="3200" b="1" dirty="0" err="1">
                <a:solidFill>
                  <a:srgbClr val="3366FF"/>
                </a:solidFill>
                <a:latin typeface="+mn-lt"/>
              </a:rPr>
              <a:t>Search</a:t>
            </a:r>
            <a:endParaRPr lang="fr-FR" sz="3200" b="1" dirty="0">
              <a:solidFill>
                <a:srgbClr val="3366FF"/>
              </a:solidFill>
              <a:latin typeface="+mn-lt"/>
            </a:endParaRPr>
          </a:p>
        </p:txBody>
      </p:sp>
      <p:pic>
        <p:nvPicPr>
          <p:cNvPr id="6" name="Image 5">
            <a:extLst>
              <a:ext uri="{FF2B5EF4-FFF2-40B4-BE49-F238E27FC236}">
                <a16:creationId xmlns:a16="http://schemas.microsoft.com/office/drawing/2014/main" id="{CC3042CC-9846-435E-B523-E7ABA50F4B39}"/>
              </a:ext>
            </a:extLst>
          </p:cNvPr>
          <p:cNvPicPr>
            <a:picLocks noChangeAspect="1"/>
          </p:cNvPicPr>
          <p:nvPr/>
        </p:nvPicPr>
        <p:blipFill>
          <a:blip r:embed="rId3"/>
          <a:stretch>
            <a:fillRect/>
          </a:stretch>
        </p:blipFill>
        <p:spPr>
          <a:xfrm>
            <a:off x="36512" y="1057690"/>
            <a:ext cx="9144000" cy="4742619"/>
          </a:xfrm>
          <a:prstGeom prst="rect">
            <a:avLst/>
          </a:prstGeom>
        </p:spPr>
      </p:pic>
      <p:sp>
        <p:nvSpPr>
          <p:cNvPr id="2" name="Rectangle 1"/>
          <p:cNvSpPr/>
          <p:nvPr/>
        </p:nvSpPr>
        <p:spPr>
          <a:xfrm>
            <a:off x="2267744" y="908720"/>
            <a:ext cx="1944215"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5" name="Groupe 4">
            <a:extLst>
              <a:ext uri="{FF2B5EF4-FFF2-40B4-BE49-F238E27FC236}">
                <a16:creationId xmlns:a16="http://schemas.microsoft.com/office/drawing/2014/main" id="{17C0357C-34CD-4129-B0C2-2326652A491A}"/>
              </a:ext>
            </a:extLst>
          </p:cNvPr>
          <p:cNvGrpSpPr/>
          <p:nvPr/>
        </p:nvGrpSpPr>
        <p:grpSpPr>
          <a:xfrm>
            <a:off x="5938" y="6464300"/>
            <a:ext cx="9120556" cy="435904"/>
            <a:chOff x="5938" y="6464300"/>
            <a:chExt cx="9120556" cy="435904"/>
          </a:xfrm>
        </p:grpSpPr>
        <p:pic>
          <p:nvPicPr>
            <p:cNvPr id="8" name="Image 7">
              <a:extLst>
                <a:ext uri="{FF2B5EF4-FFF2-40B4-BE49-F238E27FC236}">
                  <a16:creationId xmlns:a16="http://schemas.microsoft.com/office/drawing/2014/main" id="{06F765A2-A5EA-426D-90F2-489930419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9" name="Espace réservé du numéro de diapositive 4">
              <a:extLst>
                <a:ext uri="{FF2B5EF4-FFF2-40B4-BE49-F238E27FC236}">
                  <a16:creationId xmlns:a16="http://schemas.microsoft.com/office/drawing/2014/main" id="{33B04D03-2821-4089-AB6B-9646F2D37FAC}"/>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249</a:t>
              </a:fld>
              <a:endParaRPr lang="fr-FR" sz="1200" dirty="0">
                <a:solidFill>
                  <a:schemeClr val="tx1"/>
                </a:solidFill>
              </a:endParaRPr>
            </a:p>
          </p:txBody>
        </p:sp>
      </p:grpSp>
      <p:sp>
        <p:nvSpPr>
          <p:cNvPr id="10" name="ZoneTexte 9">
            <a:extLst>
              <a:ext uri="{FF2B5EF4-FFF2-40B4-BE49-F238E27FC236}">
                <a16:creationId xmlns:a16="http://schemas.microsoft.com/office/drawing/2014/main" id="{6CAC64DA-44A1-4186-8782-D207B9CF073D}"/>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873728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899592" y="692696"/>
            <a:ext cx="7560840" cy="3431709"/>
          </a:xfrm>
        </p:spPr>
        <p:txBody>
          <a:bodyPr wrap="square">
            <a:spAutoFit/>
          </a:bodyPr>
          <a:lstStyle/>
          <a:p>
            <a:pPr marL="0" indent="0" algn="ctr">
              <a:spcBef>
                <a:spcPts val="1000"/>
              </a:spcBef>
              <a:buNone/>
            </a:pPr>
            <a:r>
              <a:rPr lang="fr-FR" sz="4800" b="1" dirty="0"/>
              <a:t>Plan de Gestion des Données</a:t>
            </a:r>
          </a:p>
          <a:p>
            <a:pPr marL="0" indent="0" algn="ctr">
              <a:spcBef>
                <a:spcPts val="1000"/>
              </a:spcBef>
              <a:buNone/>
            </a:pPr>
            <a:r>
              <a:rPr lang="fr-FR" sz="4800" b="1" dirty="0"/>
              <a:t>PGD</a:t>
            </a:r>
          </a:p>
          <a:p>
            <a:pPr marL="0" indent="0" algn="ctr">
              <a:spcBef>
                <a:spcPts val="1000"/>
              </a:spcBef>
              <a:buNone/>
            </a:pPr>
            <a:r>
              <a:rPr lang="fr-FR" sz="4800" b="1" i="1" dirty="0">
                <a:solidFill>
                  <a:schemeClr val="accent6">
                    <a:lumMod val="75000"/>
                  </a:schemeClr>
                </a:solidFill>
              </a:rPr>
              <a:t>Structure </a:t>
            </a:r>
          </a:p>
          <a:p>
            <a:pPr marL="0" indent="0" algn="ctr">
              <a:spcBef>
                <a:spcPts val="1000"/>
              </a:spcBef>
              <a:buNone/>
            </a:pPr>
            <a:r>
              <a:rPr lang="fr-FR" sz="4800" b="1" i="1" dirty="0">
                <a:solidFill>
                  <a:schemeClr val="accent6">
                    <a:lumMod val="75000"/>
                  </a:schemeClr>
                </a:solidFill>
              </a:rPr>
              <a:t>Contenu</a:t>
            </a:r>
          </a:p>
        </p:txBody>
      </p:sp>
    </p:spTree>
    <p:extLst>
      <p:ext uri="{BB962C8B-B14F-4D97-AF65-F5344CB8AC3E}">
        <p14:creationId xmlns:p14="http://schemas.microsoft.com/office/powerpoint/2010/main" val="308027572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250</a:t>
            </a:fld>
            <a:endParaRPr lang="fr-FR"/>
          </a:p>
        </p:txBody>
      </p:sp>
      <p:sp>
        <p:nvSpPr>
          <p:cNvPr id="18" name="Titre 1">
            <a:extLst>
              <a:ext uri="{FF2B5EF4-FFF2-40B4-BE49-F238E27FC236}">
                <a16:creationId xmlns:a16="http://schemas.microsoft.com/office/drawing/2014/main" id="{5B789912-5247-4E40-A02A-3F600400F464}"/>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Recherche d’entrepôts dans </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70877"/>
            <a:ext cx="2268867" cy="693827"/>
          </a:xfrm>
          <a:prstGeom prst="rect">
            <a:avLst/>
          </a:prstGeom>
        </p:spPr>
      </p:pic>
      <p:pic>
        <p:nvPicPr>
          <p:cNvPr id="2" name="Image 1">
            <a:extLst>
              <a:ext uri="{FF2B5EF4-FFF2-40B4-BE49-F238E27FC236}">
                <a16:creationId xmlns:a16="http://schemas.microsoft.com/office/drawing/2014/main" id="{0601D4AB-42E7-4184-8BE6-CD790470B8A0}"/>
              </a:ext>
            </a:extLst>
          </p:cNvPr>
          <p:cNvPicPr>
            <a:picLocks noChangeAspect="1"/>
          </p:cNvPicPr>
          <p:nvPr/>
        </p:nvPicPr>
        <p:blipFill>
          <a:blip r:embed="rId4"/>
          <a:stretch>
            <a:fillRect/>
          </a:stretch>
        </p:blipFill>
        <p:spPr>
          <a:xfrm>
            <a:off x="257518" y="764704"/>
            <a:ext cx="8634962" cy="6049803"/>
          </a:xfrm>
          <a:prstGeom prst="rect">
            <a:avLst/>
          </a:prstGeom>
        </p:spPr>
      </p:pic>
      <p:sp>
        <p:nvSpPr>
          <p:cNvPr id="13" name="Rectangle 12">
            <a:extLst>
              <a:ext uri="{FF2B5EF4-FFF2-40B4-BE49-F238E27FC236}">
                <a16:creationId xmlns:a16="http://schemas.microsoft.com/office/drawing/2014/main" id="{3386C65C-4F59-4A22-8FBA-080020C1AFDB}"/>
              </a:ext>
            </a:extLst>
          </p:cNvPr>
          <p:cNvSpPr/>
          <p:nvPr/>
        </p:nvSpPr>
        <p:spPr>
          <a:xfrm>
            <a:off x="2699793" y="980728"/>
            <a:ext cx="1152127"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33308465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251</a:t>
            </a:fld>
            <a:endParaRPr lang="fr-FR"/>
          </a:p>
        </p:txBody>
      </p:sp>
      <p:grpSp>
        <p:nvGrpSpPr>
          <p:cNvPr id="11" name="Groupe 10">
            <a:extLst>
              <a:ext uri="{FF2B5EF4-FFF2-40B4-BE49-F238E27FC236}">
                <a16:creationId xmlns:a16="http://schemas.microsoft.com/office/drawing/2014/main" id="{FAA35088-1595-4ADC-A1C4-49137FC6D81C}"/>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BD594423-ECB9-48A4-88C5-192F6DF2E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9D1DA41-D7B8-4F3F-8052-9A4A86B83A4C}"/>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251</a:t>
              </a:fld>
              <a:endParaRPr lang="fr-FR" sz="1200" dirty="0">
                <a:solidFill>
                  <a:schemeClr val="tx1"/>
                </a:solidFill>
              </a:endParaRPr>
            </a:p>
          </p:txBody>
        </p:sp>
      </p:grpSp>
      <p:sp>
        <p:nvSpPr>
          <p:cNvPr id="16" name="ZoneTexte 15">
            <a:extLst>
              <a:ext uri="{FF2B5EF4-FFF2-40B4-BE49-F238E27FC236}">
                <a16:creationId xmlns:a16="http://schemas.microsoft.com/office/drawing/2014/main" id="{B3189395-9426-4ED3-ACE2-7C0785D3CDD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- 28/29 septembre 2020</a:t>
            </a:r>
          </a:p>
        </p:txBody>
      </p:sp>
      <p:sp>
        <p:nvSpPr>
          <p:cNvPr id="13" name="Titre 1">
            <a:extLst>
              <a:ext uri="{FF2B5EF4-FFF2-40B4-BE49-F238E27FC236}">
                <a16:creationId xmlns:a16="http://schemas.microsoft.com/office/drawing/2014/main" id="{BFC2B1AC-163B-4D7A-BA1E-D13C880C0EC4}"/>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Recherche d’entrepôts dans </a:t>
            </a:r>
          </a:p>
        </p:txBody>
      </p:sp>
      <p:pic>
        <p:nvPicPr>
          <p:cNvPr id="17" name="Image 16">
            <a:extLst>
              <a:ext uri="{FF2B5EF4-FFF2-40B4-BE49-F238E27FC236}">
                <a16:creationId xmlns:a16="http://schemas.microsoft.com/office/drawing/2014/main" id="{E84D665B-3157-4678-8BCB-5C581A908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70877"/>
            <a:ext cx="2268867" cy="693827"/>
          </a:xfrm>
          <a:prstGeom prst="rect">
            <a:avLst/>
          </a:prstGeom>
        </p:spPr>
      </p:pic>
      <p:pic>
        <p:nvPicPr>
          <p:cNvPr id="2" name="Image 1">
            <a:extLst>
              <a:ext uri="{FF2B5EF4-FFF2-40B4-BE49-F238E27FC236}">
                <a16:creationId xmlns:a16="http://schemas.microsoft.com/office/drawing/2014/main" id="{8296EDA1-400D-4AA7-8CE9-41C516852908}"/>
              </a:ext>
            </a:extLst>
          </p:cNvPr>
          <p:cNvPicPr>
            <a:picLocks noChangeAspect="1"/>
          </p:cNvPicPr>
          <p:nvPr/>
        </p:nvPicPr>
        <p:blipFill>
          <a:blip r:embed="rId5"/>
          <a:stretch>
            <a:fillRect/>
          </a:stretch>
        </p:blipFill>
        <p:spPr>
          <a:xfrm>
            <a:off x="1167609" y="764704"/>
            <a:ext cx="6033297" cy="6076911"/>
          </a:xfrm>
          <a:prstGeom prst="rect">
            <a:avLst/>
          </a:prstGeom>
        </p:spPr>
      </p:pic>
    </p:spTree>
    <p:extLst>
      <p:ext uri="{BB962C8B-B14F-4D97-AF65-F5344CB8AC3E}">
        <p14:creationId xmlns:p14="http://schemas.microsoft.com/office/powerpoint/2010/main" val="230839504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2ABB9E-75A3-4AF4-B7AF-DFAC177C7CD5}"/>
              </a:ext>
            </a:extLst>
          </p:cNvPr>
          <p:cNvPicPr>
            <a:picLocks noChangeAspect="1"/>
          </p:cNvPicPr>
          <p:nvPr/>
        </p:nvPicPr>
        <p:blipFill>
          <a:blip r:embed="rId3"/>
          <a:stretch>
            <a:fillRect/>
          </a:stretch>
        </p:blipFill>
        <p:spPr>
          <a:xfrm>
            <a:off x="1461029" y="691320"/>
            <a:ext cx="5594740" cy="6166679"/>
          </a:xfrm>
          <a:prstGeom prst="rect">
            <a:avLst/>
          </a:prstGeom>
        </p:spPr>
      </p:pic>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252</a:t>
            </a:fld>
            <a:endParaRPr lang="fr-FR"/>
          </a:p>
        </p:txBody>
      </p:sp>
      <p:grpSp>
        <p:nvGrpSpPr>
          <p:cNvPr id="11" name="Groupe 10">
            <a:extLst>
              <a:ext uri="{FF2B5EF4-FFF2-40B4-BE49-F238E27FC236}">
                <a16:creationId xmlns:a16="http://schemas.microsoft.com/office/drawing/2014/main" id="{FAA35088-1595-4ADC-A1C4-49137FC6D81C}"/>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BD594423-ECB9-48A4-88C5-192F6DF2E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9D1DA41-D7B8-4F3F-8052-9A4A86B83A4C}"/>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252</a:t>
              </a:fld>
              <a:endParaRPr lang="fr-FR" sz="1200" dirty="0">
                <a:solidFill>
                  <a:schemeClr val="tx1"/>
                </a:solidFill>
              </a:endParaRPr>
            </a:p>
          </p:txBody>
        </p:sp>
      </p:grpSp>
      <p:sp>
        <p:nvSpPr>
          <p:cNvPr id="6" name="Ellipse 5"/>
          <p:cNvSpPr/>
          <p:nvPr/>
        </p:nvSpPr>
        <p:spPr>
          <a:xfrm>
            <a:off x="1339578" y="5440088"/>
            <a:ext cx="1368152" cy="1313739"/>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28575">
                <a:solidFill>
                  <a:schemeClr val="tx1"/>
                </a:solidFill>
              </a:ln>
            </a:endParaRPr>
          </a:p>
        </p:txBody>
      </p:sp>
      <p:sp>
        <p:nvSpPr>
          <p:cNvPr id="16" name="Ellipse 15"/>
          <p:cNvSpPr/>
          <p:nvPr/>
        </p:nvSpPr>
        <p:spPr>
          <a:xfrm>
            <a:off x="1277272" y="3717032"/>
            <a:ext cx="1424284" cy="1422564"/>
          </a:xfrm>
          <a:prstGeom prst="ellipse">
            <a:avLst/>
          </a:pr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28575">
                <a:solidFill>
                  <a:schemeClr val="tx1"/>
                </a:solidFill>
              </a:ln>
            </a:endParaRPr>
          </a:p>
        </p:txBody>
      </p:sp>
      <p:sp>
        <p:nvSpPr>
          <p:cNvPr id="13" name="Titre 1">
            <a:extLst>
              <a:ext uri="{FF2B5EF4-FFF2-40B4-BE49-F238E27FC236}">
                <a16:creationId xmlns:a16="http://schemas.microsoft.com/office/drawing/2014/main" id="{3750BD33-BCC4-47DA-A0D3-442C561A0E70}"/>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Recherche d’entrepôts dans </a:t>
            </a:r>
          </a:p>
        </p:txBody>
      </p:sp>
      <p:pic>
        <p:nvPicPr>
          <p:cNvPr id="19" name="Image 18">
            <a:extLst>
              <a:ext uri="{FF2B5EF4-FFF2-40B4-BE49-F238E27FC236}">
                <a16:creationId xmlns:a16="http://schemas.microsoft.com/office/drawing/2014/main" id="{7B7AEDC3-47EE-485B-9073-D811601B7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040" y="70877"/>
            <a:ext cx="2268867" cy="693827"/>
          </a:xfrm>
          <a:prstGeom prst="rect">
            <a:avLst/>
          </a:prstGeom>
        </p:spPr>
      </p:pic>
    </p:spTree>
    <p:extLst>
      <p:ext uri="{BB962C8B-B14F-4D97-AF65-F5344CB8AC3E}">
        <p14:creationId xmlns:p14="http://schemas.microsoft.com/office/powerpoint/2010/main" val="372957329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D7F55488-24A1-4134-B260-8ADC76B01163}"/>
              </a:ext>
            </a:extLst>
          </p:cNvPr>
          <p:cNvGrpSpPr/>
          <p:nvPr/>
        </p:nvGrpSpPr>
        <p:grpSpPr>
          <a:xfrm>
            <a:off x="-7684" y="6464300"/>
            <a:ext cx="9159368" cy="435904"/>
            <a:chOff x="-7684" y="6464300"/>
            <a:chExt cx="9159368" cy="435904"/>
          </a:xfrm>
        </p:grpSpPr>
        <p:grpSp>
          <p:nvGrpSpPr>
            <p:cNvPr id="11" name="Groupe 10">
              <a:extLst>
                <a:ext uri="{FF2B5EF4-FFF2-40B4-BE49-F238E27FC236}">
                  <a16:creationId xmlns:a16="http://schemas.microsoft.com/office/drawing/2014/main" id="{FAA35088-1595-4ADC-A1C4-49137FC6D81C}"/>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BD594423-ECB9-48A4-88C5-192F6DF2E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9D1DA41-D7B8-4F3F-8052-9A4A86B83A4C}"/>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253</a:t>
                </a:fld>
                <a:endParaRPr lang="fr-FR" sz="1200" dirty="0">
                  <a:solidFill>
                    <a:schemeClr val="tx1"/>
                  </a:solidFill>
                </a:endParaRPr>
              </a:p>
            </p:txBody>
          </p:sp>
        </p:grpSp>
        <p:sp>
          <p:nvSpPr>
            <p:cNvPr id="13" name="ZoneTexte 12">
              <a:extLst>
                <a:ext uri="{FF2B5EF4-FFF2-40B4-BE49-F238E27FC236}">
                  <a16:creationId xmlns:a16="http://schemas.microsoft.com/office/drawing/2014/main" id="{165C33C7-09E6-4D0F-A32F-E928913D3483}"/>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- 27/28 janvier 2020</a:t>
              </a:r>
            </a:p>
          </p:txBody>
        </p:sp>
      </p:grpSp>
      <p:pic>
        <p:nvPicPr>
          <p:cNvPr id="3" name="Image 2"/>
          <p:cNvPicPr>
            <a:picLocks noChangeAspect="1"/>
          </p:cNvPicPr>
          <p:nvPr/>
        </p:nvPicPr>
        <p:blipFill>
          <a:blip r:embed="rId4"/>
          <a:stretch>
            <a:fillRect/>
          </a:stretch>
        </p:blipFill>
        <p:spPr>
          <a:xfrm>
            <a:off x="600074" y="116632"/>
            <a:ext cx="8220397" cy="6741368"/>
          </a:xfrm>
          <a:prstGeom prst="rect">
            <a:avLst/>
          </a:prstGeom>
        </p:spPr>
      </p:pic>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253</a:t>
            </a:fld>
            <a:endParaRPr lang="fr-FR"/>
          </a:p>
        </p:txBody>
      </p:sp>
      <p:sp>
        <p:nvSpPr>
          <p:cNvPr id="18" name="Titre 1">
            <a:extLst>
              <a:ext uri="{FF2B5EF4-FFF2-40B4-BE49-F238E27FC236}">
                <a16:creationId xmlns:a16="http://schemas.microsoft.com/office/drawing/2014/main" id="{5B789912-5247-4E40-A02A-3F600400F464}"/>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Entrepôts recommandés par les revues</a:t>
            </a: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9044" y="718950"/>
            <a:ext cx="2724516" cy="463748"/>
          </a:xfrm>
          <a:prstGeom prst="rect">
            <a:avLst/>
          </a:prstGeom>
        </p:spPr>
      </p:pic>
    </p:spTree>
    <p:extLst>
      <p:ext uri="{BB962C8B-B14F-4D97-AF65-F5344CB8AC3E}">
        <p14:creationId xmlns:p14="http://schemas.microsoft.com/office/powerpoint/2010/main" val="53033269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755576" y="980728"/>
            <a:ext cx="6732748" cy="33547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spcBef>
                <a:spcPts val="600"/>
              </a:spcBef>
              <a:buClr>
                <a:srgbClr val="FFCCFF"/>
              </a:buClr>
              <a:buFont typeface="Wingdings" pitchFamily="2" charset="2"/>
              <a:buChar char="v"/>
            </a:pPr>
            <a:r>
              <a:rPr lang="fr-FR" sz="2600" dirty="0">
                <a:solidFill>
                  <a:prstClr val="black"/>
                </a:solidFill>
                <a:latin typeface="Calibri" panose="020F0502020204030204" pitchFamily="34" charset="0"/>
                <a:ea typeface="Calibri"/>
                <a:cs typeface="Times New Roman"/>
              </a:rPr>
              <a:t>Communautés scientifiques</a:t>
            </a:r>
          </a:p>
          <a:p>
            <a:pPr marL="457200" indent="-457200">
              <a:spcBef>
                <a:spcPts val="600"/>
              </a:spcBef>
              <a:buClr>
                <a:srgbClr val="FFCCFF"/>
              </a:buClr>
              <a:buFont typeface="Wingdings" pitchFamily="2" charset="2"/>
              <a:buChar char="v"/>
            </a:pPr>
            <a:r>
              <a:rPr lang="fr-FR" sz="2600" dirty="0">
                <a:solidFill>
                  <a:prstClr val="black"/>
                </a:solidFill>
                <a:latin typeface="Calibri" panose="020F0502020204030204" pitchFamily="34" charset="0"/>
                <a:ea typeface="Calibri"/>
                <a:cs typeface="Times New Roman"/>
              </a:rPr>
              <a:t>Enseignants</a:t>
            </a:r>
          </a:p>
          <a:p>
            <a:pPr marL="457200" indent="-457200">
              <a:spcBef>
                <a:spcPts val="600"/>
              </a:spcBef>
              <a:buClr>
                <a:srgbClr val="FFCCFF"/>
              </a:buClr>
              <a:buFont typeface="Wingdings" pitchFamily="2" charset="2"/>
              <a:buChar char="v"/>
            </a:pPr>
            <a:r>
              <a:rPr lang="fr-FR" sz="2600" dirty="0">
                <a:solidFill>
                  <a:prstClr val="black"/>
                </a:solidFill>
                <a:latin typeface="Calibri" panose="020F0502020204030204" pitchFamily="34" charset="0"/>
                <a:ea typeface="Calibri"/>
                <a:cs typeface="Times New Roman"/>
              </a:rPr>
              <a:t>Décideurs</a:t>
            </a:r>
          </a:p>
          <a:p>
            <a:pPr marL="457200" indent="-457200">
              <a:spcBef>
                <a:spcPts val="600"/>
              </a:spcBef>
              <a:buClr>
                <a:srgbClr val="FFCCFF"/>
              </a:buClr>
              <a:buFont typeface="Wingdings" pitchFamily="2" charset="2"/>
              <a:buChar char="v"/>
            </a:pPr>
            <a:r>
              <a:rPr lang="fr-FR" sz="2600" dirty="0">
                <a:solidFill>
                  <a:prstClr val="black"/>
                </a:solidFill>
                <a:latin typeface="Calibri" panose="020F0502020204030204" pitchFamily="34" charset="0"/>
                <a:ea typeface="Calibri"/>
                <a:cs typeface="Times New Roman"/>
              </a:rPr>
              <a:t>Secteur privé, créateurs de start-up	</a:t>
            </a:r>
          </a:p>
          <a:p>
            <a:pPr marL="457200" indent="-457200">
              <a:spcBef>
                <a:spcPts val="600"/>
              </a:spcBef>
              <a:buClr>
                <a:srgbClr val="FFCCFF"/>
              </a:buClr>
              <a:buFont typeface="Wingdings" pitchFamily="2" charset="2"/>
              <a:buChar char="v"/>
            </a:pPr>
            <a:r>
              <a:rPr lang="fr-FR" sz="2600" dirty="0" err="1">
                <a:solidFill>
                  <a:prstClr val="black"/>
                </a:solidFill>
                <a:latin typeface="Calibri" panose="020F0502020204030204" pitchFamily="34" charset="0"/>
                <a:ea typeface="Calibri"/>
                <a:cs typeface="Times New Roman"/>
              </a:rPr>
              <a:t>ONGs</a:t>
            </a:r>
            <a:r>
              <a:rPr lang="fr-FR" sz="2600" dirty="0">
                <a:solidFill>
                  <a:prstClr val="black"/>
                </a:solidFill>
                <a:latin typeface="Calibri" panose="020F0502020204030204" pitchFamily="34" charset="0"/>
                <a:ea typeface="Calibri"/>
                <a:cs typeface="Times New Roman"/>
              </a:rPr>
              <a:t>, associations internationales influentes</a:t>
            </a:r>
          </a:p>
          <a:p>
            <a:pPr marL="457200" indent="-457200">
              <a:spcBef>
                <a:spcPts val="600"/>
              </a:spcBef>
              <a:buClr>
                <a:srgbClr val="FFCCFF"/>
              </a:buClr>
              <a:buFont typeface="Wingdings" pitchFamily="2" charset="2"/>
              <a:buChar char="v"/>
            </a:pPr>
            <a:r>
              <a:rPr lang="fr-FR" sz="2600" dirty="0">
                <a:solidFill>
                  <a:prstClr val="black"/>
                </a:solidFill>
                <a:latin typeface="Calibri" panose="020F0502020204030204" pitchFamily="34" charset="0"/>
                <a:ea typeface="Calibri"/>
                <a:cs typeface="Times New Roman"/>
              </a:rPr>
              <a:t>Journalistes</a:t>
            </a:r>
          </a:p>
          <a:p>
            <a:pPr marL="457200" indent="-457200">
              <a:spcBef>
                <a:spcPts val="600"/>
              </a:spcBef>
              <a:buClr>
                <a:srgbClr val="FFCCFF"/>
              </a:buClr>
              <a:buFont typeface="Wingdings" pitchFamily="2" charset="2"/>
              <a:buChar char="v"/>
            </a:pPr>
            <a:r>
              <a:rPr lang="fr-FR" sz="2600" dirty="0">
                <a:solidFill>
                  <a:prstClr val="black"/>
                </a:solidFill>
                <a:latin typeface="Calibri" panose="020F0502020204030204" pitchFamily="34" charset="0"/>
                <a:ea typeface="Calibri"/>
                <a:cs typeface="Times New Roman"/>
              </a:rPr>
              <a:t>Grand public </a:t>
            </a:r>
          </a:p>
        </p:txBody>
      </p:sp>
      <p:grpSp>
        <p:nvGrpSpPr>
          <p:cNvPr id="16" name="Groupe 15">
            <a:extLst>
              <a:ext uri="{FF2B5EF4-FFF2-40B4-BE49-F238E27FC236}">
                <a16:creationId xmlns:a16="http://schemas.microsoft.com/office/drawing/2014/main" id="{461BE633-46AD-4E49-A9D9-24DF5B916708}"/>
              </a:ext>
            </a:extLst>
          </p:cNvPr>
          <p:cNvGrpSpPr/>
          <p:nvPr/>
        </p:nvGrpSpPr>
        <p:grpSpPr>
          <a:xfrm>
            <a:off x="5938" y="6464300"/>
            <a:ext cx="9120556" cy="435904"/>
            <a:chOff x="5938" y="6464300"/>
            <a:chExt cx="9120556" cy="435904"/>
          </a:xfrm>
        </p:grpSpPr>
        <p:pic>
          <p:nvPicPr>
            <p:cNvPr id="22" name="Image 21">
              <a:extLst>
                <a:ext uri="{FF2B5EF4-FFF2-40B4-BE49-F238E27FC236}">
                  <a16:creationId xmlns:a16="http://schemas.microsoft.com/office/drawing/2014/main" id="{E22904E8-DD7E-4A4A-A1FB-9D7AB5758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3" name="Espace réservé du numéro de diapositive 4">
              <a:extLst>
                <a:ext uri="{FF2B5EF4-FFF2-40B4-BE49-F238E27FC236}">
                  <a16:creationId xmlns:a16="http://schemas.microsoft.com/office/drawing/2014/main" id="{8529E34A-3F59-4BD0-844F-AF794CFF0AC2}"/>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254</a:t>
              </a:fld>
              <a:endParaRPr lang="fr-FR" sz="1200" dirty="0">
                <a:solidFill>
                  <a:schemeClr val="tx1"/>
                </a:solidFill>
              </a:endParaRPr>
            </a:p>
          </p:txBody>
        </p:sp>
      </p:grpSp>
      <p:sp>
        <p:nvSpPr>
          <p:cNvPr id="15" name="Titre 1">
            <a:extLst>
              <a:ext uri="{FF2B5EF4-FFF2-40B4-BE49-F238E27FC236}">
                <a16:creationId xmlns:a16="http://schemas.microsoft.com/office/drawing/2014/main" id="{5B789912-5247-4E40-A02A-3F600400F464}"/>
              </a:ext>
            </a:extLst>
          </p:cNvPr>
          <p:cNvSpPr txBox="1">
            <a:spLocks/>
          </p:cNvSpPr>
          <p:nvPr/>
        </p:nvSpPr>
        <p:spPr>
          <a:xfrm>
            <a:off x="-7684" y="-27384"/>
            <a:ext cx="9188196" cy="718949"/>
          </a:xfrm>
          <a:prstGeom prst="rect">
            <a:avLst/>
          </a:prstGeom>
          <a:solidFill>
            <a:srgbClr val="FFE7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Pour quels publics ?</a:t>
            </a:r>
          </a:p>
        </p:txBody>
      </p:sp>
      <p:sp>
        <p:nvSpPr>
          <p:cNvPr id="18" name="ZoneTexte 17"/>
          <p:cNvSpPr txBox="1"/>
          <p:nvPr/>
        </p:nvSpPr>
        <p:spPr>
          <a:xfrm>
            <a:off x="1918912" y="4365104"/>
            <a:ext cx="5389392" cy="2092881"/>
          </a:xfrm>
          <a:prstGeom prst="rect">
            <a:avLst/>
          </a:prstGeom>
          <a:gradFill flip="none" rotWithShape="1">
            <a:gsLst>
              <a:gs pos="0">
                <a:srgbClr val="FFE7FF">
                  <a:shade val="30000"/>
                  <a:satMod val="115000"/>
                </a:srgbClr>
              </a:gs>
              <a:gs pos="50000">
                <a:srgbClr val="FFE7FF">
                  <a:shade val="67500"/>
                  <a:satMod val="115000"/>
                </a:srgbClr>
              </a:gs>
              <a:gs pos="100000">
                <a:srgbClr val="FFE7FF">
                  <a:shade val="100000"/>
                  <a:satMod val="115000"/>
                </a:srgbClr>
              </a:gs>
            </a:gsLst>
            <a:path path="circle">
              <a:fillToRect l="100000" b="100000"/>
            </a:path>
            <a:tileRect t="-100000" r="-100000"/>
          </a:gra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600"/>
              </a:spcBef>
              <a:buClr>
                <a:schemeClr val="accent5"/>
              </a:buClr>
            </a:pPr>
            <a:r>
              <a:rPr lang="fr-FR" sz="2200" dirty="0">
                <a:solidFill>
                  <a:srgbClr val="0066FF"/>
                </a:solidFill>
                <a:latin typeface="Calibri" panose="020F0502020204030204" pitchFamily="34" charset="0"/>
                <a:ea typeface="Calibri"/>
                <a:cs typeface="Times New Roman"/>
              </a:rPr>
              <a:t>données environnementales, climatiques </a:t>
            </a:r>
          </a:p>
          <a:p>
            <a:pPr>
              <a:spcBef>
                <a:spcPts val="600"/>
              </a:spcBef>
              <a:buClr>
                <a:schemeClr val="accent5"/>
              </a:buClr>
            </a:pPr>
            <a:r>
              <a:rPr lang="fr-FR" sz="2200" dirty="0">
                <a:solidFill>
                  <a:srgbClr val="0066FF"/>
                </a:solidFill>
                <a:latin typeface="Calibri" panose="020F0502020204030204" pitchFamily="34" charset="0"/>
                <a:ea typeface="Calibri"/>
                <a:cs typeface="Times New Roman"/>
              </a:rPr>
              <a:t>gestion des territoires</a:t>
            </a:r>
          </a:p>
          <a:p>
            <a:pPr>
              <a:spcBef>
                <a:spcPts val="600"/>
              </a:spcBef>
              <a:buClr>
                <a:schemeClr val="accent5"/>
              </a:buClr>
            </a:pPr>
            <a:r>
              <a:rPr lang="fr-FR" sz="2200" dirty="0">
                <a:solidFill>
                  <a:srgbClr val="0066FF"/>
                </a:solidFill>
                <a:latin typeface="Calibri" panose="020F0502020204030204" pitchFamily="34" charset="0"/>
                <a:ea typeface="Calibri"/>
                <a:cs typeface="Times New Roman"/>
              </a:rPr>
              <a:t>santé publique</a:t>
            </a:r>
          </a:p>
          <a:p>
            <a:pPr>
              <a:spcBef>
                <a:spcPts val="600"/>
              </a:spcBef>
              <a:buClr>
                <a:schemeClr val="accent5"/>
              </a:buClr>
            </a:pPr>
            <a:r>
              <a:rPr lang="fr-FR" sz="2200" dirty="0">
                <a:solidFill>
                  <a:srgbClr val="0066FF"/>
                </a:solidFill>
                <a:latin typeface="Calibri" panose="020F0502020204030204" pitchFamily="34" charset="0"/>
                <a:ea typeface="Calibri"/>
                <a:cs typeface="Times New Roman"/>
              </a:rPr>
              <a:t>genre</a:t>
            </a:r>
          </a:p>
          <a:p>
            <a:pPr>
              <a:spcBef>
                <a:spcPts val="600"/>
              </a:spcBef>
              <a:buClr>
                <a:schemeClr val="accent5"/>
              </a:buClr>
            </a:pPr>
            <a:r>
              <a:rPr lang="fr-FR" sz="2200" dirty="0">
                <a:solidFill>
                  <a:srgbClr val="0066FF"/>
                </a:solidFill>
                <a:latin typeface="Calibri" panose="020F0502020204030204" pitchFamily="34" charset="0"/>
                <a:ea typeface="Calibri"/>
                <a:cs typeface="Times New Roman"/>
              </a:rPr>
              <a:t>favorisant la participation citoyenne, …</a:t>
            </a:r>
          </a:p>
        </p:txBody>
      </p:sp>
      <p:grpSp>
        <p:nvGrpSpPr>
          <p:cNvPr id="9" name="Groupe 8">
            <a:extLst>
              <a:ext uri="{FF2B5EF4-FFF2-40B4-BE49-F238E27FC236}">
                <a16:creationId xmlns:a16="http://schemas.microsoft.com/office/drawing/2014/main" id="{361E979E-3F68-4EF4-B359-BBF4DA856D82}"/>
              </a:ext>
            </a:extLst>
          </p:cNvPr>
          <p:cNvGrpSpPr/>
          <p:nvPr/>
        </p:nvGrpSpPr>
        <p:grpSpPr>
          <a:xfrm>
            <a:off x="5938" y="6464300"/>
            <a:ext cx="9120556" cy="435904"/>
            <a:chOff x="5938" y="6464300"/>
            <a:chExt cx="9120556" cy="435904"/>
          </a:xfrm>
        </p:grpSpPr>
        <p:pic>
          <p:nvPicPr>
            <p:cNvPr id="11" name="Image 10">
              <a:extLst>
                <a:ext uri="{FF2B5EF4-FFF2-40B4-BE49-F238E27FC236}">
                  <a16:creationId xmlns:a16="http://schemas.microsoft.com/office/drawing/2014/main" id="{A5BEC9FA-AFFE-460E-AC59-5557DFA70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A882F5DE-E919-4ECA-BC69-F2C73725E37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254</a:t>
              </a:fld>
              <a:endParaRPr lang="fr-FR" sz="1200" dirty="0">
                <a:solidFill>
                  <a:schemeClr val="tx1"/>
                </a:solidFill>
              </a:endParaRPr>
            </a:p>
          </p:txBody>
        </p:sp>
      </p:grpSp>
      <p:sp>
        <p:nvSpPr>
          <p:cNvPr id="14" name="ZoneTexte 13">
            <a:extLst>
              <a:ext uri="{FF2B5EF4-FFF2-40B4-BE49-F238E27FC236}">
                <a16:creationId xmlns:a16="http://schemas.microsoft.com/office/drawing/2014/main" id="{30DA4396-71EE-4EF1-98DB-F30C69AF4A5E}"/>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0984965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54359" y="1052736"/>
            <a:ext cx="5817841" cy="492443"/>
            <a:chOff x="554359" y="1311197"/>
            <a:chExt cx="5817841" cy="492443"/>
          </a:xfrm>
        </p:grpSpPr>
        <p:sp>
          <p:nvSpPr>
            <p:cNvPr id="14" name="ZoneTexte 13"/>
            <p:cNvSpPr txBox="1"/>
            <p:nvPr/>
          </p:nvSpPr>
          <p:spPr>
            <a:xfrm>
              <a:off x="1691680" y="1311197"/>
              <a:ext cx="4680520" cy="49244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fr-FR"/>
              </a:defPPr>
              <a:lvl1pPr>
                <a:defRPr sz="2400">
                  <a:solidFill>
                    <a:schemeClr val="lt1"/>
                  </a:solidFill>
                </a:defRPr>
              </a:lvl1pPr>
            </a:lstStyle>
            <a:p>
              <a:r>
                <a:rPr lang="fr-FR" sz="2600" dirty="0">
                  <a:solidFill>
                    <a:prstClr val="white"/>
                  </a:solidFill>
                  <a:latin typeface="Calibri" panose="020F0502020204030204" pitchFamily="34" charset="0"/>
                </a:rPr>
                <a:t>Estimer la valeur de ses données </a:t>
              </a:r>
            </a:p>
          </p:txBody>
        </p:sp>
        <p:sp>
          <p:nvSpPr>
            <p:cNvPr id="15" name="Flèche droite 14"/>
            <p:cNvSpPr/>
            <p:nvPr/>
          </p:nvSpPr>
          <p:spPr>
            <a:xfrm>
              <a:off x="554359" y="1319008"/>
              <a:ext cx="1017666" cy="484632"/>
            </a:xfrm>
            <a:prstGeom prst="righ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Calibri" panose="020F0502020204030204" pitchFamily="34" charset="0"/>
              </a:endParaRPr>
            </a:p>
          </p:txBody>
        </p:sp>
      </p:grpSp>
      <p:sp>
        <p:nvSpPr>
          <p:cNvPr id="16" name="Espace réservé du contenu 2"/>
          <p:cNvSpPr txBox="1">
            <a:spLocks/>
          </p:cNvSpPr>
          <p:nvPr/>
        </p:nvSpPr>
        <p:spPr>
          <a:xfrm>
            <a:off x="599729" y="1700808"/>
            <a:ext cx="8364759" cy="309634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Bef>
                <a:spcPts val="1200"/>
              </a:spcBef>
              <a:buClr>
                <a:srgbClr val="FFCCFF"/>
              </a:buClr>
              <a:buFont typeface="Wingdings" panose="05000000000000000000" pitchFamily="2" charset="2"/>
              <a:buChar char="v"/>
            </a:pPr>
            <a:r>
              <a:rPr lang="fr-FR" sz="3100" dirty="0">
                <a:solidFill>
                  <a:prstClr val="black"/>
                </a:solidFill>
                <a:latin typeface="Calibri" panose="020F0502020204030204" pitchFamily="34" charset="0"/>
              </a:rPr>
              <a:t>Données rares ou uniques</a:t>
            </a:r>
          </a:p>
          <a:p>
            <a:pPr lvl="1" algn="just">
              <a:lnSpc>
                <a:spcPct val="120000"/>
              </a:lnSpc>
              <a:spcBef>
                <a:spcPts val="300"/>
              </a:spcBef>
              <a:buClr>
                <a:srgbClr val="FFCCFF"/>
              </a:buClr>
              <a:buFont typeface="Arial" panose="020B0604020202020204" pitchFamily="34" charset="0"/>
              <a:buChar char="•"/>
            </a:pPr>
            <a:r>
              <a:rPr lang="fr-FR" sz="2300" dirty="0">
                <a:solidFill>
                  <a:prstClr val="black"/>
                </a:solidFill>
                <a:latin typeface="Calibri" panose="020F0502020204030204" pitchFamily="34" charset="0"/>
              </a:rPr>
              <a:t>Expérimentation impossible à répéter</a:t>
            </a:r>
          </a:p>
          <a:p>
            <a:pPr lvl="1" algn="just">
              <a:lnSpc>
                <a:spcPct val="120000"/>
              </a:lnSpc>
              <a:spcBef>
                <a:spcPts val="300"/>
              </a:spcBef>
              <a:buClr>
                <a:srgbClr val="FFCCFF"/>
              </a:buClr>
              <a:buFont typeface="Arial" panose="020B0604020202020204" pitchFamily="34" charset="0"/>
              <a:buChar char="•"/>
            </a:pPr>
            <a:r>
              <a:rPr lang="fr-FR" sz="2300" dirty="0">
                <a:solidFill>
                  <a:prstClr val="black"/>
                </a:solidFill>
                <a:latin typeface="Calibri" panose="020F0502020204030204" pitchFamily="34" charset="0"/>
              </a:rPr>
              <a:t>groupes difficilement accessibles</a:t>
            </a:r>
          </a:p>
          <a:p>
            <a:pPr lvl="1" algn="just">
              <a:lnSpc>
                <a:spcPct val="120000"/>
              </a:lnSpc>
              <a:spcBef>
                <a:spcPts val="300"/>
              </a:spcBef>
              <a:buClr>
                <a:srgbClr val="FFCCFF"/>
              </a:buClr>
              <a:buFont typeface="Arial" panose="020B0604020202020204" pitchFamily="34" charset="0"/>
              <a:buChar char="•"/>
            </a:pPr>
            <a:r>
              <a:rPr lang="fr-FR" sz="2300" dirty="0">
                <a:solidFill>
                  <a:prstClr val="black"/>
                </a:solidFill>
                <a:latin typeface="Calibri" panose="020F0502020204030204" pitchFamily="34" charset="0"/>
              </a:rPr>
              <a:t>phénomènes rares</a:t>
            </a:r>
          </a:p>
          <a:p>
            <a:pPr algn="just">
              <a:spcBef>
                <a:spcPts val="600"/>
              </a:spcBef>
              <a:buClr>
                <a:srgbClr val="FFCCFF"/>
              </a:buClr>
              <a:buFont typeface="Wingdings" panose="05000000000000000000" pitchFamily="2" charset="2"/>
              <a:buChar char="v"/>
            </a:pPr>
            <a:r>
              <a:rPr lang="fr-FR" sz="3100" dirty="0">
                <a:solidFill>
                  <a:prstClr val="black"/>
                </a:solidFill>
                <a:latin typeface="Calibri" panose="020F0502020204030204" pitchFamily="34" charset="0"/>
              </a:rPr>
              <a:t>Données à forte valeur scientifique</a:t>
            </a:r>
          </a:p>
          <a:p>
            <a:pPr lvl="1" algn="just">
              <a:lnSpc>
                <a:spcPct val="120000"/>
              </a:lnSpc>
              <a:spcBef>
                <a:spcPts val="300"/>
              </a:spcBef>
              <a:buClr>
                <a:srgbClr val="FFCCFF"/>
              </a:buClr>
              <a:buFont typeface="Arial" panose="020B0604020202020204" pitchFamily="34" charset="0"/>
              <a:buChar char="•"/>
            </a:pPr>
            <a:r>
              <a:rPr lang="fr-FR" sz="2300" dirty="0">
                <a:solidFill>
                  <a:prstClr val="black"/>
                </a:solidFill>
                <a:latin typeface="Calibri" panose="020F0502020204030204" pitchFamily="34" charset="0"/>
              </a:rPr>
              <a:t>données de référence</a:t>
            </a:r>
          </a:p>
          <a:p>
            <a:pPr lvl="1" algn="just">
              <a:lnSpc>
                <a:spcPct val="120000"/>
              </a:lnSpc>
              <a:spcBef>
                <a:spcPts val="300"/>
              </a:spcBef>
              <a:buClr>
                <a:srgbClr val="FFCCFF"/>
              </a:buClr>
              <a:buFont typeface="Arial" panose="020B0604020202020204" pitchFamily="34" charset="0"/>
              <a:buChar char="•"/>
            </a:pPr>
            <a:r>
              <a:rPr lang="fr-FR" sz="2300" dirty="0">
                <a:solidFill>
                  <a:prstClr val="black"/>
                </a:solidFill>
                <a:latin typeface="Calibri" panose="020F0502020204030204" pitchFamily="34" charset="0"/>
              </a:rPr>
              <a:t>reproduction difficile ou couteuse</a:t>
            </a:r>
          </a:p>
          <a:p>
            <a:pPr lvl="1" algn="just">
              <a:lnSpc>
                <a:spcPct val="120000"/>
              </a:lnSpc>
              <a:spcBef>
                <a:spcPts val="300"/>
              </a:spcBef>
              <a:buClr>
                <a:srgbClr val="FFCCFF"/>
              </a:buClr>
              <a:buFont typeface="Arial" panose="020B0604020202020204" pitchFamily="34" charset="0"/>
              <a:buChar char="•"/>
            </a:pPr>
            <a:r>
              <a:rPr lang="fr-FR" sz="2300" dirty="0">
                <a:solidFill>
                  <a:prstClr val="black"/>
                </a:solidFill>
                <a:latin typeface="Calibri" panose="020F0502020204030204" pitchFamily="34" charset="0"/>
              </a:rPr>
              <a:t>Ayant un grand intérêt pour certains publics (ex: société civile, pays du Sud)</a:t>
            </a:r>
          </a:p>
        </p:txBody>
      </p:sp>
      <p:sp>
        <p:nvSpPr>
          <p:cNvPr id="17" name="Espace réservé du contenu 2"/>
          <p:cNvSpPr txBox="1">
            <a:spLocks/>
          </p:cNvSpPr>
          <p:nvPr/>
        </p:nvSpPr>
        <p:spPr>
          <a:xfrm>
            <a:off x="599729" y="4386593"/>
            <a:ext cx="8148735" cy="22366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lnSpc>
                <a:spcPct val="80000"/>
              </a:lnSpc>
              <a:spcBef>
                <a:spcPts val="1200"/>
              </a:spcBef>
              <a:buClr>
                <a:srgbClr val="FFCCFF"/>
              </a:buClr>
              <a:buFont typeface="Wingdings" panose="05000000000000000000" pitchFamily="2" charset="2"/>
              <a:buChar char="v"/>
            </a:pPr>
            <a:r>
              <a:rPr lang="fr-FR" sz="2400" dirty="0">
                <a:solidFill>
                  <a:prstClr val="black"/>
                </a:solidFill>
                <a:latin typeface="Calibri" panose="020F0502020204030204" pitchFamily="34" charset="0"/>
              </a:rPr>
              <a:t>Données ayant une valeur économique </a:t>
            </a:r>
          </a:p>
          <a:p>
            <a:pPr lvl="1" algn="just">
              <a:spcBef>
                <a:spcPts val="300"/>
              </a:spcBef>
              <a:buClr>
                <a:srgbClr val="FFCCFF"/>
              </a:buClr>
              <a:buFont typeface="Arial" panose="020B0604020202020204" pitchFamily="34" charset="0"/>
              <a:buChar char="•"/>
            </a:pPr>
            <a:r>
              <a:rPr lang="fr-FR" sz="1900" dirty="0">
                <a:solidFill>
                  <a:prstClr val="black"/>
                </a:solidFill>
                <a:latin typeface="Calibri" panose="020F0502020204030204" pitchFamily="34" charset="0"/>
              </a:rPr>
              <a:t>perspectives d’application, développement commercial</a:t>
            </a:r>
          </a:p>
          <a:p>
            <a:pPr algn="just">
              <a:lnSpc>
                <a:spcPct val="80000"/>
              </a:lnSpc>
              <a:spcBef>
                <a:spcPts val="1200"/>
              </a:spcBef>
              <a:buClr>
                <a:srgbClr val="FFCCFF"/>
              </a:buClr>
              <a:buFont typeface="Wingdings" panose="05000000000000000000" pitchFamily="2" charset="2"/>
              <a:buChar char="v"/>
            </a:pPr>
            <a:r>
              <a:rPr lang="fr-FR" sz="2400" dirty="0">
                <a:solidFill>
                  <a:prstClr val="black"/>
                </a:solidFill>
                <a:latin typeface="Calibri" panose="020F0502020204030204" pitchFamily="34" charset="0"/>
              </a:rPr>
              <a:t>Données ayant une valeur environnementale</a:t>
            </a:r>
          </a:p>
          <a:p>
            <a:pPr marL="457200" lvl="1" indent="0" algn="just">
              <a:spcBef>
                <a:spcPts val="300"/>
              </a:spcBef>
              <a:buClr>
                <a:srgbClr val="FFCCFF"/>
              </a:buClr>
              <a:buFont typeface="Arial" panose="020B0604020202020204" pitchFamily="34" charset="0"/>
              <a:buChar char="•"/>
            </a:pPr>
            <a:r>
              <a:rPr lang="fr-FR" sz="1900" dirty="0">
                <a:solidFill>
                  <a:prstClr val="black"/>
                </a:solidFill>
                <a:latin typeface="Calibri" panose="020F0502020204030204" pitchFamily="34" charset="0"/>
              </a:rPr>
              <a:t>   CC, gestion RN, santé publique, …</a:t>
            </a:r>
          </a:p>
          <a:p>
            <a:pPr algn="just">
              <a:lnSpc>
                <a:spcPct val="80000"/>
              </a:lnSpc>
              <a:spcBef>
                <a:spcPts val="1200"/>
              </a:spcBef>
              <a:buClr>
                <a:srgbClr val="FFCCFF"/>
              </a:buClr>
              <a:buFont typeface="Wingdings" panose="05000000000000000000" pitchFamily="2" charset="2"/>
              <a:buChar char="v"/>
            </a:pPr>
            <a:r>
              <a:rPr lang="fr-FR" sz="2400" dirty="0">
                <a:solidFill>
                  <a:prstClr val="black"/>
                </a:solidFill>
                <a:latin typeface="Calibri" panose="020F0502020204030204" pitchFamily="34" charset="0"/>
              </a:rPr>
              <a:t>Données ayant une valeur sociétale</a:t>
            </a:r>
          </a:p>
          <a:p>
            <a:pPr marL="457200" lvl="1" indent="0" algn="just">
              <a:lnSpc>
                <a:spcPct val="80000"/>
              </a:lnSpc>
              <a:spcBef>
                <a:spcPts val="300"/>
              </a:spcBef>
              <a:buClr>
                <a:srgbClr val="FFCCFF"/>
              </a:buClr>
              <a:buFont typeface="Arial" panose="020B0604020202020204" pitchFamily="34" charset="0"/>
              <a:buChar char="•"/>
            </a:pPr>
            <a:r>
              <a:rPr lang="fr-FR" sz="1900" dirty="0">
                <a:solidFill>
                  <a:prstClr val="black"/>
                </a:solidFill>
                <a:latin typeface="Calibri" panose="020F0502020204030204" pitchFamily="34" charset="0"/>
              </a:rPr>
              <a:t>   alimentation, pollution, genre, …</a:t>
            </a:r>
          </a:p>
          <a:p>
            <a:pPr algn="just">
              <a:lnSpc>
                <a:spcPct val="80000"/>
              </a:lnSpc>
              <a:spcBef>
                <a:spcPts val="1200"/>
              </a:spcBef>
              <a:buClr>
                <a:srgbClr val="FFCCFF"/>
              </a:buClr>
              <a:buFont typeface="Wingdings" panose="05000000000000000000" pitchFamily="2" charset="2"/>
              <a:buChar char="v"/>
            </a:pPr>
            <a:endParaRPr lang="fr-FR" sz="2200" dirty="0">
              <a:solidFill>
                <a:prstClr val="black"/>
              </a:solidFill>
              <a:latin typeface="Calibri" panose="020F0502020204030204" pitchFamily="34" charset="0"/>
            </a:endParaRPr>
          </a:p>
        </p:txBody>
      </p:sp>
      <p:grpSp>
        <p:nvGrpSpPr>
          <p:cNvPr id="20" name="Groupe 19">
            <a:extLst>
              <a:ext uri="{FF2B5EF4-FFF2-40B4-BE49-F238E27FC236}">
                <a16:creationId xmlns:a16="http://schemas.microsoft.com/office/drawing/2014/main" id="{54C7D373-FCB3-458E-9028-6A308096D94A}"/>
              </a:ext>
            </a:extLst>
          </p:cNvPr>
          <p:cNvGrpSpPr/>
          <p:nvPr/>
        </p:nvGrpSpPr>
        <p:grpSpPr>
          <a:xfrm>
            <a:off x="5938" y="6464300"/>
            <a:ext cx="9120556" cy="435904"/>
            <a:chOff x="5938" y="6464300"/>
            <a:chExt cx="9120556" cy="435904"/>
          </a:xfrm>
        </p:grpSpPr>
        <p:pic>
          <p:nvPicPr>
            <p:cNvPr id="24" name="Image 23">
              <a:extLst>
                <a:ext uri="{FF2B5EF4-FFF2-40B4-BE49-F238E27FC236}">
                  <a16:creationId xmlns:a16="http://schemas.microsoft.com/office/drawing/2014/main" id="{04F14927-9E4A-4827-B723-FDF2EBBEA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5" name="Espace réservé du numéro de diapositive 4">
              <a:extLst>
                <a:ext uri="{FF2B5EF4-FFF2-40B4-BE49-F238E27FC236}">
                  <a16:creationId xmlns:a16="http://schemas.microsoft.com/office/drawing/2014/main" id="{CEBDBE28-5558-441A-B5D0-429F11265ED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255</a:t>
              </a:fld>
              <a:endParaRPr lang="fr-FR" sz="1200" dirty="0">
                <a:solidFill>
                  <a:schemeClr val="tx1"/>
                </a:solidFill>
              </a:endParaRPr>
            </a:p>
          </p:txBody>
        </p:sp>
      </p:grpSp>
      <p:sp>
        <p:nvSpPr>
          <p:cNvPr id="13" name="Titre 1">
            <a:extLst>
              <a:ext uri="{FF2B5EF4-FFF2-40B4-BE49-F238E27FC236}">
                <a16:creationId xmlns:a16="http://schemas.microsoft.com/office/drawing/2014/main" id="{5B789912-5247-4E40-A02A-3F600400F464}"/>
              </a:ext>
            </a:extLst>
          </p:cNvPr>
          <p:cNvSpPr>
            <a:spLocks noGrp="1"/>
          </p:cNvSpPr>
          <p:nvPr>
            <p:ph type="title"/>
          </p:nvPr>
        </p:nvSpPr>
        <p:spPr>
          <a:xfrm>
            <a:off x="0" y="0"/>
            <a:ext cx="9159368" cy="718949"/>
          </a:xfrm>
          <a:solidFill>
            <a:srgbClr val="FFE7FF"/>
          </a:solidFill>
        </p:spPr>
        <p:txBody>
          <a:bodyPr>
            <a:normAutofit/>
          </a:bodyPr>
          <a:lstStyle/>
          <a:p>
            <a:pPr algn="l"/>
            <a:r>
              <a:rPr lang="fr-FR" sz="3200" b="1" dirty="0">
                <a:solidFill>
                  <a:srgbClr val="3366FF"/>
                </a:solidFill>
                <a:latin typeface="+mn-lt"/>
              </a:rPr>
              <a:t>Quel potentiel de réutilisation des données ?</a:t>
            </a:r>
          </a:p>
        </p:txBody>
      </p:sp>
      <p:sp>
        <p:nvSpPr>
          <p:cNvPr id="12" name="ZoneTexte 11">
            <a:extLst>
              <a:ext uri="{FF2B5EF4-FFF2-40B4-BE49-F238E27FC236}">
                <a16:creationId xmlns:a16="http://schemas.microsoft.com/office/drawing/2014/main" id="{93D7C1C6-A369-4E8A-86D6-FFE2C0C6CC00}"/>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8165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256</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8" name="Groupe 17">
            <a:extLst>
              <a:ext uri="{FF2B5EF4-FFF2-40B4-BE49-F238E27FC236}">
                <a16:creationId xmlns:a16="http://schemas.microsoft.com/office/drawing/2014/main" id="{3A753795-3220-48BD-A8F3-BB0A00627F95}"/>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F6C4ED6D-AB29-4130-9F88-713C9CDA8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A7056405-C28E-4B36-A0A4-2AC8E3FD5EE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6" name="ZoneTexte 15">
            <a:extLst>
              <a:ext uri="{FF2B5EF4-FFF2-40B4-BE49-F238E27FC236}">
                <a16:creationId xmlns:a16="http://schemas.microsoft.com/office/drawing/2014/main" id="{3166806D-911F-49DF-81D3-914582D88858}"/>
              </a:ext>
            </a:extLst>
          </p:cNvPr>
          <p:cNvSpPr txBox="1"/>
          <p:nvPr/>
        </p:nvSpPr>
        <p:spPr>
          <a:xfrm>
            <a:off x="467544" y="1008886"/>
            <a:ext cx="8496944" cy="186685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l" defTabSz="914400" rtl="0" eaLnBrk="1" fontAlgn="auto" latinLnBrk="0" hangingPunct="1">
              <a:lnSpc>
                <a:spcPct val="100000"/>
              </a:lnSpc>
              <a:spcBef>
                <a:spcPct val="20000"/>
              </a:spcBef>
              <a:spcAft>
                <a:spcPts val="0"/>
              </a:spcAft>
              <a:buClr>
                <a:srgbClr val="C0504D">
                  <a:lumMod val="40000"/>
                  <a:lumOff val="60000"/>
                </a:srgbClr>
              </a:buClr>
              <a:buSzTx/>
              <a:buFont typeface="Wingdings" panose="05000000000000000000"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Modalités de partage des données </a:t>
            </a:r>
          </a:p>
          <a:p>
            <a:pPr marL="914400" marR="0" lvl="2" indent="-342900" algn="l" defTabSz="914400" rtl="0" eaLnBrk="1" fontAlgn="auto" latinLnBrk="0" hangingPunct="1">
              <a:lnSpc>
                <a:spcPct val="114000"/>
              </a:lnSpc>
              <a:spcBef>
                <a:spcPts val="600"/>
              </a:spcBef>
              <a:spcAft>
                <a:spcPts val="600"/>
              </a:spcAft>
              <a:buClr>
                <a:srgbClr val="C0504D">
                  <a:lumMod val="40000"/>
                  <a:lumOff val="60000"/>
                </a:srgbClr>
              </a:buClr>
              <a:buSzTx/>
              <a:buFont typeface="Wingdings" panose="05000000000000000000" pitchFamily="2" charset="2"/>
              <a:buChar char="Ø"/>
              <a:tabLst/>
              <a:defRPr/>
            </a:pPr>
            <a:r>
              <a:rPr kumimoji="0" lang="fr-FR" sz="2200" b="0" i="0" u="none" strike="noStrike" kern="1200" cap="none" spc="0" normalizeH="0" baseline="0" noProof="0" dirty="0">
                <a:ln>
                  <a:noFill/>
                </a:ln>
                <a:solidFill>
                  <a:schemeClr val="tx1"/>
                </a:solidFill>
                <a:effectLst/>
                <a:uLnTx/>
                <a:uFillTx/>
                <a:latin typeface="Calibri"/>
                <a:ea typeface="+mn-ea"/>
                <a:cs typeface="Arial" panose="020B0604020202020204" pitchFamily="34" charset="0"/>
              </a:rPr>
              <a:t>Dépend du type de données et du cadre éthique et juridique </a:t>
            </a:r>
          </a:p>
          <a:p>
            <a:pPr lvl="3" indent="-342900">
              <a:lnSpc>
                <a:spcPct val="114000"/>
              </a:lnSpc>
              <a:spcBef>
                <a:spcPts val="300"/>
              </a:spcBef>
              <a:spcAft>
                <a:spcPts val="300"/>
              </a:spcAft>
              <a:buClr>
                <a:srgbClr val="C0504D">
                  <a:lumMod val="40000"/>
                  <a:lumOff val="60000"/>
                </a:srgbClr>
              </a:buClr>
              <a:buFont typeface="Arial" panose="020B0604020202020204" pitchFamily="34" charset="0"/>
              <a:buChar char="•"/>
              <a:defRPr/>
            </a:pPr>
            <a:r>
              <a:rPr kumimoji="0" lang="fr-FR" sz="2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Avez-vous les droits ? respecté les réglementations ? </a:t>
            </a:r>
          </a:p>
          <a:p>
            <a:pPr lvl="3" indent="-342900">
              <a:lnSpc>
                <a:spcPct val="114000"/>
              </a:lnSpc>
              <a:spcBef>
                <a:spcPts val="300"/>
              </a:spcBef>
              <a:spcAft>
                <a:spcPts val="300"/>
              </a:spcAft>
              <a:buClr>
                <a:srgbClr val="C0504D">
                  <a:lumMod val="40000"/>
                  <a:lumOff val="60000"/>
                </a:srgbClr>
              </a:buClr>
              <a:buFont typeface="Arial" panose="020B0604020202020204" pitchFamily="34" charset="0"/>
              <a:buChar char="•"/>
              <a:defRPr/>
            </a:pPr>
            <a:r>
              <a:rPr lang="fr-FR" sz="2200" dirty="0">
                <a:solidFill>
                  <a:srgbClr val="FF0000"/>
                </a:solidFill>
                <a:latin typeface="Calibri"/>
                <a:cs typeface="Arial" panose="020B0604020202020204" pitchFamily="34" charset="0"/>
              </a:rPr>
              <a:t>Avez-vous l’</a:t>
            </a:r>
            <a:r>
              <a:rPr kumimoji="0" lang="fr-FR" sz="22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accord des contributeurs ? </a:t>
            </a:r>
          </a:p>
        </p:txBody>
      </p:sp>
      <p:sp>
        <p:nvSpPr>
          <p:cNvPr id="13" name="Titre 1">
            <a:extLst>
              <a:ext uri="{FF2B5EF4-FFF2-40B4-BE49-F238E27FC236}">
                <a16:creationId xmlns:a16="http://schemas.microsoft.com/office/drawing/2014/main" id="{AFC88635-421B-494F-8FD2-8911BE928DDD}"/>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rmAutofit/>
          </a:bodyPr>
          <a:lstStyle>
            <a:defPPr>
              <a:defRPr lang="fr-FR"/>
            </a:defPPr>
            <a:lvl1pPr>
              <a:spcBef>
                <a:spcPct val="0"/>
              </a:spcBef>
              <a:buNone/>
              <a:defRPr sz="3200" b="1">
                <a:solidFill>
                  <a:srgbClr val="3366FF"/>
                </a:solidFill>
                <a:ea typeface="+mj-ea"/>
                <a:cs typeface="+mj-cs"/>
              </a:defRPr>
            </a:lvl1pPr>
          </a:lstStyle>
          <a:p>
            <a:r>
              <a:rPr lang="fr-FR" dirty="0"/>
              <a:t>Quelles modalités de partage ?</a:t>
            </a:r>
          </a:p>
        </p:txBody>
      </p:sp>
      <p:sp>
        <p:nvSpPr>
          <p:cNvPr id="12" name="ZoneTexte 11">
            <a:extLst>
              <a:ext uri="{FF2B5EF4-FFF2-40B4-BE49-F238E27FC236}">
                <a16:creationId xmlns:a16="http://schemas.microsoft.com/office/drawing/2014/main" id="{C57DD503-8C5C-4900-AF66-36F420EFA43E}"/>
              </a:ext>
            </a:extLst>
          </p:cNvPr>
          <p:cNvSpPr txBox="1"/>
          <p:nvPr/>
        </p:nvSpPr>
        <p:spPr>
          <a:xfrm>
            <a:off x="467544" y="2924944"/>
            <a:ext cx="8496944" cy="327833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914400" marR="0" lvl="2" indent="-342900" algn="l" defTabSz="914400" rtl="0" eaLnBrk="1" fontAlgn="auto" latinLnBrk="0" hangingPunct="1">
              <a:lnSpc>
                <a:spcPct val="114000"/>
              </a:lnSpc>
              <a:spcBef>
                <a:spcPts val="600"/>
              </a:spcBef>
              <a:spcAft>
                <a:spcPts val="600"/>
              </a:spcAft>
              <a:buClr>
                <a:srgbClr val="C0504D">
                  <a:lumMod val="40000"/>
                  <a:lumOff val="60000"/>
                </a:srgbClr>
              </a:buClr>
              <a:buSzTx/>
              <a:buFont typeface="Wingdings" panose="05000000000000000000" pitchFamily="2" charset="2"/>
              <a:buChar char="Ø"/>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Types de modalités </a:t>
            </a:r>
          </a:p>
          <a:p>
            <a:pPr marL="1371600" marR="0" lvl="3" indent="-342900" algn="l" defTabSz="914400" rtl="0" eaLnBrk="1" fontAlgn="auto" latinLnBrk="0" hangingPunct="1">
              <a:lnSpc>
                <a:spcPct val="114000"/>
              </a:lnSpc>
              <a:spcBef>
                <a:spcPts val="600"/>
              </a:spcBef>
              <a:spcAft>
                <a:spcPts val="600"/>
              </a:spcAft>
              <a:buClr>
                <a:srgbClr val="C0504D">
                  <a:lumMod val="40000"/>
                  <a:lumOff val="6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Accès libre et gratuit à tous les jeux de données produits par le projet </a:t>
            </a:r>
          </a:p>
          <a:p>
            <a:pPr marL="1371600" marR="0" lvl="3" indent="-342900" algn="l" defTabSz="914400" rtl="0" eaLnBrk="1" fontAlgn="auto" latinLnBrk="0" hangingPunct="1">
              <a:lnSpc>
                <a:spcPct val="114000"/>
              </a:lnSpc>
              <a:spcBef>
                <a:spcPts val="600"/>
              </a:spcBef>
              <a:spcAft>
                <a:spcPts val="600"/>
              </a:spcAft>
              <a:buClr>
                <a:srgbClr val="C0504D">
                  <a:lumMod val="40000"/>
                  <a:lumOff val="6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Accès restreint à certains publics </a:t>
            </a:r>
          </a:p>
          <a:p>
            <a:pPr marL="1371600" marR="0" lvl="3" indent="-342900" algn="l" defTabSz="914400" rtl="0" eaLnBrk="1" fontAlgn="auto" latinLnBrk="0" hangingPunct="1">
              <a:lnSpc>
                <a:spcPct val="114000"/>
              </a:lnSpc>
              <a:spcBef>
                <a:spcPts val="600"/>
              </a:spcBef>
              <a:spcAft>
                <a:spcPts val="600"/>
              </a:spcAft>
              <a:buClr>
                <a:srgbClr val="C0504D">
                  <a:lumMod val="40000"/>
                  <a:lumOff val="6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Modalités différentes selon le type de données </a:t>
            </a:r>
          </a:p>
          <a:p>
            <a:pPr marL="1371600" marR="0" lvl="3" indent="-342900" algn="l" defTabSz="914400" rtl="0" eaLnBrk="1" fontAlgn="auto" latinLnBrk="0" hangingPunct="1">
              <a:lnSpc>
                <a:spcPct val="114000"/>
              </a:lnSpc>
              <a:spcBef>
                <a:spcPts val="600"/>
              </a:spcBef>
              <a:spcAft>
                <a:spcPts val="600"/>
              </a:spcAft>
              <a:buClr>
                <a:srgbClr val="C0504D">
                  <a:lumMod val="40000"/>
                  <a:lumOff val="6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Défini par une licence de diffusion </a:t>
            </a:r>
          </a:p>
          <a:p>
            <a:pPr lvl="4" indent="-342900">
              <a:lnSpc>
                <a:spcPct val="114000"/>
              </a:lnSpc>
              <a:spcBef>
                <a:spcPts val="600"/>
              </a:spcBef>
              <a:spcAft>
                <a:spcPts val="600"/>
              </a:spcAft>
              <a:buClr>
                <a:srgbClr val="C0504D">
                  <a:lumMod val="40000"/>
                  <a:lumOff val="60000"/>
                </a:srgbClr>
              </a:buClr>
              <a:buFont typeface="Arial" panose="020B0604020202020204" pitchFamily="34" charset="0"/>
              <a:buChar char="•"/>
              <a:defRPr/>
            </a:pPr>
            <a:r>
              <a:rPr kumimoji="0" lang="fr-FR"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CC-BY </a:t>
            </a:r>
          </a:p>
          <a:p>
            <a:pPr lvl="4" indent="-342900">
              <a:lnSpc>
                <a:spcPct val="114000"/>
              </a:lnSpc>
              <a:spcBef>
                <a:spcPts val="600"/>
              </a:spcBef>
              <a:spcAft>
                <a:spcPts val="600"/>
              </a:spcAft>
              <a:buClr>
                <a:srgbClr val="C0504D">
                  <a:lumMod val="40000"/>
                  <a:lumOff val="60000"/>
                </a:srgbClr>
              </a:buClr>
              <a:buFont typeface="Arial" panose="020B0604020202020204" pitchFamily="34" charset="0"/>
              <a:buChar char="•"/>
              <a:defRPr/>
            </a:pPr>
            <a:r>
              <a:rPr kumimoji="0" lang="fr-FR"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Pas d’utilisation commerciale, …</a:t>
            </a:r>
          </a:p>
        </p:txBody>
      </p:sp>
      <p:sp>
        <p:nvSpPr>
          <p:cNvPr id="14" name="ZoneTexte 13">
            <a:extLst>
              <a:ext uri="{FF2B5EF4-FFF2-40B4-BE49-F238E27FC236}">
                <a16:creationId xmlns:a16="http://schemas.microsoft.com/office/drawing/2014/main" id="{D6D8FA0D-DC5D-444D-9D13-8A8CD5E3B292}"/>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22461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488977" y="836712"/>
            <a:ext cx="7755431" cy="1200329"/>
            <a:chOff x="488977" y="1196752"/>
            <a:chExt cx="7755431" cy="1200329"/>
          </a:xfrm>
        </p:grpSpPr>
        <p:sp>
          <p:nvSpPr>
            <p:cNvPr id="7" name="ZoneTexte 6"/>
            <p:cNvSpPr txBox="1"/>
            <p:nvPr/>
          </p:nvSpPr>
          <p:spPr>
            <a:xfrm>
              <a:off x="1606036" y="1196752"/>
              <a:ext cx="6638372"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fr-FR"/>
              </a:defPPr>
              <a:lvl1pPr>
                <a:defRPr sz="2400">
                  <a:solidFill>
                    <a:schemeClr val="lt1"/>
                  </a:solidFill>
                </a:defRPr>
              </a:lvl1pPr>
            </a:lstStyle>
            <a:p>
              <a:r>
                <a:rPr lang="fr-FR" dirty="0">
                  <a:latin typeface="Calibri" panose="020F0502020204030204" pitchFamily="34" charset="0"/>
                </a:rPr>
                <a:t>Faites savoir que vos données sont de qualité</a:t>
              </a:r>
            </a:p>
            <a:p>
              <a:r>
                <a:rPr lang="fr-FR" dirty="0">
                  <a:latin typeface="Calibri" panose="020F0502020204030204" pitchFamily="34" charset="0"/>
                </a:rPr>
                <a:t>	qu’elles ont un potentiel de réutilisation</a:t>
              </a:r>
            </a:p>
            <a:p>
              <a:r>
                <a:rPr lang="fr-FR" dirty="0">
                  <a:latin typeface="Calibri" panose="020F0502020204030204" pitchFamily="34" charset="0"/>
                </a:rPr>
                <a:t>		qu’elles sont disponibles	</a:t>
              </a:r>
            </a:p>
          </p:txBody>
        </p:sp>
        <p:sp>
          <p:nvSpPr>
            <p:cNvPr id="15" name="Flèche droite 14"/>
            <p:cNvSpPr/>
            <p:nvPr/>
          </p:nvSpPr>
          <p:spPr>
            <a:xfrm>
              <a:off x="488977" y="1543678"/>
              <a:ext cx="1017666" cy="48463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latin typeface="Calibri" panose="020F0502020204030204" pitchFamily="34" charset="0"/>
              </a:endParaRPr>
            </a:p>
          </p:txBody>
        </p:sp>
      </p:grpSp>
      <p:sp>
        <p:nvSpPr>
          <p:cNvPr id="10" name="ZoneTexte 9"/>
          <p:cNvSpPr txBox="1"/>
          <p:nvPr/>
        </p:nvSpPr>
        <p:spPr>
          <a:xfrm>
            <a:off x="107504" y="2060848"/>
            <a:ext cx="8640960" cy="4708981"/>
          </a:xfrm>
          <a:prstGeom prst="rect">
            <a:avLst/>
          </a:prstGeom>
          <a:noFill/>
        </p:spPr>
        <p:txBody>
          <a:bodyPr wrap="square" rtlCol="0">
            <a:spAutoFit/>
          </a:bodyPr>
          <a:lstStyle/>
          <a:p>
            <a:pPr marL="722313" indent="-342900">
              <a:lnSpc>
                <a:spcPct val="150000"/>
              </a:lnSpc>
              <a:spcBef>
                <a:spcPts val="600"/>
              </a:spcBef>
              <a:buClr>
                <a:schemeClr val="accent5"/>
              </a:buClr>
              <a:buFont typeface="Wingdings" pitchFamily="2" charset="2"/>
              <a:buChar char="v"/>
            </a:pPr>
            <a:r>
              <a:rPr lang="fr-FR" sz="2400" dirty="0">
                <a:latin typeface="Calibri" panose="020F0502020204030204" pitchFamily="34" charset="0"/>
              </a:rPr>
              <a:t>Publier un </a:t>
            </a:r>
            <a:r>
              <a:rPr lang="fr-FR" sz="2400" b="1" dirty="0">
                <a:solidFill>
                  <a:schemeClr val="accent5"/>
                </a:solidFill>
                <a:latin typeface="Calibri" panose="020F0502020204030204" pitchFamily="34" charset="0"/>
              </a:rPr>
              <a:t>data </a:t>
            </a:r>
            <a:r>
              <a:rPr lang="fr-FR" sz="2400" b="1" dirty="0" err="1">
                <a:solidFill>
                  <a:schemeClr val="accent5"/>
                </a:solidFill>
                <a:latin typeface="Calibri" panose="020F0502020204030204" pitchFamily="34" charset="0"/>
              </a:rPr>
              <a:t>paper</a:t>
            </a:r>
            <a:r>
              <a:rPr lang="fr-FR" sz="2400" b="1" dirty="0">
                <a:solidFill>
                  <a:schemeClr val="accent5"/>
                </a:solidFill>
                <a:latin typeface="Calibri" panose="020F0502020204030204" pitchFamily="34" charset="0"/>
              </a:rPr>
              <a:t> </a:t>
            </a:r>
            <a:r>
              <a:rPr lang="fr-FR" sz="1200" dirty="0">
                <a:solidFill>
                  <a:schemeClr val="accent5"/>
                </a:solidFill>
                <a:latin typeface="Calibri" panose="020F0502020204030204" pitchFamily="34" charset="0"/>
              </a:rPr>
              <a:t>(</a:t>
            </a:r>
            <a:r>
              <a:rPr lang="fr-FR" sz="1200" dirty="0">
                <a:solidFill>
                  <a:schemeClr val="accent5"/>
                </a:solidFill>
                <a:latin typeface="Calibri" panose="020F0502020204030204" pitchFamily="34" charset="0"/>
                <a:hlinkClick r:id="rId3"/>
              </a:rPr>
              <a:t>https://intranet-data.cirad.fr/deposer-et-publier/publier-un-data-paper</a:t>
            </a:r>
            <a:r>
              <a:rPr lang="fr-FR" sz="1200" dirty="0">
                <a:solidFill>
                  <a:schemeClr val="accent5"/>
                </a:solidFill>
                <a:latin typeface="Calibri" panose="020F0502020204030204" pitchFamily="34" charset="0"/>
              </a:rPr>
              <a:t>) </a:t>
            </a:r>
          </a:p>
          <a:p>
            <a:pPr marL="379413">
              <a:lnSpc>
                <a:spcPct val="150000"/>
              </a:lnSpc>
              <a:spcBef>
                <a:spcPts val="600"/>
              </a:spcBef>
              <a:buClr>
                <a:schemeClr val="accent5"/>
              </a:buClr>
            </a:pPr>
            <a:endParaRPr lang="fr-FR" sz="1200" dirty="0">
              <a:solidFill>
                <a:schemeClr val="accent5"/>
              </a:solidFill>
              <a:latin typeface="Calibri" panose="020F0502020204030204" pitchFamily="34" charset="0"/>
            </a:endParaRPr>
          </a:p>
          <a:p>
            <a:pPr marL="722313" indent="-342900">
              <a:lnSpc>
                <a:spcPct val="150000"/>
              </a:lnSpc>
              <a:spcBef>
                <a:spcPts val="2400"/>
              </a:spcBef>
              <a:buClr>
                <a:schemeClr val="accent5"/>
              </a:buClr>
              <a:buFont typeface="Wingdings" pitchFamily="2" charset="2"/>
              <a:buChar char="v"/>
            </a:pPr>
            <a:endParaRPr lang="fr-FR" sz="1400" dirty="0">
              <a:latin typeface="Calibri" panose="020F0502020204030204" pitchFamily="34" charset="0"/>
            </a:endParaRPr>
          </a:p>
          <a:p>
            <a:pPr marL="722313" indent="-342900">
              <a:spcBef>
                <a:spcPts val="600"/>
              </a:spcBef>
              <a:buClr>
                <a:schemeClr val="accent5"/>
              </a:buClr>
              <a:buFont typeface="Wingdings" pitchFamily="2" charset="2"/>
              <a:buChar char="v"/>
            </a:pPr>
            <a:endParaRPr lang="fr-FR" sz="2400" dirty="0">
              <a:latin typeface="Calibri" panose="020F0502020204030204" pitchFamily="34" charset="0"/>
            </a:endParaRPr>
          </a:p>
          <a:p>
            <a:pPr marL="722313" indent="-342900">
              <a:spcBef>
                <a:spcPts val="600"/>
              </a:spcBef>
              <a:buClr>
                <a:schemeClr val="accent5"/>
              </a:buClr>
              <a:buFont typeface="Wingdings" pitchFamily="2" charset="2"/>
              <a:buChar char="v"/>
            </a:pPr>
            <a:endParaRPr lang="fr-FR" sz="2400" dirty="0">
              <a:latin typeface="Calibri" panose="020F0502020204030204" pitchFamily="34" charset="0"/>
            </a:endParaRPr>
          </a:p>
          <a:p>
            <a:pPr marL="722313" indent="-342900">
              <a:spcBef>
                <a:spcPts val="600"/>
              </a:spcBef>
              <a:buClr>
                <a:schemeClr val="accent5"/>
              </a:buClr>
              <a:buFont typeface="Wingdings" pitchFamily="2" charset="2"/>
              <a:buChar char="v"/>
            </a:pPr>
            <a:endParaRPr lang="fr-FR" sz="2400" dirty="0">
              <a:latin typeface="Calibri" panose="020F0502020204030204" pitchFamily="34" charset="0"/>
            </a:endParaRPr>
          </a:p>
          <a:p>
            <a:pPr marL="722313" indent="-342900">
              <a:spcBef>
                <a:spcPts val="600"/>
              </a:spcBef>
              <a:buClr>
                <a:schemeClr val="accent5"/>
              </a:buClr>
              <a:buFont typeface="Wingdings" pitchFamily="2" charset="2"/>
              <a:buChar char="v"/>
            </a:pPr>
            <a:endParaRPr lang="fr-FR" sz="1600" dirty="0">
              <a:latin typeface="Calibri" panose="020F0502020204030204" pitchFamily="34" charset="0"/>
            </a:endParaRPr>
          </a:p>
          <a:p>
            <a:pPr marL="722313" indent="-342900">
              <a:spcBef>
                <a:spcPts val="600"/>
              </a:spcBef>
              <a:buClr>
                <a:schemeClr val="accent5"/>
              </a:buClr>
              <a:buFont typeface="Wingdings" pitchFamily="2" charset="2"/>
              <a:buChar char="v"/>
            </a:pPr>
            <a:r>
              <a:rPr lang="fr-FR" sz="2400" dirty="0">
                <a:latin typeface="Calibri" panose="020F0502020204030204" pitchFamily="34" charset="0"/>
              </a:rPr>
              <a:t>Publier un </a:t>
            </a:r>
            <a:r>
              <a:rPr lang="fr-FR" sz="2400" b="1" dirty="0">
                <a:solidFill>
                  <a:schemeClr val="accent5"/>
                </a:solidFill>
                <a:latin typeface="Calibri" panose="020F0502020204030204" pitchFamily="34" charset="0"/>
              </a:rPr>
              <a:t>article de recherche</a:t>
            </a:r>
          </a:p>
          <a:p>
            <a:pPr marL="722313" indent="-342900">
              <a:lnSpc>
                <a:spcPct val="150000"/>
              </a:lnSpc>
              <a:spcBef>
                <a:spcPts val="300"/>
              </a:spcBef>
              <a:buClr>
                <a:schemeClr val="accent5"/>
              </a:buClr>
              <a:buFont typeface="Wingdings" pitchFamily="2" charset="2"/>
              <a:buChar char="v"/>
            </a:pPr>
            <a:r>
              <a:rPr lang="fr-FR" sz="2000" dirty="0">
                <a:latin typeface="Calibri" panose="020F0502020204030204" pitchFamily="34" charset="0"/>
              </a:rPr>
              <a:t>Rédiger une brève pour un magazine spécialisé</a:t>
            </a:r>
          </a:p>
          <a:p>
            <a:pPr marL="722313" indent="-342900">
              <a:spcBef>
                <a:spcPts val="300"/>
              </a:spcBef>
              <a:buClr>
                <a:schemeClr val="accent5"/>
              </a:buClr>
              <a:buFont typeface="Wingdings" pitchFamily="2" charset="2"/>
              <a:buChar char="v"/>
            </a:pPr>
            <a:r>
              <a:rPr lang="fr-FR" sz="2000" dirty="0">
                <a:latin typeface="Calibri" panose="020F0502020204030204" pitchFamily="34" charset="0"/>
              </a:rPr>
              <a:t>Contribuer à un blog, ….</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113" y="3898753"/>
            <a:ext cx="864400" cy="1145330"/>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725" y="3729866"/>
            <a:ext cx="1034847" cy="1371955"/>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1377" y="3550323"/>
            <a:ext cx="988004" cy="1325783"/>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658" y="4432177"/>
            <a:ext cx="1466022" cy="478127"/>
          </a:xfrm>
          <a:prstGeom prst="rect">
            <a:avLst/>
          </a:prstGeom>
        </p:spPr>
      </p:pic>
      <p:pic>
        <p:nvPicPr>
          <p:cNvPr id="24" name="Imag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0074" y="3843121"/>
            <a:ext cx="989493" cy="1256594"/>
          </a:xfrm>
          <a:prstGeom prst="rect">
            <a:avLst/>
          </a:prstGeom>
        </p:spPr>
      </p:pic>
      <p:pic>
        <p:nvPicPr>
          <p:cNvPr id="25" name="Imag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750" y="3966865"/>
            <a:ext cx="1466023" cy="376718"/>
          </a:xfrm>
          <a:prstGeom prst="rect">
            <a:avLst/>
          </a:prstGeom>
        </p:spPr>
      </p:pic>
      <p:pic>
        <p:nvPicPr>
          <p:cNvPr id="26" name="Imag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8351" y="4559554"/>
            <a:ext cx="2433085" cy="421111"/>
          </a:xfrm>
          <a:prstGeom prst="rect">
            <a:avLst/>
          </a:prstGeom>
        </p:spPr>
      </p:pic>
      <p:sp>
        <p:nvSpPr>
          <p:cNvPr id="18" name="Titre 1">
            <a:extLst>
              <a:ext uri="{FF2B5EF4-FFF2-40B4-BE49-F238E27FC236}">
                <a16:creationId xmlns:a16="http://schemas.microsoft.com/office/drawing/2014/main" id="{C235AD60-35AC-2D46-91FF-2577E730DEB7}"/>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sym typeface="Wingdings" pitchFamily="2" charset="2"/>
              </a:rPr>
              <a:t>Publication / Valorisation des données </a:t>
            </a:r>
          </a:p>
        </p:txBody>
      </p:sp>
      <p:grpSp>
        <p:nvGrpSpPr>
          <p:cNvPr id="21" name="Groupe 20">
            <a:extLst>
              <a:ext uri="{FF2B5EF4-FFF2-40B4-BE49-F238E27FC236}">
                <a16:creationId xmlns:a16="http://schemas.microsoft.com/office/drawing/2014/main" id="{C3C4AD90-098B-475A-B098-8454A97350FF}"/>
              </a:ext>
            </a:extLst>
          </p:cNvPr>
          <p:cNvGrpSpPr/>
          <p:nvPr/>
        </p:nvGrpSpPr>
        <p:grpSpPr>
          <a:xfrm>
            <a:off x="5938" y="6464300"/>
            <a:ext cx="9120556" cy="435904"/>
            <a:chOff x="5938" y="6464300"/>
            <a:chExt cx="9120556" cy="435904"/>
          </a:xfrm>
        </p:grpSpPr>
        <p:pic>
          <p:nvPicPr>
            <p:cNvPr id="27" name="Image 26">
              <a:extLst>
                <a:ext uri="{FF2B5EF4-FFF2-40B4-BE49-F238E27FC236}">
                  <a16:creationId xmlns:a16="http://schemas.microsoft.com/office/drawing/2014/main" id="{A08F75EE-37CA-425A-8F96-4ACCE0F03A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0" name="Espace réservé du numéro de diapositive 4">
              <a:extLst>
                <a:ext uri="{FF2B5EF4-FFF2-40B4-BE49-F238E27FC236}">
                  <a16:creationId xmlns:a16="http://schemas.microsoft.com/office/drawing/2014/main" id="{336296C8-153B-408F-B5BF-0787A040CEC1}"/>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257</a:t>
              </a:fld>
              <a:endParaRPr lang="fr-FR" sz="1200" dirty="0">
                <a:solidFill>
                  <a:schemeClr val="tx1"/>
                </a:solidFill>
              </a:endParaRPr>
            </a:p>
          </p:txBody>
        </p:sp>
      </p:grpSp>
      <p:pic>
        <p:nvPicPr>
          <p:cNvPr id="4" name="Image 3">
            <a:extLst>
              <a:ext uri="{FF2B5EF4-FFF2-40B4-BE49-F238E27FC236}">
                <a16:creationId xmlns:a16="http://schemas.microsoft.com/office/drawing/2014/main" id="{C2AFCE39-8D44-4A17-8B3D-4EB681F6F6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9837" y="2648962"/>
            <a:ext cx="8192643" cy="924054"/>
          </a:xfrm>
          <a:prstGeom prst="rect">
            <a:avLst/>
          </a:prstGeom>
        </p:spPr>
      </p:pic>
      <p:sp>
        <p:nvSpPr>
          <p:cNvPr id="19" name="ZoneTexte 18">
            <a:extLst>
              <a:ext uri="{FF2B5EF4-FFF2-40B4-BE49-F238E27FC236}">
                <a16:creationId xmlns:a16="http://schemas.microsoft.com/office/drawing/2014/main" id="{10FA288A-81D8-4172-AE42-CC1E9928FC02}"/>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82204262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CCE489B3-8BC4-6E43-990A-EE9BE5DDD3C9}"/>
              </a:ext>
            </a:extLst>
          </p:cNvPr>
          <p:cNvSpPr txBox="1">
            <a:spLocks/>
          </p:cNvSpPr>
          <p:nvPr/>
        </p:nvSpPr>
        <p:spPr>
          <a:xfrm>
            <a:off x="0" y="0"/>
            <a:ext cx="9159368" cy="718949"/>
          </a:xfrm>
          <a:prstGeom prst="rect">
            <a:avLst/>
          </a:prstGeom>
          <a:solidFill>
            <a:srgbClr val="FFE7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3366FF"/>
                </a:solidFill>
                <a:latin typeface="+mn-lt"/>
              </a:rPr>
              <a:t>Rendre public son PGD</a:t>
            </a:r>
            <a:endParaRPr lang="fr-FR" sz="3200" b="1" dirty="0">
              <a:solidFill>
                <a:srgbClr val="3366FF"/>
              </a:solidFill>
              <a:latin typeface="+mn-lt"/>
              <a:sym typeface="Wingdings" pitchFamily="2" charset="2"/>
            </a:endParaRPr>
          </a:p>
        </p:txBody>
      </p:sp>
      <p:grpSp>
        <p:nvGrpSpPr>
          <p:cNvPr id="16" name="Groupe 15">
            <a:extLst>
              <a:ext uri="{FF2B5EF4-FFF2-40B4-BE49-F238E27FC236}">
                <a16:creationId xmlns:a16="http://schemas.microsoft.com/office/drawing/2014/main" id="{F80D5A73-156E-4E12-9B1C-9E749581A2A7}"/>
              </a:ext>
            </a:extLst>
          </p:cNvPr>
          <p:cNvGrpSpPr/>
          <p:nvPr/>
        </p:nvGrpSpPr>
        <p:grpSpPr>
          <a:xfrm>
            <a:off x="5938" y="6464300"/>
            <a:ext cx="9120556" cy="435904"/>
            <a:chOff x="5938" y="6464300"/>
            <a:chExt cx="9120556" cy="435904"/>
          </a:xfrm>
        </p:grpSpPr>
        <p:pic>
          <p:nvPicPr>
            <p:cNvPr id="22" name="Image 21">
              <a:extLst>
                <a:ext uri="{FF2B5EF4-FFF2-40B4-BE49-F238E27FC236}">
                  <a16:creationId xmlns:a16="http://schemas.microsoft.com/office/drawing/2014/main" id="{7F377EF8-9332-4FBE-87F0-D126D58D7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3" name="Espace réservé du numéro de diapositive 4">
              <a:extLst>
                <a:ext uri="{FF2B5EF4-FFF2-40B4-BE49-F238E27FC236}">
                  <a16:creationId xmlns:a16="http://schemas.microsoft.com/office/drawing/2014/main" id="{9730AFD6-7E96-4C18-A852-4239AA60A9A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258</a:t>
              </a:fld>
              <a:endParaRPr lang="fr-FR" sz="1200" dirty="0">
                <a:solidFill>
                  <a:schemeClr val="tx1"/>
                </a:solidFill>
              </a:endParaRPr>
            </a:p>
          </p:txBody>
        </p:sp>
      </p:grpSp>
      <p:grpSp>
        <p:nvGrpSpPr>
          <p:cNvPr id="13" name="Groupe 12"/>
          <p:cNvGrpSpPr/>
          <p:nvPr/>
        </p:nvGrpSpPr>
        <p:grpSpPr>
          <a:xfrm>
            <a:off x="251520" y="692697"/>
            <a:ext cx="3976923" cy="5400600"/>
            <a:chOff x="323528" y="692696"/>
            <a:chExt cx="4104456" cy="5593019"/>
          </a:xfrm>
        </p:grpSpPr>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556792"/>
              <a:ext cx="3964675" cy="3744416"/>
            </a:xfrm>
            <a:prstGeom prst="rect">
              <a:avLst/>
            </a:prstGeom>
          </p:spPr>
        </p:pic>
        <p:grpSp>
          <p:nvGrpSpPr>
            <p:cNvPr id="3" name="Groupe 2"/>
            <p:cNvGrpSpPr/>
            <p:nvPr/>
          </p:nvGrpSpPr>
          <p:grpSpPr>
            <a:xfrm>
              <a:off x="323528" y="692696"/>
              <a:ext cx="4104456" cy="852187"/>
              <a:chOff x="791580" y="1124744"/>
              <a:chExt cx="4104456" cy="852187"/>
            </a:xfrm>
          </p:grpSpPr>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580" y="1376772"/>
                <a:ext cx="1047896" cy="600159"/>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6787" y="1426203"/>
                <a:ext cx="1405073" cy="504661"/>
              </a:xfrm>
              <a:prstGeom prst="rect">
                <a:avLst/>
              </a:prstGeom>
            </p:spPr>
          </p:pic>
          <p:sp>
            <p:nvSpPr>
              <p:cNvPr id="11" name="ZoneTexte 10"/>
              <p:cNvSpPr txBox="1"/>
              <p:nvPr/>
            </p:nvSpPr>
            <p:spPr>
              <a:xfrm>
                <a:off x="2235520" y="1124744"/>
                <a:ext cx="894989" cy="369332"/>
              </a:xfrm>
              <a:prstGeom prst="rect">
                <a:avLst/>
              </a:prstGeom>
              <a:noFill/>
            </p:spPr>
            <p:txBody>
              <a:bodyPr wrap="none" rtlCol="0">
                <a:spAutoFit/>
              </a:bodyPr>
              <a:lstStyle/>
              <a:p>
                <a:r>
                  <a:rPr lang="fr-FR" dirty="0">
                    <a:latin typeface="Calibri" panose="020F0502020204030204" pitchFamily="34" charset="0"/>
                  </a:rPr>
                  <a:t>Pensoft</a:t>
                </a:r>
              </a:p>
            </p:txBody>
          </p:sp>
          <p:sp>
            <p:nvSpPr>
              <p:cNvPr id="2" name="ZoneTexte 1"/>
              <p:cNvSpPr txBox="1"/>
              <p:nvPr/>
            </p:nvSpPr>
            <p:spPr>
              <a:xfrm>
                <a:off x="3253470" y="1653865"/>
                <a:ext cx="1642566" cy="276999"/>
              </a:xfrm>
              <a:prstGeom prst="rect">
                <a:avLst/>
              </a:prstGeom>
              <a:noFill/>
            </p:spPr>
            <p:txBody>
              <a:bodyPr wrap="none" rtlCol="0">
                <a:spAutoFit/>
              </a:bodyPr>
              <a:lstStyle/>
              <a:p>
                <a:r>
                  <a:rPr lang="fr-FR" sz="1200" dirty="0">
                    <a:hlinkClick r:id="rId7"/>
                  </a:rPr>
                  <a:t>https://riojournal.com/</a:t>
                </a:r>
                <a:endParaRPr lang="fr-FR" sz="1200" dirty="0"/>
              </a:p>
            </p:txBody>
          </p:sp>
        </p:grpSp>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940" y="5638698"/>
              <a:ext cx="2113589" cy="647017"/>
            </a:xfrm>
            <a:prstGeom prst="rect">
              <a:avLst/>
            </a:prstGeom>
            <a:ln>
              <a:solidFill>
                <a:schemeClr val="accent6">
                  <a:lumMod val="75000"/>
                </a:schemeClr>
              </a:solidFill>
            </a:ln>
          </p:spPr>
        </p:pic>
      </p:grpSp>
      <p:grpSp>
        <p:nvGrpSpPr>
          <p:cNvPr id="12" name="Groupe 11"/>
          <p:cNvGrpSpPr/>
          <p:nvPr/>
        </p:nvGrpSpPr>
        <p:grpSpPr>
          <a:xfrm>
            <a:off x="4228443" y="3000863"/>
            <a:ext cx="4788322" cy="2685114"/>
            <a:chOff x="4392190" y="383846"/>
            <a:chExt cx="4788322" cy="2685114"/>
          </a:xfrm>
        </p:grpSpPr>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2190" y="881846"/>
              <a:ext cx="4788322" cy="2187114"/>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0192" y="383846"/>
              <a:ext cx="1523945" cy="633720"/>
            </a:xfrm>
            <a:prstGeom prst="rect">
              <a:avLst/>
            </a:prstGeom>
          </p:spPr>
        </p:pic>
      </p:grpSp>
      <p:pic>
        <p:nvPicPr>
          <p:cNvPr id="14" name="Image 13">
            <a:extLst>
              <a:ext uri="{FF2B5EF4-FFF2-40B4-BE49-F238E27FC236}">
                <a16:creationId xmlns:a16="http://schemas.microsoft.com/office/drawing/2014/main" id="{848371AE-9714-46CC-9675-41BBE77BF9FE}"/>
              </a:ext>
            </a:extLst>
          </p:cNvPr>
          <p:cNvPicPr>
            <a:picLocks noChangeAspect="1"/>
          </p:cNvPicPr>
          <p:nvPr/>
        </p:nvPicPr>
        <p:blipFill>
          <a:blip r:embed="rId11"/>
          <a:stretch>
            <a:fillRect/>
          </a:stretch>
        </p:blipFill>
        <p:spPr>
          <a:xfrm>
            <a:off x="4661991" y="582275"/>
            <a:ext cx="4045884" cy="2355710"/>
          </a:xfrm>
          <a:prstGeom prst="rect">
            <a:avLst/>
          </a:prstGeom>
          <a:ln>
            <a:solidFill>
              <a:schemeClr val="tx2"/>
            </a:solidFill>
          </a:ln>
        </p:spPr>
      </p:pic>
      <p:sp>
        <p:nvSpPr>
          <p:cNvPr id="19" name="ZoneTexte 18">
            <a:extLst>
              <a:ext uri="{FF2B5EF4-FFF2-40B4-BE49-F238E27FC236}">
                <a16:creationId xmlns:a16="http://schemas.microsoft.com/office/drawing/2014/main" id="{CD55A84B-0A29-4B5D-B460-C1A503114EBA}"/>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14529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539552" y="836712"/>
            <a:ext cx="8424936" cy="49244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Partage par défaut, </a:t>
            </a:r>
            <a:r>
              <a:rPr kumimoji="0" lang="fr-FR" sz="2400" i="0" u="none" strike="noStrike" kern="1200" cap="none" spc="0" normalizeH="0" baseline="0" noProof="0" dirty="0">
                <a:ln>
                  <a:noFill/>
                </a:ln>
                <a:solidFill>
                  <a:prstClr val="black"/>
                </a:solidFill>
                <a:effectLst/>
                <a:uLnTx/>
                <a:uFillTx/>
                <a:latin typeface="Calibri" panose="020F0502020204030204" pitchFamily="34" charset="0"/>
                <a:cs typeface="Times New Roman"/>
              </a:rPr>
              <a:t>sinon justification des raisons</a:t>
            </a:r>
            <a:r>
              <a:rPr kumimoji="0" lang="fr-FR" sz="26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endParaRPr kumimoji="0" lang="fr-FR" sz="2200" b="1"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sp>
        <p:nvSpPr>
          <p:cNvPr id="7" name="ZoneTexte 6"/>
          <p:cNvSpPr txBox="1"/>
          <p:nvPr/>
        </p:nvSpPr>
        <p:spPr>
          <a:xfrm>
            <a:off x="539552" y="3789040"/>
            <a:ext cx="849694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1200"/>
              </a:spcBef>
              <a:spcAft>
                <a:spcPts val="0"/>
              </a:spcAft>
              <a:buClrTx/>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Partage à l’issue du projet</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 avec</a:t>
            </a:r>
            <a:r>
              <a:rPr kumimoji="0" lang="fr-FR" sz="2400" b="0" i="0" u="none" strike="noStrike" kern="1200" cap="none" spc="0" normalizeH="0" noProof="0" dirty="0">
                <a:ln>
                  <a:noFill/>
                </a:ln>
                <a:solidFill>
                  <a:prstClr val="black"/>
                </a:solidFill>
                <a:effectLst/>
                <a:uLnTx/>
                <a:uFillTx/>
                <a:latin typeface="Calibri" panose="020F0502020204030204" pitchFamily="34" charset="0"/>
                <a:cs typeface="Times New Roman"/>
              </a:rPr>
              <a:t> des communautés extérieures</a:t>
            </a:r>
            <a:endParaRPr lang="fr-FR" sz="2200" dirty="0">
              <a:solidFill>
                <a:prstClr val="black"/>
              </a:solidFill>
              <a:latin typeface="Calibri" panose="020F0502020204030204" pitchFamily="34" charset="0"/>
            </a:endParaRPr>
          </a:p>
        </p:txBody>
      </p:sp>
      <p:sp>
        <p:nvSpPr>
          <p:cNvPr id="9" name="Titre 1">
            <a:extLst>
              <a:ext uri="{FF2B5EF4-FFF2-40B4-BE49-F238E27FC236}">
                <a16:creationId xmlns:a16="http://schemas.microsoft.com/office/drawing/2014/main" id="{10C02ADA-B037-E646-A32B-4EED398B6936}"/>
              </a:ext>
            </a:extLst>
          </p:cNvPr>
          <p:cNvSpPr>
            <a:spLocks noGrp="1"/>
          </p:cNvSpPr>
          <p:nvPr>
            <p:ph type="title"/>
          </p:nvPr>
        </p:nvSpPr>
        <p:spPr>
          <a:xfrm>
            <a:off x="0" y="0"/>
            <a:ext cx="9159368" cy="718949"/>
          </a:xfr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p:spPr>
        <p:txBody>
          <a:bodyPr>
            <a:normAutofit/>
          </a:bodyPr>
          <a:lstStyle/>
          <a:p>
            <a:pPr algn="l"/>
            <a:r>
              <a:rPr lang="fr-FR" sz="3600" b="1" dirty="0">
                <a:latin typeface="Alwyn New Rg" pitchFamily="34" charset="0"/>
              </a:rPr>
              <a:t>A retenir</a:t>
            </a:r>
          </a:p>
        </p:txBody>
      </p:sp>
      <p:grpSp>
        <p:nvGrpSpPr>
          <p:cNvPr id="15" name="Groupe 14">
            <a:extLst>
              <a:ext uri="{FF2B5EF4-FFF2-40B4-BE49-F238E27FC236}">
                <a16:creationId xmlns:a16="http://schemas.microsoft.com/office/drawing/2014/main" id="{CD4F69A9-C63B-43FE-8212-F23BCE534108}"/>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71EDD1F6-0608-49BC-8CAB-E4C9E86C6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1123AD72-BD78-43CF-BC3D-2B80A82A60A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 name="ZoneTexte 10">
            <a:extLst>
              <a:ext uri="{FF2B5EF4-FFF2-40B4-BE49-F238E27FC236}">
                <a16:creationId xmlns:a16="http://schemas.microsoft.com/office/drawing/2014/main" id="{5E94FA77-91C8-4CEC-AEA8-489F11C3DF2A}"/>
              </a:ext>
            </a:extLst>
          </p:cNvPr>
          <p:cNvSpPr txBox="1"/>
          <p:nvPr/>
        </p:nvSpPr>
        <p:spPr>
          <a:xfrm>
            <a:off x="539552" y="1874441"/>
            <a:ext cx="8424936" cy="184665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Liberté du:</a:t>
            </a:r>
          </a:p>
          <a:p>
            <a:pPr marL="893763" lvl="1" indent="-269875">
              <a:spcBef>
                <a:spcPts val="300"/>
              </a:spcBef>
              <a:buFont typeface="Arial" panose="020B0604020202020204" pitchFamily="34" charset="0"/>
              <a:buChar char="•"/>
              <a:defRPr/>
            </a:pPr>
            <a:r>
              <a:rPr kumimoji="0" lang="fr-FR" sz="2000" i="0" u="none" strike="noStrike" kern="1200" cap="none" spc="0" normalizeH="0" baseline="0" noProof="0" dirty="0">
                <a:ln>
                  <a:noFill/>
                </a:ln>
                <a:solidFill>
                  <a:prstClr val="black"/>
                </a:solidFill>
                <a:effectLst/>
                <a:uLnTx/>
                <a:uFillTx/>
                <a:latin typeface="Calibri" panose="020F0502020204030204" pitchFamily="34" charset="0"/>
                <a:cs typeface="Times New Roman"/>
              </a:rPr>
              <a:t>choix des jeux de données à partager</a:t>
            </a:r>
          </a:p>
          <a:p>
            <a:pPr marL="893763" lvl="1" indent="-269875">
              <a:spcBef>
                <a:spcPts val="300"/>
              </a:spcBef>
              <a:buFont typeface="Arial" panose="020B0604020202020204" pitchFamily="34" charset="0"/>
              <a:buChar char="•"/>
              <a:defRPr/>
            </a:pPr>
            <a:r>
              <a:rPr kumimoji="0" lang="fr-FR" sz="2000" i="0" u="none" strike="noStrike" kern="1200" cap="none" spc="0" normalizeH="0" baseline="0" noProof="0" dirty="0">
                <a:ln>
                  <a:noFill/>
                </a:ln>
                <a:solidFill>
                  <a:prstClr val="black"/>
                </a:solidFill>
                <a:effectLst/>
                <a:uLnTx/>
                <a:uFillTx/>
                <a:latin typeface="Calibri" panose="020F0502020204030204" pitchFamily="34" charset="0"/>
                <a:cs typeface="Times New Roman"/>
              </a:rPr>
              <a:t>délai d’accès à vos données</a:t>
            </a:r>
          </a:p>
          <a:p>
            <a:pPr marL="893763" lvl="1" indent="-269875">
              <a:spcBef>
                <a:spcPts val="300"/>
              </a:spcBef>
              <a:buFont typeface="Arial" panose="020B0604020202020204" pitchFamily="34" charset="0"/>
              <a:buChar char="•"/>
              <a:defRPr/>
            </a:pPr>
            <a:r>
              <a:rPr lang="fr-FR" sz="2000" dirty="0">
                <a:solidFill>
                  <a:prstClr val="black"/>
                </a:solidFill>
                <a:latin typeface="Calibri" panose="020F0502020204030204" pitchFamily="34" charset="0"/>
                <a:cs typeface="Times New Roman"/>
              </a:rPr>
              <a:t>choix des entrepôts de données</a:t>
            </a:r>
          </a:p>
          <a:p>
            <a:pPr marL="893763" lvl="1" indent="-269875">
              <a:spcBef>
                <a:spcPts val="300"/>
              </a:spcBef>
              <a:buFont typeface="Arial" panose="020B0604020202020204" pitchFamily="34" charset="0"/>
              <a:buChar char="•"/>
              <a:defRPr/>
            </a:pPr>
            <a:r>
              <a:rPr lang="fr-FR" sz="2000" dirty="0">
                <a:solidFill>
                  <a:prstClr val="black"/>
                </a:solidFill>
                <a:latin typeface="Calibri" panose="020F0502020204030204" pitchFamily="34" charset="0"/>
                <a:cs typeface="Times New Roman"/>
              </a:rPr>
              <a:t>t</a:t>
            </a:r>
            <a:r>
              <a:rPr kumimoji="0" lang="fr-FR" sz="2000"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ype</a:t>
            </a:r>
            <a:r>
              <a:rPr kumimoji="0" lang="fr-FR" sz="2000" i="0" u="none" strike="noStrike" kern="1200" cap="none" spc="0" normalizeH="0" baseline="0" noProof="0" dirty="0">
                <a:ln>
                  <a:noFill/>
                </a:ln>
                <a:solidFill>
                  <a:prstClr val="black"/>
                </a:solidFill>
                <a:effectLst/>
                <a:uLnTx/>
                <a:uFillTx/>
                <a:latin typeface="Calibri" panose="020F0502020204030204" pitchFamily="34" charset="0"/>
                <a:cs typeface="Times New Roman"/>
              </a:rPr>
              <a:t> de modalités d’accès et de licences</a:t>
            </a:r>
            <a:r>
              <a:rPr kumimoji="0" lang="fr-FR"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endParaRPr kumimoji="0" lang="fr-FR" sz="140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sp>
        <p:nvSpPr>
          <p:cNvPr id="12" name="ZoneTexte 11">
            <a:extLst>
              <a:ext uri="{FF2B5EF4-FFF2-40B4-BE49-F238E27FC236}">
                <a16:creationId xmlns:a16="http://schemas.microsoft.com/office/drawing/2014/main" id="{050DCB58-4D7E-42CC-AAD5-2967CC494BC6}"/>
              </a:ext>
            </a:extLst>
          </p:cNvPr>
          <p:cNvSpPr txBox="1"/>
          <p:nvPr/>
        </p:nvSpPr>
        <p:spPr>
          <a:xfrm>
            <a:off x="539552" y="1340768"/>
            <a:ext cx="8424936"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lgn="l">
              <a:spcAft>
                <a:spcPts val="0"/>
              </a:spcAft>
              <a:buClrTx/>
              <a:buFont typeface="Wingdings" pitchFamily="2" charset="2"/>
              <a:buChar char="v"/>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A minima: </a:t>
            </a:r>
            <a:r>
              <a:rPr lang="fr-FR" sz="2400" dirty="0">
                <a:solidFill>
                  <a:prstClr val="black"/>
                </a:solidFill>
                <a:latin typeface="Calibri" panose="020F0502020204030204" pitchFamily="34" charset="0"/>
              </a:rPr>
              <a:t>partage des données à l’origine d’articles</a:t>
            </a:r>
            <a:endParaRPr kumimoji="0" lang="fr-FR" sz="220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grpSp>
        <p:nvGrpSpPr>
          <p:cNvPr id="4" name="Groupe 3">
            <a:extLst>
              <a:ext uri="{FF2B5EF4-FFF2-40B4-BE49-F238E27FC236}">
                <a16:creationId xmlns:a16="http://schemas.microsoft.com/office/drawing/2014/main" id="{FBD69FDB-3389-4CF5-BFDF-5689A130C126}"/>
              </a:ext>
            </a:extLst>
          </p:cNvPr>
          <p:cNvGrpSpPr/>
          <p:nvPr/>
        </p:nvGrpSpPr>
        <p:grpSpPr>
          <a:xfrm>
            <a:off x="539552" y="4365104"/>
            <a:ext cx="8496944" cy="1827495"/>
            <a:chOff x="539552" y="4365104"/>
            <a:chExt cx="8496944" cy="1827495"/>
          </a:xfrm>
        </p:grpSpPr>
        <p:sp>
          <p:nvSpPr>
            <p:cNvPr id="3" name="ZoneTexte 2">
              <a:extLst>
                <a:ext uri="{FF2B5EF4-FFF2-40B4-BE49-F238E27FC236}">
                  <a16:creationId xmlns:a16="http://schemas.microsoft.com/office/drawing/2014/main" id="{71B24FDD-BE2A-4BEC-A23D-BD6B4B324704}"/>
                </a:ext>
              </a:extLst>
            </p:cNvPr>
            <p:cNvSpPr txBox="1"/>
            <p:nvPr/>
          </p:nvSpPr>
          <p:spPr>
            <a:xfrm>
              <a:off x="539552" y="4869160"/>
              <a:ext cx="8496944" cy="1323439"/>
            </a:xfrm>
            <a:prstGeom prst="rect">
              <a:avLst/>
            </a:prstGeom>
            <a:noFill/>
          </p:spPr>
          <p:txBody>
            <a:bodyPr wrap="square" rtlCol="0">
              <a:spAutoFit/>
            </a:bodyPr>
            <a:lstStyle/>
            <a:p>
              <a:r>
                <a:rPr lang="en-US" sz="2000" dirty="0"/>
                <a:t>The DMP is well structured and provides comprehensive information regarding the type of data to be collected and stored. </a:t>
              </a:r>
            </a:p>
            <a:p>
              <a:r>
                <a:rPr lang="en-US" sz="2000" dirty="0"/>
                <a:t>Nevertheless, there is limited reference to the accessibility of the data by other actors in the target countries and the wider public.</a:t>
              </a:r>
              <a:endParaRPr lang="fr-FR" sz="2000" dirty="0"/>
            </a:p>
          </p:txBody>
        </p:sp>
        <p:sp>
          <p:nvSpPr>
            <p:cNvPr id="16" name="ZoneTexte 15">
              <a:extLst>
                <a:ext uri="{FF2B5EF4-FFF2-40B4-BE49-F238E27FC236}">
                  <a16:creationId xmlns:a16="http://schemas.microsoft.com/office/drawing/2014/main" id="{E778AA74-CCDF-4A9D-8A3E-1430E22FE20C}"/>
                </a:ext>
              </a:extLst>
            </p:cNvPr>
            <p:cNvSpPr txBox="1"/>
            <p:nvPr/>
          </p:nvSpPr>
          <p:spPr>
            <a:xfrm>
              <a:off x="539552" y="4365104"/>
              <a:ext cx="849694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1200"/>
                </a:spcBef>
                <a:spcAft>
                  <a:spcPts val="0"/>
                </a:spcAft>
                <a:buClrTx/>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Afficher</a:t>
              </a:r>
              <a:r>
                <a:rPr kumimoji="0" lang="fr-FR" sz="2400" b="1" i="0" u="none" strike="noStrike" kern="1200" cap="none" spc="0" normalizeH="0" noProof="0" dirty="0">
                  <a:ln>
                    <a:noFill/>
                  </a:ln>
                  <a:solidFill>
                    <a:prstClr val="black"/>
                  </a:solidFill>
                  <a:effectLst/>
                  <a:uLnTx/>
                  <a:uFillTx/>
                  <a:latin typeface="Calibri" panose="020F0502020204030204" pitchFamily="34" charset="0"/>
                  <a:cs typeface="Times New Roman"/>
                </a:rPr>
                <a:t> une stratégie de p</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artage </a:t>
              </a:r>
              <a:r>
                <a:rPr kumimoji="0" lang="fr-FR" sz="2400" i="0" u="none" strike="noStrike" kern="1200" cap="none" spc="0" normalizeH="0" baseline="0" noProof="0" dirty="0">
                  <a:ln>
                    <a:noFill/>
                  </a:ln>
                  <a:solidFill>
                    <a:prstClr val="black"/>
                  </a:solidFill>
                  <a:effectLst/>
                  <a:uLnTx/>
                  <a:uFillTx/>
                  <a:latin typeface="Calibri" panose="020F0502020204030204" pitchFamily="34" charset="0"/>
                  <a:sym typeface="Wingdings" panose="05000000000000000000" pitchFamily="2" charset="2"/>
                </a:rPr>
                <a:t> Impact  </a:t>
              </a:r>
              <a:r>
                <a:rPr kumimoji="0" lang="fr-FR" sz="2400" i="0" u="none" strike="noStrike" kern="1200" cap="none" spc="0" normalizeH="0" noProof="0" dirty="0">
                  <a:ln>
                    <a:noFill/>
                  </a:ln>
                  <a:solidFill>
                    <a:prstClr val="black"/>
                  </a:solidFill>
                  <a:effectLst/>
                  <a:uLnTx/>
                  <a:uFillTx/>
                  <a:latin typeface="Calibri" panose="020F0502020204030204" pitchFamily="34" charset="0"/>
                  <a:sym typeface="Wingdings" panose="05000000000000000000" pitchFamily="2" charset="2"/>
                </a:rPr>
                <a:t>vos utilisateurs</a:t>
              </a:r>
              <a:endParaRPr lang="fr-FR" sz="2200" dirty="0">
                <a:solidFill>
                  <a:prstClr val="black"/>
                </a:solidFill>
                <a:latin typeface="Calibri" panose="020F0502020204030204" pitchFamily="34" charset="0"/>
              </a:endParaRPr>
            </a:p>
          </p:txBody>
        </p:sp>
      </p:grpSp>
      <p:sp>
        <p:nvSpPr>
          <p:cNvPr id="14" name="ZoneTexte 13">
            <a:extLst>
              <a:ext uri="{FF2B5EF4-FFF2-40B4-BE49-F238E27FC236}">
                <a16:creationId xmlns:a16="http://schemas.microsoft.com/office/drawing/2014/main" id="{34C93638-C7CE-4424-8664-F5E110FABD8E}"/>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84550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a:ea typeface="+mn-ea"/>
                <a:cs typeface="+mn-cs"/>
              </a:rPr>
              <a:t>Définition: les métadonnées</a:t>
            </a: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a:normAutofit/>
          </a:bodyPr>
          <a:lstStyle/>
          <a:p>
            <a:pPr algn="l"/>
            <a:r>
              <a:rPr lang="fr-FR" sz="3200" b="1" dirty="0">
                <a:latin typeface="+mn-lt"/>
              </a:rPr>
              <a:t>Structure du PGD</a:t>
            </a:r>
          </a:p>
        </p:txBody>
      </p:sp>
      <p:sp>
        <p:nvSpPr>
          <p:cNvPr id="6" name="Espace réservé du contenu 2"/>
          <p:cNvSpPr>
            <a:spLocks noGrp="1"/>
          </p:cNvSpPr>
          <p:nvPr>
            <p:ph idx="1"/>
          </p:nvPr>
        </p:nvSpPr>
        <p:spPr>
          <a:xfrm>
            <a:off x="2267744" y="926539"/>
            <a:ext cx="6289094" cy="2862501"/>
          </a:xfrm>
        </p:spPr>
        <p:txBody>
          <a:bodyPr>
            <a:noAutofit/>
          </a:bodyPr>
          <a:lstStyle/>
          <a:p>
            <a:pPr marL="0" indent="0">
              <a:lnSpc>
                <a:spcPct val="114000"/>
              </a:lnSpc>
              <a:spcBef>
                <a:spcPts val="200"/>
              </a:spcBef>
              <a:buClr>
                <a:srgbClr val="B84356"/>
              </a:buClr>
              <a:buNone/>
            </a:pPr>
            <a:r>
              <a:rPr lang="fr-FR" sz="2400" dirty="0">
                <a:cs typeface="Arial" panose="020B0604020202020204" pitchFamily="34" charset="0"/>
              </a:rPr>
              <a:t>1. Décrire les données</a:t>
            </a:r>
          </a:p>
          <a:p>
            <a:pPr marL="0" indent="0">
              <a:lnSpc>
                <a:spcPct val="114000"/>
              </a:lnSpc>
              <a:spcBef>
                <a:spcPts val="200"/>
              </a:spcBef>
              <a:buClr>
                <a:srgbClr val="B84356"/>
              </a:buClr>
              <a:buNone/>
            </a:pPr>
            <a:r>
              <a:rPr lang="fr-FR" sz="2400" dirty="0">
                <a:cs typeface="Arial" panose="020B0604020202020204" pitchFamily="34" charset="0"/>
              </a:rPr>
              <a:t>2. Clarifier le cadre juridique et éthique</a:t>
            </a:r>
          </a:p>
          <a:p>
            <a:pPr marL="0" lvl="2" indent="0">
              <a:lnSpc>
                <a:spcPct val="114000"/>
              </a:lnSpc>
              <a:spcBef>
                <a:spcPts val="200"/>
              </a:spcBef>
              <a:buClr>
                <a:srgbClr val="B84356"/>
              </a:buClr>
              <a:buNone/>
            </a:pPr>
            <a:r>
              <a:rPr lang="fr-FR" dirty="0">
                <a:cs typeface="Arial" panose="020B0604020202020204" pitchFamily="34" charset="0"/>
              </a:rPr>
              <a:t>3. Garantir compréhension et accès aux données</a:t>
            </a:r>
          </a:p>
          <a:p>
            <a:pPr marL="0" lvl="2" indent="0">
              <a:lnSpc>
                <a:spcPct val="114000"/>
              </a:lnSpc>
              <a:spcBef>
                <a:spcPts val="200"/>
              </a:spcBef>
              <a:buClr>
                <a:srgbClr val="B84356"/>
              </a:buClr>
              <a:buNone/>
            </a:pPr>
            <a:r>
              <a:rPr lang="fr-FR" dirty="0">
                <a:cs typeface="Arial" panose="020B0604020202020204" pitchFamily="34" charset="0"/>
              </a:rPr>
              <a:t>4. Assurer leur stockage</a:t>
            </a:r>
          </a:p>
          <a:p>
            <a:pPr marL="0" lvl="2" indent="0">
              <a:lnSpc>
                <a:spcPct val="114000"/>
              </a:lnSpc>
              <a:spcBef>
                <a:spcPts val="200"/>
              </a:spcBef>
              <a:buClr>
                <a:srgbClr val="B84356"/>
              </a:buClr>
              <a:buNone/>
            </a:pPr>
            <a:r>
              <a:rPr lang="fr-FR" dirty="0">
                <a:cs typeface="Arial" panose="020B0604020202020204" pitchFamily="34" charset="0"/>
              </a:rPr>
              <a:t>5. Définir les responsabilités</a:t>
            </a:r>
          </a:p>
          <a:p>
            <a:pPr marL="0" lvl="2" indent="0">
              <a:lnSpc>
                <a:spcPct val="114000"/>
              </a:lnSpc>
              <a:spcBef>
                <a:spcPts val="200"/>
              </a:spcBef>
              <a:buClr>
                <a:srgbClr val="B84356"/>
              </a:buClr>
              <a:buNone/>
            </a:pPr>
            <a:r>
              <a:rPr lang="fr-FR" dirty="0">
                <a:cs typeface="Arial" panose="020B0604020202020204" pitchFamily="34" charset="0"/>
              </a:rPr>
              <a:t>6. Spécifier les modalités de partage</a:t>
            </a: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ZoneTexte 3"/>
          <p:cNvSpPr txBox="1"/>
          <p:nvPr/>
        </p:nvSpPr>
        <p:spPr>
          <a:xfrm>
            <a:off x="3645083" y="6176337"/>
            <a:ext cx="53194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5"/>
              </a:rPr>
              <a:t>https://coop-ist.cirad.fr/gerer-des-donnees/rediger-un-pgd/1-qu-est-ce-qu-un-pgd</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064" y="4527092"/>
            <a:ext cx="3602777" cy="1614716"/>
          </a:xfrm>
          <a:prstGeom prst="rect">
            <a:avLst/>
          </a:prstGeom>
          <a:ln>
            <a:solidFill>
              <a:schemeClr val="tx1"/>
            </a:solidFill>
          </a:ln>
        </p:spPr>
      </p:pic>
      <p:pic>
        <p:nvPicPr>
          <p:cNvPr id="8" name="Image 7">
            <a:extLst>
              <a:ext uri="{FF2B5EF4-FFF2-40B4-BE49-F238E27FC236}">
                <a16:creationId xmlns:a16="http://schemas.microsoft.com/office/drawing/2014/main" id="{18AB0262-5037-448B-AA6A-91753E10B5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090038"/>
            <a:ext cx="1868149" cy="2410970"/>
          </a:xfrm>
          <a:prstGeom prst="rect">
            <a:avLst/>
          </a:prstGeom>
          <a:ln>
            <a:solidFill>
              <a:schemeClr val="accent3">
                <a:lumMod val="60000"/>
                <a:lumOff val="40000"/>
              </a:schemeClr>
            </a:solidFill>
          </a:ln>
        </p:spPr>
      </p:pic>
      <p:sp>
        <p:nvSpPr>
          <p:cNvPr id="13" name="ZoneTexte 12">
            <a:extLst>
              <a:ext uri="{FF2B5EF4-FFF2-40B4-BE49-F238E27FC236}">
                <a16:creationId xmlns:a16="http://schemas.microsoft.com/office/drawing/2014/main" id="{F98F9647-10AD-4FF8-BEB2-B34A4AA30333}"/>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92149518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artisticCrisscrossEtching/>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755576" y="1268760"/>
            <a:ext cx="7632848" cy="3877985"/>
          </a:xfrm>
        </p:spPr>
        <p:txBody>
          <a:bodyPr wrap="square">
            <a:spAutoFit/>
          </a:bodyPr>
          <a:lstStyle/>
          <a:p>
            <a:pPr marL="0" indent="0" algn="ctr">
              <a:spcBef>
                <a:spcPts val="1200"/>
              </a:spcBef>
              <a:buNone/>
            </a:pPr>
            <a:r>
              <a:rPr lang="fr-FR" sz="5400" b="1" dirty="0">
                <a:solidFill>
                  <a:schemeClr val="bg1"/>
                </a:solidFill>
              </a:rPr>
              <a:t>Mise en application</a:t>
            </a:r>
          </a:p>
          <a:p>
            <a:pPr marL="0" indent="0" algn="ctr">
              <a:spcBef>
                <a:spcPts val="1200"/>
              </a:spcBef>
              <a:buNone/>
            </a:pPr>
            <a:r>
              <a:rPr lang="fr-FR" sz="5400" b="1" dirty="0">
                <a:solidFill>
                  <a:schemeClr val="bg1"/>
                </a:solidFill>
              </a:rPr>
              <a:t>sur vos données</a:t>
            </a:r>
          </a:p>
          <a:p>
            <a:pPr marL="0" indent="0" algn="ctr">
              <a:spcBef>
                <a:spcPts val="1200"/>
              </a:spcBef>
              <a:buNone/>
            </a:pPr>
            <a:r>
              <a:rPr lang="fr-FR" sz="5400" b="1" dirty="0">
                <a:solidFill>
                  <a:schemeClr val="bg1"/>
                </a:solidFill>
              </a:rPr>
              <a:t>ou </a:t>
            </a:r>
          </a:p>
          <a:p>
            <a:pPr marL="0" indent="0" algn="ctr">
              <a:spcBef>
                <a:spcPts val="1200"/>
              </a:spcBef>
              <a:buNone/>
            </a:pPr>
            <a:r>
              <a:rPr lang="fr-FR" sz="5400" b="1" dirty="0">
                <a:solidFill>
                  <a:schemeClr val="bg1"/>
                </a:solidFill>
              </a:rPr>
              <a:t>sur des projets fictifs</a:t>
            </a:r>
          </a:p>
        </p:txBody>
      </p:sp>
      <p:grpSp>
        <p:nvGrpSpPr>
          <p:cNvPr id="4" name="Groupe 3">
            <a:extLst>
              <a:ext uri="{FF2B5EF4-FFF2-40B4-BE49-F238E27FC236}">
                <a16:creationId xmlns:a16="http://schemas.microsoft.com/office/drawing/2014/main" id="{84B3BB13-FB55-488F-B36D-826C98025E7E}"/>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D93FB7E8-8816-437A-9061-603A7600AF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47DF33C3-7B62-4AD8-9FA9-CD91ABB7974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27338583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p:cNvSpPr>
            <a:spLocks noGrp="1"/>
          </p:cNvSpPr>
          <p:nvPr>
            <p:ph idx="1"/>
          </p:nvPr>
        </p:nvSpPr>
        <p:spPr>
          <a:xfrm>
            <a:off x="611560" y="836712"/>
            <a:ext cx="8424936" cy="5184576"/>
          </a:xfrm>
        </p:spPr>
        <p:txBody>
          <a:bodyPr>
            <a:noAutofit/>
          </a:bodyPr>
          <a:lstStyle/>
          <a:p>
            <a:pPr marL="0" indent="0">
              <a:lnSpc>
                <a:spcPct val="150000"/>
              </a:lnSpc>
              <a:spcBef>
                <a:spcPts val="1200"/>
              </a:spcBef>
              <a:spcAft>
                <a:spcPts val="1200"/>
              </a:spcAft>
              <a:buClr>
                <a:srgbClr val="B84356"/>
              </a:buClr>
              <a:buNone/>
            </a:pPr>
            <a:r>
              <a:rPr lang="fr-FR" sz="2400" dirty="0">
                <a:solidFill>
                  <a:schemeClr val="bg1">
                    <a:lumMod val="75000"/>
                  </a:schemeClr>
                </a:solidFill>
                <a:cs typeface="Arial" panose="020B0604020202020204" pitchFamily="34" charset="0"/>
              </a:rPr>
              <a:t>1. Décrire les données</a:t>
            </a:r>
          </a:p>
          <a:p>
            <a:pPr marL="0" indent="0">
              <a:lnSpc>
                <a:spcPct val="150000"/>
              </a:lnSpc>
              <a:spcBef>
                <a:spcPts val="1200"/>
              </a:spcBef>
              <a:spcAft>
                <a:spcPts val="1200"/>
              </a:spcAft>
              <a:buClr>
                <a:srgbClr val="B84356"/>
              </a:buClr>
              <a:buNone/>
            </a:pPr>
            <a:r>
              <a:rPr lang="fr-FR" sz="2400" b="1" dirty="0">
                <a:cs typeface="Arial" panose="020B0604020202020204" pitchFamily="34" charset="0"/>
              </a:rPr>
              <a:t>2. Clarifier le cadre juridique et éthique</a:t>
            </a:r>
          </a:p>
          <a:p>
            <a:pPr marL="0" lvl="2" indent="0">
              <a:lnSpc>
                <a:spcPct val="150000"/>
              </a:lnSpc>
              <a:spcBef>
                <a:spcPts val="1200"/>
              </a:spcBef>
              <a:spcAft>
                <a:spcPts val="1200"/>
              </a:spcAft>
              <a:buClr>
                <a:srgbClr val="B84356"/>
              </a:buClr>
              <a:buNone/>
            </a:pPr>
            <a:r>
              <a:rPr lang="fr-FR" dirty="0">
                <a:solidFill>
                  <a:schemeClr val="bg1">
                    <a:lumMod val="75000"/>
                  </a:schemeClr>
                </a:solidFill>
                <a:cs typeface="Arial" panose="020B0604020202020204" pitchFamily="34" charset="0"/>
              </a:rPr>
              <a:t>3. Garantir la compréhension des données</a:t>
            </a:r>
          </a:p>
          <a:p>
            <a:pPr marL="0" lvl="2" indent="0">
              <a:lnSpc>
                <a:spcPct val="150000"/>
              </a:lnSpc>
              <a:spcBef>
                <a:spcPts val="1200"/>
              </a:spcBef>
              <a:spcAft>
                <a:spcPts val="1200"/>
              </a:spcAft>
              <a:buClr>
                <a:srgbClr val="B84356"/>
              </a:buClr>
              <a:buNone/>
            </a:pPr>
            <a:r>
              <a:rPr lang="fr-FR" dirty="0">
                <a:solidFill>
                  <a:schemeClr val="bg1">
                    <a:lumMod val="75000"/>
                  </a:schemeClr>
                </a:solidFill>
                <a:cs typeface="Arial" panose="020B0604020202020204" pitchFamily="34" charset="0"/>
              </a:rPr>
              <a:t>4. Assurer leur stockage</a:t>
            </a:r>
          </a:p>
          <a:p>
            <a:pPr marL="0" lvl="2" indent="0">
              <a:lnSpc>
                <a:spcPct val="150000"/>
              </a:lnSpc>
              <a:spcBef>
                <a:spcPts val="1200"/>
              </a:spcBef>
              <a:spcAft>
                <a:spcPts val="1200"/>
              </a:spcAft>
              <a:buClr>
                <a:srgbClr val="B84356"/>
              </a:buClr>
              <a:buNone/>
            </a:pPr>
            <a:r>
              <a:rPr lang="fr-FR" b="1" dirty="0">
                <a:cs typeface="Arial" panose="020B0604020202020204" pitchFamily="34" charset="0"/>
              </a:rPr>
              <a:t>5. Définir les responsabilités</a:t>
            </a:r>
          </a:p>
          <a:p>
            <a:pPr marL="0" lvl="2" indent="0">
              <a:lnSpc>
                <a:spcPct val="150000"/>
              </a:lnSpc>
              <a:spcBef>
                <a:spcPts val="1200"/>
              </a:spcBef>
              <a:spcAft>
                <a:spcPts val="1200"/>
              </a:spcAft>
              <a:buClr>
                <a:srgbClr val="B84356"/>
              </a:buClr>
              <a:buNone/>
            </a:pPr>
            <a:r>
              <a:rPr lang="fr-FR" b="1" dirty="0">
                <a:cs typeface="Arial" panose="020B0604020202020204" pitchFamily="34" charset="0"/>
              </a:rPr>
              <a:t>6. Spécifier les modalités de partage</a:t>
            </a:r>
          </a:p>
        </p:txBody>
      </p:sp>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e 16">
            <a:extLst>
              <a:ext uri="{FF2B5EF4-FFF2-40B4-BE49-F238E27FC236}">
                <a16:creationId xmlns:a16="http://schemas.microsoft.com/office/drawing/2014/main" id="{24F7584C-6607-4DBA-AEFC-1946F20AF3D3}"/>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A287800A-956F-414D-9E21-290F928BF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DF59B4B-A4C4-4AD7-B072-B3D52BA5CCC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Titre 1">
            <a:extLst>
              <a:ext uri="{FF2B5EF4-FFF2-40B4-BE49-F238E27FC236}">
                <a16:creationId xmlns:a16="http://schemas.microsoft.com/office/drawing/2014/main" id="{C6C4EAF1-435F-49D0-AF16-05A0AC96AE43}"/>
              </a:ext>
            </a:extLst>
          </p:cNvPr>
          <p:cNvSpPr>
            <a:spLocks noGrp="1"/>
          </p:cNvSpPr>
          <p:nvPr>
            <p:ph type="title"/>
          </p:nvPr>
        </p:nvSpPr>
        <p:spPr>
          <a:xfrm>
            <a:off x="0" y="1"/>
            <a:ext cx="9159368" cy="72579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a:normAutofit/>
          </a:bodyPr>
          <a:lstStyle/>
          <a:p>
            <a:pPr algn="l"/>
            <a:r>
              <a:rPr lang="fr-FR" sz="2800" b="1" dirty="0">
                <a:solidFill>
                  <a:schemeClr val="tx1"/>
                </a:solidFill>
              </a:rPr>
              <a:t>Exercice: Rédiger un PGD</a:t>
            </a:r>
          </a:p>
        </p:txBody>
      </p:sp>
    </p:spTree>
    <p:extLst>
      <p:ext uri="{BB962C8B-B14F-4D97-AF65-F5344CB8AC3E}">
        <p14:creationId xmlns:p14="http://schemas.microsoft.com/office/powerpoint/2010/main" val="361279062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p:cNvSpPr>
            <a:spLocks noGrp="1"/>
          </p:cNvSpPr>
          <p:nvPr>
            <p:ph idx="1"/>
          </p:nvPr>
        </p:nvSpPr>
        <p:spPr>
          <a:xfrm>
            <a:off x="611560" y="836712"/>
            <a:ext cx="8424936" cy="5585384"/>
          </a:xfrm>
        </p:spPr>
        <p:txBody>
          <a:bodyPr>
            <a:noAutofit/>
          </a:bodyPr>
          <a:lstStyle/>
          <a:p>
            <a:pPr marL="0" indent="0">
              <a:lnSpc>
                <a:spcPct val="150000"/>
              </a:lnSpc>
              <a:spcBef>
                <a:spcPts val="0"/>
              </a:spcBef>
              <a:buClr>
                <a:srgbClr val="B84356"/>
              </a:buClr>
              <a:buNone/>
            </a:pPr>
            <a:r>
              <a:rPr lang="fr-FR" sz="2200" b="1" dirty="0">
                <a:cs typeface="Arial" panose="020B0604020202020204" pitchFamily="34" charset="0"/>
              </a:rPr>
              <a:t>2. Clarifier le cadre juridique et éthique</a:t>
            </a:r>
          </a:p>
          <a:p>
            <a:pPr lvl="0">
              <a:spcBef>
                <a:spcPts val="600"/>
              </a:spcBef>
              <a:defRPr/>
            </a:pPr>
            <a:r>
              <a:rPr lang="fr-FR" sz="2200" b="1" dirty="0">
                <a:solidFill>
                  <a:srgbClr val="0070C0"/>
                </a:solidFill>
                <a:sym typeface="Wingdings" panose="05000000000000000000" pitchFamily="2" charset="2"/>
              </a:rPr>
              <a:t>Identifier les données limitant le partage </a:t>
            </a:r>
            <a:r>
              <a:rPr lang="fr-FR" sz="2200" dirty="0">
                <a:solidFill>
                  <a:srgbClr val="0070C0"/>
                </a:solidFill>
                <a:sym typeface="Wingdings" panose="05000000000000000000" pitchFamily="2" charset="2"/>
              </a:rPr>
              <a:t>(données à caractère perso, issues de ressources génétiques, obtenues dans partenariats privés, sous licences,…)</a:t>
            </a:r>
            <a:r>
              <a:rPr lang="fr-FR" sz="2200" b="1" dirty="0">
                <a:solidFill>
                  <a:srgbClr val="0070C0"/>
                </a:solidFill>
                <a:sym typeface="Wingdings" panose="05000000000000000000" pitchFamily="2" charset="2"/>
              </a:rPr>
              <a:t> et les règles à respecter</a:t>
            </a:r>
          </a:p>
          <a:p>
            <a:pPr marL="0" lvl="2" indent="0">
              <a:lnSpc>
                <a:spcPct val="150000"/>
              </a:lnSpc>
              <a:spcBef>
                <a:spcPts val="0"/>
              </a:spcBef>
              <a:buClr>
                <a:srgbClr val="B84356"/>
              </a:buClr>
              <a:buNone/>
            </a:pPr>
            <a:endParaRPr lang="fr-FR" sz="1200" b="1" dirty="0">
              <a:cs typeface="Arial" panose="020B0604020202020204" pitchFamily="34" charset="0"/>
            </a:endParaRPr>
          </a:p>
          <a:p>
            <a:pPr marL="0" lvl="2" indent="0">
              <a:lnSpc>
                <a:spcPct val="114000"/>
              </a:lnSpc>
              <a:spcBef>
                <a:spcPts val="0"/>
              </a:spcBef>
              <a:buClr>
                <a:srgbClr val="B84356"/>
              </a:buClr>
              <a:buNone/>
            </a:pPr>
            <a:r>
              <a:rPr lang="fr-FR" sz="2200" b="1" dirty="0">
                <a:cs typeface="Arial" panose="020B0604020202020204" pitchFamily="34" charset="0"/>
              </a:rPr>
              <a:t>5. Définir les responsabilités</a:t>
            </a:r>
          </a:p>
          <a:p>
            <a:pPr>
              <a:spcBef>
                <a:spcPts val="600"/>
              </a:spcBef>
              <a:defRPr/>
            </a:pPr>
            <a:r>
              <a:rPr lang="fr-FR" sz="2200" dirty="0">
                <a:solidFill>
                  <a:srgbClr val="0070C0"/>
                </a:solidFill>
                <a:sym typeface="Wingdings" panose="05000000000000000000" pitchFamily="2" charset="2"/>
              </a:rPr>
              <a:t>Etablir le </a:t>
            </a:r>
            <a:r>
              <a:rPr lang="fr-FR" sz="2200" b="1" dirty="0">
                <a:solidFill>
                  <a:srgbClr val="0070C0"/>
                </a:solidFill>
                <a:sym typeface="Wingdings" panose="05000000000000000000" pitchFamily="2" charset="2"/>
              </a:rPr>
              <a:t>rôle de chacun dans la gestion des données </a:t>
            </a:r>
          </a:p>
          <a:p>
            <a:pPr>
              <a:spcBef>
                <a:spcPts val="600"/>
              </a:spcBef>
              <a:defRPr/>
            </a:pPr>
            <a:r>
              <a:rPr lang="fr-FR" sz="2200" dirty="0">
                <a:solidFill>
                  <a:srgbClr val="0070C0"/>
                </a:solidFill>
                <a:sym typeface="Wingdings" panose="05000000000000000000" pitchFamily="2" charset="2"/>
              </a:rPr>
              <a:t>Et dans la coordination / rédaction du PGD</a:t>
            </a:r>
            <a:endParaRPr lang="fr-FR" sz="2200" dirty="0">
              <a:solidFill>
                <a:srgbClr val="0070C0"/>
              </a:solidFill>
            </a:endParaRPr>
          </a:p>
          <a:p>
            <a:pPr marL="0" lvl="2" indent="0">
              <a:lnSpc>
                <a:spcPct val="200000"/>
              </a:lnSpc>
              <a:spcBef>
                <a:spcPts val="600"/>
              </a:spcBef>
              <a:buClr>
                <a:srgbClr val="B84356"/>
              </a:buClr>
              <a:buNone/>
            </a:pPr>
            <a:r>
              <a:rPr lang="fr-FR" sz="2200" b="1" dirty="0">
                <a:cs typeface="Arial" panose="020B0604020202020204" pitchFamily="34" charset="0"/>
              </a:rPr>
              <a:t>6. Spécifier les modalités de partage</a:t>
            </a:r>
          </a:p>
          <a:p>
            <a:pPr>
              <a:spcBef>
                <a:spcPts val="600"/>
              </a:spcBef>
              <a:defRPr/>
            </a:pPr>
            <a:r>
              <a:rPr lang="fr-FR" sz="2200" dirty="0">
                <a:solidFill>
                  <a:srgbClr val="0070C0"/>
                </a:solidFill>
                <a:sym typeface="Wingdings" panose="05000000000000000000" pitchFamily="2" charset="2"/>
              </a:rPr>
              <a:t>Quelles données ont un </a:t>
            </a:r>
            <a:r>
              <a:rPr lang="fr-FR" sz="2200" b="1" dirty="0">
                <a:solidFill>
                  <a:srgbClr val="0070C0"/>
                </a:solidFill>
                <a:sym typeface="Wingdings" panose="05000000000000000000" pitchFamily="2" charset="2"/>
              </a:rPr>
              <a:t>potentiel de réutilisation ? </a:t>
            </a:r>
          </a:p>
          <a:p>
            <a:pPr>
              <a:spcBef>
                <a:spcPts val="600"/>
              </a:spcBef>
              <a:defRPr/>
            </a:pPr>
            <a:r>
              <a:rPr lang="fr-FR" sz="2200" dirty="0">
                <a:solidFill>
                  <a:srgbClr val="0070C0"/>
                </a:solidFill>
                <a:sym typeface="Wingdings" panose="05000000000000000000" pitchFamily="2" charset="2"/>
              </a:rPr>
              <a:t>Quels sont les communautés / les </a:t>
            </a:r>
            <a:r>
              <a:rPr lang="fr-FR" sz="2200" b="1" dirty="0">
                <a:solidFill>
                  <a:srgbClr val="0070C0"/>
                </a:solidFill>
                <a:sym typeface="Wingdings" panose="05000000000000000000" pitchFamily="2" charset="2"/>
              </a:rPr>
              <a:t>publics intéressés ?</a:t>
            </a:r>
          </a:p>
          <a:p>
            <a:pPr>
              <a:spcBef>
                <a:spcPts val="600"/>
              </a:spcBef>
              <a:defRPr/>
            </a:pPr>
            <a:r>
              <a:rPr lang="fr-FR" sz="2200" dirty="0">
                <a:solidFill>
                  <a:srgbClr val="0070C0"/>
                </a:solidFill>
                <a:sym typeface="Wingdings" panose="05000000000000000000" pitchFamily="2" charset="2"/>
              </a:rPr>
              <a:t>Quel </a:t>
            </a:r>
            <a:r>
              <a:rPr lang="fr-FR" sz="2200" b="1" dirty="0">
                <a:solidFill>
                  <a:srgbClr val="0070C0"/>
                </a:solidFill>
                <a:sym typeface="Wingdings" panose="05000000000000000000" pitchFamily="2" charset="2"/>
              </a:rPr>
              <a:t>entrepôt de données ? délai ? licences ? </a:t>
            </a:r>
            <a:endParaRPr lang="fr-FR" sz="2200" dirty="0">
              <a:cs typeface="Arial" panose="020B0604020202020204" pitchFamily="34" charset="0"/>
            </a:endParaRPr>
          </a:p>
        </p:txBody>
      </p:sp>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e 16">
            <a:extLst>
              <a:ext uri="{FF2B5EF4-FFF2-40B4-BE49-F238E27FC236}">
                <a16:creationId xmlns:a16="http://schemas.microsoft.com/office/drawing/2014/main" id="{24F7584C-6607-4DBA-AEFC-1946F20AF3D3}"/>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A287800A-956F-414D-9E21-290F928BF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DF59B4B-A4C4-4AD7-B072-B3D52BA5CCC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Titre 1">
            <a:extLst>
              <a:ext uri="{FF2B5EF4-FFF2-40B4-BE49-F238E27FC236}">
                <a16:creationId xmlns:a16="http://schemas.microsoft.com/office/drawing/2014/main" id="{71D9A951-E5FB-4986-A4E1-32B962DDCE91}"/>
              </a:ext>
            </a:extLst>
          </p:cNvPr>
          <p:cNvSpPr>
            <a:spLocks noGrp="1"/>
          </p:cNvSpPr>
          <p:nvPr>
            <p:ph type="title"/>
          </p:nvPr>
        </p:nvSpPr>
        <p:spPr>
          <a:xfrm>
            <a:off x="0" y="1"/>
            <a:ext cx="9159368" cy="72579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a:normAutofit/>
          </a:bodyPr>
          <a:lstStyle/>
          <a:p>
            <a:pPr algn="l"/>
            <a:r>
              <a:rPr lang="fr-FR" sz="2800" b="1" dirty="0">
                <a:solidFill>
                  <a:schemeClr val="tx1"/>
                </a:solidFill>
              </a:rPr>
              <a:t>Exercice: Rédiger </a:t>
            </a:r>
            <a:r>
              <a:rPr lang="fr-FR" sz="2800" b="1">
                <a:solidFill>
                  <a:schemeClr val="tx1"/>
                </a:solidFill>
              </a:rPr>
              <a:t>un PGD</a:t>
            </a:r>
            <a:endParaRPr lang="fr-FR" sz="2800" b="1" dirty="0">
              <a:solidFill>
                <a:schemeClr val="tx1"/>
              </a:solidFill>
            </a:endParaRPr>
          </a:p>
        </p:txBody>
      </p:sp>
    </p:spTree>
    <p:extLst>
      <p:ext uri="{BB962C8B-B14F-4D97-AF65-F5344CB8AC3E}">
        <p14:creationId xmlns:p14="http://schemas.microsoft.com/office/powerpoint/2010/main" val="227615602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p:cNvSpPr>
            <a:spLocks noGrp="1"/>
          </p:cNvSpPr>
          <p:nvPr>
            <p:ph idx="1"/>
          </p:nvPr>
        </p:nvSpPr>
        <p:spPr>
          <a:xfrm>
            <a:off x="611560" y="836712"/>
            <a:ext cx="8424936" cy="5585384"/>
          </a:xfrm>
        </p:spPr>
        <p:txBody>
          <a:bodyPr>
            <a:noAutofit/>
          </a:bodyPr>
          <a:lstStyle/>
          <a:p>
            <a:pPr marL="0" indent="0">
              <a:lnSpc>
                <a:spcPct val="150000"/>
              </a:lnSpc>
              <a:spcBef>
                <a:spcPts val="0"/>
              </a:spcBef>
              <a:buClr>
                <a:srgbClr val="B84356"/>
              </a:buClr>
              <a:buNone/>
            </a:pPr>
            <a:r>
              <a:rPr lang="fr-FR" sz="2200" b="1" dirty="0">
                <a:cs typeface="Arial" panose="020B0604020202020204" pitchFamily="34" charset="0"/>
              </a:rPr>
              <a:t>2. Clarifier le cadre juridique et éthique</a:t>
            </a:r>
          </a:p>
          <a:p>
            <a:pPr marL="0" lvl="0" indent="0">
              <a:spcBef>
                <a:spcPts val="600"/>
              </a:spcBef>
              <a:buNone/>
              <a:defRPr/>
            </a:pPr>
            <a:r>
              <a:rPr lang="fr-FR" sz="2200" dirty="0">
                <a:solidFill>
                  <a:srgbClr val="0070C0"/>
                </a:solidFill>
                <a:sym typeface="Wingdings" panose="05000000000000000000" pitchFamily="2" charset="2"/>
              </a:rPr>
              <a:t>Identifier les données limitant le partage et les règles à respecter</a:t>
            </a:r>
          </a:p>
          <a:p>
            <a:pPr lvl="0">
              <a:spcBef>
                <a:spcPts val="300"/>
              </a:spcBef>
              <a:buClr>
                <a:srgbClr val="B84356"/>
              </a:buClr>
            </a:pPr>
            <a:r>
              <a:rPr lang="fr-FR" sz="2000" dirty="0">
                <a:solidFill>
                  <a:prstClr val="black"/>
                </a:solidFill>
                <a:cs typeface="Arial" panose="020B0604020202020204" pitchFamily="34" charset="0"/>
              </a:rPr>
              <a:t>Problèmes rencontrés ?</a:t>
            </a:r>
          </a:p>
          <a:p>
            <a:pPr marL="0" lvl="2" indent="0">
              <a:lnSpc>
                <a:spcPct val="150000"/>
              </a:lnSpc>
              <a:spcBef>
                <a:spcPts val="0"/>
              </a:spcBef>
              <a:buClr>
                <a:srgbClr val="B84356"/>
              </a:buClr>
              <a:buNone/>
            </a:pPr>
            <a:endParaRPr lang="fr-FR" sz="1200" dirty="0">
              <a:cs typeface="Arial" panose="020B0604020202020204" pitchFamily="34" charset="0"/>
            </a:endParaRPr>
          </a:p>
          <a:p>
            <a:pPr marL="0" lvl="2" indent="0">
              <a:lnSpc>
                <a:spcPct val="114000"/>
              </a:lnSpc>
              <a:spcBef>
                <a:spcPts val="0"/>
              </a:spcBef>
              <a:buClr>
                <a:srgbClr val="B84356"/>
              </a:buClr>
              <a:buNone/>
            </a:pPr>
            <a:r>
              <a:rPr lang="fr-FR" sz="2200" b="1" dirty="0">
                <a:cs typeface="Arial" panose="020B0604020202020204" pitchFamily="34" charset="0"/>
              </a:rPr>
              <a:t>5. Définir les responsabilités</a:t>
            </a:r>
          </a:p>
          <a:p>
            <a:pPr marL="0" indent="0">
              <a:spcBef>
                <a:spcPts val="600"/>
              </a:spcBef>
              <a:buNone/>
              <a:defRPr/>
            </a:pPr>
            <a:r>
              <a:rPr lang="fr-FR" sz="2200" dirty="0">
                <a:solidFill>
                  <a:srgbClr val="0070C0"/>
                </a:solidFill>
                <a:sym typeface="Wingdings" panose="05000000000000000000" pitchFamily="2" charset="2"/>
              </a:rPr>
              <a:t>Etablir le rôle de chacun dans la gestion des données + PGD</a:t>
            </a:r>
          </a:p>
          <a:p>
            <a:pPr lvl="0">
              <a:spcBef>
                <a:spcPts val="300"/>
              </a:spcBef>
              <a:buClr>
                <a:srgbClr val="B84356"/>
              </a:buClr>
            </a:pPr>
            <a:r>
              <a:rPr lang="fr-FR" sz="2000" dirty="0">
                <a:solidFill>
                  <a:prstClr val="black"/>
                </a:solidFill>
                <a:cs typeface="Arial" panose="020B0604020202020204" pitchFamily="34" charset="0"/>
              </a:rPr>
              <a:t>Problèmes rencontrés ?</a:t>
            </a:r>
          </a:p>
          <a:p>
            <a:pPr marL="0" lvl="2" indent="0">
              <a:lnSpc>
                <a:spcPct val="200000"/>
              </a:lnSpc>
              <a:spcBef>
                <a:spcPts val="600"/>
              </a:spcBef>
              <a:buClr>
                <a:srgbClr val="B84356"/>
              </a:buClr>
              <a:buNone/>
            </a:pPr>
            <a:r>
              <a:rPr lang="fr-FR" sz="2200" b="1" dirty="0">
                <a:cs typeface="Arial" panose="020B0604020202020204" pitchFamily="34" charset="0"/>
              </a:rPr>
              <a:t>6. Spécifier les modalités de partage</a:t>
            </a:r>
          </a:p>
          <a:p>
            <a:pPr marL="0" indent="0">
              <a:spcBef>
                <a:spcPts val="600"/>
              </a:spcBef>
              <a:buNone/>
              <a:defRPr/>
            </a:pPr>
            <a:r>
              <a:rPr lang="fr-FR" sz="2200" dirty="0">
                <a:solidFill>
                  <a:srgbClr val="0070C0"/>
                </a:solidFill>
                <a:sym typeface="Wingdings" panose="05000000000000000000" pitchFamily="2" charset="2"/>
              </a:rPr>
              <a:t>Potentiel de réutilisation des données ? Pour quels publics ? </a:t>
            </a:r>
          </a:p>
          <a:p>
            <a:pPr marL="0" indent="0">
              <a:spcBef>
                <a:spcPts val="600"/>
              </a:spcBef>
              <a:buNone/>
              <a:defRPr/>
            </a:pPr>
            <a:r>
              <a:rPr lang="fr-FR" sz="2200" dirty="0">
                <a:solidFill>
                  <a:srgbClr val="0070C0"/>
                </a:solidFill>
                <a:sym typeface="Wingdings" panose="05000000000000000000" pitchFamily="2" charset="2"/>
              </a:rPr>
              <a:t>Quel entrepôt de données ? délai ? licences ? </a:t>
            </a:r>
          </a:p>
          <a:p>
            <a:pPr lvl="0">
              <a:spcBef>
                <a:spcPts val="300"/>
              </a:spcBef>
              <a:buClr>
                <a:srgbClr val="B84356"/>
              </a:buClr>
            </a:pPr>
            <a:r>
              <a:rPr lang="fr-FR" sz="2000" dirty="0">
                <a:solidFill>
                  <a:prstClr val="black"/>
                </a:solidFill>
                <a:cs typeface="Arial" panose="020B0604020202020204" pitchFamily="34" charset="0"/>
              </a:rPr>
              <a:t>Difficultés à évaluer le potentiel de ses données ? les acteurs intéressés ?</a:t>
            </a:r>
          </a:p>
          <a:p>
            <a:pPr lvl="0">
              <a:spcBef>
                <a:spcPts val="300"/>
              </a:spcBef>
              <a:buClr>
                <a:srgbClr val="B84356"/>
              </a:buClr>
            </a:pPr>
            <a:r>
              <a:rPr lang="fr-FR" sz="2000" dirty="0">
                <a:solidFill>
                  <a:prstClr val="black"/>
                </a:solidFill>
                <a:cs typeface="Arial" panose="020B0604020202020204" pitchFamily="34" charset="0"/>
              </a:rPr>
              <a:t>Difficultés à choisir un entrepôt ? une licences adaptée ? </a:t>
            </a:r>
          </a:p>
          <a:p>
            <a:pPr marL="0" indent="0">
              <a:spcBef>
                <a:spcPts val="600"/>
              </a:spcBef>
              <a:buNone/>
              <a:defRPr/>
            </a:pPr>
            <a:endParaRPr lang="fr-FR" sz="2200" dirty="0">
              <a:cs typeface="Arial" panose="020B0604020202020204" pitchFamily="34" charset="0"/>
            </a:endParaRPr>
          </a:p>
        </p:txBody>
      </p:sp>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263</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e 16">
            <a:extLst>
              <a:ext uri="{FF2B5EF4-FFF2-40B4-BE49-F238E27FC236}">
                <a16:creationId xmlns:a16="http://schemas.microsoft.com/office/drawing/2014/main" id="{24F7584C-6607-4DBA-AEFC-1946F20AF3D3}"/>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A287800A-956F-414D-9E21-290F928BF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DF59B4B-A4C4-4AD7-B072-B3D52BA5CCC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Titre 1">
            <a:extLst>
              <a:ext uri="{FF2B5EF4-FFF2-40B4-BE49-F238E27FC236}">
                <a16:creationId xmlns:a16="http://schemas.microsoft.com/office/drawing/2014/main" id="{F85148DF-F180-467C-955E-868A40E5DB81}"/>
              </a:ext>
            </a:extLst>
          </p:cNvPr>
          <p:cNvSpPr>
            <a:spLocks noGrp="1"/>
          </p:cNvSpPr>
          <p:nvPr>
            <p:ph type="title"/>
          </p:nvPr>
        </p:nvSpPr>
        <p:spPr>
          <a:xfrm>
            <a:off x="0" y="1"/>
            <a:ext cx="9159368" cy="72579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a:normAutofit/>
          </a:bodyPr>
          <a:lstStyle/>
          <a:p>
            <a:pPr algn="l"/>
            <a:r>
              <a:rPr lang="fr-FR" sz="2800" b="1" dirty="0">
                <a:solidFill>
                  <a:schemeClr val="tx1"/>
                </a:solidFill>
              </a:rPr>
              <a:t>Exercice: restitution et discussion</a:t>
            </a:r>
          </a:p>
        </p:txBody>
      </p:sp>
    </p:spTree>
    <p:extLst>
      <p:ext uri="{BB962C8B-B14F-4D97-AF65-F5344CB8AC3E}">
        <p14:creationId xmlns:p14="http://schemas.microsoft.com/office/powerpoint/2010/main" val="109148789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42BA97"/>
        </a:solidFill>
        <a:effectLst/>
      </p:bgPr>
    </p:bg>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1835696" y="2435404"/>
            <a:ext cx="5472608" cy="1569660"/>
          </a:xfrm>
        </p:spPr>
        <p:txBody>
          <a:bodyPr wrap="square">
            <a:spAutoFit/>
          </a:bodyPr>
          <a:lstStyle/>
          <a:p>
            <a:pPr marL="0" indent="0" algn="ctr">
              <a:spcBef>
                <a:spcPts val="1200"/>
              </a:spcBef>
              <a:buNone/>
            </a:pPr>
            <a:r>
              <a:rPr lang="fr-FR" sz="4800" b="1" dirty="0">
                <a:solidFill>
                  <a:schemeClr val="bg1"/>
                </a:solidFill>
              </a:rPr>
              <a:t>Licences de diffusion des données</a:t>
            </a:r>
          </a:p>
        </p:txBody>
      </p:sp>
      <p:grpSp>
        <p:nvGrpSpPr>
          <p:cNvPr id="4" name="Groupe 3">
            <a:extLst>
              <a:ext uri="{FF2B5EF4-FFF2-40B4-BE49-F238E27FC236}">
                <a16:creationId xmlns:a16="http://schemas.microsoft.com/office/drawing/2014/main" id="{E8C6FEE6-3973-4C1E-ACBD-24E6E9CF38B6}"/>
              </a:ext>
            </a:extLst>
          </p:cNvPr>
          <p:cNvGrpSpPr/>
          <p:nvPr/>
        </p:nvGrpSpPr>
        <p:grpSpPr>
          <a:xfrm>
            <a:off x="-7684" y="6464300"/>
            <a:ext cx="9159368" cy="435904"/>
            <a:chOff x="-7684" y="6464300"/>
            <a:chExt cx="9159368" cy="435904"/>
          </a:xfrm>
        </p:grpSpPr>
        <p:grpSp>
          <p:nvGrpSpPr>
            <p:cNvPr id="5" name="Groupe 4">
              <a:extLst>
                <a:ext uri="{FF2B5EF4-FFF2-40B4-BE49-F238E27FC236}">
                  <a16:creationId xmlns:a16="http://schemas.microsoft.com/office/drawing/2014/main" id="{3AEE93D0-AAA8-45D6-B906-2301BC5D0A92}"/>
                </a:ext>
              </a:extLst>
            </p:cNvPr>
            <p:cNvGrpSpPr/>
            <p:nvPr/>
          </p:nvGrpSpPr>
          <p:grpSpPr>
            <a:xfrm>
              <a:off x="5938" y="6464300"/>
              <a:ext cx="9120556" cy="435904"/>
              <a:chOff x="5938" y="6464300"/>
              <a:chExt cx="9120556" cy="435904"/>
            </a:xfrm>
          </p:grpSpPr>
          <p:pic>
            <p:nvPicPr>
              <p:cNvPr id="9" name="Image 8">
                <a:extLst>
                  <a:ext uri="{FF2B5EF4-FFF2-40B4-BE49-F238E27FC236}">
                    <a16:creationId xmlns:a16="http://schemas.microsoft.com/office/drawing/2014/main" id="{765C258F-A95C-4CD0-9246-C23057621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0" name="Espace réservé du numéro de diapositive 4">
                <a:extLst>
                  <a:ext uri="{FF2B5EF4-FFF2-40B4-BE49-F238E27FC236}">
                    <a16:creationId xmlns:a16="http://schemas.microsoft.com/office/drawing/2014/main" id="{7CF4685D-573D-46C2-BF75-CEDBBB0E1F1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ZoneTexte 7">
              <a:extLst>
                <a:ext uri="{FF2B5EF4-FFF2-40B4-BE49-F238E27FC236}">
                  <a16:creationId xmlns:a16="http://schemas.microsoft.com/office/drawing/2014/main" id="{8C7B14C1-0DE7-459D-B211-F42313055BE5}"/>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a:t>
              </a:r>
              <a:r>
                <a:rPr lang="fr-FR" sz="1200" dirty="0">
                  <a:solidFill>
                    <a:prstClr val="black"/>
                  </a:solidFill>
                  <a:latin typeface="Calibri"/>
                </a:rPr>
                <a:t>19/20 octobre </a:t>
              </a:r>
              <a:r>
                <a:rPr kumimoji="0" lang="fr-FR" sz="1200" b="0" i="0" u="none" strike="noStrike" kern="1200" cap="none" spc="0" normalizeH="0" baseline="0" noProof="0" dirty="0">
                  <a:ln>
                    <a:noFill/>
                  </a:ln>
                  <a:solidFill>
                    <a:prstClr val="black"/>
                  </a:solidFill>
                  <a:effectLst/>
                  <a:uLnTx/>
                  <a:uFillTx/>
                  <a:latin typeface="Calibri"/>
                  <a:ea typeface="+mn-ea"/>
                  <a:cs typeface="+mn-cs"/>
                </a:rPr>
                <a:t>2020</a:t>
              </a:r>
            </a:p>
          </p:txBody>
        </p:sp>
      </p:grpSp>
    </p:spTree>
    <p:extLst>
      <p:ext uri="{BB962C8B-B14F-4D97-AF65-F5344CB8AC3E}">
        <p14:creationId xmlns:p14="http://schemas.microsoft.com/office/powerpoint/2010/main" val="322765636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84" y="428471"/>
            <a:ext cx="9167052" cy="1200329"/>
          </a:xfrm>
        </p:spPr>
        <p:txBody>
          <a:bodyPr>
            <a:normAutofit/>
          </a:bodyPr>
          <a:lstStyle/>
          <a:p>
            <a:r>
              <a:rPr lang="fr-FR" sz="3200" b="1" dirty="0">
                <a:solidFill>
                  <a:srgbClr val="42BA97"/>
                </a:solidFill>
                <a:latin typeface="Calibri" panose="020F0502020204030204" pitchFamily="34" charset="0"/>
              </a:rPr>
              <a:t>Cadre juridique de l’open data en France</a:t>
            </a:r>
          </a:p>
        </p:txBody>
      </p:sp>
      <p:sp>
        <p:nvSpPr>
          <p:cNvPr id="3" name="Espace réservé du contenu 2"/>
          <p:cNvSpPr>
            <a:spLocks noGrp="1"/>
          </p:cNvSpPr>
          <p:nvPr>
            <p:ph idx="1"/>
          </p:nvPr>
        </p:nvSpPr>
        <p:spPr>
          <a:xfrm>
            <a:off x="467545" y="1340768"/>
            <a:ext cx="8424936" cy="4824536"/>
          </a:xfrm>
        </p:spPr>
        <p:txBody>
          <a:bodyPr>
            <a:noAutofit/>
          </a:bodyPr>
          <a:lstStyle/>
          <a:p>
            <a:pPr marL="0" indent="0">
              <a:spcBef>
                <a:spcPts val="0"/>
              </a:spcBef>
              <a:buClr>
                <a:srgbClr val="42BA97"/>
              </a:buClr>
              <a:buNone/>
            </a:pPr>
            <a:r>
              <a:rPr lang="fr-FR" sz="1800" b="1" u="sng" dirty="0">
                <a:latin typeface="Calibri" panose="020F0502020204030204" pitchFamily="34" charset="0"/>
              </a:rPr>
              <a:t>Open Data</a:t>
            </a:r>
            <a:r>
              <a:rPr lang="fr-FR" sz="1800" b="1" dirty="0">
                <a:latin typeface="Calibri" panose="020F0502020204030204" pitchFamily="34" charset="0"/>
              </a:rPr>
              <a:t> </a:t>
            </a:r>
            <a:r>
              <a:rPr lang="fr-FR" sz="1800" dirty="0">
                <a:latin typeface="Calibri" panose="020F0502020204030204" pitchFamily="34" charset="0"/>
              </a:rPr>
              <a:t>: politique </a:t>
            </a:r>
            <a:r>
              <a:rPr lang="fr-FR" sz="1800" b="1" dirty="0">
                <a:latin typeface="Calibri" panose="020F0502020204030204" pitchFamily="34" charset="0"/>
              </a:rPr>
              <a:t>d’ouverture des données :</a:t>
            </a:r>
          </a:p>
          <a:p>
            <a:pPr marL="0" indent="0">
              <a:spcBef>
                <a:spcPts val="0"/>
              </a:spcBef>
              <a:buClr>
                <a:srgbClr val="42BA97"/>
              </a:buClr>
              <a:buNone/>
            </a:pPr>
            <a:r>
              <a:rPr lang="fr-FR" sz="1800" b="1" dirty="0">
                <a:latin typeface="Calibri" panose="020F0502020204030204" pitchFamily="34" charset="0"/>
              </a:rPr>
              <a:t>        </a:t>
            </a:r>
            <a:r>
              <a:rPr lang="fr-FR" sz="1800" dirty="0">
                <a:latin typeface="Calibri" panose="020F0502020204030204" pitchFamily="34" charset="0"/>
              </a:rPr>
              <a:t>par l’Etat et les collectivités publiques               fonds publics/ bien commun.</a:t>
            </a:r>
          </a:p>
          <a:p>
            <a:pPr lvl="1">
              <a:spcBef>
                <a:spcPts val="0"/>
              </a:spcBef>
              <a:buClr>
                <a:srgbClr val="42BA97"/>
              </a:buClr>
              <a:buFont typeface="Wingdings" pitchFamily="2" charset="2"/>
              <a:buChar char="v"/>
            </a:pPr>
            <a:r>
              <a:rPr lang="fr-FR" sz="1800" dirty="0">
                <a:latin typeface="Calibri" panose="020F0502020204030204" pitchFamily="34" charset="0"/>
              </a:rPr>
              <a:t>Nombreux textes de référence (loi CADA, Loi </a:t>
            </a:r>
            <a:r>
              <a:rPr lang="fr-FR" sz="1800" dirty="0" err="1">
                <a:latin typeface="Calibri" panose="020F0502020204030204" pitchFamily="34" charset="0"/>
              </a:rPr>
              <a:t>Valter</a:t>
            </a:r>
            <a:r>
              <a:rPr lang="fr-FR" sz="1800" dirty="0">
                <a:latin typeface="Calibri" panose="020F0502020204030204" pitchFamily="34" charset="0"/>
              </a:rPr>
              <a:t>, Loi république Numérique, Code de la recherche, Code des relations entre le public et l’administration, Code de la Propriété Intellectuelle, directive Inspire…) ; </a:t>
            </a:r>
          </a:p>
          <a:p>
            <a:pPr lvl="1">
              <a:spcBef>
                <a:spcPts val="0"/>
              </a:spcBef>
              <a:buClr>
                <a:srgbClr val="42BA97"/>
              </a:buClr>
              <a:buFont typeface="Wingdings" pitchFamily="2" charset="2"/>
              <a:buChar char="v"/>
            </a:pPr>
            <a:r>
              <a:rPr lang="fr-FR" sz="1800" dirty="0">
                <a:latin typeface="Calibri" panose="020F0502020204030204" pitchFamily="34" charset="0"/>
              </a:rPr>
              <a:t>Sur le plan Juridique l’OPEN DATA est une renonciation des droits sur les bases de données</a:t>
            </a:r>
            <a:r>
              <a:rPr lang="fr-FR" sz="1600" dirty="0">
                <a:latin typeface="Calibri" panose="020F0502020204030204" pitchFamily="34" charset="0"/>
              </a:rPr>
              <a:t> </a:t>
            </a:r>
          </a:p>
          <a:p>
            <a:pPr>
              <a:buClr>
                <a:srgbClr val="42BA97"/>
              </a:buClr>
              <a:buFont typeface="Wingdings" pitchFamily="2" charset="2"/>
              <a:buChar char="v"/>
            </a:pPr>
            <a:endParaRPr lang="fr-FR" sz="1600" dirty="0">
              <a:latin typeface="Calibri" panose="020F0502020204030204" pitchFamily="34" charset="0"/>
            </a:endParaRPr>
          </a:p>
          <a:p>
            <a:pPr marL="0" indent="0">
              <a:spcBef>
                <a:spcPts val="0"/>
              </a:spcBef>
              <a:buClr>
                <a:srgbClr val="42BA97"/>
              </a:buClr>
              <a:buNone/>
            </a:pPr>
            <a:r>
              <a:rPr lang="fr-FR" sz="1800" b="1" u="sng" dirty="0">
                <a:latin typeface="Calibri" panose="020F0502020204030204" pitchFamily="34" charset="0"/>
              </a:rPr>
              <a:t>Evolutions</a:t>
            </a:r>
            <a:r>
              <a:rPr lang="fr-FR" sz="1800" dirty="0">
                <a:latin typeface="Calibri" panose="020F0502020204030204" pitchFamily="34" charset="0"/>
              </a:rPr>
              <a:t> : </a:t>
            </a:r>
            <a:r>
              <a:rPr lang="fr-FR" sz="1800" b="1" dirty="0">
                <a:latin typeface="Calibri" panose="020F0502020204030204" pitchFamily="34" charset="0"/>
              </a:rPr>
              <a:t>Loi République Numérique </a:t>
            </a:r>
            <a:r>
              <a:rPr lang="fr-FR" sz="1800" dirty="0">
                <a:latin typeface="Calibri" panose="020F0502020204030204" pitchFamily="34" charset="0"/>
              </a:rPr>
              <a:t>– 7 octobre 2016  :</a:t>
            </a:r>
          </a:p>
          <a:p>
            <a:pPr lvl="1">
              <a:spcBef>
                <a:spcPts val="0"/>
              </a:spcBef>
              <a:buClr>
                <a:srgbClr val="42BA97"/>
              </a:buClr>
              <a:buFont typeface="Wingdings" pitchFamily="2" charset="2"/>
              <a:buChar char="v"/>
            </a:pPr>
            <a:r>
              <a:rPr lang="fr-FR" sz="1800" dirty="0">
                <a:latin typeface="Calibri" panose="020F0502020204030204" pitchFamily="34" charset="0"/>
              </a:rPr>
              <a:t>De la demande de communication à un </a:t>
            </a:r>
            <a:r>
              <a:rPr lang="fr-FR" sz="1800" b="1" dirty="0">
                <a:latin typeface="Calibri" panose="020F0502020204030204" pitchFamily="34" charset="0"/>
              </a:rPr>
              <a:t>système de diffusion spontanée ;</a:t>
            </a:r>
          </a:p>
          <a:p>
            <a:pPr lvl="1">
              <a:spcBef>
                <a:spcPts val="0"/>
              </a:spcBef>
              <a:buClr>
                <a:srgbClr val="42BA97"/>
              </a:buClr>
              <a:buFont typeface="Wingdings" pitchFamily="2" charset="2"/>
              <a:buChar char="v"/>
            </a:pPr>
            <a:r>
              <a:rPr lang="fr-FR" sz="1800" dirty="0">
                <a:latin typeface="Calibri" panose="020F0502020204030204" pitchFamily="34" charset="0"/>
              </a:rPr>
              <a:t>Principe de </a:t>
            </a:r>
            <a:r>
              <a:rPr lang="fr-FR" sz="1800" b="1" dirty="0">
                <a:latin typeface="Calibri" panose="020F0502020204030204" pitchFamily="34" charset="0"/>
              </a:rPr>
              <a:t>mise à disposition et de réutilisation gratuite de</a:t>
            </a:r>
            <a:r>
              <a:rPr lang="fr-FR" sz="1800" dirty="0">
                <a:latin typeface="Calibri" panose="020F0502020204030204" pitchFamily="34" charset="0"/>
              </a:rPr>
              <a:t> l’information publique : </a:t>
            </a:r>
          </a:p>
          <a:p>
            <a:pPr marL="857250" lvl="3" indent="0">
              <a:spcBef>
                <a:spcPts val="0"/>
              </a:spcBef>
              <a:buClr>
                <a:srgbClr val="42BA97"/>
              </a:buClr>
              <a:buNone/>
            </a:pPr>
            <a:r>
              <a:rPr lang="fr-FR" sz="1800" dirty="0">
                <a:latin typeface="Calibri" panose="020F0502020204030204" pitchFamily="34" charset="0"/>
              </a:rPr>
              <a:t>Disparition de l’exception des établissements de recherche ;</a:t>
            </a:r>
          </a:p>
          <a:p>
            <a:pPr lvl="1">
              <a:spcBef>
                <a:spcPts val="0"/>
              </a:spcBef>
              <a:buClr>
                <a:srgbClr val="42BA97"/>
              </a:buClr>
              <a:buFont typeface="Wingdings" pitchFamily="2" charset="2"/>
              <a:buChar char="v"/>
            </a:pPr>
            <a:r>
              <a:rPr lang="fr-FR" sz="1800" dirty="0">
                <a:latin typeface="Calibri" panose="020F0502020204030204" pitchFamily="34" charset="0"/>
              </a:rPr>
              <a:t>Entre administrations, il ne peut pas y avoir de redevance pour se communiquer des données ;</a:t>
            </a:r>
          </a:p>
          <a:p>
            <a:pPr lvl="1">
              <a:spcBef>
                <a:spcPts val="0"/>
              </a:spcBef>
              <a:buClr>
                <a:srgbClr val="42BA97"/>
              </a:buClr>
              <a:buFont typeface="Wingdings" pitchFamily="2" charset="2"/>
              <a:buChar char="v"/>
            </a:pPr>
            <a:r>
              <a:rPr lang="fr-FR" sz="1800" b="1" dirty="0">
                <a:latin typeface="Calibri" panose="020F0502020204030204" pitchFamily="34" charset="0"/>
              </a:rPr>
              <a:t>Libre réutilisation des données/écrits scientifiques</a:t>
            </a:r>
            <a:r>
              <a:rPr lang="fr-FR" sz="1800" dirty="0">
                <a:latin typeface="Calibri" panose="020F0502020204030204" pitchFamily="34" charset="0"/>
              </a:rPr>
              <a:t> publiées issues des activités de recherche financées au moins par moitié par l’argent public ;</a:t>
            </a:r>
          </a:p>
          <a:p>
            <a:pPr lvl="1">
              <a:spcBef>
                <a:spcPts val="0"/>
              </a:spcBef>
              <a:buClr>
                <a:srgbClr val="42BA97"/>
              </a:buClr>
              <a:buFont typeface="Wingdings" pitchFamily="2" charset="2"/>
              <a:buChar char="v"/>
            </a:pPr>
            <a:r>
              <a:rPr lang="fr-FR" sz="1800" dirty="0">
                <a:latin typeface="Calibri" panose="020F0502020204030204" pitchFamily="34" charset="0"/>
              </a:rPr>
              <a:t>Autorisation du </a:t>
            </a:r>
            <a:r>
              <a:rPr lang="fr-FR" sz="1800" b="1" dirty="0" err="1">
                <a:latin typeface="Calibri" panose="020F0502020204030204" pitchFamily="34" charset="0"/>
              </a:rPr>
              <a:t>Text</a:t>
            </a:r>
            <a:r>
              <a:rPr lang="fr-FR" sz="1800" b="1" dirty="0">
                <a:latin typeface="Calibri" panose="020F0502020204030204" pitchFamily="34" charset="0"/>
              </a:rPr>
              <a:t> et data </a:t>
            </a:r>
            <a:r>
              <a:rPr lang="fr-FR" sz="1800" b="1" dirty="0" err="1">
                <a:latin typeface="Calibri" panose="020F0502020204030204" pitchFamily="34" charset="0"/>
              </a:rPr>
              <a:t>mining</a:t>
            </a:r>
            <a:r>
              <a:rPr lang="fr-FR" sz="1800" b="1" dirty="0">
                <a:latin typeface="Calibri" panose="020F0502020204030204" pitchFamily="34" charset="0"/>
              </a:rPr>
              <a:t>.</a:t>
            </a:r>
          </a:p>
          <a:p>
            <a:pPr lvl="1">
              <a:buClr>
                <a:srgbClr val="42BA97"/>
              </a:buClr>
              <a:buFont typeface="Wingdings" pitchFamily="2" charset="2"/>
              <a:buChar char="v"/>
            </a:pPr>
            <a:endParaRPr lang="fr-FR" sz="800" dirty="0">
              <a:solidFill>
                <a:srgbClr val="002060"/>
              </a:solidFill>
              <a:latin typeface="Calibri" panose="020F0502020204030204" pitchFamily="34" charset="0"/>
            </a:endParaRPr>
          </a:p>
          <a:p>
            <a:pPr lvl="1">
              <a:buClr>
                <a:srgbClr val="42BA97"/>
              </a:buClr>
              <a:buFont typeface="Wingdings" pitchFamily="2" charset="2"/>
              <a:buChar char="v"/>
            </a:pPr>
            <a:endParaRPr lang="fr-FR" sz="800" dirty="0">
              <a:solidFill>
                <a:srgbClr val="002060"/>
              </a:solidFill>
              <a:latin typeface="Calibri" panose="020F0502020204030204" pitchFamily="34" charset="0"/>
            </a:endParaRPr>
          </a:p>
          <a:p>
            <a:pPr>
              <a:buClr>
                <a:srgbClr val="42BA97"/>
              </a:buClr>
              <a:buFont typeface="Wingdings" pitchFamily="2" charset="2"/>
              <a:buChar char="v"/>
            </a:pPr>
            <a:endParaRPr lang="fr-FR" sz="1000" dirty="0">
              <a:solidFill>
                <a:srgbClr val="002060"/>
              </a:solidFill>
              <a:latin typeface="Calibri" panose="020F0502020204030204" pitchFamily="34" charset="0"/>
            </a:endParaRPr>
          </a:p>
        </p:txBody>
      </p:sp>
      <p:sp>
        <p:nvSpPr>
          <p:cNvPr id="4" name="Flèche droite 3"/>
          <p:cNvSpPr/>
          <p:nvPr/>
        </p:nvSpPr>
        <p:spPr>
          <a:xfrm>
            <a:off x="4572000" y="1668556"/>
            <a:ext cx="504056" cy="273768"/>
          </a:xfrm>
          <a:prstGeom prst="rightArrow">
            <a:avLst/>
          </a:prstGeom>
          <a:solidFill>
            <a:srgbClr val="42BA97"/>
          </a:solidFill>
          <a:ln>
            <a:solidFill>
              <a:srgbClr val="42BA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44519CBA-CF85-BD4C-8078-4F66CA49ED84}"/>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grpSp>
        <p:nvGrpSpPr>
          <p:cNvPr id="11" name="Groupe 10">
            <a:extLst>
              <a:ext uri="{FF2B5EF4-FFF2-40B4-BE49-F238E27FC236}">
                <a16:creationId xmlns:a16="http://schemas.microsoft.com/office/drawing/2014/main" id="{56F97CBC-547C-438B-A8F8-BC4C15FF0AE8}"/>
              </a:ext>
            </a:extLst>
          </p:cNvPr>
          <p:cNvGrpSpPr/>
          <p:nvPr/>
        </p:nvGrpSpPr>
        <p:grpSpPr>
          <a:xfrm>
            <a:off x="0" y="6460881"/>
            <a:ext cx="9159368" cy="439323"/>
            <a:chOff x="0" y="6460881"/>
            <a:chExt cx="9159368" cy="439323"/>
          </a:xfrm>
        </p:grpSpPr>
        <p:grpSp>
          <p:nvGrpSpPr>
            <p:cNvPr id="15" name="Groupe 14">
              <a:extLst>
                <a:ext uri="{FF2B5EF4-FFF2-40B4-BE49-F238E27FC236}">
                  <a16:creationId xmlns:a16="http://schemas.microsoft.com/office/drawing/2014/main" id="{786B1EDF-7AB5-49BC-9DFB-E6A82321148E}"/>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83E5C5B8-08F3-4CB7-87B0-E11A7DD0E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1EA41396-8906-4F0C-B350-468B2936DFE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265</a:t>
                </a:fld>
                <a:endParaRPr lang="fr-FR" sz="1200" dirty="0">
                  <a:solidFill>
                    <a:schemeClr val="tx1"/>
                  </a:solidFill>
                </a:endParaRPr>
              </a:p>
            </p:txBody>
          </p:sp>
        </p:grpSp>
        <p:sp>
          <p:nvSpPr>
            <p:cNvPr id="16" name="ZoneTexte 15">
              <a:extLst>
                <a:ext uri="{FF2B5EF4-FFF2-40B4-BE49-F238E27FC236}">
                  <a16:creationId xmlns:a16="http://schemas.microsoft.com/office/drawing/2014/main" id="{B99B2BD7-7531-4D09-BA39-9AF463220F90}"/>
                </a:ext>
              </a:extLst>
            </p:cNvPr>
            <p:cNvSpPr txBox="1"/>
            <p:nvPr/>
          </p:nvSpPr>
          <p:spPr>
            <a:xfrm>
              <a:off x="0" y="6460881"/>
              <a:ext cx="9159368" cy="276999"/>
            </a:xfrm>
            <a:prstGeom prst="rect">
              <a:avLst/>
            </a:prstGeom>
            <a:noFill/>
          </p:spPr>
          <p:txBody>
            <a:bodyPr wrap="square" rtlCol="0">
              <a:spAutoFit/>
            </a:bodyPr>
            <a:lstStyle/>
            <a:p>
              <a:pPr algn="ctr"/>
              <a:r>
                <a:rPr lang="fr-FR" sz="1200" dirty="0"/>
                <a:t>Formation « Plan de Gestion des Données »  - 19/20 octobre 2020</a:t>
              </a:r>
            </a:p>
          </p:txBody>
        </p:sp>
      </p:grpSp>
    </p:spTree>
    <p:extLst>
      <p:ext uri="{BB962C8B-B14F-4D97-AF65-F5344CB8AC3E}">
        <p14:creationId xmlns:p14="http://schemas.microsoft.com/office/powerpoint/2010/main" val="278949063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9126494" cy="1227611"/>
          </a:xfrm>
        </p:spPr>
        <p:txBody>
          <a:bodyPr>
            <a:normAutofit fontScale="90000"/>
          </a:bodyPr>
          <a:lstStyle/>
          <a:p>
            <a:br>
              <a:rPr lang="fr-FR" sz="3600" b="1" dirty="0">
                <a:solidFill>
                  <a:srgbClr val="42BA97"/>
                </a:solidFill>
                <a:latin typeface="Calibri" panose="020F0502020204030204" pitchFamily="34" charset="0"/>
              </a:rPr>
            </a:br>
            <a:br>
              <a:rPr lang="fr-FR" sz="3600" b="1" dirty="0">
                <a:solidFill>
                  <a:srgbClr val="42BA97"/>
                </a:solidFill>
                <a:latin typeface="Calibri" panose="020F0502020204030204" pitchFamily="34" charset="0"/>
              </a:rPr>
            </a:br>
            <a:br>
              <a:rPr lang="fr-FR" sz="3200" b="1" dirty="0">
                <a:solidFill>
                  <a:srgbClr val="42BA97"/>
                </a:solidFill>
                <a:latin typeface="Calibri" panose="020F0502020204030204" pitchFamily="34" charset="0"/>
              </a:rPr>
            </a:br>
            <a:r>
              <a:rPr lang="fr-FR" sz="4000" b="1" dirty="0">
                <a:solidFill>
                  <a:srgbClr val="42BA97"/>
                </a:solidFill>
                <a:latin typeface="Calibri" panose="020F0502020204030204" pitchFamily="34" charset="0"/>
              </a:rPr>
              <a:t>Communication et diffusion</a:t>
            </a:r>
            <a:br>
              <a:rPr lang="fr-FR" sz="3600" b="1" dirty="0">
                <a:solidFill>
                  <a:srgbClr val="42BA97"/>
                </a:solidFill>
                <a:latin typeface="Calibri" panose="020F0502020204030204" pitchFamily="34" charset="0"/>
              </a:rPr>
            </a:br>
            <a:br>
              <a:rPr lang="fr-FR" sz="3600" b="1" dirty="0">
                <a:solidFill>
                  <a:srgbClr val="42BA97"/>
                </a:solidFill>
                <a:latin typeface="Calibri" panose="020F0502020204030204" pitchFamily="34" charset="0"/>
              </a:rPr>
            </a:br>
            <a:endParaRPr lang="fr-FR" sz="4000" b="1" dirty="0">
              <a:solidFill>
                <a:srgbClr val="42BA97"/>
              </a:solidFill>
              <a:latin typeface="Calibri" panose="020F0502020204030204" pitchFamily="34" charset="0"/>
            </a:endParaRPr>
          </a:p>
        </p:txBody>
      </p:sp>
      <p:sp>
        <p:nvSpPr>
          <p:cNvPr id="3" name="Espace réservé du contenu 2"/>
          <p:cNvSpPr>
            <a:spLocks noGrp="1"/>
          </p:cNvSpPr>
          <p:nvPr>
            <p:ph idx="1"/>
          </p:nvPr>
        </p:nvSpPr>
        <p:spPr>
          <a:xfrm>
            <a:off x="827583" y="1556792"/>
            <a:ext cx="7734447" cy="5126193"/>
          </a:xfrm>
        </p:spPr>
        <p:txBody>
          <a:bodyPr/>
          <a:lstStyle/>
          <a:p>
            <a:pPr marL="0" indent="0">
              <a:buNone/>
            </a:pPr>
            <a:r>
              <a:rPr lang="fr-FR" dirty="0">
                <a:latin typeface="Calibri" panose="020F0502020204030204" pitchFamily="34" charset="0"/>
              </a:rPr>
              <a:t> </a:t>
            </a:r>
          </a:p>
          <a:p>
            <a:pPr marL="0" indent="0">
              <a:buNone/>
            </a:pPr>
            <a:r>
              <a:rPr lang="fr-FR" sz="1000" dirty="0">
                <a:latin typeface="Calibri" panose="020F0502020204030204" pitchFamily="34" charset="0"/>
              </a:rPr>
              <a:t>						</a:t>
            </a:r>
            <a:endParaRPr lang="fr-FR" sz="1400" b="1" dirty="0">
              <a:solidFill>
                <a:srgbClr val="002060"/>
              </a:solidFill>
              <a:latin typeface="Calibri" panose="020F0502020204030204" pitchFamily="34" charset="0"/>
            </a:endParaRPr>
          </a:p>
          <a:p>
            <a:pPr marL="0" indent="0">
              <a:buNone/>
            </a:pPr>
            <a:endParaRPr lang="fr-FR" sz="1400" b="1" dirty="0">
              <a:solidFill>
                <a:srgbClr val="002060"/>
              </a:solidFill>
              <a:latin typeface="Calibri" panose="020F0502020204030204" pitchFamily="34" charset="0"/>
            </a:endParaRPr>
          </a:p>
          <a:p>
            <a:pPr marL="0" indent="0">
              <a:buNone/>
            </a:pPr>
            <a:r>
              <a:rPr lang="fr-FR" sz="1400" b="1" dirty="0">
                <a:solidFill>
                  <a:srgbClr val="002060"/>
                </a:solidFill>
                <a:latin typeface="Calibri" panose="020F0502020204030204" pitchFamily="34" charset="0"/>
              </a:rPr>
              <a:t>Obligatoirement Communicables 			Non Communicables</a:t>
            </a:r>
          </a:p>
          <a:p>
            <a:pPr marL="0" indent="0">
              <a:buNone/>
            </a:pPr>
            <a:r>
              <a:rPr lang="fr-FR" sz="1200" b="1" dirty="0">
                <a:solidFill>
                  <a:srgbClr val="002060"/>
                </a:solidFill>
                <a:latin typeface="Calibri" panose="020F0502020204030204" pitchFamily="34" charset="0"/>
              </a:rPr>
              <a:t>      </a:t>
            </a:r>
          </a:p>
          <a:p>
            <a:pPr marL="0" indent="0">
              <a:buNone/>
            </a:pPr>
            <a:r>
              <a:rPr lang="fr-FR" sz="1400" b="1" dirty="0">
                <a:solidFill>
                  <a:srgbClr val="002060"/>
                </a:solidFill>
                <a:latin typeface="Calibri" panose="020F0502020204030204" pitchFamily="34" charset="0"/>
              </a:rPr>
              <a:t> 		           Communicables au choix</a:t>
            </a:r>
          </a:p>
          <a:p>
            <a:pPr marL="0" indent="0">
              <a:buNone/>
            </a:pPr>
            <a:r>
              <a:rPr lang="fr-FR" sz="1400" b="1" dirty="0">
                <a:solidFill>
                  <a:srgbClr val="002060"/>
                </a:solidFill>
                <a:latin typeface="Calibri" panose="020F0502020204030204" pitchFamily="34" charset="0"/>
              </a:rPr>
              <a:t>		      (pas obligatoire, pas interdit)                         </a:t>
            </a:r>
          </a:p>
        </p:txBody>
      </p:sp>
      <p:sp>
        <p:nvSpPr>
          <p:cNvPr id="6" name="Rectangle 5"/>
          <p:cNvSpPr/>
          <p:nvPr/>
        </p:nvSpPr>
        <p:spPr>
          <a:xfrm>
            <a:off x="3478046" y="1348881"/>
            <a:ext cx="1782750" cy="7119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fr-FR" sz="2800" dirty="0">
                <a:solidFill>
                  <a:srgbClr val="002060"/>
                </a:solidFill>
                <a:latin typeface="Calibri" panose="020F0502020204030204" pitchFamily="34" charset="0"/>
              </a:rPr>
              <a:t> Données</a:t>
            </a:r>
          </a:p>
        </p:txBody>
      </p:sp>
      <p:cxnSp>
        <p:nvCxnSpPr>
          <p:cNvPr id="8" name="Connecteur droit avec flèche 7"/>
          <p:cNvCxnSpPr/>
          <p:nvPr/>
        </p:nvCxnSpPr>
        <p:spPr>
          <a:xfrm>
            <a:off x="5260796" y="2124743"/>
            <a:ext cx="798759" cy="261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a:off x="2554915" y="2124743"/>
            <a:ext cx="923132" cy="261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cxnSpLocks/>
            <a:stCxn id="6" idx="2"/>
          </p:cNvCxnSpPr>
          <p:nvPr/>
        </p:nvCxnSpPr>
        <p:spPr>
          <a:xfrm>
            <a:off x="4369421" y="2060848"/>
            <a:ext cx="0" cy="9326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à coins arrondis 18"/>
          <p:cNvSpPr/>
          <p:nvPr/>
        </p:nvSpPr>
        <p:spPr>
          <a:xfrm>
            <a:off x="726275" y="2996952"/>
            <a:ext cx="2081634" cy="2880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defTabSz="457200">
              <a:buFont typeface="Wingdings" panose="05000000000000000000" pitchFamily="2" charset="2"/>
              <a:buChar char="Ø"/>
            </a:pPr>
            <a:r>
              <a:rPr lang="fr-FR" sz="1100" b="1" dirty="0">
                <a:solidFill>
                  <a:srgbClr val="002060"/>
                </a:solidFill>
                <a:latin typeface="Calibri" panose="020F0502020204030204" pitchFamily="34" charset="0"/>
              </a:rPr>
              <a:t>Données dont la publication présente un intérêt </a:t>
            </a:r>
            <a:r>
              <a:rPr lang="fr-FR" sz="1100" b="1" dirty="0">
                <a:solidFill>
                  <a:srgbClr val="335B74"/>
                </a:solidFill>
                <a:latin typeface="Calibri" panose="020F0502020204030204" pitchFamily="34" charset="0"/>
              </a:rPr>
              <a:t>:</a:t>
            </a:r>
          </a:p>
          <a:p>
            <a:pPr marL="285750" indent="-285750" defTabSz="457200">
              <a:buFont typeface="Arial" panose="020B0604020202020204" pitchFamily="34" charset="0"/>
              <a:buChar char="•"/>
            </a:pPr>
            <a:r>
              <a:rPr lang="fr-FR" sz="1100" b="1" dirty="0">
                <a:solidFill>
                  <a:srgbClr val="002060"/>
                </a:solidFill>
                <a:latin typeface="Calibri" panose="020F0502020204030204" pitchFamily="34" charset="0"/>
              </a:rPr>
              <a:t>Economique</a:t>
            </a:r>
          </a:p>
          <a:p>
            <a:pPr marL="285750" indent="-285750" defTabSz="457200">
              <a:buFont typeface="Arial" panose="020B0604020202020204" pitchFamily="34" charset="0"/>
              <a:buChar char="•"/>
            </a:pPr>
            <a:r>
              <a:rPr lang="fr-FR" sz="1100" b="1" dirty="0">
                <a:solidFill>
                  <a:srgbClr val="002060"/>
                </a:solidFill>
                <a:latin typeface="Calibri" panose="020F0502020204030204" pitchFamily="34" charset="0"/>
              </a:rPr>
              <a:t>Social</a:t>
            </a:r>
          </a:p>
          <a:p>
            <a:pPr marL="285750" indent="-285750" defTabSz="457200">
              <a:buFont typeface="Arial" panose="020B0604020202020204" pitchFamily="34" charset="0"/>
              <a:buChar char="•"/>
            </a:pPr>
            <a:r>
              <a:rPr lang="fr-FR" sz="1100" b="1" dirty="0">
                <a:solidFill>
                  <a:srgbClr val="002060"/>
                </a:solidFill>
                <a:latin typeface="Calibri" panose="020F0502020204030204" pitchFamily="34" charset="0"/>
              </a:rPr>
              <a:t>Sanitaire </a:t>
            </a:r>
          </a:p>
          <a:p>
            <a:pPr marL="285750" indent="-285750" defTabSz="457200">
              <a:buFont typeface="Arial" panose="020B0604020202020204" pitchFamily="34" charset="0"/>
              <a:buChar char="•"/>
            </a:pPr>
            <a:r>
              <a:rPr lang="fr-FR" sz="1100" b="1" dirty="0">
                <a:solidFill>
                  <a:srgbClr val="002060"/>
                </a:solidFill>
                <a:latin typeface="Calibri" panose="020F0502020204030204" pitchFamily="34" charset="0"/>
              </a:rPr>
              <a:t>Environnemental</a:t>
            </a:r>
          </a:p>
          <a:p>
            <a:pPr marL="171450" indent="-171450" defTabSz="457200">
              <a:buFont typeface="Wingdings" panose="05000000000000000000" pitchFamily="2" charset="2"/>
              <a:buChar char="Ø"/>
            </a:pPr>
            <a:r>
              <a:rPr lang="fr-FR" sz="1100" b="1" dirty="0">
                <a:solidFill>
                  <a:srgbClr val="002060"/>
                </a:solidFill>
                <a:latin typeface="Calibri" panose="020F0502020204030204" pitchFamily="34" charset="0"/>
              </a:rPr>
              <a:t>   Base de données</a:t>
            </a:r>
          </a:p>
          <a:p>
            <a:pPr marL="171450" indent="-171450" defTabSz="457200">
              <a:buFont typeface="Wingdings" panose="05000000000000000000" pitchFamily="2" charset="2"/>
              <a:buChar char="Ø"/>
            </a:pPr>
            <a:r>
              <a:rPr lang="fr-FR" sz="1100" b="1" dirty="0">
                <a:solidFill>
                  <a:srgbClr val="002060"/>
                </a:solidFill>
                <a:latin typeface="Calibri" panose="020F0502020204030204" pitchFamily="34" charset="0"/>
              </a:rPr>
              <a:t>   Données relatives à un         risque impactant les populations</a:t>
            </a:r>
          </a:p>
          <a:p>
            <a:pPr marL="171450" indent="-171450" defTabSz="457200">
              <a:buFont typeface="Wingdings" panose="05000000000000000000" pitchFamily="2" charset="2"/>
              <a:buChar char="Ø"/>
            </a:pPr>
            <a:r>
              <a:rPr lang="fr-FR" sz="1100" b="1" dirty="0">
                <a:solidFill>
                  <a:srgbClr val="002060"/>
                </a:solidFill>
                <a:latin typeface="Calibri" panose="020F0502020204030204" pitchFamily="34" charset="0"/>
              </a:rPr>
              <a:t>Données géographiques</a:t>
            </a:r>
          </a:p>
          <a:p>
            <a:pPr marL="171450" indent="-171450" defTabSz="457200">
              <a:buFont typeface="Wingdings" panose="05000000000000000000" pitchFamily="2" charset="2"/>
              <a:buChar char="Ø"/>
            </a:pPr>
            <a:r>
              <a:rPr lang="fr-FR" sz="1100" b="1" dirty="0">
                <a:solidFill>
                  <a:srgbClr val="002060"/>
                </a:solidFill>
                <a:latin typeface="Calibri" panose="020F0502020204030204" pitchFamily="34" charset="0"/>
              </a:rPr>
              <a:t>Le répertoire </a:t>
            </a:r>
          </a:p>
          <a:p>
            <a:pPr defTabSz="457200"/>
            <a:endParaRPr lang="fr-FR" sz="1400" b="1" dirty="0">
              <a:solidFill>
                <a:srgbClr val="002060"/>
              </a:solidFill>
              <a:latin typeface="Calibri" panose="020F0502020204030204" pitchFamily="34" charset="0"/>
            </a:endParaRPr>
          </a:p>
        </p:txBody>
      </p:sp>
      <p:sp>
        <p:nvSpPr>
          <p:cNvPr id="20" name="Rectangle à coins arrondis 19"/>
          <p:cNvSpPr/>
          <p:nvPr/>
        </p:nvSpPr>
        <p:spPr>
          <a:xfrm>
            <a:off x="3292416" y="3645024"/>
            <a:ext cx="1927656" cy="13450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fr-FR" sz="1600" b="1" dirty="0">
                <a:solidFill>
                  <a:srgbClr val="002060"/>
                </a:solidFill>
                <a:latin typeface="Calibri" panose="020F0502020204030204" pitchFamily="34" charset="0"/>
              </a:rPr>
              <a:t>Selon choix établissement</a:t>
            </a:r>
          </a:p>
          <a:p>
            <a:pPr algn="ctr" defTabSz="457200"/>
            <a:r>
              <a:rPr lang="fr-FR" sz="1600" b="1" dirty="0">
                <a:solidFill>
                  <a:srgbClr val="002060"/>
                </a:solidFill>
                <a:latin typeface="Calibri" panose="020F0502020204030204" pitchFamily="34" charset="0"/>
              </a:rPr>
              <a:t>(stratégie d’établissement)</a:t>
            </a:r>
          </a:p>
        </p:txBody>
      </p:sp>
      <p:sp>
        <p:nvSpPr>
          <p:cNvPr id="22" name="Rectangle à coins arrondis 21"/>
          <p:cNvSpPr/>
          <p:nvPr/>
        </p:nvSpPr>
        <p:spPr>
          <a:xfrm>
            <a:off x="5571310" y="2993494"/>
            <a:ext cx="1664986" cy="30998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defTabSz="457200"/>
            <a:r>
              <a:rPr lang="fr-FR" sz="1100" b="1" dirty="0">
                <a:solidFill>
                  <a:srgbClr val="002060"/>
                </a:solidFill>
                <a:latin typeface="Calibri" panose="020F0502020204030204" pitchFamily="34" charset="0"/>
              </a:rPr>
              <a:t>Données portant atteinte :</a:t>
            </a:r>
          </a:p>
          <a:p>
            <a:pPr marL="285750" indent="-285750" defTabSz="457200">
              <a:buFont typeface="Arial" panose="020B0604020202020204" pitchFamily="34" charset="0"/>
              <a:buChar char="•"/>
            </a:pPr>
            <a:r>
              <a:rPr lang="fr-FR" sz="1100" b="1" dirty="0">
                <a:solidFill>
                  <a:srgbClr val="002060"/>
                </a:solidFill>
                <a:latin typeface="Calibri" panose="020F0502020204030204" pitchFamily="34" charset="0"/>
              </a:rPr>
              <a:t>Au secret de la défense nationale </a:t>
            </a:r>
          </a:p>
          <a:p>
            <a:pPr marL="285750" indent="-285750" defTabSz="457200">
              <a:buFont typeface="Arial" panose="020B0604020202020204" pitchFamily="34" charset="0"/>
              <a:buChar char="•"/>
            </a:pPr>
            <a:r>
              <a:rPr lang="fr-FR" sz="1100" b="1" dirty="0">
                <a:solidFill>
                  <a:srgbClr val="002060"/>
                </a:solidFill>
                <a:latin typeface="Calibri" panose="020F0502020204030204" pitchFamily="34" charset="0"/>
              </a:rPr>
              <a:t>A la conduite de la politique extérieure de la France</a:t>
            </a:r>
          </a:p>
          <a:p>
            <a:pPr marL="285750" indent="-285750" defTabSz="457200">
              <a:buFont typeface="Arial" panose="020B0604020202020204" pitchFamily="34" charset="0"/>
              <a:buChar char="•"/>
            </a:pPr>
            <a:r>
              <a:rPr lang="fr-FR" sz="1100" b="1" dirty="0">
                <a:solidFill>
                  <a:srgbClr val="002060"/>
                </a:solidFill>
                <a:latin typeface="Calibri" panose="020F0502020204030204" pitchFamily="34" charset="0"/>
              </a:rPr>
              <a:t>A la sureté de l’Etat</a:t>
            </a:r>
          </a:p>
          <a:p>
            <a:pPr marL="285750" indent="-285750" defTabSz="457200">
              <a:buFont typeface="Arial" panose="020B0604020202020204" pitchFamily="34" charset="0"/>
              <a:buChar char="•"/>
            </a:pPr>
            <a:r>
              <a:rPr lang="fr-FR" sz="1100" b="1" dirty="0">
                <a:solidFill>
                  <a:srgbClr val="002060"/>
                </a:solidFill>
                <a:latin typeface="Calibri" panose="020F0502020204030204" pitchFamily="34" charset="0"/>
              </a:rPr>
              <a:t>Au secret protégé par la loi</a:t>
            </a:r>
          </a:p>
          <a:p>
            <a:pPr marL="285750" indent="-285750" defTabSz="457200">
              <a:buFont typeface="Arial" panose="020B0604020202020204" pitchFamily="34" charset="0"/>
              <a:buChar char="•"/>
            </a:pPr>
            <a:r>
              <a:rPr lang="fr-FR" sz="1100" b="1" dirty="0">
                <a:solidFill>
                  <a:srgbClr val="002060"/>
                </a:solidFill>
                <a:latin typeface="Calibri" panose="020F0502020204030204" pitchFamily="34" charset="0"/>
              </a:rPr>
              <a:t>Au Secret industriel et commercial</a:t>
            </a:r>
          </a:p>
        </p:txBody>
      </p:sp>
      <p:sp>
        <p:nvSpPr>
          <p:cNvPr id="23" name="Rectangle à coins arrondis 22"/>
          <p:cNvSpPr/>
          <p:nvPr/>
        </p:nvSpPr>
        <p:spPr>
          <a:xfrm>
            <a:off x="7389999" y="2878911"/>
            <a:ext cx="1214449" cy="15423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defTabSz="457200"/>
            <a:r>
              <a:rPr lang="fr-FR" sz="1100" b="1" dirty="0">
                <a:solidFill>
                  <a:srgbClr val="002060"/>
                </a:solidFill>
                <a:latin typeface="Calibri" panose="020F0502020204030204" pitchFamily="34" charset="0"/>
              </a:rPr>
              <a:t>Données protégées par un droit de propriété intellectuelle</a:t>
            </a:r>
          </a:p>
        </p:txBody>
      </p:sp>
      <p:sp>
        <p:nvSpPr>
          <p:cNvPr id="24" name="Rectangle à coins arrondis 23"/>
          <p:cNvSpPr/>
          <p:nvPr/>
        </p:nvSpPr>
        <p:spPr>
          <a:xfrm>
            <a:off x="7378137" y="5072207"/>
            <a:ext cx="1514343" cy="9448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defTabSz="457200"/>
            <a:r>
              <a:rPr lang="fr-FR" sz="1400" b="1" dirty="0">
                <a:solidFill>
                  <a:srgbClr val="002060"/>
                </a:solidFill>
                <a:latin typeface="Calibri" panose="020F0502020204030204" pitchFamily="34" charset="0"/>
              </a:rPr>
              <a:t>Données personnelles</a:t>
            </a:r>
          </a:p>
        </p:txBody>
      </p:sp>
      <p:sp>
        <p:nvSpPr>
          <p:cNvPr id="13" name="Rectangle à coins arrondis 12"/>
          <p:cNvSpPr/>
          <p:nvPr/>
        </p:nvSpPr>
        <p:spPr>
          <a:xfrm>
            <a:off x="2065599" y="5578701"/>
            <a:ext cx="1577578" cy="89252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defTabSz="457200"/>
            <a:r>
              <a:rPr lang="fr-FR" sz="900" b="1" u="sng" dirty="0">
                <a:solidFill>
                  <a:srgbClr val="002060"/>
                </a:solidFill>
                <a:latin typeface="Calibri" panose="020F0502020204030204" pitchFamily="34" charset="0"/>
              </a:rPr>
              <a:t>Objectif </a:t>
            </a:r>
            <a:r>
              <a:rPr lang="fr-FR" sz="900" b="1" dirty="0">
                <a:solidFill>
                  <a:srgbClr val="002060"/>
                </a:solidFill>
                <a:latin typeface="Calibri" panose="020F0502020204030204" pitchFamily="34" charset="0"/>
              </a:rPr>
              <a:t> : publication progressive des principaux documents administratifs puis de tous les documents d’ici 2 ans (2019) </a:t>
            </a:r>
          </a:p>
        </p:txBody>
      </p:sp>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918" y="1403165"/>
            <a:ext cx="1265998" cy="765284"/>
          </a:xfrm>
          <a:prstGeom prst="rect">
            <a:avLst/>
          </a:prstGeom>
        </p:spPr>
      </p:pic>
      <p:pic>
        <p:nvPicPr>
          <p:cNvPr id="27"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138" y="1379827"/>
            <a:ext cx="1030686" cy="552048"/>
          </a:xfrm>
          <a:prstGeom prst="rect">
            <a:avLst/>
          </a:prstGeom>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1438934"/>
            <a:ext cx="1207748" cy="780577"/>
          </a:xfrm>
          <a:prstGeom prst="rect">
            <a:avLst/>
          </a:prstGeom>
        </p:spPr>
      </p:pic>
      <p:sp>
        <p:nvSpPr>
          <p:cNvPr id="30" name="Titre 1">
            <a:extLst>
              <a:ext uri="{FF2B5EF4-FFF2-40B4-BE49-F238E27FC236}">
                <a16:creationId xmlns:a16="http://schemas.microsoft.com/office/drawing/2014/main" id="{5A1919C0-2FCA-C248-9727-00D78C1E35C4}"/>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grpSp>
        <p:nvGrpSpPr>
          <p:cNvPr id="31" name="Groupe 30">
            <a:extLst>
              <a:ext uri="{FF2B5EF4-FFF2-40B4-BE49-F238E27FC236}">
                <a16:creationId xmlns:a16="http://schemas.microsoft.com/office/drawing/2014/main" id="{B69102F6-0256-4A10-AE38-B66473458F66}"/>
              </a:ext>
            </a:extLst>
          </p:cNvPr>
          <p:cNvGrpSpPr/>
          <p:nvPr/>
        </p:nvGrpSpPr>
        <p:grpSpPr>
          <a:xfrm>
            <a:off x="-7684" y="6464300"/>
            <a:ext cx="9159368" cy="435904"/>
            <a:chOff x="-7684" y="6464300"/>
            <a:chExt cx="9159368" cy="435904"/>
          </a:xfrm>
        </p:grpSpPr>
        <p:grpSp>
          <p:nvGrpSpPr>
            <p:cNvPr id="32" name="Groupe 31">
              <a:extLst>
                <a:ext uri="{FF2B5EF4-FFF2-40B4-BE49-F238E27FC236}">
                  <a16:creationId xmlns:a16="http://schemas.microsoft.com/office/drawing/2014/main" id="{40A23618-9C7F-495A-88F3-EA8562FB3679}"/>
                </a:ext>
              </a:extLst>
            </p:cNvPr>
            <p:cNvGrpSpPr/>
            <p:nvPr/>
          </p:nvGrpSpPr>
          <p:grpSpPr>
            <a:xfrm>
              <a:off x="5938" y="6464300"/>
              <a:ext cx="9120556" cy="435904"/>
              <a:chOff x="5938" y="6464300"/>
              <a:chExt cx="9120556" cy="435904"/>
            </a:xfrm>
          </p:grpSpPr>
          <p:pic>
            <p:nvPicPr>
              <p:cNvPr id="34" name="Image 33">
                <a:extLst>
                  <a:ext uri="{FF2B5EF4-FFF2-40B4-BE49-F238E27FC236}">
                    <a16:creationId xmlns:a16="http://schemas.microsoft.com/office/drawing/2014/main" id="{3B3F5192-8A9D-4C8F-ABAD-9DF4F7C2C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7" name="Espace réservé du numéro de diapositive 4">
                <a:extLst>
                  <a:ext uri="{FF2B5EF4-FFF2-40B4-BE49-F238E27FC236}">
                    <a16:creationId xmlns:a16="http://schemas.microsoft.com/office/drawing/2014/main" id="{4FE622FB-B080-44E8-91DC-576BE0F878E1}"/>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266</a:t>
                </a:fld>
                <a:endParaRPr lang="fr-FR" sz="1200" dirty="0">
                  <a:solidFill>
                    <a:schemeClr val="tx1"/>
                  </a:solidFill>
                </a:endParaRPr>
              </a:p>
            </p:txBody>
          </p:sp>
        </p:grpSp>
        <p:sp>
          <p:nvSpPr>
            <p:cNvPr id="33" name="ZoneTexte 32">
              <a:extLst>
                <a:ext uri="{FF2B5EF4-FFF2-40B4-BE49-F238E27FC236}">
                  <a16:creationId xmlns:a16="http://schemas.microsoft.com/office/drawing/2014/main" id="{B8FA2771-D6F3-4AC2-B055-A3EE9876B896}"/>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grpSp>
    </p:spTree>
    <p:extLst>
      <p:ext uri="{BB962C8B-B14F-4D97-AF65-F5344CB8AC3E}">
        <p14:creationId xmlns:p14="http://schemas.microsoft.com/office/powerpoint/2010/main" val="84036778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a:t>               </a:t>
            </a:r>
            <a:endParaRPr lang="fr-FR" sz="2800" dirty="0">
              <a:solidFill>
                <a:srgbClr val="002060"/>
              </a:solidFill>
            </a:endParaRPr>
          </a:p>
        </p:txBody>
      </p:sp>
      <p:sp>
        <p:nvSpPr>
          <p:cNvPr id="4" name="Rectangle 3"/>
          <p:cNvSpPr/>
          <p:nvPr/>
        </p:nvSpPr>
        <p:spPr>
          <a:xfrm>
            <a:off x="3518883" y="1484784"/>
            <a:ext cx="2052228" cy="8731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fr-FR" sz="2000" dirty="0">
                <a:solidFill>
                  <a:srgbClr val="002060"/>
                </a:solidFill>
              </a:rPr>
              <a:t>Données communiquées/</a:t>
            </a:r>
          </a:p>
          <a:p>
            <a:pPr algn="ctr" defTabSz="457200"/>
            <a:r>
              <a:rPr lang="fr-FR" sz="2000" dirty="0">
                <a:solidFill>
                  <a:srgbClr val="002060"/>
                </a:solidFill>
              </a:rPr>
              <a:t>diffusées</a:t>
            </a:r>
          </a:p>
        </p:txBody>
      </p:sp>
      <p:cxnSp>
        <p:nvCxnSpPr>
          <p:cNvPr id="6" name="Connecteur droit avec flèche 5"/>
          <p:cNvCxnSpPr/>
          <p:nvPr/>
        </p:nvCxnSpPr>
        <p:spPr>
          <a:xfrm flipH="1">
            <a:off x="2855337" y="2492900"/>
            <a:ext cx="663546" cy="204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5517106" y="2492900"/>
            <a:ext cx="567063" cy="204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259632" y="3789040"/>
            <a:ext cx="1368155" cy="27423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457200"/>
            <a:r>
              <a:rPr lang="fr-FR" sz="1400" b="1" dirty="0">
                <a:solidFill>
                  <a:srgbClr val="00B0F0"/>
                </a:solidFill>
              </a:rPr>
              <a:t>               </a:t>
            </a:r>
            <a:r>
              <a:rPr lang="fr-FR" sz="1100" b="1" dirty="0">
                <a:solidFill>
                  <a:srgbClr val="00B0F0"/>
                </a:solidFill>
              </a:rPr>
              <a:t>MINI </a:t>
            </a:r>
          </a:p>
          <a:p>
            <a:pPr marL="171450" indent="-171450" defTabSz="457200">
              <a:buFont typeface="Wingdings" panose="05000000000000000000" pitchFamily="2" charset="2"/>
              <a:buChar char="ü"/>
            </a:pPr>
            <a:r>
              <a:rPr lang="fr-FR" sz="1100" b="1" dirty="0">
                <a:solidFill>
                  <a:srgbClr val="002060"/>
                </a:solidFill>
              </a:rPr>
              <a:t>Pas de nécessité de licence :</a:t>
            </a:r>
          </a:p>
          <a:p>
            <a:pPr marL="171450" indent="-171450" defTabSz="457200">
              <a:buFont typeface="Wingdings" panose="05000000000000000000" pitchFamily="2" charset="2"/>
              <a:buChar char="ü"/>
            </a:pPr>
            <a:r>
              <a:rPr lang="fr-FR" sz="1100" dirty="0">
                <a:solidFill>
                  <a:srgbClr val="002060"/>
                </a:solidFill>
              </a:rPr>
              <a:t>Obligation de   respect er  les  4 conditions  suivantes lors de la réutilisation </a:t>
            </a:r>
          </a:p>
          <a:p>
            <a:pPr marL="171450" indent="-171450" defTabSz="457200">
              <a:buFont typeface="Arial" panose="020B0604020202020204" pitchFamily="34" charset="0"/>
              <a:buChar char="•"/>
            </a:pPr>
            <a:r>
              <a:rPr lang="fr-FR" sz="1100" dirty="0">
                <a:solidFill>
                  <a:srgbClr val="002060"/>
                </a:solidFill>
              </a:rPr>
              <a:t>Non altération ;</a:t>
            </a:r>
          </a:p>
          <a:p>
            <a:pPr marL="171450" indent="-171450" defTabSz="457200">
              <a:buFont typeface="Arial" panose="020B0604020202020204" pitchFamily="34" charset="0"/>
              <a:buChar char="•"/>
            </a:pPr>
            <a:r>
              <a:rPr lang="fr-FR" sz="1100" dirty="0">
                <a:solidFill>
                  <a:srgbClr val="002060"/>
                </a:solidFill>
              </a:rPr>
              <a:t>Non dénaturation ;</a:t>
            </a:r>
          </a:p>
          <a:p>
            <a:pPr marL="171450" indent="-171450" defTabSz="457200">
              <a:buFont typeface="Arial" panose="020B0604020202020204" pitchFamily="34" charset="0"/>
              <a:buChar char="•"/>
            </a:pPr>
            <a:r>
              <a:rPr lang="fr-FR" sz="1100" dirty="0">
                <a:solidFill>
                  <a:srgbClr val="002060"/>
                </a:solidFill>
              </a:rPr>
              <a:t>Source ;</a:t>
            </a:r>
          </a:p>
          <a:p>
            <a:pPr marL="171450" indent="-171450" defTabSz="457200">
              <a:buFont typeface="Arial" panose="020B0604020202020204" pitchFamily="34" charset="0"/>
              <a:buChar char="•"/>
            </a:pPr>
            <a:r>
              <a:rPr lang="fr-FR" sz="1100" dirty="0">
                <a:solidFill>
                  <a:srgbClr val="002060"/>
                </a:solidFill>
              </a:rPr>
              <a:t>Date de dernière mise à jour.</a:t>
            </a:r>
          </a:p>
          <a:p>
            <a:pPr defTabSz="457200"/>
            <a:endParaRPr lang="fr-FR" sz="1200" dirty="0">
              <a:solidFill>
                <a:prstClr val="black"/>
              </a:solidFill>
            </a:endParaRPr>
          </a:p>
        </p:txBody>
      </p:sp>
      <p:sp>
        <p:nvSpPr>
          <p:cNvPr id="15" name="Rectangle 14"/>
          <p:cNvSpPr/>
          <p:nvPr/>
        </p:nvSpPr>
        <p:spPr>
          <a:xfrm>
            <a:off x="5213384" y="3789040"/>
            <a:ext cx="1421003" cy="27723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457200"/>
            <a:r>
              <a:rPr lang="fr-FR" sz="1100" b="1" dirty="0">
                <a:solidFill>
                  <a:srgbClr val="00B0F0"/>
                </a:solidFill>
              </a:rPr>
              <a:t>Conditions :</a:t>
            </a:r>
            <a:endParaRPr lang="fr-FR" sz="1100" dirty="0">
              <a:solidFill>
                <a:srgbClr val="002060"/>
              </a:solidFill>
            </a:endParaRPr>
          </a:p>
          <a:p>
            <a:pPr marL="171450" indent="-171450" defTabSz="457200">
              <a:buFont typeface="Arial" panose="020B0604020202020204" pitchFamily="34" charset="0"/>
              <a:buChar char="•"/>
            </a:pPr>
            <a:r>
              <a:rPr lang="fr-FR" sz="1100" dirty="0">
                <a:solidFill>
                  <a:srgbClr val="002060"/>
                </a:solidFill>
              </a:rPr>
              <a:t>Si droit des tiers ; </a:t>
            </a:r>
          </a:p>
          <a:p>
            <a:pPr marL="171450" indent="-171450" defTabSz="457200">
              <a:buFont typeface="Arial" panose="020B0604020202020204" pitchFamily="34" charset="0"/>
              <a:buChar char="•"/>
            </a:pPr>
            <a:r>
              <a:rPr lang="fr-FR" sz="1100" dirty="0">
                <a:solidFill>
                  <a:srgbClr val="002060"/>
                </a:solidFill>
              </a:rPr>
              <a:t>Si droit de propriété intellectuelle </a:t>
            </a:r>
          </a:p>
          <a:p>
            <a:pPr defTabSz="457200"/>
            <a:r>
              <a:rPr lang="fr-FR" sz="1100" dirty="0">
                <a:solidFill>
                  <a:srgbClr val="002060"/>
                </a:solidFill>
              </a:rPr>
              <a:t>Exception : le droit du producteur de BDD ne peut être opposé par l’administration.</a:t>
            </a:r>
          </a:p>
          <a:p>
            <a:pPr marL="171450" indent="-171450" defTabSz="457200">
              <a:buFont typeface="Arial" panose="020B0604020202020204" pitchFamily="34" charset="0"/>
              <a:buChar char="•"/>
            </a:pPr>
            <a:r>
              <a:rPr lang="fr-FR" sz="1100" dirty="0">
                <a:solidFill>
                  <a:srgbClr val="002060"/>
                </a:solidFill>
              </a:rPr>
              <a:t>Si données produites dans mission SPIC, soumise à concurrence.</a:t>
            </a:r>
          </a:p>
          <a:p>
            <a:pPr marL="171450" indent="-171450" defTabSz="457200">
              <a:buFont typeface="Arial" panose="020B0604020202020204" pitchFamily="34" charset="0"/>
              <a:buChar char="•"/>
            </a:pPr>
            <a:endParaRPr lang="fr-FR" sz="1200" dirty="0">
              <a:solidFill>
                <a:srgbClr val="002060"/>
              </a:solidFill>
            </a:endParaRPr>
          </a:p>
        </p:txBody>
      </p:sp>
      <p:sp>
        <p:nvSpPr>
          <p:cNvPr id="23" name="Rectangle 22"/>
          <p:cNvSpPr/>
          <p:nvPr/>
        </p:nvSpPr>
        <p:spPr>
          <a:xfrm>
            <a:off x="2627787" y="3789040"/>
            <a:ext cx="1421000" cy="27423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fr-FR" sz="1100" b="1" dirty="0">
                <a:solidFill>
                  <a:srgbClr val="00B0F0"/>
                </a:solidFill>
              </a:rPr>
              <a:t>MAXI</a:t>
            </a:r>
          </a:p>
          <a:p>
            <a:pPr marL="171450" indent="-171450" defTabSz="457200">
              <a:buFont typeface="Wingdings" panose="05000000000000000000" pitchFamily="2" charset="2"/>
              <a:buChar char="ü"/>
            </a:pPr>
            <a:r>
              <a:rPr lang="fr-FR" sz="1100" b="1" dirty="0">
                <a:solidFill>
                  <a:srgbClr val="002060"/>
                </a:solidFill>
              </a:rPr>
              <a:t>Licence obligatoire</a:t>
            </a:r>
            <a:r>
              <a:rPr lang="fr-FR" sz="1100" dirty="0">
                <a:solidFill>
                  <a:srgbClr val="002060"/>
                </a:solidFill>
              </a:rPr>
              <a:t> : fixée par décret/homologuée par l’Etat ;</a:t>
            </a:r>
          </a:p>
          <a:p>
            <a:pPr marL="171450" indent="-171450" defTabSz="457200">
              <a:buFont typeface="Arial" panose="020B0604020202020204" pitchFamily="34" charset="0"/>
              <a:buChar char="•"/>
            </a:pPr>
            <a:r>
              <a:rPr lang="fr-FR" sz="1100" dirty="0">
                <a:solidFill>
                  <a:srgbClr val="002060"/>
                </a:solidFill>
              </a:rPr>
              <a:t>Redevances;</a:t>
            </a:r>
          </a:p>
          <a:p>
            <a:pPr marL="171450" indent="-171450" defTabSz="457200">
              <a:buFont typeface="Arial" panose="020B0604020202020204" pitchFamily="34" charset="0"/>
              <a:buChar char="•"/>
            </a:pPr>
            <a:r>
              <a:rPr lang="fr-FR" sz="1100" dirty="0">
                <a:solidFill>
                  <a:srgbClr val="002060"/>
                </a:solidFill>
              </a:rPr>
              <a:t>Restrictions liées à intérêt général et proportionnées;</a:t>
            </a:r>
          </a:p>
          <a:p>
            <a:pPr marL="171450" indent="-171450" defTabSz="457200">
              <a:buFont typeface="Arial" panose="020B0604020202020204" pitchFamily="34" charset="0"/>
              <a:buChar char="•"/>
            </a:pPr>
            <a:r>
              <a:rPr lang="fr-FR" sz="1100" dirty="0">
                <a:solidFill>
                  <a:srgbClr val="002060"/>
                </a:solidFill>
              </a:rPr>
              <a:t>Ne pas restreindre concurrence ;</a:t>
            </a:r>
          </a:p>
          <a:p>
            <a:pPr marL="171450" indent="-171450" defTabSz="457200">
              <a:buFont typeface="Arial" panose="020B0604020202020204" pitchFamily="34" charset="0"/>
              <a:buChar char="•"/>
            </a:pPr>
            <a:r>
              <a:rPr lang="fr-FR" sz="1100" dirty="0">
                <a:solidFill>
                  <a:srgbClr val="002060"/>
                </a:solidFill>
              </a:rPr>
              <a:t>Utilisation commerciale ou non ;</a:t>
            </a:r>
          </a:p>
          <a:p>
            <a:pPr marL="171450" indent="-171450" defTabSz="457200">
              <a:buFont typeface="Arial" panose="020B0604020202020204" pitchFamily="34" charset="0"/>
              <a:buChar char="•"/>
            </a:pPr>
            <a:r>
              <a:rPr lang="fr-FR" sz="1100" dirty="0">
                <a:solidFill>
                  <a:srgbClr val="002060"/>
                </a:solidFill>
              </a:rPr>
              <a:t>…....</a:t>
            </a:r>
          </a:p>
        </p:txBody>
      </p:sp>
      <p:sp>
        <p:nvSpPr>
          <p:cNvPr id="26" name="Rectangle à coins arrondis 25"/>
          <p:cNvSpPr/>
          <p:nvPr/>
        </p:nvSpPr>
        <p:spPr>
          <a:xfrm>
            <a:off x="1187624" y="2324112"/>
            <a:ext cx="2232249" cy="12489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fr-FR" sz="1400" b="1" dirty="0">
                <a:solidFill>
                  <a:srgbClr val="002060"/>
                </a:solidFill>
                <a:latin typeface="Calibri" panose="020F0502020204030204" pitchFamily="34" charset="0"/>
              </a:rPr>
              <a:t>Principe :</a:t>
            </a:r>
          </a:p>
          <a:p>
            <a:pPr algn="ctr" defTabSz="457200"/>
            <a:r>
              <a:rPr lang="fr-FR" sz="1400" b="1" dirty="0">
                <a:solidFill>
                  <a:srgbClr val="002060"/>
                </a:solidFill>
                <a:latin typeface="Calibri" panose="020F0502020204030204" pitchFamily="34" charset="0"/>
              </a:rPr>
              <a:t>Libre réutilisation</a:t>
            </a:r>
          </a:p>
          <a:p>
            <a:pPr algn="ctr" defTabSz="457200"/>
            <a:r>
              <a:rPr lang="fr-FR" sz="1400" b="1" dirty="0">
                <a:solidFill>
                  <a:srgbClr val="002060"/>
                </a:solidFill>
                <a:latin typeface="Calibri" panose="020F0502020204030204" pitchFamily="34" charset="0"/>
              </a:rPr>
              <a:t>des données publiques</a:t>
            </a:r>
          </a:p>
          <a:p>
            <a:pPr algn="ctr" defTabSz="457200"/>
            <a:r>
              <a:rPr lang="fr-FR" sz="1400" b="1" dirty="0">
                <a:solidFill>
                  <a:srgbClr val="002060"/>
                </a:solidFill>
                <a:latin typeface="Calibri" panose="020F0502020204030204" pitchFamily="34" charset="0"/>
              </a:rPr>
              <a:t>(communication obligatoire)</a:t>
            </a:r>
          </a:p>
        </p:txBody>
      </p:sp>
      <p:sp>
        <p:nvSpPr>
          <p:cNvPr id="31" name="Rectangle à coins arrondis 30"/>
          <p:cNvSpPr/>
          <p:nvPr/>
        </p:nvSpPr>
        <p:spPr>
          <a:xfrm>
            <a:off x="5670121" y="2357964"/>
            <a:ext cx="1899213" cy="12150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457200"/>
            <a:r>
              <a:rPr lang="fr-FR" sz="1400" b="1" dirty="0">
                <a:solidFill>
                  <a:srgbClr val="002060"/>
                </a:solidFill>
                <a:latin typeface="Calibri" panose="020F0502020204030204" pitchFamily="34" charset="0"/>
              </a:rPr>
              <a:t>Exception : </a:t>
            </a:r>
          </a:p>
          <a:p>
            <a:pPr algn="ctr" defTabSz="457200"/>
            <a:r>
              <a:rPr lang="fr-FR" sz="1400" b="1" dirty="0">
                <a:solidFill>
                  <a:srgbClr val="002060"/>
                </a:solidFill>
                <a:latin typeface="Calibri" panose="020F0502020204030204" pitchFamily="34" charset="0"/>
              </a:rPr>
              <a:t>Réutilisation des données soumise à autorisation </a:t>
            </a:r>
            <a:endParaRPr lang="fr-FR" sz="1400" i="1" dirty="0">
              <a:solidFill>
                <a:prstClr val="black"/>
              </a:solidFill>
              <a:latin typeface="Calibri" panose="020F0502020204030204" pitchFamily="34" charset="0"/>
            </a:endParaRPr>
          </a:p>
        </p:txBody>
      </p:sp>
      <p:sp>
        <p:nvSpPr>
          <p:cNvPr id="32" name="Rectangle 31"/>
          <p:cNvSpPr/>
          <p:nvPr/>
        </p:nvSpPr>
        <p:spPr>
          <a:xfrm>
            <a:off x="6634384" y="3789040"/>
            <a:ext cx="1285988" cy="27723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457200"/>
            <a:r>
              <a:rPr lang="fr-FR" sz="1100" b="1" dirty="0">
                <a:solidFill>
                  <a:srgbClr val="00B0F0"/>
                </a:solidFill>
              </a:rPr>
              <a:t>Contexte :</a:t>
            </a:r>
          </a:p>
          <a:p>
            <a:pPr marL="171450" indent="-171450" defTabSz="457200">
              <a:buFont typeface="Arial" panose="020B0604020202020204" pitchFamily="34" charset="0"/>
              <a:buChar char="•"/>
            </a:pPr>
            <a:r>
              <a:rPr lang="fr-FR" sz="1100" dirty="0">
                <a:solidFill>
                  <a:srgbClr val="002060"/>
                </a:solidFill>
              </a:rPr>
              <a:t>Mise en œuvre de la politique/stratégie d’établissement</a:t>
            </a:r>
          </a:p>
          <a:p>
            <a:pPr marL="171450" indent="-171450" defTabSz="457200">
              <a:buFont typeface="Arial" panose="020B0604020202020204" pitchFamily="34" charset="0"/>
              <a:buChar char="•"/>
            </a:pPr>
            <a:r>
              <a:rPr lang="fr-FR" sz="1100" dirty="0">
                <a:solidFill>
                  <a:srgbClr val="002060"/>
                </a:solidFill>
              </a:rPr>
              <a:t>Respect des règles éthiques et déontologiques</a:t>
            </a:r>
          </a:p>
          <a:p>
            <a:pPr marL="285750" indent="-285750" defTabSz="457200">
              <a:buFont typeface="Arial" panose="020B0604020202020204" pitchFamily="34" charset="0"/>
              <a:buChar char="•"/>
            </a:pPr>
            <a:endParaRPr lang="fr-FR" sz="1400" dirty="0">
              <a:solidFill>
                <a:srgbClr val="002060"/>
              </a:solidFill>
            </a:endParaRPr>
          </a:p>
        </p:txBody>
      </p:sp>
      <p:sp>
        <p:nvSpPr>
          <p:cNvPr id="24" name="Titre 1">
            <a:extLst>
              <a:ext uri="{FF2B5EF4-FFF2-40B4-BE49-F238E27FC236}">
                <a16:creationId xmlns:a16="http://schemas.microsoft.com/office/drawing/2014/main" id="{457D2C8F-7DCA-FE4C-91DA-DFA321EBE6AE}"/>
              </a:ext>
            </a:extLst>
          </p:cNvPr>
          <p:cNvSpPr txBox="1">
            <a:spLocks/>
          </p:cNvSpPr>
          <p:nvPr/>
        </p:nvSpPr>
        <p:spPr>
          <a:xfrm>
            <a:off x="0" y="185169"/>
            <a:ext cx="9126494" cy="12276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fr-FR" sz="3600" b="1" dirty="0">
                <a:solidFill>
                  <a:srgbClr val="42BA97"/>
                </a:solidFill>
                <a:latin typeface="Calibri" panose="020F0502020204030204" pitchFamily="34" charset="0"/>
              </a:rPr>
            </a:br>
            <a:br>
              <a:rPr lang="fr-FR" sz="3600" b="1" dirty="0">
                <a:solidFill>
                  <a:srgbClr val="42BA97"/>
                </a:solidFill>
                <a:latin typeface="Calibri" panose="020F0502020204030204" pitchFamily="34" charset="0"/>
              </a:rPr>
            </a:br>
            <a:br>
              <a:rPr lang="fr-FR" sz="3600" b="1" dirty="0">
                <a:solidFill>
                  <a:srgbClr val="42BA97"/>
                </a:solidFill>
                <a:latin typeface="Calibri" panose="020F0502020204030204" pitchFamily="34" charset="0"/>
              </a:rPr>
            </a:br>
            <a:r>
              <a:rPr lang="fr-FR" sz="3600" b="1" dirty="0">
                <a:solidFill>
                  <a:srgbClr val="42BA97"/>
                </a:solidFill>
                <a:latin typeface="Calibri" panose="020F0502020204030204" pitchFamily="34" charset="0"/>
              </a:rPr>
              <a:t>Réutilisation des Données</a:t>
            </a:r>
            <a:br>
              <a:rPr lang="fr-FR" sz="3600" b="1" dirty="0">
                <a:solidFill>
                  <a:srgbClr val="42BA97"/>
                </a:solidFill>
                <a:latin typeface="Calibri" panose="020F0502020204030204" pitchFamily="34" charset="0"/>
              </a:rPr>
            </a:br>
            <a:br>
              <a:rPr lang="fr-FR" sz="3600" b="1" dirty="0">
                <a:solidFill>
                  <a:srgbClr val="42BA97"/>
                </a:solidFill>
                <a:latin typeface="Calibri" panose="020F0502020204030204" pitchFamily="34" charset="0"/>
              </a:rPr>
            </a:br>
            <a:endParaRPr lang="fr-FR" sz="3600" b="1" dirty="0">
              <a:solidFill>
                <a:srgbClr val="42BA97"/>
              </a:solidFill>
              <a:latin typeface="Calibri" panose="020F0502020204030204" pitchFamily="34" charset="0"/>
            </a:endParaRPr>
          </a:p>
        </p:txBody>
      </p:sp>
      <p:sp>
        <p:nvSpPr>
          <p:cNvPr id="25" name="Titre 1">
            <a:extLst>
              <a:ext uri="{FF2B5EF4-FFF2-40B4-BE49-F238E27FC236}">
                <a16:creationId xmlns:a16="http://schemas.microsoft.com/office/drawing/2014/main" id="{E4C08859-0749-E044-B072-66068FAEBFB0}"/>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pic>
        <p:nvPicPr>
          <p:cNvPr id="27" name="Image 26">
            <a:extLst>
              <a:ext uri="{FF2B5EF4-FFF2-40B4-BE49-F238E27FC236}">
                <a16:creationId xmlns:a16="http://schemas.microsoft.com/office/drawing/2014/main" id="{C28F9CD9-F216-704C-9DBF-6FC0A7C1A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918" y="1403165"/>
            <a:ext cx="1265998" cy="765284"/>
          </a:xfrm>
          <a:prstGeom prst="rect">
            <a:avLst/>
          </a:prstGeom>
        </p:spPr>
      </p:pic>
      <p:pic>
        <p:nvPicPr>
          <p:cNvPr id="28" name="Image 27">
            <a:extLst>
              <a:ext uri="{FF2B5EF4-FFF2-40B4-BE49-F238E27FC236}">
                <a16:creationId xmlns:a16="http://schemas.microsoft.com/office/drawing/2014/main" id="{5F2E00EC-7A05-CD4D-B26A-809A6B809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138" y="1379827"/>
            <a:ext cx="1030686" cy="552048"/>
          </a:xfrm>
          <a:prstGeom prst="rect">
            <a:avLst/>
          </a:prstGeom>
        </p:spPr>
      </p:pic>
      <p:pic>
        <p:nvPicPr>
          <p:cNvPr id="29" name="Image 28">
            <a:extLst>
              <a:ext uri="{FF2B5EF4-FFF2-40B4-BE49-F238E27FC236}">
                <a16:creationId xmlns:a16="http://schemas.microsoft.com/office/drawing/2014/main" id="{4C4C6601-961D-E546-A7ED-2997443FA7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1438934"/>
            <a:ext cx="1207748" cy="780577"/>
          </a:xfrm>
          <a:prstGeom prst="rect">
            <a:avLst/>
          </a:prstGeom>
        </p:spPr>
      </p:pic>
      <p:grpSp>
        <p:nvGrpSpPr>
          <p:cNvPr id="22" name="Groupe 21">
            <a:extLst>
              <a:ext uri="{FF2B5EF4-FFF2-40B4-BE49-F238E27FC236}">
                <a16:creationId xmlns:a16="http://schemas.microsoft.com/office/drawing/2014/main" id="{D0243110-FC10-4F14-9342-2B25F1A19F70}"/>
              </a:ext>
            </a:extLst>
          </p:cNvPr>
          <p:cNvGrpSpPr/>
          <p:nvPr/>
        </p:nvGrpSpPr>
        <p:grpSpPr>
          <a:xfrm>
            <a:off x="-7684" y="6464300"/>
            <a:ext cx="9159368" cy="620570"/>
            <a:chOff x="-7684" y="6464300"/>
            <a:chExt cx="9159368" cy="620570"/>
          </a:xfrm>
        </p:grpSpPr>
        <p:grpSp>
          <p:nvGrpSpPr>
            <p:cNvPr id="30" name="Groupe 29">
              <a:extLst>
                <a:ext uri="{FF2B5EF4-FFF2-40B4-BE49-F238E27FC236}">
                  <a16:creationId xmlns:a16="http://schemas.microsoft.com/office/drawing/2014/main" id="{F32F8093-C572-4BDD-A2CB-E5D0A23FE7FB}"/>
                </a:ext>
              </a:extLst>
            </p:cNvPr>
            <p:cNvGrpSpPr/>
            <p:nvPr/>
          </p:nvGrpSpPr>
          <p:grpSpPr>
            <a:xfrm>
              <a:off x="5938" y="6464300"/>
              <a:ext cx="9120556" cy="435904"/>
              <a:chOff x="5938" y="6464300"/>
              <a:chExt cx="9120556" cy="435904"/>
            </a:xfrm>
          </p:grpSpPr>
          <p:pic>
            <p:nvPicPr>
              <p:cNvPr id="35" name="Image 34">
                <a:extLst>
                  <a:ext uri="{FF2B5EF4-FFF2-40B4-BE49-F238E27FC236}">
                    <a16:creationId xmlns:a16="http://schemas.microsoft.com/office/drawing/2014/main" id="{33A087B9-5AE3-414E-9846-6C19232676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8" name="Espace réservé du numéro de diapositive 4">
                <a:extLst>
                  <a:ext uri="{FF2B5EF4-FFF2-40B4-BE49-F238E27FC236}">
                    <a16:creationId xmlns:a16="http://schemas.microsoft.com/office/drawing/2014/main" id="{C74C5E01-791E-4F74-9C6B-C5B974A4CF4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267</a:t>
                </a:fld>
                <a:endParaRPr lang="fr-FR" sz="1200" dirty="0">
                  <a:solidFill>
                    <a:schemeClr val="tx1"/>
                  </a:solidFill>
                </a:endParaRPr>
              </a:p>
            </p:txBody>
          </p:sp>
        </p:grpSp>
        <p:sp>
          <p:nvSpPr>
            <p:cNvPr id="33" name="ZoneTexte 32">
              <a:extLst>
                <a:ext uri="{FF2B5EF4-FFF2-40B4-BE49-F238E27FC236}">
                  <a16:creationId xmlns:a16="http://schemas.microsoft.com/office/drawing/2014/main" id="{023A8C99-86A2-46DD-835E-E5420644E88B}"/>
                </a:ext>
              </a:extLst>
            </p:cNvPr>
            <p:cNvSpPr txBox="1"/>
            <p:nvPr/>
          </p:nvSpPr>
          <p:spPr>
            <a:xfrm>
              <a:off x="-7684" y="6623205"/>
              <a:ext cx="9159368" cy="461665"/>
            </a:xfrm>
            <a:prstGeom prst="rect">
              <a:avLst/>
            </a:prstGeom>
            <a:noFill/>
          </p:spPr>
          <p:txBody>
            <a:bodyPr wrap="square" rtlCol="0">
              <a:spAutoFit/>
            </a:bodyPr>
            <a:lstStyle/>
            <a:p>
              <a:pPr algn="ctr"/>
              <a:r>
                <a:rPr lang="fr-FR" sz="1200" dirty="0"/>
                <a:t>Formation « Plan de Gestion des Données »  - 19/20 octobre 2020</a:t>
              </a:r>
            </a:p>
            <a:p>
              <a:pPr algn="ctr"/>
              <a:endParaRPr lang="fr-FR" sz="1200" dirty="0"/>
            </a:p>
          </p:txBody>
        </p:sp>
      </p:grpSp>
    </p:spTree>
    <p:extLst>
      <p:ext uri="{BB962C8B-B14F-4D97-AF65-F5344CB8AC3E}">
        <p14:creationId xmlns:p14="http://schemas.microsoft.com/office/powerpoint/2010/main" val="36300965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50702"/>
            <a:ext cx="9126494" cy="634082"/>
          </a:xfrm>
        </p:spPr>
        <p:txBody>
          <a:bodyPr>
            <a:noAutofit/>
          </a:bodyPr>
          <a:lstStyle/>
          <a:p>
            <a:r>
              <a:rPr lang="fr-FR" sz="3600" b="1" dirty="0">
                <a:solidFill>
                  <a:srgbClr val="42BA97"/>
                </a:solidFill>
                <a:latin typeface="Calibri" panose="020F0502020204030204" pitchFamily="34" charset="0"/>
              </a:rPr>
              <a:t>Open Data </a:t>
            </a:r>
          </a:p>
        </p:txBody>
      </p:sp>
      <p:sp>
        <p:nvSpPr>
          <p:cNvPr id="3" name="Espace réservé du contenu 2"/>
          <p:cNvSpPr>
            <a:spLocks noGrp="1"/>
          </p:cNvSpPr>
          <p:nvPr>
            <p:ph idx="1"/>
          </p:nvPr>
        </p:nvSpPr>
        <p:spPr>
          <a:xfrm>
            <a:off x="457200" y="1556792"/>
            <a:ext cx="8229600" cy="4525963"/>
          </a:xfrm>
        </p:spPr>
        <p:txBody>
          <a:bodyPr>
            <a:normAutofit fontScale="92500" lnSpcReduction="10000"/>
          </a:bodyPr>
          <a:lstStyle/>
          <a:p>
            <a:pPr marL="409575" indent="-409575">
              <a:lnSpc>
                <a:spcPct val="120000"/>
              </a:lnSpc>
              <a:spcBef>
                <a:spcPts val="600"/>
              </a:spcBef>
              <a:spcAft>
                <a:spcPts val="600"/>
              </a:spcAft>
              <a:buClr>
                <a:srgbClr val="42BA97"/>
              </a:buClr>
              <a:buFont typeface="Wingdings" pitchFamily="2" charset="2"/>
              <a:buChar char="v"/>
            </a:pPr>
            <a:r>
              <a:rPr lang="fr-FR" sz="2800" dirty="0">
                <a:latin typeface="Calibri" panose="020F0502020204030204" pitchFamily="34" charset="0"/>
              </a:rPr>
              <a:t>Dans quels cas dois-je diffuser mes données en open data ?</a:t>
            </a:r>
          </a:p>
          <a:p>
            <a:pPr marL="409575" indent="-409575">
              <a:lnSpc>
                <a:spcPct val="120000"/>
              </a:lnSpc>
              <a:spcBef>
                <a:spcPts val="600"/>
              </a:spcBef>
              <a:spcAft>
                <a:spcPts val="600"/>
              </a:spcAft>
              <a:buClr>
                <a:srgbClr val="42BA97"/>
              </a:buClr>
              <a:buFont typeface="Wingdings" pitchFamily="2" charset="2"/>
              <a:buChar char="v"/>
            </a:pPr>
            <a:r>
              <a:rPr lang="fr-FR" sz="2800" dirty="0">
                <a:latin typeface="Calibri" panose="020F0502020204030204" pitchFamily="34" charset="0"/>
              </a:rPr>
              <a:t>Si la loi me l’impose : loi </a:t>
            </a:r>
            <a:r>
              <a:rPr lang="fr-FR" sz="2800" dirty="0" err="1">
                <a:latin typeface="Calibri" panose="020F0502020204030204" pitchFamily="34" charset="0"/>
              </a:rPr>
              <a:t>Cada</a:t>
            </a:r>
            <a:r>
              <a:rPr lang="fr-FR" sz="2800" dirty="0">
                <a:latin typeface="Calibri" panose="020F0502020204030204" pitchFamily="34" charset="0"/>
              </a:rPr>
              <a:t>, loi </a:t>
            </a:r>
            <a:r>
              <a:rPr lang="fr-FR" sz="2800" dirty="0" err="1">
                <a:latin typeface="Calibri" panose="020F0502020204030204" pitchFamily="34" charset="0"/>
              </a:rPr>
              <a:t>Valter</a:t>
            </a:r>
            <a:r>
              <a:rPr lang="fr-FR" sz="2800" dirty="0">
                <a:latin typeface="Calibri" panose="020F0502020204030204" pitchFamily="34" charset="0"/>
              </a:rPr>
              <a:t>, loi pour une république numérique (Dite Loi Axelle Lemaire)</a:t>
            </a:r>
          </a:p>
          <a:p>
            <a:pPr marL="409575" indent="-409575">
              <a:lnSpc>
                <a:spcPct val="120000"/>
              </a:lnSpc>
              <a:spcBef>
                <a:spcPts val="600"/>
              </a:spcBef>
              <a:spcAft>
                <a:spcPts val="600"/>
              </a:spcAft>
              <a:buClr>
                <a:srgbClr val="42BA97"/>
              </a:buClr>
              <a:buFont typeface="Wingdings" pitchFamily="2" charset="2"/>
              <a:buChar char="v"/>
            </a:pPr>
            <a:r>
              <a:rPr lang="fr-FR" sz="2800" dirty="0">
                <a:latin typeface="Calibri" panose="020F0502020204030204" pitchFamily="34" charset="0"/>
              </a:rPr>
              <a:t>Si le bailleur me l’impose : condition prévue dans les règles de participation</a:t>
            </a:r>
          </a:p>
          <a:p>
            <a:pPr marL="409575" indent="-409575">
              <a:lnSpc>
                <a:spcPct val="120000"/>
              </a:lnSpc>
              <a:spcBef>
                <a:spcPts val="600"/>
              </a:spcBef>
              <a:spcAft>
                <a:spcPts val="600"/>
              </a:spcAft>
              <a:buClr>
                <a:srgbClr val="42BA97"/>
              </a:buClr>
              <a:buFont typeface="Wingdings" pitchFamily="2" charset="2"/>
              <a:buChar char="v"/>
            </a:pPr>
            <a:r>
              <a:rPr lang="fr-FR" sz="2800" dirty="0">
                <a:latin typeface="Calibri" panose="020F0502020204030204" pitchFamily="34" charset="0"/>
              </a:rPr>
              <a:t>Si le consortium me l’impose : les parties peuvent décider collectivement de diffuser les données en open data à l’issue du projet.</a:t>
            </a:r>
          </a:p>
        </p:txBody>
      </p:sp>
      <p:sp>
        <p:nvSpPr>
          <p:cNvPr id="8" name="Titre 1">
            <a:extLst>
              <a:ext uri="{FF2B5EF4-FFF2-40B4-BE49-F238E27FC236}">
                <a16:creationId xmlns:a16="http://schemas.microsoft.com/office/drawing/2014/main" id="{7A9A8B63-D97D-2847-902A-04A00E4EC784}"/>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grpSp>
        <p:nvGrpSpPr>
          <p:cNvPr id="10" name="Groupe 9">
            <a:extLst>
              <a:ext uri="{FF2B5EF4-FFF2-40B4-BE49-F238E27FC236}">
                <a16:creationId xmlns:a16="http://schemas.microsoft.com/office/drawing/2014/main" id="{3813B0FB-D2E1-481C-9FD8-DEA8C651EC2C}"/>
              </a:ext>
            </a:extLst>
          </p:cNvPr>
          <p:cNvGrpSpPr/>
          <p:nvPr/>
        </p:nvGrpSpPr>
        <p:grpSpPr>
          <a:xfrm>
            <a:off x="-7684" y="6464300"/>
            <a:ext cx="9159368" cy="620570"/>
            <a:chOff x="-7684" y="6464300"/>
            <a:chExt cx="9159368" cy="620570"/>
          </a:xfrm>
        </p:grpSpPr>
        <p:grpSp>
          <p:nvGrpSpPr>
            <p:cNvPr id="11" name="Groupe 10">
              <a:extLst>
                <a:ext uri="{FF2B5EF4-FFF2-40B4-BE49-F238E27FC236}">
                  <a16:creationId xmlns:a16="http://schemas.microsoft.com/office/drawing/2014/main" id="{A5931D4C-FFAC-47A3-9A71-8FCFCBB12145}"/>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C40C8EF8-1E98-4CE3-A681-BDE046C2B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7" name="Espace réservé du numéro de diapositive 4">
                <a:extLst>
                  <a:ext uri="{FF2B5EF4-FFF2-40B4-BE49-F238E27FC236}">
                    <a16:creationId xmlns:a16="http://schemas.microsoft.com/office/drawing/2014/main" id="{FB8CBE26-7953-4A37-AC37-D78FEB2BB88C}"/>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268</a:t>
                </a:fld>
                <a:endParaRPr lang="fr-FR" sz="1200" dirty="0">
                  <a:solidFill>
                    <a:schemeClr val="tx1"/>
                  </a:solidFill>
                </a:endParaRPr>
              </a:p>
            </p:txBody>
          </p:sp>
        </p:grpSp>
        <p:sp>
          <p:nvSpPr>
            <p:cNvPr id="12" name="ZoneTexte 11">
              <a:extLst>
                <a:ext uri="{FF2B5EF4-FFF2-40B4-BE49-F238E27FC236}">
                  <a16:creationId xmlns:a16="http://schemas.microsoft.com/office/drawing/2014/main" id="{6B1B345A-61F0-453A-894C-CACF121E2DB1}"/>
                </a:ext>
              </a:extLst>
            </p:cNvPr>
            <p:cNvSpPr txBox="1"/>
            <p:nvPr/>
          </p:nvSpPr>
          <p:spPr>
            <a:xfrm>
              <a:off x="-7684" y="6623205"/>
              <a:ext cx="9159368" cy="461665"/>
            </a:xfrm>
            <a:prstGeom prst="rect">
              <a:avLst/>
            </a:prstGeom>
            <a:noFill/>
          </p:spPr>
          <p:txBody>
            <a:bodyPr wrap="square" rtlCol="0">
              <a:spAutoFit/>
            </a:bodyPr>
            <a:lstStyle/>
            <a:p>
              <a:pPr algn="ctr"/>
              <a:r>
                <a:rPr lang="fr-FR" sz="1200" dirty="0"/>
                <a:t>Formation « Plan de Gestion des Données »  - 19/20 octobre 2020</a:t>
              </a:r>
            </a:p>
            <a:p>
              <a:pPr algn="ctr"/>
              <a:endParaRPr lang="fr-FR" sz="1200" dirty="0"/>
            </a:p>
          </p:txBody>
        </p:sp>
      </p:grpSp>
    </p:spTree>
    <p:extLst>
      <p:ext uri="{BB962C8B-B14F-4D97-AF65-F5344CB8AC3E}">
        <p14:creationId xmlns:p14="http://schemas.microsoft.com/office/powerpoint/2010/main" val="249347590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5815644" y="1819102"/>
            <a:ext cx="3287317" cy="40791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9" name="Rectangle 48"/>
          <p:cNvSpPr/>
          <p:nvPr/>
        </p:nvSpPr>
        <p:spPr>
          <a:xfrm>
            <a:off x="4060215" y="1819152"/>
            <a:ext cx="1705187" cy="40791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Rectangle 2"/>
          <p:cNvSpPr/>
          <p:nvPr/>
        </p:nvSpPr>
        <p:spPr>
          <a:xfrm>
            <a:off x="26779" y="1761180"/>
            <a:ext cx="3959158" cy="40791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Rectangle à coins arrondis 3"/>
          <p:cNvSpPr/>
          <p:nvPr/>
        </p:nvSpPr>
        <p:spPr>
          <a:xfrm>
            <a:off x="361576" y="1106636"/>
            <a:ext cx="8701028" cy="49876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2100" b="1" dirty="0">
                <a:solidFill>
                  <a:srgbClr val="0070C0"/>
                </a:solidFill>
              </a:rPr>
              <a:t>Données générées par le projet </a:t>
            </a:r>
          </a:p>
        </p:txBody>
      </p:sp>
      <p:sp>
        <p:nvSpPr>
          <p:cNvPr id="6" name="Rectangle à coins arrondis 5"/>
          <p:cNvSpPr/>
          <p:nvPr/>
        </p:nvSpPr>
        <p:spPr>
          <a:xfrm>
            <a:off x="4129112" y="2083325"/>
            <a:ext cx="1576450" cy="49876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normAutofit fontScale="55000" lnSpcReduction="20000"/>
          </a:bodyPr>
          <a:lstStyle/>
          <a:p>
            <a:pPr algn="ctr"/>
            <a:r>
              <a:rPr lang="fr-FR" sz="1350" dirty="0">
                <a:solidFill>
                  <a:srgbClr val="0070C0"/>
                </a:solidFill>
              </a:rPr>
              <a:t>Utilisation de données protégées par droit auteur</a:t>
            </a:r>
          </a:p>
          <a:p>
            <a:pPr algn="ctr"/>
            <a:r>
              <a:rPr lang="fr-FR" sz="1350" dirty="0">
                <a:solidFill>
                  <a:srgbClr val="0070C0"/>
                </a:solidFill>
              </a:rPr>
              <a:t>(ou autre droit de propriété intellectuelle)	</a:t>
            </a:r>
          </a:p>
        </p:txBody>
      </p:sp>
      <p:sp>
        <p:nvSpPr>
          <p:cNvPr id="7" name="Rectangle à coins arrondis 6"/>
          <p:cNvSpPr/>
          <p:nvPr/>
        </p:nvSpPr>
        <p:spPr>
          <a:xfrm>
            <a:off x="7486154" y="2083325"/>
            <a:ext cx="1576450" cy="49876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normAutofit fontScale="85000" lnSpcReduction="10000"/>
          </a:bodyPr>
          <a:lstStyle/>
          <a:p>
            <a:pPr algn="ctr"/>
            <a:r>
              <a:rPr lang="fr-FR" sz="1350" dirty="0">
                <a:solidFill>
                  <a:srgbClr val="0070C0"/>
                </a:solidFill>
              </a:rPr>
              <a:t>Utilisation de données personnelles</a:t>
            </a:r>
          </a:p>
        </p:txBody>
      </p:sp>
      <p:sp>
        <p:nvSpPr>
          <p:cNvPr id="8" name="Rectangle à coins arrondis 7"/>
          <p:cNvSpPr/>
          <p:nvPr/>
        </p:nvSpPr>
        <p:spPr>
          <a:xfrm>
            <a:off x="5840878" y="1916832"/>
            <a:ext cx="1645276" cy="78265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r>
              <a:rPr lang="fr-FR" sz="2700" dirty="0">
                <a:solidFill>
                  <a:srgbClr val="0070C0"/>
                </a:solidFill>
              </a:rPr>
              <a:t>Utilisation de données portant atteinte :</a:t>
            </a:r>
          </a:p>
          <a:p>
            <a:pPr marL="214313" indent="-214313">
              <a:buFont typeface="Arial" panose="020B0604020202020204" pitchFamily="34" charset="0"/>
              <a:buChar char="•"/>
            </a:pPr>
            <a:r>
              <a:rPr lang="fr-FR" sz="2700" dirty="0">
                <a:solidFill>
                  <a:srgbClr val="0070C0"/>
                </a:solidFill>
              </a:rPr>
              <a:t>au secret de la Défense Nationale</a:t>
            </a:r>
          </a:p>
          <a:p>
            <a:pPr marL="214313" indent="-214313">
              <a:buFont typeface="Arial" panose="020B0604020202020204" pitchFamily="34" charset="0"/>
              <a:buChar char="•"/>
            </a:pPr>
            <a:r>
              <a:rPr lang="fr-FR" sz="2700" dirty="0">
                <a:solidFill>
                  <a:srgbClr val="0070C0"/>
                </a:solidFill>
              </a:rPr>
              <a:t>à la Sûreté de l’Etat</a:t>
            </a:r>
          </a:p>
          <a:p>
            <a:pPr marL="214313" indent="-214313">
              <a:buFont typeface="Arial" panose="020B0604020202020204" pitchFamily="34" charset="0"/>
              <a:buChar char="•"/>
            </a:pPr>
            <a:r>
              <a:rPr lang="fr-FR" sz="2700" dirty="0">
                <a:solidFill>
                  <a:srgbClr val="0070C0"/>
                </a:solidFill>
              </a:rPr>
              <a:t>au secret protégé par la loi</a:t>
            </a:r>
          </a:p>
          <a:p>
            <a:pPr marL="214313" indent="-214313">
              <a:buFont typeface="Arial" panose="020B0604020202020204" pitchFamily="34" charset="0"/>
              <a:buChar char="•"/>
            </a:pPr>
            <a:r>
              <a:rPr lang="fr-FR" sz="2700" dirty="0">
                <a:solidFill>
                  <a:srgbClr val="0070C0"/>
                </a:solidFill>
              </a:rPr>
              <a:t>Au secret industriel et commercial</a:t>
            </a:r>
          </a:p>
          <a:p>
            <a:pPr algn="ctr"/>
            <a:endParaRPr lang="fr-FR" sz="1350" dirty="0">
              <a:solidFill>
                <a:srgbClr val="0070C0"/>
              </a:solidFill>
            </a:endParaRPr>
          </a:p>
        </p:txBody>
      </p:sp>
      <p:sp>
        <p:nvSpPr>
          <p:cNvPr id="9" name="Rectangle à coins arrondis 8"/>
          <p:cNvSpPr/>
          <p:nvPr/>
        </p:nvSpPr>
        <p:spPr>
          <a:xfrm>
            <a:off x="374122" y="2083325"/>
            <a:ext cx="1576450" cy="49876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normAutofit fontScale="70000" lnSpcReduction="20000"/>
          </a:bodyPr>
          <a:lstStyle/>
          <a:p>
            <a:pPr algn="ctr"/>
            <a:r>
              <a:rPr lang="fr-FR" sz="1350" dirty="0">
                <a:solidFill>
                  <a:srgbClr val="0070C0"/>
                </a:solidFill>
              </a:rPr>
              <a:t>Utilisation de données préexistantes appartenant à des Tiers/autre projet</a:t>
            </a:r>
          </a:p>
        </p:txBody>
      </p:sp>
      <p:sp>
        <p:nvSpPr>
          <p:cNvPr id="10" name="Organigramme : Connecteur 9"/>
          <p:cNvSpPr/>
          <p:nvPr/>
        </p:nvSpPr>
        <p:spPr>
          <a:xfrm>
            <a:off x="892518" y="3002522"/>
            <a:ext cx="586383" cy="376703"/>
          </a:xfrm>
          <a:prstGeom prst="flowChartConnector">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ln w="0"/>
                <a:solidFill>
                  <a:schemeClr val="tx1"/>
                </a:solidFill>
                <a:effectLst>
                  <a:outerShdw blurRad="38100" dist="19050" dir="2700000" algn="tl" rotWithShape="0">
                    <a:schemeClr val="dk1">
                      <a:alpha val="40000"/>
                    </a:schemeClr>
                  </a:outerShdw>
                </a:effectLst>
              </a:rPr>
              <a:t>OUI</a:t>
            </a:r>
          </a:p>
        </p:txBody>
      </p:sp>
      <p:sp>
        <p:nvSpPr>
          <p:cNvPr id="11" name="Rectangle à coins arrondis 10"/>
          <p:cNvSpPr/>
          <p:nvPr/>
        </p:nvSpPr>
        <p:spPr>
          <a:xfrm>
            <a:off x="433827" y="3609307"/>
            <a:ext cx="1576450" cy="4987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77500" lnSpcReduction="20000"/>
          </a:bodyPr>
          <a:lstStyle/>
          <a:p>
            <a:pPr algn="ctr"/>
            <a:r>
              <a:rPr lang="fr-FR" sz="1350" dirty="0">
                <a:solidFill>
                  <a:srgbClr val="0070C0"/>
                </a:solidFill>
              </a:rPr>
              <a:t>Existence d’une licence autorisant la réutilisation</a:t>
            </a:r>
          </a:p>
        </p:txBody>
      </p:sp>
      <p:sp>
        <p:nvSpPr>
          <p:cNvPr id="12" name="Organigramme : Connecteur 11"/>
          <p:cNvSpPr/>
          <p:nvPr/>
        </p:nvSpPr>
        <p:spPr>
          <a:xfrm>
            <a:off x="233520" y="4346481"/>
            <a:ext cx="658998" cy="400531"/>
          </a:xfrm>
          <a:prstGeom prst="flowChartConnector">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ln w="0"/>
                <a:solidFill>
                  <a:schemeClr val="tx1"/>
                </a:solidFill>
                <a:effectLst>
                  <a:outerShdw blurRad="38100" dist="19050" dir="2700000" algn="tl" rotWithShape="0">
                    <a:schemeClr val="dk1">
                      <a:alpha val="40000"/>
                    </a:schemeClr>
                  </a:outerShdw>
                </a:effectLst>
              </a:rPr>
              <a:t>OUI</a:t>
            </a:r>
          </a:p>
        </p:txBody>
      </p:sp>
      <p:sp>
        <p:nvSpPr>
          <p:cNvPr id="13" name="Organigramme : Connecteur 12"/>
          <p:cNvSpPr/>
          <p:nvPr/>
        </p:nvSpPr>
        <p:spPr>
          <a:xfrm>
            <a:off x="1039106" y="4346481"/>
            <a:ext cx="747110" cy="532623"/>
          </a:xfrm>
          <a:prstGeom prst="flowChartConnector">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600" dirty="0">
                <a:ln w="0"/>
                <a:solidFill>
                  <a:schemeClr val="tx1"/>
                </a:solidFill>
                <a:effectLst>
                  <a:outerShdw blurRad="38100" dist="19050" dir="2700000" algn="tl" rotWithShape="0">
                    <a:schemeClr val="dk1">
                      <a:alpha val="40000"/>
                    </a:schemeClr>
                  </a:outerShdw>
                </a:effectLst>
              </a:rPr>
              <a:t>OUI </a:t>
            </a:r>
            <a:r>
              <a:rPr lang="fr-FR" sz="675" dirty="0">
                <a:ln w="0"/>
                <a:solidFill>
                  <a:schemeClr val="tx1"/>
                </a:solidFill>
                <a:effectLst>
                  <a:outerShdw blurRad="38100" dist="19050" dir="2700000" algn="tl" rotWithShape="0">
                    <a:schemeClr val="dk1">
                      <a:alpha val="40000"/>
                    </a:schemeClr>
                  </a:outerShdw>
                </a:effectLst>
              </a:rPr>
              <a:t>mais sous conditions</a:t>
            </a:r>
          </a:p>
        </p:txBody>
      </p:sp>
      <p:sp>
        <p:nvSpPr>
          <p:cNvPr id="14" name="Rectangle à coins arrondis 13"/>
          <p:cNvSpPr/>
          <p:nvPr/>
        </p:nvSpPr>
        <p:spPr>
          <a:xfrm>
            <a:off x="54725" y="5287410"/>
            <a:ext cx="840296" cy="4772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70000" lnSpcReduction="20000"/>
          </a:bodyPr>
          <a:lstStyle/>
          <a:p>
            <a:pPr algn="ctr"/>
            <a:r>
              <a:rPr lang="fr-FR" sz="1350" dirty="0">
                <a:solidFill>
                  <a:srgbClr val="0070C0"/>
                </a:solidFill>
              </a:rPr>
              <a:t>Choix libre de la licence</a:t>
            </a:r>
          </a:p>
        </p:txBody>
      </p:sp>
      <p:sp>
        <p:nvSpPr>
          <p:cNvPr id="15" name="Rectangle à coins arrondis 14"/>
          <p:cNvSpPr/>
          <p:nvPr/>
        </p:nvSpPr>
        <p:spPr>
          <a:xfrm>
            <a:off x="942949" y="5269415"/>
            <a:ext cx="938921" cy="49525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55000" lnSpcReduction="20000"/>
          </a:bodyPr>
          <a:lstStyle/>
          <a:p>
            <a:pPr algn="ctr"/>
            <a:r>
              <a:rPr lang="fr-FR" sz="1350" dirty="0">
                <a:solidFill>
                  <a:srgbClr val="0070C0"/>
                </a:solidFill>
              </a:rPr>
              <a:t>Choix d’une licence respectant les conditions initiales</a:t>
            </a:r>
          </a:p>
        </p:txBody>
      </p:sp>
      <p:sp>
        <p:nvSpPr>
          <p:cNvPr id="16" name="Organigramme : Connecteur 15"/>
          <p:cNvSpPr/>
          <p:nvPr/>
        </p:nvSpPr>
        <p:spPr>
          <a:xfrm>
            <a:off x="2674111" y="3722126"/>
            <a:ext cx="709559" cy="398207"/>
          </a:xfrm>
          <a:prstGeom prst="flowChartConnector">
            <a:avLst/>
          </a:prstGeom>
          <a:solidFill>
            <a:srgbClr val="FF0000"/>
          </a:solidFill>
          <a:scene3d>
            <a:camera prst="orthographicFront"/>
            <a:lightRig rig="threePt" dir="t"/>
          </a:scene3d>
          <a:sp3d>
            <a:bevelT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chemeClr val="tx1">
                    <a:lumMod val="75000"/>
                    <a:lumOff val="25000"/>
                  </a:schemeClr>
                </a:solidFill>
              </a:rPr>
              <a:t>NON</a:t>
            </a:r>
          </a:p>
        </p:txBody>
      </p:sp>
      <p:sp>
        <p:nvSpPr>
          <p:cNvPr id="18" name="Rectangle à coins arrondis 17"/>
          <p:cNvSpPr/>
          <p:nvPr/>
        </p:nvSpPr>
        <p:spPr>
          <a:xfrm>
            <a:off x="6147287" y="3734329"/>
            <a:ext cx="1219532" cy="4987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92500" lnSpcReduction="10000"/>
          </a:bodyPr>
          <a:lstStyle/>
          <a:p>
            <a:pPr algn="ctr"/>
            <a:r>
              <a:rPr lang="fr-FR" sz="1350" dirty="0">
                <a:solidFill>
                  <a:srgbClr val="0070C0"/>
                </a:solidFill>
              </a:rPr>
              <a:t>Non communicables</a:t>
            </a:r>
          </a:p>
        </p:txBody>
      </p:sp>
      <p:sp>
        <p:nvSpPr>
          <p:cNvPr id="19" name="Rectangle à coins arrondis 18"/>
          <p:cNvSpPr/>
          <p:nvPr/>
        </p:nvSpPr>
        <p:spPr>
          <a:xfrm>
            <a:off x="6612111" y="5265906"/>
            <a:ext cx="1576450" cy="4987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a:bodyPr>
          <a:lstStyle/>
          <a:p>
            <a:pPr algn="ctr"/>
            <a:r>
              <a:rPr lang="fr-FR" sz="1350" dirty="0">
                <a:solidFill>
                  <a:srgbClr val="0070C0"/>
                </a:solidFill>
              </a:rPr>
              <a:t>Diffusion </a:t>
            </a:r>
          </a:p>
        </p:txBody>
      </p:sp>
      <p:sp>
        <p:nvSpPr>
          <p:cNvPr id="20" name="Rectangle à coins arrondis 19"/>
          <p:cNvSpPr/>
          <p:nvPr/>
        </p:nvSpPr>
        <p:spPr>
          <a:xfrm>
            <a:off x="4129111" y="3028954"/>
            <a:ext cx="1576450" cy="4987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92500"/>
          </a:bodyPr>
          <a:lstStyle/>
          <a:p>
            <a:r>
              <a:rPr lang="fr-FR" sz="1350" dirty="0">
                <a:solidFill>
                  <a:srgbClr val="0070C0"/>
                </a:solidFill>
              </a:rPr>
              <a:t>Autorisation auteur</a:t>
            </a:r>
          </a:p>
        </p:txBody>
      </p:sp>
      <p:cxnSp>
        <p:nvCxnSpPr>
          <p:cNvPr id="22" name="Connecteur droit avec flèche 21"/>
          <p:cNvCxnSpPr>
            <a:endCxn id="10" idx="0"/>
          </p:cNvCxnSpPr>
          <p:nvPr/>
        </p:nvCxnSpPr>
        <p:spPr>
          <a:xfrm>
            <a:off x="1215571" y="2632006"/>
            <a:ext cx="2084" cy="349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endCxn id="11" idx="0"/>
          </p:cNvCxnSpPr>
          <p:nvPr/>
        </p:nvCxnSpPr>
        <p:spPr>
          <a:xfrm>
            <a:off x="1222052" y="3375061"/>
            <a:ext cx="1" cy="2342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2041503" y="3883973"/>
            <a:ext cx="604913" cy="14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flipV="1">
            <a:off x="5290458" y="3971508"/>
            <a:ext cx="856829" cy="30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a:off x="6825867" y="2606041"/>
            <a:ext cx="3559" cy="11137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a:off x="626227" y="4141442"/>
            <a:ext cx="820" cy="2139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flipH="1">
            <a:off x="1479205" y="4132536"/>
            <a:ext cx="3875" cy="2139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flipH="1">
            <a:off x="612126" y="4822696"/>
            <a:ext cx="7245" cy="44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a:off x="5367593" y="3573086"/>
            <a:ext cx="2" cy="128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2" name="Rectangle à coins arrondis 71"/>
          <p:cNvSpPr/>
          <p:nvPr/>
        </p:nvSpPr>
        <p:spPr>
          <a:xfrm>
            <a:off x="2421531" y="4275902"/>
            <a:ext cx="1336081" cy="3209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70000" lnSpcReduction="20000"/>
          </a:bodyPr>
          <a:lstStyle/>
          <a:p>
            <a:pPr algn="ctr"/>
            <a:r>
              <a:rPr lang="fr-FR" sz="1350" dirty="0">
                <a:solidFill>
                  <a:srgbClr val="0070C0"/>
                </a:solidFill>
              </a:rPr>
              <a:t>Demander autorisation </a:t>
            </a:r>
          </a:p>
        </p:txBody>
      </p:sp>
      <p:sp>
        <p:nvSpPr>
          <p:cNvPr id="73" name="Organigramme : Connecteur 72"/>
          <p:cNvSpPr/>
          <p:nvPr/>
        </p:nvSpPr>
        <p:spPr>
          <a:xfrm>
            <a:off x="2397766" y="4765724"/>
            <a:ext cx="530942" cy="398207"/>
          </a:xfrm>
          <a:prstGeom prst="flowChartConnector">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ln w="0"/>
                <a:solidFill>
                  <a:schemeClr val="tx1"/>
                </a:solidFill>
                <a:effectLst>
                  <a:outerShdw blurRad="38100" dist="19050" dir="2700000" algn="tl" rotWithShape="0">
                    <a:schemeClr val="dk1">
                      <a:alpha val="40000"/>
                    </a:schemeClr>
                  </a:outerShdw>
                </a:effectLst>
              </a:rPr>
              <a:t>Si OK</a:t>
            </a:r>
          </a:p>
        </p:txBody>
      </p:sp>
      <p:sp>
        <p:nvSpPr>
          <p:cNvPr id="74" name="Rectangle à coins arrondis 73"/>
          <p:cNvSpPr/>
          <p:nvPr/>
        </p:nvSpPr>
        <p:spPr>
          <a:xfrm>
            <a:off x="2244606" y="5306601"/>
            <a:ext cx="861502" cy="4987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62500" lnSpcReduction="20000"/>
          </a:bodyPr>
          <a:lstStyle/>
          <a:p>
            <a:pPr algn="ctr"/>
            <a:r>
              <a:rPr lang="fr-FR" sz="1350" dirty="0">
                <a:solidFill>
                  <a:srgbClr val="0070C0"/>
                </a:solidFill>
              </a:rPr>
              <a:t>Prévoir un contrat d’autorisation</a:t>
            </a:r>
          </a:p>
        </p:txBody>
      </p:sp>
      <p:sp>
        <p:nvSpPr>
          <p:cNvPr id="75" name="Organigramme : Connecteur 74"/>
          <p:cNvSpPr/>
          <p:nvPr/>
        </p:nvSpPr>
        <p:spPr>
          <a:xfrm>
            <a:off x="3237291" y="4776035"/>
            <a:ext cx="711166" cy="398207"/>
          </a:xfrm>
          <a:prstGeom prst="flowChartConnector">
            <a:avLst/>
          </a:prstGeom>
          <a:solidFill>
            <a:srgbClr val="FF0000"/>
          </a:solidFill>
          <a:scene3d>
            <a:camera prst="orthographicFront"/>
            <a:lightRig rig="threePt" dir="t"/>
          </a:scene3d>
          <a:sp3d>
            <a:bevelT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chemeClr val="tx1">
                    <a:lumMod val="75000"/>
                    <a:lumOff val="25000"/>
                  </a:schemeClr>
                </a:solidFill>
              </a:rPr>
              <a:t>Si refus</a:t>
            </a:r>
          </a:p>
        </p:txBody>
      </p:sp>
      <p:sp>
        <p:nvSpPr>
          <p:cNvPr id="76" name="Rectangle à coins arrondis 75"/>
          <p:cNvSpPr/>
          <p:nvPr/>
        </p:nvSpPr>
        <p:spPr>
          <a:xfrm>
            <a:off x="3208653" y="5306601"/>
            <a:ext cx="739804" cy="4987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62500" lnSpcReduction="20000"/>
          </a:bodyPr>
          <a:lstStyle/>
          <a:p>
            <a:pPr algn="ctr"/>
            <a:r>
              <a:rPr lang="fr-FR" sz="1350" dirty="0">
                <a:solidFill>
                  <a:srgbClr val="0070C0"/>
                </a:solidFill>
              </a:rPr>
              <a:t>Retrait des données concernées</a:t>
            </a:r>
          </a:p>
        </p:txBody>
      </p:sp>
      <p:sp>
        <p:nvSpPr>
          <p:cNvPr id="79" name="Organigramme : Connecteur 78"/>
          <p:cNvSpPr/>
          <p:nvPr/>
        </p:nvSpPr>
        <p:spPr>
          <a:xfrm>
            <a:off x="5023223" y="3737595"/>
            <a:ext cx="667901" cy="398207"/>
          </a:xfrm>
          <a:prstGeom prst="flowChartConnector">
            <a:avLst/>
          </a:prstGeom>
          <a:solidFill>
            <a:srgbClr val="FF0000"/>
          </a:solidFill>
          <a:scene3d>
            <a:camera prst="orthographicFront"/>
            <a:lightRig rig="threePt" dir="t"/>
          </a:scene3d>
          <a:sp3d>
            <a:bevelT w="165100" prst="coolSlant"/>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chemeClr val="tx1">
                    <a:lumMod val="75000"/>
                    <a:lumOff val="25000"/>
                  </a:schemeClr>
                </a:solidFill>
              </a:rPr>
              <a:t>NON</a:t>
            </a:r>
          </a:p>
        </p:txBody>
      </p:sp>
      <p:cxnSp>
        <p:nvCxnSpPr>
          <p:cNvPr id="82" name="Connecteur droit avec flèche 81"/>
          <p:cNvCxnSpPr/>
          <p:nvPr/>
        </p:nvCxnSpPr>
        <p:spPr>
          <a:xfrm>
            <a:off x="4960653" y="2624862"/>
            <a:ext cx="2084" cy="349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1" name="Connecteur droit avec flèche 90"/>
          <p:cNvCxnSpPr/>
          <p:nvPr/>
        </p:nvCxnSpPr>
        <p:spPr>
          <a:xfrm flipH="1">
            <a:off x="1478901" y="4879104"/>
            <a:ext cx="818" cy="3915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p:cNvCxnSpPr/>
          <p:nvPr/>
        </p:nvCxnSpPr>
        <p:spPr>
          <a:xfrm>
            <a:off x="8229615" y="2605261"/>
            <a:ext cx="16592" cy="1113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p:nvPr/>
        </p:nvCxnSpPr>
        <p:spPr>
          <a:xfrm flipH="1">
            <a:off x="6901324" y="4247323"/>
            <a:ext cx="3452" cy="10185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0" name="Connecteur droit avec flèche 99"/>
          <p:cNvCxnSpPr/>
          <p:nvPr/>
        </p:nvCxnSpPr>
        <p:spPr>
          <a:xfrm>
            <a:off x="2646414" y="4622591"/>
            <a:ext cx="2" cy="128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1" name="Connecteur droit avec flèche 100"/>
          <p:cNvCxnSpPr/>
          <p:nvPr/>
        </p:nvCxnSpPr>
        <p:spPr>
          <a:xfrm>
            <a:off x="2660023" y="5187240"/>
            <a:ext cx="2" cy="128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p:cNvCxnSpPr/>
          <p:nvPr/>
        </p:nvCxnSpPr>
        <p:spPr>
          <a:xfrm>
            <a:off x="2950976" y="4113418"/>
            <a:ext cx="2" cy="128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a:off x="3541702" y="5181076"/>
            <a:ext cx="2" cy="128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Organigramme : Connecteur 46"/>
          <p:cNvSpPr/>
          <p:nvPr/>
        </p:nvSpPr>
        <p:spPr>
          <a:xfrm>
            <a:off x="4392985" y="3709864"/>
            <a:ext cx="579996" cy="398207"/>
          </a:xfrm>
          <a:prstGeom prst="flowChartConnector">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dirty="0">
                <a:ln w="0"/>
                <a:solidFill>
                  <a:schemeClr val="tx1"/>
                </a:solidFill>
                <a:effectLst>
                  <a:outerShdw blurRad="38100" dist="19050" dir="2700000" algn="tl" rotWithShape="0">
                    <a:schemeClr val="dk1">
                      <a:alpha val="40000"/>
                    </a:schemeClr>
                  </a:outerShdw>
                </a:effectLst>
              </a:rPr>
              <a:t>OUI</a:t>
            </a:r>
          </a:p>
        </p:txBody>
      </p:sp>
      <p:cxnSp>
        <p:nvCxnSpPr>
          <p:cNvPr id="48" name="Connecteur droit avec flèche 47"/>
          <p:cNvCxnSpPr/>
          <p:nvPr/>
        </p:nvCxnSpPr>
        <p:spPr>
          <a:xfrm>
            <a:off x="4707031" y="3589417"/>
            <a:ext cx="2" cy="128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0" name="Rectangle à coins arrondis 49"/>
          <p:cNvSpPr/>
          <p:nvPr/>
        </p:nvSpPr>
        <p:spPr>
          <a:xfrm>
            <a:off x="4306574" y="5321827"/>
            <a:ext cx="739804" cy="4987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70000" lnSpcReduction="20000"/>
          </a:bodyPr>
          <a:lstStyle/>
          <a:p>
            <a:pPr algn="ctr"/>
            <a:r>
              <a:rPr lang="fr-FR" sz="1350" dirty="0">
                <a:solidFill>
                  <a:srgbClr val="0070C0"/>
                </a:solidFill>
              </a:rPr>
              <a:t>Contrat de cession</a:t>
            </a:r>
          </a:p>
        </p:txBody>
      </p:sp>
      <p:cxnSp>
        <p:nvCxnSpPr>
          <p:cNvPr id="51" name="Connecteur droit avec flèche 50"/>
          <p:cNvCxnSpPr/>
          <p:nvPr/>
        </p:nvCxnSpPr>
        <p:spPr>
          <a:xfrm flipH="1">
            <a:off x="4707030" y="4159605"/>
            <a:ext cx="819" cy="11469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4" name="Rectangle à coins arrondis 53"/>
          <p:cNvSpPr/>
          <p:nvPr/>
        </p:nvSpPr>
        <p:spPr>
          <a:xfrm>
            <a:off x="7526511" y="3724624"/>
            <a:ext cx="1576450" cy="4987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fontScale="70000" lnSpcReduction="20000"/>
          </a:bodyPr>
          <a:lstStyle/>
          <a:p>
            <a:pPr algn="ctr"/>
            <a:r>
              <a:rPr lang="fr-FR" sz="1350" dirty="0">
                <a:solidFill>
                  <a:srgbClr val="0070C0"/>
                </a:solidFill>
              </a:rPr>
              <a:t>Non communicables sauf à l’intéressé</a:t>
            </a:r>
          </a:p>
          <a:p>
            <a:pPr algn="ctr"/>
            <a:r>
              <a:rPr lang="fr-FR" sz="1350" dirty="0">
                <a:solidFill>
                  <a:srgbClr val="0070C0"/>
                </a:solidFill>
              </a:rPr>
              <a:t>(exception : anonymisation)</a:t>
            </a:r>
          </a:p>
        </p:txBody>
      </p:sp>
      <p:cxnSp>
        <p:nvCxnSpPr>
          <p:cNvPr id="60" name="Connecteur droit avec flèche 59"/>
          <p:cNvCxnSpPr/>
          <p:nvPr/>
        </p:nvCxnSpPr>
        <p:spPr>
          <a:xfrm>
            <a:off x="3522531" y="4630489"/>
            <a:ext cx="2" cy="128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flipH="1">
            <a:off x="7853824" y="4230996"/>
            <a:ext cx="3452" cy="10185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5" name="Titre 1">
            <a:extLst>
              <a:ext uri="{FF2B5EF4-FFF2-40B4-BE49-F238E27FC236}">
                <a16:creationId xmlns:a16="http://schemas.microsoft.com/office/drawing/2014/main" id="{3EE925DA-1F6B-6D46-A6E1-51C731365AC2}"/>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grpSp>
        <p:nvGrpSpPr>
          <p:cNvPr id="58" name="Groupe 57">
            <a:extLst>
              <a:ext uri="{FF2B5EF4-FFF2-40B4-BE49-F238E27FC236}">
                <a16:creationId xmlns:a16="http://schemas.microsoft.com/office/drawing/2014/main" id="{5E228D05-D114-4CC4-A413-C185D9F45AF7}"/>
              </a:ext>
            </a:extLst>
          </p:cNvPr>
          <p:cNvGrpSpPr/>
          <p:nvPr/>
        </p:nvGrpSpPr>
        <p:grpSpPr>
          <a:xfrm>
            <a:off x="-7684" y="6464300"/>
            <a:ext cx="9159368" cy="620570"/>
            <a:chOff x="-7684" y="6464300"/>
            <a:chExt cx="9159368" cy="620570"/>
          </a:xfrm>
        </p:grpSpPr>
        <p:grpSp>
          <p:nvGrpSpPr>
            <p:cNvPr id="68" name="Groupe 67">
              <a:extLst>
                <a:ext uri="{FF2B5EF4-FFF2-40B4-BE49-F238E27FC236}">
                  <a16:creationId xmlns:a16="http://schemas.microsoft.com/office/drawing/2014/main" id="{DE037AFE-A5F4-4FF4-8DD2-3F94BF1763DC}"/>
                </a:ext>
              </a:extLst>
            </p:cNvPr>
            <p:cNvGrpSpPr/>
            <p:nvPr/>
          </p:nvGrpSpPr>
          <p:grpSpPr>
            <a:xfrm>
              <a:off x="5938" y="6464300"/>
              <a:ext cx="9120556" cy="435904"/>
              <a:chOff x="5938" y="6464300"/>
              <a:chExt cx="9120556" cy="435904"/>
            </a:xfrm>
          </p:grpSpPr>
          <p:pic>
            <p:nvPicPr>
              <p:cNvPr id="70" name="Image 69">
                <a:extLst>
                  <a:ext uri="{FF2B5EF4-FFF2-40B4-BE49-F238E27FC236}">
                    <a16:creationId xmlns:a16="http://schemas.microsoft.com/office/drawing/2014/main" id="{6A23A951-5139-4D8B-91C2-FBFD1E2E6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77" name="Espace réservé du numéro de diapositive 4">
                <a:extLst>
                  <a:ext uri="{FF2B5EF4-FFF2-40B4-BE49-F238E27FC236}">
                    <a16:creationId xmlns:a16="http://schemas.microsoft.com/office/drawing/2014/main" id="{7A8F0FD6-9728-4C2F-B0BB-2022AD0A5523}"/>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269</a:t>
                </a:fld>
                <a:endParaRPr lang="fr-FR" sz="1200" dirty="0">
                  <a:solidFill>
                    <a:schemeClr val="tx1"/>
                  </a:solidFill>
                </a:endParaRPr>
              </a:p>
            </p:txBody>
          </p:sp>
        </p:grpSp>
        <p:sp>
          <p:nvSpPr>
            <p:cNvPr id="69" name="ZoneTexte 68">
              <a:extLst>
                <a:ext uri="{FF2B5EF4-FFF2-40B4-BE49-F238E27FC236}">
                  <a16:creationId xmlns:a16="http://schemas.microsoft.com/office/drawing/2014/main" id="{FB57D342-61D2-4564-A4AE-20BEE6650735}"/>
                </a:ext>
              </a:extLst>
            </p:cNvPr>
            <p:cNvSpPr txBox="1"/>
            <p:nvPr/>
          </p:nvSpPr>
          <p:spPr>
            <a:xfrm>
              <a:off x="-7684" y="6623205"/>
              <a:ext cx="9159368" cy="461665"/>
            </a:xfrm>
            <a:prstGeom prst="rect">
              <a:avLst/>
            </a:prstGeom>
            <a:noFill/>
          </p:spPr>
          <p:txBody>
            <a:bodyPr wrap="square" rtlCol="0">
              <a:spAutoFit/>
            </a:bodyPr>
            <a:lstStyle/>
            <a:p>
              <a:pPr algn="ctr"/>
              <a:r>
                <a:rPr lang="fr-FR" sz="1200" dirty="0"/>
                <a:t>Formation « Plan de Gestion des Données »  - 19/20 octobre 2020</a:t>
              </a:r>
            </a:p>
            <a:p>
              <a:pPr algn="ctr"/>
              <a:endParaRPr lang="fr-FR" sz="1200" dirty="0"/>
            </a:p>
          </p:txBody>
        </p:sp>
      </p:grpSp>
    </p:spTree>
    <p:extLst>
      <p:ext uri="{BB962C8B-B14F-4D97-AF65-F5344CB8AC3E}">
        <p14:creationId xmlns:p14="http://schemas.microsoft.com/office/powerpoint/2010/main" val="35680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1000"/>
                                        <p:tgtEl>
                                          <p:spTgt spid="64"/>
                                        </p:tgtEl>
                                      </p:cBhvr>
                                    </p:animEffect>
                                    <p:anim calcmode="lin" valueType="num">
                                      <p:cBhvr>
                                        <p:cTn id="54" dur="1000" fill="hold"/>
                                        <p:tgtEl>
                                          <p:spTgt spid="64"/>
                                        </p:tgtEl>
                                        <p:attrNameLst>
                                          <p:attrName>ppt_x</p:attrName>
                                        </p:attrNameLst>
                                      </p:cBhvr>
                                      <p:tavLst>
                                        <p:tav tm="0">
                                          <p:val>
                                            <p:strVal val="#ppt_x"/>
                                          </p:val>
                                        </p:tav>
                                        <p:tav tm="100000">
                                          <p:val>
                                            <p:strVal val="#ppt_x"/>
                                          </p:val>
                                        </p:tav>
                                      </p:tavLst>
                                    </p:anim>
                                    <p:anim calcmode="lin" valueType="num">
                                      <p:cBhvr>
                                        <p:cTn id="55" dur="1000" fill="hold"/>
                                        <p:tgtEl>
                                          <p:spTgt spid="6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fade">
                                      <p:cBhvr>
                                        <p:cTn id="58" dur="1000"/>
                                        <p:tgtEl>
                                          <p:spTgt spid="91"/>
                                        </p:tgtEl>
                                      </p:cBhvr>
                                    </p:animEffect>
                                    <p:anim calcmode="lin" valueType="num">
                                      <p:cBhvr>
                                        <p:cTn id="59" dur="1000" fill="hold"/>
                                        <p:tgtEl>
                                          <p:spTgt spid="91"/>
                                        </p:tgtEl>
                                        <p:attrNameLst>
                                          <p:attrName>ppt_x</p:attrName>
                                        </p:attrNameLst>
                                      </p:cBhvr>
                                      <p:tavLst>
                                        <p:tav tm="0">
                                          <p:val>
                                            <p:strVal val="#ppt_x"/>
                                          </p:val>
                                        </p:tav>
                                        <p:tav tm="100000">
                                          <p:val>
                                            <p:strVal val="#ppt_x"/>
                                          </p:val>
                                        </p:tav>
                                      </p:tavLst>
                                    </p:anim>
                                    <p:anim calcmode="lin" valueType="num">
                                      <p:cBhvr>
                                        <p:cTn id="60" dur="1000" fill="hold"/>
                                        <p:tgtEl>
                                          <p:spTgt spid="9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1000"/>
                                        <p:tgtEl>
                                          <p:spTgt spid="63"/>
                                        </p:tgtEl>
                                      </p:cBhvr>
                                    </p:animEffect>
                                    <p:anim calcmode="lin" valueType="num">
                                      <p:cBhvr>
                                        <p:cTn id="69" dur="1000" fill="hold"/>
                                        <p:tgtEl>
                                          <p:spTgt spid="63"/>
                                        </p:tgtEl>
                                        <p:attrNameLst>
                                          <p:attrName>ppt_x</p:attrName>
                                        </p:attrNameLst>
                                      </p:cBhvr>
                                      <p:tavLst>
                                        <p:tav tm="0">
                                          <p:val>
                                            <p:strVal val="#ppt_x"/>
                                          </p:val>
                                        </p:tav>
                                        <p:tav tm="100000">
                                          <p:val>
                                            <p:strVal val="#ppt_x"/>
                                          </p:val>
                                        </p:tav>
                                      </p:tavLst>
                                    </p:anim>
                                    <p:anim calcmode="lin" valueType="num">
                                      <p:cBhvr>
                                        <p:cTn id="70" dur="1000" fill="hold"/>
                                        <p:tgtEl>
                                          <p:spTgt spid="63"/>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1000"/>
                                        <p:tgtEl>
                                          <p:spTgt spid="46"/>
                                        </p:tgtEl>
                                      </p:cBhvr>
                                    </p:animEffect>
                                    <p:anim calcmode="lin" valueType="num">
                                      <p:cBhvr>
                                        <p:cTn id="74" dur="1000" fill="hold"/>
                                        <p:tgtEl>
                                          <p:spTgt spid="46"/>
                                        </p:tgtEl>
                                        <p:attrNameLst>
                                          <p:attrName>ppt_x</p:attrName>
                                        </p:attrNameLst>
                                      </p:cBhvr>
                                      <p:tavLst>
                                        <p:tav tm="0">
                                          <p:val>
                                            <p:strVal val="#ppt_x"/>
                                          </p:val>
                                        </p:tav>
                                        <p:tav tm="100000">
                                          <p:val>
                                            <p:strVal val="#ppt_x"/>
                                          </p:val>
                                        </p:tav>
                                      </p:tavLst>
                                    </p:anim>
                                    <p:anim calcmode="lin" valueType="num">
                                      <p:cBhvr>
                                        <p:cTn id="75" dur="1000" fill="hold"/>
                                        <p:tgtEl>
                                          <p:spTgt spid="4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ppt_x</p:attrName>
                                        </p:attrNameLst>
                                      </p:cBhvr>
                                      <p:tavLst>
                                        <p:tav tm="0">
                                          <p:val>
                                            <p:strVal val="#ppt_x"/>
                                          </p:val>
                                        </p:tav>
                                        <p:tav tm="100000">
                                          <p:val>
                                            <p:strVal val="#ppt_x"/>
                                          </p:val>
                                        </p:tav>
                                      </p:tavLst>
                                    </p:anim>
                                    <p:anim calcmode="lin" valueType="num">
                                      <p:cBhvr>
                                        <p:cTn id="92" dur="1000" fill="hold"/>
                                        <p:tgtEl>
                                          <p:spTgt spid="15"/>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1000"/>
                                        <p:tgtEl>
                                          <p:spTgt spid="72"/>
                                        </p:tgtEl>
                                      </p:cBhvr>
                                    </p:animEffect>
                                    <p:anim calcmode="lin" valueType="num">
                                      <p:cBhvr>
                                        <p:cTn id="96" dur="1000" fill="hold"/>
                                        <p:tgtEl>
                                          <p:spTgt spid="72"/>
                                        </p:tgtEl>
                                        <p:attrNameLst>
                                          <p:attrName>ppt_x</p:attrName>
                                        </p:attrNameLst>
                                      </p:cBhvr>
                                      <p:tavLst>
                                        <p:tav tm="0">
                                          <p:val>
                                            <p:strVal val="#ppt_x"/>
                                          </p:val>
                                        </p:tav>
                                        <p:tav tm="100000">
                                          <p:val>
                                            <p:strVal val="#ppt_x"/>
                                          </p:val>
                                        </p:tav>
                                      </p:tavLst>
                                    </p:anim>
                                    <p:anim calcmode="lin" valueType="num">
                                      <p:cBhvr>
                                        <p:cTn id="97" dur="1000" fill="hold"/>
                                        <p:tgtEl>
                                          <p:spTgt spid="72"/>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02"/>
                                        </p:tgtEl>
                                        <p:attrNameLst>
                                          <p:attrName>style.visibility</p:attrName>
                                        </p:attrNameLst>
                                      </p:cBhvr>
                                      <p:to>
                                        <p:strVal val="visible"/>
                                      </p:to>
                                    </p:set>
                                    <p:animEffect transition="in" filter="fade">
                                      <p:cBhvr>
                                        <p:cTn id="100" dur="1000"/>
                                        <p:tgtEl>
                                          <p:spTgt spid="102"/>
                                        </p:tgtEl>
                                      </p:cBhvr>
                                    </p:animEffect>
                                    <p:anim calcmode="lin" valueType="num">
                                      <p:cBhvr>
                                        <p:cTn id="101" dur="1000" fill="hold"/>
                                        <p:tgtEl>
                                          <p:spTgt spid="102"/>
                                        </p:tgtEl>
                                        <p:attrNameLst>
                                          <p:attrName>ppt_x</p:attrName>
                                        </p:attrNameLst>
                                      </p:cBhvr>
                                      <p:tavLst>
                                        <p:tav tm="0">
                                          <p:val>
                                            <p:strVal val="#ppt_x"/>
                                          </p:val>
                                        </p:tav>
                                        <p:tav tm="100000">
                                          <p:val>
                                            <p:strVal val="#ppt_x"/>
                                          </p:val>
                                        </p:tav>
                                      </p:tavLst>
                                    </p:anim>
                                    <p:anim calcmode="lin" valueType="num">
                                      <p:cBhvr>
                                        <p:cTn id="102"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100"/>
                                        </p:tgtEl>
                                        <p:attrNameLst>
                                          <p:attrName>style.visibility</p:attrName>
                                        </p:attrNameLst>
                                      </p:cBhvr>
                                      <p:to>
                                        <p:strVal val="visible"/>
                                      </p:to>
                                    </p:set>
                                    <p:animEffect transition="in" filter="fade">
                                      <p:cBhvr>
                                        <p:cTn id="107" dur="1000"/>
                                        <p:tgtEl>
                                          <p:spTgt spid="100"/>
                                        </p:tgtEl>
                                      </p:cBhvr>
                                    </p:animEffect>
                                    <p:anim calcmode="lin" valueType="num">
                                      <p:cBhvr>
                                        <p:cTn id="108" dur="1000" fill="hold"/>
                                        <p:tgtEl>
                                          <p:spTgt spid="100"/>
                                        </p:tgtEl>
                                        <p:attrNameLst>
                                          <p:attrName>ppt_x</p:attrName>
                                        </p:attrNameLst>
                                      </p:cBhvr>
                                      <p:tavLst>
                                        <p:tav tm="0">
                                          <p:val>
                                            <p:strVal val="#ppt_x"/>
                                          </p:val>
                                        </p:tav>
                                        <p:tav tm="100000">
                                          <p:val>
                                            <p:strVal val="#ppt_x"/>
                                          </p:val>
                                        </p:tav>
                                      </p:tavLst>
                                    </p:anim>
                                    <p:anim calcmode="lin" valueType="num">
                                      <p:cBhvr>
                                        <p:cTn id="109" dur="1000" fill="hold"/>
                                        <p:tgtEl>
                                          <p:spTgt spid="100"/>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101"/>
                                        </p:tgtEl>
                                        <p:attrNameLst>
                                          <p:attrName>style.visibility</p:attrName>
                                        </p:attrNameLst>
                                      </p:cBhvr>
                                      <p:to>
                                        <p:strVal val="visible"/>
                                      </p:to>
                                    </p:set>
                                    <p:animEffect transition="in" filter="fade">
                                      <p:cBhvr>
                                        <p:cTn id="112" dur="1000"/>
                                        <p:tgtEl>
                                          <p:spTgt spid="101"/>
                                        </p:tgtEl>
                                      </p:cBhvr>
                                    </p:animEffect>
                                    <p:anim calcmode="lin" valueType="num">
                                      <p:cBhvr>
                                        <p:cTn id="113" dur="1000" fill="hold"/>
                                        <p:tgtEl>
                                          <p:spTgt spid="101"/>
                                        </p:tgtEl>
                                        <p:attrNameLst>
                                          <p:attrName>ppt_x</p:attrName>
                                        </p:attrNameLst>
                                      </p:cBhvr>
                                      <p:tavLst>
                                        <p:tav tm="0">
                                          <p:val>
                                            <p:strVal val="#ppt_x"/>
                                          </p:val>
                                        </p:tav>
                                        <p:tav tm="100000">
                                          <p:val>
                                            <p:strVal val="#ppt_x"/>
                                          </p:val>
                                        </p:tav>
                                      </p:tavLst>
                                    </p:anim>
                                    <p:anim calcmode="lin" valueType="num">
                                      <p:cBhvr>
                                        <p:cTn id="114" dur="1000" fill="hold"/>
                                        <p:tgtEl>
                                          <p:spTgt spid="101"/>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103"/>
                                        </p:tgtEl>
                                        <p:attrNameLst>
                                          <p:attrName>style.visibility</p:attrName>
                                        </p:attrNameLst>
                                      </p:cBhvr>
                                      <p:to>
                                        <p:strVal val="visible"/>
                                      </p:to>
                                    </p:set>
                                    <p:animEffect transition="in" filter="fade">
                                      <p:cBhvr>
                                        <p:cTn id="117" dur="1000"/>
                                        <p:tgtEl>
                                          <p:spTgt spid="103"/>
                                        </p:tgtEl>
                                      </p:cBhvr>
                                    </p:animEffect>
                                    <p:anim calcmode="lin" valueType="num">
                                      <p:cBhvr>
                                        <p:cTn id="118" dur="1000" fill="hold"/>
                                        <p:tgtEl>
                                          <p:spTgt spid="103"/>
                                        </p:tgtEl>
                                        <p:attrNameLst>
                                          <p:attrName>ppt_x</p:attrName>
                                        </p:attrNameLst>
                                      </p:cBhvr>
                                      <p:tavLst>
                                        <p:tav tm="0">
                                          <p:val>
                                            <p:strVal val="#ppt_x"/>
                                          </p:val>
                                        </p:tav>
                                        <p:tav tm="100000">
                                          <p:val>
                                            <p:strVal val="#ppt_x"/>
                                          </p:val>
                                        </p:tav>
                                      </p:tavLst>
                                    </p:anim>
                                    <p:anim calcmode="lin" valueType="num">
                                      <p:cBhvr>
                                        <p:cTn id="119" dur="1000" fill="hold"/>
                                        <p:tgtEl>
                                          <p:spTgt spid="103"/>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1000"/>
                                        <p:tgtEl>
                                          <p:spTgt spid="60"/>
                                        </p:tgtEl>
                                      </p:cBhvr>
                                    </p:animEffect>
                                    <p:anim calcmode="lin" valueType="num">
                                      <p:cBhvr>
                                        <p:cTn id="123" dur="1000" fill="hold"/>
                                        <p:tgtEl>
                                          <p:spTgt spid="60"/>
                                        </p:tgtEl>
                                        <p:attrNameLst>
                                          <p:attrName>ppt_x</p:attrName>
                                        </p:attrNameLst>
                                      </p:cBhvr>
                                      <p:tavLst>
                                        <p:tav tm="0">
                                          <p:val>
                                            <p:strVal val="#ppt_x"/>
                                          </p:val>
                                        </p:tav>
                                        <p:tav tm="100000">
                                          <p:val>
                                            <p:strVal val="#ppt_x"/>
                                          </p:val>
                                        </p:tav>
                                      </p:tavLst>
                                    </p:anim>
                                    <p:anim calcmode="lin" valueType="num">
                                      <p:cBhvr>
                                        <p:cTn id="124" dur="1000" fill="hold"/>
                                        <p:tgtEl>
                                          <p:spTgt spid="60"/>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fade">
                                      <p:cBhvr>
                                        <p:cTn id="127" dur="1000"/>
                                        <p:tgtEl>
                                          <p:spTgt spid="75"/>
                                        </p:tgtEl>
                                      </p:cBhvr>
                                    </p:animEffect>
                                    <p:anim calcmode="lin" valueType="num">
                                      <p:cBhvr>
                                        <p:cTn id="128" dur="1000" fill="hold"/>
                                        <p:tgtEl>
                                          <p:spTgt spid="75"/>
                                        </p:tgtEl>
                                        <p:attrNameLst>
                                          <p:attrName>ppt_x</p:attrName>
                                        </p:attrNameLst>
                                      </p:cBhvr>
                                      <p:tavLst>
                                        <p:tav tm="0">
                                          <p:val>
                                            <p:strVal val="#ppt_x"/>
                                          </p:val>
                                        </p:tav>
                                        <p:tav tm="100000">
                                          <p:val>
                                            <p:strVal val="#ppt_x"/>
                                          </p:val>
                                        </p:tav>
                                      </p:tavLst>
                                    </p:anim>
                                    <p:anim calcmode="lin" valueType="num">
                                      <p:cBhvr>
                                        <p:cTn id="129" dur="1000" fill="hold"/>
                                        <p:tgtEl>
                                          <p:spTgt spid="75"/>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73"/>
                                        </p:tgtEl>
                                        <p:attrNameLst>
                                          <p:attrName>style.visibility</p:attrName>
                                        </p:attrNameLst>
                                      </p:cBhvr>
                                      <p:to>
                                        <p:strVal val="visible"/>
                                      </p:to>
                                    </p:set>
                                    <p:animEffect transition="in" filter="fade">
                                      <p:cBhvr>
                                        <p:cTn id="132" dur="1000"/>
                                        <p:tgtEl>
                                          <p:spTgt spid="73"/>
                                        </p:tgtEl>
                                      </p:cBhvr>
                                    </p:animEffect>
                                    <p:anim calcmode="lin" valueType="num">
                                      <p:cBhvr>
                                        <p:cTn id="133" dur="1000" fill="hold"/>
                                        <p:tgtEl>
                                          <p:spTgt spid="73"/>
                                        </p:tgtEl>
                                        <p:attrNameLst>
                                          <p:attrName>ppt_x</p:attrName>
                                        </p:attrNameLst>
                                      </p:cBhvr>
                                      <p:tavLst>
                                        <p:tav tm="0">
                                          <p:val>
                                            <p:strVal val="#ppt_x"/>
                                          </p:val>
                                        </p:tav>
                                        <p:tav tm="100000">
                                          <p:val>
                                            <p:strVal val="#ppt_x"/>
                                          </p:val>
                                        </p:tav>
                                      </p:tavLst>
                                    </p:anim>
                                    <p:anim calcmode="lin" valueType="num">
                                      <p:cBhvr>
                                        <p:cTn id="13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76"/>
                                        </p:tgtEl>
                                        <p:attrNameLst>
                                          <p:attrName>style.visibility</p:attrName>
                                        </p:attrNameLst>
                                      </p:cBhvr>
                                      <p:to>
                                        <p:strVal val="visible"/>
                                      </p:to>
                                    </p:set>
                                    <p:animEffect transition="in" filter="fade">
                                      <p:cBhvr>
                                        <p:cTn id="139" dur="1000"/>
                                        <p:tgtEl>
                                          <p:spTgt spid="76"/>
                                        </p:tgtEl>
                                      </p:cBhvr>
                                    </p:animEffect>
                                    <p:anim calcmode="lin" valueType="num">
                                      <p:cBhvr>
                                        <p:cTn id="140" dur="1000" fill="hold"/>
                                        <p:tgtEl>
                                          <p:spTgt spid="76"/>
                                        </p:tgtEl>
                                        <p:attrNameLst>
                                          <p:attrName>ppt_x</p:attrName>
                                        </p:attrNameLst>
                                      </p:cBhvr>
                                      <p:tavLst>
                                        <p:tav tm="0">
                                          <p:val>
                                            <p:strVal val="#ppt_x"/>
                                          </p:val>
                                        </p:tav>
                                        <p:tav tm="100000">
                                          <p:val>
                                            <p:strVal val="#ppt_x"/>
                                          </p:val>
                                        </p:tav>
                                      </p:tavLst>
                                    </p:anim>
                                    <p:anim calcmode="lin" valueType="num">
                                      <p:cBhvr>
                                        <p:cTn id="141" dur="1000" fill="hold"/>
                                        <p:tgtEl>
                                          <p:spTgt spid="76"/>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74"/>
                                        </p:tgtEl>
                                        <p:attrNameLst>
                                          <p:attrName>style.visibility</p:attrName>
                                        </p:attrNameLst>
                                      </p:cBhvr>
                                      <p:to>
                                        <p:strVal val="visible"/>
                                      </p:to>
                                    </p:set>
                                    <p:animEffect transition="in" filter="fade">
                                      <p:cBhvr>
                                        <p:cTn id="144" dur="1000"/>
                                        <p:tgtEl>
                                          <p:spTgt spid="74"/>
                                        </p:tgtEl>
                                      </p:cBhvr>
                                    </p:animEffect>
                                    <p:anim calcmode="lin" valueType="num">
                                      <p:cBhvr>
                                        <p:cTn id="145" dur="1000" fill="hold"/>
                                        <p:tgtEl>
                                          <p:spTgt spid="74"/>
                                        </p:tgtEl>
                                        <p:attrNameLst>
                                          <p:attrName>ppt_x</p:attrName>
                                        </p:attrNameLst>
                                      </p:cBhvr>
                                      <p:tavLst>
                                        <p:tav tm="0">
                                          <p:val>
                                            <p:strVal val="#ppt_x"/>
                                          </p:val>
                                        </p:tav>
                                        <p:tav tm="100000">
                                          <p:val>
                                            <p:strVal val="#ppt_x"/>
                                          </p:val>
                                        </p:tav>
                                      </p:tavLst>
                                    </p:anim>
                                    <p:anim calcmode="lin" valueType="num">
                                      <p:cBhvr>
                                        <p:cTn id="14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49"/>
                                        </p:tgtEl>
                                        <p:attrNameLst>
                                          <p:attrName>style.visibility</p:attrName>
                                        </p:attrNameLst>
                                      </p:cBhvr>
                                      <p:to>
                                        <p:strVal val="visible"/>
                                      </p:to>
                                    </p:set>
                                    <p:animEffect transition="in" filter="fade">
                                      <p:cBhvr>
                                        <p:cTn id="151" dur="1000"/>
                                        <p:tgtEl>
                                          <p:spTgt spid="49"/>
                                        </p:tgtEl>
                                      </p:cBhvr>
                                    </p:animEffect>
                                    <p:anim calcmode="lin" valueType="num">
                                      <p:cBhvr>
                                        <p:cTn id="152" dur="1000" fill="hold"/>
                                        <p:tgtEl>
                                          <p:spTgt spid="49"/>
                                        </p:tgtEl>
                                        <p:attrNameLst>
                                          <p:attrName>ppt_x</p:attrName>
                                        </p:attrNameLst>
                                      </p:cBhvr>
                                      <p:tavLst>
                                        <p:tav tm="0">
                                          <p:val>
                                            <p:strVal val="#ppt_x"/>
                                          </p:val>
                                        </p:tav>
                                        <p:tav tm="100000">
                                          <p:val>
                                            <p:strVal val="#ppt_x"/>
                                          </p:val>
                                        </p:tav>
                                      </p:tavLst>
                                    </p:anim>
                                    <p:anim calcmode="lin" valueType="num">
                                      <p:cBhvr>
                                        <p:cTn id="153" dur="1000" fill="hold"/>
                                        <p:tgtEl>
                                          <p:spTgt spid="49"/>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6"/>
                                        </p:tgtEl>
                                        <p:attrNameLst>
                                          <p:attrName>style.visibility</p:attrName>
                                        </p:attrNameLst>
                                      </p:cBhvr>
                                      <p:to>
                                        <p:strVal val="visible"/>
                                      </p:to>
                                    </p:set>
                                    <p:animEffect transition="in" filter="fade">
                                      <p:cBhvr>
                                        <p:cTn id="156" dur="1000"/>
                                        <p:tgtEl>
                                          <p:spTgt spid="6"/>
                                        </p:tgtEl>
                                      </p:cBhvr>
                                    </p:animEffect>
                                    <p:anim calcmode="lin" valueType="num">
                                      <p:cBhvr>
                                        <p:cTn id="157" dur="1000" fill="hold"/>
                                        <p:tgtEl>
                                          <p:spTgt spid="6"/>
                                        </p:tgtEl>
                                        <p:attrNameLst>
                                          <p:attrName>ppt_x</p:attrName>
                                        </p:attrNameLst>
                                      </p:cBhvr>
                                      <p:tavLst>
                                        <p:tav tm="0">
                                          <p:val>
                                            <p:strVal val="#ppt_x"/>
                                          </p:val>
                                        </p:tav>
                                        <p:tav tm="100000">
                                          <p:val>
                                            <p:strVal val="#ppt_x"/>
                                          </p:val>
                                        </p:tav>
                                      </p:tavLst>
                                    </p:anim>
                                    <p:anim calcmode="lin" valueType="num">
                                      <p:cBhvr>
                                        <p:cTn id="1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nodeType="clickEffect">
                                  <p:stCondLst>
                                    <p:cond delay="0"/>
                                  </p:stCondLst>
                                  <p:childTnLst>
                                    <p:set>
                                      <p:cBhvr>
                                        <p:cTn id="162" dur="1" fill="hold">
                                          <p:stCondLst>
                                            <p:cond delay="0"/>
                                          </p:stCondLst>
                                        </p:cTn>
                                        <p:tgtEl>
                                          <p:spTgt spid="82"/>
                                        </p:tgtEl>
                                        <p:attrNameLst>
                                          <p:attrName>style.visibility</p:attrName>
                                        </p:attrNameLst>
                                      </p:cBhvr>
                                      <p:to>
                                        <p:strVal val="visible"/>
                                      </p:to>
                                    </p:set>
                                    <p:animEffect transition="in" filter="fade">
                                      <p:cBhvr>
                                        <p:cTn id="163" dur="1000"/>
                                        <p:tgtEl>
                                          <p:spTgt spid="82"/>
                                        </p:tgtEl>
                                      </p:cBhvr>
                                    </p:animEffect>
                                    <p:anim calcmode="lin" valueType="num">
                                      <p:cBhvr>
                                        <p:cTn id="164" dur="1000" fill="hold"/>
                                        <p:tgtEl>
                                          <p:spTgt spid="82"/>
                                        </p:tgtEl>
                                        <p:attrNameLst>
                                          <p:attrName>ppt_x</p:attrName>
                                        </p:attrNameLst>
                                      </p:cBhvr>
                                      <p:tavLst>
                                        <p:tav tm="0">
                                          <p:val>
                                            <p:strVal val="#ppt_x"/>
                                          </p:val>
                                        </p:tav>
                                        <p:tav tm="100000">
                                          <p:val>
                                            <p:strVal val="#ppt_x"/>
                                          </p:val>
                                        </p:tav>
                                      </p:tavLst>
                                    </p:anim>
                                    <p:anim calcmode="lin" valueType="num">
                                      <p:cBhvr>
                                        <p:cTn id="165" dur="1000" fill="hold"/>
                                        <p:tgtEl>
                                          <p:spTgt spid="82"/>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20"/>
                                        </p:tgtEl>
                                        <p:attrNameLst>
                                          <p:attrName>style.visibility</p:attrName>
                                        </p:attrNameLst>
                                      </p:cBhvr>
                                      <p:to>
                                        <p:strVal val="visible"/>
                                      </p:to>
                                    </p:set>
                                    <p:animEffect transition="in" filter="fade">
                                      <p:cBhvr>
                                        <p:cTn id="168" dur="1000"/>
                                        <p:tgtEl>
                                          <p:spTgt spid="20"/>
                                        </p:tgtEl>
                                      </p:cBhvr>
                                    </p:animEffect>
                                    <p:anim calcmode="lin" valueType="num">
                                      <p:cBhvr>
                                        <p:cTn id="169" dur="1000" fill="hold"/>
                                        <p:tgtEl>
                                          <p:spTgt spid="20"/>
                                        </p:tgtEl>
                                        <p:attrNameLst>
                                          <p:attrName>ppt_x</p:attrName>
                                        </p:attrNameLst>
                                      </p:cBhvr>
                                      <p:tavLst>
                                        <p:tav tm="0">
                                          <p:val>
                                            <p:strVal val="#ppt_x"/>
                                          </p:val>
                                        </p:tav>
                                        <p:tav tm="100000">
                                          <p:val>
                                            <p:strVal val="#ppt_x"/>
                                          </p:val>
                                        </p:tav>
                                      </p:tavLst>
                                    </p:anim>
                                    <p:anim calcmode="lin" valueType="num">
                                      <p:cBhvr>
                                        <p:cTn id="17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nodeType="clickEffect">
                                  <p:stCondLst>
                                    <p:cond delay="0"/>
                                  </p:stCondLst>
                                  <p:childTnLst>
                                    <p:set>
                                      <p:cBhvr>
                                        <p:cTn id="174" dur="1" fill="hold">
                                          <p:stCondLst>
                                            <p:cond delay="0"/>
                                          </p:stCondLst>
                                        </p:cTn>
                                        <p:tgtEl>
                                          <p:spTgt spid="66"/>
                                        </p:tgtEl>
                                        <p:attrNameLst>
                                          <p:attrName>style.visibility</p:attrName>
                                        </p:attrNameLst>
                                      </p:cBhvr>
                                      <p:to>
                                        <p:strVal val="visible"/>
                                      </p:to>
                                    </p:set>
                                    <p:animEffect transition="in" filter="fade">
                                      <p:cBhvr>
                                        <p:cTn id="175" dur="1000"/>
                                        <p:tgtEl>
                                          <p:spTgt spid="66"/>
                                        </p:tgtEl>
                                      </p:cBhvr>
                                    </p:animEffect>
                                    <p:anim calcmode="lin" valueType="num">
                                      <p:cBhvr>
                                        <p:cTn id="176" dur="1000" fill="hold"/>
                                        <p:tgtEl>
                                          <p:spTgt spid="66"/>
                                        </p:tgtEl>
                                        <p:attrNameLst>
                                          <p:attrName>ppt_x</p:attrName>
                                        </p:attrNameLst>
                                      </p:cBhvr>
                                      <p:tavLst>
                                        <p:tav tm="0">
                                          <p:val>
                                            <p:strVal val="#ppt_x"/>
                                          </p:val>
                                        </p:tav>
                                        <p:tav tm="100000">
                                          <p:val>
                                            <p:strVal val="#ppt_x"/>
                                          </p:val>
                                        </p:tav>
                                      </p:tavLst>
                                    </p:anim>
                                    <p:anim calcmode="lin" valueType="num">
                                      <p:cBhvr>
                                        <p:cTn id="177" dur="1000" fill="hold"/>
                                        <p:tgtEl>
                                          <p:spTgt spid="66"/>
                                        </p:tgtEl>
                                        <p:attrNameLst>
                                          <p:attrName>ppt_y</p:attrName>
                                        </p:attrNameLst>
                                      </p:cBhvr>
                                      <p:tavLst>
                                        <p:tav tm="0">
                                          <p:val>
                                            <p:strVal val="#ppt_y+.1"/>
                                          </p:val>
                                        </p:tav>
                                        <p:tav tm="100000">
                                          <p:val>
                                            <p:strVal val="#ppt_y"/>
                                          </p:val>
                                        </p:tav>
                                      </p:tavLst>
                                    </p:anim>
                                  </p:childTnLst>
                                </p:cTn>
                              </p:par>
                              <p:par>
                                <p:cTn id="178" presetID="42" presetClass="entr" presetSubtype="0" fill="hold" nodeType="withEffect">
                                  <p:stCondLst>
                                    <p:cond delay="0"/>
                                  </p:stCondLst>
                                  <p:childTnLst>
                                    <p:set>
                                      <p:cBhvr>
                                        <p:cTn id="179" dur="1" fill="hold">
                                          <p:stCondLst>
                                            <p:cond delay="0"/>
                                          </p:stCondLst>
                                        </p:cTn>
                                        <p:tgtEl>
                                          <p:spTgt spid="48"/>
                                        </p:tgtEl>
                                        <p:attrNameLst>
                                          <p:attrName>style.visibility</p:attrName>
                                        </p:attrNameLst>
                                      </p:cBhvr>
                                      <p:to>
                                        <p:strVal val="visible"/>
                                      </p:to>
                                    </p:set>
                                    <p:animEffect transition="in" filter="fade">
                                      <p:cBhvr>
                                        <p:cTn id="180" dur="1000"/>
                                        <p:tgtEl>
                                          <p:spTgt spid="48"/>
                                        </p:tgtEl>
                                      </p:cBhvr>
                                    </p:animEffect>
                                    <p:anim calcmode="lin" valueType="num">
                                      <p:cBhvr>
                                        <p:cTn id="181" dur="1000" fill="hold"/>
                                        <p:tgtEl>
                                          <p:spTgt spid="48"/>
                                        </p:tgtEl>
                                        <p:attrNameLst>
                                          <p:attrName>ppt_x</p:attrName>
                                        </p:attrNameLst>
                                      </p:cBhvr>
                                      <p:tavLst>
                                        <p:tav tm="0">
                                          <p:val>
                                            <p:strVal val="#ppt_x"/>
                                          </p:val>
                                        </p:tav>
                                        <p:tav tm="100000">
                                          <p:val>
                                            <p:strVal val="#ppt_x"/>
                                          </p:val>
                                        </p:tav>
                                      </p:tavLst>
                                    </p:anim>
                                    <p:anim calcmode="lin" valueType="num">
                                      <p:cBhvr>
                                        <p:cTn id="182" dur="1000" fill="hold"/>
                                        <p:tgtEl>
                                          <p:spTgt spid="48"/>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47"/>
                                        </p:tgtEl>
                                        <p:attrNameLst>
                                          <p:attrName>style.visibility</p:attrName>
                                        </p:attrNameLst>
                                      </p:cBhvr>
                                      <p:to>
                                        <p:strVal val="visible"/>
                                      </p:to>
                                    </p:set>
                                    <p:animEffect transition="in" filter="fade">
                                      <p:cBhvr>
                                        <p:cTn id="185" dur="1000"/>
                                        <p:tgtEl>
                                          <p:spTgt spid="47"/>
                                        </p:tgtEl>
                                      </p:cBhvr>
                                    </p:animEffect>
                                    <p:anim calcmode="lin" valueType="num">
                                      <p:cBhvr>
                                        <p:cTn id="186" dur="1000" fill="hold"/>
                                        <p:tgtEl>
                                          <p:spTgt spid="47"/>
                                        </p:tgtEl>
                                        <p:attrNameLst>
                                          <p:attrName>ppt_x</p:attrName>
                                        </p:attrNameLst>
                                      </p:cBhvr>
                                      <p:tavLst>
                                        <p:tav tm="0">
                                          <p:val>
                                            <p:strVal val="#ppt_x"/>
                                          </p:val>
                                        </p:tav>
                                        <p:tav tm="100000">
                                          <p:val>
                                            <p:strVal val="#ppt_x"/>
                                          </p:val>
                                        </p:tav>
                                      </p:tavLst>
                                    </p:anim>
                                    <p:anim calcmode="lin" valueType="num">
                                      <p:cBhvr>
                                        <p:cTn id="187" dur="1000" fill="hold"/>
                                        <p:tgtEl>
                                          <p:spTgt spid="47"/>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79"/>
                                        </p:tgtEl>
                                        <p:attrNameLst>
                                          <p:attrName>style.visibility</p:attrName>
                                        </p:attrNameLst>
                                      </p:cBhvr>
                                      <p:to>
                                        <p:strVal val="visible"/>
                                      </p:to>
                                    </p:set>
                                    <p:animEffect transition="in" filter="fade">
                                      <p:cBhvr>
                                        <p:cTn id="190" dur="1000"/>
                                        <p:tgtEl>
                                          <p:spTgt spid="79"/>
                                        </p:tgtEl>
                                      </p:cBhvr>
                                    </p:animEffect>
                                    <p:anim calcmode="lin" valueType="num">
                                      <p:cBhvr>
                                        <p:cTn id="191" dur="1000" fill="hold"/>
                                        <p:tgtEl>
                                          <p:spTgt spid="79"/>
                                        </p:tgtEl>
                                        <p:attrNameLst>
                                          <p:attrName>ppt_x</p:attrName>
                                        </p:attrNameLst>
                                      </p:cBhvr>
                                      <p:tavLst>
                                        <p:tav tm="0">
                                          <p:val>
                                            <p:strVal val="#ppt_x"/>
                                          </p:val>
                                        </p:tav>
                                        <p:tav tm="100000">
                                          <p:val>
                                            <p:strVal val="#ppt_x"/>
                                          </p:val>
                                        </p:tav>
                                      </p:tavLst>
                                    </p:anim>
                                    <p:anim calcmode="lin" valueType="num">
                                      <p:cBhvr>
                                        <p:cTn id="192"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42" presetClass="entr" presetSubtype="0" fill="hold" nodeType="clickEffect">
                                  <p:stCondLst>
                                    <p:cond delay="0"/>
                                  </p:stCondLst>
                                  <p:childTnLst>
                                    <p:set>
                                      <p:cBhvr>
                                        <p:cTn id="196" dur="1" fill="hold">
                                          <p:stCondLst>
                                            <p:cond delay="0"/>
                                          </p:stCondLst>
                                        </p:cTn>
                                        <p:tgtEl>
                                          <p:spTgt spid="51"/>
                                        </p:tgtEl>
                                        <p:attrNameLst>
                                          <p:attrName>style.visibility</p:attrName>
                                        </p:attrNameLst>
                                      </p:cBhvr>
                                      <p:to>
                                        <p:strVal val="visible"/>
                                      </p:to>
                                    </p:set>
                                    <p:animEffect transition="in" filter="fade">
                                      <p:cBhvr>
                                        <p:cTn id="197" dur="1000"/>
                                        <p:tgtEl>
                                          <p:spTgt spid="51"/>
                                        </p:tgtEl>
                                      </p:cBhvr>
                                    </p:animEffect>
                                    <p:anim calcmode="lin" valueType="num">
                                      <p:cBhvr>
                                        <p:cTn id="198" dur="1000" fill="hold"/>
                                        <p:tgtEl>
                                          <p:spTgt spid="51"/>
                                        </p:tgtEl>
                                        <p:attrNameLst>
                                          <p:attrName>ppt_x</p:attrName>
                                        </p:attrNameLst>
                                      </p:cBhvr>
                                      <p:tavLst>
                                        <p:tav tm="0">
                                          <p:val>
                                            <p:strVal val="#ppt_x"/>
                                          </p:val>
                                        </p:tav>
                                        <p:tav tm="100000">
                                          <p:val>
                                            <p:strVal val="#ppt_x"/>
                                          </p:val>
                                        </p:tav>
                                      </p:tavLst>
                                    </p:anim>
                                    <p:anim calcmode="lin" valueType="num">
                                      <p:cBhvr>
                                        <p:cTn id="199" dur="1000" fill="hold"/>
                                        <p:tgtEl>
                                          <p:spTgt spid="51"/>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50"/>
                                        </p:tgtEl>
                                        <p:attrNameLst>
                                          <p:attrName>style.visibility</p:attrName>
                                        </p:attrNameLst>
                                      </p:cBhvr>
                                      <p:to>
                                        <p:strVal val="visible"/>
                                      </p:to>
                                    </p:set>
                                    <p:animEffect transition="in" filter="fade">
                                      <p:cBhvr>
                                        <p:cTn id="202" dur="1000"/>
                                        <p:tgtEl>
                                          <p:spTgt spid="50"/>
                                        </p:tgtEl>
                                      </p:cBhvr>
                                    </p:animEffect>
                                    <p:anim calcmode="lin" valueType="num">
                                      <p:cBhvr>
                                        <p:cTn id="203" dur="1000" fill="hold"/>
                                        <p:tgtEl>
                                          <p:spTgt spid="50"/>
                                        </p:tgtEl>
                                        <p:attrNameLst>
                                          <p:attrName>ppt_x</p:attrName>
                                        </p:attrNameLst>
                                      </p:cBhvr>
                                      <p:tavLst>
                                        <p:tav tm="0">
                                          <p:val>
                                            <p:strVal val="#ppt_x"/>
                                          </p:val>
                                        </p:tav>
                                        <p:tav tm="100000">
                                          <p:val>
                                            <p:strVal val="#ppt_x"/>
                                          </p:val>
                                        </p:tav>
                                      </p:tavLst>
                                    </p:anim>
                                    <p:anim calcmode="lin" valueType="num">
                                      <p:cBhvr>
                                        <p:cTn id="204" dur="1000" fill="hold"/>
                                        <p:tgtEl>
                                          <p:spTgt spid="50"/>
                                        </p:tgtEl>
                                        <p:attrNameLst>
                                          <p:attrName>ppt_y</p:attrName>
                                        </p:attrNameLst>
                                      </p:cBhvr>
                                      <p:tavLst>
                                        <p:tav tm="0">
                                          <p:val>
                                            <p:strVal val="#ppt_y+.1"/>
                                          </p:val>
                                        </p:tav>
                                        <p:tav tm="100000">
                                          <p:val>
                                            <p:strVal val="#ppt_y"/>
                                          </p:val>
                                        </p:tav>
                                      </p:tavLst>
                                    </p:anim>
                                  </p:childTnLst>
                                </p:cTn>
                              </p:par>
                              <p:par>
                                <p:cTn id="205" presetID="42" presetClass="entr" presetSubtype="0" fill="hold" nodeType="withEffect">
                                  <p:stCondLst>
                                    <p:cond delay="0"/>
                                  </p:stCondLst>
                                  <p:childTnLst>
                                    <p:set>
                                      <p:cBhvr>
                                        <p:cTn id="206" dur="1" fill="hold">
                                          <p:stCondLst>
                                            <p:cond delay="0"/>
                                          </p:stCondLst>
                                        </p:cTn>
                                        <p:tgtEl>
                                          <p:spTgt spid="55"/>
                                        </p:tgtEl>
                                        <p:attrNameLst>
                                          <p:attrName>style.visibility</p:attrName>
                                        </p:attrNameLst>
                                      </p:cBhvr>
                                      <p:to>
                                        <p:strVal val="visible"/>
                                      </p:to>
                                    </p:set>
                                    <p:animEffect transition="in" filter="fade">
                                      <p:cBhvr>
                                        <p:cTn id="207" dur="1000"/>
                                        <p:tgtEl>
                                          <p:spTgt spid="55"/>
                                        </p:tgtEl>
                                      </p:cBhvr>
                                    </p:animEffect>
                                    <p:anim calcmode="lin" valueType="num">
                                      <p:cBhvr>
                                        <p:cTn id="208" dur="1000" fill="hold"/>
                                        <p:tgtEl>
                                          <p:spTgt spid="55"/>
                                        </p:tgtEl>
                                        <p:attrNameLst>
                                          <p:attrName>ppt_x</p:attrName>
                                        </p:attrNameLst>
                                      </p:cBhvr>
                                      <p:tavLst>
                                        <p:tav tm="0">
                                          <p:val>
                                            <p:strVal val="#ppt_x"/>
                                          </p:val>
                                        </p:tav>
                                        <p:tav tm="100000">
                                          <p:val>
                                            <p:strVal val="#ppt_x"/>
                                          </p:val>
                                        </p:tav>
                                      </p:tavLst>
                                    </p:anim>
                                    <p:anim calcmode="lin" valueType="num">
                                      <p:cBhvr>
                                        <p:cTn id="209" dur="1000" fill="hold"/>
                                        <p:tgtEl>
                                          <p:spTgt spid="55"/>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0"/>
                                  </p:stCondLst>
                                  <p:childTnLst>
                                    <p:set>
                                      <p:cBhvr>
                                        <p:cTn id="211" dur="1" fill="hold">
                                          <p:stCondLst>
                                            <p:cond delay="0"/>
                                          </p:stCondLst>
                                        </p:cTn>
                                        <p:tgtEl>
                                          <p:spTgt spid="18"/>
                                        </p:tgtEl>
                                        <p:attrNameLst>
                                          <p:attrName>style.visibility</p:attrName>
                                        </p:attrNameLst>
                                      </p:cBhvr>
                                      <p:to>
                                        <p:strVal val="visible"/>
                                      </p:to>
                                    </p:set>
                                    <p:animEffect transition="in" filter="fade">
                                      <p:cBhvr>
                                        <p:cTn id="212" dur="1000"/>
                                        <p:tgtEl>
                                          <p:spTgt spid="18"/>
                                        </p:tgtEl>
                                      </p:cBhvr>
                                    </p:animEffect>
                                    <p:anim calcmode="lin" valueType="num">
                                      <p:cBhvr>
                                        <p:cTn id="213" dur="1000" fill="hold"/>
                                        <p:tgtEl>
                                          <p:spTgt spid="18"/>
                                        </p:tgtEl>
                                        <p:attrNameLst>
                                          <p:attrName>ppt_x</p:attrName>
                                        </p:attrNameLst>
                                      </p:cBhvr>
                                      <p:tavLst>
                                        <p:tav tm="0">
                                          <p:val>
                                            <p:strVal val="#ppt_x"/>
                                          </p:val>
                                        </p:tav>
                                        <p:tav tm="100000">
                                          <p:val>
                                            <p:strVal val="#ppt_x"/>
                                          </p:val>
                                        </p:tav>
                                      </p:tavLst>
                                    </p:anim>
                                    <p:anim calcmode="lin" valueType="num">
                                      <p:cBhvr>
                                        <p:cTn id="2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8"/>
                                        </p:tgtEl>
                                        <p:attrNameLst>
                                          <p:attrName>style.visibility</p:attrName>
                                        </p:attrNameLst>
                                      </p:cBhvr>
                                      <p:to>
                                        <p:strVal val="visible"/>
                                      </p:to>
                                    </p:set>
                                    <p:animEffect transition="in" filter="fade">
                                      <p:cBhvr>
                                        <p:cTn id="219" dur="1000"/>
                                        <p:tgtEl>
                                          <p:spTgt spid="8"/>
                                        </p:tgtEl>
                                      </p:cBhvr>
                                    </p:animEffect>
                                    <p:anim calcmode="lin" valueType="num">
                                      <p:cBhvr>
                                        <p:cTn id="220" dur="1000" fill="hold"/>
                                        <p:tgtEl>
                                          <p:spTgt spid="8"/>
                                        </p:tgtEl>
                                        <p:attrNameLst>
                                          <p:attrName>ppt_x</p:attrName>
                                        </p:attrNameLst>
                                      </p:cBhvr>
                                      <p:tavLst>
                                        <p:tav tm="0">
                                          <p:val>
                                            <p:strVal val="#ppt_x"/>
                                          </p:val>
                                        </p:tav>
                                        <p:tav tm="100000">
                                          <p:val>
                                            <p:strVal val="#ppt_x"/>
                                          </p:val>
                                        </p:tav>
                                      </p:tavLst>
                                    </p:anim>
                                    <p:anim calcmode="lin" valueType="num">
                                      <p:cBhvr>
                                        <p:cTn id="221" dur="1000" fill="hold"/>
                                        <p:tgtEl>
                                          <p:spTgt spid="8"/>
                                        </p:tgtEl>
                                        <p:attrNameLst>
                                          <p:attrName>ppt_y</p:attrName>
                                        </p:attrNameLst>
                                      </p:cBhvr>
                                      <p:tavLst>
                                        <p:tav tm="0">
                                          <p:val>
                                            <p:strVal val="#ppt_y+.1"/>
                                          </p:val>
                                        </p:tav>
                                        <p:tav tm="100000">
                                          <p:val>
                                            <p:strVal val="#ppt_y"/>
                                          </p:val>
                                        </p:tav>
                                      </p:tavLst>
                                    </p:anim>
                                  </p:childTnLst>
                                </p:cTn>
                              </p:par>
                              <p:par>
                                <p:cTn id="222" presetID="42" presetClass="entr" presetSubtype="0" fill="hold" grpId="0" nodeType="withEffect">
                                  <p:stCondLst>
                                    <p:cond delay="0"/>
                                  </p:stCondLst>
                                  <p:childTnLst>
                                    <p:set>
                                      <p:cBhvr>
                                        <p:cTn id="223" dur="1" fill="hold">
                                          <p:stCondLst>
                                            <p:cond delay="0"/>
                                          </p:stCondLst>
                                        </p:cTn>
                                        <p:tgtEl>
                                          <p:spTgt spid="7"/>
                                        </p:tgtEl>
                                        <p:attrNameLst>
                                          <p:attrName>style.visibility</p:attrName>
                                        </p:attrNameLst>
                                      </p:cBhvr>
                                      <p:to>
                                        <p:strVal val="visible"/>
                                      </p:to>
                                    </p:set>
                                    <p:animEffect transition="in" filter="fade">
                                      <p:cBhvr>
                                        <p:cTn id="224" dur="1000"/>
                                        <p:tgtEl>
                                          <p:spTgt spid="7"/>
                                        </p:tgtEl>
                                      </p:cBhvr>
                                    </p:animEffect>
                                    <p:anim calcmode="lin" valueType="num">
                                      <p:cBhvr>
                                        <p:cTn id="225" dur="1000" fill="hold"/>
                                        <p:tgtEl>
                                          <p:spTgt spid="7"/>
                                        </p:tgtEl>
                                        <p:attrNameLst>
                                          <p:attrName>ppt_x</p:attrName>
                                        </p:attrNameLst>
                                      </p:cBhvr>
                                      <p:tavLst>
                                        <p:tav tm="0">
                                          <p:val>
                                            <p:strVal val="#ppt_x"/>
                                          </p:val>
                                        </p:tav>
                                        <p:tav tm="100000">
                                          <p:val>
                                            <p:strVal val="#ppt_x"/>
                                          </p:val>
                                        </p:tav>
                                      </p:tavLst>
                                    </p:anim>
                                    <p:anim calcmode="lin" valueType="num">
                                      <p:cBhvr>
                                        <p:cTn id="226" dur="1000" fill="hold"/>
                                        <p:tgtEl>
                                          <p:spTgt spid="7"/>
                                        </p:tgtEl>
                                        <p:attrNameLst>
                                          <p:attrName>ppt_y</p:attrName>
                                        </p:attrNameLst>
                                      </p:cBhvr>
                                      <p:tavLst>
                                        <p:tav tm="0">
                                          <p:val>
                                            <p:strVal val="#ppt_y+.1"/>
                                          </p:val>
                                        </p:tav>
                                        <p:tav tm="100000">
                                          <p:val>
                                            <p:strVal val="#ppt_y"/>
                                          </p:val>
                                        </p:tav>
                                      </p:tavLst>
                                    </p:anim>
                                  </p:childTnLst>
                                </p:cTn>
                              </p:par>
                              <p:par>
                                <p:cTn id="227" presetID="42" presetClass="entr" presetSubtype="0" fill="hold" grpId="0" nodeType="withEffect">
                                  <p:stCondLst>
                                    <p:cond delay="0"/>
                                  </p:stCondLst>
                                  <p:childTnLst>
                                    <p:set>
                                      <p:cBhvr>
                                        <p:cTn id="228" dur="1" fill="hold">
                                          <p:stCondLst>
                                            <p:cond delay="0"/>
                                          </p:stCondLst>
                                        </p:cTn>
                                        <p:tgtEl>
                                          <p:spTgt spid="52"/>
                                        </p:tgtEl>
                                        <p:attrNameLst>
                                          <p:attrName>style.visibility</p:attrName>
                                        </p:attrNameLst>
                                      </p:cBhvr>
                                      <p:to>
                                        <p:strVal val="visible"/>
                                      </p:to>
                                    </p:set>
                                    <p:animEffect transition="in" filter="fade">
                                      <p:cBhvr>
                                        <p:cTn id="229" dur="1000"/>
                                        <p:tgtEl>
                                          <p:spTgt spid="52"/>
                                        </p:tgtEl>
                                      </p:cBhvr>
                                    </p:animEffect>
                                    <p:anim calcmode="lin" valueType="num">
                                      <p:cBhvr>
                                        <p:cTn id="230" dur="1000" fill="hold"/>
                                        <p:tgtEl>
                                          <p:spTgt spid="52"/>
                                        </p:tgtEl>
                                        <p:attrNameLst>
                                          <p:attrName>ppt_x</p:attrName>
                                        </p:attrNameLst>
                                      </p:cBhvr>
                                      <p:tavLst>
                                        <p:tav tm="0">
                                          <p:val>
                                            <p:strVal val="#ppt_x"/>
                                          </p:val>
                                        </p:tav>
                                        <p:tav tm="100000">
                                          <p:val>
                                            <p:strVal val="#ppt_x"/>
                                          </p:val>
                                        </p:tav>
                                      </p:tavLst>
                                    </p:anim>
                                    <p:anim calcmode="lin" valueType="num">
                                      <p:cBhvr>
                                        <p:cTn id="23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2" fill="hold">
                      <p:stCondLst>
                        <p:cond delay="indefinite"/>
                      </p:stCondLst>
                      <p:childTnLst>
                        <p:par>
                          <p:cTn id="233" fill="hold">
                            <p:stCondLst>
                              <p:cond delay="0"/>
                            </p:stCondLst>
                            <p:childTnLst>
                              <p:par>
                                <p:cTn id="234" presetID="42" presetClass="entr" presetSubtype="0" fill="hold" nodeType="clickEffect">
                                  <p:stCondLst>
                                    <p:cond delay="0"/>
                                  </p:stCondLst>
                                  <p:childTnLst>
                                    <p:set>
                                      <p:cBhvr>
                                        <p:cTn id="235" dur="1" fill="hold">
                                          <p:stCondLst>
                                            <p:cond delay="0"/>
                                          </p:stCondLst>
                                        </p:cTn>
                                        <p:tgtEl>
                                          <p:spTgt spid="57"/>
                                        </p:tgtEl>
                                        <p:attrNameLst>
                                          <p:attrName>style.visibility</p:attrName>
                                        </p:attrNameLst>
                                      </p:cBhvr>
                                      <p:to>
                                        <p:strVal val="visible"/>
                                      </p:to>
                                    </p:set>
                                    <p:animEffect transition="in" filter="fade">
                                      <p:cBhvr>
                                        <p:cTn id="236" dur="1000"/>
                                        <p:tgtEl>
                                          <p:spTgt spid="57"/>
                                        </p:tgtEl>
                                      </p:cBhvr>
                                    </p:animEffect>
                                    <p:anim calcmode="lin" valueType="num">
                                      <p:cBhvr>
                                        <p:cTn id="237" dur="1000" fill="hold"/>
                                        <p:tgtEl>
                                          <p:spTgt spid="57"/>
                                        </p:tgtEl>
                                        <p:attrNameLst>
                                          <p:attrName>ppt_x</p:attrName>
                                        </p:attrNameLst>
                                      </p:cBhvr>
                                      <p:tavLst>
                                        <p:tav tm="0">
                                          <p:val>
                                            <p:strVal val="#ppt_x"/>
                                          </p:val>
                                        </p:tav>
                                        <p:tav tm="100000">
                                          <p:val>
                                            <p:strVal val="#ppt_x"/>
                                          </p:val>
                                        </p:tav>
                                      </p:tavLst>
                                    </p:anim>
                                    <p:anim calcmode="lin" valueType="num">
                                      <p:cBhvr>
                                        <p:cTn id="238" dur="1000" fill="hold"/>
                                        <p:tgtEl>
                                          <p:spTgt spid="57"/>
                                        </p:tgtEl>
                                        <p:attrNameLst>
                                          <p:attrName>ppt_y</p:attrName>
                                        </p:attrNameLst>
                                      </p:cBhvr>
                                      <p:tavLst>
                                        <p:tav tm="0">
                                          <p:val>
                                            <p:strVal val="#ppt_y+.1"/>
                                          </p:val>
                                        </p:tav>
                                        <p:tav tm="100000">
                                          <p:val>
                                            <p:strVal val="#ppt_y"/>
                                          </p:val>
                                        </p:tav>
                                      </p:tavLst>
                                    </p:anim>
                                  </p:childTnLst>
                                </p:cTn>
                              </p:par>
                              <p:par>
                                <p:cTn id="239" presetID="42" presetClass="entr" presetSubtype="0" fill="hold" nodeType="withEffect">
                                  <p:stCondLst>
                                    <p:cond delay="0"/>
                                  </p:stCondLst>
                                  <p:childTnLst>
                                    <p:set>
                                      <p:cBhvr>
                                        <p:cTn id="240" dur="1" fill="hold">
                                          <p:stCondLst>
                                            <p:cond delay="0"/>
                                          </p:stCondLst>
                                        </p:cTn>
                                        <p:tgtEl>
                                          <p:spTgt spid="95"/>
                                        </p:tgtEl>
                                        <p:attrNameLst>
                                          <p:attrName>style.visibility</p:attrName>
                                        </p:attrNameLst>
                                      </p:cBhvr>
                                      <p:to>
                                        <p:strVal val="visible"/>
                                      </p:to>
                                    </p:set>
                                    <p:animEffect transition="in" filter="fade">
                                      <p:cBhvr>
                                        <p:cTn id="241" dur="1000"/>
                                        <p:tgtEl>
                                          <p:spTgt spid="95"/>
                                        </p:tgtEl>
                                      </p:cBhvr>
                                    </p:animEffect>
                                    <p:anim calcmode="lin" valueType="num">
                                      <p:cBhvr>
                                        <p:cTn id="242" dur="1000" fill="hold"/>
                                        <p:tgtEl>
                                          <p:spTgt spid="95"/>
                                        </p:tgtEl>
                                        <p:attrNameLst>
                                          <p:attrName>ppt_x</p:attrName>
                                        </p:attrNameLst>
                                      </p:cBhvr>
                                      <p:tavLst>
                                        <p:tav tm="0">
                                          <p:val>
                                            <p:strVal val="#ppt_x"/>
                                          </p:val>
                                        </p:tav>
                                        <p:tav tm="100000">
                                          <p:val>
                                            <p:strVal val="#ppt_x"/>
                                          </p:val>
                                        </p:tav>
                                      </p:tavLst>
                                    </p:anim>
                                    <p:anim calcmode="lin" valueType="num">
                                      <p:cBhvr>
                                        <p:cTn id="243" dur="1000" fill="hold"/>
                                        <p:tgtEl>
                                          <p:spTgt spid="95"/>
                                        </p:tgtEl>
                                        <p:attrNameLst>
                                          <p:attrName>ppt_y</p:attrName>
                                        </p:attrNameLst>
                                      </p:cBhvr>
                                      <p:tavLst>
                                        <p:tav tm="0">
                                          <p:val>
                                            <p:strVal val="#ppt_y+.1"/>
                                          </p:val>
                                        </p:tav>
                                        <p:tav tm="100000">
                                          <p:val>
                                            <p:strVal val="#ppt_y"/>
                                          </p:val>
                                        </p:tav>
                                      </p:tavLst>
                                    </p:anim>
                                  </p:childTnLst>
                                </p:cTn>
                              </p:par>
                              <p:par>
                                <p:cTn id="244" presetID="42" presetClass="entr" presetSubtype="0" fill="hold" grpId="0" nodeType="withEffect">
                                  <p:stCondLst>
                                    <p:cond delay="0"/>
                                  </p:stCondLst>
                                  <p:childTnLst>
                                    <p:set>
                                      <p:cBhvr>
                                        <p:cTn id="245" dur="1" fill="hold">
                                          <p:stCondLst>
                                            <p:cond delay="0"/>
                                          </p:stCondLst>
                                        </p:cTn>
                                        <p:tgtEl>
                                          <p:spTgt spid="54"/>
                                        </p:tgtEl>
                                        <p:attrNameLst>
                                          <p:attrName>style.visibility</p:attrName>
                                        </p:attrNameLst>
                                      </p:cBhvr>
                                      <p:to>
                                        <p:strVal val="visible"/>
                                      </p:to>
                                    </p:set>
                                    <p:animEffect transition="in" filter="fade">
                                      <p:cBhvr>
                                        <p:cTn id="246" dur="1000"/>
                                        <p:tgtEl>
                                          <p:spTgt spid="54"/>
                                        </p:tgtEl>
                                      </p:cBhvr>
                                    </p:animEffect>
                                    <p:anim calcmode="lin" valueType="num">
                                      <p:cBhvr>
                                        <p:cTn id="247" dur="1000" fill="hold"/>
                                        <p:tgtEl>
                                          <p:spTgt spid="54"/>
                                        </p:tgtEl>
                                        <p:attrNameLst>
                                          <p:attrName>ppt_x</p:attrName>
                                        </p:attrNameLst>
                                      </p:cBhvr>
                                      <p:tavLst>
                                        <p:tav tm="0">
                                          <p:val>
                                            <p:strVal val="#ppt_x"/>
                                          </p:val>
                                        </p:tav>
                                        <p:tav tm="100000">
                                          <p:val>
                                            <p:strVal val="#ppt_x"/>
                                          </p:val>
                                        </p:tav>
                                      </p:tavLst>
                                    </p:anim>
                                    <p:anim calcmode="lin" valueType="num">
                                      <p:cBhvr>
                                        <p:cTn id="24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42" presetClass="entr" presetSubtype="0" fill="hold" nodeType="clickEffect">
                                  <p:stCondLst>
                                    <p:cond delay="0"/>
                                  </p:stCondLst>
                                  <p:childTnLst>
                                    <p:set>
                                      <p:cBhvr>
                                        <p:cTn id="252" dur="1" fill="hold">
                                          <p:stCondLst>
                                            <p:cond delay="0"/>
                                          </p:stCondLst>
                                        </p:cTn>
                                        <p:tgtEl>
                                          <p:spTgt spid="96"/>
                                        </p:tgtEl>
                                        <p:attrNameLst>
                                          <p:attrName>style.visibility</p:attrName>
                                        </p:attrNameLst>
                                      </p:cBhvr>
                                      <p:to>
                                        <p:strVal val="visible"/>
                                      </p:to>
                                    </p:set>
                                    <p:animEffect transition="in" filter="fade">
                                      <p:cBhvr>
                                        <p:cTn id="253" dur="1000"/>
                                        <p:tgtEl>
                                          <p:spTgt spid="96"/>
                                        </p:tgtEl>
                                      </p:cBhvr>
                                    </p:animEffect>
                                    <p:anim calcmode="lin" valueType="num">
                                      <p:cBhvr>
                                        <p:cTn id="254" dur="1000" fill="hold"/>
                                        <p:tgtEl>
                                          <p:spTgt spid="96"/>
                                        </p:tgtEl>
                                        <p:attrNameLst>
                                          <p:attrName>ppt_x</p:attrName>
                                        </p:attrNameLst>
                                      </p:cBhvr>
                                      <p:tavLst>
                                        <p:tav tm="0">
                                          <p:val>
                                            <p:strVal val="#ppt_x"/>
                                          </p:val>
                                        </p:tav>
                                        <p:tav tm="100000">
                                          <p:val>
                                            <p:strVal val="#ppt_x"/>
                                          </p:val>
                                        </p:tav>
                                      </p:tavLst>
                                    </p:anim>
                                    <p:anim calcmode="lin" valueType="num">
                                      <p:cBhvr>
                                        <p:cTn id="255" dur="1000" fill="hold"/>
                                        <p:tgtEl>
                                          <p:spTgt spid="96"/>
                                        </p:tgtEl>
                                        <p:attrNameLst>
                                          <p:attrName>ppt_y</p:attrName>
                                        </p:attrNameLst>
                                      </p:cBhvr>
                                      <p:tavLst>
                                        <p:tav tm="0">
                                          <p:val>
                                            <p:strVal val="#ppt_y+.1"/>
                                          </p:val>
                                        </p:tav>
                                        <p:tav tm="100000">
                                          <p:val>
                                            <p:strVal val="#ppt_y"/>
                                          </p:val>
                                        </p:tav>
                                      </p:tavLst>
                                    </p:anim>
                                  </p:childTnLst>
                                </p:cTn>
                              </p:par>
                              <p:par>
                                <p:cTn id="256" presetID="42" presetClass="entr" presetSubtype="0" fill="hold" nodeType="withEffect">
                                  <p:stCondLst>
                                    <p:cond delay="0"/>
                                  </p:stCondLst>
                                  <p:childTnLst>
                                    <p:set>
                                      <p:cBhvr>
                                        <p:cTn id="257" dur="1" fill="hold">
                                          <p:stCondLst>
                                            <p:cond delay="0"/>
                                          </p:stCondLst>
                                        </p:cTn>
                                        <p:tgtEl>
                                          <p:spTgt spid="62"/>
                                        </p:tgtEl>
                                        <p:attrNameLst>
                                          <p:attrName>style.visibility</p:attrName>
                                        </p:attrNameLst>
                                      </p:cBhvr>
                                      <p:to>
                                        <p:strVal val="visible"/>
                                      </p:to>
                                    </p:set>
                                    <p:animEffect transition="in" filter="fade">
                                      <p:cBhvr>
                                        <p:cTn id="258" dur="1000"/>
                                        <p:tgtEl>
                                          <p:spTgt spid="62"/>
                                        </p:tgtEl>
                                      </p:cBhvr>
                                    </p:animEffect>
                                    <p:anim calcmode="lin" valueType="num">
                                      <p:cBhvr>
                                        <p:cTn id="259" dur="1000" fill="hold"/>
                                        <p:tgtEl>
                                          <p:spTgt spid="62"/>
                                        </p:tgtEl>
                                        <p:attrNameLst>
                                          <p:attrName>ppt_x</p:attrName>
                                        </p:attrNameLst>
                                      </p:cBhvr>
                                      <p:tavLst>
                                        <p:tav tm="0">
                                          <p:val>
                                            <p:strVal val="#ppt_x"/>
                                          </p:val>
                                        </p:tav>
                                        <p:tav tm="100000">
                                          <p:val>
                                            <p:strVal val="#ppt_x"/>
                                          </p:val>
                                        </p:tav>
                                      </p:tavLst>
                                    </p:anim>
                                    <p:anim calcmode="lin" valueType="num">
                                      <p:cBhvr>
                                        <p:cTn id="260" dur="1000" fill="hold"/>
                                        <p:tgtEl>
                                          <p:spTgt spid="62"/>
                                        </p:tgtEl>
                                        <p:attrNameLst>
                                          <p:attrName>ppt_y</p:attrName>
                                        </p:attrNameLst>
                                      </p:cBhvr>
                                      <p:tavLst>
                                        <p:tav tm="0">
                                          <p:val>
                                            <p:strVal val="#ppt_y+.1"/>
                                          </p:val>
                                        </p:tav>
                                        <p:tav tm="100000">
                                          <p:val>
                                            <p:strVal val="#ppt_y"/>
                                          </p:val>
                                        </p:tav>
                                      </p:tavLst>
                                    </p:anim>
                                  </p:childTnLst>
                                </p:cTn>
                              </p:par>
                              <p:par>
                                <p:cTn id="261" presetID="42" presetClass="entr" presetSubtype="0" fill="hold" grpId="0" nodeType="withEffect">
                                  <p:stCondLst>
                                    <p:cond delay="0"/>
                                  </p:stCondLst>
                                  <p:childTnLst>
                                    <p:set>
                                      <p:cBhvr>
                                        <p:cTn id="262" dur="1" fill="hold">
                                          <p:stCondLst>
                                            <p:cond delay="0"/>
                                          </p:stCondLst>
                                        </p:cTn>
                                        <p:tgtEl>
                                          <p:spTgt spid="19"/>
                                        </p:tgtEl>
                                        <p:attrNameLst>
                                          <p:attrName>style.visibility</p:attrName>
                                        </p:attrNameLst>
                                      </p:cBhvr>
                                      <p:to>
                                        <p:strVal val="visible"/>
                                      </p:to>
                                    </p:set>
                                    <p:animEffect transition="in" filter="fade">
                                      <p:cBhvr>
                                        <p:cTn id="263" dur="1000"/>
                                        <p:tgtEl>
                                          <p:spTgt spid="19"/>
                                        </p:tgtEl>
                                      </p:cBhvr>
                                    </p:animEffect>
                                    <p:anim calcmode="lin" valueType="num">
                                      <p:cBhvr>
                                        <p:cTn id="264" dur="1000" fill="hold"/>
                                        <p:tgtEl>
                                          <p:spTgt spid="19"/>
                                        </p:tgtEl>
                                        <p:attrNameLst>
                                          <p:attrName>ppt_x</p:attrName>
                                        </p:attrNameLst>
                                      </p:cBhvr>
                                      <p:tavLst>
                                        <p:tav tm="0">
                                          <p:val>
                                            <p:strVal val="#ppt_x"/>
                                          </p:val>
                                        </p:tav>
                                        <p:tav tm="100000">
                                          <p:val>
                                            <p:strVal val="#ppt_x"/>
                                          </p:val>
                                        </p:tav>
                                      </p:tavLst>
                                    </p:anim>
                                    <p:anim calcmode="lin" valueType="num">
                                      <p:cBhvr>
                                        <p:cTn id="2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9" grpId="0" animBg="1"/>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72" grpId="0" animBg="1"/>
      <p:bldP spid="73" grpId="0" animBg="1"/>
      <p:bldP spid="74" grpId="0" animBg="1"/>
      <p:bldP spid="75" grpId="0" animBg="1"/>
      <p:bldP spid="76" grpId="0" animBg="1"/>
      <p:bldP spid="79" grpId="0" animBg="1"/>
      <p:bldP spid="47" grpId="0" animBg="1"/>
      <p:bldP spid="50"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endParaRPr lang="fr-FR" dirty="0"/>
          </a:p>
        </p:txBody>
      </p:sp>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algn="l"/>
            <a:r>
              <a:rPr lang="fr-FR" sz="3200" b="1" dirty="0">
                <a:solidFill>
                  <a:schemeClr val="bg1"/>
                </a:solidFill>
                <a:latin typeface="+mn-lt"/>
              </a:rPr>
              <a:t>Définition: les métadonnées</a:t>
            </a: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vert="horz" lIns="91440" tIns="45720" rIns="91440" bIns="45720" rtlCol="0" anchor="ctr">
            <a:normAutofit/>
          </a:bodyPr>
          <a:lstStyle/>
          <a:p>
            <a:pPr algn="l"/>
            <a:r>
              <a:rPr lang="fr-FR" sz="3200" b="1" dirty="0">
                <a:latin typeface="+mn-lt"/>
              </a:rPr>
              <a:t>Un PGD - plusieurs versions</a:t>
            </a:r>
          </a:p>
        </p:txBody>
      </p:sp>
      <p:sp>
        <p:nvSpPr>
          <p:cNvPr id="2" name="ZoneTexte 1"/>
          <p:cNvSpPr txBox="1"/>
          <p:nvPr/>
        </p:nvSpPr>
        <p:spPr>
          <a:xfrm>
            <a:off x="683568" y="1100931"/>
            <a:ext cx="8280920" cy="2693045"/>
          </a:xfrm>
          <a:prstGeom prst="rect">
            <a:avLst/>
          </a:prstGeom>
          <a:noFill/>
        </p:spPr>
        <p:txBody>
          <a:bodyPr wrap="square" rtlCol="0">
            <a:spAutoFit/>
          </a:bodyPr>
          <a:lstStyle/>
          <a:p>
            <a:pPr marL="342900" indent="-342900">
              <a:spcBef>
                <a:spcPts val="1200"/>
              </a:spcBef>
              <a:buClr>
                <a:schemeClr val="accent2">
                  <a:lumMod val="40000"/>
                  <a:lumOff val="60000"/>
                </a:schemeClr>
              </a:buClr>
              <a:buFont typeface="Wingdings" panose="05000000000000000000" pitchFamily="2" charset="2"/>
              <a:buChar char="Ø"/>
            </a:pPr>
            <a:r>
              <a:rPr lang="fr-FR" sz="2400" b="1" dirty="0">
                <a:solidFill>
                  <a:schemeClr val="accent2">
                    <a:lumMod val="60000"/>
                    <a:lumOff val="40000"/>
                  </a:schemeClr>
                </a:solidFill>
                <a:cs typeface="Arial" panose="020B0604020202020204" pitchFamily="34" charset="0"/>
              </a:rPr>
              <a:t>Un seul PGD par projet</a:t>
            </a:r>
          </a:p>
          <a:p>
            <a:pPr>
              <a:buClr>
                <a:schemeClr val="accent2">
                  <a:lumMod val="40000"/>
                  <a:lumOff val="60000"/>
                </a:schemeClr>
              </a:buClr>
            </a:pPr>
            <a:r>
              <a:rPr lang="fr-FR" sz="2400" b="1" dirty="0">
                <a:solidFill>
                  <a:srgbClr val="42BA97"/>
                </a:solidFill>
                <a:cs typeface="Arial" panose="020B0604020202020204" pitchFamily="34" charset="0"/>
              </a:rPr>
              <a:t>	</a:t>
            </a:r>
            <a:r>
              <a:rPr lang="fr-FR" sz="2400" b="1" dirty="0">
                <a:cs typeface="Arial" panose="020B0604020202020204" pitchFamily="34" charset="0"/>
                <a:sym typeface="Wingdings" panose="05000000000000000000" pitchFamily="2" charset="2"/>
              </a:rPr>
              <a:t> </a:t>
            </a:r>
            <a:r>
              <a:rPr lang="fr-FR" sz="2400" dirty="0">
                <a:cs typeface="Arial" panose="020B0604020202020204" pitchFamily="34" charset="0"/>
                <a:sym typeface="Wingdings" panose="05000000000000000000" pitchFamily="2" charset="2"/>
              </a:rPr>
              <a:t>v</a:t>
            </a:r>
            <a:r>
              <a:rPr lang="fr-FR" sz="2400" dirty="0">
                <a:cs typeface="Arial" panose="020B0604020202020204" pitchFamily="34" charset="0"/>
              </a:rPr>
              <a:t>ue d’ensemble des jeux de données produits </a:t>
            </a:r>
          </a:p>
          <a:p>
            <a:pPr marL="342900" indent="-342900">
              <a:spcBef>
                <a:spcPts val="1200"/>
              </a:spcBef>
              <a:buClr>
                <a:schemeClr val="accent2">
                  <a:lumMod val="40000"/>
                  <a:lumOff val="60000"/>
                </a:schemeClr>
              </a:buClr>
              <a:buFont typeface="Wingdings" panose="05000000000000000000" pitchFamily="2" charset="2"/>
              <a:buChar char="Ø"/>
            </a:pPr>
            <a:r>
              <a:rPr lang="fr-FR" sz="2400" b="1" dirty="0">
                <a:solidFill>
                  <a:schemeClr val="accent2">
                    <a:lumMod val="60000"/>
                    <a:lumOff val="40000"/>
                  </a:schemeClr>
                </a:solidFill>
                <a:cs typeface="Arial" panose="020B0604020202020204" pitchFamily="34" charset="0"/>
              </a:rPr>
              <a:t> Document évolutif: plusieurs versions au cours du projet</a:t>
            </a:r>
          </a:p>
          <a:p>
            <a:pPr defTabSz="625475">
              <a:spcBef>
                <a:spcPts val="600"/>
              </a:spcBef>
              <a:buClr>
                <a:srgbClr val="42BA97"/>
              </a:buClr>
            </a:pPr>
            <a:r>
              <a:rPr lang="fr-FR" sz="2000" dirty="0">
                <a:cs typeface="Arial" panose="020B0604020202020204" pitchFamily="34" charset="0"/>
                <a:sym typeface="Wingdings" panose="05000000000000000000" pitchFamily="2" charset="2"/>
              </a:rPr>
              <a:t>	</a:t>
            </a:r>
            <a:r>
              <a:rPr lang="fr-FR" sz="2400" b="1" dirty="0">
                <a:cs typeface="Arial" panose="020B0604020202020204" pitchFamily="34" charset="0"/>
                <a:sym typeface="Wingdings" panose="05000000000000000000" pitchFamily="2" charset="2"/>
              </a:rPr>
              <a:t>V1</a:t>
            </a:r>
            <a:r>
              <a:rPr lang="fr-FR" sz="2400" dirty="0">
                <a:cs typeface="Arial" panose="020B0604020202020204" pitchFamily="34" charset="0"/>
                <a:sym typeface="Wingdings" panose="05000000000000000000" pitchFamily="2" charset="2"/>
              </a:rPr>
              <a:t> à 6 mois pour les projets H2020 et ANR</a:t>
            </a:r>
          </a:p>
          <a:p>
            <a:pPr defTabSz="625475">
              <a:spcBef>
                <a:spcPts val="600"/>
              </a:spcBef>
              <a:buClr>
                <a:srgbClr val="42BA97"/>
              </a:buClr>
            </a:pPr>
            <a:r>
              <a:rPr lang="fr-FR" sz="2400" dirty="0">
                <a:cs typeface="Arial" panose="020B0604020202020204" pitchFamily="34" charset="0"/>
                <a:sym typeface="Wingdings" panose="05000000000000000000" pitchFamily="2" charset="2"/>
              </a:rPr>
              <a:t>	</a:t>
            </a:r>
            <a:r>
              <a:rPr lang="fr-FR" sz="2400" b="1" dirty="0">
                <a:cs typeface="Arial" panose="020B0604020202020204" pitchFamily="34" charset="0"/>
                <a:sym typeface="Wingdings" panose="05000000000000000000" pitchFamily="2" charset="2"/>
              </a:rPr>
              <a:t>V2</a:t>
            </a:r>
            <a:r>
              <a:rPr lang="fr-FR" sz="2400" dirty="0">
                <a:cs typeface="Arial" panose="020B0604020202020204" pitchFamily="34" charset="0"/>
                <a:sym typeface="Wingdings" panose="05000000000000000000" pitchFamily="2" charset="2"/>
              </a:rPr>
              <a:t> (</a:t>
            </a:r>
            <a:r>
              <a:rPr lang="fr-FR" sz="2400" dirty="0" err="1">
                <a:cs typeface="Arial" panose="020B0604020202020204" pitchFamily="34" charset="0"/>
                <a:sym typeface="Wingdings" panose="05000000000000000000" pitchFamily="2" charset="2"/>
              </a:rPr>
              <a:t>mi-projet</a:t>
            </a:r>
            <a:r>
              <a:rPr lang="fr-FR" sz="2400" dirty="0">
                <a:cs typeface="Arial" panose="020B0604020202020204" pitchFamily="34" charset="0"/>
                <a:sym typeface="Wingdings" panose="05000000000000000000" pitchFamily="2" charset="2"/>
              </a:rPr>
              <a:t>)</a:t>
            </a:r>
          </a:p>
          <a:p>
            <a:pPr defTabSz="625475">
              <a:spcBef>
                <a:spcPts val="600"/>
              </a:spcBef>
              <a:buClr>
                <a:srgbClr val="42BA97"/>
              </a:buClr>
            </a:pPr>
            <a:r>
              <a:rPr lang="fr-FR" sz="2400" dirty="0">
                <a:cs typeface="Arial" panose="020B0604020202020204" pitchFamily="34" charset="0"/>
                <a:sym typeface="Wingdings" panose="05000000000000000000" pitchFamily="2" charset="2"/>
              </a:rPr>
              <a:t>	</a:t>
            </a:r>
            <a:r>
              <a:rPr lang="fr-FR" sz="2400" b="1" dirty="0">
                <a:cs typeface="Arial" panose="020B0604020202020204" pitchFamily="34" charset="0"/>
                <a:sym typeface="Wingdings" panose="05000000000000000000" pitchFamily="2" charset="2"/>
              </a:rPr>
              <a:t>V3 </a:t>
            </a:r>
            <a:r>
              <a:rPr lang="fr-FR" sz="2400" dirty="0">
                <a:cs typeface="Arial" panose="020B0604020202020204" pitchFamily="34" charset="0"/>
                <a:sym typeface="Wingdings" panose="05000000000000000000" pitchFamily="2" charset="2"/>
              </a:rPr>
              <a:t>(fin de projet)</a:t>
            </a:r>
            <a:endParaRPr lang="fr-FR" sz="2400" dirty="0">
              <a:cs typeface="Arial" panose="020B0604020202020204" pitchFamily="34" charset="0"/>
            </a:endParaRP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27</a:t>
              </a:fld>
              <a:endParaRPr lang="fr-FR" sz="1200" dirty="0">
                <a:solidFill>
                  <a:schemeClr val="tx1"/>
                </a:solidFill>
              </a:endParaRPr>
            </a:p>
          </p:txBody>
        </p:sp>
      </p:grpSp>
      <p:grpSp>
        <p:nvGrpSpPr>
          <p:cNvPr id="18" name="Groupe 17"/>
          <p:cNvGrpSpPr/>
          <p:nvPr/>
        </p:nvGrpSpPr>
        <p:grpSpPr>
          <a:xfrm>
            <a:off x="836749" y="4365104"/>
            <a:ext cx="7263643" cy="1384995"/>
            <a:chOff x="85418" y="5222770"/>
            <a:chExt cx="9684854" cy="1846658"/>
          </a:xfrm>
        </p:grpSpPr>
        <p:sp>
          <p:nvSpPr>
            <p:cNvPr id="19" name="ZoneTexte 18"/>
            <p:cNvSpPr txBox="1"/>
            <p:nvPr/>
          </p:nvSpPr>
          <p:spPr>
            <a:xfrm>
              <a:off x="1458083" y="5222770"/>
              <a:ext cx="8312189" cy="184665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fr-FR" sz="2800" dirty="0">
                  <a:cs typeface="Arial" panose="020B0604020202020204" pitchFamily="34" charset="0"/>
                </a:rPr>
                <a:t>incitation aux bonnes pratiques</a:t>
              </a:r>
            </a:p>
            <a:p>
              <a:pPr algn="ctr"/>
              <a:r>
                <a:rPr lang="fr-FR" sz="2800" dirty="0">
                  <a:cs typeface="Arial" panose="020B0604020202020204" pitchFamily="34" charset="0"/>
                </a:rPr>
                <a:t>et</a:t>
              </a:r>
            </a:p>
            <a:p>
              <a:pPr algn="ctr"/>
              <a:r>
                <a:rPr lang="fr-FR" sz="2800" dirty="0">
                  <a:cs typeface="Arial" panose="020B0604020202020204" pitchFamily="34" charset="0"/>
                </a:rPr>
                <a:t>   au </a:t>
              </a:r>
              <a:r>
                <a:rPr lang="fr-FR" sz="2800" dirty="0">
                  <a:solidFill>
                    <a:schemeClr val="bg1"/>
                  </a:solidFill>
                  <a:cs typeface="Arial" panose="020B0604020202020204" pitchFamily="34" charset="0"/>
                </a:rPr>
                <a:t>partage raisonné des données            </a:t>
              </a:r>
              <a:endParaRPr lang="fr-FR" sz="2800" dirty="0">
                <a:solidFill>
                  <a:schemeClr val="bg1"/>
                </a:solidFill>
              </a:endParaRPr>
            </a:p>
          </p:txBody>
        </p:sp>
        <p:sp>
          <p:nvSpPr>
            <p:cNvPr id="20" name="Flèche droite 19"/>
            <p:cNvSpPr/>
            <p:nvPr/>
          </p:nvSpPr>
          <p:spPr>
            <a:xfrm>
              <a:off x="85418" y="5789536"/>
              <a:ext cx="1266440" cy="580643"/>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350"/>
            </a:p>
          </p:txBody>
        </p:sp>
      </p:grpSp>
      <p:sp>
        <p:nvSpPr>
          <p:cNvPr id="13" name="ZoneTexte 12">
            <a:extLst>
              <a:ext uri="{FF2B5EF4-FFF2-40B4-BE49-F238E27FC236}">
                <a16:creationId xmlns:a16="http://schemas.microsoft.com/office/drawing/2014/main" id="{0C47FF2F-BCEA-45A3-A1D7-23F23FDD6B03}"/>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95573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927373"/>
            <a:ext cx="8229600" cy="4525963"/>
          </a:xfrm>
        </p:spPr>
        <p:txBody>
          <a:bodyPr>
            <a:normAutofit fontScale="85000" lnSpcReduction="10000"/>
          </a:bodyPr>
          <a:lstStyle/>
          <a:p>
            <a:pPr>
              <a:spcAft>
                <a:spcPts val="600"/>
              </a:spcAft>
              <a:buClr>
                <a:srgbClr val="42BA97"/>
              </a:buClr>
              <a:buFont typeface="Wingdings" pitchFamily="2" charset="2"/>
              <a:buChar char="v"/>
            </a:pPr>
            <a:r>
              <a:rPr lang="fr-FR" dirty="0">
                <a:solidFill>
                  <a:srgbClr val="002060"/>
                </a:solidFill>
                <a:latin typeface="Calibri" panose="020F0502020204030204" pitchFamily="34" charset="0"/>
              </a:rPr>
              <a:t>La licence est un contrat qui permet de déterminer les conditions de diffusion et de réutilisation des jeux de données/bases de données</a:t>
            </a:r>
          </a:p>
          <a:p>
            <a:pPr>
              <a:spcAft>
                <a:spcPts val="600"/>
              </a:spcAft>
              <a:buClr>
                <a:srgbClr val="42BA97"/>
              </a:buClr>
              <a:buFont typeface="Wingdings" pitchFamily="2" charset="2"/>
              <a:buChar char="v"/>
            </a:pPr>
            <a:r>
              <a:rPr lang="fr-FR" dirty="0">
                <a:solidFill>
                  <a:srgbClr val="002060"/>
                </a:solidFill>
                <a:latin typeface="Calibri" panose="020F0502020204030204" pitchFamily="34" charset="0"/>
              </a:rPr>
              <a:t> La licence peut permettre un simple droit d’accès pour consultation ou autoriser l’extraction des données</a:t>
            </a:r>
          </a:p>
          <a:p>
            <a:pPr>
              <a:spcAft>
                <a:spcPts val="600"/>
              </a:spcAft>
              <a:buClr>
                <a:srgbClr val="42BA97"/>
              </a:buClr>
              <a:buFont typeface="Wingdings" pitchFamily="2" charset="2"/>
              <a:buChar char="v"/>
            </a:pPr>
            <a:r>
              <a:rPr lang="fr-FR" dirty="0">
                <a:solidFill>
                  <a:srgbClr val="002060"/>
                </a:solidFill>
                <a:latin typeface="Calibri" panose="020F0502020204030204" pitchFamily="34" charset="0"/>
              </a:rPr>
              <a:t> La licence peut être ouverte (ex : licence </a:t>
            </a:r>
            <a:r>
              <a:rPr lang="fr-FR" dirty="0" err="1">
                <a:solidFill>
                  <a:srgbClr val="002060"/>
                </a:solidFill>
                <a:latin typeface="Calibri" panose="020F0502020204030204" pitchFamily="34" charset="0"/>
              </a:rPr>
              <a:t>Creative</a:t>
            </a:r>
            <a:r>
              <a:rPr lang="fr-FR" dirty="0">
                <a:solidFill>
                  <a:srgbClr val="002060"/>
                </a:solidFill>
                <a:latin typeface="Calibri" panose="020F0502020204030204" pitchFamily="34" charset="0"/>
              </a:rPr>
              <a:t> </a:t>
            </a:r>
            <a:r>
              <a:rPr lang="fr-FR" dirty="0" err="1">
                <a:solidFill>
                  <a:srgbClr val="002060"/>
                </a:solidFill>
                <a:latin typeface="Calibri" panose="020F0502020204030204" pitchFamily="34" charset="0"/>
              </a:rPr>
              <a:t>commons</a:t>
            </a:r>
            <a:r>
              <a:rPr lang="fr-FR" dirty="0">
                <a:solidFill>
                  <a:srgbClr val="002060"/>
                </a:solidFill>
                <a:latin typeface="Calibri" panose="020F0502020204030204" pitchFamily="34" charset="0"/>
              </a:rPr>
              <a:t>, ODBL…) ou fermée (licence propriétaire)</a:t>
            </a:r>
          </a:p>
          <a:p>
            <a:pPr>
              <a:spcAft>
                <a:spcPts val="600"/>
              </a:spcAft>
              <a:buClr>
                <a:srgbClr val="42BA97"/>
              </a:buClr>
              <a:buFont typeface="Wingdings" pitchFamily="2" charset="2"/>
              <a:buChar char="v"/>
            </a:pPr>
            <a:r>
              <a:rPr lang="fr-FR" dirty="0">
                <a:solidFill>
                  <a:srgbClr val="002060"/>
                </a:solidFill>
                <a:latin typeface="Calibri" panose="020F0502020204030204" pitchFamily="34" charset="0"/>
              </a:rPr>
              <a:t>Lors de la diffusion de la base de donnée, je m’interroge sur la licence sous laquelle je diffuse</a:t>
            </a:r>
          </a:p>
        </p:txBody>
      </p:sp>
      <p:sp>
        <p:nvSpPr>
          <p:cNvPr id="8" name="Titre 1">
            <a:extLst>
              <a:ext uri="{FF2B5EF4-FFF2-40B4-BE49-F238E27FC236}">
                <a16:creationId xmlns:a16="http://schemas.microsoft.com/office/drawing/2014/main" id="{F01B7FC3-5C1F-6C4B-B07C-04615A5D5270}"/>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sp>
        <p:nvSpPr>
          <p:cNvPr id="9" name="Titre 1">
            <a:extLst>
              <a:ext uri="{FF2B5EF4-FFF2-40B4-BE49-F238E27FC236}">
                <a16:creationId xmlns:a16="http://schemas.microsoft.com/office/drawing/2014/main" id="{34BBC7AA-11F8-5C4D-9DE6-467FFC2BEB91}"/>
              </a:ext>
            </a:extLst>
          </p:cNvPr>
          <p:cNvSpPr txBox="1">
            <a:spLocks/>
          </p:cNvSpPr>
          <p:nvPr/>
        </p:nvSpPr>
        <p:spPr>
          <a:xfrm>
            <a:off x="0" y="922710"/>
            <a:ext cx="9126494"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a:solidFill>
                  <a:srgbClr val="42BA97"/>
                </a:solidFill>
                <a:latin typeface="Calibri" panose="020F0502020204030204" pitchFamily="34" charset="0"/>
              </a:rPr>
              <a:t>La licence – Outil de diffusion</a:t>
            </a:r>
          </a:p>
        </p:txBody>
      </p:sp>
      <p:grpSp>
        <p:nvGrpSpPr>
          <p:cNvPr id="11" name="Groupe 10">
            <a:extLst>
              <a:ext uri="{FF2B5EF4-FFF2-40B4-BE49-F238E27FC236}">
                <a16:creationId xmlns:a16="http://schemas.microsoft.com/office/drawing/2014/main" id="{C0277F12-5470-4E91-BA25-D422B6EBBD9C}"/>
              </a:ext>
            </a:extLst>
          </p:cNvPr>
          <p:cNvGrpSpPr/>
          <p:nvPr/>
        </p:nvGrpSpPr>
        <p:grpSpPr>
          <a:xfrm>
            <a:off x="-7684" y="6464300"/>
            <a:ext cx="9159368" cy="620570"/>
            <a:chOff x="-7684" y="6464300"/>
            <a:chExt cx="9159368" cy="620570"/>
          </a:xfrm>
        </p:grpSpPr>
        <p:grpSp>
          <p:nvGrpSpPr>
            <p:cNvPr id="12" name="Groupe 11">
              <a:extLst>
                <a:ext uri="{FF2B5EF4-FFF2-40B4-BE49-F238E27FC236}">
                  <a16:creationId xmlns:a16="http://schemas.microsoft.com/office/drawing/2014/main" id="{2D7DC4F2-FE09-484F-AF0C-11516D28C4D4}"/>
                </a:ext>
              </a:extLst>
            </p:cNvPr>
            <p:cNvGrpSpPr/>
            <p:nvPr/>
          </p:nvGrpSpPr>
          <p:grpSpPr>
            <a:xfrm>
              <a:off x="5938" y="6464300"/>
              <a:ext cx="9120556" cy="435904"/>
              <a:chOff x="5938" y="6464300"/>
              <a:chExt cx="9120556" cy="435904"/>
            </a:xfrm>
          </p:grpSpPr>
          <p:pic>
            <p:nvPicPr>
              <p:cNvPr id="15" name="Image 14">
                <a:extLst>
                  <a:ext uri="{FF2B5EF4-FFF2-40B4-BE49-F238E27FC236}">
                    <a16:creationId xmlns:a16="http://schemas.microsoft.com/office/drawing/2014/main" id="{6807056C-1849-4C16-97DA-70466757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9C62F2BC-CAE0-49BE-B3F8-FA50C2A0750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270</a:t>
                </a:fld>
                <a:endParaRPr lang="fr-FR" sz="1200" dirty="0">
                  <a:solidFill>
                    <a:schemeClr val="tx1"/>
                  </a:solidFill>
                </a:endParaRPr>
              </a:p>
            </p:txBody>
          </p:sp>
        </p:grpSp>
        <p:sp>
          <p:nvSpPr>
            <p:cNvPr id="13" name="ZoneTexte 12">
              <a:extLst>
                <a:ext uri="{FF2B5EF4-FFF2-40B4-BE49-F238E27FC236}">
                  <a16:creationId xmlns:a16="http://schemas.microsoft.com/office/drawing/2014/main" id="{7E72413D-2582-49C7-8CB0-F6154E137745}"/>
                </a:ext>
              </a:extLst>
            </p:cNvPr>
            <p:cNvSpPr txBox="1"/>
            <p:nvPr/>
          </p:nvSpPr>
          <p:spPr>
            <a:xfrm>
              <a:off x="-7684" y="6623205"/>
              <a:ext cx="9159368" cy="461665"/>
            </a:xfrm>
            <a:prstGeom prst="rect">
              <a:avLst/>
            </a:prstGeom>
            <a:noFill/>
          </p:spPr>
          <p:txBody>
            <a:bodyPr wrap="square" rtlCol="0">
              <a:spAutoFit/>
            </a:bodyPr>
            <a:lstStyle/>
            <a:p>
              <a:pPr algn="ctr"/>
              <a:r>
                <a:rPr lang="fr-FR" sz="1200" dirty="0"/>
                <a:t>Formation « Plan de Gestion des Données »  - 19/20 octobre 2020</a:t>
              </a:r>
            </a:p>
            <a:p>
              <a:pPr algn="ctr"/>
              <a:endParaRPr lang="fr-FR" sz="1200" dirty="0"/>
            </a:p>
          </p:txBody>
        </p:sp>
      </p:grpSp>
    </p:spTree>
    <p:extLst>
      <p:ext uri="{BB962C8B-B14F-4D97-AF65-F5344CB8AC3E}">
        <p14:creationId xmlns:p14="http://schemas.microsoft.com/office/powerpoint/2010/main" val="96425581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98953" y="857127"/>
            <a:ext cx="1746448" cy="611257"/>
          </a:xfr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600" y="1628800"/>
            <a:ext cx="7546801" cy="4697322"/>
          </a:xfrm>
          <a:prstGeom prst="rect">
            <a:avLst/>
          </a:prstGeom>
        </p:spPr>
      </p:pic>
      <p:sp>
        <p:nvSpPr>
          <p:cNvPr id="12" name="Titre 1">
            <a:extLst>
              <a:ext uri="{FF2B5EF4-FFF2-40B4-BE49-F238E27FC236}">
                <a16:creationId xmlns:a16="http://schemas.microsoft.com/office/drawing/2014/main" id="{E69E03E4-3B4D-734F-ACCF-FF15AC31B995}"/>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sp>
        <p:nvSpPr>
          <p:cNvPr id="13" name="Titre 1">
            <a:extLst>
              <a:ext uri="{FF2B5EF4-FFF2-40B4-BE49-F238E27FC236}">
                <a16:creationId xmlns:a16="http://schemas.microsoft.com/office/drawing/2014/main" id="{6BB38DA4-9980-9948-8E66-34E6FE1E0367}"/>
              </a:ext>
            </a:extLst>
          </p:cNvPr>
          <p:cNvSpPr txBox="1">
            <a:spLocks/>
          </p:cNvSpPr>
          <p:nvPr/>
        </p:nvSpPr>
        <p:spPr>
          <a:xfrm>
            <a:off x="798600" y="836712"/>
            <a:ext cx="8813960"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rgbClr val="42BA97"/>
                </a:solidFill>
                <a:latin typeface="Calibri" panose="020F0502020204030204" pitchFamily="34" charset="0"/>
              </a:rPr>
              <a:t>La licence </a:t>
            </a:r>
            <a:r>
              <a:rPr lang="fr-FR" sz="3600" b="1" dirty="0" err="1">
                <a:solidFill>
                  <a:srgbClr val="42BA97"/>
                </a:solidFill>
                <a:latin typeface="Calibri" panose="020F0502020204030204" pitchFamily="34" charset="0"/>
              </a:rPr>
              <a:t>Creative</a:t>
            </a:r>
            <a:r>
              <a:rPr lang="fr-FR" sz="3600" b="1" dirty="0">
                <a:solidFill>
                  <a:srgbClr val="42BA97"/>
                </a:solidFill>
                <a:latin typeface="Calibri" panose="020F0502020204030204" pitchFamily="34" charset="0"/>
              </a:rPr>
              <a:t> Commons</a:t>
            </a:r>
          </a:p>
        </p:txBody>
      </p:sp>
      <p:grpSp>
        <p:nvGrpSpPr>
          <p:cNvPr id="11" name="Groupe 10">
            <a:extLst>
              <a:ext uri="{FF2B5EF4-FFF2-40B4-BE49-F238E27FC236}">
                <a16:creationId xmlns:a16="http://schemas.microsoft.com/office/drawing/2014/main" id="{95D8A6B1-FB6F-4C4B-93A9-B25DCC0445F1}"/>
              </a:ext>
            </a:extLst>
          </p:cNvPr>
          <p:cNvGrpSpPr/>
          <p:nvPr/>
        </p:nvGrpSpPr>
        <p:grpSpPr>
          <a:xfrm>
            <a:off x="-7684" y="6464300"/>
            <a:ext cx="9159368" cy="435904"/>
            <a:chOff x="-7684" y="6464300"/>
            <a:chExt cx="9159368" cy="435904"/>
          </a:xfrm>
        </p:grpSpPr>
        <p:grpSp>
          <p:nvGrpSpPr>
            <p:cNvPr id="15" name="Groupe 14">
              <a:extLst>
                <a:ext uri="{FF2B5EF4-FFF2-40B4-BE49-F238E27FC236}">
                  <a16:creationId xmlns:a16="http://schemas.microsoft.com/office/drawing/2014/main" id="{29F13961-FFCE-4BA3-8195-70C3C508D71D}"/>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1CEDFD00-E965-4A75-9AA6-A0550A8A3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1091FD43-1A90-40F3-935B-F88F4B14569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271</a:t>
                </a:fld>
                <a:endParaRPr lang="fr-FR" sz="1200" dirty="0">
                  <a:solidFill>
                    <a:schemeClr val="tx1"/>
                  </a:solidFill>
                </a:endParaRPr>
              </a:p>
            </p:txBody>
          </p:sp>
        </p:grpSp>
        <p:sp>
          <p:nvSpPr>
            <p:cNvPr id="16" name="ZoneTexte 15">
              <a:extLst>
                <a:ext uri="{FF2B5EF4-FFF2-40B4-BE49-F238E27FC236}">
                  <a16:creationId xmlns:a16="http://schemas.microsoft.com/office/drawing/2014/main" id="{099C30A6-AE03-4113-92BE-FDEA5E4C62F4}"/>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grpSp>
    </p:spTree>
    <p:extLst>
      <p:ext uri="{BB962C8B-B14F-4D97-AF65-F5344CB8AC3E}">
        <p14:creationId xmlns:p14="http://schemas.microsoft.com/office/powerpoint/2010/main" val="280638303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7671" y="1715697"/>
            <a:ext cx="6591152" cy="3644776"/>
          </a:xfrm>
        </p:spPr>
      </p:pic>
      <p:sp>
        <p:nvSpPr>
          <p:cNvPr id="8" name="Titre 1">
            <a:extLst>
              <a:ext uri="{FF2B5EF4-FFF2-40B4-BE49-F238E27FC236}">
                <a16:creationId xmlns:a16="http://schemas.microsoft.com/office/drawing/2014/main" id="{F01B7FC3-5C1F-6C4B-B07C-04615A5D5270}"/>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sp>
        <p:nvSpPr>
          <p:cNvPr id="9" name="Titre 1">
            <a:extLst>
              <a:ext uri="{FF2B5EF4-FFF2-40B4-BE49-F238E27FC236}">
                <a16:creationId xmlns:a16="http://schemas.microsoft.com/office/drawing/2014/main" id="{34BBC7AA-11F8-5C4D-9DE6-467FFC2BEB91}"/>
              </a:ext>
            </a:extLst>
          </p:cNvPr>
          <p:cNvSpPr txBox="1">
            <a:spLocks/>
          </p:cNvSpPr>
          <p:nvPr/>
        </p:nvSpPr>
        <p:spPr>
          <a:xfrm>
            <a:off x="0" y="922710"/>
            <a:ext cx="9126494"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a:solidFill>
                  <a:srgbClr val="42BA97"/>
                </a:solidFill>
                <a:latin typeface="Calibri" panose="020F0502020204030204" pitchFamily="34" charset="0"/>
              </a:rPr>
              <a:t>La licence </a:t>
            </a:r>
            <a:r>
              <a:rPr lang="fr-FR" sz="3600" b="1" dirty="0" err="1">
                <a:solidFill>
                  <a:srgbClr val="42BA97"/>
                </a:solidFill>
                <a:latin typeface="Calibri" panose="020F0502020204030204" pitchFamily="34" charset="0"/>
              </a:rPr>
              <a:t>Etalab</a:t>
            </a:r>
            <a:endParaRPr lang="fr-FR" sz="3600" b="1" dirty="0">
              <a:solidFill>
                <a:srgbClr val="42BA97"/>
              </a:solidFill>
              <a:latin typeface="Calibri" panose="020F0502020204030204" pitchFamily="34" charset="0"/>
            </a:endParaRPr>
          </a:p>
        </p:txBody>
      </p:sp>
      <p:grpSp>
        <p:nvGrpSpPr>
          <p:cNvPr id="11" name="Groupe 10">
            <a:extLst>
              <a:ext uri="{FF2B5EF4-FFF2-40B4-BE49-F238E27FC236}">
                <a16:creationId xmlns:a16="http://schemas.microsoft.com/office/drawing/2014/main" id="{C0277F12-5470-4E91-BA25-D422B6EBBD9C}"/>
              </a:ext>
            </a:extLst>
          </p:cNvPr>
          <p:cNvGrpSpPr/>
          <p:nvPr/>
        </p:nvGrpSpPr>
        <p:grpSpPr>
          <a:xfrm>
            <a:off x="-7684" y="6464300"/>
            <a:ext cx="9159368" cy="620570"/>
            <a:chOff x="-7684" y="6464300"/>
            <a:chExt cx="9159368" cy="620570"/>
          </a:xfrm>
        </p:grpSpPr>
        <p:grpSp>
          <p:nvGrpSpPr>
            <p:cNvPr id="12" name="Groupe 11">
              <a:extLst>
                <a:ext uri="{FF2B5EF4-FFF2-40B4-BE49-F238E27FC236}">
                  <a16:creationId xmlns:a16="http://schemas.microsoft.com/office/drawing/2014/main" id="{2D7DC4F2-FE09-484F-AF0C-11516D28C4D4}"/>
                </a:ext>
              </a:extLst>
            </p:cNvPr>
            <p:cNvGrpSpPr/>
            <p:nvPr/>
          </p:nvGrpSpPr>
          <p:grpSpPr>
            <a:xfrm>
              <a:off x="5938" y="6464300"/>
              <a:ext cx="9120556" cy="435904"/>
              <a:chOff x="5938" y="6464300"/>
              <a:chExt cx="9120556" cy="435904"/>
            </a:xfrm>
          </p:grpSpPr>
          <p:pic>
            <p:nvPicPr>
              <p:cNvPr id="15" name="Image 14">
                <a:extLst>
                  <a:ext uri="{FF2B5EF4-FFF2-40B4-BE49-F238E27FC236}">
                    <a16:creationId xmlns:a16="http://schemas.microsoft.com/office/drawing/2014/main" id="{6807056C-1849-4C16-97DA-70466757B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9C62F2BC-CAE0-49BE-B3F8-FA50C2A0750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272</a:t>
                </a:fld>
                <a:endParaRPr lang="fr-FR" sz="1200" dirty="0">
                  <a:solidFill>
                    <a:schemeClr val="tx1"/>
                  </a:solidFill>
                </a:endParaRPr>
              </a:p>
            </p:txBody>
          </p:sp>
        </p:grpSp>
        <p:sp>
          <p:nvSpPr>
            <p:cNvPr id="13" name="ZoneTexte 12">
              <a:extLst>
                <a:ext uri="{FF2B5EF4-FFF2-40B4-BE49-F238E27FC236}">
                  <a16:creationId xmlns:a16="http://schemas.microsoft.com/office/drawing/2014/main" id="{7E72413D-2582-49C7-8CB0-F6154E137745}"/>
                </a:ext>
              </a:extLst>
            </p:cNvPr>
            <p:cNvSpPr txBox="1"/>
            <p:nvPr/>
          </p:nvSpPr>
          <p:spPr>
            <a:xfrm>
              <a:off x="-7684" y="6623205"/>
              <a:ext cx="9159368" cy="461665"/>
            </a:xfrm>
            <a:prstGeom prst="rect">
              <a:avLst/>
            </a:prstGeom>
            <a:noFill/>
          </p:spPr>
          <p:txBody>
            <a:bodyPr wrap="square" rtlCol="0">
              <a:spAutoFit/>
            </a:bodyPr>
            <a:lstStyle/>
            <a:p>
              <a:pPr algn="ctr"/>
              <a:r>
                <a:rPr lang="fr-FR" sz="1200" dirty="0"/>
                <a:t>Formation « Plan de Gestion des Données »  - 19/20 octobre 2020</a:t>
              </a:r>
            </a:p>
            <a:p>
              <a:pPr algn="ctr"/>
              <a:endParaRPr lang="fr-FR" sz="1200" dirty="0"/>
            </a:p>
          </p:txBody>
        </p:sp>
      </p:grpSp>
    </p:spTree>
    <p:extLst>
      <p:ext uri="{BB962C8B-B14F-4D97-AF65-F5344CB8AC3E}">
        <p14:creationId xmlns:p14="http://schemas.microsoft.com/office/powerpoint/2010/main" val="45074559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8864" y="2348880"/>
            <a:ext cx="8229600" cy="3445843"/>
          </a:xfrm>
        </p:spPr>
        <p:txBody>
          <a:bodyPr>
            <a:normAutofit/>
          </a:bodyPr>
          <a:lstStyle/>
          <a:p>
            <a:pPr>
              <a:buClr>
                <a:srgbClr val="42BA97"/>
              </a:buClr>
              <a:buFont typeface="Wingdings" pitchFamily="2" charset="2"/>
              <a:buChar char="v"/>
            </a:pPr>
            <a:r>
              <a:rPr lang="fr-FR" sz="2800" dirty="0">
                <a:latin typeface="Calibri" panose="020F0502020204030204" pitchFamily="34" charset="0"/>
                <a:hlinkClick r:id="rId3"/>
              </a:rPr>
              <a:t>http://licentia.inria.fr/licenseservice</a:t>
            </a:r>
            <a:endParaRPr lang="fr-FR" sz="2800" dirty="0">
              <a:latin typeface="Calibri" panose="020F0502020204030204" pitchFamily="34" charset="0"/>
            </a:endParaRPr>
          </a:p>
          <a:p>
            <a:pPr>
              <a:buClr>
                <a:srgbClr val="42BA97"/>
              </a:buClr>
              <a:buFont typeface="Wingdings" pitchFamily="2" charset="2"/>
              <a:buChar char="v"/>
            </a:pPr>
            <a:endParaRPr lang="fr-FR" sz="2800" dirty="0">
              <a:latin typeface="Calibri" panose="020F0502020204030204" pitchFamily="34" charset="0"/>
            </a:endParaRPr>
          </a:p>
          <a:p>
            <a:pPr>
              <a:buClr>
                <a:srgbClr val="42BA97"/>
              </a:buClr>
              <a:buFont typeface="Wingdings" pitchFamily="2" charset="2"/>
              <a:buChar char="v"/>
            </a:pPr>
            <a:r>
              <a:rPr lang="fr-FR" sz="2800" dirty="0">
                <a:latin typeface="Calibri" panose="020F0502020204030204" pitchFamily="34" charset="0"/>
                <a:hlinkClick r:id="rId4"/>
              </a:rPr>
              <a:t>https://ufal.github.io/public-license-selector/</a:t>
            </a:r>
            <a:endParaRPr lang="fr-FR" sz="2800" dirty="0">
              <a:latin typeface="Calibri" panose="020F0502020204030204" pitchFamily="34" charset="0"/>
            </a:endParaRPr>
          </a:p>
          <a:p>
            <a:pPr>
              <a:buClr>
                <a:srgbClr val="42BA97"/>
              </a:buClr>
              <a:buFont typeface="Wingdings" pitchFamily="2" charset="2"/>
              <a:buChar char="v"/>
            </a:pPr>
            <a:endParaRPr lang="fr-FR" sz="2800" dirty="0">
              <a:latin typeface="Calibri" panose="020F0502020204030204" pitchFamily="34" charset="0"/>
            </a:endParaRPr>
          </a:p>
          <a:p>
            <a:pPr>
              <a:buClr>
                <a:srgbClr val="42BA97"/>
              </a:buClr>
              <a:buFont typeface="Wingdings" pitchFamily="2" charset="2"/>
              <a:buChar char="v"/>
            </a:pPr>
            <a:r>
              <a:rPr lang="fr-FR" sz="2800" u="sng" dirty="0">
                <a:solidFill>
                  <a:srgbClr val="0070C0"/>
                </a:solidFill>
                <a:latin typeface="Calibri" panose="020F0502020204030204" pitchFamily="34" charset="0"/>
              </a:rPr>
              <a:t>https://eudat.eu/services/userdoc/license-selector</a:t>
            </a:r>
          </a:p>
        </p:txBody>
      </p:sp>
      <p:sp>
        <p:nvSpPr>
          <p:cNvPr id="11" name="Titre 1">
            <a:extLst>
              <a:ext uri="{FF2B5EF4-FFF2-40B4-BE49-F238E27FC236}">
                <a16:creationId xmlns:a16="http://schemas.microsoft.com/office/drawing/2014/main" id="{FB577D88-2853-C74D-8836-06F928BF2F64}"/>
              </a:ext>
            </a:extLst>
          </p:cNvPr>
          <p:cNvSpPr txBox="1">
            <a:spLocks/>
          </p:cNvSpPr>
          <p:nvPr/>
        </p:nvSpPr>
        <p:spPr>
          <a:xfrm>
            <a:off x="0" y="922710"/>
            <a:ext cx="9126494"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a:solidFill>
                  <a:srgbClr val="42BA97"/>
                </a:solidFill>
                <a:latin typeface="Calibri" panose="020F0502020204030204" pitchFamily="34" charset="0"/>
              </a:rPr>
              <a:t>Outils d’aide au choix de licence</a:t>
            </a:r>
          </a:p>
        </p:txBody>
      </p:sp>
      <p:grpSp>
        <p:nvGrpSpPr>
          <p:cNvPr id="13" name="Groupe 12">
            <a:extLst>
              <a:ext uri="{FF2B5EF4-FFF2-40B4-BE49-F238E27FC236}">
                <a16:creationId xmlns:a16="http://schemas.microsoft.com/office/drawing/2014/main" id="{F37D4B04-89D3-45DB-99C2-54C5A765DB14}"/>
              </a:ext>
            </a:extLst>
          </p:cNvPr>
          <p:cNvGrpSpPr/>
          <p:nvPr/>
        </p:nvGrpSpPr>
        <p:grpSpPr>
          <a:xfrm>
            <a:off x="-38881" y="6391718"/>
            <a:ext cx="9159368" cy="435904"/>
            <a:chOff x="-7684" y="6464300"/>
            <a:chExt cx="9159368" cy="435904"/>
          </a:xfrm>
        </p:grpSpPr>
        <p:grpSp>
          <p:nvGrpSpPr>
            <p:cNvPr id="14" name="Groupe 13">
              <a:extLst>
                <a:ext uri="{FF2B5EF4-FFF2-40B4-BE49-F238E27FC236}">
                  <a16:creationId xmlns:a16="http://schemas.microsoft.com/office/drawing/2014/main" id="{48452336-BA69-4537-AE10-C03B618EB18E}"/>
                </a:ext>
              </a:extLst>
            </p:cNvPr>
            <p:cNvGrpSpPr/>
            <p:nvPr/>
          </p:nvGrpSpPr>
          <p:grpSpPr>
            <a:xfrm>
              <a:off x="5938" y="6464300"/>
              <a:ext cx="9120556" cy="435904"/>
              <a:chOff x="5938" y="6464300"/>
              <a:chExt cx="9120556" cy="435904"/>
            </a:xfrm>
          </p:grpSpPr>
          <p:pic>
            <p:nvPicPr>
              <p:cNvPr id="16" name="Image 15">
                <a:extLst>
                  <a:ext uri="{FF2B5EF4-FFF2-40B4-BE49-F238E27FC236}">
                    <a16:creationId xmlns:a16="http://schemas.microsoft.com/office/drawing/2014/main" id="{EF7DC88B-185B-4BEC-8A9D-141E1CC8D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9" name="Espace réservé du numéro de diapositive 4">
                <a:extLst>
                  <a:ext uri="{FF2B5EF4-FFF2-40B4-BE49-F238E27FC236}">
                    <a16:creationId xmlns:a16="http://schemas.microsoft.com/office/drawing/2014/main" id="{331CA57C-0C0A-4723-B2F5-EC29A1054D38}"/>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273</a:t>
                </a:fld>
                <a:endParaRPr lang="fr-FR" sz="1200" dirty="0">
                  <a:solidFill>
                    <a:schemeClr val="tx1"/>
                  </a:solidFill>
                </a:endParaRPr>
              </a:p>
            </p:txBody>
          </p:sp>
        </p:grpSp>
        <p:sp>
          <p:nvSpPr>
            <p:cNvPr id="15" name="ZoneTexte 14">
              <a:extLst>
                <a:ext uri="{FF2B5EF4-FFF2-40B4-BE49-F238E27FC236}">
                  <a16:creationId xmlns:a16="http://schemas.microsoft.com/office/drawing/2014/main" id="{B16C073E-F0BC-45C5-82E5-5346AE460E30}"/>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grpSp>
      <p:sp>
        <p:nvSpPr>
          <p:cNvPr id="20" name="Titre 1">
            <a:extLst>
              <a:ext uri="{FF2B5EF4-FFF2-40B4-BE49-F238E27FC236}">
                <a16:creationId xmlns:a16="http://schemas.microsoft.com/office/drawing/2014/main" id="{950E3150-BE50-47AE-97BD-599FEF4FE59E}"/>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spTree>
    <p:extLst>
      <p:ext uri="{BB962C8B-B14F-4D97-AF65-F5344CB8AC3E}">
        <p14:creationId xmlns:p14="http://schemas.microsoft.com/office/powerpoint/2010/main" val="116206411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39341"/>
            <a:ext cx="8229600" cy="4525963"/>
          </a:xfrm>
        </p:spPr>
        <p:txBody>
          <a:bodyPr>
            <a:normAutofit lnSpcReduction="10000"/>
          </a:bodyPr>
          <a:lstStyle/>
          <a:p>
            <a:pPr>
              <a:buClr>
                <a:srgbClr val="42BA97"/>
              </a:buClr>
              <a:buFont typeface="Wingdings" pitchFamily="2" charset="2"/>
              <a:buChar char="v"/>
            </a:pPr>
            <a:r>
              <a:rPr lang="fr-FR" sz="2400" b="1" dirty="0" err="1">
                <a:solidFill>
                  <a:srgbClr val="002060"/>
                </a:solidFill>
                <a:latin typeface="Calibri" panose="020F0502020204030204" pitchFamily="34" charset="0"/>
              </a:rPr>
              <a:t>Creative</a:t>
            </a:r>
            <a:r>
              <a:rPr lang="fr-FR" sz="2400" b="1" dirty="0">
                <a:solidFill>
                  <a:srgbClr val="002060"/>
                </a:solidFill>
                <a:latin typeface="Calibri" panose="020F0502020204030204" pitchFamily="34" charset="0"/>
              </a:rPr>
              <a:t> Commons </a:t>
            </a:r>
          </a:p>
          <a:p>
            <a:pPr>
              <a:buClr>
                <a:srgbClr val="42BA97"/>
              </a:buClr>
              <a:buFont typeface="Wingdings" panose="05000000000000000000" pitchFamily="2" charset="2"/>
              <a:buChar char="Ø"/>
            </a:pPr>
            <a:endParaRPr lang="fr-FR" sz="2000" dirty="0">
              <a:solidFill>
                <a:srgbClr val="002060"/>
              </a:solidFill>
              <a:latin typeface="Calibri" panose="020F0502020204030204" pitchFamily="34" charset="0"/>
            </a:endParaRPr>
          </a:p>
          <a:p>
            <a:pPr>
              <a:buClr>
                <a:srgbClr val="42BA97"/>
              </a:buClr>
              <a:buFont typeface="Wingdings" pitchFamily="2" charset="2"/>
              <a:buChar char="v"/>
            </a:pPr>
            <a:r>
              <a:rPr lang="fr-FR" sz="2400" b="1" dirty="0">
                <a:solidFill>
                  <a:srgbClr val="002060"/>
                </a:solidFill>
                <a:latin typeface="Calibri" panose="020F0502020204030204" pitchFamily="34" charset="0"/>
              </a:rPr>
              <a:t>ODBL</a:t>
            </a:r>
            <a:r>
              <a:rPr lang="fr-FR" sz="2400" dirty="0">
                <a:solidFill>
                  <a:srgbClr val="002060"/>
                </a:solidFill>
                <a:latin typeface="Calibri" panose="020F0502020204030204" pitchFamily="34" charset="0"/>
              </a:rPr>
              <a:t> </a:t>
            </a:r>
            <a:r>
              <a:rPr lang="fr-FR" sz="2000" dirty="0">
                <a:solidFill>
                  <a:srgbClr val="002060"/>
                </a:solidFill>
                <a:latin typeface="Calibri" panose="020F0502020204030204" pitchFamily="34" charset="0"/>
              </a:rPr>
              <a:t>: </a:t>
            </a:r>
            <a:r>
              <a:rPr lang="fr-FR" sz="1700" dirty="0">
                <a:solidFill>
                  <a:srgbClr val="002060"/>
                </a:solidFill>
                <a:latin typeface="Calibri" panose="020F0502020204030204" pitchFamily="34" charset="0"/>
              </a:rPr>
              <a:t>Open </a:t>
            </a:r>
            <a:r>
              <a:rPr lang="fr-FR" sz="1700" dirty="0" err="1">
                <a:solidFill>
                  <a:srgbClr val="002060"/>
                </a:solidFill>
                <a:latin typeface="Calibri" panose="020F0502020204030204" pitchFamily="34" charset="0"/>
              </a:rPr>
              <a:t>Database</a:t>
            </a:r>
            <a:r>
              <a:rPr lang="fr-FR" sz="1700" dirty="0">
                <a:solidFill>
                  <a:srgbClr val="002060"/>
                </a:solidFill>
                <a:latin typeface="Calibri" panose="020F0502020204030204" pitchFamily="34" charset="0"/>
              </a:rPr>
              <a:t> License (</a:t>
            </a:r>
            <a:r>
              <a:rPr lang="fr-FR" sz="1700" dirty="0" err="1">
                <a:solidFill>
                  <a:srgbClr val="002060"/>
                </a:solidFill>
                <a:latin typeface="Calibri" panose="020F0502020204030204" pitchFamily="34" charset="0"/>
              </a:rPr>
              <a:t>ODbL</a:t>
            </a:r>
            <a:r>
              <a:rPr lang="fr-FR" sz="1700" dirty="0">
                <a:solidFill>
                  <a:srgbClr val="002060"/>
                </a:solidFill>
                <a:latin typeface="Calibri" panose="020F0502020204030204" pitchFamily="34" charset="0"/>
              </a:rPr>
              <a:t>) est un contrat  favorisant la libre circulation des données. </a:t>
            </a:r>
          </a:p>
          <a:p>
            <a:pPr marL="722313">
              <a:buClr>
                <a:srgbClr val="42BA97"/>
              </a:buClr>
            </a:pPr>
            <a:r>
              <a:rPr lang="fr-FR" sz="1700" dirty="0">
                <a:solidFill>
                  <a:srgbClr val="002060"/>
                </a:solidFill>
                <a:latin typeface="Calibri" panose="020F0502020204030204" pitchFamily="34" charset="0"/>
              </a:rPr>
              <a:t>Licence autorisant l’exploitation commerciale </a:t>
            </a:r>
          </a:p>
          <a:p>
            <a:pPr marL="722313">
              <a:buClr>
                <a:srgbClr val="42BA97"/>
              </a:buClr>
            </a:pPr>
            <a:r>
              <a:rPr lang="fr-FR" sz="1700" dirty="0">
                <a:solidFill>
                  <a:srgbClr val="002060"/>
                </a:solidFill>
                <a:latin typeface="Calibri" panose="020F0502020204030204" pitchFamily="34" charset="0"/>
              </a:rPr>
              <a:t>Partage à l’identique des conditions initiales</a:t>
            </a:r>
          </a:p>
          <a:p>
            <a:pPr>
              <a:buClr>
                <a:srgbClr val="42BA97"/>
              </a:buClr>
              <a:buFont typeface="Wingdings" pitchFamily="2" charset="2"/>
              <a:buChar char="v"/>
            </a:pPr>
            <a:r>
              <a:rPr lang="fr-FR" sz="2400" b="1" dirty="0" err="1">
                <a:solidFill>
                  <a:srgbClr val="002060"/>
                </a:solidFill>
                <a:latin typeface="Calibri" panose="020F0502020204030204" pitchFamily="34" charset="0"/>
              </a:rPr>
              <a:t>Etalab</a:t>
            </a:r>
            <a:r>
              <a:rPr lang="fr-FR" sz="2400" dirty="0">
                <a:solidFill>
                  <a:srgbClr val="002060"/>
                </a:solidFill>
                <a:latin typeface="Calibri" panose="020F0502020204030204" pitchFamily="34" charset="0"/>
              </a:rPr>
              <a:t> </a:t>
            </a:r>
            <a:r>
              <a:rPr lang="fr-FR" sz="2000" dirty="0">
                <a:solidFill>
                  <a:srgbClr val="002060"/>
                </a:solidFill>
                <a:latin typeface="Calibri" panose="020F0502020204030204" pitchFamily="34" charset="0"/>
              </a:rPr>
              <a:t>(FR) :</a:t>
            </a:r>
            <a:r>
              <a:rPr lang="fr-FR" dirty="0">
                <a:solidFill>
                  <a:srgbClr val="002060"/>
                </a:solidFill>
                <a:latin typeface="Calibri" panose="020F0502020204030204" pitchFamily="34" charset="0"/>
              </a:rPr>
              <a:t> </a:t>
            </a:r>
            <a:r>
              <a:rPr lang="fr-FR" sz="1700" dirty="0">
                <a:solidFill>
                  <a:srgbClr val="002060"/>
                </a:solidFill>
                <a:latin typeface="Calibri" panose="020F0502020204030204" pitchFamily="34" charset="0"/>
              </a:rPr>
              <a:t>facilite et encourage la réutilisation des données publiques mises à disposition gratuitement</a:t>
            </a:r>
          </a:p>
          <a:p>
            <a:pPr marL="722313">
              <a:buClr>
                <a:srgbClr val="42BA97"/>
              </a:buClr>
            </a:pPr>
            <a:r>
              <a:rPr lang="fr-FR" sz="1700" dirty="0">
                <a:solidFill>
                  <a:srgbClr val="002060"/>
                </a:solidFill>
                <a:latin typeface="Calibri" panose="020F0502020204030204" pitchFamily="34" charset="0"/>
              </a:rPr>
              <a:t>Une licence ouverte, libre et gratuite ;</a:t>
            </a:r>
          </a:p>
          <a:p>
            <a:pPr marL="722313">
              <a:buClr>
                <a:srgbClr val="42BA97"/>
              </a:buClr>
            </a:pPr>
            <a:r>
              <a:rPr lang="fr-FR" sz="1700" dirty="0">
                <a:solidFill>
                  <a:srgbClr val="002060"/>
                </a:solidFill>
                <a:latin typeface="Calibri" panose="020F0502020204030204" pitchFamily="34" charset="0"/>
              </a:rPr>
              <a:t>Une licence qui promeut la réutilisation la plus large en autorisant la reproduction, la redistribution, l’adaptation et l’exploitation commerciale des données ;</a:t>
            </a:r>
          </a:p>
          <a:p>
            <a:pPr marL="722313">
              <a:buClr>
                <a:srgbClr val="42BA97"/>
              </a:buClr>
            </a:pPr>
            <a:r>
              <a:rPr lang="fr-FR" sz="1700" dirty="0">
                <a:solidFill>
                  <a:srgbClr val="002060"/>
                </a:solidFill>
                <a:latin typeface="Calibri" panose="020F0502020204030204" pitchFamily="34" charset="0"/>
              </a:rPr>
              <a:t>Une licence qui s’inscrit dans un contexte international en étant compatible avec les standards des licences Open Data développées à l’étranger (Open </a:t>
            </a:r>
            <a:r>
              <a:rPr lang="fr-FR" sz="1700" dirty="0" err="1">
                <a:solidFill>
                  <a:srgbClr val="002060"/>
                </a:solidFill>
                <a:latin typeface="Calibri" panose="020F0502020204030204" pitchFamily="34" charset="0"/>
              </a:rPr>
              <a:t>Government</a:t>
            </a:r>
            <a:r>
              <a:rPr lang="fr-FR" sz="1700" dirty="0">
                <a:solidFill>
                  <a:srgbClr val="002060"/>
                </a:solidFill>
                <a:latin typeface="Calibri" panose="020F0502020204030204" pitchFamily="34" charset="0"/>
              </a:rPr>
              <a:t> Licence, ODC-BY, CC-BY 2.0…).</a:t>
            </a:r>
          </a:p>
          <a:p>
            <a:pPr>
              <a:buClr>
                <a:srgbClr val="42BA97"/>
              </a:buClr>
              <a:buFont typeface="Wingdings" panose="05000000000000000000" pitchFamily="2" charset="2"/>
              <a:buChar char="§"/>
            </a:pPr>
            <a:endParaRPr lang="fr-FR" dirty="0">
              <a:solidFill>
                <a:srgbClr val="002060"/>
              </a:solidFill>
              <a:latin typeface="Calibri" panose="020F0502020204030204" pitchFamily="34" charset="0"/>
            </a:endParaRPr>
          </a:p>
        </p:txBody>
      </p:sp>
      <p:sp>
        <p:nvSpPr>
          <p:cNvPr id="11" name="Titre 1">
            <a:extLst>
              <a:ext uri="{FF2B5EF4-FFF2-40B4-BE49-F238E27FC236}">
                <a16:creationId xmlns:a16="http://schemas.microsoft.com/office/drawing/2014/main" id="{79C92C4D-E5F6-F140-9A2A-EE06E5136D82}"/>
              </a:ext>
            </a:extLst>
          </p:cNvPr>
          <p:cNvSpPr txBox="1">
            <a:spLocks/>
          </p:cNvSpPr>
          <p:nvPr/>
        </p:nvSpPr>
        <p:spPr>
          <a:xfrm>
            <a:off x="0" y="922710"/>
            <a:ext cx="9126494" cy="634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a:solidFill>
                  <a:srgbClr val="42BA97"/>
                </a:solidFill>
                <a:latin typeface="Calibri" panose="020F0502020204030204" pitchFamily="34" charset="0"/>
              </a:rPr>
              <a:t>Exemples de licences ouvertes</a:t>
            </a:r>
          </a:p>
        </p:txBody>
      </p:sp>
      <p:grpSp>
        <p:nvGrpSpPr>
          <p:cNvPr id="13" name="Groupe 12">
            <a:extLst>
              <a:ext uri="{FF2B5EF4-FFF2-40B4-BE49-F238E27FC236}">
                <a16:creationId xmlns:a16="http://schemas.microsoft.com/office/drawing/2014/main" id="{CD2A9CBA-AA71-4EAB-89CB-8A063DF04161}"/>
              </a:ext>
            </a:extLst>
          </p:cNvPr>
          <p:cNvGrpSpPr/>
          <p:nvPr/>
        </p:nvGrpSpPr>
        <p:grpSpPr>
          <a:xfrm>
            <a:off x="-7684" y="6464300"/>
            <a:ext cx="9159368" cy="435904"/>
            <a:chOff x="-7684" y="6464300"/>
            <a:chExt cx="9159368" cy="435904"/>
          </a:xfrm>
        </p:grpSpPr>
        <p:grpSp>
          <p:nvGrpSpPr>
            <p:cNvPr id="14" name="Groupe 13">
              <a:extLst>
                <a:ext uri="{FF2B5EF4-FFF2-40B4-BE49-F238E27FC236}">
                  <a16:creationId xmlns:a16="http://schemas.microsoft.com/office/drawing/2014/main" id="{F4242AAD-149E-4CE7-BF97-C502E8211F0F}"/>
                </a:ext>
              </a:extLst>
            </p:cNvPr>
            <p:cNvGrpSpPr/>
            <p:nvPr/>
          </p:nvGrpSpPr>
          <p:grpSpPr>
            <a:xfrm>
              <a:off x="5938" y="6464300"/>
              <a:ext cx="9120556" cy="435904"/>
              <a:chOff x="5938" y="6464300"/>
              <a:chExt cx="9120556" cy="435904"/>
            </a:xfrm>
          </p:grpSpPr>
          <p:pic>
            <p:nvPicPr>
              <p:cNvPr id="16" name="Image 15">
                <a:extLst>
                  <a:ext uri="{FF2B5EF4-FFF2-40B4-BE49-F238E27FC236}">
                    <a16:creationId xmlns:a16="http://schemas.microsoft.com/office/drawing/2014/main" id="{BEF376AD-D743-495F-9A0A-0ADBA2F56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9" name="Espace réservé du numéro de diapositive 4">
                <a:extLst>
                  <a:ext uri="{FF2B5EF4-FFF2-40B4-BE49-F238E27FC236}">
                    <a16:creationId xmlns:a16="http://schemas.microsoft.com/office/drawing/2014/main" id="{32596530-B593-4A1F-81E1-59E3C3F42AE2}"/>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274</a:t>
                </a:fld>
                <a:endParaRPr lang="fr-FR" sz="1200" dirty="0">
                  <a:solidFill>
                    <a:schemeClr val="tx1"/>
                  </a:solidFill>
                </a:endParaRPr>
              </a:p>
            </p:txBody>
          </p:sp>
        </p:grpSp>
        <p:sp>
          <p:nvSpPr>
            <p:cNvPr id="15" name="ZoneTexte 14">
              <a:extLst>
                <a:ext uri="{FF2B5EF4-FFF2-40B4-BE49-F238E27FC236}">
                  <a16:creationId xmlns:a16="http://schemas.microsoft.com/office/drawing/2014/main" id="{E721B0A2-3030-4E8A-8B7B-98F9EDC7FFE0}"/>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grpSp>
      <p:sp>
        <p:nvSpPr>
          <p:cNvPr id="20" name="Titre 1">
            <a:extLst>
              <a:ext uri="{FF2B5EF4-FFF2-40B4-BE49-F238E27FC236}">
                <a16:creationId xmlns:a16="http://schemas.microsoft.com/office/drawing/2014/main" id="{B5F0C4ED-FD2B-4772-8B7A-DD686C4BBA97}"/>
              </a:ext>
            </a:extLst>
          </p:cNvPr>
          <p:cNvSpPr txBox="1">
            <a:spLocks/>
          </p:cNvSpPr>
          <p:nvPr/>
        </p:nvSpPr>
        <p:spPr>
          <a:xfrm>
            <a:off x="0" y="0"/>
            <a:ext cx="9159368" cy="718949"/>
          </a:xfrm>
          <a:prstGeom prst="rect">
            <a:avLst/>
          </a:prstGeom>
          <a:solidFill>
            <a:srgbClr val="42BA9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chemeClr val="bg1"/>
                </a:solidFill>
                <a:latin typeface="+mn-lt"/>
              </a:rPr>
              <a:t>Bonnes pratiques juridiques</a:t>
            </a:r>
          </a:p>
        </p:txBody>
      </p:sp>
    </p:spTree>
    <p:extLst>
      <p:ext uri="{BB962C8B-B14F-4D97-AF65-F5344CB8AC3E}">
        <p14:creationId xmlns:p14="http://schemas.microsoft.com/office/powerpoint/2010/main" val="163660084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1331640" y="2780928"/>
            <a:ext cx="6192688" cy="830997"/>
          </a:xfrm>
        </p:spPr>
        <p:txBody>
          <a:bodyPr wrap="square">
            <a:spAutoFit/>
          </a:bodyPr>
          <a:lstStyle/>
          <a:p>
            <a:pPr marL="0" indent="0" algn="ctr">
              <a:spcBef>
                <a:spcPts val="1200"/>
              </a:spcBef>
              <a:buNone/>
            </a:pPr>
            <a:r>
              <a:rPr lang="fr-FR" sz="4800" b="1" dirty="0">
                <a:solidFill>
                  <a:schemeClr val="bg1"/>
                </a:solidFill>
              </a:rPr>
              <a:t>CONCLUSION</a:t>
            </a:r>
          </a:p>
        </p:txBody>
      </p:sp>
      <p:grpSp>
        <p:nvGrpSpPr>
          <p:cNvPr id="4" name="Groupe 3">
            <a:extLst>
              <a:ext uri="{FF2B5EF4-FFF2-40B4-BE49-F238E27FC236}">
                <a16:creationId xmlns:a16="http://schemas.microsoft.com/office/drawing/2014/main" id="{EA2646C0-891A-42ED-8254-B9538BB7B0B4}"/>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4C7CE2B9-668A-4020-A9BC-FE2B40848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EEAF2EDD-DFC4-4607-9155-BDE300A6EF4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35352242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539552" y="1047363"/>
            <a:ext cx="8424936" cy="12567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spcAft>
                <a:spcPts val="0"/>
              </a:spcAft>
              <a:buClr>
                <a:srgbClr val="ED7D31"/>
              </a:buClr>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1 seul PGD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qui</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décrit </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tous les jeux de données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produits dans 1 projet et leur gestion pendant et après le projet</a:t>
            </a:r>
          </a:p>
          <a:p>
            <a:pPr marL="0" marR="0" lvl="0" indent="0" algn="l" defTabSz="914400" rtl="0" eaLnBrk="1" fontAlgn="auto" latinLnBrk="0" hangingPunct="1">
              <a:lnSpc>
                <a:spcPct val="100000"/>
              </a:lnSpc>
              <a:spcBef>
                <a:spcPts val="200"/>
              </a:spcBef>
              <a:spcAft>
                <a:spcPts val="0"/>
              </a:spcAft>
              <a:buClr>
                <a:srgbClr val="ED7D31"/>
              </a:buClr>
              <a:buSzTx/>
              <a:buFont typeface="Wingdings" panose="05000000000000000000" pitchFamily="2" charset="2"/>
              <a:buNone/>
              <a:tabLst/>
              <a:defRPr/>
            </a:pPr>
            <a:r>
              <a:rPr kumimoji="0" lang="fr-FR" sz="26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Y compris ceux n’ayant pas vocation à être partagés	</a:t>
            </a:r>
            <a:endParaRPr kumimoji="0" lang="fr-FR" sz="2200" b="1"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sp>
        <p:nvSpPr>
          <p:cNvPr id="5" name="ZoneTexte 4"/>
          <p:cNvSpPr txBox="1"/>
          <p:nvPr/>
        </p:nvSpPr>
        <p:spPr>
          <a:xfrm>
            <a:off x="539552" y="3279611"/>
            <a:ext cx="8280920" cy="86946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spcAft>
                <a:spcPts val="0"/>
              </a:spcAft>
              <a:buClr>
                <a:srgbClr val="ED7D31"/>
              </a:buClr>
              <a:buSzTx/>
              <a:buFont typeface="Wingdings"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Incite à mettre en œuvre des </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bonnes pratiques</a:t>
            </a:r>
          </a:p>
          <a:p>
            <a:pPr marL="0" marR="0" lvl="0" indent="0" algn="l" defTabSz="914400" rtl="0" eaLnBrk="1" fontAlgn="auto" latinLnBrk="0" hangingPunct="1">
              <a:lnSpc>
                <a:spcPct val="100000"/>
              </a:lnSpc>
              <a:spcBef>
                <a:spcPts val="300"/>
              </a:spcBef>
              <a:spcAft>
                <a:spcPts val="0"/>
              </a:spcAft>
              <a:buClr>
                <a:srgbClr val="ED7D31"/>
              </a:buClr>
              <a:buSzTx/>
              <a:buFont typeface="Wingdings" panose="05000000000000000000" pitchFamily="2" charset="2"/>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 utiliser des </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standards reconnus dans la discipline</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sp>
        <p:nvSpPr>
          <p:cNvPr id="6" name="ZoneTexte 5"/>
          <p:cNvSpPr txBox="1"/>
          <p:nvPr/>
        </p:nvSpPr>
        <p:spPr>
          <a:xfrm>
            <a:off x="539552" y="2343507"/>
            <a:ext cx="8280920" cy="85664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914400" rtl="0" eaLnBrk="1" fontAlgn="auto" latinLnBrk="0" hangingPunct="1">
              <a:lnSpc>
                <a:spcPct val="100000"/>
              </a:lnSpc>
              <a:spcBef>
                <a:spcPts val="600"/>
              </a:spcBef>
              <a:spcAft>
                <a:spcPts val="0"/>
              </a:spcAft>
              <a:buClr>
                <a:srgbClr val="ED7D31"/>
              </a:buClr>
              <a:buSzTx/>
              <a:buFont typeface="Wingdings"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Document </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évolutif</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 V1 (6 mois), V2 (18 mois), V3 (fin)</a:t>
            </a:r>
          </a:p>
          <a:p>
            <a:pPr marL="0" marR="0" lvl="0" indent="0" algn="l" defTabSz="914400" rtl="0" eaLnBrk="1" fontAlgn="auto" latinLnBrk="0" hangingPunct="1">
              <a:lnSpc>
                <a:spcPct val="100000"/>
              </a:lnSpc>
              <a:spcBef>
                <a:spcPts val="200"/>
              </a:spcBef>
              <a:spcAft>
                <a:spcPts val="0"/>
              </a:spcAft>
              <a:buClr>
                <a:srgbClr val="ED7D31"/>
              </a:buClr>
              <a:buSzTx/>
              <a:buFont typeface="Wingdings" panose="05000000000000000000" pitchFamily="2" charset="2"/>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a:rPr>
              <a:t>	</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La V1 peut ne pas traiter toutes les questions</a:t>
            </a:r>
          </a:p>
        </p:txBody>
      </p:sp>
      <p:sp>
        <p:nvSpPr>
          <p:cNvPr id="7" name="ZoneTexte 6"/>
          <p:cNvSpPr txBox="1"/>
          <p:nvPr/>
        </p:nvSpPr>
        <p:spPr>
          <a:xfrm>
            <a:off x="539552" y="4221088"/>
            <a:ext cx="8280920" cy="2031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ct val="100000"/>
              </a:lnSpc>
              <a:spcBef>
                <a:spcPts val="600"/>
              </a:spcBef>
              <a:spcAft>
                <a:spcPts val="0"/>
              </a:spcAft>
              <a:buClr>
                <a:srgbClr val="ED7D31"/>
              </a:buClr>
              <a:buSzTx/>
              <a:buFont typeface="Wingdings"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À préparer </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le plus tôt possible</a:t>
            </a:r>
          </a:p>
          <a:p>
            <a:pPr marL="342900" marR="0" lvl="0" indent="-342900" algn="just" defTabSz="914400" rtl="0" eaLnBrk="1" fontAlgn="auto" latinLnBrk="0" hangingPunct="1">
              <a:lnSpc>
                <a:spcPct val="100000"/>
              </a:lnSpc>
              <a:spcBef>
                <a:spcPts val="600"/>
              </a:spcBef>
              <a:spcAft>
                <a:spcPts val="0"/>
              </a:spcAft>
              <a:buClr>
                <a:srgbClr val="ED7D31"/>
              </a:buClr>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Outil d’animation</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dans un collectif</a:t>
            </a:r>
          </a:p>
          <a:p>
            <a:pPr marL="342900" marR="0" lvl="0" indent="-342900" algn="just" defTabSz="914400" rtl="0" eaLnBrk="1" fontAlgn="auto" latinLnBrk="0" hangingPunct="1">
              <a:lnSpc>
                <a:spcPct val="100000"/>
              </a:lnSpc>
              <a:spcBef>
                <a:spcPts val="600"/>
              </a:spcBef>
              <a:spcAft>
                <a:spcPts val="0"/>
              </a:spcAft>
              <a:buClr>
                <a:srgbClr val="ED7D31"/>
              </a:buClr>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Gain de temps </a:t>
            </a:r>
          </a:p>
          <a:p>
            <a:pPr marL="457200" marR="0" lvl="1" indent="0" algn="l" defTabSz="914400" rtl="0" eaLnBrk="1" fontAlgn="auto" latinLnBrk="0" hangingPunct="1">
              <a:lnSpc>
                <a:spcPct val="100000"/>
              </a:lnSpc>
              <a:spcBef>
                <a:spcPts val="0"/>
              </a:spcBef>
              <a:spcAft>
                <a:spcPts val="0"/>
              </a:spcAft>
              <a:buClr>
                <a:srgbClr val="ED7D31"/>
              </a:buClr>
              <a:buSzTx/>
              <a:buFont typeface="Wingdings" pitchFamily="2" charset="2"/>
              <a:buChar char="v"/>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pour retrouver et comprendre ses données</a:t>
            </a:r>
          </a:p>
          <a:p>
            <a:pPr marL="457200" marR="0" lvl="1" indent="0" algn="l" defTabSz="914400" rtl="0" eaLnBrk="1" fontAlgn="auto" latinLnBrk="0" hangingPunct="1">
              <a:lnSpc>
                <a:spcPct val="100000"/>
              </a:lnSpc>
              <a:spcBef>
                <a:spcPts val="0"/>
              </a:spcBef>
              <a:spcAft>
                <a:spcPts val="0"/>
              </a:spcAft>
              <a:buClr>
                <a:srgbClr val="ED7D31"/>
              </a:buClr>
              <a:buSzTx/>
              <a:buFont typeface="Wingdings" pitchFamily="2" charset="2"/>
              <a:buChar char="v"/>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pour publier  </a:t>
            </a:r>
          </a:p>
        </p:txBody>
      </p:sp>
      <p:sp>
        <p:nvSpPr>
          <p:cNvPr id="9" name="Titre 1">
            <a:extLst>
              <a:ext uri="{FF2B5EF4-FFF2-40B4-BE49-F238E27FC236}">
                <a16:creationId xmlns:a16="http://schemas.microsoft.com/office/drawing/2014/main" id="{10C02ADA-B037-E646-A32B-4EED398B6936}"/>
              </a:ext>
            </a:extLst>
          </p:cNvPr>
          <p:cNvSpPr>
            <a:spLocks noGrp="1"/>
          </p:cNvSpPr>
          <p:nvPr>
            <p:ph type="title"/>
          </p:nvPr>
        </p:nvSpPr>
        <p:spPr>
          <a:xfrm>
            <a:off x="0" y="0"/>
            <a:ext cx="9159368" cy="718949"/>
          </a:xfrm>
          <a:solidFill>
            <a:schemeClr val="bg1">
              <a:lumMod val="65000"/>
            </a:schemeClr>
          </a:solidFill>
        </p:spPr>
        <p:txBody>
          <a:bodyPr>
            <a:normAutofit/>
          </a:bodyPr>
          <a:lstStyle/>
          <a:p>
            <a:pPr algn="l"/>
            <a:r>
              <a:rPr lang="fr-FR" sz="3600" b="1" dirty="0">
                <a:solidFill>
                  <a:schemeClr val="bg1"/>
                </a:solidFill>
                <a:latin typeface="Alwyn New Rg" pitchFamily="34" charset="0"/>
              </a:rPr>
              <a:t>Le Plan de Gestion des Données</a:t>
            </a:r>
          </a:p>
        </p:txBody>
      </p:sp>
      <p:grpSp>
        <p:nvGrpSpPr>
          <p:cNvPr id="15" name="Groupe 14">
            <a:extLst>
              <a:ext uri="{FF2B5EF4-FFF2-40B4-BE49-F238E27FC236}">
                <a16:creationId xmlns:a16="http://schemas.microsoft.com/office/drawing/2014/main" id="{CD4F69A9-C63B-43FE-8212-F23BCE534108}"/>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71EDD1F6-0608-49BC-8CAB-E4C9E86C6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1123AD72-BD78-43CF-BC3D-2B80A82A60A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6832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3275856" y="1412776"/>
            <a:ext cx="2304256" cy="1323439"/>
          </a:xfrm>
        </p:spPr>
        <p:txBody>
          <a:bodyPr wrap="square">
            <a:spAutoFit/>
          </a:bodyPr>
          <a:lstStyle/>
          <a:p>
            <a:pPr marL="0" indent="0">
              <a:buNone/>
            </a:pPr>
            <a:r>
              <a:rPr lang="fr-FR" sz="8000" b="1" dirty="0"/>
              <a:t>FIN</a:t>
            </a:r>
          </a:p>
        </p:txBody>
      </p:sp>
      <p:sp>
        <p:nvSpPr>
          <p:cNvPr id="2" name="ZoneTexte 1"/>
          <p:cNvSpPr txBox="1"/>
          <p:nvPr/>
        </p:nvSpPr>
        <p:spPr>
          <a:xfrm flipH="1">
            <a:off x="683568" y="2708920"/>
            <a:ext cx="7992888"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Le support de la formation Plan de Gestion des données (PGD) de Pauline Corbière, Laurence Dedieu, Frédéric de Lamotte est mis à disposition selon les termes de la </a:t>
            </a:r>
            <a:r>
              <a:rPr kumimoji="0" lang="fr-FR" sz="2000" b="0" i="0" u="none" strike="noStrike" kern="1200" cap="none" spc="0" normalizeH="0" baseline="0" noProof="0" dirty="0">
                <a:ln>
                  <a:noFill/>
                </a:ln>
                <a:solidFill>
                  <a:prstClr val="black"/>
                </a:solidFill>
                <a:effectLst/>
                <a:uLnTx/>
                <a:uFillTx/>
                <a:latin typeface="Calibri"/>
                <a:ea typeface="+mn-ea"/>
                <a:cs typeface="+mn-cs"/>
                <a:hlinkClick r:id="rId4"/>
              </a:rPr>
              <a:t>licence </a:t>
            </a:r>
            <a:r>
              <a:rPr kumimoji="0" lang="fr-FR" sz="2000" b="0" i="0" u="none" strike="noStrike" kern="1200" cap="none" spc="0" normalizeH="0" baseline="0" noProof="0" dirty="0" err="1">
                <a:ln>
                  <a:noFill/>
                </a:ln>
                <a:solidFill>
                  <a:prstClr val="black"/>
                </a:solidFill>
                <a:effectLst/>
                <a:uLnTx/>
                <a:uFillTx/>
                <a:latin typeface="Calibri"/>
                <a:ea typeface="+mn-ea"/>
                <a:cs typeface="+mn-cs"/>
                <a:hlinkClick r:id="rId4"/>
              </a:rPr>
              <a:t>Creative</a:t>
            </a:r>
            <a:r>
              <a:rPr kumimoji="0" lang="fr-FR" sz="2000" b="0" i="0" u="none" strike="noStrike" kern="1200" cap="none" spc="0" normalizeH="0" baseline="0" noProof="0" dirty="0">
                <a:ln>
                  <a:noFill/>
                </a:ln>
                <a:solidFill>
                  <a:prstClr val="black"/>
                </a:solidFill>
                <a:effectLst/>
                <a:uLnTx/>
                <a:uFillTx/>
                <a:latin typeface="Calibri"/>
                <a:ea typeface="+mn-ea"/>
                <a:cs typeface="+mn-cs"/>
                <a:hlinkClick r:id="rId4"/>
              </a:rPr>
              <a:t> Commons Attribution - Pas d’Utilisation Commerciale 4.0 International</a:t>
            </a:r>
            <a:r>
              <a:rPr kumimoji="0" lang="fr-FR"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Calibri"/>
                <a:ea typeface="+mn-ea"/>
                <a:cs typeface="+mn-cs"/>
              </a:rPr>
              <a:t>Les autorisations au-delà du champ de cette licence peuvent être obtenues auprès des auteurs: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Calibri"/>
                <a:ea typeface="+mn-ea"/>
                <a:cs typeface="+mn-cs"/>
                <a:hlinkClick r:id="rId5"/>
              </a:rPr>
              <a:t>pauline.corbiere@cirad.fr</a:t>
            </a:r>
            <a:r>
              <a:rPr kumimoji="0" lang="fr-FR" altLang="fr-FR"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Calibri"/>
                <a:ea typeface="+mn-ea"/>
                <a:cs typeface="+mn-cs"/>
                <a:hlinkClick r:id="rId6"/>
              </a:rPr>
              <a:t>laurence.dedieu@cirad.fr</a:t>
            </a:r>
            <a:r>
              <a:rPr kumimoji="0" lang="fr-FR" altLang="fr-FR"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Calibri"/>
                <a:ea typeface="+mn-ea"/>
                <a:cs typeface="+mn-cs"/>
                <a:hlinkClick r:id="rId7"/>
              </a:rPr>
              <a:t>frederic.de-lamotte@inrae.fr</a:t>
            </a:r>
            <a:r>
              <a:rPr kumimoji="0" lang="fr-FR" altLang="fr-FR" sz="2000" b="0" i="0" u="none" strike="noStrike" kern="1200" cap="none" spc="0" normalizeH="0" baseline="0" noProof="0" dirty="0">
                <a:ln>
                  <a:noFill/>
                </a:ln>
                <a:solidFill>
                  <a:prstClr val="black"/>
                </a:solidFill>
                <a:effectLst/>
                <a:uLnTx/>
                <a:uFillTx/>
                <a:latin typeface="Calibri"/>
                <a:ea typeface="+mn-ea"/>
                <a:cs typeface="+mn-cs"/>
              </a:rPr>
              <a:t> </a:t>
            </a: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e 4">
            <a:extLst>
              <a:ext uri="{FF2B5EF4-FFF2-40B4-BE49-F238E27FC236}">
                <a16:creationId xmlns:a16="http://schemas.microsoft.com/office/drawing/2014/main" id="{7EB9C8EA-5F32-497F-911C-E91889FDDDB9}"/>
              </a:ext>
            </a:extLst>
          </p:cNvPr>
          <p:cNvGrpSpPr/>
          <p:nvPr/>
        </p:nvGrpSpPr>
        <p:grpSpPr>
          <a:xfrm>
            <a:off x="5938" y="6464300"/>
            <a:ext cx="9120556" cy="435904"/>
            <a:chOff x="5938" y="6464300"/>
            <a:chExt cx="9120556" cy="435904"/>
          </a:xfrm>
        </p:grpSpPr>
        <p:pic>
          <p:nvPicPr>
            <p:cNvPr id="8" name="Image 7">
              <a:extLst>
                <a:ext uri="{FF2B5EF4-FFF2-40B4-BE49-F238E27FC236}">
                  <a16:creationId xmlns:a16="http://schemas.microsoft.com/office/drawing/2014/main" id="{75B1B964-2EDE-4CA0-8408-F0E2874235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9" name="Espace réservé du numéro de diapositive 4">
              <a:extLst>
                <a:ext uri="{FF2B5EF4-FFF2-40B4-BE49-F238E27FC236}">
                  <a16:creationId xmlns:a16="http://schemas.microsoft.com/office/drawing/2014/main" id="{124FD8E7-44A1-45CC-BEAF-863AF92DFB71}"/>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 name="Imag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2352" y="188640"/>
            <a:ext cx="2075284" cy="731066"/>
          </a:xfrm>
          <a:prstGeom prst="rect">
            <a:avLst/>
          </a:prstGeom>
        </p:spPr>
      </p:pic>
    </p:spTree>
    <p:extLst>
      <p:ext uri="{BB962C8B-B14F-4D97-AF65-F5344CB8AC3E}">
        <p14:creationId xmlns:p14="http://schemas.microsoft.com/office/powerpoint/2010/main" val="1285796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endParaRPr lang="fr-FR" dirty="0"/>
          </a:p>
        </p:txBody>
      </p:sp>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algn="l"/>
            <a:r>
              <a:rPr lang="fr-FR" sz="3200" b="1" dirty="0">
                <a:solidFill>
                  <a:schemeClr val="bg1"/>
                </a:solidFill>
                <a:latin typeface="+mn-lt"/>
              </a:rPr>
              <a:t>Définition: les métadonnées</a:t>
            </a: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vert="horz" lIns="91440" tIns="45720" rIns="91440" bIns="45720" rtlCol="0" anchor="ctr">
            <a:normAutofit/>
          </a:bodyPr>
          <a:lstStyle/>
          <a:p>
            <a:pPr algn="l"/>
            <a:r>
              <a:rPr lang="fr-FR" sz="3200" b="1" dirty="0">
                <a:latin typeface="+mn-lt"/>
              </a:rPr>
              <a:t>Un PGD - plusieurs versions</a:t>
            </a:r>
          </a:p>
        </p:txBody>
      </p:sp>
      <p:sp>
        <p:nvSpPr>
          <p:cNvPr id="2" name="ZoneTexte 1"/>
          <p:cNvSpPr txBox="1"/>
          <p:nvPr/>
        </p:nvSpPr>
        <p:spPr>
          <a:xfrm>
            <a:off x="611560" y="980728"/>
            <a:ext cx="8280920" cy="4001095"/>
          </a:xfrm>
          <a:prstGeom prst="rect">
            <a:avLst/>
          </a:prstGeom>
          <a:noFill/>
        </p:spPr>
        <p:txBody>
          <a:bodyPr wrap="square" rtlCol="0">
            <a:spAutoFit/>
          </a:bodyPr>
          <a:lstStyle/>
          <a:p>
            <a:pPr marL="342900" indent="-342900">
              <a:spcBef>
                <a:spcPts val="1200"/>
              </a:spcBef>
              <a:buClr>
                <a:schemeClr val="accent2">
                  <a:lumMod val="40000"/>
                  <a:lumOff val="60000"/>
                </a:schemeClr>
              </a:buClr>
              <a:buFont typeface="Wingdings" panose="05000000000000000000" pitchFamily="2" charset="2"/>
              <a:buChar char="Ø"/>
            </a:pPr>
            <a:r>
              <a:rPr lang="fr-FR" sz="2400" b="1" dirty="0">
                <a:solidFill>
                  <a:schemeClr val="accent2">
                    <a:lumMod val="60000"/>
                    <a:lumOff val="40000"/>
                  </a:schemeClr>
                </a:solidFill>
                <a:cs typeface="Arial" panose="020B0604020202020204" pitchFamily="34" charset="0"/>
              </a:rPr>
              <a:t>V1 à 6 mois pour les projets H2020 et ANR</a:t>
            </a:r>
            <a:r>
              <a:rPr lang="fr-FR" sz="2000" dirty="0">
                <a:cs typeface="Arial" panose="020B0604020202020204" pitchFamily="34" charset="0"/>
                <a:sym typeface="Wingdings" panose="05000000000000000000" pitchFamily="2" charset="2"/>
              </a:rPr>
              <a:t>	</a:t>
            </a:r>
            <a:endParaRPr lang="fr-FR" sz="2400" dirty="0">
              <a:cs typeface="Arial" panose="020B0604020202020204" pitchFamily="34" charset="0"/>
              <a:sym typeface="Wingdings" panose="05000000000000000000" pitchFamily="2" charset="2"/>
            </a:endParaRPr>
          </a:p>
          <a:p>
            <a:pPr marL="722313"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le PGD à 6 mois est un livrable</a:t>
            </a:r>
          </a:p>
          <a:p>
            <a:pPr marL="722313"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ⱻ modèle H2020, modèle ANR, …</a:t>
            </a:r>
          </a:p>
          <a:p>
            <a:pPr marL="722313"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pas d’obligation de répondre à toutes les questions</a:t>
            </a:r>
          </a:p>
          <a:p>
            <a:pPr marL="722313"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doit montrer que le collectif du projet met en œuvre:</a:t>
            </a:r>
          </a:p>
          <a:p>
            <a:pPr marL="1179513" lvl="1"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des bonnes pratiques de gestion des données</a:t>
            </a:r>
          </a:p>
          <a:p>
            <a:pPr marL="1179513" lvl="1"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une réflexion sur le partage et la réutilisation des données </a:t>
            </a:r>
          </a:p>
          <a:p>
            <a:pPr marL="342900" indent="-342900">
              <a:spcBef>
                <a:spcPts val="600"/>
              </a:spcBef>
              <a:buClr>
                <a:schemeClr val="accent2">
                  <a:lumMod val="40000"/>
                  <a:lumOff val="60000"/>
                </a:schemeClr>
              </a:buClr>
              <a:buFont typeface="Wingdings" panose="05000000000000000000" pitchFamily="2" charset="2"/>
              <a:buChar char="Ø"/>
            </a:pPr>
            <a:r>
              <a:rPr lang="fr-FR" sz="2400" b="1" dirty="0">
                <a:solidFill>
                  <a:schemeClr val="accent2">
                    <a:lumMod val="60000"/>
                    <a:lumOff val="40000"/>
                  </a:schemeClr>
                </a:solidFill>
                <a:cs typeface="Arial" panose="020B0604020202020204" pitchFamily="34" charset="0"/>
                <a:sym typeface="Wingdings" panose="05000000000000000000" pitchFamily="2" charset="2"/>
              </a:rPr>
              <a:t>V2 (mi-projet)</a:t>
            </a:r>
          </a:p>
          <a:p>
            <a:pPr>
              <a:spcBef>
                <a:spcPts val="600"/>
              </a:spcBef>
              <a:buClr>
                <a:schemeClr val="accent2">
                  <a:lumMod val="40000"/>
                  <a:lumOff val="60000"/>
                </a:schemeClr>
              </a:buClr>
            </a:pPr>
            <a:endParaRPr lang="fr-FR" sz="2000" b="1" dirty="0">
              <a:solidFill>
                <a:schemeClr val="accent2">
                  <a:lumMod val="60000"/>
                  <a:lumOff val="40000"/>
                </a:schemeClr>
              </a:solidFill>
              <a:cs typeface="Arial" panose="020B0604020202020204" pitchFamily="34" charset="0"/>
              <a:sym typeface="Wingdings" panose="05000000000000000000" pitchFamily="2" charset="2"/>
            </a:endParaRPr>
          </a:p>
          <a:p>
            <a:pPr marL="342900" indent="-342900">
              <a:spcBef>
                <a:spcPts val="600"/>
              </a:spcBef>
              <a:buClr>
                <a:schemeClr val="accent2">
                  <a:lumMod val="40000"/>
                  <a:lumOff val="60000"/>
                </a:schemeClr>
              </a:buClr>
              <a:buFont typeface="Wingdings" panose="05000000000000000000" pitchFamily="2" charset="2"/>
              <a:buChar char="Ø"/>
            </a:pPr>
            <a:r>
              <a:rPr lang="fr-FR" sz="2400" b="1" dirty="0">
                <a:solidFill>
                  <a:schemeClr val="accent2">
                    <a:lumMod val="60000"/>
                    <a:lumOff val="40000"/>
                  </a:schemeClr>
                </a:solidFill>
                <a:cs typeface="Arial" panose="020B0604020202020204" pitchFamily="34" charset="0"/>
                <a:sym typeface="Wingdings" panose="05000000000000000000" pitchFamily="2" charset="2"/>
              </a:rPr>
              <a:t>V3 (fin de projet)</a:t>
            </a: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28</a:t>
              </a:fld>
              <a:endParaRPr lang="fr-FR" sz="1200" dirty="0">
                <a:solidFill>
                  <a:schemeClr val="tx1"/>
                </a:solidFill>
              </a:endParaRPr>
            </a:p>
          </p:txBody>
        </p:sp>
      </p:grpSp>
      <p:sp>
        <p:nvSpPr>
          <p:cNvPr id="12" name="ZoneTexte 11">
            <a:extLst>
              <a:ext uri="{FF2B5EF4-FFF2-40B4-BE49-F238E27FC236}">
                <a16:creationId xmlns:a16="http://schemas.microsoft.com/office/drawing/2014/main" id="{D7283C0B-5D02-4368-9A12-A2BF08F529A8}"/>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968421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vert="horz" lIns="91440" tIns="45720" rIns="91440" bIns="45720" rtlCol="0" anchor="ctr">
            <a:normAutofit/>
          </a:bodyPr>
          <a:lstStyle/>
          <a:p>
            <a:pPr algn="l"/>
            <a:r>
              <a:rPr lang="fr-FR" sz="3200" b="1" dirty="0">
                <a:latin typeface="+mn-lt"/>
              </a:rPr>
              <a:t>Un PGD - plusieurs versions</a:t>
            </a:r>
          </a:p>
        </p:txBody>
      </p:sp>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algn="l"/>
            <a:r>
              <a:rPr lang="fr-FR" sz="3200" b="1" dirty="0">
                <a:solidFill>
                  <a:schemeClr val="bg1"/>
                </a:solidFill>
                <a:latin typeface="+mn-lt"/>
              </a:rPr>
              <a:t>Définition: les métadonnées</a:t>
            </a:r>
          </a:p>
        </p:txBody>
      </p:sp>
      <p:sp>
        <p:nvSpPr>
          <p:cNvPr id="2" name="ZoneTexte 1"/>
          <p:cNvSpPr txBox="1"/>
          <p:nvPr/>
        </p:nvSpPr>
        <p:spPr>
          <a:xfrm>
            <a:off x="611560" y="980728"/>
            <a:ext cx="8280920" cy="5086008"/>
          </a:xfrm>
          <a:prstGeom prst="rect">
            <a:avLst/>
          </a:prstGeom>
          <a:noFill/>
        </p:spPr>
        <p:txBody>
          <a:bodyPr wrap="square" rtlCol="0">
            <a:spAutoFit/>
          </a:bodyPr>
          <a:lstStyle/>
          <a:p>
            <a:pPr marL="342900" indent="-342900">
              <a:spcBef>
                <a:spcPts val="1200"/>
              </a:spcBef>
              <a:buClr>
                <a:schemeClr val="accent2">
                  <a:lumMod val="40000"/>
                  <a:lumOff val="60000"/>
                </a:schemeClr>
              </a:buClr>
              <a:buFont typeface="Wingdings" panose="05000000000000000000" pitchFamily="2" charset="2"/>
              <a:buChar char="Ø"/>
            </a:pPr>
            <a:r>
              <a:rPr lang="fr-FR" sz="2400" b="1" dirty="0">
                <a:solidFill>
                  <a:schemeClr val="accent2">
                    <a:lumMod val="60000"/>
                    <a:lumOff val="40000"/>
                  </a:schemeClr>
                </a:solidFill>
                <a:cs typeface="Arial" panose="020B0604020202020204" pitchFamily="34" charset="0"/>
              </a:rPr>
              <a:t>V1 à 6 mois pour les projets H2020 et ANR</a:t>
            </a:r>
            <a:r>
              <a:rPr lang="fr-FR" sz="2000" dirty="0">
                <a:cs typeface="Arial" panose="020B0604020202020204" pitchFamily="34" charset="0"/>
                <a:sym typeface="Wingdings" panose="05000000000000000000" pitchFamily="2" charset="2"/>
              </a:rPr>
              <a:t>	</a:t>
            </a:r>
            <a:endParaRPr lang="fr-FR" sz="2400" dirty="0">
              <a:cs typeface="Arial" panose="020B0604020202020204" pitchFamily="34" charset="0"/>
              <a:sym typeface="Wingdings" panose="05000000000000000000" pitchFamily="2" charset="2"/>
            </a:endParaRPr>
          </a:p>
          <a:p>
            <a:pPr marL="722313"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le PGD à 6 mois est un livrable</a:t>
            </a:r>
          </a:p>
          <a:p>
            <a:pPr marL="722313"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ⱻ modèle H2020, modèle ANR, …</a:t>
            </a:r>
          </a:p>
          <a:p>
            <a:pPr marL="722313"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pas d’obligation de répondre à toutes les questions</a:t>
            </a:r>
          </a:p>
          <a:p>
            <a:pPr marL="722313"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doit montrer que le collectif du projet met en œuvre:</a:t>
            </a:r>
          </a:p>
          <a:p>
            <a:pPr marL="1179513" lvl="1"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des bonnes pratiques de gestion des données</a:t>
            </a:r>
          </a:p>
          <a:p>
            <a:pPr marL="1179513" lvl="1" indent="180975" algn="just">
              <a:spcBef>
                <a:spcPts val="300"/>
              </a:spcBef>
              <a:buClr>
                <a:schemeClr val="accent2">
                  <a:lumMod val="40000"/>
                  <a:lumOff val="60000"/>
                </a:schemeClr>
              </a:buClr>
              <a:buFont typeface="Arial" panose="020B0604020202020204" pitchFamily="34" charset="0"/>
              <a:buChar char="•"/>
            </a:pPr>
            <a:r>
              <a:rPr lang="fr-FR" sz="2200" dirty="0">
                <a:cs typeface="Arial" panose="020B0604020202020204" pitchFamily="34" charset="0"/>
                <a:sym typeface="Wingdings" panose="05000000000000000000" pitchFamily="2" charset="2"/>
              </a:rPr>
              <a:t>une réflexion sur le partage et la réutilisation des données </a:t>
            </a:r>
          </a:p>
          <a:p>
            <a:pPr marL="342900" indent="-342900">
              <a:spcBef>
                <a:spcPts val="600"/>
              </a:spcBef>
              <a:buClr>
                <a:schemeClr val="accent2">
                  <a:lumMod val="40000"/>
                  <a:lumOff val="60000"/>
                </a:schemeClr>
              </a:buClr>
              <a:buFont typeface="Wingdings" panose="05000000000000000000" pitchFamily="2" charset="2"/>
              <a:buChar char="Ø"/>
            </a:pPr>
            <a:r>
              <a:rPr lang="fr-FR" sz="2400" b="1" dirty="0">
                <a:solidFill>
                  <a:schemeClr val="accent2">
                    <a:lumMod val="60000"/>
                    <a:lumOff val="40000"/>
                  </a:schemeClr>
                </a:solidFill>
                <a:cs typeface="Arial" panose="020B0604020202020204" pitchFamily="34" charset="0"/>
                <a:sym typeface="Wingdings" panose="05000000000000000000" pitchFamily="2" charset="2"/>
              </a:rPr>
              <a:t>V2 (</a:t>
            </a:r>
            <a:r>
              <a:rPr lang="fr-FR" sz="2400" b="1" dirty="0" err="1">
                <a:solidFill>
                  <a:schemeClr val="accent2">
                    <a:lumMod val="60000"/>
                    <a:lumOff val="40000"/>
                  </a:schemeClr>
                </a:solidFill>
                <a:cs typeface="Arial" panose="020B0604020202020204" pitchFamily="34" charset="0"/>
                <a:sym typeface="Wingdings" panose="05000000000000000000" pitchFamily="2" charset="2"/>
              </a:rPr>
              <a:t>mi-projet</a:t>
            </a:r>
            <a:r>
              <a:rPr lang="fr-FR" sz="2400" b="1" dirty="0">
                <a:solidFill>
                  <a:schemeClr val="accent2">
                    <a:lumMod val="60000"/>
                    <a:lumOff val="40000"/>
                  </a:schemeClr>
                </a:solidFill>
                <a:cs typeface="Arial" panose="020B0604020202020204" pitchFamily="34" charset="0"/>
                <a:sym typeface="Wingdings" panose="05000000000000000000" pitchFamily="2" charset="2"/>
              </a:rPr>
              <a:t>)</a:t>
            </a:r>
          </a:p>
          <a:p>
            <a:pPr marL="722313" lvl="0" indent="180975">
              <a:spcBef>
                <a:spcPts val="300"/>
              </a:spcBef>
              <a:buClr>
                <a:srgbClr val="C0504D">
                  <a:lumMod val="40000"/>
                  <a:lumOff val="60000"/>
                </a:srgbClr>
              </a:buClr>
              <a:buFont typeface="Arial" panose="020B0604020202020204" pitchFamily="34" charset="0"/>
              <a:buChar char="•"/>
            </a:pPr>
            <a:r>
              <a:rPr lang="fr-FR" sz="2200" dirty="0">
                <a:solidFill>
                  <a:prstClr val="black"/>
                </a:solidFill>
                <a:cs typeface="Arial" panose="020B0604020202020204" pitchFamily="34" charset="0"/>
                <a:sym typeface="Wingdings" panose="05000000000000000000" pitchFamily="2" charset="2"/>
              </a:rPr>
              <a:t>Actualisation </a:t>
            </a:r>
            <a:r>
              <a:rPr lang="fr-FR" sz="2200" dirty="0" err="1">
                <a:solidFill>
                  <a:prstClr val="black"/>
                </a:solidFill>
                <a:cs typeface="Arial" panose="020B0604020202020204" pitchFamily="34" charset="0"/>
                <a:sym typeface="Wingdings" panose="05000000000000000000" pitchFamily="2" charset="2"/>
              </a:rPr>
              <a:t>apres</a:t>
            </a:r>
            <a:r>
              <a:rPr lang="fr-FR" sz="2200" dirty="0">
                <a:solidFill>
                  <a:prstClr val="black"/>
                </a:solidFill>
                <a:cs typeface="Arial" panose="020B0604020202020204" pitchFamily="34" charset="0"/>
                <a:sym typeface="Wingdings" panose="05000000000000000000" pitchFamily="2" charset="2"/>
              </a:rPr>
              <a:t> 18 mois de projet</a:t>
            </a:r>
            <a:endParaRPr lang="fr-FR" sz="2400" b="1" dirty="0">
              <a:solidFill>
                <a:schemeClr val="accent2">
                  <a:lumMod val="60000"/>
                  <a:lumOff val="40000"/>
                </a:schemeClr>
              </a:solidFill>
              <a:cs typeface="Arial" panose="020B0604020202020204" pitchFamily="34" charset="0"/>
              <a:sym typeface="Wingdings" panose="05000000000000000000" pitchFamily="2" charset="2"/>
            </a:endParaRPr>
          </a:p>
          <a:p>
            <a:pPr marL="342900" indent="-342900">
              <a:spcBef>
                <a:spcPts val="600"/>
              </a:spcBef>
              <a:buClr>
                <a:schemeClr val="accent2">
                  <a:lumMod val="40000"/>
                  <a:lumOff val="60000"/>
                </a:schemeClr>
              </a:buClr>
              <a:buFont typeface="Wingdings" panose="05000000000000000000" pitchFamily="2" charset="2"/>
              <a:buChar char="Ø"/>
            </a:pPr>
            <a:r>
              <a:rPr lang="fr-FR" sz="2400" b="1" dirty="0">
                <a:solidFill>
                  <a:schemeClr val="accent2">
                    <a:lumMod val="60000"/>
                    <a:lumOff val="40000"/>
                  </a:schemeClr>
                </a:solidFill>
                <a:cs typeface="Arial" panose="020B0604020202020204" pitchFamily="34" charset="0"/>
                <a:sym typeface="Wingdings" panose="05000000000000000000" pitchFamily="2" charset="2"/>
              </a:rPr>
              <a:t>V3 (fin de projet)</a:t>
            </a:r>
          </a:p>
          <a:p>
            <a:pPr marL="722313" indent="180975" algn="just">
              <a:spcBef>
                <a:spcPts val="300"/>
              </a:spcBef>
              <a:buClr>
                <a:srgbClr val="C0504D">
                  <a:lumMod val="40000"/>
                  <a:lumOff val="60000"/>
                </a:srgbClr>
              </a:buClr>
              <a:buFont typeface="Arial" panose="020B0604020202020204" pitchFamily="34" charset="0"/>
              <a:buChar char="•"/>
            </a:pPr>
            <a:r>
              <a:rPr lang="fr-FR" sz="2200" dirty="0">
                <a:solidFill>
                  <a:prstClr val="black"/>
                </a:solidFill>
                <a:cs typeface="Arial" panose="020B0604020202020204" pitchFamily="34" charset="0"/>
              </a:rPr>
              <a:t>la + complète et détaillée</a:t>
            </a:r>
          </a:p>
          <a:p>
            <a:pPr marL="722313" indent="180975" algn="just">
              <a:spcBef>
                <a:spcPts val="300"/>
              </a:spcBef>
              <a:buClr>
                <a:srgbClr val="C0504D">
                  <a:lumMod val="40000"/>
                  <a:lumOff val="60000"/>
                </a:srgbClr>
              </a:buClr>
              <a:buFont typeface="Arial" panose="020B0604020202020204" pitchFamily="34" charset="0"/>
              <a:buChar char="•"/>
            </a:pPr>
            <a:r>
              <a:rPr lang="fr-FR" sz="2200" dirty="0">
                <a:solidFill>
                  <a:prstClr val="black"/>
                </a:solidFill>
                <a:cs typeface="Arial" panose="020B0604020202020204" pitchFamily="34" charset="0"/>
              </a:rPr>
              <a:t>doit décrire les actions concrètes pour ouvrir les données et faciliter leur accès et leur réutilisation après la fin du projet.</a:t>
            </a: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29</a:t>
              </a:fld>
              <a:endParaRPr lang="fr-FR" sz="1200" dirty="0">
                <a:solidFill>
                  <a:schemeClr val="tx1"/>
                </a:solidFill>
              </a:endParaRPr>
            </a:p>
          </p:txBody>
        </p:sp>
      </p:grpSp>
      <p:sp>
        <p:nvSpPr>
          <p:cNvPr id="12" name="ZoneTexte 11">
            <a:extLst>
              <a:ext uri="{FF2B5EF4-FFF2-40B4-BE49-F238E27FC236}">
                <a16:creationId xmlns:a16="http://schemas.microsoft.com/office/drawing/2014/main" id="{E5EA6C0C-7BC4-4E4B-B149-2B9FF88AD4FD}"/>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020026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1560" y="692696"/>
            <a:ext cx="8352928" cy="5904656"/>
          </a:xfrm>
        </p:spPr>
        <p:txBody>
          <a:bodyPr>
            <a:noAutofit/>
          </a:bodyPr>
          <a:lstStyle/>
          <a:p>
            <a:pPr marL="0" indent="0">
              <a:buNone/>
            </a:pPr>
            <a:r>
              <a:rPr lang="fr-FR" sz="2400" b="1" dirty="0">
                <a:solidFill>
                  <a:schemeClr val="accent5"/>
                </a:solidFill>
                <a:latin typeface="+mj-lt"/>
              </a:rPr>
              <a:t>Jour 2</a:t>
            </a:r>
            <a:endParaRPr lang="fr-FR" sz="2400" b="1" dirty="0">
              <a:latin typeface="+mj-lt"/>
            </a:endParaRPr>
          </a:p>
          <a:p>
            <a:pPr marL="1069975" indent="-423863">
              <a:lnSpc>
                <a:spcPct val="120000"/>
              </a:lnSpc>
              <a:spcBef>
                <a:spcPts val="200"/>
              </a:spcBef>
              <a:buFont typeface="+mj-lt"/>
              <a:buAutoNum type="arabicPeriod"/>
            </a:pPr>
            <a:r>
              <a:rPr lang="fr-FR" sz="2200" dirty="0"/>
              <a:t>Décrire et documenter ses données</a:t>
            </a:r>
          </a:p>
          <a:p>
            <a:pPr marL="1470025" lvl="1" indent="-423863">
              <a:lnSpc>
                <a:spcPct val="120000"/>
              </a:lnSpc>
              <a:spcBef>
                <a:spcPts val="200"/>
              </a:spcBef>
              <a:buFont typeface="Arial" panose="020B0604020202020204" pitchFamily="34" charset="0"/>
              <a:buChar char="•"/>
            </a:pPr>
            <a:r>
              <a:rPr lang="fr-FR" sz="2000" dirty="0"/>
              <a:t>Exercice</a:t>
            </a:r>
          </a:p>
          <a:p>
            <a:pPr marL="1046162" lvl="1" indent="0">
              <a:lnSpc>
                <a:spcPct val="120000"/>
              </a:lnSpc>
              <a:spcBef>
                <a:spcPts val="200"/>
              </a:spcBef>
              <a:buNone/>
            </a:pPr>
            <a:endParaRPr lang="fr-FR" sz="2000" dirty="0"/>
          </a:p>
          <a:p>
            <a:pPr marL="1069975" indent="-423863">
              <a:lnSpc>
                <a:spcPct val="120000"/>
              </a:lnSpc>
              <a:spcBef>
                <a:spcPts val="200"/>
              </a:spcBef>
              <a:buFont typeface="+mj-lt"/>
              <a:buAutoNum type="arabicPeriod"/>
            </a:pPr>
            <a:r>
              <a:rPr lang="fr-FR" sz="2200" dirty="0"/>
              <a:t>Gestion, traçabilité, qualité et stockage des données</a:t>
            </a:r>
          </a:p>
          <a:p>
            <a:pPr marL="1470025" lvl="1" indent="-423863">
              <a:lnSpc>
                <a:spcPct val="120000"/>
              </a:lnSpc>
              <a:spcBef>
                <a:spcPts val="200"/>
              </a:spcBef>
              <a:buFont typeface="Arial" panose="020B0604020202020204" pitchFamily="34" charset="0"/>
              <a:buChar char="•"/>
            </a:pPr>
            <a:r>
              <a:rPr lang="fr-FR" sz="2000" dirty="0"/>
              <a:t>Exercice</a:t>
            </a:r>
          </a:p>
          <a:p>
            <a:pPr marL="0" indent="0">
              <a:buNone/>
            </a:pPr>
            <a:r>
              <a:rPr lang="fr-FR" sz="2400" b="1" dirty="0">
                <a:solidFill>
                  <a:srgbClr val="00B050"/>
                </a:solidFill>
                <a:latin typeface="+mj-lt"/>
              </a:rPr>
              <a:t>Déjeuner</a:t>
            </a:r>
          </a:p>
          <a:p>
            <a:pPr marL="1103312" indent="-457200">
              <a:spcBef>
                <a:spcPts val="600"/>
              </a:spcBef>
              <a:spcAft>
                <a:spcPts val="600"/>
              </a:spcAft>
              <a:buAutoNum type="arabicPeriod" startAt="3"/>
              <a:tabLst>
                <a:tab pos="974725" algn="l"/>
              </a:tabLst>
            </a:pPr>
            <a:r>
              <a:rPr lang="fr-FR" sz="2200" dirty="0"/>
              <a:t>Partage et valorisation des données </a:t>
            </a:r>
          </a:p>
          <a:p>
            <a:pPr marL="1103312" indent="-457200">
              <a:spcBef>
                <a:spcPts val="600"/>
              </a:spcBef>
              <a:spcAft>
                <a:spcPts val="600"/>
              </a:spcAft>
              <a:buAutoNum type="arabicPeriod" startAt="3"/>
              <a:tabLst>
                <a:tab pos="974725" algn="l"/>
              </a:tabLst>
            </a:pPr>
            <a:r>
              <a:rPr lang="fr-FR" sz="2200" dirty="0"/>
              <a:t>Licences de diffusion des données</a:t>
            </a:r>
          </a:p>
          <a:p>
            <a:pPr marL="987425" indent="541338">
              <a:spcBef>
                <a:spcPts val="600"/>
              </a:spcBef>
              <a:spcAft>
                <a:spcPts val="600"/>
              </a:spcAft>
              <a:tabLst>
                <a:tab pos="974725" algn="l"/>
              </a:tabLst>
            </a:pPr>
            <a:r>
              <a:rPr lang="fr-FR" sz="2000" dirty="0">
                <a:solidFill>
                  <a:prstClr val="black"/>
                </a:solidFill>
              </a:rPr>
              <a:t>Exercice en petits groupes </a:t>
            </a:r>
          </a:p>
          <a:p>
            <a:pPr marL="987425" indent="0">
              <a:spcBef>
                <a:spcPts val="600"/>
              </a:spcBef>
              <a:spcAft>
                <a:spcPts val="600"/>
              </a:spcAft>
              <a:buNone/>
              <a:tabLst>
                <a:tab pos="974725" algn="l"/>
              </a:tabLst>
            </a:pPr>
            <a:endParaRPr lang="fr-FR" sz="2200" dirty="0"/>
          </a:p>
          <a:p>
            <a:pPr marL="1103312" indent="-457200">
              <a:spcBef>
                <a:spcPts val="600"/>
              </a:spcBef>
              <a:spcAft>
                <a:spcPts val="600"/>
              </a:spcAft>
              <a:buAutoNum type="arabicPeriod" startAt="5"/>
              <a:tabLst>
                <a:tab pos="974725" algn="l"/>
              </a:tabLst>
            </a:pPr>
            <a:r>
              <a:rPr lang="fr-FR" sz="2200" dirty="0"/>
              <a:t>Mise en pratique ou retour sur divers points</a:t>
            </a:r>
          </a:p>
          <a:p>
            <a:pPr marL="1046162" lvl="1" indent="0">
              <a:spcBef>
                <a:spcPts val="600"/>
              </a:spcBef>
              <a:spcAft>
                <a:spcPts val="600"/>
              </a:spcAft>
              <a:buNone/>
              <a:tabLst>
                <a:tab pos="974725" algn="l"/>
              </a:tabLst>
            </a:pPr>
            <a:r>
              <a:rPr lang="fr-FR" sz="2000" dirty="0"/>
              <a:t>	</a:t>
            </a:r>
          </a:p>
          <a:p>
            <a:pPr marL="0" indent="0">
              <a:buNone/>
            </a:pPr>
            <a:endParaRPr lang="fr-FR" sz="2000" dirty="0">
              <a:latin typeface="+mj-lt"/>
            </a:endParaRPr>
          </a:p>
        </p:txBody>
      </p:sp>
      <p:sp>
        <p:nvSpPr>
          <p:cNvPr id="6" name="Titre 1"/>
          <p:cNvSpPr txBox="1">
            <a:spLocks/>
          </p:cNvSpPr>
          <p:nvPr/>
        </p:nvSpPr>
        <p:spPr>
          <a:xfrm>
            <a:off x="382838" y="-99392"/>
            <a:ext cx="8306316" cy="8640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fr-FR" sz="3600" b="1" dirty="0">
                <a:solidFill>
                  <a:schemeClr val="accent5"/>
                </a:solidFill>
                <a:latin typeface="Alwyn New Rg" pitchFamily="34" charset="0"/>
              </a:rPr>
              <a:t>Programme de la formation</a:t>
            </a:r>
          </a:p>
        </p:txBody>
      </p:sp>
      <p:pic>
        <p:nvPicPr>
          <p:cNvPr id="2" name="Image 1"/>
          <p:cNvPicPr>
            <a:picLocks noChangeAspect="1"/>
          </p:cNvPicPr>
          <p:nvPr/>
        </p:nvPicPr>
        <p:blipFill>
          <a:blip r:embed="rId4"/>
          <a:stretch>
            <a:fillRect/>
          </a:stretch>
        </p:blipFill>
        <p:spPr>
          <a:xfrm>
            <a:off x="1099937" y="4869160"/>
            <a:ext cx="595313" cy="595313"/>
          </a:xfrm>
          <a:prstGeom prst="rect">
            <a:avLst/>
          </a:prstGeom>
        </p:spPr>
      </p:pic>
      <p:pic>
        <p:nvPicPr>
          <p:cNvPr id="4" name="Image 3"/>
          <p:cNvPicPr>
            <a:picLocks noChangeAspect="1"/>
          </p:cNvPicPr>
          <p:nvPr/>
        </p:nvPicPr>
        <p:blipFill>
          <a:blip r:embed="rId5"/>
          <a:stretch>
            <a:fillRect/>
          </a:stretch>
        </p:blipFill>
        <p:spPr>
          <a:xfrm>
            <a:off x="1099937" y="1772816"/>
            <a:ext cx="597460" cy="591363"/>
          </a:xfrm>
          <a:prstGeom prst="rect">
            <a:avLst/>
          </a:prstGeom>
        </p:spPr>
      </p:pic>
      <p:grpSp>
        <p:nvGrpSpPr>
          <p:cNvPr id="7" name="Groupe 6">
            <a:extLst>
              <a:ext uri="{FF2B5EF4-FFF2-40B4-BE49-F238E27FC236}">
                <a16:creationId xmlns:a16="http://schemas.microsoft.com/office/drawing/2014/main" id="{8870360F-AE79-49E6-8D3B-CC4AC55F2CBA}"/>
              </a:ext>
            </a:extLst>
          </p:cNvPr>
          <p:cNvGrpSpPr/>
          <p:nvPr/>
        </p:nvGrpSpPr>
        <p:grpSpPr>
          <a:xfrm>
            <a:off x="-7684" y="6464300"/>
            <a:ext cx="9159368" cy="435904"/>
            <a:chOff x="-7684" y="6464300"/>
            <a:chExt cx="9159368" cy="435904"/>
          </a:xfrm>
        </p:grpSpPr>
        <p:grpSp>
          <p:nvGrpSpPr>
            <p:cNvPr id="8" name="Groupe 7">
              <a:extLst>
                <a:ext uri="{FF2B5EF4-FFF2-40B4-BE49-F238E27FC236}">
                  <a16:creationId xmlns:a16="http://schemas.microsoft.com/office/drawing/2014/main" id="{0366DC93-0A67-42AF-9D28-DBCC223A512A}"/>
                </a:ext>
              </a:extLst>
            </p:cNvPr>
            <p:cNvGrpSpPr/>
            <p:nvPr/>
          </p:nvGrpSpPr>
          <p:grpSpPr>
            <a:xfrm>
              <a:off x="5938" y="6464300"/>
              <a:ext cx="9120556" cy="435904"/>
              <a:chOff x="5938" y="6464300"/>
              <a:chExt cx="9120556" cy="435904"/>
            </a:xfrm>
          </p:grpSpPr>
          <p:pic>
            <p:nvPicPr>
              <p:cNvPr id="10" name="Image 9">
                <a:extLst>
                  <a:ext uri="{FF2B5EF4-FFF2-40B4-BE49-F238E27FC236}">
                    <a16:creationId xmlns:a16="http://schemas.microsoft.com/office/drawing/2014/main" id="{97C91150-E28D-4123-966E-0D085F3ED2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1" name="Espace réservé du numéro de diapositive 4">
                <a:extLst>
                  <a:ext uri="{FF2B5EF4-FFF2-40B4-BE49-F238E27FC236}">
                    <a16:creationId xmlns:a16="http://schemas.microsoft.com/office/drawing/2014/main" id="{29B0B7E3-FF1E-4ED0-AD56-61B7F4FF6B22}"/>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3</a:t>
                </a:fld>
                <a:endParaRPr lang="fr-FR" sz="1200" dirty="0">
                  <a:solidFill>
                    <a:schemeClr val="tx1"/>
                  </a:solidFill>
                </a:endParaRPr>
              </a:p>
            </p:txBody>
          </p:sp>
        </p:grpSp>
        <p:sp>
          <p:nvSpPr>
            <p:cNvPr id="9" name="ZoneTexte 8">
              <a:extLst>
                <a:ext uri="{FF2B5EF4-FFF2-40B4-BE49-F238E27FC236}">
                  <a16:creationId xmlns:a16="http://schemas.microsoft.com/office/drawing/2014/main" id="{6CB45189-C757-45F0-AE12-A563C18034D6}"/>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grpSp>
    </p:spTree>
    <p:extLst>
      <p:ext uri="{BB962C8B-B14F-4D97-AF65-F5344CB8AC3E}">
        <p14:creationId xmlns:p14="http://schemas.microsoft.com/office/powerpoint/2010/main" val="3205951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p:cNvSpPr>
            <a:spLocks noGrp="1"/>
          </p:cNvSpPr>
          <p:nvPr>
            <p:ph idx="1"/>
          </p:nvPr>
        </p:nvSpPr>
        <p:spPr>
          <a:xfrm>
            <a:off x="611560" y="1052736"/>
            <a:ext cx="8424936" cy="5411564"/>
          </a:xfrm>
        </p:spPr>
        <p:txBody>
          <a:bodyPr>
            <a:noAutofit/>
          </a:bodyPr>
          <a:lstStyle/>
          <a:p>
            <a:pPr marL="0" indent="0">
              <a:spcBef>
                <a:spcPts val="600"/>
              </a:spcBef>
              <a:buClr>
                <a:srgbClr val="B84356"/>
              </a:buClr>
              <a:buNone/>
            </a:pPr>
            <a:r>
              <a:rPr lang="fr-FR" sz="2400" dirty="0">
                <a:cs typeface="Arial" panose="020B0604020202020204" pitchFamily="34" charset="0"/>
              </a:rPr>
              <a:t>1. Décrire les données</a:t>
            </a:r>
          </a:p>
          <a:p>
            <a:pPr marL="0" indent="0">
              <a:lnSpc>
                <a:spcPct val="200000"/>
              </a:lnSpc>
              <a:spcBef>
                <a:spcPts val="1200"/>
              </a:spcBef>
              <a:buClr>
                <a:srgbClr val="B84356"/>
              </a:buClr>
              <a:buNone/>
            </a:pPr>
            <a:r>
              <a:rPr lang="fr-FR" sz="2400" dirty="0">
                <a:cs typeface="Arial" panose="020B0604020202020204" pitchFamily="34" charset="0"/>
              </a:rPr>
              <a:t>2. Clarifier le cadre juridique et éthique</a:t>
            </a:r>
          </a:p>
          <a:p>
            <a:pPr marL="0" lvl="2" indent="0">
              <a:lnSpc>
                <a:spcPct val="200000"/>
              </a:lnSpc>
              <a:spcBef>
                <a:spcPts val="1200"/>
              </a:spcBef>
              <a:buClr>
                <a:srgbClr val="B84356"/>
              </a:buClr>
              <a:buNone/>
            </a:pPr>
            <a:r>
              <a:rPr lang="fr-FR" dirty="0">
                <a:cs typeface="Arial" panose="020B0604020202020204" pitchFamily="34" charset="0"/>
              </a:rPr>
              <a:t>3. Garantir la compréhension des données</a:t>
            </a:r>
          </a:p>
          <a:p>
            <a:pPr marL="0" lvl="2" indent="0">
              <a:lnSpc>
                <a:spcPct val="200000"/>
              </a:lnSpc>
              <a:spcBef>
                <a:spcPts val="1200"/>
              </a:spcBef>
              <a:buClr>
                <a:srgbClr val="B84356"/>
              </a:buClr>
              <a:buNone/>
            </a:pPr>
            <a:r>
              <a:rPr lang="fr-FR" dirty="0">
                <a:cs typeface="Arial" panose="020B0604020202020204" pitchFamily="34" charset="0"/>
              </a:rPr>
              <a:t>4. Assurer leur stockage</a:t>
            </a:r>
          </a:p>
          <a:p>
            <a:pPr marL="0" lvl="2" indent="0">
              <a:lnSpc>
                <a:spcPct val="200000"/>
              </a:lnSpc>
              <a:spcBef>
                <a:spcPts val="1200"/>
              </a:spcBef>
              <a:buClr>
                <a:srgbClr val="B84356"/>
              </a:buClr>
              <a:buNone/>
            </a:pPr>
            <a:r>
              <a:rPr lang="fr-FR" dirty="0">
                <a:cs typeface="Arial" panose="020B0604020202020204" pitchFamily="34" charset="0"/>
              </a:rPr>
              <a:t>5. Définir les responsabilités</a:t>
            </a:r>
          </a:p>
          <a:p>
            <a:pPr marL="0" lvl="2" indent="0">
              <a:lnSpc>
                <a:spcPct val="200000"/>
              </a:lnSpc>
              <a:spcBef>
                <a:spcPts val="1200"/>
              </a:spcBef>
              <a:buClr>
                <a:srgbClr val="B84356"/>
              </a:buClr>
              <a:buNone/>
            </a:pPr>
            <a:r>
              <a:rPr lang="fr-FR" dirty="0">
                <a:cs typeface="Arial" panose="020B0604020202020204" pitchFamily="34" charset="0"/>
              </a:rPr>
              <a:t>6. Spécifier les modalités de partage</a:t>
            </a:r>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30</a:t>
            </a:fld>
            <a:endParaRPr lang="fr-FR" dirty="0"/>
          </a:p>
        </p:txBody>
      </p:sp>
      <p:sp>
        <p:nvSpPr>
          <p:cNvPr id="9" name="ZoneTexte 8"/>
          <p:cNvSpPr txBox="1"/>
          <p:nvPr/>
        </p:nvSpPr>
        <p:spPr>
          <a:xfrm>
            <a:off x="1374187" y="3975447"/>
            <a:ext cx="2522357" cy="461665"/>
          </a:xfrm>
          <a:prstGeom prst="rect">
            <a:avLst/>
          </a:prstGeom>
          <a:noFill/>
        </p:spPr>
        <p:txBody>
          <a:bodyPr wrap="none" rtlCol="0">
            <a:spAutoFit/>
          </a:bodyPr>
          <a:lstStyle/>
          <a:p>
            <a:pPr marL="257175" indent="-257175">
              <a:buFont typeface="Wingdings" panose="05000000000000000000" pitchFamily="2" charset="2"/>
              <a:buChar char="à"/>
            </a:pPr>
            <a:r>
              <a:rPr lang="fr-FR" sz="2400" b="1" dirty="0">
                <a:solidFill>
                  <a:schemeClr val="accent3">
                    <a:lumMod val="75000"/>
                  </a:schemeClr>
                </a:solidFill>
                <a:sym typeface="Wingdings" panose="05000000000000000000" pitchFamily="2" charset="2"/>
              </a:rPr>
              <a:t>Eviter les pertes</a:t>
            </a:r>
            <a:endParaRPr lang="fr-FR" sz="2400" dirty="0">
              <a:solidFill>
                <a:schemeClr val="accent3">
                  <a:lumMod val="75000"/>
                </a:schemeClr>
              </a:solidFill>
            </a:endParaRPr>
          </a:p>
        </p:txBody>
      </p:sp>
      <p:grpSp>
        <p:nvGrpSpPr>
          <p:cNvPr id="3" name="Groupe 2"/>
          <p:cNvGrpSpPr/>
          <p:nvPr/>
        </p:nvGrpSpPr>
        <p:grpSpPr>
          <a:xfrm>
            <a:off x="1374187" y="1383159"/>
            <a:ext cx="5913735" cy="2189857"/>
            <a:chOff x="1374187" y="1383159"/>
            <a:chExt cx="5913735" cy="2189857"/>
          </a:xfrm>
        </p:grpSpPr>
        <p:sp>
          <p:nvSpPr>
            <p:cNvPr id="10" name="ZoneTexte 9"/>
            <p:cNvSpPr txBox="1"/>
            <p:nvPr/>
          </p:nvSpPr>
          <p:spPr>
            <a:xfrm>
              <a:off x="1374187" y="3111351"/>
              <a:ext cx="5372368" cy="461665"/>
            </a:xfrm>
            <a:prstGeom prst="rect">
              <a:avLst/>
            </a:prstGeom>
            <a:noFill/>
          </p:spPr>
          <p:txBody>
            <a:bodyPr wrap="none" rtlCol="0">
              <a:spAutoFit/>
            </a:bodyPr>
            <a:lstStyle/>
            <a:p>
              <a:pPr marL="257175" indent="-257175">
                <a:buFont typeface="Wingdings" panose="05000000000000000000" pitchFamily="2" charset="2"/>
                <a:buChar char="à"/>
              </a:pPr>
              <a:r>
                <a:rPr lang="fr-FR" sz="2400" b="1" dirty="0">
                  <a:solidFill>
                    <a:schemeClr val="accent2">
                      <a:lumMod val="60000"/>
                      <a:lumOff val="40000"/>
                    </a:schemeClr>
                  </a:solidFill>
                  <a:sym typeface="Wingdings" panose="05000000000000000000" pitchFamily="2" charset="2"/>
                </a:rPr>
                <a:t>Permettre la réutilisation des données</a:t>
              </a:r>
              <a:endParaRPr lang="fr-FR" sz="2400" dirty="0">
                <a:solidFill>
                  <a:schemeClr val="accent2">
                    <a:lumMod val="60000"/>
                    <a:lumOff val="40000"/>
                  </a:schemeClr>
                </a:solidFill>
              </a:endParaRPr>
            </a:p>
          </p:txBody>
        </p:sp>
        <p:sp>
          <p:nvSpPr>
            <p:cNvPr id="11" name="ZoneTexte 10"/>
            <p:cNvSpPr txBox="1"/>
            <p:nvPr/>
          </p:nvSpPr>
          <p:spPr>
            <a:xfrm>
              <a:off x="1374187" y="1383159"/>
              <a:ext cx="5913735" cy="461665"/>
            </a:xfrm>
            <a:prstGeom prst="rect">
              <a:avLst/>
            </a:prstGeom>
            <a:noFill/>
          </p:spPr>
          <p:txBody>
            <a:bodyPr wrap="none" rtlCol="0">
              <a:spAutoFit/>
            </a:bodyPr>
            <a:lstStyle/>
            <a:p>
              <a:pPr marL="257175" indent="-257175">
                <a:buFont typeface="Wingdings" panose="05000000000000000000" pitchFamily="2" charset="2"/>
                <a:buChar char="à"/>
              </a:pPr>
              <a:r>
                <a:rPr lang="fr-FR" sz="2400" b="1" dirty="0">
                  <a:solidFill>
                    <a:schemeClr val="accent2">
                      <a:lumMod val="60000"/>
                      <a:lumOff val="40000"/>
                    </a:schemeClr>
                  </a:solidFill>
                  <a:sym typeface="Wingdings" panose="05000000000000000000" pitchFamily="2" charset="2"/>
                </a:rPr>
                <a:t>Assurer la reproductibilité des expériences</a:t>
              </a:r>
              <a:endParaRPr lang="fr-FR" sz="2400" dirty="0">
                <a:solidFill>
                  <a:schemeClr val="accent2">
                    <a:lumMod val="60000"/>
                    <a:lumOff val="40000"/>
                  </a:schemeClr>
                </a:solidFill>
              </a:endParaRPr>
            </a:p>
          </p:txBody>
        </p:sp>
      </p:grpSp>
      <p:grpSp>
        <p:nvGrpSpPr>
          <p:cNvPr id="2" name="Groupe 1"/>
          <p:cNvGrpSpPr/>
          <p:nvPr/>
        </p:nvGrpSpPr>
        <p:grpSpPr>
          <a:xfrm>
            <a:off x="1374187" y="2175247"/>
            <a:ext cx="5048433" cy="4062065"/>
            <a:chOff x="1374187" y="2175247"/>
            <a:chExt cx="5048433" cy="4062065"/>
          </a:xfrm>
        </p:grpSpPr>
        <p:sp>
          <p:nvSpPr>
            <p:cNvPr id="12" name="ZoneTexte 11"/>
            <p:cNvSpPr txBox="1"/>
            <p:nvPr/>
          </p:nvSpPr>
          <p:spPr>
            <a:xfrm>
              <a:off x="1374187" y="2175247"/>
              <a:ext cx="5048433" cy="461665"/>
            </a:xfrm>
            <a:prstGeom prst="rect">
              <a:avLst/>
            </a:prstGeom>
            <a:noFill/>
          </p:spPr>
          <p:txBody>
            <a:bodyPr wrap="none" rtlCol="0">
              <a:spAutoFit/>
            </a:bodyPr>
            <a:lstStyle/>
            <a:p>
              <a:pPr marL="257175" indent="-257175">
                <a:buFont typeface="Wingdings" panose="05000000000000000000" pitchFamily="2" charset="2"/>
                <a:buChar char="à"/>
              </a:pPr>
              <a:r>
                <a:rPr lang="fr-FR" sz="2400" b="1" dirty="0">
                  <a:solidFill>
                    <a:srgbClr val="0070C0"/>
                  </a:solidFill>
                  <a:sym typeface="Wingdings" panose="05000000000000000000" pitchFamily="2" charset="2"/>
                </a:rPr>
                <a:t>Respect des droits et des personnes</a:t>
              </a:r>
              <a:endParaRPr lang="fr-FR" sz="2400" b="1" dirty="0">
                <a:solidFill>
                  <a:srgbClr val="0070C0"/>
                </a:solidFill>
              </a:endParaRPr>
            </a:p>
          </p:txBody>
        </p:sp>
        <p:sp>
          <p:nvSpPr>
            <p:cNvPr id="13" name="ZoneTexte 12"/>
            <p:cNvSpPr txBox="1"/>
            <p:nvPr/>
          </p:nvSpPr>
          <p:spPr>
            <a:xfrm>
              <a:off x="1374187" y="5775647"/>
              <a:ext cx="4736681" cy="461665"/>
            </a:xfrm>
            <a:prstGeom prst="rect">
              <a:avLst/>
            </a:prstGeom>
            <a:noFill/>
          </p:spPr>
          <p:txBody>
            <a:bodyPr wrap="none" rtlCol="0">
              <a:spAutoFit/>
            </a:bodyPr>
            <a:lstStyle/>
            <a:p>
              <a:pPr marL="257175" indent="-257175">
                <a:buFont typeface="Wingdings" panose="05000000000000000000" pitchFamily="2" charset="2"/>
                <a:buChar char="à"/>
              </a:pPr>
              <a:r>
                <a:rPr lang="fr-FR" sz="2400" b="1" dirty="0">
                  <a:solidFill>
                    <a:srgbClr val="0070C0"/>
                  </a:solidFill>
                  <a:sym typeface="Wingdings" panose="05000000000000000000" pitchFamily="2" charset="2"/>
                </a:rPr>
                <a:t>Clarifier les droits de réutilisation</a:t>
              </a:r>
              <a:endParaRPr lang="fr-FR" sz="2400" dirty="0">
                <a:solidFill>
                  <a:srgbClr val="0070C0"/>
                </a:solidFill>
              </a:endParaRPr>
            </a:p>
          </p:txBody>
        </p:sp>
      </p:grpSp>
      <p:sp>
        <p:nvSpPr>
          <p:cNvPr id="14" name="ZoneTexte 13"/>
          <p:cNvSpPr txBox="1"/>
          <p:nvPr/>
        </p:nvSpPr>
        <p:spPr>
          <a:xfrm>
            <a:off x="1374187" y="4839543"/>
            <a:ext cx="3546099" cy="461665"/>
          </a:xfrm>
          <a:prstGeom prst="rect">
            <a:avLst/>
          </a:prstGeom>
          <a:noFill/>
        </p:spPr>
        <p:txBody>
          <a:bodyPr wrap="none" rtlCol="0">
            <a:spAutoFit/>
          </a:bodyPr>
          <a:lstStyle/>
          <a:p>
            <a:pPr marL="257175" indent="-257175">
              <a:buFont typeface="Wingdings" panose="05000000000000000000" pitchFamily="2" charset="2"/>
              <a:buChar char="à"/>
            </a:pPr>
            <a:r>
              <a:rPr lang="fr-FR" sz="2400" b="1" dirty="0">
                <a:solidFill>
                  <a:schemeClr val="accent3">
                    <a:lumMod val="75000"/>
                  </a:schemeClr>
                </a:solidFill>
                <a:sym typeface="Wingdings" panose="05000000000000000000" pitchFamily="2" charset="2"/>
              </a:rPr>
              <a:t>Etablir le rôle de chacun</a:t>
            </a:r>
            <a:endParaRPr lang="fr-FR" sz="2400" dirty="0">
              <a:solidFill>
                <a:schemeClr val="accent3">
                  <a:lumMod val="75000"/>
                </a:schemeClr>
              </a:solidFill>
            </a:endParaRPr>
          </a:p>
        </p:txBody>
      </p:sp>
      <p:sp>
        <p:nvSpPr>
          <p:cNvPr id="18"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vert="horz" lIns="91440" tIns="45720" rIns="91440" bIns="45720" rtlCol="0" anchor="ctr">
            <a:normAutofit/>
          </a:bodyPr>
          <a:lstStyle/>
          <a:p>
            <a:pPr algn="l"/>
            <a:r>
              <a:rPr lang="fr-FR" sz="3200" b="1" dirty="0">
                <a:latin typeface="+mn-lt"/>
              </a:rPr>
              <a:t>Les objectifs du PGD</a:t>
            </a:r>
          </a:p>
        </p:txBody>
      </p:sp>
      <p:grpSp>
        <p:nvGrpSpPr>
          <p:cNvPr id="17" name="Groupe 16">
            <a:extLst>
              <a:ext uri="{FF2B5EF4-FFF2-40B4-BE49-F238E27FC236}">
                <a16:creationId xmlns:a16="http://schemas.microsoft.com/office/drawing/2014/main" id="{24F7584C-6607-4DBA-AEFC-1946F20AF3D3}"/>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A287800A-956F-414D-9E21-290F928BF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DF59B4B-A4C4-4AD7-B072-B3D52BA5CCC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30</a:t>
              </a:fld>
              <a:endParaRPr lang="fr-FR" sz="1200" dirty="0">
                <a:solidFill>
                  <a:schemeClr val="tx1"/>
                </a:solidFill>
              </a:endParaRPr>
            </a:p>
          </p:txBody>
        </p:sp>
      </p:grpSp>
      <p:sp>
        <p:nvSpPr>
          <p:cNvPr id="22" name="ZoneTexte 21">
            <a:extLst>
              <a:ext uri="{FF2B5EF4-FFF2-40B4-BE49-F238E27FC236}">
                <a16:creationId xmlns:a16="http://schemas.microsoft.com/office/drawing/2014/main" id="{03562D6E-377F-4D9E-83EF-DEF10619BCB5}"/>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39303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r>
              <a:rPr lang="fr-FR" dirty="0">
                <a:solidFill>
                  <a:srgbClr val="82AA87"/>
                </a:solidFill>
                <a:latin typeface="Arial" panose="020B0604020202020204" pitchFamily="34" charset="0"/>
                <a:cs typeface="Arial" panose="020B0604020202020204" pitchFamily="34" charset="0"/>
              </a:rPr>
              <a:t>Science ouverte au Sud, Dakar, 23-25/09/2019</a:t>
            </a: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31</a:t>
            </a:fld>
            <a:endParaRPr lang="fr-FR"/>
          </a:p>
        </p:txBody>
      </p:sp>
      <p:grpSp>
        <p:nvGrpSpPr>
          <p:cNvPr id="9" name="Groupe 8"/>
          <p:cNvGrpSpPr/>
          <p:nvPr/>
        </p:nvGrpSpPr>
        <p:grpSpPr>
          <a:xfrm>
            <a:off x="323528" y="2924944"/>
            <a:ext cx="6662832" cy="1200329"/>
            <a:chOff x="467544" y="1124744"/>
            <a:chExt cx="8883776" cy="1600438"/>
          </a:xfrm>
        </p:grpSpPr>
        <p:sp>
          <p:nvSpPr>
            <p:cNvPr id="26" name="ZoneTexte 25"/>
            <p:cNvSpPr txBox="1"/>
            <p:nvPr/>
          </p:nvSpPr>
          <p:spPr>
            <a:xfrm>
              <a:off x="1475655" y="1124744"/>
              <a:ext cx="7875665" cy="160043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fr-FR"/>
              </a:defPPr>
              <a:lvl1pPr>
                <a:defRPr sz="2400">
                  <a:solidFill>
                    <a:schemeClr val="lt1"/>
                  </a:solidFill>
                </a:defRPr>
              </a:lvl1pPr>
            </a:lstStyle>
            <a:p>
              <a:pPr>
                <a:lnSpc>
                  <a:spcPct val="150000"/>
                </a:lnSpc>
                <a:spcBef>
                  <a:spcPts val="900"/>
                </a:spcBef>
                <a:spcAft>
                  <a:spcPts val="900"/>
                </a:spcAft>
              </a:pPr>
              <a:r>
                <a:rPr lang="fr-FR" b="1" dirty="0">
                  <a:solidFill>
                    <a:prstClr val="white"/>
                  </a:solidFill>
                </a:rPr>
                <a:t>Le PGD doit décrire tous les jeux de données </a:t>
              </a:r>
              <a:r>
                <a:rPr lang="fr-FR" dirty="0">
                  <a:solidFill>
                    <a:prstClr val="white"/>
                  </a:solidFill>
                </a:rPr>
                <a:t>	</a:t>
              </a:r>
              <a:r>
                <a:rPr lang="fr-FR" b="1" dirty="0">
                  <a:solidFill>
                    <a:prstClr val="white"/>
                  </a:solidFill>
                </a:rPr>
                <a:t>produits dans un projet</a:t>
              </a:r>
            </a:p>
          </p:txBody>
        </p:sp>
        <p:sp>
          <p:nvSpPr>
            <p:cNvPr id="27" name="Flèche droite 26"/>
            <p:cNvSpPr/>
            <p:nvPr/>
          </p:nvSpPr>
          <p:spPr>
            <a:xfrm>
              <a:off x="467544" y="1432200"/>
              <a:ext cx="941599" cy="48463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350">
                <a:solidFill>
                  <a:prstClr val="white"/>
                </a:solidFill>
              </a:endParaRPr>
            </a:p>
          </p:txBody>
        </p:sp>
      </p:gr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32" y="1306481"/>
            <a:ext cx="1620835" cy="1055999"/>
          </a:xfrm>
          <a:prstGeom prst="rect">
            <a:avLst/>
          </a:prstGeom>
        </p:spPr>
      </p:pic>
      <p:pic>
        <p:nvPicPr>
          <p:cNvPr id="11" name="Image 10"/>
          <p:cNvPicPr>
            <a:picLocks noChangeAspect="1"/>
          </p:cNvPicPr>
          <p:nvPr/>
        </p:nvPicPr>
        <p:blipFill>
          <a:blip r:embed="rId4"/>
          <a:stretch>
            <a:fillRect/>
          </a:stretch>
        </p:blipFill>
        <p:spPr>
          <a:xfrm>
            <a:off x="5392490" y="4515802"/>
            <a:ext cx="1335380" cy="1189498"/>
          </a:xfrm>
          <a:prstGeom prst="rect">
            <a:avLst/>
          </a:prstGeom>
        </p:spPr>
      </p:pic>
      <p:sp>
        <p:nvSpPr>
          <p:cNvPr id="12" name="ZoneTexte 11"/>
          <p:cNvSpPr txBox="1"/>
          <p:nvPr/>
        </p:nvSpPr>
        <p:spPr>
          <a:xfrm>
            <a:off x="724751" y="2431943"/>
            <a:ext cx="750526"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OMICS</a:t>
            </a:r>
          </a:p>
        </p:txBody>
      </p:sp>
      <p:sp>
        <p:nvSpPr>
          <p:cNvPr id="13" name="ZoneTexte 12"/>
          <p:cNvSpPr txBox="1"/>
          <p:nvPr/>
        </p:nvSpPr>
        <p:spPr>
          <a:xfrm>
            <a:off x="5542659" y="5690027"/>
            <a:ext cx="958852"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Enquêtes</a:t>
            </a:r>
          </a:p>
        </p:txBody>
      </p:sp>
      <p:pic>
        <p:nvPicPr>
          <p:cNvPr id="14" name="Image 13"/>
          <p:cNvPicPr>
            <a:picLocks noChangeAspect="1"/>
          </p:cNvPicPr>
          <p:nvPr/>
        </p:nvPicPr>
        <p:blipFill>
          <a:blip r:embed="rId5"/>
          <a:stretch>
            <a:fillRect/>
          </a:stretch>
        </p:blipFill>
        <p:spPr>
          <a:xfrm>
            <a:off x="454412" y="4529139"/>
            <a:ext cx="1603326" cy="1122328"/>
          </a:xfrm>
          <a:prstGeom prst="rect">
            <a:avLst/>
          </a:prstGeom>
        </p:spPr>
      </p:pic>
      <p:sp>
        <p:nvSpPr>
          <p:cNvPr id="15" name="ZoneTexte 14"/>
          <p:cNvSpPr txBox="1"/>
          <p:nvPr/>
        </p:nvSpPr>
        <p:spPr>
          <a:xfrm>
            <a:off x="275917" y="5690027"/>
            <a:ext cx="1991827"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Agro / physio / </a:t>
            </a:r>
            <a:r>
              <a:rPr lang="fr-FR" sz="1600" dirty="0" err="1"/>
              <a:t>phéno</a:t>
            </a:r>
            <a:endParaRPr lang="fr-FR" sz="1600" dirty="0"/>
          </a:p>
        </p:txBody>
      </p:sp>
      <p:pic>
        <p:nvPicPr>
          <p:cNvPr id="16" name="Image 15"/>
          <p:cNvPicPr>
            <a:picLocks noChangeAspect="1"/>
          </p:cNvPicPr>
          <p:nvPr/>
        </p:nvPicPr>
        <p:blipFill>
          <a:blip r:embed="rId6"/>
          <a:stretch>
            <a:fillRect/>
          </a:stretch>
        </p:blipFill>
        <p:spPr>
          <a:xfrm>
            <a:off x="1979712" y="4420848"/>
            <a:ext cx="1682380" cy="1119547"/>
          </a:xfrm>
          <a:prstGeom prst="rect">
            <a:avLst/>
          </a:prstGeom>
        </p:spPr>
      </p:pic>
      <p:sp>
        <p:nvSpPr>
          <p:cNvPr id="17" name="ZoneTexte 16"/>
          <p:cNvSpPr txBox="1"/>
          <p:nvPr/>
        </p:nvSpPr>
        <p:spPr>
          <a:xfrm>
            <a:off x="2339019" y="5520750"/>
            <a:ext cx="1158972"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Climatiques</a:t>
            </a:r>
          </a:p>
        </p:txBody>
      </p:sp>
      <p:pic>
        <p:nvPicPr>
          <p:cNvPr id="18" name="Image 17"/>
          <p:cNvPicPr>
            <a:picLocks noChangeAspect="1"/>
          </p:cNvPicPr>
          <p:nvPr/>
        </p:nvPicPr>
        <p:blipFill>
          <a:blip r:embed="rId7"/>
          <a:stretch>
            <a:fillRect/>
          </a:stretch>
        </p:blipFill>
        <p:spPr>
          <a:xfrm>
            <a:off x="2423866" y="1331737"/>
            <a:ext cx="1820667" cy="1045653"/>
          </a:xfrm>
          <a:prstGeom prst="rect">
            <a:avLst/>
          </a:prstGeom>
        </p:spPr>
      </p:pic>
      <p:pic>
        <p:nvPicPr>
          <p:cNvPr id="20" name="Image 19"/>
          <p:cNvPicPr>
            <a:picLocks noChangeAspect="1"/>
          </p:cNvPicPr>
          <p:nvPr/>
        </p:nvPicPr>
        <p:blipFill>
          <a:blip r:embed="rId8"/>
          <a:stretch>
            <a:fillRect/>
          </a:stretch>
        </p:blipFill>
        <p:spPr>
          <a:xfrm>
            <a:off x="3711970" y="4365104"/>
            <a:ext cx="1580763" cy="1154017"/>
          </a:xfrm>
          <a:prstGeom prst="rect">
            <a:avLst/>
          </a:prstGeom>
        </p:spPr>
      </p:pic>
      <p:sp>
        <p:nvSpPr>
          <p:cNvPr id="21" name="ZoneTexte 20"/>
          <p:cNvSpPr txBox="1"/>
          <p:nvPr/>
        </p:nvSpPr>
        <p:spPr>
          <a:xfrm>
            <a:off x="3919467" y="5536023"/>
            <a:ext cx="1165768"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Sols / hydro</a:t>
            </a:r>
          </a:p>
        </p:txBody>
      </p:sp>
      <p:grpSp>
        <p:nvGrpSpPr>
          <p:cNvPr id="22" name="Groupe 21"/>
          <p:cNvGrpSpPr/>
          <p:nvPr/>
        </p:nvGrpSpPr>
        <p:grpSpPr>
          <a:xfrm>
            <a:off x="4465292" y="1188157"/>
            <a:ext cx="2122932" cy="1671073"/>
            <a:chOff x="7040846" y="4183296"/>
            <a:chExt cx="1995573" cy="1612849"/>
          </a:xfrm>
        </p:grpSpPr>
        <p:pic>
          <p:nvPicPr>
            <p:cNvPr id="24" name="Imag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0846" y="4183296"/>
              <a:ext cx="1347578" cy="1612849"/>
            </a:xfrm>
            <a:prstGeom prst="rect">
              <a:avLst/>
            </a:prstGeom>
          </p:spPr>
        </p:pic>
        <p:pic>
          <p:nvPicPr>
            <p:cNvPr id="25" name="Image 24"/>
            <p:cNvPicPr>
              <a:picLocks noChangeAspect="1"/>
            </p:cNvPicPr>
            <p:nvPr/>
          </p:nvPicPr>
          <p:blipFill>
            <a:blip r:embed="rId10"/>
            <a:stretch>
              <a:fillRect/>
            </a:stretch>
          </p:blipFill>
          <p:spPr>
            <a:xfrm>
              <a:off x="7956376" y="4194217"/>
              <a:ext cx="1080043" cy="673125"/>
            </a:xfrm>
            <a:prstGeom prst="rect">
              <a:avLst/>
            </a:prstGeom>
          </p:spPr>
        </p:pic>
      </p:grpSp>
      <p:sp>
        <p:nvSpPr>
          <p:cNvPr id="23" name="ZoneTexte 22"/>
          <p:cNvSpPr txBox="1"/>
          <p:nvPr/>
        </p:nvSpPr>
        <p:spPr>
          <a:xfrm>
            <a:off x="5389060" y="2280547"/>
            <a:ext cx="1080121"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sz="1600" dirty="0" err="1"/>
              <a:t>Epidémio</a:t>
            </a:r>
            <a:r>
              <a:rPr lang="fr-FR" sz="1600" dirty="0"/>
              <a:t> </a:t>
            </a:r>
          </a:p>
        </p:txBody>
      </p:sp>
      <p:sp>
        <p:nvSpPr>
          <p:cNvPr id="28" name="ZoneTexte 27"/>
          <p:cNvSpPr txBox="1"/>
          <p:nvPr/>
        </p:nvSpPr>
        <p:spPr>
          <a:xfrm>
            <a:off x="6783104" y="4243977"/>
            <a:ext cx="2376264" cy="2250519"/>
          </a:xfrm>
          <a:prstGeom prst="wedgeEllipseCallout">
            <a:avLst>
              <a:gd name="adj1" fmla="val -48911"/>
              <a:gd name="adj2" fmla="val -63678"/>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dirty="0"/>
              <a:t>ou par:</a:t>
            </a:r>
          </a:p>
          <a:p>
            <a:pPr algn="ctr"/>
            <a:r>
              <a:rPr lang="fr-FR" sz="2000" dirty="0"/>
              <a:t>pays/sites</a:t>
            </a:r>
          </a:p>
          <a:p>
            <a:pPr algn="ctr"/>
            <a:r>
              <a:rPr lang="fr-FR" sz="2000" dirty="0"/>
              <a:t>espèce/filière</a:t>
            </a:r>
          </a:p>
          <a:p>
            <a:pPr algn="ctr"/>
            <a:r>
              <a:rPr lang="fr-FR" sz="2000" dirty="0"/>
              <a:t>traitement</a:t>
            </a:r>
          </a:p>
          <a:p>
            <a:pPr algn="ctr"/>
            <a:r>
              <a:rPr lang="fr-FR" sz="2000" dirty="0"/>
              <a:t>work package</a:t>
            </a:r>
          </a:p>
        </p:txBody>
      </p:sp>
      <p:sp>
        <p:nvSpPr>
          <p:cNvPr id="29" name="ZoneTexte 28"/>
          <p:cNvSpPr txBox="1"/>
          <p:nvPr/>
        </p:nvSpPr>
        <p:spPr>
          <a:xfrm>
            <a:off x="6900964" y="1920779"/>
            <a:ext cx="2243036" cy="562630"/>
          </a:xfrm>
          <a:prstGeom prst="wedgeEllipseCallout">
            <a:avLst>
              <a:gd name="adj1" fmla="val -41337"/>
              <a:gd name="adj2" fmla="val 138618"/>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fr-FR" sz="2000" b="1" dirty="0">
                <a:solidFill>
                  <a:srgbClr val="42BA97"/>
                </a:solidFill>
              </a:rPr>
              <a:t>Par discipline</a:t>
            </a:r>
          </a:p>
        </p:txBody>
      </p:sp>
      <p:sp>
        <p:nvSpPr>
          <p:cNvPr id="30"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11"/>
            <a:tile tx="0" ty="0" sx="100000" sy="100000" flip="none" algn="tl"/>
          </a:blipFill>
        </p:spPr>
        <p:txBody>
          <a:bodyPr vert="horz" lIns="91440" tIns="45720" rIns="91440" bIns="45720" rtlCol="0" anchor="ctr">
            <a:normAutofit/>
          </a:bodyPr>
          <a:lstStyle>
            <a:lvl1pPr>
              <a:spcBef>
                <a:spcPct val="0"/>
              </a:spcBef>
              <a:buNone/>
              <a:defRPr sz="3200" b="1">
                <a:ea typeface="+mj-ea"/>
                <a:cs typeface="+mj-cs"/>
              </a:defRPr>
            </a:lvl1pPr>
          </a:lstStyle>
          <a:p>
            <a:r>
              <a:rPr lang="fr-FR" dirty="0"/>
              <a:t>1. Décrire les données</a:t>
            </a:r>
          </a:p>
        </p:txBody>
      </p:sp>
      <p:sp>
        <p:nvSpPr>
          <p:cNvPr id="19" name="ZoneTexte 18"/>
          <p:cNvSpPr txBox="1"/>
          <p:nvPr/>
        </p:nvSpPr>
        <p:spPr>
          <a:xfrm>
            <a:off x="2180135" y="2431943"/>
            <a:ext cx="2448106"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Biochimiques / sensorielles</a:t>
            </a:r>
          </a:p>
        </p:txBody>
      </p:sp>
      <p:grpSp>
        <p:nvGrpSpPr>
          <p:cNvPr id="32" name="Groupe 31">
            <a:extLst>
              <a:ext uri="{FF2B5EF4-FFF2-40B4-BE49-F238E27FC236}">
                <a16:creationId xmlns:a16="http://schemas.microsoft.com/office/drawing/2014/main" id="{3BB512BB-AA30-449A-9794-DB6D6E1B10EA}"/>
              </a:ext>
            </a:extLst>
          </p:cNvPr>
          <p:cNvGrpSpPr/>
          <p:nvPr/>
        </p:nvGrpSpPr>
        <p:grpSpPr>
          <a:xfrm>
            <a:off x="5938" y="6464300"/>
            <a:ext cx="9120556" cy="435904"/>
            <a:chOff x="5938" y="6464300"/>
            <a:chExt cx="9120556" cy="435904"/>
          </a:xfrm>
        </p:grpSpPr>
        <p:pic>
          <p:nvPicPr>
            <p:cNvPr id="34" name="Image 33">
              <a:extLst>
                <a:ext uri="{FF2B5EF4-FFF2-40B4-BE49-F238E27FC236}">
                  <a16:creationId xmlns:a16="http://schemas.microsoft.com/office/drawing/2014/main" id="{D7B1997A-9F9A-4769-8525-BF4C24C8DA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5" name="Espace réservé du numéro de diapositive 4">
              <a:extLst>
                <a:ext uri="{FF2B5EF4-FFF2-40B4-BE49-F238E27FC236}">
                  <a16:creationId xmlns:a16="http://schemas.microsoft.com/office/drawing/2014/main" id="{23062DAF-E6B7-49B2-97C7-E025DABCC6F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31</a:t>
              </a:fld>
              <a:endParaRPr lang="fr-FR" sz="1200" dirty="0">
                <a:solidFill>
                  <a:schemeClr val="tx1"/>
                </a:solidFill>
              </a:endParaRPr>
            </a:p>
          </p:txBody>
        </p:sp>
      </p:grpSp>
      <p:sp>
        <p:nvSpPr>
          <p:cNvPr id="31" name="ZoneTexte 30">
            <a:extLst>
              <a:ext uri="{FF2B5EF4-FFF2-40B4-BE49-F238E27FC236}">
                <a16:creationId xmlns:a16="http://schemas.microsoft.com/office/drawing/2014/main" id="{57A04DD5-0D03-4AA9-97DE-C7D5A535C55A}"/>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583590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Cartographie des criquets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3" name="Rectangle : coins arrondis 2">
            <a:extLst>
              <a:ext uri="{FF2B5EF4-FFF2-40B4-BE49-F238E27FC236}">
                <a16:creationId xmlns:a16="http://schemas.microsoft.com/office/drawing/2014/main" id="{9189172D-35F0-49D0-914F-37D6EE80D261}"/>
              </a:ext>
            </a:extLst>
          </p:cNvPr>
          <p:cNvSpPr/>
          <p:nvPr/>
        </p:nvSpPr>
        <p:spPr>
          <a:xfrm>
            <a:off x="2349664" y="980728"/>
            <a:ext cx="4019769"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533CAC76-637C-4A72-8A92-0B1BDAEBCB81}"/>
              </a:ext>
            </a:extLst>
          </p:cNvPr>
          <p:cNvSpPr txBox="1"/>
          <p:nvPr/>
        </p:nvSpPr>
        <p:spPr>
          <a:xfrm>
            <a:off x="3059832" y="1197764"/>
            <a:ext cx="2394822"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d’observation </a:t>
            </a:r>
          </a:p>
          <a:p>
            <a:pPr algn="ctr"/>
            <a:r>
              <a:rPr lang="fr-FR" dirty="0"/>
              <a:t>des criquets</a:t>
            </a:r>
            <a:endParaRPr lang="fr-FR" sz="1600" dirty="0"/>
          </a:p>
        </p:txBody>
      </p:sp>
      <p:sp>
        <p:nvSpPr>
          <p:cNvPr id="40" name="ZoneTexte 39">
            <a:extLst>
              <a:ext uri="{FF2B5EF4-FFF2-40B4-BE49-F238E27FC236}">
                <a16:creationId xmlns:a16="http://schemas.microsoft.com/office/drawing/2014/main" id="{AF716902-5BC3-4F90-A253-D7130BC5C7DF}"/>
              </a:ext>
            </a:extLst>
          </p:cNvPr>
          <p:cNvSpPr txBox="1"/>
          <p:nvPr/>
        </p:nvSpPr>
        <p:spPr>
          <a:xfrm>
            <a:off x="6607044" y="1547500"/>
            <a:ext cx="2141420"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dirty="0"/>
              <a:t>Données climatiques</a:t>
            </a:r>
            <a:endParaRPr lang="fr-FR" sz="1600" dirty="0"/>
          </a:p>
        </p:txBody>
      </p:sp>
      <p:sp>
        <p:nvSpPr>
          <p:cNvPr id="48" name="ZoneTexte 47">
            <a:extLst>
              <a:ext uri="{FF2B5EF4-FFF2-40B4-BE49-F238E27FC236}">
                <a16:creationId xmlns:a16="http://schemas.microsoft.com/office/drawing/2014/main" id="{5E66CD39-C86E-45E9-B4A2-941041016D41}"/>
              </a:ext>
            </a:extLst>
          </p:cNvPr>
          <p:cNvSpPr txBox="1"/>
          <p:nvPr/>
        </p:nvSpPr>
        <p:spPr>
          <a:xfrm>
            <a:off x="3320000" y="2349132"/>
            <a:ext cx="2079095"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dirty="0"/>
              <a:t>Données Végétation</a:t>
            </a:r>
          </a:p>
        </p:txBody>
      </p:sp>
      <p:pic>
        <p:nvPicPr>
          <p:cNvPr id="5" name="Image 4">
            <a:extLst>
              <a:ext uri="{FF2B5EF4-FFF2-40B4-BE49-F238E27FC236}">
                <a16:creationId xmlns:a16="http://schemas.microsoft.com/office/drawing/2014/main" id="{16C9AEDF-D1FF-4450-8D3A-E90AD0A5D76D}"/>
              </a:ext>
            </a:extLst>
          </p:cNvPr>
          <p:cNvPicPr>
            <a:picLocks noChangeAspect="1"/>
          </p:cNvPicPr>
          <p:nvPr/>
        </p:nvPicPr>
        <p:blipFill>
          <a:blip r:embed="rId4"/>
          <a:stretch>
            <a:fillRect/>
          </a:stretch>
        </p:blipFill>
        <p:spPr>
          <a:xfrm>
            <a:off x="141738" y="981590"/>
            <a:ext cx="1981990" cy="2303394"/>
          </a:xfrm>
          <a:prstGeom prst="rect">
            <a:avLst/>
          </a:prstGeom>
        </p:spPr>
      </p:pic>
      <p:sp>
        <p:nvSpPr>
          <p:cNvPr id="6" name="ZoneTexte 5">
            <a:extLst>
              <a:ext uri="{FF2B5EF4-FFF2-40B4-BE49-F238E27FC236}">
                <a16:creationId xmlns:a16="http://schemas.microsoft.com/office/drawing/2014/main" id="{38FAC7E2-678D-4361-8A93-1CAF00CA7577}"/>
              </a:ext>
            </a:extLst>
          </p:cNvPr>
          <p:cNvSpPr txBox="1"/>
          <p:nvPr/>
        </p:nvSpPr>
        <p:spPr>
          <a:xfrm>
            <a:off x="392153" y="3377317"/>
            <a:ext cx="8572335" cy="400110"/>
          </a:xfrm>
          <a:prstGeom prst="rect">
            <a:avLst/>
          </a:prstGeom>
          <a:noFill/>
        </p:spPr>
        <p:txBody>
          <a:bodyPr wrap="square" rtlCol="0">
            <a:spAutoFit/>
          </a:bodyPr>
          <a:lstStyle/>
          <a:p>
            <a:r>
              <a:rPr lang="fr-FR" sz="2000" b="1" dirty="0"/>
              <a:t>1. Données produites pendant le projet </a:t>
            </a:r>
            <a:r>
              <a:rPr lang="fr-FR" sz="1600" dirty="0"/>
              <a:t>(Préciser origine, échelle, période, objectifs)</a:t>
            </a:r>
          </a:p>
        </p:txBody>
      </p:sp>
      <p:sp>
        <p:nvSpPr>
          <p:cNvPr id="49" name="ZoneTexte 48">
            <a:extLst>
              <a:ext uri="{FF2B5EF4-FFF2-40B4-BE49-F238E27FC236}">
                <a16:creationId xmlns:a16="http://schemas.microsoft.com/office/drawing/2014/main" id="{00D96B40-BF86-492E-887E-5B767A6698FF}"/>
              </a:ext>
            </a:extLst>
          </p:cNvPr>
          <p:cNvSpPr txBox="1"/>
          <p:nvPr/>
        </p:nvSpPr>
        <p:spPr>
          <a:xfrm>
            <a:off x="539553" y="3805297"/>
            <a:ext cx="8420831" cy="1477328"/>
          </a:xfrm>
          <a:prstGeom prst="rect">
            <a:avLst/>
          </a:prstGeom>
          <a:noFill/>
        </p:spPr>
        <p:txBody>
          <a:bodyPr wrap="none" rtlCol="0">
            <a:spAutoFit/>
          </a:bodyPr>
          <a:lstStyle/>
          <a:p>
            <a:pPr marL="285750" indent="-285750">
              <a:buFont typeface="Courier New" panose="02070309020205020404" pitchFamily="49" charset="0"/>
              <a:buChar char="o"/>
            </a:pPr>
            <a:r>
              <a:rPr lang="fr-FR" b="1" dirty="0"/>
              <a:t>Données d'observations de criquet pèlerin au Tchad entre 1986-2017</a:t>
            </a:r>
          </a:p>
          <a:p>
            <a:r>
              <a:rPr lang="fr-FR" dirty="0"/>
              <a:t>7000 observations de criquet pèlerin réalisées au Tchad entre 1986-2017 afin d’élaborer</a:t>
            </a:r>
          </a:p>
          <a:p>
            <a:r>
              <a:rPr lang="fr-FR" dirty="0"/>
              <a:t>des cartes saisonnières de répartition pour les périodes d’invasion et de rémission.</a:t>
            </a:r>
          </a:p>
          <a:p>
            <a:r>
              <a:rPr lang="fr-FR" dirty="0"/>
              <a:t>Comptage : adultes, larves, essaims, …</a:t>
            </a:r>
          </a:p>
          <a:p>
            <a:r>
              <a:rPr lang="fr-FR" dirty="0"/>
              <a:t>	    en accouplement, en ponte, stades larvaires, …</a:t>
            </a:r>
          </a:p>
        </p:txBody>
      </p:sp>
      <p:sp>
        <p:nvSpPr>
          <p:cNvPr id="17" name="ZoneTexte 16">
            <a:extLst>
              <a:ext uri="{FF2B5EF4-FFF2-40B4-BE49-F238E27FC236}">
                <a16:creationId xmlns:a16="http://schemas.microsoft.com/office/drawing/2014/main" id="{9CBC46F1-E13C-4065-B201-E40DFF6471CE}"/>
              </a:ext>
            </a:extLst>
          </p:cNvPr>
          <p:cNvSpPr txBox="1"/>
          <p:nvPr/>
        </p:nvSpPr>
        <p:spPr>
          <a:xfrm>
            <a:off x="6593326" y="2072175"/>
            <a:ext cx="2321661"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fr-FR" dirty="0"/>
              <a:t>Données télédétection</a:t>
            </a:r>
            <a:endParaRPr lang="fr-FR" sz="1600" dirty="0"/>
          </a:p>
        </p:txBody>
      </p:sp>
      <p:sp>
        <p:nvSpPr>
          <p:cNvPr id="18" name="ZoneTexte 17">
            <a:extLst>
              <a:ext uri="{FF2B5EF4-FFF2-40B4-BE49-F238E27FC236}">
                <a16:creationId xmlns:a16="http://schemas.microsoft.com/office/drawing/2014/main" id="{512089D6-3A73-44F0-B868-55FC35B8639F}"/>
              </a:ext>
            </a:extLst>
          </p:cNvPr>
          <p:cNvSpPr txBox="1"/>
          <p:nvPr/>
        </p:nvSpPr>
        <p:spPr>
          <a:xfrm>
            <a:off x="539553" y="5301208"/>
            <a:ext cx="6843476" cy="646331"/>
          </a:xfrm>
          <a:prstGeom prst="rect">
            <a:avLst/>
          </a:prstGeom>
          <a:noFill/>
        </p:spPr>
        <p:txBody>
          <a:bodyPr wrap="none" rtlCol="0">
            <a:spAutoFit/>
          </a:bodyPr>
          <a:lstStyle/>
          <a:p>
            <a:pPr marL="285750" indent="-285750">
              <a:buFont typeface="Courier New" panose="02070309020205020404" pitchFamily="49" charset="0"/>
              <a:buChar char="o"/>
            </a:pPr>
            <a:r>
              <a:rPr lang="fr-FR" b="1" dirty="0"/>
              <a:t>Données d’observation de la végétation</a:t>
            </a:r>
          </a:p>
          <a:p>
            <a:r>
              <a:rPr lang="fr-FR" dirty="0"/>
              <a:t>Caractérisation du type de couvert végétal, de l’état de la végétation, …</a:t>
            </a:r>
          </a:p>
        </p:txBody>
      </p:sp>
    </p:spTree>
    <p:extLst>
      <p:ext uri="{BB962C8B-B14F-4D97-AF65-F5344CB8AC3E}">
        <p14:creationId xmlns:p14="http://schemas.microsoft.com/office/powerpoint/2010/main" val="168564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Comportement de ménages ruraux face aux risques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3" name="Rectangle : coins arrondis 2">
            <a:extLst>
              <a:ext uri="{FF2B5EF4-FFF2-40B4-BE49-F238E27FC236}">
                <a16:creationId xmlns:a16="http://schemas.microsoft.com/office/drawing/2014/main" id="{9189172D-35F0-49D0-914F-37D6EE80D261}"/>
              </a:ext>
            </a:extLst>
          </p:cNvPr>
          <p:cNvSpPr/>
          <p:nvPr/>
        </p:nvSpPr>
        <p:spPr>
          <a:xfrm>
            <a:off x="2349664" y="836712"/>
            <a:ext cx="3602670" cy="2470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AF716902-5BC3-4F90-A253-D7130BC5C7DF}"/>
              </a:ext>
            </a:extLst>
          </p:cNvPr>
          <p:cNvSpPr txBox="1"/>
          <p:nvPr/>
        </p:nvSpPr>
        <p:spPr>
          <a:xfrm>
            <a:off x="6638803" y="1401902"/>
            <a:ext cx="1136529"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sz="1600" dirty="0"/>
              <a:t>climatiques</a:t>
            </a:r>
          </a:p>
        </p:txBody>
      </p:sp>
      <p:sp>
        <p:nvSpPr>
          <p:cNvPr id="6" name="ZoneTexte 5">
            <a:extLst>
              <a:ext uri="{FF2B5EF4-FFF2-40B4-BE49-F238E27FC236}">
                <a16:creationId xmlns:a16="http://schemas.microsoft.com/office/drawing/2014/main" id="{38FAC7E2-678D-4361-8A93-1CAF00CA7577}"/>
              </a:ext>
            </a:extLst>
          </p:cNvPr>
          <p:cNvSpPr txBox="1"/>
          <p:nvPr/>
        </p:nvSpPr>
        <p:spPr>
          <a:xfrm>
            <a:off x="251520" y="3645024"/>
            <a:ext cx="8572335" cy="400110"/>
          </a:xfrm>
          <a:prstGeom prst="rect">
            <a:avLst/>
          </a:prstGeom>
          <a:noFill/>
        </p:spPr>
        <p:txBody>
          <a:bodyPr wrap="square" rtlCol="0">
            <a:spAutoFit/>
          </a:bodyPr>
          <a:lstStyle/>
          <a:p>
            <a:r>
              <a:rPr lang="fr-FR" sz="2000" b="1" dirty="0"/>
              <a:t>1. Données produites pendant le projet </a:t>
            </a:r>
            <a:r>
              <a:rPr lang="fr-FR" sz="1600" dirty="0"/>
              <a:t>(Préciser origine, échelle, période, objectifs)</a:t>
            </a:r>
          </a:p>
        </p:txBody>
      </p:sp>
      <p:sp>
        <p:nvSpPr>
          <p:cNvPr id="49" name="ZoneTexte 48">
            <a:extLst>
              <a:ext uri="{FF2B5EF4-FFF2-40B4-BE49-F238E27FC236}">
                <a16:creationId xmlns:a16="http://schemas.microsoft.com/office/drawing/2014/main" id="{00D96B40-BF86-492E-887E-5B767A6698FF}"/>
              </a:ext>
            </a:extLst>
          </p:cNvPr>
          <p:cNvSpPr txBox="1"/>
          <p:nvPr/>
        </p:nvSpPr>
        <p:spPr>
          <a:xfrm>
            <a:off x="326912" y="4070102"/>
            <a:ext cx="8858772" cy="1631216"/>
          </a:xfrm>
          <a:prstGeom prst="rect">
            <a:avLst/>
          </a:prstGeom>
          <a:noFill/>
        </p:spPr>
        <p:txBody>
          <a:bodyPr wrap="none" rtlCol="0">
            <a:spAutoFit/>
          </a:bodyPr>
          <a:lstStyle/>
          <a:p>
            <a:pPr marL="285750" indent="-285750">
              <a:buFont typeface="Courier New" panose="02070309020205020404" pitchFamily="49" charset="0"/>
              <a:buChar char="o"/>
            </a:pPr>
            <a:r>
              <a:rPr lang="fr-FR" b="1" dirty="0"/>
              <a:t>Données quantitatives et qualitatives sur la caractérisation des ménages ruraux </a:t>
            </a:r>
          </a:p>
          <a:p>
            <a:r>
              <a:rPr lang="fr-FR" b="1" dirty="0"/>
              <a:t>et leurs comportements face à différents types de chocs </a:t>
            </a:r>
            <a:r>
              <a:rPr lang="fr-FR" dirty="0"/>
              <a:t>(climatique, économique, humain).</a:t>
            </a:r>
          </a:p>
          <a:p>
            <a:pPr>
              <a:spcBef>
                <a:spcPts val="600"/>
              </a:spcBef>
            </a:pPr>
            <a:r>
              <a:rPr lang="fr-FR" dirty="0"/>
              <a:t>Données recueillies auprès de 170 ménages ruraux de 2 villages d’Afrique du Sud, </a:t>
            </a:r>
          </a:p>
          <a:p>
            <a:pPr>
              <a:spcBef>
                <a:spcPts val="300"/>
              </a:spcBef>
            </a:pPr>
            <a:r>
              <a:rPr lang="fr-FR" dirty="0"/>
              <a:t>         lors d'ateliers participatifs et par enquêtes et interviews,</a:t>
            </a:r>
          </a:p>
          <a:p>
            <a:pPr>
              <a:spcBef>
                <a:spcPts val="300"/>
              </a:spcBef>
            </a:pPr>
            <a:r>
              <a:rPr lang="fr-FR" dirty="0"/>
              <a:t>         réalisés sur la, période XXXX-XXXX. 	</a:t>
            </a:r>
            <a:endParaRPr lang="fr-FR" sz="1200" dirty="0"/>
          </a:p>
        </p:txBody>
      </p:sp>
      <p:sp>
        <p:nvSpPr>
          <p:cNvPr id="17" name="ZoneTexte 16">
            <a:extLst>
              <a:ext uri="{FF2B5EF4-FFF2-40B4-BE49-F238E27FC236}">
                <a16:creationId xmlns:a16="http://schemas.microsoft.com/office/drawing/2014/main" id="{F9FFE96D-CC1C-442A-A62B-0CDFCBB4B1D6}"/>
              </a:ext>
            </a:extLst>
          </p:cNvPr>
          <p:cNvSpPr txBox="1"/>
          <p:nvPr/>
        </p:nvSpPr>
        <p:spPr>
          <a:xfrm>
            <a:off x="2842335" y="1196752"/>
            <a:ext cx="2177199" cy="147732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sur </a:t>
            </a:r>
          </a:p>
          <a:p>
            <a:pPr algn="ctr"/>
            <a:r>
              <a:rPr lang="fr-FR" dirty="0"/>
              <a:t>les ménages ruraux : </a:t>
            </a:r>
          </a:p>
          <a:p>
            <a:pPr algn="ctr"/>
            <a:r>
              <a:rPr lang="fr-FR" dirty="0"/>
              <a:t>personnelles</a:t>
            </a:r>
          </a:p>
          <a:p>
            <a:pPr algn="ctr"/>
            <a:r>
              <a:rPr lang="fr-FR" dirty="0"/>
              <a:t>socio-économiques</a:t>
            </a:r>
          </a:p>
          <a:p>
            <a:pPr algn="ctr"/>
            <a:r>
              <a:rPr lang="fr-FR" dirty="0"/>
              <a:t>comportementales </a:t>
            </a:r>
          </a:p>
        </p:txBody>
      </p:sp>
      <p:sp>
        <p:nvSpPr>
          <p:cNvPr id="18" name="ZoneTexte 17">
            <a:extLst>
              <a:ext uri="{FF2B5EF4-FFF2-40B4-BE49-F238E27FC236}">
                <a16:creationId xmlns:a16="http://schemas.microsoft.com/office/drawing/2014/main" id="{36F871FC-696F-4EAD-824E-BDBFE70BAC05}"/>
              </a:ext>
            </a:extLst>
          </p:cNvPr>
          <p:cNvSpPr txBox="1"/>
          <p:nvPr/>
        </p:nvSpPr>
        <p:spPr>
          <a:xfrm>
            <a:off x="6501361" y="955448"/>
            <a:ext cx="1411412"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fr-FR" sz="1600" dirty="0"/>
              <a:t>géographiques</a:t>
            </a:r>
          </a:p>
        </p:txBody>
      </p:sp>
      <p:sp>
        <p:nvSpPr>
          <p:cNvPr id="19" name="ZoneTexte 18">
            <a:extLst>
              <a:ext uri="{FF2B5EF4-FFF2-40B4-BE49-F238E27FC236}">
                <a16:creationId xmlns:a16="http://schemas.microsoft.com/office/drawing/2014/main" id="{0BE2827D-3F58-41E2-B87D-59748CAB9234}"/>
              </a:ext>
            </a:extLst>
          </p:cNvPr>
          <p:cNvSpPr txBox="1"/>
          <p:nvPr/>
        </p:nvSpPr>
        <p:spPr>
          <a:xfrm>
            <a:off x="6381462" y="1847810"/>
            <a:ext cx="1790938"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sz="1600" dirty="0"/>
              <a:t>environnementales</a:t>
            </a:r>
          </a:p>
        </p:txBody>
      </p:sp>
      <p:sp>
        <p:nvSpPr>
          <p:cNvPr id="20" name="ZoneTexte 19">
            <a:extLst>
              <a:ext uri="{FF2B5EF4-FFF2-40B4-BE49-F238E27FC236}">
                <a16:creationId xmlns:a16="http://schemas.microsoft.com/office/drawing/2014/main" id="{9446846C-DB4B-4F87-9AEE-B948E8FBCCA2}"/>
              </a:ext>
            </a:extLst>
          </p:cNvPr>
          <p:cNvSpPr txBox="1"/>
          <p:nvPr/>
        </p:nvSpPr>
        <p:spPr>
          <a:xfrm>
            <a:off x="6412875" y="2349592"/>
            <a:ext cx="1588384"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communautaires</a:t>
            </a:r>
          </a:p>
        </p:txBody>
      </p:sp>
      <p:sp>
        <p:nvSpPr>
          <p:cNvPr id="21" name="ZoneTexte 20">
            <a:extLst>
              <a:ext uri="{FF2B5EF4-FFF2-40B4-BE49-F238E27FC236}">
                <a16:creationId xmlns:a16="http://schemas.microsoft.com/office/drawing/2014/main" id="{FCAD08DE-D8BE-4803-A9B9-8AD9B21187B0}"/>
              </a:ext>
            </a:extLst>
          </p:cNvPr>
          <p:cNvSpPr txBox="1"/>
          <p:nvPr/>
        </p:nvSpPr>
        <p:spPr>
          <a:xfrm>
            <a:off x="6830835" y="2829047"/>
            <a:ext cx="637419" cy="338554"/>
          </a:xfrm>
          <a:prstGeom prst="rect">
            <a:avLst/>
          </a:prstGeom>
          <a:solidFill>
            <a:srgbClr val="FFD85B"/>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santé</a:t>
            </a:r>
          </a:p>
        </p:txBody>
      </p:sp>
      <p:pic>
        <p:nvPicPr>
          <p:cNvPr id="22" name="Picture 2" descr="Bruno LOCATELLI | Researcher | Dr | Cirad - La recherche agronomique pour  le développement, Montpellier | CIRAD | Unité Propre de Recherche Biens et  Services des Écosystèmes Forestiers Tropicaux: l'Enjeu du Changement Global  (BSEF)">
            <a:extLst>
              <a:ext uri="{FF2B5EF4-FFF2-40B4-BE49-F238E27FC236}">
                <a16:creationId xmlns:a16="http://schemas.microsoft.com/office/drawing/2014/main" id="{33799695-5E24-4E67-864E-A5427E9BD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00" y="1124744"/>
            <a:ext cx="1816020" cy="1816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64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r>
              <a:rPr lang="fr-FR" dirty="0">
                <a:solidFill>
                  <a:srgbClr val="82AA87"/>
                </a:solidFill>
                <a:latin typeface="Arial" panose="020B0604020202020204" pitchFamily="34" charset="0"/>
                <a:cs typeface="Arial" panose="020B0604020202020204" pitchFamily="34" charset="0"/>
              </a:rPr>
              <a:t>Science ouverte au Sud, Dakar, 23-25/09/2019</a:t>
            </a: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34</a:t>
            </a:fld>
            <a:endParaRPr lang="fr-FR"/>
          </a:p>
        </p:txBody>
      </p:sp>
      <p:grpSp>
        <p:nvGrpSpPr>
          <p:cNvPr id="9" name="Groupe 8"/>
          <p:cNvGrpSpPr/>
          <p:nvPr/>
        </p:nvGrpSpPr>
        <p:grpSpPr>
          <a:xfrm>
            <a:off x="323528" y="2924944"/>
            <a:ext cx="6662832" cy="1200329"/>
            <a:chOff x="467544" y="1124744"/>
            <a:chExt cx="8883776" cy="1600438"/>
          </a:xfrm>
        </p:grpSpPr>
        <p:sp>
          <p:nvSpPr>
            <p:cNvPr id="26" name="ZoneTexte 25"/>
            <p:cNvSpPr txBox="1"/>
            <p:nvPr/>
          </p:nvSpPr>
          <p:spPr>
            <a:xfrm>
              <a:off x="1475655" y="1124744"/>
              <a:ext cx="7875665" cy="160043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fr-FR"/>
              </a:defPPr>
              <a:lvl1pPr>
                <a:defRPr sz="2400">
                  <a:solidFill>
                    <a:schemeClr val="lt1"/>
                  </a:solidFill>
                </a:defRPr>
              </a:lvl1pPr>
            </a:lstStyle>
            <a:p>
              <a:pPr>
                <a:lnSpc>
                  <a:spcPct val="150000"/>
                </a:lnSpc>
                <a:spcBef>
                  <a:spcPts val="900"/>
                </a:spcBef>
                <a:spcAft>
                  <a:spcPts val="900"/>
                </a:spcAft>
              </a:pPr>
              <a:r>
                <a:rPr lang="fr-FR" b="1" dirty="0">
                  <a:solidFill>
                    <a:prstClr val="white"/>
                  </a:solidFill>
                </a:rPr>
                <a:t>Le PGD doit décrire tous les jeux de données </a:t>
              </a:r>
              <a:r>
                <a:rPr lang="fr-FR" dirty="0">
                  <a:solidFill>
                    <a:prstClr val="white"/>
                  </a:solidFill>
                </a:rPr>
                <a:t>	</a:t>
              </a:r>
              <a:r>
                <a:rPr lang="fr-FR" b="1" dirty="0">
                  <a:solidFill>
                    <a:prstClr val="white"/>
                  </a:solidFill>
                </a:rPr>
                <a:t>produits dans un projet</a:t>
              </a:r>
            </a:p>
          </p:txBody>
        </p:sp>
        <p:sp>
          <p:nvSpPr>
            <p:cNvPr id="27" name="Flèche droite 26"/>
            <p:cNvSpPr/>
            <p:nvPr/>
          </p:nvSpPr>
          <p:spPr>
            <a:xfrm>
              <a:off x="467544" y="1432200"/>
              <a:ext cx="941599" cy="48463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350">
                <a:solidFill>
                  <a:prstClr val="white"/>
                </a:solidFill>
              </a:endParaRPr>
            </a:p>
          </p:txBody>
        </p:sp>
      </p:gr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32" y="1306481"/>
            <a:ext cx="1620835" cy="1055999"/>
          </a:xfrm>
          <a:prstGeom prst="rect">
            <a:avLst/>
          </a:prstGeom>
        </p:spPr>
      </p:pic>
      <p:pic>
        <p:nvPicPr>
          <p:cNvPr id="11" name="Image 10"/>
          <p:cNvPicPr>
            <a:picLocks noChangeAspect="1"/>
          </p:cNvPicPr>
          <p:nvPr/>
        </p:nvPicPr>
        <p:blipFill>
          <a:blip r:embed="rId4"/>
          <a:stretch>
            <a:fillRect/>
          </a:stretch>
        </p:blipFill>
        <p:spPr>
          <a:xfrm>
            <a:off x="5392490" y="4515802"/>
            <a:ext cx="1335380" cy="1189498"/>
          </a:xfrm>
          <a:prstGeom prst="rect">
            <a:avLst/>
          </a:prstGeom>
        </p:spPr>
      </p:pic>
      <p:sp>
        <p:nvSpPr>
          <p:cNvPr id="12" name="ZoneTexte 11"/>
          <p:cNvSpPr txBox="1"/>
          <p:nvPr/>
        </p:nvSpPr>
        <p:spPr>
          <a:xfrm>
            <a:off x="724751" y="2431943"/>
            <a:ext cx="750526"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OMICS</a:t>
            </a:r>
          </a:p>
        </p:txBody>
      </p:sp>
      <p:sp>
        <p:nvSpPr>
          <p:cNvPr id="13" name="ZoneTexte 12"/>
          <p:cNvSpPr txBox="1"/>
          <p:nvPr/>
        </p:nvSpPr>
        <p:spPr>
          <a:xfrm>
            <a:off x="5542659" y="5690027"/>
            <a:ext cx="958852"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Enquêtes</a:t>
            </a:r>
          </a:p>
        </p:txBody>
      </p:sp>
      <p:pic>
        <p:nvPicPr>
          <p:cNvPr id="14" name="Image 13"/>
          <p:cNvPicPr>
            <a:picLocks noChangeAspect="1"/>
          </p:cNvPicPr>
          <p:nvPr/>
        </p:nvPicPr>
        <p:blipFill>
          <a:blip r:embed="rId5"/>
          <a:stretch>
            <a:fillRect/>
          </a:stretch>
        </p:blipFill>
        <p:spPr>
          <a:xfrm>
            <a:off x="454412" y="4529139"/>
            <a:ext cx="1603326" cy="1122328"/>
          </a:xfrm>
          <a:prstGeom prst="rect">
            <a:avLst/>
          </a:prstGeom>
        </p:spPr>
      </p:pic>
      <p:sp>
        <p:nvSpPr>
          <p:cNvPr id="15" name="ZoneTexte 14"/>
          <p:cNvSpPr txBox="1"/>
          <p:nvPr/>
        </p:nvSpPr>
        <p:spPr>
          <a:xfrm>
            <a:off x="275917" y="5690027"/>
            <a:ext cx="1991827"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Agro / physio / </a:t>
            </a:r>
            <a:r>
              <a:rPr lang="fr-FR" sz="1600" dirty="0" err="1"/>
              <a:t>phéno</a:t>
            </a:r>
            <a:endParaRPr lang="fr-FR" sz="1600" dirty="0"/>
          </a:p>
        </p:txBody>
      </p:sp>
      <p:pic>
        <p:nvPicPr>
          <p:cNvPr id="16" name="Image 15"/>
          <p:cNvPicPr>
            <a:picLocks noChangeAspect="1"/>
          </p:cNvPicPr>
          <p:nvPr/>
        </p:nvPicPr>
        <p:blipFill>
          <a:blip r:embed="rId6"/>
          <a:stretch>
            <a:fillRect/>
          </a:stretch>
        </p:blipFill>
        <p:spPr>
          <a:xfrm>
            <a:off x="1979712" y="4420848"/>
            <a:ext cx="1682380" cy="1119547"/>
          </a:xfrm>
          <a:prstGeom prst="rect">
            <a:avLst/>
          </a:prstGeom>
        </p:spPr>
      </p:pic>
      <p:sp>
        <p:nvSpPr>
          <p:cNvPr id="17" name="ZoneTexte 16"/>
          <p:cNvSpPr txBox="1"/>
          <p:nvPr/>
        </p:nvSpPr>
        <p:spPr>
          <a:xfrm>
            <a:off x="2339019" y="5520750"/>
            <a:ext cx="1158972"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Climatiques</a:t>
            </a:r>
          </a:p>
        </p:txBody>
      </p:sp>
      <p:pic>
        <p:nvPicPr>
          <p:cNvPr id="18" name="Image 17"/>
          <p:cNvPicPr>
            <a:picLocks noChangeAspect="1"/>
          </p:cNvPicPr>
          <p:nvPr/>
        </p:nvPicPr>
        <p:blipFill>
          <a:blip r:embed="rId7"/>
          <a:stretch>
            <a:fillRect/>
          </a:stretch>
        </p:blipFill>
        <p:spPr>
          <a:xfrm>
            <a:off x="2423866" y="1331737"/>
            <a:ext cx="1820667" cy="1045653"/>
          </a:xfrm>
          <a:prstGeom prst="rect">
            <a:avLst/>
          </a:prstGeom>
        </p:spPr>
      </p:pic>
      <p:pic>
        <p:nvPicPr>
          <p:cNvPr id="20" name="Image 19"/>
          <p:cNvPicPr>
            <a:picLocks noChangeAspect="1"/>
          </p:cNvPicPr>
          <p:nvPr/>
        </p:nvPicPr>
        <p:blipFill>
          <a:blip r:embed="rId8"/>
          <a:stretch>
            <a:fillRect/>
          </a:stretch>
        </p:blipFill>
        <p:spPr>
          <a:xfrm>
            <a:off x="3711970" y="4365104"/>
            <a:ext cx="1580763" cy="1154017"/>
          </a:xfrm>
          <a:prstGeom prst="rect">
            <a:avLst/>
          </a:prstGeom>
        </p:spPr>
      </p:pic>
      <p:sp>
        <p:nvSpPr>
          <p:cNvPr id="21" name="ZoneTexte 20"/>
          <p:cNvSpPr txBox="1"/>
          <p:nvPr/>
        </p:nvSpPr>
        <p:spPr>
          <a:xfrm>
            <a:off x="3919467" y="5536023"/>
            <a:ext cx="1165768"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Sols / hydro</a:t>
            </a:r>
          </a:p>
        </p:txBody>
      </p:sp>
      <p:grpSp>
        <p:nvGrpSpPr>
          <p:cNvPr id="22" name="Groupe 21"/>
          <p:cNvGrpSpPr/>
          <p:nvPr/>
        </p:nvGrpSpPr>
        <p:grpSpPr>
          <a:xfrm>
            <a:off x="4465292" y="1188157"/>
            <a:ext cx="2122932" cy="1671073"/>
            <a:chOff x="7040846" y="4183296"/>
            <a:chExt cx="1995573" cy="1612849"/>
          </a:xfrm>
        </p:grpSpPr>
        <p:pic>
          <p:nvPicPr>
            <p:cNvPr id="24" name="Imag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0846" y="4183296"/>
              <a:ext cx="1347578" cy="1612849"/>
            </a:xfrm>
            <a:prstGeom prst="rect">
              <a:avLst/>
            </a:prstGeom>
          </p:spPr>
        </p:pic>
        <p:pic>
          <p:nvPicPr>
            <p:cNvPr id="25" name="Image 24"/>
            <p:cNvPicPr>
              <a:picLocks noChangeAspect="1"/>
            </p:cNvPicPr>
            <p:nvPr/>
          </p:nvPicPr>
          <p:blipFill>
            <a:blip r:embed="rId10"/>
            <a:stretch>
              <a:fillRect/>
            </a:stretch>
          </p:blipFill>
          <p:spPr>
            <a:xfrm>
              <a:off x="7956376" y="4194217"/>
              <a:ext cx="1080043" cy="673125"/>
            </a:xfrm>
            <a:prstGeom prst="rect">
              <a:avLst/>
            </a:prstGeom>
          </p:spPr>
        </p:pic>
      </p:grpSp>
      <p:sp>
        <p:nvSpPr>
          <p:cNvPr id="23" name="ZoneTexte 22"/>
          <p:cNvSpPr txBox="1"/>
          <p:nvPr/>
        </p:nvSpPr>
        <p:spPr>
          <a:xfrm>
            <a:off x="5389060" y="2280547"/>
            <a:ext cx="1080121"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fr-FR" sz="1600" dirty="0" err="1"/>
              <a:t>Epidémio</a:t>
            </a:r>
            <a:r>
              <a:rPr lang="fr-FR" sz="1600" dirty="0"/>
              <a:t> </a:t>
            </a:r>
          </a:p>
        </p:txBody>
      </p:sp>
      <p:sp>
        <p:nvSpPr>
          <p:cNvPr id="28" name="ZoneTexte 27"/>
          <p:cNvSpPr txBox="1"/>
          <p:nvPr/>
        </p:nvSpPr>
        <p:spPr>
          <a:xfrm>
            <a:off x="6783104" y="4243977"/>
            <a:ext cx="2376264" cy="2250519"/>
          </a:xfrm>
          <a:prstGeom prst="wedgeEllipseCallout">
            <a:avLst>
              <a:gd name="adj1" fmla="val -48911"/>
              <a:gd name="adj2" fmla="val -63678"/>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dirty="0"/>
              <a:t>ou par:</a:t>
            </a:r>
          </a:p>
          <a:p>
            <a:pPr algn="ctr"/>
            <a:r>
              <a:rPr lang="fr-FR" sz="2000" dirty="0"/>
              <a:t>pays/sites</a:t>
            </a:r>
          </a:p>
          <a:p>
            <a:pPr algn="ctr"/>
            <a:r>
              <a:rPr lang="fr-FR" sz="2000" dirty="0"/>
              <a:t>espèce/filière</a:t>
            </a:r>
          </a:p>
          <a:p>
            <a:pPr algn="ctr"/>
            <a:r>
              <a:rPr lang="fr-FR" sz="2000" dirty="0"/>
              <a:t>traitement</a:t>
            </a:r>
          </a:p>
          <a:p>
            <a:pPr algn="ctr"/>
            <a:r>
              <a:rPr lang="fr-FR" sz="2000" dirty="0"/>
              <a:t>work package</a:t>
            </a:r>
          </a:p>
        </p:txBody>
      </p:sp>
      <p:sp>
        <p:nvSpPr>
          <p:cNvPr id="29" name="ZoneTexte 28"/>
          <p:cNvSpPr txBox="1"/>
          <p:nvPr/>
        </p:nvSpPr>
        <p:spPr>
          <a:xfrm>
            <a:off x="6900964" y="1920779"/>
            <a:ext cx="2243036" cy="562630"/>
          </a:xfrm>
          <a:prstGeom prst="wedgeEllipseCallout">
            <a:avLst>
              <a:gd name="adj1" fmla="val -41337"/>
              <a:gd name="adj2" fmla="val 138618"/>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fr-FR" sz="2000" b="1" dirty="0">
                <a:solidFill>
                  <a:srgbClr val="42BA97"/>
                </a:solidFill>
              </a:rPr>
              <a:t>Par discipline</a:t>
            </a:r>
          </a:p>
        </p:txBody>
      </p:sp>
      <p:sp>
        <p:nvSpPr>
          <p:cNvPr id="30"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11"/>
            <a:tile tx="0" ty="0" sx="100000" sy="100000" flip="none" algn="tl"/>
          </a:blipFill>
        </p:spPr>
        <p:txBody>
          <a:bodyPr vert="horz" lIns="91440" tIns="45720" rIns="91440" bIns="45720" rtlCol="0" anchor="ctr">
            <a:normAutofit/>
          </a:bodyPr>
          <a:lstStyle>
            <a:lvl1pPr>
              <a:spcBef>
                <a:spcPct val="0"/>
              </a:spcBef>
              <a:buNone/>
              <a:defRPr sz="3200" b="1">
                <a:ea typeface="+mj-ea"/>
                <a:cs typeface="+mj-cs"/>
              </a:defRPr>
            </a:lvl1pPr>
          </a:lstStyle>
          <a:p>
            <a:r>
              <a:rPr lang="fr-FR" dirty="0"/>
              <a:t>1. Décrire les données</a:t>
            </a:r>
          </a:p>
        </p:txBody>
      </p:sp>
      <p:sp>
        <p:nvSpPr>
          <p:cNvPr id="19" name="ZoneTexte 18"/>
          <p:cNvSpPr txBox="1"/>
          <p:nvPr/>
        </p:nvSpPr>
        <p:spPr>
          <a:xfrm>
            <a:off x="2180135" y="2431943"/>
            <a:ext cx="2448106"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fr-FR" sz="1600" dirty="0"/>
              <a:t>Biochimiques / sensorielles</a:t>
            </a:r>
          </a:p>
        </p:txBody>
      </p:sp>
      <p:grpSp>
        <p:nvGrpSpPr>
          <p:cNvPr id="32" name="Groupe 31">
            <a:extLst>
              <a:ext uri="{FF2B5EF4-FFF2-40B4-BE49-F238E27FC236}">
                <a16:creationId xmlns:a16="http://schemas.microsoft.com/office/drawing/2014/main" id="{3BB512BB-AA30-449A-9794-DB6D6E1B10EA}"/>
              </a:ext>
            </a:extLst>
          </p:cNvPr>
          <p:cNvGrpSpPr/>
          <p:nvPr/>
        </p:nvGrpSpPr>
        <p:grpSpPr>
          <a:xfrm>
            <a:off x="5938" y="6464300"/>
            <a:ext cx="9120556" cy="435904"/>
            <a:chOff x="5938" y="6464300"/>
            <a:chExt cx="9120556" cy="435904"/>
          </a:xfrm>
        </p:grpSpPr>
        <p:pic>
          <p:nvPicPr>
            <p:cNvPr id="34" name="Image 33">
              <a:extLst>
                <a:ext uri="{FF2B5EF4-FFF2-40B4-BE49-F238E27FC236}">
                  <a16:creationId xmlns:a16="http://schemas.microsoft.com/office/drawing/2014/main" id="{D7B1997A-9F9A-4769-8525-BF4C24C8DA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35" name="Espace réservé du numéro de diapositive 4">
              <a:extLst>
                <a:ext uri="{FF2B5EF4-FFF2-40B4-BE49-F238E27FC236}">
                  <a16:creationId xmlns:a16="http://schemas.microsoft.com/office/drawing/2014/main" id="{23062DAF-E6B7-49B2-97C7-E025DABCC6F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34</a:t>
              </a:fld>
              <a:endParaRPr lang="fr-FR" sz="1200" dirty="0">
                <a:solidFill>
                  <a:schemeClr val="tx1"/>
                </a:solidFill>
              </a:endParaRPr>
            </a:p>
          </p:txBody>
        </p:sp>
      </p:grpSp>
      <p:sp>
        <p:nvSpPr>
          <p:cNvPr id="31" name="ZoneTexte 30">
            <a:extLst>
              <a:ext uri="{FF2B5EF4-FFF2-40B4-BE49-F238E27FC236}">
                <a16:creationId xmlns:a16="http://schemas.microsoft.com/office/drawing/2014/main" id="{57A04DD5-0D03-4AA9-97DE-C7D5A535C55A}"/>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22731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35</a:t>
            </a:fld>
            <a:endParaRPr lang="fr-FR"/>
          </a:p>
        </p:txBody>
      </p:sp>
      <p:sp>
        <p:nvSpPr>
          <p:cNvPr id="9" name="Espace réservé du contenu 2"/>
          <p:cNvSpPr>
            <a:spLocks noGrp="1"/>
          </p:cNvSpPr>
          <p:nvPr>
            <p:ph idx="1"/>
          </p:nvPr>
        </p:nvSpPr>
        <p:spPr>
          <a:xfrm>
            <a:off x="628650" y="980728"/>
            <a:ext cx="8199032" cy="5020022"/>
          </a:xfrm>
        </p:spPr>
        <p:txBody>
          <a:bodyPr>
            <a:normAutofit/>
          </a:bodyPr>
          <a:lstStyle/>
          <a:p>
            <a:pPr>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En fonction du type (discipline) de jeux de données</a:t>
            </a:r>
          </a:p>
          <a:p>
            <a:pPr marL="0" indent="0">
              <a:spcBef>
                <a:spcPts val="0"/>
              </a:spcBef>
              <a:buClr>
                <a:srgbClr val="82AA87"/>
              </a:buClr>
              <a:buNone/>
            </a:pPr>
            <a:r>
              <a:rPr lang="fr-FR" dirty="0"/>
              <a:t>		</a:t>
            </a:r>
          </a:p>
          <a:p>
            <a:pPr marL="0" indent="0">
              <a:spcBef>
                <a:spcPts val="0"/>
              </a:spcBef>
              <a:buClr>
                <a:srgbClr val="82AA87"/>
              </a:buClr>
              <a:buNone/>
            </a:pPr>
            <a:r>
              <a:rPr lang="fr-FR" sz="1500" dirty="0"/>
              <a:t>		</a:t>
            </a:r>
          </a:p>
        </p:txBody>
      </p:sp>
      <p:sp>
        <p:nvSpPr>
          <p:cNvPr id="30" name="ZoneTexte 29"/>
          <p:cNvSpPr txBox="1"/>
          <p:nvPr/>
        </p:nvSpPr>
        <p:spPr>
          <a:xfrm>
            <a:off x="3817828" y="4776003"/>
            <a:ext cx="4801314" cy="1113125"/>
          </a:xfrm>
          <a:prstGeom prst="rect">
            <a:avLst/>
          </a:prstGeom>
          <a:solidFill>
            <a:srgbClr val="CCFFFF"/>
          </a:solidFill>
        </p:spPr>
        <p:style>
          <a:lnRef idx="1">
            <a:schemeClr val="accent5"/>
          </a:lnRef>
          <a:fillRef idx="3">
            <a:schemeClr val="accent5"/>
          </a:fillRef>
          <a:effectRef idx="2">
            <a:schemeClr val="accent5"/>
          </a:effectRef>
          <a:fontRef idx="minor">
            <a:schemeClr val="lt1"/>
          </a:fontRef>
        </p:style>
        <p:txBody>
          <a:bodyPr wrap="none" rtlCol="0">
            <a:spAutoFit/>
          </a:bodyPr>
          <a:lstStyle/>
          <a:p>
            <a:pPr>
              <a:spcBef>
                <a:spcPts val="450"/>
              </a:spcBef>
            </a:pPr>
            <a:r>
              <a:rPr lang="fr-FR" sz="2000" dirty="0">
                <a:solidFill>
                  <a:schemeClr val="tx1"/>
                </a:solidFill>
              </a:rPr>
              <a:t>Procédures de stockage et sauvegarde	</a:t>
            </a:r>
          </a:p>
          <a:p>
            <a:pPr>
              <a:spcBef>
                <a:spcPts val="450"/>
              </a:spcBef>
            </a:pPr>
            <a:endParaRPr lang="fr-FR" sz="2000" dirty="0">
              <a:solidFill>
                <a:schemeClr val="tx1"/>
              </a:solidFill>
            </a:endParaRPr>
          </a:p>
          <a:p>
            <a:pPr>
              <a:spcBef>
                <a:spcPts val="450"/>
              </a:spcBef>
            </a:pPr>
            <a:r>
              <a:rPr lang="fr-FR" dirty="0">
                <a:solidFill>
                  <a:schemeClr val="bg1"/>
                </a:solidFill>
              </a:rPr>
              <a:t>	</a:t>
            </a:r>
            <a:endParaRPr lang="fr-FR" dirty="0">
              <a:solidFill>
                <a:srgbClr val="C00000"/>
              </a:solidFill>
            </a:endParaRPr>
          </a:p>
        </p:txBody>
      </p:sp>
      <p:sp>
        <p:nvSpPr>
          <p:cNvPr id="32" name="ZoneTexte 31"/>
          <p:cNvSpPr txBox="1"/>
          <p:nvPr/>
        </p:nvSpPr>
        <p:spPr>
          <a:xfrm>
            <a:off x="2969071" y="3137336"/>
            <a:ext cx="4754315" cy="151580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spcBef>
                <a:spcPts val="450"/>
              </a:spcBef>
            </a:pPr>
            <a:r>
              <a:rPr lang="fr-FR" sz="2000" dirty="0">
                <a:solidFill>
                  <a:schemeClr val="tx1"/>
                </a:solidFill>
              </a:rPr>
              <a:t>Cadre éthique / juridique et Responsabilités</a:t>
            </a:r>
          </a:p>
          <a:p>
            <a:pPr>
              <a:spcBef>
                <a:spcPts val="450"/>
              </a:spcBef>
            </a:pPr>
            <a:r>
              <a:rPr lang="fr-FR" sz="2000" dirty="0">
                <a:solidFill>
                  <a:schemeClr val="tx1"/>
                </a:solidFill>
              </a:rPr>
              <a:t>Modalités de partage</a:t>
            </a:r>
          </a:p>
          <a:p>
            <a:pPr>
              <a:spcBef>
                <a:spcPts val="450"/>
              </a:spcBef>
            </a:pPr>
            <a:r>
              <a:rPr lang="fr-FR" sz="2000" dirty="0">
                <a:solidFill>
                  <a:srgbClr val="C00000"/>
                </a:solidFill>
                <a:sym typeface="Wingdings" panose="05000000000000000000" pitchFamily="2" charset="2"/>
              </a:rPr>
              <a:t>	</a:t>
            </a:r>
          </a:p>
          <a:p>
            <a:pPr>
              <a:spcBef>
                <a:spcPts val="450"/>
              </a:spcBef>
            </a:pPr>
            <a:endParaRPr lang="fr-FR" sz="2000" dirty="0">
              <a:solidFill>
                <a:schemeClr val="tx1"/>
              </a:solidFill>
            </a:endParaRPr>
          </a:p>
        </p:txBody>
      </p:sp>
      <p:sp>
        <p:nvSpPr>
          <p:cNvPr id="15" name="ZoneTexte 14"/>
          <p:cNvSpPr txBox="1"/>
          <p:nvPr/>
        </p:nvSpPr>
        <p:spPr>
          <a:xfrm>
            <a:off x="2317521" y="1772816"/>
            <a:ext cx="6525159" cy="11131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450"/>
              </a:spcBef>
            </a:pPr>
            <a:r>
              <a:rPr lang="fr-FR" sz="2000" dirty="0">
                <a:solidFill>
                  <a:schemeClr val="tx1"/>
                </a:solidFill>
              </a:rPr>
              <a:t>Description et Documentation des données</a:t>
            </a:r>
          </a:p>
          <a:p>
            <a:pPr>
              <a:spcBef>
                <a:spcPts val="450"/>
              </a:spcBef>
            </a:pPr>
            <a:r>
              <a:rPr lang="fr-FR" sz="2000" dirty="0">
                <a:solidFill>
                  <a:schemeClr val="tx1"/>
                </a:solidFill>
                <a:sym typeface="Wingdings" panose="05000000000000000000" pitchFamily="2" charset="2"/>
              </a:rPr>
              <a:t>	</a:t>
            </a:r>
          </a:p>
          <a:p>
            <a:pPr>
              <a:spcBef>
                <a:spcPts val="450"/>
              </a:spcBef>
            </a:pPr>
            <a:endParaRPr lang="fr-FR" dirty="0">
              <a:solidFill>
                <a:srgbClr val="00B050"/>
              </a:solidFill>
            </a:endParaRPr>
          </a:p>
        </p:txBody>
      </p:sp>
      <p:sp>
        <p:nvSpPr>
          <p:cNvPr id="16"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1. Décrire les données</a:t>
            </a:r>
          </a:p>
        </p:txBody>
      </p:sp>
      <p:grpSp>
        <p:nvGrpSpPr>
          <p:cNvPr id="14" name="Groupe 13">
            <a:extLst>
              <a:ext uri="{FF2B5EF4-FFF2-40B4-BE49-F238E27FC236}">
                <a16:creationId xmlns:a16="http://schemas.microsoft.com/office/drawing/2014/main" id="{3B5F0654-1A32-4883-AEC3-B913642AEB84}"/>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F16C96A2-B095-4BB7-8B2C-06BAB1480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65467920-2284-47C5-89F1-15743FC14A8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35</a:t>
              </a:fld>
              <a:endParaRPr lang="fr-FR" sz="1200" dirty="0">
                <a:solidFill>
                  <a:schemeClr val="tx1"/>
                </a:solidFill>
              </a:endParaRPr>
            </a:p>
          </p:txBody>
        </p:sp>
      </p:grpSp>
      <p:grpSp>
        <p:nvGrpSpPr>
          <p:cNvPr id="22" name="Groupe 21">
            <a:extLst>
              <a:ext uri="{FF2B5EF4-FFF2-40B4-BE49-F238E27FC236}">
                <a16:creationId xmlns:a16="http://schemas.microsoft.com/office/drawing/2014/main" id="{1A1F812C-9516-479F-88B6-E8BFC1D89324}"/>
              </a:ext>
            </a:extLst>
          </p:cNvPr>
          <p:cNvGrpSpPr/>
          <p:nvPr/>
        </p:nvGrpSpPr>
        <p:grpSpPr>
          <a:xfrm>
            <a:off x="301320" y="2017439"/>
            <a:ext cx="1629391" cy="3787825"/>
            <a:chOff x="301320" y="1801415"/>
            <a:chExt cx="1629391" cy="3787825"/>
          </a:xfrm>
        </p:grpSpPr>
        <p:pic>
          <p:nvPicPr>
            <p:cNvPr id="23" name="Image 22">
              <a:extLst>
                <a:ext uri="{FF2B5EF4-FFF2-40B4-BE49-F238E27FC236}">
                  <a16:creationId xmlns:a16="http://schemas.microsoft.com/office/drawing/2014/main" id="{10EDF607-B5C4-4F9D-BFEA-F2EC6661C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320" y="1801415"/>
              <a:ext cx="1629391" cy="1051521"/>
            </a:xfrm>
            <a:prstGeom prst="rect">
              <a:avLst/>
            </a:prstGeom>
          </p:spPr>
        </p:pic>
        <p:pic>
          <p:nvPicPr>
            <p:cNvPr id="24" name="Image 23">
              <a:extLst>
                <a:ext uri="{FF2B5EF4-FFF2-40B4-BE49-F238E27FC236}">
                  <a16:creationId xmlns:a16="http://schemas.microsoft.com/office/drawing/2014/main" id="{BB2B8088-AC3E-4399-8A4A-4B205A429A27}"/>
                </a:ext>
              </a:extLst>
            </p:cNvPr>
            <p:cNvPicPr>
              <a:picLocks noChangeAspect="1"/>
            </p:cNvPicPr>
            <p:nvPr/>
          </p:nvPicPr>
          <p:blipFill>
            <a:blip r:embed="rId6"/>
            <a:stretch>
              <a:fillRect/>
            </a:stretch>
          </p:blipFill>
          <p:spPr>
            <a:xfrm>
              <a:off x="423765" y="4468152"/>
              <a:ext cx="1270610" cy="1121088"/>
            </a:xfrm>
            <a:prstGeom prst="rect">
              <a:avLst/>
            </a:prstGeom>
          </p:spPr>
        </p:pic>
        <p:pic>
          <p:nvPicPr>
            <p:cNvPr id="25" name="Image 24">
              <a:extLst>
                <a:ext uri="{FF2B5EF4-FFF2-40B4-BE49-F238E27FC236}">
                  <a16:creationId xmlns:a16="http://schemas.microsoft.com/office/drawing/2014/main" id="{EF2F8364-6EE7-4BF6-97F1-358836AE30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330" y="3066706"/>
              <a:ext cx="1560138" cy="1226390"/>
            </a:xfrm>
            <a:prstGeom prst="rect">
              <a:avLst/>
            </a:prstGeom>
          </p:spPr>
        </p:pic>
      </p:grpSp>
      <p:sp>
        <p:nvSpPr>
          <p:cNvPr id="17" name="ZoneTexte 16">
            <a:extLst>
              <a:ext uri="{FF2B5EF4-FFF2-40B4-BE49-F238E27FC236}">
                <a16:creationId xmlns:a16="http://schemas.microsoft.com/office/drawing/2014/main" id="{616D4D26-4DDE-415F-AAD4-B69D3F2EEBE6}"/>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968723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36</a:t>
            </a:fld>
            <a:endParaRPr lang="fr-FR"/>
          </a:p>
        </p:txBody>
      </p:sp>
      <p:sp>
        <p:nvSpPr>
          <p:cNvPr id="9" name="Espace réservé du contenu 2"/>
          <p:cNvSpPr>
            <a:spLocks noGrp="1"/>
          </p:cNvSpPr>
          <p:nvPr>
            <p:ph idx="1"/>
          </p:nvPr>
        </p:nvSpPr>
        <p:spPr>
          <a:xfrm>
            <a:off x="628650" y="980728"/>
            <a:ext cx="8199032" cy="5020022"/>
          </a:xfrm>
        </p:spPr>
        <p:txBody>
          <a:bodyPr>
            <a:normAutofit/>
          </a:bodyPr>
          <a:lstStyle/>
          <a:p>
            <a:pPr>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En fonction du type (discipline) de jeux de données</a:t>
            </a:r>
          </a:p>
          <a:p>
            <a:pPr marL="0" indent="0">
              <a:spcBef>
                <a:spcPts val="0"/>
              </a:spcBef>
              <a:buClr>
                <a:srgbClr val="82AA87"/>
              </a:buClr>
              <a:buNone/>
            </a:pPr>
            <a:r>
              <a:rPr lang="fr-FR" dirty="0"/>
              <a:t>		</a:t>
            </a:r>
          </a:p>
          <a:p>
            <a:pPr marL="0" indent="0">
              <a:spcBef>
                <a:spcPts val="0"/>
              </a:spcBef>
              <a:buClr>
                <a:srgbClr val="82AA87"/>
              </a:buClr>
              <a:buNone/>
            </a:pPr>
            <a:r>
              <a:rPr lang="fr-FR" sz="1500" dirty="0"/>
              <a:t>		</a:t>
            </a:r>
          </a:p>
        </p:txBody>
      </p:sp>
      <p:sp>
        <p:nvSpPr>
          <p:cNvPr id="30" name="ZoneTexte 29"/>
          <p:cNvSpPr txBox="1"/>
          <p:nvPr/>
        </p:nvSpPr>
        <p:spPr>
          <a:xfrm>
            <a:off x="3779912" y="4817234"/>
            <a:ext cx="5030736" cy="1143903"/>
          </a:xfrm>
          <a:prstGeom prst="rect">
            <a:avLst/>
          </a:prstGeom>
          <a:solidFill>
            <a:srgbClr val="CCFFFF"/>
          </a:solidFill>
        </p:spPr>
        <p:style>
          <a:lnRef idx="1">
            <a:schemeClr val="accent5"/>
          </a:lnRef>
          <a:fillRef idx="3">
            <a:schemeClr val="accent5"/>
          </a:fillRef>
          <a:effectRef idx="2">
            <a:schemeClr val="accent5"/>
          </a:effectRef>
          <a:fontRef idx="minor">
            <a:schemeClr val="lt1"/>
          </a:fontRef>
        </p:style>
        <p:txBody>
          <a:bodyPr wrap="none" rtlCol="0">
            <a:spAutoFit/>
          </a:bodyPr>
          <a:lstStyle/>
          <a:p>
            <a:pPr>
              <a:spcBef>
                <a:spcPts val="450"/>
              </a:spcBef>
            </a:pPr>
            <a:r>
              <a:rPr lang="fr-FR" sz="2000" dirty="0">
                <a:solidFill>
                  <a:schemeClr val="tx1"/>
                </a:solidFill>
              </a:rPr>
              <a:t>Procédures de stockage et sauvegarde	</a:t>
            </a:r>
          </a:p>
          <a:p>
            <a:pPr>
              <a:spcBef>
                <a:spcPts val="450"/>
              </a:spcBef>
            </a:pPr>
            <a:r>
              <a:rPr lang="fr-FR" dirty="0">
                <a:solidFill>
                  <a:schemeClr val="bg1"/>
                </a:solidFill>
              </a:rPr>
              <a:t>	</a:t>
            </a:r>
            <a:r>
              <a:rPr lang="fr-FR" sz="2000" dirty="0">
                <a:solidFill>
                  <a:srgbClr val="C00000"/>
                </a:solidFill>
                <a:sym typeface="Wingdings" panose="05000000000000000000" pitchFamily="2" charset="2"/>
              </a:rPr>
              <a:t> commun à tous types de données</a:t>
            </a:r>
          </a:p>
          <a:p>
            <a:pPr>
              <a:spcBef>
                <a:spcPts val="450"/>
              </a:spcBef>
            </a:pPr>
            <a:r>
              <a:rPr lang="fr-FR" sz="2000" dirty="0">
                <a:solidFill>
                  <a:srgbClr val="C00000"/>
                </a:solidFill>
                <a:sym typeface="Wingdings" panose="05000000000000000000" pitchFamily="2" charset="2"/>
              </a:rPr>
              <a:t>(+ convention de nommage fichiers, coûts,… </a:t>
            </a:r>
            <a:endParaRPr lang="fr-FR" sz="2000" dirty="0">
              <a:solidFill>
                <a:srgbClr val="C00000"/>
              </a:solidFill>
            </a:endParaRPr>
          </a:p>
        </p:txBody>
      </p:sp>
      <p:sp>
        <p:nvSpPr>
          <p:cNvPr id="32" name="ZoneTexte 31"/>
          <p:cNvSpPr txBox="1"/>
          <p:nvPr/>
        </p:nvSpPr>
        <p:spPr>
          <a:xfrm>
            <a:off x="2969071" y="3137336"/>
            <a:ext cx="4823565" cy="151580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spcBef>
                <a:spcPts val="450"/>
              </a:spcBef>
            </a:pPr>
            <a:r>
              <a:rPr lang="fr-FR" sz="2000" dirty="0">
                <a:solidFill>
                  <a:schemeClr val="tx1"/>
                </a:solidFill>
              </a:rPr>
              <a:t>Cadre éthique / juridique et Responsabilités</a:t>
            </a:r>
          </a:p>
          <a:p>
            <a:pPr>
              <a:spcBef>
                <a:spcPts val="450"/>
              </a:spcBef>
            </a:pPr>
            <a:r>
              <a:rPr lang="fr-FR" sz="2000" dirty="0">
                <a:solidFill>
                  <a:schemeClr val="tx1"/>
                </a:solidFill>
              </a:rPr>
              <a:t>Modalités de partage</a:t>
            </a:r>
          </a:p>
          <a:p>
            <a:pPr>
              <a:spcBef>
                <a:spcPts val="450"/>
              </a:spcBef>
            </a:pPr>
            <a:r>
              <a:rPr lang="fr-FR" dirty="0">
                <a:solidFill>
                  <a:srgbClr val="C00000"/>
                </a:solidFill>
                <a:sym typeface="Wingdings" panose="05000000000000000000" pitchFamily="2" charset="2"/>
              </a:rPr>
              <a:t>	</a:t>
            </a:r>
            <a:r>
              <a:rPr lang="fr-FR" sz="2000" dirty="0">
                <a:solidFill>
                  <a:srgbClr val="C00000"/>
                </a:solidFill>
                <a:sym typeface="Wingdings" panose="05000000000000000000" pitchFamily="2" charset="2"/>
              </a:rPr>
              <a:t> Spécifique du type de données</a:t>
            </a:r>
            <a:endParaRPr lang="fr-FR" sz="2000" dirty="0">
              <a:solidFill>
                <a:schemeClr val="tx1"/>
              </a:solidFill>
            </a:endParaRPr>
          </a:p>
          <a:p>
            <a:pPr>
              <a:spcBef>
                <a:spcPts val="450"/>
              </a:spcBef>
            </a:pPr>
            <a:r>
              <a:rPr lang="fr-FR" sz="2000" dirty="0">
                <a:solidFill>
                  <a:srgbClr val="00B050"/>
                </a:solidFill>
              </a:rPr>
              <a:t>	Ex: séquences / photos/ enquêtes </a:t>
            </a:r>
            <a:endParaRPr lang="fr-FR" sz="2000" dirty="0">
              <a:solidFill>
                <a:schemeClr val="tx1"/>
              </a:solidFill>
            </a:endParaRPr>
          </a:p>
        </p:txBody>
      </p:sp>
      <p:sp>
        <p:nvSpPr>
          <p:cNvPr id="15" name="ZoneTexte 14"/>
          <p:cNvSpPr txBox="1"/>
          <p:nvPr/>
        </p:nvSpPr>
        <p:spPr>
          <a:xfrm>
            <a:off x="2317521" y="1772816"/>
            <a:ext cx="6510161" cy="114390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450"/>
              </a:spcBef>
            </a:pPr>
            <a:r>
              <a:rPr lang="fr-FR" sz="2000" dirty="0">
                <a:solidFill>
                  <a:schemeClr val="tx1"/>
                </a:solidFill>
              </a:rPr>
              <a:t>Description et Documentation des données</a:t>
            </a:r>
          </a:p>
          <a:p>
            <a:pPr>
              <a:spcBef>
                <a:spcPts val="450"/>
              </a:spcBef>
            </a:pPr>
            <a:r>
              <a:rPr lang="fr-FR" sz="2000" dirty="0">
                <a:solidFill>
                  <a:schemeClr val="tx1"/>
                </a:solidFill>
                <a:sym typeface="Wingdings" panose="05000000000000000000" pitchFamily="2" charset="2"/>
              </a:rPr>
              <a:t>	</a:t>
            </a:r>
            <a:r>
              <a:rPr lang="fr-FR" sz="2000" dirty="0">
                <a:solidFill>
                  <a:srgbClr val="C00000"/>
                </a:solidFill>
                <a:sym typeface="Wingdings" panose="05000000000000000000" pitchFamily="2" charset="2"/>
              </a:rPr>
              <a:t> Spécifique du type de données</a:t>
            </a:r>
            <a:endParaRPr lang="fr-FR" sz="2000" dirty="0">
              <a:solidFill>
                <a:srgbClr val="C00000"/>
              </a:solidFill>
            </a:endParaRPr>
          </a:p>
          <a:p>
            <a:pPr>
              <a:spcBef>
                <a:spcPts val="450"/>
              </a:spcBef>
            </a:pPr>
            <a:r>
              <a:rPr lang="fr-FR" sz="2000" dirty="0">
                <a:solidFill>
                  <a:srgbClr val="C00000"/>
                </a:solidFill>
              </a:rPr>
              <a:t>	</a:t>
            </a:r>
            <a:r>
              <a:rPr lang="fr-FR" sz="2000" dirty="0">
                <a:solidFill>
                  <a:srgbClr val="00B050"/>
                </a:solidFill>
              </a:rPr>
              <a:t>Ex: séquences / photos</a:t>
            </a:r>
            <a:r>
              <a:rPr lang="fr-FR" dirty="0">
                <a:solidFill>
                  <a:srgbClr val="00B050"/>
                </a:solidFill>
              </a:rPr>
              <a:t>/ enquêtes </a:t>
            </a:r>
          </a:p>
        </p:txBody>
      </p:sp>
      <p:sp>
        <p:nvSpPr>
          <p:cNvPr id="16"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1. Décrire les données</a:t>
            </a:r>
          </a:p>
        </p:txBody>
      </p:sp>
      <p:grpSp>
        <p:nvGrpSpPr>
          <p:cNvPr id="14" name="Groupe 13">
            <a:extLst>
              <a:ext uri="{FF2B5EF4-FFF2-40B4-BE49-F238E27FC236}">
                <a16:creationId xmlns:a16="http://schemas.microsoft.com/office/drawing/2014/main" id="{9B07CE40-0A77-4E97-9320-A2087DD8DE64}"/>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95AAA993-F7FA-4F51-BA03-EF8CAD32F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C72A42E1-64F3-4EF3-AF46-B1F643788A5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36</a:t>
              </a:fld>
              <a:endParaRPr lang="fr-FR" sz="1200" dirty="0">
                <a:solidFill>
                  <a:schemeClr val="tx1"/>
                </a:solidFill>
              </a:endParaRPr>
            </a:p>
          </p:txBody>
        </p:sp>
      </p:grpSp>
      <p:grpSp>
        <p:nvGrpSpPr>
          <p:cNvPr id="22" name="Groupe 21">
            <a:extLst>
              <a:ext uri="{FF2B5EF4-FFF2-40B4-BE49-F238E27FC236}">
                <a16:creationId xmlns:a16="http://schemas.microsoft.com/office/drawing/2014/main" id="{8B9629C3-FE1C-4AB4-9175-BDAC254CC8D6}"/>
              </a:ext>
            </a:extLst>
          </p:cNvPr>
          <p:cNvGrpSpPr/>
          <p:nvPr/>
        </p:nvGrpSpPr>
        <p:grpSpPr>
          <a:xfrm>
            <a:off x="301320" y="2017439"/>
            <a:ext cx="1629391" cy="3787825"/>
            <a:chOff x="301320" y="1801415"/>
            <a:chExt cx="1629391" cy="3787825"/>
          </a:xfrm>
        </p:grpSpPr>
        <p:pic>
          <p:nvPicPr>
            <p:cNvPr id="23" name="Image 22">
              <a:extLst>
                <a:ext uri="{FF2B5EF4-FFF2-40B4-BE49-F238E27FC236}">
                  <a16:creationId xmlns:a16="http://schemas.microsoft.com/office/drawing/2014/main" id="{0713D7AD-3A85-4296-BEA5-6D9C0E762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320" y="1801415"/>
              <a:ext cx="1629391" cy="1051521"/>
            </a:xfrm>
            <a:prstGeom prst="rect">
              <a:avLst/>
            </a:prstGeom>
          </p:spPr>
        </p:pic>
        <p:pic>
          <p:nvPicPr>
            <p:cNvPr id="24" name="Image 23">
              <a:extLst>
                <a:ext uri="{FF2B5EF4-FFF2-40B4-BE49-F238E27FC236}">
                  <a16:creationId xmlns:a16="http://schemas.microsoft.com/office/drawing/2014/main" id="{09B86DD6-85D9-4050-992D-08A6F68CED11}"/>
                </a:ext>
              </a:extLst>
            </p:cNvPr>
            <p:cNvPicPr>
              <a:picLocks noChangeAspect="1"/>
            </p:cNvPicPr>
            <p:nvPr/>
          </p:nvPicPr>
          <p:blipFill>
            <a:blip r:embed="rId6"/>
            <a:stretch>
              <a:fillRect/>
            </a:stretch>
          </p:blipFill>
          <p:spPr>
            <a:xfrm>
              <a:off x="423765" y="4468152"/>
              <a:ext cx="1270610" cy="1121088"/>
            </a:xfrm>
            <a:prstGeom prst="rect">
              <a:avLst/>
            </a:prstGeom>
          </p:spPr>
        </p:pic>
        <p:pic>
          <p:nvPicPr>
            <p:cNvPr id="26" name="Image 25">
              <a:extLst>
                <a:ext uri="{FF2B5EF4-FFF2-40B4-BE49-F238E27FC236}">
                  <a16:creationId xmlns:a16="http://schemas.microsoft.com/office/drawing/2014/main" id="{EBDD383C-E3FD-4A38-8802-73655E801F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330" y="3066706"/>
              <a:ext cx="1560138" cy="1226390"/>
            </a:xfrm>
            <a:prstGeom prst="rect">
              <a:avLst/>
            </a:prstGeom>
          </p:spPr>
        </p:pic>
      </p:grpSp>
      <p:sp>
        <p:nvSpPr>
          <p:cNvPr id="17" name="ZoneTexte 16">
            <a:extLst>
              <a:ext uri="{FF2B5EF4-FFF2-40B4-BE49-F238E27FC236}">
                <a16:creationId xmlns:a16="http://schemas.microsoft.com/office/drawing/2014/main" id="{1068CAA9-684C-4EB6-842F-9952E9E5D92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820883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37</a:t>
            </a:fld>
            <a:endParaRPr lang="fr-FR"/>
          </a:p>
        </p:txBody>
      </p:sp>
      <p:sp>
        <p:nvSpPr>
          <p:cNvPr id="9" name="Espace réservé du contenu 2"/>
          <p:cNvSpPr>
            <a:spLocks noGrp="1"/>
          </p:cNvSpPr>
          <p:nvPr>
            <p:ph idx="1"/>
          </p:nvPr>
        </p:nvSpPr>
        <p:spPr>
          <a:xfrm>
            <a:off x="628650" y="1196752"/>
            <a:ext cx="8199032" cy="2592288"/>
          </a:xfrm>
        </p:spPr>
        <p:txBody>
          <a:bodyPr>
            <a:noAutofit/>
          </a:bodyPr>
          <a:lstStyle/>
          <a:p>
            <a:pPr>
              <a:spcBef>
                <a:spcPts val="1200"/>
              </a:spcBef>
              <a:spcAft>
                <a:spcPts val="600"/>
              </a:spcAft>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1</a:t>
            </a:r>
            <a:r>
              <a:rPr lang="fr-FR" sz="2800" b="1" baseline="30000" dirty="0">
                <a:cs typeface="Arial" panose="020B0604020202020204" pitchFamily="34" charset="0"/>
              </a:rPr>
              <a:t>ère</a:t>
            </a:r>
            <a:r>
              <a:rPr lang="fr-FR" sz="2800" b="1" dirty="0">
                <a:cs typeface="Arial" panose="020B0604020202020204" pitchFamily="34" charset="0"/>
              </a:rPr>
              <a:t> étape du PGD</a:t>
            </a:r>
          </a:p>
          <a:p>
            <a:pPr>
              <a:spcBef>
                <a:spcPts val="600"/>
              </a:spcBef>
              <a:spcAft>
                <a:spcPts val="600"/>
              </a:spcAft>
              <a:buClr>
                <a:schemeClr val="accent2">
                  <a:lumMod val="40000"/>
                  <a:lumOff val="60000"/>
                </a:schemeClr>
              </a:buClr>
            </a:pPr>
            <a:r>
              <a:rPr lang="fr-FR" sz="2400" b="1" dirty="0">
                <a:cs typeface="Arial" panose="020B0604020202020204" pitchFamily="34" charset="0"/>
              </a:rPr>
              <a:t>Définir les jeux de données produits par le projet</a:t>
            </a:r>
          </a:p>
          <a:p>
            <a:pPr>
              <a:spcBef>
                <a:spcPts val="600"/>
              </a:spcBef>
              <a:spcAft>
                <a:spcPts val="600"/>
              </a:spcAft>
              <a:buClr>
                <a:schemeClr val="accent2">
                  <a:lumMod val="40000"/>
                  <a:lumOff val="60000"/>
                </a:schemeClr>
              </a:buClr>
            </a:pPr>
            <a:r>
              <a:rPr lang="fr-FR" sz="2400" b="1" dirty="0">
                <a:cs typeface="Arial" panose="020B0604020202020204" pitchFamily="34" charset="0"/>
              </a:rPr>
              <a:t>Lister les jeux de données </a:t>
            </a:r>
          </a:p>
          <a:p>
            <a:pPr>
              <a:spcBef>
                <a:spcPts val="600"/>
              </a:spcBef>
              <a:spcAft>
                <a:spcPts val="600"/>
              </a:spcAft>
              <a:buClr>
                <a:schemeClr val="accent2">
                  <a:lumMod val="40000"/>
                  <a:lumOff val="60000"/>
                </a:schemeClr>
              </a:buClr>
            </a:pPr>
            <a:r>
              <a:rPr lang="fr-FR" sz="2400" b="1" dirty="0">
                <a:cs typeface="Arial" panose="020B0604020202020204" pitchFamily="34" charset="0"/>
              </a:rPr>
              <a:t>Préciser l’objet d’étude + localisation géographique et période temporelle</a:t>
            </a:r>
          </a:p>
          <a:p>
            <a:pPr marL="0" indent="0">
              <a:buClr>
                <a:schemeClr val="accent2">
                  <a:lumMod val="40000"/>
                  <a:lumOff val="60000"/>
                </a:schemeClr>
              </a:buClr>
              <a:buNone/>
            </a:pPr>
            <a:r>
              <a:rPr lang="fr-FR" sz="1500" dirty="0"/>
              <a:t>		</a:t>
            </a:r>
          </a:p>
        </p:txBody>
      </p:sp>
      <p:sp>
        <p:nvSpPr>
          <p:cNvPr id="16"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1. Décrire les données</a:t>
            </a:r>
          </a:p>
        </p:txBody>
      </p:sp>
      <p:grpSp>
        <p:nvGrpSpPr>
          <p:cNvPr id="14" name="Groupe 13">
            <a:extLst>
              <a:ext uri="{FF2B5EF4-FFF2-40B4-BE49-F238E27FC236}">
                <a16:creationId xmlns:a16="http://schemas.microsoft.com/office/drawing/2014/main" id="{9B07CE40-0A77-4E97-9320-A2087DD8DE64}"/>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95AAA993-F7FA-4F51-BA03-EF8CAD32F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C72A42E1-64F3-4EF3-AF46-B1F643788A5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37</a:t>
              </a:fld>
              <a:endParaRPr lang="fr-FR" sz="1200" dirty="0">
                <a:solidFill>
                  <a:schemeClr val="tx1"/>
                </a:solidFill>
              </a:endParaRPr>
            </a:p>
          </p:txBody>
        </p:sp>
      </p:grpSp>
      <p:sp>
        <p:nvSpPr>
          <p:cNvPr id="3" name="Rectangle 2">
            <a:extLst>
              <a:ext uri="{FF2B5EF4-FFF2-40B4-BE49-F238E27FC236}">
                <a16:creationId xmlns:a16="http://schemas.microsoft.com/office/drawing/2014/main" id="{A1BA12F1-EB9F-4AE9-84DE-116BAF36E665}"/>
              </a:ext>
            </a:extLst>
          </p:cNvPr>
          <p:cNvSpPr/>
          <p:nvPr/>
        </p:nvSpPr>
        <p:spPr>
          <a:xfrm>
            <a:off x="836128" y="3983877"/>
            <a:ext cx="7991553" cy="1538883"/>
          </a:xfrm>
          <a:prstGeom prst="rect">
            <a:avLst/>
          </a:prstGeom>
        </p:spPr>
        <p:txBody>
          <a:bodyPr wrap="square">
            <a:spAutoFit/>
          </a:bodyPr>
          <a:lstStyle/>
          <a:p>
            <a:pPr algn="just"/>
            <a:r>
              <a:rPr lang="fr-FR" sz="2200" dirty="0"/>
              <a:t>Exemple:</a:t>
            </a:r>
          </a:p>
          <a:p>
            <a:pPr algn="just"/>
            <a:r>
              <a:rPr lang="fr-FR" sz="2400" dirty="0">
                <a:solidFill>
                  <a:srgbClr val="00B0F0"/>
                </a:solidFill>
              </a:rPr>
              <a:t>Données d’enquêtes collectées auprès des femmes</a:t>
            </a:r>
          </a:p>
          <a:p>
            <a:pPr algn="just"/>
            <a:r>
              <a:rPr lang="fr-FR" sz="2400" dirty="0">
                <a:solidFill>
                  <a:srgbClr val="00B0F0"/>
                </a:solidFill>
              </a:rPr>
              <a:t>en Tunisie centrale en 2017 </a:t>
            </a:r>
          </a:p>
          <a:p>
            <a:pPr algn="just"/>
            <a:r>
              <a:rPr lang="fr-FR" sz="2400" dirty="0">
                <a:solidFill>
                  <a:srgbClr val="00B0F0"/>
                </a:solidFill>
              </a:rPr>
              <a:t>pour explorer les liens entre agriculture et sécurité alimentaire</a:t>
            </a:r>
          </a:p>
        </p:txBody>
      </p:sp>
      <p:sp>
        <p:nvSpPr>
          <p:cNvPr id="11" name="ZoneTexte 10">
            <a:extLst>
              <a:ext uri="{FF2B5EF4-FFF2-40B4-BE49-F238E27FC236}">
                <a16:creationId xmlns:a16="http://schemas.microsoft.com/office/drawing/2014/main" id="{EDBD1754-77AD-4082-8CBE-18D644B9A080}"/>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19295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38</a:t>
            </a:fld>
            <a:endParaRPr lang="fr-FR" dirty="0"/>
          </a:p>
        </p:txBody>
      </p:sp>
      <p:sp>
        <p:nvSpPr>
          <p:cNvPr id="6" name="Espace réservé du contenu 2"/>
          <p:cNvSpPr>
            <a:spLocks noGrp="1"/>
          </p:cNvSpPr>
          <p:nvPr>
            <p:ph idx="1"/>
          </p:nvPr>
        </p:nvSpPr>
        <p:spPr>
          <a:xfrm>
            <a:off x="628649" y="908720"/>
            <a:ext cx="8453011" cy="5688632"/>
          </a:xfrm>
        </p:spPr>
        <p:txBody>
          <a:bodyPr>
            <a:noAutofit/>
          </a:bodyPr>
          <a:lstStyle/>
          <a:p>
            <a:pPr>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b="1" dirty="0">
                <a:solidFill>
                  <a:schemeClr val="accent2">
                    <a:lumMod val="60000"/>
                    <a:lumOff val="40000"/>
                  </a:schemeClr>
                </a:solidFill>
                <a:cs typeface="Arial" panose="020B0604020202020204" pitchFamily="34" charset="0"/>
              </a:rPr>
              <a:t>préexistantes</a:t>
            </a:r>
          </a:p>
          <a:p>
            <a:pPr marL="0" indent="0">
              <a:spcBef>
                <a:spcPts val="0"/>
              </a:spcBef>
              <a:buClr>
                <a:srgbClr val="B84356"/>
              </a:buClr>
              <a:buNone/>
            </a:pPr>
            <a:r>
              <a:rPr lang="fr-FR" sz="2400" dirty="0">
                <a:solidFill>
                  <a:prstClr val="black"/>
                </a:solidFill>
                <a:cs typeface="Arial" panose="020B0604020202020204" pitchFamily="34" charset="0"/>
              </a:rPr>
              <a:t>	</a:t>
            </a:r>
            <a:r>
              <a:rPr lang="fr-FR" sz="1800" dirty="0">
                <a:solidFill>
                  <a:schemeClr val="bg1">
                    <a:lumMod val="50000"/>
                  </a:schemeClr>
                </a:solidFill>
                <a:cs typeface="Arial" panose="020B0604020202020204" pitchFamily="34" charset="0"/>
              </a:rPr>
              <a:t>ex: produites dans un autre projet, issues d’un entrepôt de données,…</a:t>
            </a:r>
          </a:p>
        </p:txBody>
      </p:sp>
      <p:sp>
        <p:nvSpPr>
          <p:cNvPr id="13" name="ZoneTexte 12"/>
          <p:cNvSpPr txBox="1"/>
          <p:nvPr/>
        </p:nvSpPr>
        <p:spPr>
          <a:xfrm>
            <a:off x="1127129" y="1660738"/>
            <a:ext cx="6469207" cy="400110"/>
          </a:xfrm>
          <a:prstGeom prst="rect">
            <a:avLst/>
          </a:prstGeom>
          <a:noFill/>
        </p:spPr>
        <p:txBody>
          <a:bodyPr wrap="none" rtlCol="0">
            <a:spAutoFit/>
          </a:bodyPr>
          <a:lstStyle/>
          <a:p>
            <a:r>
              <a:rPr lang="fr-FR" sz="1350" dirty="0">
                <a:sym typeface="Wingdings" panose="05000000000000000000" pitchFamily="2" charset="2"/>
              </a:rPr>
              <a:t> </a:t>
            </a:r>
            <a:r>
              <a:rPr lang="fr-FR" sz="2000" b="1" dirty="0">
                <a:sym typeface="Wingdings" panose="05000000000000000000" pitchFamily="2" charset="2"/>
              </a:rPr>
              <a:t>Tenir compte des licences de réutilisation de ces données</a:t>
            </a:r>
            <a:endParaRPr lang="fr-FR" sz="2000" b="1" dirty="0"/>
          </a:p>
        </p:txBody>
      </p:sp>
      <p:sp>
        <p:nvSpPr>
          <p:cNvPr id="17"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2. Clarifier le cadre éthique et juridique</a:t>
            </a:r>
          </a:p>
        </p:txBody>
      </p:sp>
      <p:grpSp>
        <p:nvGrpSpPr>
          <p:cNvPr id="18" name="Groupe 17">
            <a:extLst>
              <a:ext uri="{FF2B5EF4-FFF2-40B4-BE49-F238E27FC236}">
                <a16:creationId xmlns:a16="http://schemas.microsoft.com/office/drawing/2014/main" id="{3A753795-3220-48BD-A8F3-BB0A00627F95}"/>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F6C4ED6D-AB29-4130-9F88-713C9CDA8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A7056405-C28E-4B36-A0A4-2AC8E3FD5EE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38</a:t>
              </a:fld>
              <a:endParaRPr lang="fr-FR" sz="1200" dirty="0">
                <a:solidFill>
                  <a:schemeClr val="tx1"/>
                </a:solidFill>
              </a:endParaRPr>
            </a:p>
          </p:txBody>
        </p:sp>
      </p:grpSp>
      <p:sp>
        <p:nvSpPr>
          <p:cNvPr id="11" name="ZoneTexte 10">
            <a:extLst>
              <a:ext uri="{FF2B5EF4-FFF2-40B4-BE49-F238E27FC236}">
                <a16:creationId xmlns:a16="http://schemas.microsoft.com/office/drawing/2014/main" id="{9AB399BC-2711-49E2-9755-FA0A6EDE2656}"/>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4942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Cartographie des criquets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6" name="ZoneTexte 5">
            <a:extLst>
              <a:ext uri="{FF2B5EF4-FFF2-40B4-BE49-F238E27FC236}">
                <a16:creationId xmlns:a16="http://schemas.microsoft.com/office/drawing/2014/main" id="{38FAC7E2-678D-4361-8A93-1CAF00CA7577}"/>
              </a:ext>
            </a:extLst>
          </p:cNvPr>
          <p:cNvSpPr txBox="1"/>
          <p:nvPr/>
        </p:nvSpPr>
        <p:spPr>
          <a:xfrm>
            <a:off x="320144" y="3284984"/>
            <a:ext cx="8572335" cy="400110"/>
          </a:xfrm>
          <a:prstGeom prst="rect">
            <a:avLst/>
          </a:prstGeom>
          <a:noFill/>
        </p:spPr>
        <p:txBody>
          <a:bodyPr wrap="square" rtlCol="0">
            <a:spAutoFit/>
          </a:bodyPr>
          <a:lstStyle/>
          <a:p>
            <a:r>
              <a:rPr lang="fr-FR" sz="2000" b="1" dirty="0"/>
              <a:t>2. Présence de données préexistantes </a:t>
            </a:r>
            <a:r>
              <a:rPr lang="fr-FR" sz="1600" dirty="0"/>
              <a:t>(précédent projet, tiers, observatoires, entrepôts, …)</a:t>
            </a:r>
          </a:p>
        </p:txBody>
      </p:sp>
      <p:sp>
        <p:nvSpPr>
          <p:cNvPr id="49" name="ZoneTexte 48">
            <a:extLst>
              <a:ext uri="{FF2B5EF4-FFF2-40B4-BE49-F238E27FC236}">
                <a16:creationId xmlns:a16="http://schemas.microsoft.com/office/drawing/2014/main" id="{00D96B40-BF86-492E-887E-5B767A6698FF}"/>
              </a:ext>
            </a:extLst>
          </p:cNvPr>
          <p:cNvSpPr txBox="1"/>
          <p:nvPr/>
        </p:nvSpPr>
        <p:spPr>
          <a:xfrm>
            <a:off x="467544" y="3712964"/>
            <a:ext cx="8572335" cy="1292662"/>
          </a:xfrm>
          <a:prstGeom prst="rect">
            <a:avLst/>
          </a:prstGeom>
          <a:noFill/>
        </p:spPr>
        <p:txBody>
          <a:bodyPr wrap="square" rtlCol="0">
            <a:spAutoFit/>
          </a:bodyPr>
          <a:lstStyle/>
          <a:p>
            <a:pPr marL="285750" indent="-285750">
              <a:buFont typeface="Courier New" panose="02070309020205020404" pitchFamily="49" charset="0"/>
              <a:buChar char="o"/>
            </a:pPr>
            <a:r>
              <a:rPr lang="fr-FR" sz="1600" dirty="0"/>
              <a:t>Toutes les </a:t>
            </a:r>
            <a:r>
              <a:rPr lang="fr-FR" sz="1600" b="1" dirty="0"/>
              <a:t>données d’observation de criquets ou de végétation </a:t>
            </a:r>
            <a:r>
              <a:rPr lang="fr-FR" sz="1600" dirty="0"/>
              <a:t>sont produites </a:t>
            </a:r>
          </a:p>
          <a:p>
            <a:r>
              <a:rPr lang="fr-FR" sz="1600" dirty="0"/>
              <a:t>	pendant ce projet. Aucune ne provient de projets précédents.</a:t>
            </a:r>
          </a:p>
          <a:p>
            <a:r>
              <a:rPr lang="fr-FR" sz="1400" dirty="0"/>
              <a:t>OU</a:t>
            </a:r>
          </a:p>
          <a:p>
            <a:pPr marL="285750" indent="-285750">
              <a:buFont typeface="Courier New" panose="02070309020205020404" pitchFamily="49" charset="0"/>
              <a:buChar char="o"/>
            </a:pPr>
            <a:r>
              <a:rPr lang="fr-FR" sz="1600" dirty="0"/>
              <a:t>Les données obtenues seront combinées avec certaines données préexistantes issues du projet Y ou thèse de X, dans respect de l’accord de consortium et des producteurs de données. </a:t>
            </a:r>
          </a:p>
        </p:txBody>
      </p:sp>
      <p:sp>
        <p:nvSpPr>
          <p:cNvPr id="18" name="Rectangle : coins arrondis 17">
            <a:extLst>
              <a:ext uri="{FF2B5EF4-FFF2-40B4-BE49-F238E27FC236}">
                <a16:creationId xmlns:a16="http://schemas.microsoft.com/office/drawing/2014/main" id="{203B4C76-7783-41B0-8AA2-069E102CAFE5}"/>
              </a:ext>
            </a:extLst>
          </p:cNvPr>
          <p:cNvSpPr/>
          <p:nvPr/>
        </p:nvSpPr>
        <p:spPr>
          <a:xfrm>
            <a:off x="2349664" y="980728"/>
            <a:ext cx="4019769"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F0693051-83C8-49C1-BC24-FB9CE0033614}"/>
              </a:ext>
            </a:extLst>
          </p:cNvPr>
          <p:cNvSpPr txBox="1"/>
          <p:nvPr/>
        </p:nvSpPr>
        <p:spPr>
          <a:xfrm>
            <a:off x="3059832" y="1197764"/>
            <a:ext cx="2394822"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d’observation </a:t>
            </a:r>
          </a:p>
          <a:p>
            <a:pPr algn="ctr"/>
            <a:r>
              <a:rPr lang="fr-FR" dirty="0"/>
              <a:t>des criquets</a:t>
            </a:r>
            <a:endParaRPr lang="fr-FR" sz="1600" dirty="0"/>
          </a:p>
        </p:txBody>
      </p:sp>
      <p:sp>
        <p:nvSpPr>
          <p:cNvPr id="20" name="ZoneTexte 19">
            <a:extLst>
              <a:ext uri="{FF2B5EF4-FFF2-40B4-BE49-F238E27FC236}">
                <a16:creationId xmlns:a16="http://schemas.microsoft.com/office/drawing/2014/main" id="{2946F30A-2F49-4FF8-93DC-FAA0A656BD2B}"/>
              </a:ext>
            </a:extLst>
          </p:cNvPr>
          <p:cNvSpPr txBox="1"/>
          <p:nvPr/>
        </p:nvSpPr>
        <p:spPr>
          <a:xfrm>
            <a:off x="6607044" y="1547500"/>
            <a:ext cx="2141420"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dirty="0"/>
              <a:t>Données climatiques</a:t>
            </a:r>
            <a:endParaRPr lang="fr-FR" sz="1600" dirty="0"/>
          </a:p>
        </p:txBody>
      </p:sp>
      <p:sp>
        <p:nvSpPr>
          <p:cNvPr id="21" name="ZoneTexte 20">
            <a:extLst>
              <a:ext uri="{FF2B5EF4-FFF2-40B4-BE49-F238E27FC236}">
                <a16:creationId xmlns:a16="http://schemas.microsoft.com/office/drawing/2014/main" id="{5D7D0EED-3C45-4FCE-93D4-10D6323A3B86}"/>
              </a:ext>
            </a:extLst>
          </p:cNvPr>
          <p:cNvSpPr txBox="1"/>
          <p:nvPr/>
        </p:nvSpPr>
        <p:spPr>
          <a:xfrm>
            <a:off x="3320000" y="2349132"/>
            <a:ext cx="2079095"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dirty="0"/>
              <a:t>Données Végétation</a:t>
            </a:r>
          </a:p>
        </p:txBody>
      </p:sp>
      <p:pic>
        <p:nvPicPr>
          <p:cNvPr id="22" name="Image 21">
            <a:extLst>
              <a:ext uri="{FF2B5EF4-FFF2-40B4-BE49-F238E27FC236}">
                <a16:creationId xmlns:a16="http://schemas.microsoft.com/office/drawing/2014/main" id="{A4B11CF4-FF53-4B26-B3B0-5E23A5FFC4E7}"/>
              </a:ext>
            </a:extLst>
          </p:cNvPr>
          <p:cNvPicPr>
            <a:picLocks noChangeAspect="1"/>
          </p:cNvPicPr>
          <p:nvPr/>
        </p:nvPicPr>
        <p:blipFill>
          <a:blip r:embed="rId4"/>
          <a:stretch>
            <a:fillRect/>
          </a:stretch>
        </p:blipFill>
        <p:spPr>
          <a:xfrm>
            <a:off x="141738" y="981590"/>
            <a:ext cx="1981990" cy="2303394"/>
          </a:xfrm>
          <a:prstGeom prst="rect">
            <a:avLst/>
          </a:prstGeom>
        </p:spPr>
      </p:pic>
      <p:sp>
        <p:nvSpPr>
          <p:cNvPr id="23" name="ZoneTexte 22">
            <a:extLst>
              <a:ext uri="{FF2B5EF4-FFF2-40B4-BE49-F238E27FC236}">
                <a16:creationId xmlns:a16="http://schemas.microsoft.com/office/drawing/2014/main" id="{D655341B-133F-4C79-97C1-767933E27524}"/>
              </a:ext>
            </a:extLst>
          </p:cNvPr>
          <p:cNvSpPr txBox="1"/>
          <p:nvPr/>
        </p:nvSpPr>
        <p:spPr>
          <a:xfrm>
            <a:off x="6593326" y="2072175"/>
            <a:ext cx="2321661"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fr-FR" dirty="0"/>
              <a:t>Données télédétection</a:t>
            </a:r>
            <a:endParaRPr lang="fr-FR" sz="1600" dirty="0"/>
          </a:p>
        </p:txBody>
      </p:sp>
      <p:sp>
        <p:nvSpPr>
          <p:cNvPr id="24" name="ZoneTexte 23">
            <a:extLst>
              <a:ext uri="{FF2B5EF4-FFF2-40B4-BE49-F238E27FC236}">
                <a16:creationId xmlns:a16="http://schemas.microsoft.com/office/drawing/2014/main" id="{E8DE3878-7033-4900-8000-0743140BF102}"/>
              </a:ext>
            </a:extLst>
          </p:cNvPr>
          <p:cNvSpPr txBox="1"/>
          <p:nvPr/>
        </p:nvSpPr>
        <p:spPr>
          <a:xfrm>
            <a:off x="467544" y="5113928"/>
            <a:ext cx="8572335" cy="1123384"/>
          </a:xfrm>
          <a:prstGeom prst="rect">
            <a:avLst/>
          </a:prstGeom>
          <a:noFill/>
        </p:spPr>
        <p:txBody>
          <a:bodyPr wrap="square" rtlCol="0">
            <a:spAutoFit/>
          </a:bodyPr>
          <a:lstStyle/>
          <a:p>
            <a:pPr marL="285750" indent="-285750">
              <a:buFont typeface="Courier New" panose="02070309020205020404" pitchFamily="49" charset="0"/>
              <a:buChar char="o"/>
            </a:pPr>
            <a:r>
              <a:rPr lang="fr-FR" sz="1600" b="1" dirty="0"/>
              <a:t>Données climatiques </a:t>
            </a:r>
            <a:r>
              <a:rPr lang="fr-FR" sz="1600" dirty="0"/>
              <a:t>proviennent de </a:t>
            </a:r>
            <a:r>
              <a:rPr lang="fr-FR" sz="1600" dirty="0" err="1">
                <a:hlinkClick r:id="rId5"/>
              </a:rPr>
              <a:t>WorldClim</a:t>
            </a:r>
            <a:r>
              <a:rPr lang="fr-FR" sz="1600" dirty="0"/>
              <a:t> et sont librement réutilisables.</a:t>
            </a:r>
          </a:p>
          <a:p>
            <a:pPr marL="285750" indent="-285750">
              <a:spcBef>
                <a:spcPts val="600"/>
              </a:spcBef>
              <a:buFont typeface="Courier New" panose="02070309020205020404" pitchFamily="49" charset="0"/>
              <a:buChar char="o"/>
            </a:pPr>
            <a:r>
              <a:rPr lang="fr-FR" sz="1600" b="1" dirty="0"/>
              <a:t>Données de télédétection </a:t>
            </a:r>
            <a:r>
              <a:rPr lang="fr-FR" sz="1600" dirty="0"/>
              <a:t>proviennent de données Sentinel (ESA). Leur utilisation est en accord avec les termes de l’ESA tels que définis dans </a:t>
            </a:r>
            <a:r>
              <a:rPr lang="en-US" sz="1200" dirty="0">
                <a:hlinkClick r:id="rId6"/>
              </a:rPr>
              <a:t>TERMS AND CONDITIONS FOR THE USE AND DISTRIBUTION OF SENTINEL DATA</a:t>
            </a:r>
            <a:r>
              <a:rPr lang="en-US" sz="1200" dirty="0"/>
              <a:t>.</a:t>
            </a:r>
            <a:endParaRPr lang="fr-FR" sz="1200" dirty="0"/>
          </a:p>
        </p:txBody>
      </p:sp>
    </p:spTree>
    <p:extLst>
      <p:ext uri="{BB962C8B-B14F-4D97-AF65-F5344CB8AC3E}">
        <p14:creationId xmlns:p14="http://schemas.microsoft.com/office/powerpoint/2010/main" val="299196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3F3E2-7651-7347-87A1-414D2C954D40}"/>
              </a:ext>
            </a:extLst>
          </p:cNvPr>
          <p:cNvSpPr>
            <a:spLocks noGrp="1"/>
          </p:cNvSpPr>
          <p:nvPr>
            <p:ph type="title"/>
          </p:nvPr>
        </p:nvSpPr>
        <p:spPr/>
        <p:txBody>
          <a:bodyPr/>
          <a:lstStyle/>
          <a:p>
            <a:r>
              <a:rPr lang="fr-FR" dirty="0"/>
              <a:t>Sommaire</a:t>
            </a:r>
            <a:br>
              <a:rPr lang="fr-FR" dirty="0"/>
            </a:br>
            <a:r>
              <a:rPr lang="fr-FR" sz="2000" i="1" dirty="0"/>
              <a:t>cliquez sur un chapitre pour y être téléporté</a:t>
            </a:r>
          </a:p>
        </p:txBody>
      </p:sp>
      <p:sp>
        <p:nvSpPr>
          <p:cNvPr id="3" name="Espace réservé du pied de page 2">
            <a:extLst>
              <a:ext uri="{FF2B5EF4-FFF2-40B4-BE49-F238E27FC236}">
                <a16:creationId xmlns:a16="http://schemas.microsoft.com/office/drawing/2014/main" id="{4C1BB20D-0AA2-5E44-9B5F-7DBE1369F243}"/>
              </a:ext>
            </a:extLst>
          </p:cNvPr>
          <p:cNvSpPr>
            <a:spLocks noGrp="1"/>
          </p:cNvSpPr>
          <p:nvPr>
            <p:ph type="ftr" sz="quarter" idx="11"/>
          </p:nvPr>
        </p:nvSpPr>
        <p:spPr/>
        <p:txBody>
          <a:bodyPr/>
          <a:lstStyle/>
          <a:p>
            <a:r>
              <a:rPr lang="fr-FR"/>
              <a:t>Formation PGD Cirad</a:t>
            </a:r>
          </a:p>
        </p:txBody>
      </p:sp>
      <p:sp>
        <p:nvSpPr>
          <p:cNvPr id="4" name="Espace réservé du numéro de diapositive 3">
            <a:extLst>
              <a:ext uri="{FF2B5EF4-FFF2-40B4-BE49-F238E27FC236}">
                <a16:creationId xmlns:a16="http://schemas.microsoft.com/office/drawing/2014/main" id="{D11138AB-3310-704B-9B5C-EF41E8B064C5}"/>
              </a:ext>
            </a:extLst>
          </p:cNvPr>
          <p:cNvSpPr>
            <a:spLocks noGrp="1"/>
          </p:cNvSpPr>
          <p:nvPr>
            <p:ph type="sldNum" sz="quarter" idx="12"/>
          </p:nvPr>
        </p:nvSpPr>
        <p:spPr>
          <a:xfrm>
            <a:off x="8460432" y="6356396"/>
            <a:ext cx="432048" cy="365125"/>
          </a:xfrm>
        </p:spPr>
        <p:txBody>
          <a:bodyPr/>
          <a:lstStyle/>
          <a:p>
            <a:fld id="{7DB1C6C4-BF3F-426B-AB82-3D7BFE436BE2}" type="slidenum">
              <a:rPr lang="fr-FR" smtClean="0"/>
              <a:pPr/>
              <a:t>4</a:t>
            </a:fld>
            <a:endParaRPr lang="fr-FR" dirty="0"/>
          </a:p>
        </p:txBody>
      </p:sp>
      <p:sp>
        <p:nvSpPr>
          <p:cNvPr id="5" name="ZoneTexte 4">
            <a:extLst>
              <a:ext uri="{FF2B5EF4-FFF2-40B4-BE49-F238E27FC236}">
                <a16:creationId xmlns:a16="http://schemas.microsoft.com/office/drawing/2014/main" id="{9B1A2742-44F9-964D-BF61-A0F44E43CABC}"/>
              </a:ext>
            </a:extLst>
          </p:cNvPr>
          <p:cNvSpPr txBox="1"/>
          <p:nvPr/>
        </p:nvSpPr>
        <p:spPr>
          <a:xfrm>
            <a:off x="971600" y="1700808"/>
            <a:ext cx="7272808" cy="4247317"/>
          </a:xfrm>
          <a:prstGeom prst="rect">
            <a:avLst/>
          </a:prstGeom>
          <a:noFill/>
        </p:spPr>
        <p:txBody>
          <a:bodyPr wrap="square" rtlCol="0">
            <a:spAutoFit/>
          </a:bodyPr>
          <a:lstStyle/>
          <a:p>
            <a:r>
              <a:rPr lang="fr-FR" dirty="0">
                <a:hlinkClick r:id="rId2" action="ppaction://hlinksldjump"/>
              </a:rPr>
              <a:t>PGD : de quoi parlons nous ?</a:t>
            </a:r>
            <a:endParaRPr lang="fr-FR" dirty="0"/>
          </a:p>
          <a:p>
            <a:r>
              <a:rPr lang="fr-FR" dirty="0">
                <a:hlinkClick r:id="rId3" action="ppaction://hlinksldjump"/>
              </a:rPr>
              <a:t>Quelques définitions</a:t>
            </a:r>
            <a:endParaRPr lang="fr-FR" dirty="0"/>
          </a:p>
          <a:p>
            <a:r>
              <a:rPr lang="fr-FR" dirty="0">
                <a:hlinkClick r:id="rId4" action="ppaction://hlinksldjump"/>
              </a:rPr>
              <a:t>PGD  : structure et contenu</a:t>
            </a:r>
            <a:endParaRPr lang="fr-FR" dirty="0"/>
          </a:p>
          <a:p>
            <a:r>
              <a:rPr lang="fr-FR" dirty="0">
                <a:hlinkClick r:id="rId5" action="ppaction://hlinksldjump"/>
              </a:rPr>
              <a:t>Exercice : rédigez votre premier PGD</a:t>
            </a:r>
            <a:endParaRPr lang="fr-FR" dirty="0"/>
          </a:p>
          <a:p>
            <a:r>
              <a:rPr lang="fr-FR" dirty="0">
                <a:hlinkClick r:id="rId6" action="ppaction://hlinksldjump"/>
              </a:rPr>
              <a:t>PGD : ressources et outils</a:t>
            </a:r>
            <a:endParaRPr lang="fr-FR" dirty="0"/>
          </a:p>
          <a:p>
            <a:r>
              <a:rPr lang="fr-FR" dirty="0">
                <a:hlinkClick r:id="rId7" action="ppaction://hlinksldjump"/>
              </a:rPr>
              <a:t>PGD : enjeux</a:t>
            </a:r>
            <a:endParaRPr lang="fr-FR" dirty="0"/>
          </a:p>
          <a:p>
            <a:r>
              <a:rPr lang="fr-FR" dirty="0">
                <a:hlinkClick r:id="rId8" action="ppaction://hlinksldjump"/>
              </a:rPr>
              <a:t>Cadre juridique et éthique</a:t>
            </a:r>
            <a:endParaRPr lang="fr-FR" dirty="0"/>
          </a:p>
          <a:p>
            <a:r>
              <a:rPr lang="fr-FR" dirty="0">
                <a:hlinkClick r:id="rId9" action="ppaction://hlinksldjump"/>
              </a:rPr>
              <a:t>Décrire et documenter ses données</a:t>
            </a:r>
            <a:endParaRPr lang="fr-FR" dirty="0"/>
          </a:p>
          <a:p>
            <a:r>
              <a:rPr lang="fr-FR" dirty="0">
                <a:hlinkClick r:id="rId10" action="ppaction://hlinksldjump"/>
              </a:rPr>
              <a:t>Gestion, traçabilité et qualité des données</a:t>
            </a:r>
            <a:endParaRPr lang="fr-FR" dirty="0"/>
          </a:p>
          <a:p>
            <a:r>
              <a:rPr lang="fr-FR" dirty="0">
                <a:hlinkClick r:id="rId11" action="ppaction://hlinksldjump"/>
              </a:rPr>
              <a:t>Partage et valorisation</a:t>
            </a:r>
            <a:endParaRPr lang="fr-FR" dirty="0"/>
          </a:p>
          <a:p>
            <a:r>
              <a:rPr lang="fr-FR" dirty="0">
                <a:hlinkClick r:id="rId12" action="ppaction://hlinksldjump"/>
              </a:rPr>
              <a:t>Exercice : rédigez votre premier PGD bis</a:t>
            </a:r>
            <a:endParaRPr lang="fr-FR" dirty="0"/>
          </a:p>
          <a:p>
            <a:r>
              <a:rPr lang="fr-FR" dirty="0">
                <a:hlinkClick r:id="rId13" action="ppaction://hlinksldjump"/>
              </a:rPr>
              <a:t>Licence de diffusion des données</a:t>
            </a:r>
            <a:endParaRPr lang="fr-FR" dirty="0"/>
          </a:p>
          <a:p>
            <a:r>
              <a:rPr lang="fr-FR" dirty="0">
                <a:hlinkClick r:id="rId14" action="ppaction://hlinksldjump"/>
              </a:rPr>
              <a:t>Conclusion</a:t>
            </a:r>
            <a:endParaRPr lang="fr-FR" dirty="0"/>
          </a:p>
          <a:p>
            <a:endParaRPr lang="fr-FR" dirty="0"/>
          </a:p>
          <a:p>
            <a:endParaRPr lang="fr-FR" dirty="0"/>
          </a:p>
        </p:txBody>
      </p:sp>
    </p:spTree>
    <p:extLst>
      <p:ext uri="{BB962C8B-B14F-4D97-AF65-F5344CB8AC3E}">
        <p14:creationId xmlns:p14="http://schemas.microsoft.com/office/powerpoint/2010/main" val="4103232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Comportement de ménages ruraux face aux risques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3" name="Rectangle : coins arrondis 2">
            <a:extLst>
              <a:ext uri="{FF2B5EF4-FFF2-40B4-BE49-F238E27FC236}">
                <a16:creationId xmlns:a16="http://schemas.microsoft.com/office/drawing/2014/main" id="{9189172D-35F0-49D0-914F-37D6EE80D261}"/>
              </a:ext>
            </a:extLst>
          </p:cNvPr>
          <p:cNvSpPr/>
          <p:nvPr/>
        </p:nvSpPr>
        <p:spPr>
          <a:xfrm>
            <a:off x="2349664" y="836712"/>
            <a:ext cx="3602670" cy="2470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AF716902-5BC3-4F90-A253-D7130BC5C7DF}"/>
              </a:ext>
            </a:extLst>
          </p:cNvPr>
          <p:cNvSpPr txBox="1"/>
          <p:nvPr/>
        </p:nvSpPr>
        <p:spPr>
          <a:xfrm>
            <a:off x="6638803" y="1401902"/>
            <a:ext cx="1136529"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sz="1600" dirty="0"/>
              <a:t>climatiques</a:t>
            </a:r>
          </a:p>
        </p:txBody>
      </p:sp>
      <p:sp>
        <p:nvSpPr>
          <p:cNvPr id="17" name="ZoneTexte 16">
            <a:extLst>
              <a:ext uri="{FF2B5EF4-FFF2-40B4-BE49-F238E27FC236}">
                <a16:creationId xmlns:a16="http://schemas.microsoft.com/office/drawing/2014/main" id="{F9FFE96D-CC1C-442A-A62B-0CDFCBB4B1D6}"/>
              </a:ext>
            </a:extLst>
          </p:cNvPr>
          <p:cNvSpPr txBox="1"/>
          <p:nvPr/>
        </p:nvSpPr>
        <p:spPr>
          <a:xfrm>
            <a:off x="2842335" y="1196752"/>
            <a:ext cx="2177199" cy="147732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sur </a:t>
            </a:r>
          </a:p>
          <a:p>
            <a:pPr algn="ctr"/>
            <a:r>
              <a:rPr lang="fr-FR" dirty="0"/>
              <a:t>les ménages ruraux : </a:t>
            </a:r>
          </a:p>
          <a:p>
            <a:pPr algn="ctr"/>
            <a:r>
              <a:rPr lang="fr-FR" dirty="0"/>
              <a:t>personnelles</a:t>
            </a:r>
          </a:p>
          <a:p>
            <a:pPr algn="ctr"/>
            <a:r>
              <a:rPr lang="fr-FR" dirty="0"/>
              <a:t>socio-économiques</a:t>
            </a:r>
          </a:p>
          <a:p>
            <a:pPr algn="ctr"/>
            <a:r>
              <a:rPr lang="fr-FR" dirty="0"/>
              <a:t>comportementales </a:t>
            </a:r>
          </a:p>
        </p:txBody>
      </p:sp>
      <p:sp>
        <p:nvSpPr>
          <p:cNvPr id="18" name="ZoneTexte 17">
            <a:extLst>
              <a:ext uri="{FF2B5EF4-FFF2-40B4-BE49-F238E27FC236}">
                <a16:creationId xmlns:a16="http://schemas.microsoft.com/office/drawing/2014/main" id="{36F871FC-696F-4EAD-824E-BDBFE70BAC05}"/>
              </a:ext>
            </a:extLst>
          </p:cNvPr>
          <p:cNvSpPr txBox="1"/>
          <p:nvPr/>
        </p:nvSpPr>
        <p:spPr>
          <a:xfrm>
            <a:off x="6501361" y="955448"/>
            <a:ext cx="1411412"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fr-FR" sz="1600" dirty="0"/>
              <a:t>géographiques</a:t>
            </a:r>
          </a:p>
        </p:txBody>
      </p:sp>
      <p:sp>
        <p:nvSpPr>
          <p:cNvPr id="19" name="ZoneTexte 18">
            <a:extLst>
              <a:ext uri="{FF2B5EF4-FFF2-40B4-BE49-F238E27FC236}">
                <a16:creationId xmlns:a16="http://schemas.microsoft.com/office/drawing/2014/main" id="{0BE2827D-3F58-41E2-B87D-59748CAB9234}"/>
              </a:ext>
            </a:extLst>
          </p:cNvPr>
          <p:cNvSpPr txBox="1"/>
          <p:nvPr/>
        </p:nvSpPr>
        <p:spPr>
          <a:xfrm>
            <a:off x="6381462" y="1847810"/>
            <a:ext cx="1790938"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sz="1600" dirty="0"/>
              <a:t>environnementales</a:t>
            </a:r>
          </a:p>
        </p:txBody>
      </p:sp>
      <p:sp>
        <p:nvSpPr>
          <p:cNvPr id="20" name="ZoneTexte 19">
            <a:extLst>
              <a:ext uri="{FF2B5EF4-FFF2-40B4-BE49-F238E27FC236}">
                <a16:creationId xmlns:a16="http://schemas.microsoft.com/office/drawing/2014/main" id="{9446846C-DB4B-4F87-9AEE-B948E8FBCCA2}"/>
              </a:ext>
            </a:extLst>
          </p:cNvPr>
          <p:cNvSpPr txBox="1"/>
          <p:nvPr/>
        </p:nvSpPr>
        <p:spPr>
          <a:xfrm>
            <a:off x="6412875" y="2349592"/>
            <a:ext cx="1588384"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communautaires</a:t>
            </a:r>
          </a:p>
        </p:txBody>
      </p:sp>
      <p:sp>
        <p:nvSpPr>
          <p:cNvPr id="21" name="ZoneTexte 20">
            <a:extLst>
              <a:ext uri="{FF2B5EF4-FFF2-40B4-BE49-F238E27FC236}">
                <a16:creationId xmlns:a16="http://schemas.microsoft.com/office/drawing/2014/main" id="{FCAD08DE-D8BE-4803-A9B9-8AD9B21187B0}"/>
              </a:ext>
            </a:extLst>
          </p:cNvPr>
          <p:cNvSpPr txBox="1"/>
          <p:nvPr/>
        </p:nvSpPr>
        <p:spPr>
          <a:xfrm>
            <a:off x="6830835" y="2829047"/>
            <a:ext cx="637419" cy="338554"/>
          </a:xfrm>
          <a:prstGeom prst="rect">
            <a:avLst/>
          </a:prstGeom>
          <a:solidFill>
            <a:srgbClr val="FFD85B"/>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santé</a:t>
            </a:r>
          </a:p>
        </p:txBody>
      </p:sp>
      <p:sp>
        <p:nvSpPr>
          <p:cNvPr id="22" name="ZoneTexte 21">
            <a:extLst>
              <a:ext uri="{FF2B5EF4-FFF2-40B4-BE49-F238E27FC236}">
                <a16:creationId xmlns:a16="http://schemas.microsoft.com/office/drawing/2014/main" id="{8B76EDEA-F379-4355-9EFE-9F9A535F80EC}"/>
              </a:ext>
            </a:extLst>
          </p:cNvPr>
          <p:cNvSpPr txBox="1"/>
          <p:nvPr/>
        </p:nvSpPr>
        <p:spPr>
          <a:xfrm>
            <a:off x="320144" y="3501008"/>
            <a:ext cx="8806350" cy="400110"/>
          </a:xfrm>
          <a:prstGeom prst="rect">
            <a:avLst/>
          </a:prstGeom>
          <a:noFill/>
        </p:spPr>
        <p:txBody>
          <a:bodyPr wrap="square" rtlCol="0">
            <a:spAutoFit/>
          </a:bodyPr>
          <a:lstStyle/>
          <a:p>
            <a:r>
              <a:rPr lang="fr-FR" sz="2000" b="1" dirty="0"/>
              <a:t>2. Présence de données préexistantes </a:t>
            </a:r>
            <a:r>
              <a:rPr lang="fr-FR" sz="1600" dirty="0"/>
              <a:t>(précédent projet, tiers, observatoires, entrepôts, …)</a:t>
            </a:r>
          </a:p>
        </p:txBody>
      </p:sp>
      <p:sp>
        <p:nvSpPr>
          <p:cNvPr id="23" name="ZoneTexte 22">
            <a:extLst>
              <a:ext uri="{FF2B5EF4-FFF2-40B4-BE49-F238E27FC236}">
                <a16:creationId xmlns:a16="http://schemas.microsoft.com/office/drawing/2014/main" id="{BB6F064A-B5F9-4A3E-8684-405940E6792D}"/>
              </a:ext>
            </a:extLst>
          </p:cNvPr>
          <p:cNvSpPr txBox="1"/>
          <p:nvPr/>
        </p:nvSpPr>
        <p:spPr>
          <a:xfrm>
            <a:off x="467544" y="3928988"/>
            <a:ext cx="8572335" cy="646331"/>
          </a:xfrm>
          <a:prstGeom prst="rect">
            <a:avLst/>
          </a:prstGeom>
          <a:noFill/>
        </p:spPr>
        <p:txBody>
          <a:bodyPr wrap="square" rtlCol="0">
            <a:spAutoFit/>
          </a:bodyPr>
          <a:lstStyle/>
          <a:p>
            <a:pPr marL="285750" indent="-285750">
              <a:buFont typeface="Courier New" panose="02070309020205020404" pitchFamily="49" charset="0"/>
              <a:buChar char="o"/>
            </a:pPr>
            <a:r>
              <a:rPr lang="fr-FR" dirty="0"/>
              <a:t>Toutes les </a:t>
            </a:r>
            <a:r>
              <a:rPr lang="fr-FR" b="1" dirty="0"/>
              <a:t>données sur la caractérisation des ménages </a:t>
            </a:r>
            <a:r>
              <a:rPr lang="fr-FR" dirty="0"/>
              <a:t>sont produites dans ce projet. Aucune ne provient de projets précédents.</a:t>
            </a:r>
          </a:p>
        </p:txBody>
      </p:sp>
      <p:pic>
        <p:nvPicPr>
          <p:cNvPr id="1026" name="Picture 2" descr="Bruno LOCATELLI | Researcher | Dr | Cirad - La recherche agronomique pour  le développement, Montpellier | CIRAD | Unité Propre de Recherche Biens et  Services des Écosystèmes Forestiers Tropicaux: l'Enjeu du Changement Global  (BSEF)">
            <a:extLst>
              <a:ext uri="{FF2B5EF4-FFF2-40B4-BE49-F238E27FC236}">
                <a16:creationId xmlns:a16="http://schemas.microsoft.com/office/drawing/2014/main" id="{9E53C947-A5C6-419F-9E62-074CDFCAC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00" y="1124744"/>
            <a:ext cx="1816020" cy="181602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FF641A86-74BC-4169-98C4-461E037ABEDF}"/>
              </a:ext>
            </a:extLst>
          </p:cNvPr>
          <p:cNvSpPr txBox="1"/>
          <p:nvPr/>
        </p:nvSpPr>
        <p:spPr>
          <a:xfrm>
            <a:off x="467544" y="4599999"/>
            <a:ext cx="8572335" cy="1277273"/>
          </a:xfrm>
          <a:prstGeom prst="rect">
            <a:avLst/>
          </a:prstGeom>
          <a:noFill/>
        </p:spPr>
        <p:txBody>
          <a:bodyPr wrap="square" rtlCol="0">
            <a:spAutoFit/>
          </a:bodyPr>
          <a:lstStyle/>
          <a:p>
            <a:pPr marL="285750" indent="-285750">
              <a:buFont typeface="Courier New" panose="02070309020205020404" pitchFamily="49" charset="0"/>
              <a:buChar char="o"/>
            </a:pPr>
            <a:r>
              <a:rPr lang="fr-FR" b="1" dirty="0"/>
              <a:t>Données climatiques</a:t>
            </a:r>
            <a:r>
              <a:rPr lang="fr-FR" dirty="0"/>
              <a:t> proviennent de l’entrepôt </a:t>
            </a:r>
            <a:r>
              <a:rPr lang="fr-FR" dirty="0" err="1"/>
              <a:t>WorldClim</a:t>
            </a:r>
            <a:r>
              <a:rPr lang="fr-FR" dirty="0"/>
              <a:t> et sont librement réutilisables.</a:t>
            </a:r>
          </a:p>
          <a:p>
            <a:endParaRPr lang="fr-FR" dirty="0"/>
          </a:p>
          <a:p>
            <a:pPr marL="285750" indent="-285750">
              <a:spcBef>
                <a:spcPts val="600"/>
              </a:spcBef>
              <a:buFont typeface="Courier New" panose="02070309020205020404" pitchFamily="49" charset="0"/>
              <a:buChar char="o"/>
            </a:pPr>
            <a:r>
              <a:rPr lang="fr-FR" b="1" dirty="0"/>
              <a:t>Données de santé </a:t>
            </a:r>
            <a:r>
              <a:rPr lang="fr-FR" dirty="0"/>
              <a:t>(HIV/</a:t>
            </a:r>
            <a:r>
              <a:rPr lang="fr-FR" dirty="0" err="1"/>
              <a:t>Diabete</a:t>
            </a:r>
            <a:r>
              <a:rPr lang="fr-FR" dirty="0"/>
              <a:t>) proviennent de l’OMS et sont librement réutilisables.</a:t>
            </a:r>
          </a:p>
        </p:txBody>
      </p:sp>
    </p:spTree>
    <p:extLst>
      <p:ext uri="{BB962C8B-B14F-4D97-AF65-F5344CB8AC3E}">
        <p14:creationId xmlns:p14="http://schemas.microsoft.com/office/powerpoint/2010/main" val="115296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41</a:t>
            </a:fld>
            <a:endParaRPr lang="fr-FR" dirty="0"/>
          </a:p>
        </p:txBody>
      </p:sp>
      <p:sp>
        <p:nvSpPr>
          <p:cNvPr id="6" name="Espace réservé du contenu 2"/>
          <p:cNvSpPr>
            <a:spLocks noGrp="1"/>
          </p:cNvSpPr>
          <p:nvPr>
            <p:ph idx="1"/>
          </p:nvPr>
        </p:nvSpPr>
        <p:spPr>
          <a:xfrm>
            <a:off x="628649" y="908720"/>
            <a:ext cx="8453011" cy="5688632"/>
          </a:xfrm>
        </p:spPr>
        <p:txBody>
          <a:bodyPr>
            <a:noAutofit/>
          </a:bodyPr>
          <a:lstStyle/>
          <a:p>
            <a:pPr>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b="1" dirty="0">
                <a:solidFill>
                  <a:schemeClr val="accent2">
                    <a:lumMod val="60000"/>
                    <a:lumOff val="40000"/>
                  </a:schemeClr>
                </a:solidFill>
                <a:cs typeface="Arial" panose="020B0604020202020204" pitchFamily="34" charset="0"/>
              </a:rPr>
              <a:t>préexistantes</a:t>
            </a:r>
          </a:p>
          <a:p>
            <a:pPr marL="0" indent="0">
              <a:spcBef>
                <a:spcPts val="0"/>
              </a:spcBef>
              <a:buClr>
                <a:srgbClr val="B84356"/>
              </a:buClr>
              <a:buNone/>
            </a:pPr>
            <a:r>
              <a:rPr lang="fr-FR" sz="2400" dirty="0">
                <a:solidFill>
                  <a:prstClr val="black"/>
                </a:solidFill>
                <a:cs typeface="Arial" panose="020B0604020202020204" pitchFamily="34" charset="0"/>
              </a:rPr>
              <a:t>	</a:t>
            </a:r>
            <a:r>
              <a:rPr lang="fr-FR" sz="1800" dirty="0">
                <a:solidFill>
                  <a:schemeClr val="bg1">
                    <a:lumMod val="50000"/>
                  </a:schemeClr>
                </a:solidFill>
                <a:cs typeface="Arial" panose="020B0604020202020204" pitchFamily="34" charset="0"/>
              </a:rPr>
              <a:t>ex: produites dans un autre projet, issues d’un entrepôt de données,…</a:t>
            </a:r>
          </a:p>
          <a:p>
            <a:pPr>
              <a:spcBef>
                <a:spcPts val="30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b="1" dirty="0">
                <a:solidFill>
                  <a:schemeClr val="accent2">
                    <a:lumMod val="60000"/>
                    <a:lumOff val="40000"/>
                  </a:schemeClr>
                </a:solidFill>
                <a:cs typeface="Arial" panose="020B0604020202020204" pitchFamily="34" charset="0"/>
              </a:rPr>
              <a:t>personnelles</a:t>
            </a:r>
            <a:r>
              <a:rPr lang="fr-FR" sz="2400" dirty="0">
                <a:solidFill>
                  <a:schemeClr val="accent2">
                    <a:lumMod val="60000"/>
                    <a:lumOff val="40000"/>
                  </a:schemeClr>
                </a:solidFill>
                <a:cs typeface="Arial" panose="020B0604020202020204" pitchFamily="34" charset="0"/>
              </a:rPr>
              <a:t> </a:t>
            </a:r>
          </a:p>
          <a:p>
            <a:pPr marL="0" indent="0">
              <a:spcBef>
                <a:spcPts val="0"/>
              </a:spcBef>
              <a:buClr>
                <a:srgbClr val="B84356"/>
              </a:buClr>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enquête, santé, appartenance ethnique ou religieuse,…</a:t>
            </a:r>
          </a:p>
        </p:txBody>
      </p:sp>
      <p:sp>
        <p:nvSpPr>
          <p:cNvPr id="13" name="ZoneTexte 12"/>
          <p:cNvSpPr txBox="1"/>
          <p:nvPr/>
        </p:nvSpPr>
        <p:spPr>
          <a:xfrm>
            <a:off x="1127129" y="1660738"/>
            <a:ext cx="6469207" cy="400110"/>
          </a:xfrm>
          <a:prstGeom prst="rect">
            <a:avLst/>
          </a:prstGeom>
          <a:noFill/>
        </p:spPr>
        <p:txBody>
          <a:bodyPr wrap="none" rtlCol="0">
            <a:spAutoFit/>
          </a:bodyPr>
          <a:lstStyle/>
          <a:p>
            <a:r>
              <a:rPr lang="fr-FR" sz="1350" dirty="0">
                <a:sym typeface="Wingdings" panose="05000000000000000000" pitchFamily="2" charset="2"/>
              </a:rPr>
              <a:t> </a:t>
            </a:r>
            <a:r>
              <a:rPr lang="fr-FR" sz="2000" b="1" dirty="0">
                <a:sym typeface="Wingdings" panose="05000000000000000000" pitchFamily="2" charset="2"/>
              </a:rPr>
              <a:t>Tenir compte des licences de réutilisation de ces données</a:t>
            </a:r>
            <a:endParaRPr lang="fr-FR" sz="2000" b="1" dirty="0"/>
          </a:p>
        </p:txBody>
      </p:sp>
      <p:sp>
        <p:nvSpPr>
          <p:cNvPr id="16" name="ZoneTexte 15"/>
          <p:cNvSpPr txBox="1"/>
          <p:nvPr/>
        </p:nvSpPr>
        <p:spPr>
          <a:xfrm>
            <a:off x="1127129" y="2740858"/>
            <a:ext cx="7848815" cy="400110"/>
          </a:xfrm>
          <a:prstGeom prst="rect">
            <a:avLst/>
          </a:prstGeom>
          <a:noFill/>
        </p:spPr>
        <p:txBody>
          <a:bodyPr wrap="none" rtlCol="0">
            <a:spAutoFit/>
          </a:bodyPr>
          <a:lstStyle/>
          <a:p>
            <a:pPr>
              <a:spcBef>
                <a:spcPts val="450"/>
              </a:spcBef>
              <a:buClr>
                <a:srgbClr val="B84356"/>
              </a:buClr>
            </a:pPr>
            <a:r>
              <a:rPr lang="fr-FR" sz="1350" dirty="0">
                <a:solidFill>
                  <a:prstClr val="black"/>
                </a:solidFill>
                <a:sym typeface="Wingdings" panose="05000000000000000000" pitchFamily="2" charset="2"/>
              </a:rPr>
              <a:t> </a:t>
            </a:r>
            <a:r>
              <a:rPr lang="fr-FR" sz="2000" b="1" dirty="0">
                <a:sym typeface="Wingdings" panose="05000000000000000000" pitchFamily="2" charset="2"/>
              </a:rPr>
              <a:t>Formulaire de consentement, confidentialité, sécurité, anonymisation</a:t>
            </a:r>
            <a:endParaRPr lang="fr-FR" sz="2000" b="1" dirty="0"/>
          </a:p>
        </p:txBody>
      </p:sp>
      <p:sp>
        <p:nvSpPr>
          <p:cNvPr id="17"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2. Clarifier le cadre éthique et juridique</a:t>
            </a:r>
          </a:p>
        </p:txBody>
      </p:sp>
      <p:grpSp>
        <p:nvGrpSpPr>
          <p:cNvPr id="18" name="Groupe 17">
            <a:extLst>
              <a:ext uri="{FF2B5EF4-FFF2-40B4-BE49-F238E27FC236}">
                <a16:creationId xmlns:a16="http://schemas.microsoft.com/office/drawing/2014/main" id="{3A753795-3220-48BD-A8F3-BB0A00627F95}"/>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F6C4ED6D-AB29-4130-9F88-713C9CDA8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A7056405-C28E-4B36-A0A4-2AC8E3FD5EE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41</a:t>
              </a:fld>
              <a:endParaRPr lang="fr-FR" sz="1200" dirty="0">
                <a:solidFill>
                  <a:schemeClr val="tx1"/>
                </a:solidFill>
              </a:endParaRPr>
            </a:p>
          </p:txBody>
        </p:sp>
      </p:grpSp>
      <p:grpSp>
        <p:nvGrpSpPr>
          <p:cNvPr id="8" name="Groupe 7">
            <a:extLst>
              <a:ext uri="{FF2B5EF4-FFF2-40B4-BE49-F238E27FC236}">
                <a16:creationId xmlns:a16="http://schemas.microsoft.com/office/drawing/2014/main" id="{0697EA8A-4F6A-4F24-AE20-8A475BB1D28B}"/>
              </a:ext>
            </a:extLst>
          </p:cNvPr>
          <p:cNvGrpSpPr/>
          <p:nvPr/>
        </p:nvGrpSpPr>
        <p:grpSpPr>
          <a:xfrm>
            <a:off x="1259632" y="3369151"/>
            <a:ext cx="6304684" cy="1333500"/>
            <a:chOff x="1259632" y="3369151"/>
            <a:chExt cx="6304684" cy="1333500"/>
          </a:xfrm>
        </p:grpSpPr>
        <p:pic>
          <p:nvPicPr>
            <p:cNvPr id="3" name="Image 2">
              <a:extLst>
                <a:ext uri="{FF2B5EF4-FFF2-40B4-BE49-F238E27FC236}">
                  <a16:creationId xmlns:a16="http://schemas.microsoft.com/office/drawing/2014/main" id="{8452892E-74FC-4A0F-9490-229B3D927803}"/>
                </a:ext>
              </a:extLst>
            </p:cNvPr>
            <p:cNvPicPr>
              <a:picLocks noChangeAspect="1"/>
            </p:cNvPicPr>
            <p:nvPr/>
          </p:nvPicPr>
          <p:blipFill>
            <a:blip r:embed="rId5"/>
            <a:stretch>
              <a:fillRect/>
            </a:stretch>
          </p:blipFill>
          <p:spPr>
            <a:xfrm>
              <a:off x="1259632" y="3369151"/>
              <a:ext cx="4029075" cy="1333500"/>
            </a:xfrm>
            <a:prstGeom prst="rect">
              <a:avLst/>
            </a:prstGeom>
          </p:spPr>
        </p:pic>
        <p:sp>
          <p:nvSpPr>
            <p:cNvPr id="7" name="ZoneTexte 6">
              <a:extLst>
                <a:ext uri="{FF2B5EF4-FFF2-40B4-BE49-F238E27FC236}">
                  <a16:creationId xmlns:a16="http://schemas.microsoft.com/office/drawing/2014/main" id="{DFA88883-9753-4DAE-AFA6-A5CBE1A354C4}"/>
                </a:ext>
              </a:extLst>
            </p:cNvPr>
            <p:cNvSpPr txBox="1"/>
            <p:nvPr/>
          </p:nvSpPr>
          <p:spPr>
            <a:xfrm>
              <a:off x="5940152" y="3717032"/>
              <a:ext cx="1624164" cy="400110"/>
            </a:xfrm>
            <a:prstGeom prst="rect">
              <a:avLst/>
            </a:prstGeom>
            <a:noFill/>
          </p:spPr>
          <p:txBody>
            <a:bodyPr wrap="none" rtlCol="0">
              <a:spAutoFit/>
            </a:bodyPr>
            <a:lstStyle/>
            <a:p>
              <a:pPr algn="ctr"/>
              <a:r>
                <a:rPr lang="fr-FR" sz="2000" dirty="0">
                  <a:hlinkClick r:id="rId6"/>
                </a:rPr>
                <a:t>dpo@cirad.fr</a:t>
              </a:r>
              <a:r>
                <a:rPr lang="fr-FR" sz="2000" dirty="0"/>
                <a:t> </a:t>
              </a:r>
            </a:p>
          </p:txBody>
        </p:sp>
      </p:grpSp>
      <p:sp>
        <p:nvSpPr>
          <p:cNvPr id="15" name="ZoneTexte 14">
            <a:extLst>
              <a:ext uri="{FF2B5EF4-FFF2-40B4-BE49-F238E27FC236}">
                <a16:creationId xmlns:a16="http://schemas.microsoft.com/office/drawing/2014/main" id="{F8F02F42-B4CA-439A-A010-C5A7ED2A647B}"/>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19" name="ZoneTexte 18">
            <a:extLst>
              <a:ext uri="{FF2B5EF4-FFF2-40B4-BE49-F238E27FC236}">
                <a16:creationId xmlns:a16="http://schemas.microsoft.com/office/drawing/2014/main" id="{B9DA1997-E98D-461D-B4D3-FFE050F58772}"/>
              </a:ext>
            </a:extLst>
          </p:cNvPr>
          <p:cNvSpPr txBox="1"/>
          <p:nvPr/>
        </p:nvSpPr>
        <p:spPr>
          <a:xfrm>
            <a:off x="1115616" y="5157192"/>
            <a:ext cx="7650236" cy="400110"/>
          </a:xfrm>
          <a:prstGeom prst="rect">
            <a:avLst/>
          </a:prstGeom>
          <a:noFill/>
        </p:spPr>
        <p:txBody>
          <a:bodyPr wrap="none" rtlCol="0">
            <a:spAutoFit/>
          </a:bodyPr>
          <a:lstStyle/>
          <a:p>
            <a:pPr>
              <a:spcBef>
                <a:spcPts val="450"/>
              </a:spcBef>
              <a:buClr>
                <a:srgbClr val="B84356"/>
              </a:buClr>
            </a:pPr>
            <a:r>
              <a:rPr lang="fr-FR" sz="1350" dirty="0">
                <a:solidFill>
                  <a:prstClr val="black"/>
                </a:solidFill>
                <a:sym typeface="Wingdings" panose="05000000000000000000" pitchFamily="2" charset="2"/>
              </a:rPr>
              <a:t> </a:t>
            </a:r>
            <a:r>
              <a:rPr lang="fr-FR" sz="2000" dirty="0">
                <a:sym typeface="Wingdings" panose="05000000000000000000" pitchFamily="2" charset="2"/>
              </a:rPr>
              <a:t>Faire des liens avec les livrables éthiques, ne pas dupliquer les infos</a:t>
            </a:r>
            <a:endParaRPr lang="fr-FR" sz="2000" dirty="0"/>
          </a:p>
        </p:txBody>
      </p:sp>
    </p:spTree>
    <p:extLst>
      <p:ext uri="{BB962C8B-B14F-4D97-AF65-F5344CB8AC3E}">
        <p14:creationId xmlns:p14="http://schemas.microsoft.com/office/powerpoint/2010/main" val="26745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Cartographie des criquets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6" name="ZoneTexte 5">
            <a:extLst>
              <a:ext uri="{FF2B5EF4-FFF2-40B4-BE49-F238E27FC236}">
                <a16:creationId xmlns:a16="http://schemas.microsoft.com/office/drawing/2014/main" id="{38FAC7E2-678D-4361-8A93-1CAF00CA7577}"/>
              </a:ext>
            </a:extLst>
          </p:cNvPr>
          <p:cNvSpPr txBox="1"/>
          <p:nvPr/>
        </p:nvSpPr>
        <p:spPr>
          <a:xfrm>
            <a:off x="320144" y="3284984"/>
            <a:ext cx="8572335" cy="400110"/>
          </a:xfrm>
          <a:prstGeom prst="rect">
            <a:avLst/>
          </a:prstGeom>
          <a:noFill/>
        </p:spPr>
        <p:txBody>
          <a:bodyPr wrap="square" rtlCol="0">
            <a:spAutoFit/>
          </a:bodyPr>
          <a:lstStyle/>
          <a:p>
            <a:r>
              <a:rPr lang="fr-FR" sz="2000" b="1" dirty="0"/>
              <a:t>2. Présence de données à caractère personnel</a:t>
            </a:r>
            <a:endParaRPr lang="fr-FR" sz="1600" dirty="0"/>
          </a:p>
        </p:txBody>
      </p:sp>
      <p:sp>
        <p:nvSpPr>
          <p:cNvPr id="49" name="ZoneTexte 48">
            <a:extLst>
              <a:ext uri="{FF2B5EF4-FFF2-40B4-BE49-F238E27FC236}">
                <a16:creationId xmlns:a16="http://schemas.microsoft.com/office/drawing/2014/main" id="{00D96B40-BF86-492E-887E-5B767A6698FF}"/>
              </a:ext>
            </a:extLst>
          </p:cNvPr>
          <p:cNvSpPr txBox="1"/>
          <p:nvPr/>
        </p:nvSpPr>
        <p:spPr>
          <a:xfrm>
            <a:off x="467544" y="3712964"/>
            <a:ext cx="8572335" cy="400110"/>
          </a:xfrm>
          <a:prstGeom prst="rect">
            <a:avLst/>
          </a:prstGeom>
          <a:noFill/>
        </p:spPr>
        <p:txBody>
          <a:bodyPr wrap="square" rtlCol="0">
            <a:spAutoFit/>
          </a:bodyPr>
          <a:lstStyle/>
          <a:p>
            <a:pPr marL="285750" indent="-285750">
              <a:buFont typeface="Courier New" panose="02070309020205020404" pitchFamily="49" charset="0"/>
              <a:buChar char="o"/>
            </a:pPr>
            <a:r>
              <a:rPr lang="fr-FR" sz="2000" dirty="0"/>
              <a:t>non</a:t>
            </a:r>
          </a:p>
        </p:txBody>
      </p:sp>
      <p:sp>
        <p:nvSpPr>
          <p:cNvPr id="18" name="Rectangle : coins arrondis 17">
            <a:extLst>
              <a:ext uri="{FF2B5EF4-FFF2-40B4-BE49-F238E27FC236}">
                <a16:creationId xmlns:a16="http://schemas.microsoft.com/office/drawing/2014/main" id="{203B4C76-7783-41B0-8AA2-069E102CAFE5}"/>
              </a:ext>
            </a:extLst>
          </p:cNvPr>
          <p:cNvSpPr/>
          <p:nvPr/>
        </p:nvSpPr>
        <p:spPr>
          <a:xfrm>
            <a:off x="2349664" y="980728"/>
            <a:ext cx="4019769"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F0693051-83C8-49C1-BC24-FB9CE0033614}"/>
              </a:ext>
            </a:extLst>
          </p:cNvPr>
          <p:cNvSpPr txBox="1"/>
          <p:nvPr/>
        </p:nvSpPr>
        <p:spPr>
          <a:xfrm>
            <a:off x="3059832" y="1197764"/>
            <a:ext cx="2394822"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d’observation </a:t>
            </a:r>
          </a:p>
          <a:p>
            <a:pPr algn="ctr"/>
            <a:r>
              <a:rPr lang="fr-FR" dirty="0"/>
              <a:t>des criquets</a:t>
            </a:r>
            <a:endParaRPr lang="fr-FR" sz="1600" dirty="0"/>
          </a:p>
        </p:txBody>
      </p:sp>
      <p:sp>
        <p:nvSpPr>
          <p:cNvPr id="20" name="ZoneTexte 19">
            <a:extLst>
              <a:ext uri="{FF2B5EF4-FFF2-40B4-BE49-F238E27FC236}">
                <a16:creationId xmlns:a16="http://schemas.microsoft.com/office/drawing/2014/main" id="{2946F30A-2F49-4FF8-93DC-FAA0A656BD2B}"/>
              </a:ext>
            </a:extLst>
          </p:cNvPr>
          <p:cNvSpPr txBox="1"/>
          <p:nvPr/>
        </p:nvSpPr>
        <p:spPr>
          <a:xfrm>
            <a:off x="6607044" y="1547500"/>
            <a:ext cx="2141420"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dirty="0"/>
              <a:t>Données climatiques</a:t>
            </a:r>
            <a:endParaRPr lang="fr-FR" sz="1600" dirty="0"/>
          </a:p>
        </p:txBody>
      </p:sp>
      <p:sp>
        <p:nvSpPr>
          <p:cNvPr id="21" name="ZoneTexte 20">
            <a:extLst>
              <a:ext uri="{FF2B5EF4-FFF2-40B4-BE49-F238E27FC236}">
                <a16:creationId xmlns:a16="http://schemas.microsoft.com/office/drawing/2014/main" id="{5D7D0EED-3C45-4FCE-93D4-10D6323A3B86}"/>
              </a:ext>
            </a:extLst>
          </p:cNvPr>
          <p:cNvSpPr txBox="1"/>
          <p:nvPr/>
        </p:nvSpPr>
        <p:spPr>
          <a:xfrm>
            <a:off x="3320000" y="2349132"/>
            <a:ext cx="2079095"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dirty="0"/>
              <a:t>Données Végétation</a:t>
            </a:r>
          </a:p>
        </p:txBody>
      </p:sp>
      <p:pic>
        <p:nvPicPr>
          <p:cNvPr id="22" name="Image 21">
            <a:extLst>
              <a:ext uri="{FF2B5EF4-FFF2-40B4-BE49-F238E27FC236}">
                <a16:creationId xmlns:a16="http://schemas.microsoft.com/office/drawing/2014/main" id="{A4B11CF4-FF53-4B26-B3B0-5E23A5FFC4E7}"/>
              </a:ext>
            </a:extLst>
          </p:cNvPr>
          <p:cNvPicPr>
            <a:picLocks noChangeAspect="1"/>
          </p:cNvPicPr>
          <p:nvPr/>
        </p:nvPicPr>
        <p:blipFill>
          <a:blip r:embed="rId4"/>
          <a:stretch>
            <a:fillRect/>
          </a:stretch>
        </p:blipFill>
        <p:spPr>
          <a:xfrm>
            <a:off x="141738" y="981590"/>
            <a:ext cx="1981990" cy="2303394"/>
          </a:xfrm>
          <a:prstGeom prst="rect">
            <a:avLst/>
          </a:prstGeom>
        </p:spPr>
      </p:pic>
      <p:sp>
        <p:nvSpPr>
          <p:cNvPr id="23" name="ZoneTexte 22">
            <a:extLst>
              <a:ext uri="{FF2B5EF4-FFF2-40B4-BE49-F238E27FC236}">
                <a16:creationId xmlns:a16="http://schemas.microsoft.com/office/drawing/2014/main" id="{D655341B-133F-4C79-97C1-767933E27524}"/>
              </a:ext>
            </a:extLst>
          </p:cNvPr>
          <p:cNvSpPr txBox="1"/>
          <p:nvPr/>
        </p:nvSpPr>
        <p:spPr>
          <a:xfrm>
            <a:off x="6593326" y="2072175"/>
            <a:ext cx="2321661"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fr-FR" dirty="0"/>
              <a:t>Données télédétection</a:t>
            </a:r>
            <a:endParaRPr lang="fr-FR" sz="1600" dirty="0"/>
          </a:p>
        </p:txBody>
      </p:sp>
    </p:spTree>
    <p:extLst>
      <p:ext uri="{BB962C8B-B14F-4D97-AF65-F5344CB8AC3E}">
        <p14:creationId xmlns:p14="http://schemas.microsoft.com/office/powerpoint/2010/main" val="225978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Comportement de ménages ruraux face aux risques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3" name="Rectangle : coins arrondis 2">
            <a:extLst>
              <a:ext uri="{FF2B5EF4-FFF2-40B4-BE49-F238E27FC236}">
                <a16:creationId xmlns:a16="http://schemas.microsoft.com/office/drawing/2014/main" id="{9189172D-35F0-49D0-914F-37D6EE80D261}"/>
              </a:ext>
            </a:extLst>
          </p:cNvPr>
          <p:cNvSpPr/>
          <p:nvPr/>
        </p:nvSpPr>
        <p:spPr>
          <a:xfrm>
            <a:off x="2349664" y="836712"/>
            <a:ext cx="3602670" cy="2470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AF716902-5BC3-4F90-A253-D7130BC5C7DF}"/>
              </a:ext>
            </a:extLst>
          </p:cNvPr>
          <p:cNvSpPr txBox="1"/>
          <p:nvPr/>
        </p:nvSpPr>
        <p:spPr>
          <a:xfrm>
            <a:off x="6638803" y="1401902"/>
            <a:ext cx="1136529"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sz="1600" dirty="0"/>
              <a:t>climatiques</a:t>
            </a:r>
          </a:p>
        </p:txBody>
      </p:sp>
      <p:sp>
        <p:nvSpPr>
          <p:cNvPr id="17" name="ZoneTexte 16">
            <a:extLst>
              <a:ext uri="{FF2B5EF4-FFF2-40B4-BE49-F238E27FC236}">
                <a16:creationId xmlns:a16="http://schemas.microsoft.com/office/drawing/2014/main" id="{F9FFE96D-CC1C-442A-A62B-0CDFCBB4B1D6}"/>
              </a:ext>
            </a:extLst>
          </p:cNvPr>
          <p:cNvSpPr txBox="1"/>
          <p:nvPr/>
        </p:nvSpPr>
        <p:spPr>
          <a:xfrm>
            <a:off x="2842335" y="1196752"/>
            <a:ext cx="2177199" cy="147732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sur </a:t>
            </a:r>
          </a:p>
          <a:p>
            <a:pPr algn="ctr"/>
            <a:r>
              <a:rPr lang="fr-FR" dirty="0"/>
              <a:t>les ménages ruraux : </a:t>
            </a:r>
          </a:p>
          <a:p>
            <a:pPr algn="ctr"/>
            <a:r>
              <a:rPr lang="fr-FR" dirty="0"/>
              <a:t>personnelles</a:t>
            </a:r>
          </a:p>
          <a:p>
            <a:pPr algn="ctr"/>
            <a:r>
              <a:rPr lang="fr-FR" dirty="0"/>
              <a:t>socio-économiques</a:t>
            </a:r>
          </a:p>
          <a:p>
            <a:pPr algn="ctr"/>
            <a:r>
              <a:rPr lang="fr-FR" dirty="0"/>
              <a:t>comportementales </a:t>
            </a:r>
          </a:p>
        </p:txBody>
      </p:sp>
      <p:sp>
        <p:nvSpPr>
          <p:cNvPr id="18" name="ZoneTexte 17">
            <a:extLst>
              <a:ext uri="{FF2B5EF4-FFF2-40B4-BE49-F238E27FC236}">
                <a16:creationId xmlns:a16="http://schemas.microsoft.com/office/drawing/2014/main" id="{36F871FC-696F-4EAD-824E-BDBFE70BAC05}"/>
              </a:ext>
            </a:extLst>
          </p:cNvPr>
          <p:cNvSpPr txBox="1"/>
          <p:nvPr/>
        </p:nvSpPr>
        <p:spPr>
          <a:xfrm>
            <a:off x="6501361" y="955448"/>
            <a:ext cx="1411412"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fr-FR" sz="1600" dirty="0"/>
              <a:t>géographiques</a:t>
            </a:r>
          </a:p>
        </p:txBody>
      </p:sp>
      <p:sp>
        <p:nvSpPr>
          <p:cNvPr id="19" name="ZoneTexte 18">
            <a:extLst>
              <a:ext uri="{FF2B5EF4-FFF2-40B4-BE49-F238E27FC236}">
                <a16:creationId xmlns:a16="http://schemas.microsoft.com/office/drawing/2014/main" id="{0BE2827D-3F58-41E2-B87D-59748CAB9234}"/>
              </a:ext>
            </a:extLst>
          </p:cNvPr>
          <p:cNvSpPr txBox="1"/>
          <p:nvPr/>
        </p:nvSpPr>
        <p:spPr>
          <a:xfrm>
            <a:off x="6381462" y="1847810"/>
            <a:ext cx="1790938"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sz="1600" dirty="0"/>
              <a:t>environnementales</a:t>
            </a:r>
          </a:p>
        </p:txBody>
      </p:sp>
      <p:sp>
        <p:nvSpPr>
          <p:cNvPr id="20" name="ZoneTexte 19">
            <a:extLst>
              <a:ext uri="{FF2B5EF4-FFF2-40B4-BE49-F238E27FC236}">
                <a16:creationId xmlns:a16="http://schemas.microsoft.com/office/drawing/2014/main" id="{9446846C-DB4B-4F87-9AEE-B948E8FBCCA2}"/>
              </a:ext>
            </a:extLst>
          </p:cNvPr>
          <p:cNvSpPr txBox="1"/>
          <p:nvPr/>
        </p:nvSpPr>
        <p:spPr>
          <a:xfrm>
            <a:off x="6412875" y="2349592"/>
            <a:ext cx="1588384"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communautaires</a:t>
            </a:r>
          </a:p>
        </p:txBody>
      </p:sp>
      <p:sp>
        <p:nvSpPr>
          <p:cNvPr id="21" name="ZoneTexte 20">
            <a:extLst>
              <a:ext uri="{FF2B5EF4-FFF2-40B4-BE49-F238E27FC236}">
                <a16:creationId xmlns:a16="http://schemas.microsoft.com/office/drawing/2014/main" id="{FCAD08DE-D8BE-4803-A9B9-8AD9B21187B0}"/>
              </a:ext>
            </a:extLst>
          </p:cNvPr>
          <p:cNvSpPr txBox="1"/>
          <p:nvPr/>
        </p:nvSpPr>
        <p:spPr>
          <a:xfrm>
            <a:off x="6830835" y="2829047"/>
            <a:ext cx="637419" cy="338554"/>
          </a:xfrm>
          <a:prstGeom prst="rect">
            <a:avLst/>
          </a:prstGeom>
          <a:solidFill>
            <a:srgbClr val="FFD85B"/>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santé</a:t>
            </a:r>
          </a:p>
        </p:txBody>
      </p:sp>
      <p:pic>
        <p:nvPicPr>
          <p:cNvPr id="1026" name="Picture 2" descr="Bruno LOCATELLI | Researcher | Dr | Cirad - La recherche agronomique pour  le développement, Montpellier | CIRAD | Unité Propre de Recherche Biens et  Services des Écosystèmes Forestiers Tropicaux: l'Enjeu du Changement Global  (BSEF)">
            <a:extLst>
              <a:ext uri="{FF2B5EF4-FFF2-40B4-BE49-F238E27FC236}">
                <a16:creationId xmlns:a16="http://schemas.microsoft.com/office/drawing/2014/main" id="{9E53C947-A5C6-419F-9E62-074CDFCAC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00" y="1124744"/>
            <a:ext cx="1816020" cy="181602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9B8C21AE-A614-4210-89F1-5995179110C6}"/>
              </a:ext>
            </a:extLst>
          </p:cNvPr>
          <p:cNvSpPr txBox="1"/>
          <p:nvPr/>
        </p:nvSpPr>
        <p:spPr>
          <a:xfrm>
            <a:off x="320144" y="3460938"/>
            <a:ext cx="8572335" cy="400110"/>
          </a:xfrm>
          <a:prstGeom prst="rect">
            <a:avLst/>
          </a:prstGeom>
          <a:noFill/>
        </p:spPr>
        <p:txBody>
          <a:bodyPr wrap="square" rtlCol="0">
            <a:spAutoFit/>
          </a:bodyPr>
          <a:lstStyle/>
          <a:p>
            <a:r>
              <a:rPr lang="fr-FR" sz="2000" b="1" dirty="0"/>
              <a:t>2. Présence de données à caractère personnel</a:t>
            </a:r>
            <a:endParaRPr lang="fr-FR" sz="1600" dirty="0"/>
          </a:p>
        </p:txBody>
      </p:sp>
      <p:sp>
        <p:nvSpPr>
          <p:cNvPr id="25" name="ZoneTexte 24">
            <a:extLst>
              <a:ext uri="{FF2B5EF4-FFF2-40B4-BE49-F238E27FC236}">
                <a16:creationId xmlns:a16="http://schemas.microsoft.com/office/drawing/2014/main" id="{22BB33D8-467E-4A41-9570-11A758D4CAE8}"/>
              </a:ext>
            </a:extLst>
          </p:cNvPr>
          <p:cNvSpPr txBox="1"/>
          <p:nvPr/>
        </p:nvSpPr>
        <p:spPr>
          <a:xfrm>
            <a:off x="467544" y="3882534"/>
            <a:ext cx="8572335" cy="2185214"/>
          </a:xfrm>
          <a:prstGeom prst="rect">
            <a:avLst/>
          </a:prstGeom>
          <a:noFill/>
        </p:spPr>
        <p:txBody>
          <a:bodyPr wrap="square" rtlCol="0">
            <a:spAutoFit/>
          </a:bodyPr>
          <a:lstStyle/>
          <a:p>
            <a:pPr marL="285750" indent="-285750">
              <a:spcBef>
                <a:spcPts val="300"/>
              </a:spcBef>
              <a:buFont typeface="Courier New" panose="02070309020205020404" pitchFamily="49" charset="0"/>
              <a:buChar char="o"/>
            </a:pPr>
            <a:r>
              <a:rPr lang="fr-FR" dirty="0"/>
              <a:t>Oui, les données produites contiennent des données à caractère personnel. Le RGPD a été respecté:</a:t>
            </a:r>
          </a:p>
          <a:p>
            <a:pPr marL="285750" indent="-285750">
              <a:spcBef>
                <a:spcPts val="300"/>
              </a:spcBef>
              <a:buFont typeface="Wingdings" panose="05000000000000000000" pitchFamily="2" charset="2"/>
              <a:buChar char="à"/>
            </a:pPr>
            <a:r>
              <a:rPr lang="fr-FR" dirty="0"/>
              <a:t>l’étude ne prend en compte que les personnes volontaires.</a:t>
            </a:r>
          </a:p>
          <a:p>
            <a:pPr marL="285750" indent="-285750">
              <a:spcBef>
                <a:spcPts val="300"/>
              </a:spcBef>
              <a:buFont typeface="Wingdings" panose="05000000000000000000" pitchFamily="2" charset="2"/>
              <a:buChar char="à"/>
            </a:pPr>
            <a:r>
              <a:rPr lang="fr-FR" dirty="0"/>
              <a:t>Toutes ont donné leur consentement libre et éclairé; les formulaires signés sont conservés XXX.</a:t>
            </a:r>
          </a:p>
          <a:p>
            <a:pPr marL="285750" indent="-285750">
              <a:spcBef>
                <a:spcPts val="300"/>
              </a:spcBef>
              <a:buFont typeface="Wingdings" panose="05000000000000000000" pitchFamily="2" charset="2"/>
              <a:buChar char="à"/>
            </a:pPr>
            <a:r>
              <a:rPr lang="fr-FR" dirty="0"/>
              <a:t>Traitement confidentiel des données; données sécurisées par XXX;</a:t>
            </a:r>
          </a:p>
          <a:p>
            <a:pPr marL="285750" indent="-285750">
              <a:spcBef>
                <a:spcPts val="300"/>
              </a:spcBef>
              <a:buFont typeface="Wingdings" panose="05000000000000000000" pitchFamily="2" charset="2"/>
              <a:buChar char="à"/>
            </a:pPr>
            <a:r>
              <a:rPr lang="fr-FR" dirty="0"/>
              <a:t>Les données seront accessibles uniquement après anonymisation.</a:t>
            </a:r>
          </a:p>
        </p:txBody>
      </p:sp>
    </p:spTree>
    <p:extLst>
      <p:ext uri="{BB962C8B-B14F-4D97-AF65-F5344CB8AC3E}">
        <p14:creationId xmlns:p14="http://schemas.microsoft.com/office/powerpoint/2010/main" val="3883785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44</a:t>
            </a:fld>
            <a:endParaRPr lang="fr-FR" dirty="0"/>
          </a:p>
        </p:txBody>
      </p:sp>
      <p:sp>
        <p:nvSpPr>
          <p:cNvPr id="6" name="Espace réservé du contenu 2"/>
          <p:cNvSpPr>
            <a:spLocks noGrp="1"/>
          </p:cNvSpPr>
          <p:nvPr>
            <p:ph idx="1"/>
          </p:nvPr>
        </p:nvSpPr>
        <p:spPr>
          <a:xfrm>
            <a:off x="628649" y="908720"/>
            <a:ext cx="8453011" cy="5688632"/>
          </a:xfrm>
        </p:spPr>
        <p:txBody>
          <a:bodyPr>
            <a:noAutofit/>
          </a:bodyPr>
          <a:lstStyle/>
          <a:p>
            <a:pPr>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b="1" dirty="0">
                <a:solidFill>
                  <a:schemeClr val="accent2">
                    <a:lumMod val="60000"/>
                    <a:lumOff val="40000"/>
                  </a:schemeClr>
                </a:solidFill>
                <a:cs typeface="Arial" panose="020B0604020202020204" pitchFamily="34" charset="0"/>
              </a:rPr>
              <a:t>préexistantes</a:t>
            </a:r>
          </a:p>
          <a:p>
            <a:pPr marL="0" indent="0">
              <a:spcBef>
                <a:spcPts val="0"/>
              </a:spcBef>
              <a:buClr>
                <a:srgbClr val="B84356"/>
              </a:buClr>
              <a:buNone/>
            </a:pPr>
            <a:r>
              <a:rPr lang="fr-FR" sz="2400" dirty="0">
                <a:solidFill>
                  <a:prstClr val="black"/>
                </a:solidFill>
                <a:cs typeface="Arial" panose="020B0604020202020204" pitchFamily="34" charset="0"/>
              </a:rPr>
              <a:t>	</a:t>
            </a:r>
            <a:r>
              <a:rPr lang="fr-FR" sz="1800" dirty="0">
                <a:solidFill>
                  <a:schemeClr val="bg1">
                    <a:lumMod val="50000"/>
                  </a:schemeClr>
                </a:solidFill>
                <a:cs typeface="Arial" panose="020B0604020202020204" pitchFamily="34" charset="0"/>
              </a:rPr>
              <a:t>ex: produites dans un autre projet, issues d’un entrepôt de données,…</a:t>
            </a:r>
          </a:p>
          <a:p>
            <a:pPr>
              <a:spcBef>
                <a:spcPts val="30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b="1" dirty="0">
                <a:solidFill>
                  <a:schemeClr val="accent2">
                    <a:lumMod val="60000"/>
                    <a:lumOff val="40000"/>
                  </a:schemeClr>
                </a:solidFill>
                <a:cs typeface="Arial" panose="020B0604020202020204" pitchFamily="34" charset="0"/>
              </a:rPr>
              <a:t>personnelles</a:t>
            </a:r>
            <a:r>
              <a:rPr lang="fr-FR" sz="2400" dirty="0">
                <a:solidFill>
                  <a:schemeClr val="accent2">
                    <a:lumMod val="60000"/>
                    <a:lumOff val="40000"/>
                  </a:schemeClr>
                </a:solidFill>
                <a:cs typeface="Arial" panose="020B0604020202020204" pitchFamily="34" charset="0"/>
              </a:rPr>
              <a:t> </a:t>
            </a:r>
          </a:p>
          <a:p>
            <a:pPr marL="0" indent="0">
              <a:spcBef>
                <a:spcPts val="0"/>
              </a:spcBef>
              <a:buClr>
                <a:srgbClr val="B84356"/>
              </a:buClr>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enquête, santé, appartenance ethnique ou religieuse,…</a:t>
            </a:r>
          </a:p>
          <a:p>
            <a:pPr>
              <a:spcBef>
                <a:spcPts val="30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qui posent des questions </a:t>
            </a:r>
            <a:r>
              <a:rPr lang="fr-FR" sz="2400" b="1" dirty="0">
                <a:solidFill>
                  <a:schemeClr val="accent2">
                    <a:lumMod val="60000"/>
                    <a:lumOff val="40000"/>
                  </a:schemeClr>
                </a:solidFill>
                <a:cs typeface="Arial" panose="020B0604020202020204" pitchFamily="34" charset="0"/>
              </a:rPr>
              <a:t>éthiques</a:t>
            </a:r>
          </a:p>
          <a:p>
            <a:pPr marL="0" indent="0">
              <a:spcBef>
                <a:spcPts val="0"/>
              </a:spcBef>
              <a:buClr>
                <a:srgbClr val="B84356"/>
              </a:buClr>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expérimentation animale ou impactant l’homme ou l’environnement,…</a:t>
            </a:r>
          </a:p>
        </p:txBody>
      </p:sp>
      <p:sp>
        <p:nvSpPr>
          <p:cNvPr id="13" name="ZoneTexte 12"/>
          <p:cNvSpPr txBox="1"/>
          <p:nvPr/>
        </p:nvSpPr>
        <p:spPr>
          <a:xfrm>
            <a:off x="1127129" y="1660738"/>
            <a:ext cx="6469207" cy="400110"/>
          </a:xfrm>
          <a:prstGeom prst="rect">
            <a:avLst/>
          </a:prstGeom>
          <a:noFill/>
        </p:spPr>
        <p:txBody>
          <a:bodyPr wrap="none" rtlCol="0">
            <a:spAutoFit/>
          </a:bodyPr>
          <a:lstStyle/>
          <a:p>
            <a:r>
              <a:rPr lang="fr-FR" sz="1350" dirty="0">
                <a:sym typeface="Wingdings" panose="05000000000000000000" pitchFamily="2" charset="2"/>
              </a:rPr>
              <a:t> </a:t>
            </a:r>
            <a:r>
              <a:rPr lang="fr-FR" sz="2000" b="1" dirty="0">
                <a:sym typeface="Wingdings" panose="05000000000000000000" pitchFamily="2" charset="2"/>
              </a:rPr>
              <a:t>Tenir compte des licences de réutilisation de ces données</a:t>
            </a:r>
            <a:endParaRPr lang="fr-FR" sz="2000" b="1" dirty="0"/>
          </a:p>
        </p:txBody>
      </p:sp>
      <p:sp>
        <p:nvSpPr>
          <p:cNvPr id="14" name="ZoneTexte 13"/>
          <p:cNvSpPr txBox="1"/>
          <p:nvPr/>
        </p:nvSpPr>
        <p:spPr>
          <a:xfrm>
            <a:off x="1127129" y="3861048"/>
            <a:ext cx="3940374" cy="400110"/>
          </a:xfrm>
          <a:prstGeom prst="rect">
            <a:avLst/>
          </a:prstGeom>
          <a:noFill/>
        </p:spPr>
        <p:txBody>
          <a:bodyPr wrap="none" rtlCol="0">
            <a:spAutoFit/>
          </a:bodyPr>
          <a:lstStyle/>
          <a:p>
            <a:pPr>
              <a:spcBef>
                <a:spcPts val="450"/>
              </a:spcBef>
              <a:buClr>
                <a:srgbClr val="B84356"/>
              </a:buClr>
            </a:pPr>
            <a:r>
              <a:rPr lang="fr-FR" sz="1350" dirty="0">
                <a:sym typeface="Wingdings" panose="05000000000000000000" pitchFamily="2" charset="2"/>
              </a:rPr>
              <a:t>  </a:t>
            </a:r>
            <a:r>
              <a:rPr lang="fr-FR" sz="2000" b="1" dirty="0">
                <a:sym typeface="Wingdings" panose="05000000000000000000" pitchFamily="2" charset="2"/>
              </a:rPr>
              <a:t>Avoir l’aval d’un comité d’éthique</a:t>
            </a:r>
            <a:endParaRPr lang="fr-FR" sz="2000" b="1" dirty="0"/>
          </a:p>
        </p:txBody>
      </p:sp>
      <p:sp>
        <p:nvSpPr>
          <p:cNvPr id="16" name="ZoneTexte 15"/>
          <p:cNvSpPr txBox="1"/>
          <p:nvPr/>
        </p:nvSpPr>
        <p:spPr>
          <a:xfrm>
            <a:off x="1127129" y="2740858"/>
            <a:ext cx="7848815" cy="400110"/>
          </a:xfrm>
          <a:prstGeom prst="rect">
            <a:avLst/>
          </a:prstGeom>
          <a:noFill/>
        </p:spPr>
        <p:txBody>
          <a:bodyPr wrap="none" rtlCol="0">
            <a:spAutoFit/>
          </a:bodyPr>
          <a:lstStyle/>
          <a:p>
            <a:pPr>
              <a:spcBef>
                <a:spcPts val="450"/>
              </a:spcBef>
              <a:buClr>
                <a:srgbClr val="B84356"/>
              </a:buClr>
            </a:pPr>
            <a:r>
              <a:rPr lang="fr-FR" sz="1350" dirty="0">
                <a:solidFill>
                  <a:prstClr val="black"/>
                </a:solidFill>
                <a:sym typeface="Wingdings" panose="05000000000000000000" pitchFamily="2" charset="2"/>
              </a:rPr>
              <a:t> </a:t>
            </a:r>
            <a:r>
              <a:rPr lang="fr-FR" sz="2000" b="1" dirty="0">
                <a:sym typeface="Wingdings" panose="05000000000000000000" pitchFamily="2" charset="2"/>
              </a:rPr>
              <a:t>Formulaire de consentement, confidentialité, sécurité, anonymisation</a:t>
            </a:r>
            <a:endParaRPr lang="fr-FR" sz="2000" b="1" dirty="0"/>
          </a:p>
        </p:txBody>
      </p:sp>
      <p:sp>
        <p:nvSpPr>
          <p:cNvPr id="17"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2. Clarifier le cadre éthique et juridique</a:t>
            </a:r>
          </a:p>
        </p:txBody>
      </p:sp>
      <p:grpSp>
        <p:nvGrpSpPr>
          <p:cNvPr id="18" name="Groupe 17">
            <a:extLst>
              <a:ext uri="{FF2B5EF4-FFF2-40B4-BE49-F238E27FC236}">
                <a16:creationId xmlns:a16="http://schemas.microsoft.com/office/drawing/2014/main" id="{3A753795-3220-48BD-A8F3-BB0A00627F95}"/>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F6C4ED6D-AB29-4130-9F88-713C9CDA8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A7056405-C28E-4B36-A0A4-2AC8E3FD5EE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44</a:t>
              </a:fld>
              <a:endParaRPr lang="fr-FR" sz="1200" dirty="0">
                <a:solidFill>
                  <a:schemeClr val="tx1"/>
                </a:solidFill>
              </a:endParaRPr>
            </a:p>
          </p:txBody>
        </p:sp>
      </p:grpSp>
      <p:sp>
        <p:nvSpPr>
          <p:cNvPr id="15" name="ZoneTexte 14">
            <a:extLst>
              <a:ext uri="{FF2B5EF4-FFF2-40B4-BE49-F238E27FC236}">
                <a16:creationId xmlns:a16="http://schemas.microsoft.com/office/drawing/2014/main" id="{F5A6B458-10D1-409D-BE1F-716E44C87FCD}"/>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41764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45</a:t>
            </a:fld>
            <a:endParaRPr lang="fr-FR" dirty="0"/>
          </a:p>
        </p:txBody>
      </p:sp>
      <p:sp>
        <p:nvSpPr>
          <p:cNvPr id="6" name="Espace réservé du contenu 2"/>
          <p:cNvSpPr>
            <a:spLocks noGrp="1"/>
          </p:cNvSpPr>
          <p:nvPr>
            <p:ph idx="1"/>
          </p:nvPr>
        </p:nvSpPr>
        <p:spPr>
          <a:xfrm>
            <a:off x="628649" y="908720"/>
            <a:ext cx="8453011" cy="5688632"/>
          </a:xfrm>
        </p:spPr>
        <p:txBody>
          <a:bodyPr>
            <a:noAutofit/>
          </a:bodyPr>
          <a:lstStyle/>
          <a:p>
            <a:pPr>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b="1" dirty="0">
                <a:solidFill>
                  <a:schemeClr val="accent2">
                    <a:lumMod val="60000"/>
                    <a:lumOff val="40000"/>
                  </a:schemeClr>
                </a:solidFill>
                <a:cs typeface="Arial" panose="020B0604020202020204" pitchFamily="34" charset="0"/>
              </a:rPr>
              <a:t>préexistantes</a:t>
            </a:r>
          </a:p>
          <a:p>
            <a:pPr marL="0" indent="0">
              <a:spcBef>
                <a:spcPts val="0"/>
              </a:spcBef>
              <a:buClr>
                <a:srgbClr val="B84356"/>
              </a:buClr>
              <a:buNone/>
            </a:pPr>
            <a:r>
              <a:rPr lang="fr-FR" sz="2400" dirty="0">
                <a:solidFill>
                  <a:prstClr val="black"/>
                </a:solidFill>
                <a:cs typeface="Arial" panose="020B0604020202020204" pitchFamily="34" charset="0"/>
              </a:rPr>
              <a:t>	</a:t>
            </a:r>
            <a:r>
              <a:rPr lang="fr-FR" sz="1800" dirty="0">
                <a:solidFill>
                  <a:schemeClr val="bg1">
                    <a:lumMod val="50000"/>
                  </a:schemeClr>
                </a:solidFill>
                <a:cs typeface="Arial" panose="020B0604020202020204" pitchFamily="34" charset="0"/>
              </a:rPr>
              <a:t>ex: produites dans un autre projet, issues d’un entrepôt de données,…</a:t>
            </a:r>
          </a:p>
          <a:p>
            <a:pPr>
              <a:spcBef>
                <a:spcPts val="30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b="1" dirty="0">
                <a:solidFill>
                  <a:schemeClr val="accent2">
                    <a:lumMod val="60000"/>
                    <a:lumOff val="40000"/>
                  </a:schemeClr>
                </a:solidFill>
                <a:cs typeface="Arial" panose="020B0604020202020204" pitchFamily="34" charset="0"/>
              </a:rPr>
              <a:t>personnelles</a:t>
            </a:r>
            <a:r>
              <a:rPr lang="fr-FR" sz="2400" dirty="0">
                <a:solidFill>
                  <a:schemeClr val="accent2">
                    <a:lumMod val="60000"/>
                    <a:lumOff val="40000"/>
                  </a:schemeClr>
                </a:solidFill>
                <a:cs typeface="Arial" panose="020B0604020202020204" pitchFamily="34" charset="0"/>
              </a:rPr>
              <a:t> </a:t>
            </a:r>
          </a:p>
          <a:p>
            <a:pPr marL="0" indent="0">
              <a:spcBef>
                <a:spcPts val="0"/>
              </a:spcBef>
              <a:buClr>
                <a:srgbClr val="B84356"/>
              </a:buClr>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enquête, santé, appartenance ethnique ou religieuse,…</a:t>
            </a:r>
          </a:p>
          <a:p>
            <a:pPr>
              <a:spcBef>
                <a:spcPts val="30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qui posent des questions </a:t>
            </a:r>
            <a:r>
              <a:rPr lang="fr-FR" sz="2400" b="1" dirty="0">
                <a:solidFill>
                  <a:schemeClr val="accent2">
                    <a:lumMod val="60000"/>
                    <a:lumOff val="40000"/>
                  </a:schemeClr>
                </a:solidFill>
                <a:cs typeface="Arial" panose="020B0604020202020204" pitchFamily="34" charset="0"/>
              </a:rPr>
              <a:t>éthiques</a:t>
            </a:r>
          </a:p>
          <a:p>
            <a:pPr marL="0" indent="0">
              <a:spcBef>
                <a:spcPts val="0"/>
              </a:spcBef>
              <a:buClr>
                <a:srgbClr val="B84356"/>
              </a:buClr>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expérimentation animale ou impactant l’homme ou l’environnement,…</a:t>
            </a:r>
          </a:p>
          <a:p>
            <a:pPr lvl="0">
              <a:spcBef>
                <a:spcPts val="24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dirty="0">
                <a:solidFill>
                  <a:prstClr val="black"/>
                </a:solidFill>
                <a:cs typeface="Arial" panose="020B0604020202020204" pitchFamily="34" charset="0"/>
              </a:rPr>
              <a:t>avec des droits de </a:t>
            </a:r>
            <a:r>
              <a:rPr lang="fr-FR" sz="2400" b="1" dirty="0">
                <a:solidFill>
                  <a:schemeClr val="accent2">
                    <a:lumMod val="60000"/>
                    <a:lumOff val="40000"/>
                  </a:schemeClr>
                </a:solidFill>
                <a:cs typeface="Arial" panose="020B0604020202020204" pitchFamily="34" charset="0"/>
              </a:rPr>
              <a:t>propriété intellectuelle</a:t>
            </a:r>
          </a:p>
          <a:p>
            <a:pPr marL="0" indent="0">
              <a:spcBef>
                <a:spcPts val="0"/>
              </a:spcBef>
              <a:buClr>
                <a:srgbClr val="B84356"/>
              </a:buClr>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données obtenues avec partenariat privé, photos, …</a:t>
            </a:r>
          </a:p>
        </p:txBody>
      </p:sp>
      <p:sp>
        <p:nvSpPr>
          <p:cNvPr id="13" name="ZoneTexte 12"/>
          <p:cNvSpPr txBox="1"/>
          <p:nvPr/>
        </p:nvSpPr>
        <p:spPr>
          <a:xfrm>
            <a:off x="1127129" y="1660738"/>
            <a:ext cx="6469207" cy="400110"/>
          </a:xfrm>
          <a:prstGeom prst="rect">
            <a:avLst/>
          </a:prstGeom>
          <a:noFill/>
        </p:spPr>
        <p:txBody>
          <a:bodyPr wrap="none" rtlCol="0">
            <a:spAutoFit/>
          </a:bodyPr>
          <a:lstStyle/>
          <a:p>
            <a:r>
              <a:rPr lang="fr-FR" sz="1350" dirty="0">
                <a:sym typeface="Wingdings" panose="05000000000000000000" pitchFamily="2" charset="2"/>
              </a:rPr>
              <a:t> </a:t>
            </a:r>
            <a:r>
              <a:rPr lang="fr-FR" sz="2000" b="1" dirty="0">
                <a:sym typeface="Wingdings" panose="05000000000000000000" pitchFamily="2" charset="2"/>
              </a:rPr>
              <a:t>Tenir compte des licences de réutilisation de ces données</a:t>
            </a:r>
            <a:endParaRPr lang="fr-FR" sz="2000" b="1" dirty="0"/>
          </a:p>
        </p:txBody>
      </p:sp>
      <p:sp>
        <p:nvSpPr>
          <p:cNvPr id="14" name="ZoneTexte 13"/>
          <p:cNvSpPr txBox="1"/>
          <p:nvPr/>
        </p:nvSpPr>
        <p:spPr>
          <a:xfrm>
            <a:off x="1127129" y="3861048"/>
            <a:ext cx="3940374" cy="400110"/>
          </a:xfrm>
          <a:prstGeom prst="rect">
            <a:avLst/>
          </a:prstGeom>
          <a:noFill/>
        </p:spPr>
        <p:txBody>
          <a:bodyPr wrap="none" rtlCol="0">
            <a:spAutoFit/>
          </a:bodyPr>
          <a:lstStyle/>
          <a:p>
            <a:pPr>
              <a:spcBef>
                <a:spcPts val="450"/>
              </a:spcBef>
              <a:buClr>
                <a:srgbClr val="B84356"/>
              </a:buClr>
            </a:pPr>
            <a:r>
              <a:rPr lang="fr-FR" sz="1350" dirty="0">
                <a:sym typeface="Wingdings" panose="05000000000000000000" pitchFamily="2" charset="2"/>
              </a:rPr>
              <a:t>  </a:t>
            </a:r>
            <a:r>
              <a:rPr lang="fr-FR" sz="2000" b="1" dirty="0">
                <a:sym typeface="Wingdings" panose="05000000000000000000" pitchFamily="2" charset="2"/>
              </a:rPr>
              <a:t>Avoir l’aval d’un comité d’éthique</a:t>
            </a:r>
            <a:endParaRPr lang="fr-FR" sz="2000" b="1" dirty="0"/>
          </a:p>
        </p:txBody>
      </p:sp>
      <p:sp>
        <p:nvSpPr>
          <p:cNvPr id="15" name="ZoneTexte 14"/>
          <p:cNvSpPr txBox="1"/>
          <p:nvPr/>
        </p:nvSpPr>
        <p:spPr>
          <a:xfrm>
            <a:off x="1127129" y="4869160"/>
            <a:ext cx="2520883" cy="400110"/>
          </a:xfrm>
          <a:prstGeom prst="rect">
            <a:avLst/>
          </a:prstGeom>
          <a:noFill/>
        </p:spPr>
        <p:txBody>
          <a:bodyPr wrap="none" rtlCol="0">
            <a:spAutoFit/>
          </a:bodyPr>
          <a:lstStyle/>
          <a:p>
            <a:r>
              <a:rPr lang="fr-FR" sz="1350" dirty="0">
                <a:sym typeface="Wingdings" panose="05000000000000000000" pitchFamily="2" charset="2"/>
              </a:rPr>
              <a:t> </a:t>
            </a:r>
            <a:r>
              <a:rPr lang="fr-FR" sz="2000" b="1" dirty="0">
                <a:sym typeface="Wingdings" panose="05000000000000000000" pitchFamily="2" charset="2"/>
              </a:rPr>
              <a:t>Respecter le contrat</a:t>
            </a:r>
            <a:endParaRPr lang="fr-FR" sz="2000" b="1" dirty="0"/>
          </a:p>
        </p:txBody>
      </p:sp>
      <p:sp>
        <p:nvSpPr>
          <p:cNvPr id="16" name="ZoneTexte 15"/>
          <p:cNvSpPr txBox="1"/>
          <p:nvPr/>
        </p:nvSpPr>
        <p:spPr>
          <a:xfrm>
            <a:off x="1127129" y="2740858"/>
            <a:ext cx="7848815" cy="400110"/>
          </a:xfrm>
          <a:prstGeom prst="rect">
            <a:avLst/>
          </a:prstGeom>
          <a:noFill/>
        </p:spPr>
        <p:txBody>
          <a:bodyPr wrap="none" rtlCol="0">
            <a:spAutoFit/>
          </a:bodyPr>
          <a:lstStyle/>
          <a:p>
            <a:pPr>
              <a:spcBef>
                <a:spcPts val="450"/>
              </a:spcBef>
              <a:buClr>
                <a:srgbClr val="B84356"/>
              </a:buClr>
            </a:pPr>
            <a:r>
              <a:rPr lang="fr-FR" sz="1350" dirty="0">
                <a:solidFill>
                  <a:prstClr val="black"/>
                </a:solidFill>
                <a:sym typeface="Wingdings" panose="05000000000000000000" pitchFamily="2" charset="2"/>
              </a:rPr>
              <a:t> </a:t>
            </a:r>
            <a:r>
              <a:rPr lang="fr-FR" sz="2000" b="1" dirty="0">
                <a:sym typeface="Wingdings" panose="05000000000000000000" pitchFamily="2" charset="2"/>
              </a:rPr>
              <a:t>Formulaire de consentement, confidentialité, sécurité, anonymisation</a:t>
            </a:r>
            <a:endParaRPr lang="fr-FR" sz="2000" b="1" dirty="0"/>
          </a:p>
        </p:txBody>
      </p:sp>
      <p:sp>
        <p:nvSpPr>
          <p:cNvPr id="17"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2. Clarifier le cadre éthique et juridique</a:t>
            </a:r>
          </a:p>
        </p:txBody>
      </p:sp>
      <p:grpSp>
        <p:nvGrpSpPr>
          <p:cNvPr id="18" name="Groupe 17">
            <a:extLst>
              <a:ext uri="{FF2B5EF4-FFF2-40B4-BE49-F238E27FC236}">
                <a16:creationId xmlns:a16="http://schemas.microsoft.com/office/drawing/2014/main" id="{3A753795-3220-48BD-A8F3-BB0A00627F95}"/>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F6C4ED6D-AB29-4130-9F88-713C9CDA8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A7056405-C28E-4B36-A0A4-2AC8E3FD5EE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45</a:t>
              </a:fld>
              <a:endParaRPr lang="fr-FR" sz="1200" dirty="0">
                <a:solidFill>
                  <a:schemeClr val="tx1"/>
                </a:solidFill>
              </a:endParaRPr>
            </a:p>
          </p:txBody>
        </p:sp>
      </p:grpSp>
      <p:sp>
        <p:nvSpPr>
          <p:cNvPr id="19" name="ZoneTexte 18">
            <a:extLst>
              <a:ext uri="{FF2B5EF4-FFF2-40B4-BE49-F238E27FC236}">
                <a16:creationId xmlns:a16="http://schemas.microsoft.com/office/drawing/2014/main" id="{29A117AE-6F49-4473-8894-14F1B7E723AA}"/>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16374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46</a:t>
            </a:fld>
            <a:endParaRPr lang="fr-FR" dirty="0"/>
          </a:p>
        </p:txBody>
      </p:sp>
      <p:sp>
        <p:nvSpPr>
          <p:cNvPr id="6" name="Espace réservé du contenu 2"/>
          <p:cNvSpPr>
            <a:spLocks noGrp="1"/>
          </p:cNvSpPr>
          <p:nvPr>
            <p:ph idx="1"/>
          </p:nvPr>
        </p:nvSpPr>
        <p:spPr>
          <a:xfrm>
            <a:off x="614305" y="889850"/>
            <a:ext cx="8453011" cy="5688632"/>
          </a:xfrm>
        </p:spPr>
        <p:txBody>
          <a:bodyPr>
            <a:noAutofit/>
          </a:bodyPr>
          <a:lstStyle/>
          <a:p>
            <a:pPr>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b="1" dirty="0">
                <a:solidFill>
                  <a:schemeClr val="accent2">
                    <a:lumMod val="60000"/>
                    <a:lumOff val="40000"/>
                  </a:schemeClr>
                </a:solidFill>
                <a:cs typeface="Arial" panose="020B0604020202020204" pitchFamily="34" charset="0"/>
              </a:rPr>
              <a:t>préexistantes</a:t>
            </a:r>
          </a:p>
          <a:p>
            <a:pPr marL="0" indent="0">
              <a:spcBef>
                <a:spcPts val="0"/>
              </a:spcBef>
              <a:buClr>
                <a:srgbClr val="B84356"/>
              </a:buClr>
              <a:buNone/>
            </a:pPr>
            <a:r>
              <a:rPr lang="fr-FR" sz="2400" dirty="0">
                <a:solidFill>
                  <a:prstClr val="black"/>
                </a:solidFill>
                <a:cs typeface="Arial" panose="020B0604020202020204" pitchFamily="34" charset="0"/>
              </a:rPr>
              <a:t>	</a:t>
            </a:r>
            <a:r>
              <a:rPr lang="fr-FR" sz="1800" dirty="0">
                <a:solidFill>
                  <a:schemeClr val="bg1">
                    <a:lumMod val="50000"/>
                  </a:schemeClr>
                </a:solidFill>
                <a:cs typeface="Arial" panose="020B0604020202020204" pitchFamily="34" charset="0"/>
              </a:rPr>
              <a:t>ex: produites dans un autre projet, issues d’un entrepôt de données,…</a:t>
            </a:r>
          </a:p>
          <a:p>
            <a:pPr>
              <a:spcBef>
                <a:spcPts val="30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b="1" dirty="0">
                <a:solidFill>
                  <a:schemeClr val="accent2">
                    <a:lumMod val="60000"/>
                    <a:lumOff val="40000"/>
                  </a:schemeClr>
                </a:solidFill>
                <a:cs typeface="Arial" panose="020B0604020202020204" pitchFamily="34" charset="0"/>
              </a:rPr>
              <a:t>personnelles</a:t>
            </a:r>
            <a:r>
              <a:rPr lang="fr-FR" sz="2400" dirty="0">
                <a:solidFill>
                  <a:schemeClr val="accent2">
                    <a:lumMod val="60000"/>
                    <a:lumOff val="40000"/>
                  </a:schemeClr>
                </a:solidFill>
                <a:cs typeface="Arial" panose="020B0604020202020204" pitchFamily="34" charset="0"/>
              </a:rPr>
              <a:t> </a:t>
            </a:r>
          </a:p>
          <a:p>
            <a:pPr marL="0" indent="0">
              <a:spcBef>
                <a:spcPts val="0"/>
              </a:spcBef>
              <a:buClr>
                <a:srgbClr val="B84356"/>
              </a:buClr>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enquête, santé, appartenance ethnique ou religieuse,…</a:t>
            </a:r>
          </a:p>
          <a:p>
            <a:pPr>
              <a:spcBef>
                <a:spcPts val="30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qui posent des questions </a:t>
            </a:r>
            <a:r>
              <a:rPr lang="fr-FR" sz="2400" b="1" dirty="0">
                <a:solidFill>
                  <a:schemeClr val="accent2">
                    <a:lumMod val="60000"/>
                    <a:lumOff val="40000"/>
                  </a:schemeClr>
                </a:solidFill>
                <a:cs typeface="Arial" panose="020B0604020202020204" pitchFamily="34" charset="0"/>
              </a:rPr>
              <a:t>éthiques</a:t>
            </a:r>
          </a:p>
          <a:p>
            <a:pPr marL="0" indent="0">
              <a:spcBef>
                <a:spcPts val="0"/>
              </a:spcBef>
              <a:buClr>
                <a:srgbClr val="B84356"/>
              </a:buClr>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expérimentation animale ou impactant l’homme ou l’environnement,…</a:t>
            </a:r>
          </a:p>
          <a:p>
            <a:pPr lvl="0">
              <a:spcBef>
                <a:spcPts val="24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a:t>
            </a:r>
            <a:r>
              <a:rPr lang="fr-FR" sz="2400" dirty="0">
                <a:solidFill>
                  <a:prstClr val="black"/>
                </a:solidFill>
                <a:cs typeface="Arial" panose="020B0604020202020204" pitchFamily="34" charset="0"/>
              </a:rPr>
              <a:t>avec des droits de </a:t>
            </a:r>
            <a:r>
              <a:rPr lang="fr-FR" sz="2400" b="1" dirty="0">
                <a:solidFill>
                  <a:schemeClr val="accent2">
                    <a:lumMod val="60000"/>
                    <a:lumOff val="40000"/>
                  </a:schemeClr>
                </a:solidFill>
                <a:cs typeface="Arial" panose="020B0604020202020204" pitchFamily="34" charset="0"/>
              </a:rPr>
              <a:t>propriété intellectuelle</a:t>
            </a:r>
          </a:p>
          <a:p>
            <a:pPr marL="0" indent="0">
              <a:spcBef>
                <a:spcPts val="0"/>
              </a:spcBef>
              <a:buClr>
                <a:srgbClr val="B84356"/>
              </a:buClr>
              <a:buNone/>
            </a:pPr>
            <a:r>
              <a:rPr lang="fr-FR" sz="2400" dirty="0">
                <a:cs typeface="Arial" panose="020B0604020202020204" pitchFamily="34" charset="0"/>
              </a:rPr>
              <a:t>	</a:t>
            </a:r>
            <a:r>
              <a:rPr lang="fr-FR" sz="1800" dirty="0">
                <a:solidFill>
                  <a:schemeClr val="bg1">
                    <a:lumMod val="50000"/>
                  </a:schemeClr>
                </a:solidFill>
                <a:cs typeface="Arial" panose="020B0604020202020204" pitchFamily="34" charset="0"/>
              </a:rPr>
              <a:t>ex: données obtenues avec partenariat privé, photos, …</a:t>
            </a:r>
          </a:p>
          <a:p>
            <a:pPr>
              <a:spcBef>
                <a:spcPts val="2400"/>
              </a:spcBef>
              <a:buClr>
                <a:schemeClr val="accent2">
                  <a:lumMod val="40000"/>
                  <a:lumOff val="60000"/>
                </a:schemeClr>
              </a:buClr>
              <a:buFont typeface="Wingdings" panose="05000000000000000000" pitchFamily="2" charset="2"/>
              <a:buChar char="Ø"/>
            </a:pPr>
            <a:r>
              <a:rPr lang="fr-FR" sz="2400" dirty="0">
                <a:cs typeface="Arial" panose="020B0604020202020204" pitchFamily="34" charset="0"/>
              </a:rPr>
              <a:t>Données issues de </a:t>
            </a:r>
            <a:r>
              <a:rPr lang="fr-FR" sz="2400" b="1" dirty="0">
                <a:solidFill>
                  <a:schemeClr val="accent2">
                    <a:lumMod val="60000"/>
                    <a:lumOff val="40000"/>
                  </a:schemeClr>
                </a:solidFill>
                <a:cs typeface="Arial" panose="020B0604020202020204" pitchFamily="34" charset="0"/>
              </a:rPr>
              <a:t>ressources génétiques </a:t>
            </a:r>
          </a:p>
          <a:p>
            <a:pPr marL="0" indent="0">
              <a:spcBef>
                <a:spcPts val="0"/>
              </a:spcBef>
              <a:buClr>
                <a:srgbClr val="B84356"/>
              </a:buClr>
              <a:buNone/>
            </a:pPr>
            <a:r>
              <a:rPr lang="fr-FR" sz="2400" dirty="0">
                <a:cs typeface="Arial" panose="020B0604020202020204" pitchFamily="34" charset="0"/>
              </a:rPr>
              <a:t>		 	 </a:t>
            </a:r>
            <a:r>
              <a:rPr lang="fr-FR" sz="2200" dirty="0">
                <a:cs typeface="Arial" panose="020B0604020202020204" pitchFamily="34" charset="0"/>
              </a:rPr>
              <a:t>ou de savoirs traditionnels associés</a:t>
            </a:r>
          </a:p>
        </p:txBody>
      </p:sp>
      <p:sp>
        <p:nvSpPr>
          <p:cNvPr id="12" name="ZoneTexte 11"/>
          <p:cNvSpPr txBox="1"/>
          <p:nvPr/>
        </p:nvSpPr>
        <p:spPr>
          <a:xfrm>
            <a:off x="1127129" y="5949280"/>
            <a:ext cx="7940187" cy="400110"/>
          </a:xfrm>
          <a:prstGeom prst="rect">
            <a:avLst/>
          </a:prstGeom>
          <a:noFill/>
        </p:spPr>
        <p:txBody>
          <a:bodyPr wrap="none" rtlCol="0">
            <a:spAutoFit/>
          </a:bodyPr>
          <a:lstStyle/>
          <a:p>
            <a:pPr marL="342900" indent="-342900">
              <a:buFont typeface="Wingdings" panose="05000000000000000000" pitchFamily="2" charset="2"/>
              <a:buChar char="à"/>
            </a:pPr>
            <a:r>
              <a:rPr lang="fr-FR" sz="2000" dirty="0">
                <a:sym typeface="Wingdings" panose="05000000000000000000" pitchFamily="2" charset="2"/>
              </a:rPr>
              <a:t>En accord avec l</a:t>
            </a:r>
            <a:r>
              <a:rPr lang="fr-FR" sz="2000" dirty="0"/>
              <a:t>es </a:t>
            </a:r>
            <a:r>
              <a:rPr lang="fr-FR" sz="2000" b="1" dirty="0"/>
              <a:t>obligation APA </a:t>
            </a:r>
            <a:r>
              <a:rPr lang="fr-FR" sz="2000" dirty="0"/>
              <a:t>selon les </a:t>
            </a:r>
            <a:r>
              <a:rPr lang="fr-FR" sz="2000" b="1" dirty="0">
                <a:sym typeface="Wingdings" panose="05000000000000000000" pitchFamily="2" charset="2"/>
              </a:rPr>
              <a:t>règles du pays fournisseur</a:t>
            </a:r>
          </a:p>
        </p:txBody>
      </p:sp>
      <p:sp>
        <p:nvSpPr>
          <p:cNvPr id="13" name="ZoneTexte 12"/>
          <p:cNvSpPr txBox="1"/>
          <p:nvPr/>
        </p:nvSpPr>
        <p:spPr>
          <a:xfrm>
            <a:off x="1127129" y="1660738"/>
            <a:ext cx="6469207" cy="400110"/>
          </a:xfrm>
          <a:prstGeom prst="rect">
            <a:avLst/>
          </a:prstGeom>
          <a:noFill/>
        </p:spPr>
        <p:txBody>
          <a:bodyPr wrap="none" rtlCol="0">
            <a:spAutoFit/>
          </a:bodyPr>
          <a:lstStyle/>
          <a:p>
            <a:r>
              <a:rPr lang="fr-FR" sz="1350" dirty="0">
                <a:sym typeface="Wingdings" panose="05000000000000000000" pitchFamily="2" charset="2"/>
              </a:rPr>
              <a:t> </a:t>
            </a:r>
            <a:r>
              <a:rPr lang="fr-FR" sz="2000" b="1" dirty="0">
                <a:sym typeface="Wingdings" panose="05000000000000000000" pitchFamily="2" charset="2"/>
              </a:rPr>
              <a:t>Tenir compte des licences de réutilisation de ces données</a:t>
            </a:r>
            <a:endParaRPr lang="fr-FR" sz="2000" b="1" dirty="0"/>
          </a:p>
        </p:txBody>
      </p:sp>
      <p:sp>
        <p:nvSpPr>
          <p:cNvPr id="14" name="ZoneTexte 13"/>
          <p:cNvSpPr txBox="1"/>
          <p:nvPr/>
        </p:nvSpPr>
        <p:spPr>
          <a:xfrm>
            <a:off x="1127129" y="3861048"/>
            <a:ext cx="3940374" cy="400110"/>
          </a:xfrm>
          <a:prstGeom prst="rect">
            <a:avLst/>
          </a:prstGeom>
          <a:noFill/>
        </p:spPr>
        <p:txBody>
          <a:bodyPr wrap="none" rtlCol="0">
            <a:spAutoFit/>
          </a:bodyPr>
          <a:lstStyle/>
          <a:p>
            <a:pPr>
              <a:spcBef>
                <a:spcPts val="450"/>
              </a:spcBef>
              <a:buClr>
                <a:srgbClr val="B84356"/>
              </a:buClr>
            </a:pPr>
            <a:r>
              <a:rPr lang="fr-FR" sz="1350" dirty="0">
                <a:sym typeface="Wingdings" panose="05000000000000000000" pitchFamily="2" charset="2"/>
              </a:rPr>
              <a:t>  </a:t>
            </a:r>
            <a:r>
              <a:rPr lang="fr-FR" sz="2000" b="1" dirty="0">
                <a:sym typeface="Wingdings" panose="05000000000000000000" pitchFamily="2" charset="2"/>
              </a:rPr>
              <a:t>Avoir l’aval d’un comité d’éthique</a:t>
            </a:r>
            <a:endParaRPr lang="fr-FR" sz="2000" b="1" dirty="0"/>
          </a:p>
        </p:txBody>
      </p:sp>
      <p:sp>
        <p:nvSpPr>
          <p:cNvPr id="15" name="ZoneTexte 14"/>
          <p:cNvSpPr txBox="1"/>
          <p:nvPr/>
        </p:nvSpPr>
        <p:spPr>
          <a:xfrm>
            <a:off x="1127129" y="4869160"/>
            <a:ext cx="2520883" cy="400110"/>
          </a:xfrm>
          <a:prstGeom prst="rect">
            <a:avLst/>
          </a:prstGeom>
          <a:noFill/>
        </p:spPr>
        <p:txBody>
          <a:bodyPr wrap="none" rtlCol="0">
            <a:spAutoFit/>
          </a:bodyPr>
          <a:lstStyle/>
          <a:p>
            <a:r>
              <a:rPr lang="fr-FR" sz="1350" dirty="0">
                <a:sym typeface="Wingdings" panose="05000000000000000000" pitchFamily="2" charset="2"/>
              </a:rPr>
              <a:t> </a:t>
            </a:r>
            <a:r>
              <a:rPr lang="fr-FR" sz="2000" b="1" dirty="0">
                <a:sym typeface="Wingdings" panose="05000000000000000000" pitchFamily="2" charset="2"/>
              </a:rPr>
              <a:t>Respecter le contrat</a:t>
            </a:r>
            <a:endParaRPr lang="fr-FR" sz="2000" b="1" dirty="0"/>
          </a:p>
        </p:txBody>
      </p:sp>
      <p:sp>
        <p:nvSpPr>
          <p:cNvPr id="16" name="ZoneTexte 15"/>
          <p:cNvSpPr txBox="1"/>
          <p:nvPr/>
        </p:nvSpPr>
        <p:spPr>
          <a:xfrm>
            <a:off x="1127129" y="2740858"/>
            <a:ext cx="7848815" cy="400110"/>
          </a:xfrm>
          <a:prstGeom prst="rect">
            <a:avLst/>
          </a:prstGeom>
          <a:noFill/>
        </p:spPr>
        <p:txBody>
          <a:bodyPr wrap="none" rtlCol="0">
            <a:spAutoFit/>
          </a:bodyPr>
          <a:lstStyle/>
          <a:p>
            <a:pPr>
              <a:spcBef>
                <a:spcPts val="450"/>
              </a:spcBef>
              <a:buClr>
                <a:srgbClr val="B84356"/>
              </a:buClr>
            </a:pPr>
            <a:r>
              <a:rPr lang="fr-FR" sz="1350" dirty="0">
                <a:solidFill>
                  <a:prstClr val="black"/>
                </a:solidFill>
                <a:sym typeface="Wingdings" panose="05000000000000000000" pitchFamily="2" charset="2"/>
              </a:rPr>
              <a:t> </a:t>
            </a:r>
            <a:r>
              <a:rPr lang="fr-FR" sz="2000" b="1" dirty="0">
                <a:sym typeface="Wingdings" panose="05000000000000000000" pitchFamily="2" charset="2"/>
              </a:rPr>
              <a:t>Formulaire de consentement, confidentialité, sécurité, anonymisation</a:t>
            </a:r>
            <a:endParaRPr lang="fr-FR" sz="2000" b="1" dirty="0"/>
          </a:p>
        </p:txBody>
      </p:sp>
      <p:sp>
        <p:nvSpPr>
          <p:cNvPr id="17"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2. Clarifier le cadre éthique et juridique</a:t>
            </a:r>
          </a:p>
        </p:txBody>
      </p:sp>
      <p:grpSp>
        <p:nvGrpSpPr>
          <p:cNvPr id="18" name="Groupe 17">
            <a:extLst>
              <a:ext uri="{FF2B5EF4-FFF2-40B4-BE49-F238E27FC236}">
                <a16:creationId xmlns:a16="http://schemas.microsoft.com/office/drawing/2014/main" id="{3A753795-3220-48BD-A8F3-BB0A00627F95}"/>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F6C4ED6D-AB29-4130-9F88-713C9CDA8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A7056405-C28E-4B36-A0A4-2AC8E3FD5EEB}"/>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46</a:t>
              </a:fld>
              <a:endParaRPr lang="fr-FR" sz="1200" dirty="0">
                <a:solidFill>
                  <a:schemeClr val="tx1"/>
                </a:solidFill>
              </a:endParaRPr>
            </a:p>
          </p:txBody>
        </p:sp>
      </p:grpSp>
    </p:spTree>
    <p:extLst>
      <p:ext uri="{BB962C8B-B14F-4D97-AF65-F5344CB8AC3E}">
        <p14:creationId xmlns:p14="http://schemas.microsoft.com/office/powerpoint/2010/main" val="30636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e 20">
            <a:extLst>
              <a:ext uri="{FF2B5EF4-FFF2-40B4-BE49-F238E27FC236}">
                <a16:creationId xmlns:a16="http://schemas.microsoft.com/office/drawing/2014/main" id="{A6DEAE94-0F9F-4A2A-8A75-C979D1059DDF}"/>
              </a:ext>
            </a:extLst>
          </p:cNvPr>
          <p:cNvGrpSpPr/>
          <p:nvPr/>
        </p:nvGrpSpPr>
        <p:grpSpPr>
          <a:xfrm>
            <a:off x="5938" y="6464300"/>
            <a:ext cx="9120556" cy="435904"/>
            <a:chOff x="5938" y="6464300"/>
            <a:chExt cx="9120556" cy="435904"/>
          </a:xfrm>
        </p:grpSpPr>
        <p:pic>
          <p:nvPicPr>
            <p:cNvPr id="23" name="Image 22">
              <a:extLst>
                <a:ext uri="{FF2B5EF4-FFF2-40B4-BE49-F238E27FC236}">
                  <a16:creationId xmlns:a16="http://schemas.microsoft.com/office/drawing/2014/main" id="{0626145C-03EA-4710-B585-D73B65ED0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4" name="Espace réservé du numéro de diapositive 4">
              <a:extLst>
                <a:ext uri="{FF2B5EF4-FFF2-40B4-BE49-F238E27FC236}">
                  <a16:creationId xmlns:a16="http://schemas.microsoft.com/office/drawing/2014/main" id="{BDE2EC37-50A4-408E-8EE5-193A5FACB4E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 name="Groupe 3">
            <a:extLst>
              <a:ext uri="{FF2B5EF4-FFF2-40B4-BE49-F238E27FC236}">
                <a16:creationId xmlns:a16="http://schemas.microsoft.com/office/drawing/2014/main" id="{CA2BC116-09D8-4DB0-B8F1-7166CECCAE1A}"/>
              </a:ext>
            </a:extLst>
          </p:cNvPr>
          <p:cNvGrpSpPr/>
          <p:nvPr/>
        </p:nvGrpSpPr>
        <p:grpSpPr>
          <a:xfrm>
            <a:off x="986526" y="4920848"/>
            <a:ext cx="7412632" cy="1107996"/>
            <a:chOff x="986526" y="5229200"/>
            <a:chExt cx="7412632" cy="1107996"/>
          </a:xfrm>
        </p:grpSpPr>
        <p:grpSp>
          <p:nvGrpSpPr>
            <p:cNvPr id="10" name="Groupe 9">
              <a:extLst>
                <a:ext uri="{FF2B5EF4-FFF2-40B4-BE49-F238E27FC236}">
                  <a16:creationId xmlns:a16="http://schemas.microsoft.com/office/drawing/2014/main" id="{CA0296C3-0710-41D5-9499-0CBD189EF567}"/>
                </a:ext>
              </a:extLst>
            </p:cNvPr>
            <p:cNvGrpSpPr/>
            <p:nvPr/>
          </p:nvGrpSpPr>
          <p:grpSpPr>
            <a:xfrm>
              <a:off x="986526" y="5229200"/>
              <a:ext cx="7412632" cy="1107996"/>
              <a:chOff x="827584" y="5622339"/>
              <a:chExt cx="6872514" cy="1107996"/>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grpSpPr>
          <p:sp>
            <p:nvSpPr>
              <p:cNvPr id="13" name="ZoneTexte 12">
                <a:extLst>
                  <a:ext uri="{FF2B5EF4-FFF2-40B4-BE49-F238E27FC236}">
                    <a16:creationId xmlns:a16="http://schemas.microsoft.com/office/drawing/2014/main" id="{16B081CD-DB4C-4127-83F0-EDFE886EF8A9}"/>
                  </a:ext>
                </a:extLst>
              </p:cNvPr>
              <p:cNvSpPr txBox="1"/>
              <p:nvPr/>
            </p:nvSpPr>
            <p:spPr>
              <a:xfrm>
                <a:off x="1548118" y="5622339"/>
                <a:ext cx="6151980" cy="1107996"/>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documentation complète et + métadonnées enrichies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Wingdings" panose="05000000000000000000" pitchFamily="2" charset="2"/>
                  </a:rPr>
                  <a:t>+ vos données seront </a:t>
                </a:r>
                <a:r>
                  <a:rPr kumimoji="0" lang="fr-FR"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comprises et réutilisables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2200" dirty="0">
                    <a:solidFill>
                      <a:prstClr val="white"/>
                    </a:solidFill>
                    <a:latin typeface="Calibri" panose="020F0502020204030204" pitchFamily="34" charset="0"/>
                  </a:rPr>
                  <a:t>Reproductibilité, transparence, qualité </a:t>
                </a:r>
                <a:endParaRPr kumimoji="0" lang="fr-FR"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4" name="Flèche droite 16">
                <a:extLst>
                  <a:ext uri="{FF2B5EF4-FFF2-40B4-BE49-F238E27FC236}">
                    <a16:creationId xmlns:a16="http://schemas.microsoft.com/office/drawing/2014/main" id="{4932B43F-35E1-4777-9F99-FB962A1759BC}"/>
                  </a:ext>
                </a:extLst>
              </p:cNvPr>
              <p:cNvSpPr/>
              <p:nvPr/>
            </p:nvSpPr>
            <p:spPr>
              <a:xfrm>
                <a:off x="827584" y="5763132"/>
                <a:ext cx="720080" cy="484632"/>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3" name="Connecteur droit avec flèche 2">
              <a:extLst>
                <a:ext uri="{FF2B5EF4-FFF2-40B4-BE49-F238E27FC236}">
                  <a16:creationId xmlns:a16="http://schemas.microsoft.com/office/drawing/2014/main" id="{62C4574E-FE88-4AC8-B7B2-E6E88FB40409}"/>
                </a:ext>
              </a:extLst>
            </p:cNvPr>
            <p:cNvCxnSpPr/>
            <p:nvPr/>
          </p:nvCxnSpPr>
          <p:spPr>
            <a:xfrm flipV="1">
              <a:off x="6804248" y="5949280"/>
              <a:ext cx="144016" cy="36004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FD072F63-4183-4CEC-BCC0-08C850DA1BC9}"/>
                </a:ext>
              </a:extLst>
            </p:cNvPr>
            <p:cNvCxnSpPr/>
            <p:nvPr/>
          </p:nvCxnSpPr>
          <p:spPr>
            <a:xfrm flipV="1">
              <a:off x="7020272" y="5949280"/>
              <a:ext cx="144016" cy="36004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C25B6974-3626-4C30-9CF9-841A7DAF5EB5}"/>
                </a:ext>
              </a:extLst>
            </p:cNvPr>
            <p:cNvCxnSpPr/>
            <p:nvPr/>
          </p:nvCxnSpPr>
          <p:spPr>
            <a:xfrm flipV="1">
              <a:off x="7236296" y="5949280"/>
              <a:ext cx="144016" cy="36004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itre 1">
            <a:extLst>
              <a:ext uri="{FF2B5EF4-FFF2-40B4-BE49-F238E27FC236}">
                <a16:creationId xmlns:a16="http://schemas.microsoft.com/office/drawing/2014/main" id="{28E26E18-7835-4E98-9353-6C2F7B45C565}"/>
              </a:ext>
            </a:extLst>
          </p:cNvPr>
          <p:cNvSpPr txBox="1">
            <a:spLocks/>
          </p:cNvSpPr>
          <p:nvPr/>
        </p:nvSpPr>
        <p:spPr>
          <a:xfrm>
            <a:off x="0" y="0"/>
            <a:ext cx="9159368" cy="718949"/>
          </a:xfrm>
          <a:prstGeom prst="rect">
            <a:avLst/>
          </a:prstGeom>
          <a:blipFill>
            <a:blip r:embed="rId4"/>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3. Garantir la compréhension des données</a:t>
            </a:r>
          </a:p>
        </p:txBody>
      </p:sp>
      <p:sp>
        <p:nvSpPr>
          <p:cNvPr id="16" name="ZoneTexte 15">
            <a:extLst>
              <a:ext uri="{FF2B5EF4-FFF2-40B4-BE49-F238E27FC236}">
                <a16:creationId xmlns:a16="http://schemas.microsoft.com/office/drawing/2014/main" id="{7E5ED03B-8F61-409F-82F5-C213A25F7B61}"/>
              </a:ext>
            </a:extLst>
          </p:cNvPr>
          <p:cNvSpPr txBox="1"/>
          <p:nvPr/>
        </p:nvSpPr>
        <p:spPr>
          <a:xfrm>
            <a:off x="634353" y="980728"/>
            <a:ext cx="8064896" cy="37240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20000"/>
              </a:spcBef>
              <a:spcAft>
                <a:spcPts val="600"/>
              </a:spcAft>
              <a:buClr>
                <a:srgbClr val="C0504D">
                  <a:lumMod val="40000"/>
                  <a:lumOff val="60000"/>
                </a:srgbClr>
              </a:buClr>
              <a:buSzTx/>
              <a:buFont typeface="Wingdings" panose="05000000000000000000" pitchFamily="2" charset="2"/>
              <a:buChar char="Ø"/>
              <a:tabLst/>
              <a:defRPr/>
            </a:pPr>
            <a:r>
              <a:rPr kumimoji="0" lang="fr-FR"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Décrire:</a:t>
            </a:r>
          </a:p>
          <a:p>
            <a:pPr marL="342900" marR="0" lvl="0" indent="-76200" algn="l" defTabSz="914400" rtl="0" eaLnBrk="1" fontAlgn="auto" latinLnBrk="0" hangingPunct="1">
              <a:lnSpc>
                <a:spcPct val="100000"/>
              </a:lnSpc>
              <a:spcBef>
                <a:spcPts val="600"/>
              </a:spcBef>
              <a:spcAft>
                <a:spcPts val="600"/>
              </a:spcAft>
              <a:buClr>
                <a:srgbClr val="C0504D">
                  <a:lumMod val="40000"/>
                  <a:lumOff val="60000"/>
                </a:srgbClr>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Méthodes d’obtention des données</a:t>
            </a:r>
          </a:p>
          <a:p>
            <a:pPr marL="342900" marR="0" lvl="0" indent="-76200" algn="l" defTabSz="914400" rtl="0" eaLnBrk="1" fontAlgn="auto" latinLnBrk="0" hangingPunct="1">
              <a:lnSpc>
                <a:spcPct val="100000"/>
              </a:lnSpc>
              <a:spcBef>
                <a:spcPts val="600"/>
              </a:spcBef>
              <a:spcAft>
                <a:spcPts val="600"/>
              </a:spcAft>
              <a:buClr>
                <a:srgbClr val="C0504D">
                  <a:lumMod val="40000"/>
                  <a:lumOff val="60000"/>
                </a:srgbClr>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Documentation qui accompagne les données</a:t>
            </a:r>
          </a:p>
          <a:p>
            <a:pPr marL="342900" marR="0" lvl="0" indent="-76200" algn="l" defTabSz="914400" rtl="0" eaLnBrk="1" fontAlgn="auto" latinLnBrk="0" hangingPunct="1">
              <a:lnSpc>
                <a:spcPct val="100000"/>
              </a:lnSpc>
              <a:spcBef>
                <a:spcPts val="600"/>
              </a:spcBef>
              <a:spcAft>
                <a:spcPts val="600"/>
              </a:spcAft>
              <a:buClr>
                <a:srgbClr val="C0504D">
                  <a:lumMod val="40000"/>
                  <a:lumOff val="60000"/>
                </a:srgbClr>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Utilisation de standards disciplinaires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(métadonnées, normes, vocabulaires) </a:t>
            </a:r>
          </a:p>
          <a:p>
            <a:pPr marL="800100" marR="0" lvl="1" indent="-533400" algn="l" defTabSz="914400" rtl="0" eaLnBrk="1" fontAlgn="auto" latinLnBrk="0" hangingPunct="1">
              <a:lnSpc>
                <a:spcPct val="100000"/>
              </a:lnSpc>
              <a:spcBef>
                <a:spcPts val="600"/>
              </a:spcBef>
              <a:spcAft>
                <a:spcPts val="600"/>
              </a:spcAft>
              <a:buClr>
                <a:srgbClr val="C0504D">
                  <a:lumMod val="40000"/>
                  <a:lumOff val="60000"/>
                </a:srgbClr>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Organisation des fichiers: règles de nommage, format, contrôle des versions</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8829" y="548680"/>
            <a:ext cx="1594586" cy="1200557"/>
          </a:xfrm>
          <a:prstGeom prst="rect">
            <a:avLst/>
          </a:prstGeom>
          <a:ln>
            <a:solidFill>
              <a:schemeClr val="accent2">
                <a:lumMod val="75000"/>
              </a:schemeClr>
            </a:solidFill>
          </a:ln>
        </p:spPr>
      </p:pic>
      <p:sp>
        <p:nvSpPr>
          <p:cNvPr id="19" name="ZoneTexte 18">
            <a:extLst>
              <a:ext uri="{FF2B5EF4-FFF2-40B4-BE49-F238E27FC236}">
                <a16:creationId xmlns:a16="http://schemas.microsoft.com/office/drawing/2014/main" id="{9B4D031D-48C8-4D6D-9DF0-BAA16CBDD421}"/>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656192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052736"/>
            <a:ext cx="8748464" cy="3726413"/>
          </a:xfrm>
        </p:spPr>
        <p:txBody>
          <a:bodyPr>
            <a:noAutofit/>
          </a:bodyPr>
          <a:lstStyle/>
          <a:p>
            <a:pPr>
              <a:buClr>
                <a:schemeClr val="accent2">
                  <a:lumMod val="40000"/>
                  <a:lumOff val="60000"/>
                </a:schemeClr>
              </a:buClr>
              <a:buFont typeface="Wingdings" panose="05000000000000000000" pitchFamily="2" charset="2"/>
              <a:buChar char="Ø"/>
            </a:pPr>
            <a:r>
              <a:rPr lang="fr-FR" sz="2400" b="1" dirty="0">
                <a:cs typeface="Arial" panose="020B0604020202020204" pitchFamily="34" charset="0"/>
              </a:rPr>
              <a:t>Décrire toutes les étapes méthodologiques</a:t>
            </a:r>
          </a:p>
          <a:p>
            <a:pPr marL="1012031" lvl="1" indent="-342900">
              <a:spcBef>
                <a:spcPts val="225"/>
              </a:spcBef>
              <a:buClr>
                <a:schemeClr val="accent2">
                  <a:lumMod val="40000"/>
                  <a:lumOff val="60000"/>
                </a:schemeClr>
              </a:buClr>
              <a:buFont typeface="Arial" panose="020B0604020202020204" pitchFamily="34" charset="0"/>
              <a:buChar char="•"/>
              <a:tabLst>
                <a:tab pos="669131" algn="l"/>
              </a:tabLst>
            </a:pPr>
            <a:r>
              <a:rPr lang="fr-FR" sz="2200" dirty="0">
                <a:solidFill>
                  <a:prstClr val="black"/>
                </a:solidFill>
                <a:cs typeface="Arial" panose="020B0604020202020204" pitchFamily="34" charset="0"/>
              </a:rPr>
              <a:t>en bref dans la V1 ; plus détaillées dans </a:t>
            </a:r>
            <a:r>
              <a:rPr lang="fr-FR" sz="2200" dirty="0">
                <a:solidFill>
                  <a:prstClr val="black"/>
                </a:solidFill>
                <a:cs typeface="Arial" panose="020B0604020202020204" pitchFamily="34" charset="0"/>
                <a:sym typeface="Wingdings" panose="05000000000000000000" pitchFamily="2" charset="2"/>
              </a:rPr>
              <a:t>V2 et V3</a:t>
            </a:r>
          </a:p>
          <a:p>
            <a:pPr marL="1012031" lvl="1" indent="-342900">
              <a:spcBef>
                <a:spcPts val="225"/>
              </a:spcBef>
              <a:buClr>
                <a:schemeClr val="accent2">
                  <a:lumMod val="40000"/>
                  <a:lumOff val="60000"/>
                </a:schemeClr>
              </a:buClr>
              <a:buFont typeface="Arial" panose="020B0604020202020204" pitchFamily="34" charset="0"/>
              <a:buChar char="•"/>
              <a:tabLst>
                <a:tab pos="669131" algn="l"/>
              </a:tabLst>
            </a:pPr>
            <a:r>
              <a:rPr lang="fr-FR" sz="2200" dirty="0">
                <a:solidFill>
                  <a:prstClr val="black"/>
                </a:solidFill>
                <a:cs typeface="Arial" panose="020B0604020202020204" pitchFamily="34" charset="0"/>
                <a:sym typeface="Wingdings" panose="05000000000000000000" pitchFamily="2" charset="2"/>
              </a:rPr>
              <a:t>si méthode connue  1 référence suffit, pas besoin de détailler</a:t>
            </a:r>
            <a:endParaRPr lang="fr-FR" sz="2200" dirty="0">
              <a:cs typeface="Arial" panose="020B0604020202020204" pitchFamily="34" charset="0"/>
            </a:endParaRPr>
          </a:p>
          <a:p>
            <a:pPr marL="342900" lvl="1" indent="0">
              <a:spcBef>
                <a:spcPts val="225"/>
              </a:spcBef>
              <a:buClr>
                <a:schemeClr val="accent2">
                  <a:lumMod val="40000"/>
                  <a:lumOff val="60000"/>
                </a:schemeClr>
              </a:buClr>
              <a:buNone/>
            </a:pPr>
            <a:endParaRPr lang="fr-FR" sz="2400" dirty="0">
              <a:cs typeface="Arial" panose="020B0604020202020204" pitchFamily="34" charset="0"/>
            </a:endParaRPr>
          </a:p>
          <a:p>
            <a:pPr marL="800100" lvl="1" indent="-457200">
              <a:spcBef>
                <a:spcPts val="225"/>
              </a:spcBef>
              <a:buClr>
                <a:schemeClr val="accent2">
                  <a:lumMod val="40000"/>
                  <a:lumOff val="60000"/>
                </a:schemeClr>
              </a:buClr>
              <a:buFont typeface="Wingdings" panose="05000000000000000000" pitchFamily="2" charset="2"/>
              <a:buChar char="Ø"/>
            </a:pPr>
            <a:endParaRPr lang="fr-FR" dirty="0">
              <a:latin typeface="Arial" panose="020B0604020202020204" pitchFamily="34" charset="0"/>
              <a:cs typeface="Arial" panose="020B0604020202020204" pitchFamily="34" charset="0"/>
            </a:endParaRPr>
          </a:p>
          <a:p>
            <a:pPr marL="800100" lvl="1" indent="-457200">
              <a:spcBef>
                <a:spcPts val="225"/>
              </a:spcBef>
              <a:buClr>
                <a:schemeClr val="accent2">
                  <a:lumMod val="40000"/>
                  <a:lumOff val="60000"/>
                </a:schemeClr>
              </a:buClr>
              <a:buFont typeface="Wingdings" panose="05000000000000000000" pitchFamily="2" charset="2"/>
              <a:buChar char="Ø"/>
            </a:pPr>
            <a:endParaRPr lang="fr-FR" dirty="0">
              <a:latin typeface="Arial" panose="020B0604020202020204" pitchFamily="34" charset="0"/>
              <a:cs typeface="Arial" panose="020B0604020202020204" pitchFamily="34" charset="0"/>
            </a:endParaRPr>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48</a:t>
            </a:fld>
            <a:endParaRPr lang="fr-FR"/>
          </a:p>
        </p:txBody>
      </p:sp>
      <p:sp>
        <p:nvSpPr>
          <p:cNvPr id="20"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3. Garantir la compréhension des données</a:t>
            </a:r>
          </a:p>
        </p:txBody>
      </p:sp>
      <p:grpSp>
        <p:nvGrpSpPr>
          <p:cNvPr id="21" name="Groupe 20">
            <a:extLst>
              <a:ext uri="{FF2B5EF4-FFF2-40B4-BE49-F238E27FC236}">
                <a16:creationId xmlns:a16="http://schemas.microsoft.com/office/drawing/2014/main" id="{A6DEAE94-0F9F-4A2A-8A75-C979D1059DDF}"/>
              </a:ext>
            </a:extLst>
          </p:cNvPr>
          <p:cNvGrpSpPr/>
          <p:nvPr/>
        </p:nvGrpSpPr>
        <p:grpSpPr>
          <a:xfrm>
            <a:off x="5938" y="6464300"/>
            <a:ext cx="9120556" cy="435904"/>
            <a:chOff x="5938" y="6464300"/>
            <a:chExt cx="9120556" cy="435904"/>
          </a:xfrm>
        </p:grpSpPr>
        <p:pic>
          <p:nvPicPr>
            <p:cNvPr id="23" name="Image 22">
              <a:extLst>
                <a:ext uri="{FF2B5EF4-FFF2-40B4-BE49-F238E27FC236}">
                  <a16:creationId xmlns:a16="http://schemas.microsoft.com/office/drawing/2014/main" id="{0626145C-03EA-4710-B585-D73B65ED0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4" name="Espace réservé du numéro de diapositive 4">
              <a:extLst>
                <a:ext uri="{FF2B5EF4-FFF2-40B4-BE49-F238E27FC236}">
                  <a16:creationId xmlns:a16="http://schemas.microsoft.com/office/drawing/2014/main" id="{BDE2EC37-50A4-408E-8EE5-193A5FACB4E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48</a:t>
              </a:fld>
              <a:endParaRPr lang="fr-FR" sz="1200" dirty="0">
                <a:solidFill>
                  <a:schemeClr val="tx1"/>
                </a:solidFill>
              </a:endParaRPr>
            </a:p>
          </p:txBody>
        </p:sp>
      </p:gr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8829" y="548680"/>
            <a:ext cx="1594586" cy="1200557"/>
          </a:xfrm>
          <a:prstGeom prst="rect">
            <a:avLst/>
          </a:prstGeom>
          <a:ln>
            <a:solidFill>
              <a:schemeClr val="accent2">
                <a:lumMod val="75000"/>
              </a:schemeClr>
            </a:solidFill>
          </a:ln>
        </p:spPr>
      </p:pic>
      <p:sp>
        <p:nvSpPr>
          <p:cNvPr id="12" name="ZoneTexte 11">
            <a:extLst>
              <a:ext uri="{FF2B5EF4-FFF2-40B4-BE49-F238E27FC236}">
                <a16:creationId xmlns:a16="http://schemas.microsoft.com/office/drawing/2014/main" id="{6EEFABB7-C0FD-45EF-80FF-6558BB6A55A1}"/>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908013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052736"/>
            <a:ext cx="8748464" cy="3726413"/>
          </a:xfrm>
        </p:spPr>
        <p:txBody>
          <a:bodyPr>
            <a:noAutofit/>
          </a:bodyPr>
          <a:lstStyle/>
          <a:p>
            <a:pPr>
              <a:buClr>
                <a:schemeClr val="accent2">
                  <a:lumMod val="40000"/>
                  <a:lumOff val="60000"/>
                </a:schemeClr>
              </a:buClr>
              <a:buFont typeface="Wingdings" panose="05000000000000000000" pitchFamily="2" charset="2"/>
              <a:buChar char="Ø"/>
            </a:pPr>
            <a:r>
              <a:rPr lang="fr-FR" sz="2400" b="1" dirty="0">
                <a:cs typeface="Arial" panose="020B0604020202020204" pitchFamily="34" charset="0"/>
              </a:rPr>
              <a:t>Décrire toutes les étapes méthodologiques</a:t>
            </a:r>
          </a:p>
          <a:p>
            <a:pPr marL="1012031" lvl="1" indent="-342900">
              <a:spcBef>
                <a:spcPts val="225"/>
              </a:spcBef>
              <a:buClr>
                <a:schemeClr val="accent2">
                  <a:lumMod val="40000"/>
                  <a:lumOff val="60000"/>
                </a:schemeClr>
              </a:buClr>
              <a:buFont typeface="Arial" panose="020B0604020202020204" pitchFamily="34" charset="0"/>
              <a:buChar char="•"/>
              <a:tabLst>
                <a:tab pos="669131" algn="l"/>
              </a:tabLst>
            </a:pPr>
            <a:r>
              <a:rPr lang="fr-FR" sz="2200" dirty="0">
                <a:solidFill>
                  <a:prstClr val="black"/>
                </a:solidFill>
                <a:cs typeface="Arial" panose="020B0604020202020204" pitchFamily="34" charset="0"/>
              </a:rPr>
              <a:t>en bref dans la V1 ; plus détaillées dans </a:t>
            </a:r>
            <a:r>
              <a:rPr lang="fr-FR" sz="2200" dirty="0">
                <a:solidFill>
                  <a:prstClr val="black"/>
                </a:solidFill>
                <a:cs typeface="Arial" panose="020B0604020202020204" pitchFamily="34" charset="0"/>
                <a:sym typeface="Wingdings" panose="05000000000000000000" pitchFamily="2" charset="2"/>
              </a:rPr>
              <a:t>V2 et V3</a:t>
            </a:r>
          </a:p>
          <a:p>
            <a:pPr marL="1012031" lvl="1" indent="-342900">
              <a:spcBef>
                <a:spcPts val="225"/>
              </a:spcBef>
              <a:buClr>
                <a:schemeClr val="accent2">
                  <a:lumMod val="40000"/>
                  <a:lumOff val="60000"/>
                </a:schemeClr>
              </a:buClr>
              <a:buFont typeface="Arial" panose="020B0604020202020204" pitchFamily="34" charset="0"/>
              <a:buChar char="•"/>
              <a:tabLst>
                <a:tab pos="669131" algn="l"/>
              </a:tabLst>
            </a:pPr>
            <a:r>
              <a:rPr lang="fr-FR" sz="2200" dirty="0">
                <a:solidFill>
                  <a:prstClr val="black"/>
                </a:solidFill>
                <a:cs typeface="Arial" panose="020B0604020202020204" pitchFamily="34" charset="0"/>
                <a:sym typeface="Wingdings" panose="05000000000000000000" pitchFamily="2" charset="2"/>
              </a:rPr>
              <a:t>si méthode connue  1 référence suffit, pas besoin de détailler</a:t>
            </a:r>
            <a:endParaRPr lang="fr-FR" sz="2200" dirty="0">
              <a:cs typeface="Arial" panose="020B0604020202020204" pitchFamily="34" charset="0"/>
            </a:endParaRPr>
          </a:p>
          <a:p>
            <a:pPr marL="370285" lvl="1" indent="-457200">
              <a:spcBef>
                <a:spcPts val="1200"/>
              </a:spcBef>
              <a:buClr>
                <a:schemeClr val="accent2">
                  <a:lumMod val="40000"/>
                  <a:lumOff val="60000"/>
                </a:schemeClr>
              </a:buClr>
              <a:buFont typeface="Wingdings" panose="05000000000000000000" pitchFamily="2" charset="2"/>
              <a:buChar char="Ø"/>
            </a:pPr>
            <a:r>
              <a:rPr lang="fr-FR" sz="2400" b="1" dirty="0">
                <a:cs typeface="Arial" panose="020B0604020202020204" pitchFamily="34" charset="0"/>
              </a:rPr>
              <a:t>Expliquer tous les éléments descriptifs de vos données</a:t>
            </a:r>
          </a:p>
          <a:p>
            <a:pPr marL="1011238" lvl="1" indent="-342900">
              <a:spcBef>
                <a:spcPts val="225"/>
              </a:spcBef>
              <a:buClr>
                <a:schemeClr val="accent2">
                  <a:lumMod val="40000"/>
                  <a:lumOff val="60000"/>
                </a:schemeClr>
              </a:buClr>
              <a:buFont typeface="Arial" panose="020B0604020202020204" pitchFamily="34" charset="0"/>
              <a:buChar char="•"/>
              <a:tabLst>
                <a:tab pos="669131" algn="l"/>
              </a:tabLst>
            </a:pPr>
            <a:r>
              <a:rPr lang="fr-FR" sz="2200" dirty="0">
                <a:cs typeface="Arial" panose="020B0604020202020204" pitchFamily="34" charset="0"/>
              </a:rPr>
              <a:t>écologie: </a:t>
            </a:r>
            <a:r>
              <a:rPr lang="fr-FR" sz="2200" dirty="0">
                <a:solidFill>
                  <a:srgbClr val="B84356"/>
                </a:solidFill>
                <a:cs typeface="Arial" panose="020B0604020202020204" pitchFamily="34" charset="0"/>
              </a:rPr>
              <a:t>géolocalisation, date, taxonomie, habitat, T°/humidité, </a:t>
            </a:r>
            <a:r>
              <a:rPr lang="fr-FR" sz="2200" dirty="0">
                <a:cs typeface="Arial" panose="020B0604020202020204" pitchFamily="34" charset="0"/>
              </a:rPr>
              <a:t>enquêtes: </a:t>
            </a:r>
            <a:r>
              <a:rPr lang="fr-FR" sz="2200" dirty="0">
                <a:solidFill>
                  <a:srgbClr val="B84356"/>
                </a:solidFill>
                <a:cs typeface="Arial" panose="020B0604020202020204" pitchFamily="34" charset="0"/>
              </a:rPr>
              <a:t>méthode échantillonnage, fréquence collecte, type…</a:t>
            </a:r>
          </a:p>
          <a:p>
            <a:pPr marL="669131" lvl="1" indent="0">
              <a:spcBef>
                <a:spcPts val="225"/>
              </a:spcBef>
              <a:buClr>
                <a:schemeClr val="accent2">
                  <a:lumMod val="40000"/>
                  <a:lumOff val="60000"/>
                </a:schemeClr>
              </a:buClr>
              <a:buNone/>
              <a:tabLst>
                <a:tab pos="625475" algn="l"/>
              </a:tabLst>
            </a:pPr>
            <a:r>
              <a:rPr lang="fr-FR" sz="2200" dirty="0">
                <a:solidFill>
                  <a:srgbClr val="B84356"/>
                </a:solidFill>
                <a:cs typeface="Arial" panose="020B0604020202020204" pitchFamily="34" charset="0"/>
              </a:rPr>
              <a:t>	 </a:t>
            </a:r>
            <a:r>
              <a:rPr lang="fr-FR" sz="2200" dirty="0">
                <a:cs typeface="Arial" panose="020B0604020202020204" pitchFamily="34" charset="0"/>
              </a:rPr>
              <a:t>photos:</a:t>
            </a:r>
            <a:r>
              <a:rPr lang="fr-FR" sz="2200" dirty="0">
                <a:solidFill>
                  <a:srgbClr val="B84356"/>
                </a:solidFill>
                <a:cs typeface="Arial" panose="020B0604020202020204" pitchFamily="34" charset="0"/>
              </a:rPr>
              <a:t> modèle de l’appareil, temps d’exposition, longueur focale   </a:t>
            </a:r>
          </a:p>
          <a:p>
            <a:pPr marL="1012031" lvl="1" indent="-342900">
              <a:spcBef>
                <a:spcPts val="900"/>
              </a:spcBef>
              <a:buClr>
                <a:schemeClr val="accent2">
                  <a:lumMod val="40000"/>
                  <a:lumOff val="60000"/>
                </a:schemeClr>
              </a:buClr>
              <a:buFont typeface="Arial" panose="020B0604020202020204" pitchFamily="34" charset="0"/>
              <a:buChar char="•"/>
              <a:tabLst>
                <a:tab pos="669131" algn="l"/>
              </a:tabLst>
            </a:pPr>
            <a:r>
              <a:rPr lang="fr-FR" sz="2200" dirty="0">
                <a:cs typeface="Arial" panose="020B0604020202020204" pitchFamily="34" charset="0"/>
              </a:rPr>
              <a:t>les éléments présents dans vos fichiers/tables</a:t>
            </a:r>
          </a:p>
          <a:p>
            <a:pPr marL="342900" lvl="1" indent="0">
              <a:spcBef>
                <a:spcPts val="225"/>
              </a:spcBef>
              <a:buClr>
                <a:schemeClr val="accent2">
                  <a:lumMod val="40000"/>
                  <a:lumOff val="60000"/>
                </a:schemeClr>
              </a:buClr>
              <a:buNone/>
            </a:pPr>
            <a:r>
              <a:rPr lang="fr-FR" sz="2200" dirty="0">
                <a:cs typeface="Arial" panose="020B0604020202020204" pitchFamily="34" charset="0"/>
              </a:rPr>
              <a:t>	  </a:t>
            </a:r>
            <a:r>
              <a:rPr lang="fr-FR" sz="2200" dirty="0">
                <a:solidFill>
                  <a:srgbClr val="B84356"/>
                </a:solidFill>
                <a:cs typeface="Arial" panose="020B0604020202020204" pitchFamily="34" charset="0"/>
              </a:rPr>
              <a:t>variables, abréviations, unités de mesure,…</a:t>
            </a:r>
          </a:p>
          <a:p>
            <a:pPr marL="685800" lvl="1" indent="-342900">
              <a:spcBef>
                <a:spcPts val="225"/>
              </a:spcBef>
              <a:buClr>
                <a:schemeClr val="accent2">
                  <a:lumMod val="40000"/>
                  <a:lumOff val="60000"/>
                </a:schemeClr>
              </a:buClr>
              <a:buFont typeface="Wingdings" panose="05000000000000000000" pitchFamily="2" charset="2"/>
              <a:buChar char="Ø"/>
            </a:pPr>
            <a:endParaRPr lang="fr-FR" sz="2400" dirty="0">
              <a:cs typeface="Arial" panose="020B0604020202020204" pitchFamily="34" charset="0"/>
            </a:endParaRPr>
          </a:p>
          <a:p>
            <a:pPr marL="800100" lvl="1" indent="-457200">
              <a:spcBef>
                <a:spcPts val="225"/>
              </a:spcBef>
              <a:buClr>
                <a:schemeClr val="accent2">
                  <a:lumMod val="40000"/>
                  <a:lumOff val="60000"/>
                </a:schemeClr>
              </a:buClr>
              <a:buFont typeface="Wingdings" panose="05000000000000000000" pitchFamily="2" charset="2"/>
              <a:buChar char="Ø"/>
            </a:pPr>
            <a:endParaRPr lang="fr-FR" dirty="0">
              <a:latin typeface="Arial" panose="020B0604020202020204" pitchFamily="34" charset="0"/>
              <a:cs typeface="Arial" panose="020B0604020202020204" pitchFamily="34" charset="0"/>
            </a:endParaRPr>
          </a:p>
          <a:p>
            <a:pPr marL="800100" lvl="1" indent="-457200">
              <a:spcBef>
                <a:spcPts val="225"/>
              </a:spcBef>
              <a:buClr>
                <a:schemeClr val="accent2">
                  <a:lumMod val="40000"/>
                  <a:lumOff val="60000"/>
                </a:schemeClr>
              </a:buClr>
              <a:buFont typeface="Wingdings" panose="05000000000000000000" pitchFamily="2" charset="2"/>
              <a:buChar char="Ø"/>
            </a:pPr>
            <a:endParaRPr lang="fr-FR" dirty="0">
              <a:latin typeface="Arial" panose="020B0604020202020204" pitchFamily="34" charset="0"/>
              <a:cs typeface="Arial" panose="020B0604020202020204" pitchFamily="34" charset="0"/>
            </a:endParaRPr>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49</a:t>
            </a:fld>
            <a:endParaRPr lang="fr-FR"/>
          </a:p>
        </p:txBody>
      </p:sp>
      <p:grpSp>
        <p:nvGrpSpPr>
          <p:cNvPr id="12" name="Groupe 11"/>
          <p:cNvGrpSpPr/>
          <p:nvPr/>
        </p:nvGrpSpPr>
        <p:grpSpPr>
          <a:xfrm>
            <a:off x="467544" y="4779149"/>
            <a:ext cx="7543620" cy="954107"/>
            <a:chOff x="468081" y="5001514"/>
            <a:chExt cx="10058159" cy="1272143"/>
          </a:xfrm>
        </p:grpSpPr>
        <p:sp>
          <p:nvSpPr>
            <p:cNvPr id="13" name="ZoneTexte 12"/>
            <p:cNvSpPr txBox="1"/>
            <p:nvPr/>
          </p:nvSpPr>
          <p:spPr>
            <a:xfrm>
              <a:off x="1630898" y="5001514"/>
              <a:ext cx="8895342" cy="1272143"/>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fr-FR" sz="2800" dirty="0">
                  <a:cs typeface="Arial" panose="020B0604020202020204" pitchFamily="34" charset="0"/>
                </a:rPr>
                <a:t>Utilisez les méthodes, unités et standards de</a:t>
              </a:r>
            </a:p>
            <a:p>
              <a:r>
                <a:rPr lang="fr-FR" sz="2800" dirty="0">
                  <a:cs typeface="Arial" panose="020B0604020202020204" pitchFamily="34" charset="0"/>
                </a:rPr>
                <a:t> description reconnus dans vos disciplines </a:t>
              </a:r>
            </a:p>
          </p:txBody>
        </p:sp>
        <p:sp>
          <p:nvSpPr>
            <p:cNvPr id="14" name="Flèche droite 13"/>
            <p:cNvSpPr/>
            <p:nvPr/>
          </p:nvSpPr>
          <p:spPr>
            <a:xfrm>
              <a:off x="468081" y="5380978"/>
              <a:ext cx="1011572" cy="48463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350"/>
            </a:p>
          </p:txBody>
        </p:sp>
      </p:grpSp>
      <p:sp>
        <p:nvSpPr>
          <p:cNvPr id="20"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3. Garantir la compréhension des données</a:t>
            </a:r>
          </a:p>
        </p:txBody>
      </p:sp>
      <p:grpSp>
        <p:nvGrpSpPr>
          <p:cNvPr id="21" name="Groupe 20">
            <a:extLst>
              <a:ext uri="{FF2B5EF4-FFF2-40B4-BE49-F238E27FC236}">
                <a16:creationId xmlns:a16="http://schemas.microsoft.com/office/drawing/2014/main" id="{A6DEAE94-0F9F-4A2A-8A75-C979D1059DDF}"/>
              </a:ext>
            </a:extLst>
          </p:cNvPr>
          <p:cNvGrpSpPr/>
          <p:nvPr/>
        </p:nvGrpSpPr>
        <p:grpSpPr>
          <a:xfrm>
            <a:off x="5938" y="6464300"/>
            <a:ext cx="9120556" cy="435904"/>
            <a:chOff x="5938" y="6464300"/>
            <a:chExt cx="9120556" cy="435904"/>
          </a:xfrm>
        </p:grpSpPr>
        <p:pic>
          <p:nvPicPr>
            <p:cNvPr id="23" name="Image 22">
              <a:extLst>
                <a:ext uri="{FF2B5EF4-FFF2-40B4-BE49-F238E27FC236}">
                  <a16:creationId xmlns:a16="http://schemas.microsoft.com/office/drawing/2014/main" id="{0626145C-03EA-4710-B585-D73B65ED0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4" name="Espace réservé du numéro de diapositive 4">
              <a:extLst>
                <a:ext uri="{FF2B5EF4-FFF2-40B4-BE49-F238E27FC236}">
                  <a16:creationId xmlns:a16="http://schemas.microsoft.com/office/drawing/2014/main" id="{BDE2EC37-50A4-408E-8EE5-193A5FACB4E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49</a:t>
              </a:fld>
              <a:endParaRPr lang="fr-FR" sz="1200" dirty="0">
                <a:solidFill>
                  <a:schemeClr val="tx1"/>
                </a:solidFill>
              </a:endParaRPr>
            </a:p>
          </p:txBody>
        </p:sp>
      </p:grpSp>
      <p:grpSp>
        <p:nvGrpSpPr>
          <p:cNvPr id="6" name="Groupe 5"/>
          <p:cNvGrpSpPr/>
          <p:nvPr/>
        </p:nvGrpSpPr>
        <p:grpSpPr>
          <a:xfrm>
            <a:off x="7499002" y="5229200"/>
            <a:ext cx="1681510" cy="1592131"/>
            <a:chOff x="9973193" y="2944194"/>
            <a:chExt cx="2077727" cy="2157321"/>
          </a:xfrm>
        </p:grpSpPr>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3193" y="2944194"/>
              <a:ext cx="2077727" cy="589274"/>
            </a:xfrm>
            <a:prstGeom prst="rect">
              <a:avLst/>
            </a:prstGeom>
            <a:ln>
              <a:solidFill>
                <a:schemeClr val="tx1"/>
              </a:solidFill>
            </a:ln>
          </p:spPr>
        </p:pic>
        <p:grpSp>
          <p:nvGrpSpPr>
            <p:cNvPr id="16" name="Groupe 15">
              <a:extLst>
                <a:ext uri="{FF2B5EF4-FFF2-40B4-BE49-F238E27FC236}">
                  <a16:creationId xmlns:a16="http://schemas.microsoft.com/office/drawing/2014/main" id="{DB70A776-8C87-4735-8238-74A5D9070FF1}"/>
                </a:ext>
              </a:extLst>
            </p:cNvPr>
            <p:cNvGrpSpPr/>
            <p:nvPr/>
          </p:nvGrpSpPr>
          <p:grpSpPr>
            <a:xfrm>
              <a:off x="9973193" y="3594163"/>
              <a:ext cx="1994199" cy="1507352"/>
              <a:chOff x="2694879" y="2105127"/>
              <a:chExt cx="2537142" cy="1925136"/>
            </a:xfrm>
          </p:grpSpPr>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4879" y="2105127"/>
                <a:ext cx="2534800" cy="646678"/>
              </a:xfrm>
              <a:prstGeom prst="rect">
                <a:avLst/>
              </a:prstGeom>
              <a:ln>
                <a:solidFill>
                  <a:schemeClr val="accent6">
                    <a:lumMod val="75000"/>
                  </a:schemeClr>
                </a:solidFill>
              </a:ln>
            </p:spPr>
          </p:pic>
          <p:pic>
            <p:nvPicPr>
              <p:cNvPr id="18" name="Imag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4879" y="2751282"/>
                <a:ext cx="2537142" cy="1278981"/>
              </a:xfrm>
              <a:prstGeom prst="rect">
                <a:avLst/>
              </a:prstGeom>
              <a:ln>
                <a:solidFill>
                  <a:schemeClr val="accent6">
                    <a:lumMod val="75000"/>
                  </a:schemeClr>
                </a:solidFill>
              </a:ln>
            </p:spPr>
          </p:pic>
        </p:grpSp>
      </p:grpSp>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8829" y="548680"/>
            <a:ext cx="1594586" cy="1200557"/>
          </a:xfrm>
          <a:prstGeom prst="rect">
            <a:avLst/>
          </a:prstGeom>
          <a:ln>
            <a:solidFill>
              <a:schemeClr val="accent2">
                <a:lumMod val="75000"/>
              </a:schemeClr>
            </a:solidFill>
          </a:ln>
        </p:spPr>
      </p:pic>
      <p:sp>
        <p:nvSpPr>
          <p:cNvPr id="19" name="ZoneTexte 18">
            <a:extLst>
              <a:ext uri="{FF2B5EF4-FFF2-40B4-BE49-F238E27FC236}">
                <a16:creationId xmlns:a16="http://schemas.microsoft.com/office/drawing/2014/main" id="{816F1858-6919-43CF-84B1-E2E71732FB4A}"/>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27333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89757" y="692696"/>
            <a:ext cx="8964487" cy="2590453"/>
          </a:xfrm>
        </p:spPr>
        <p:txBody>
          <a:bodyPr wrap="square">
            <a:spAutoFit/>
          </a:bodyPr>
          <a:lstStyle/>
          <a:p>
            <a:pPr marL="0" indent="0" algn="ctr">
              <a:spcBef>
                <a:spcPts val="1000"/>
              </a:spcBef>
              <a:buNone/>
            </a:pPr>
            <a:r>
              <a:rPr lang="fr-FR" sz="4800" b="1" dirty="0"/>
              <a:t>Plan de gestion des données</a:t>
            </a:r>
          </a:p>
          <a:p>
            <a:pPr marL="0" indent="0" algn="ctr">
              <a:spcBef>
                <a:spcPts val="1000"/>
              </a:spcBef>
              <a:buNone/>
            </a:pPr>
            <a:r>
              <a:rPr lang="fr-FR" sz="4800" b="1" dirty="0"/>
              <a:t>PGD </a:t>
            </a:r>
          </a:p>
          <a:p>
            <a:pPr marL="0" indent="0" algn="ctr">
              <a:spcBef>
                <a:spcPts val="1000"/>
              </a:spcBef>
              <a:spcAft>
                <a:spcPts val="600"/>
              </a:spcAft>
              <a:buClr>
                <a:srgbClr val="FF66FF"/>
              </a:buClr>
              <a:buNone/>
            </a:pPr>
            <a:r>
              <a:rPr lang="fr-FR" sz="4800" b="1" i="1" dirty="0">
                <a:solidFill>
                  <a:schemeClr val="accent6">
                    <a:lumMod val="75000"/>
                  </a:schemeClr>
                </a:solidFill>
              </a:rPr>
              <a:t>de quoi parle t’on ?</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632" y="3477861"/>
            <a:ext cx="6074776" cy="2910830"/>
          </a:xfrm>
          <a:prstGeom prst="rect">
            <a:avLst/>
          </a:prstGeom>
        </p:spPr>
      </p:pic>
      <p:sp>
        <p:nvSpPr>
          <p:cNvPr id="5" name="ZoneTexte 4"/>
          <p:cNvSpPr txBox="1"/>
          <p:nvPr/>
        </p:nvSpPr>
        <p:spPr>
          <a:xfrm>
            <a:off x="1187624" y="6351131"/>
            <a:ext cx="8643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 </a:t>
            </a:r>
            <a:r>
              <a:rPr kumimoji="0" lang="fr-FR" sz="1000" b="0" i="0" u="none" strike="noStrike" kern="1200" cap="none" spc="0" normalizeH="0" baseline="0" noProof="0" dirty="0" err="1">
                <a:ln>
                  <a:noFill/>
                </a:ln>
                <a:solidFill>
                  <a:prstClr val="black"/>
                </a:solidFill>
                <a:effectLst/>
                <a:uLnTx/>
                <a:uFillTx/>
                <a:latin typeface="Calibri"/>
                <a:ea typeface="+mn-ea"/>
                <a:cs typeface="+mn-cs"/>
                <a:hlinkClick r:id="rId6"/>
              </a:rPr>
              <a:t>Colcanopa</a:t>
            </a:r>
            <a:endParaRPr kumimoji="0" lang="fr-FR"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909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Cartographie des criquets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6" name="ZoneTexte 5">
            <a:extLst>
              <a:ext uri="{FF2B5EF4-FFF2-40B4-BE49-F238E27FC236}">
                <a16:creationId xmlns:a16="http://schemas.microsoft.com/office/drawing/2014/main" id="{38FAC7E2-678D-4361-8A93-1CAF00CA7577}"/>
              </a:ext>
            </a:extLst>
          </p:cNvPr>
          <p:cNvSpPr txBox="1"/>
          <p:nvPr/>
        </p:nvSpPr>
        <p:spPr>
          <a:xfrm>
            <a:off x="320144" y="3284984"/>
            <a:ext cx="8572335" cy="400110"/>
          </a:xfrm>
          <a:prstGeom prst="rect">
            <a:avLst/>
          </a:prstGeom>
          <a:noFill/>
        </p:spPr>
        <p:txBody>
          <a:bodyPr wrap="square" rtlCol="0">
            <a:spAutoFit/>
          </a:bodyPr>
          <a:lstStyle/>
          <a:p>
            <a:r>
              <a:rPr lang="fr-FR" sz="2000" b="1" dirty="0"/>
              <a:t>3. Documentation des données </a:t>
            </a:r>
            <a:endParaRPr lang="fr-FR" sz="1600" dirty="0"/>
          </a:p>
        </p:txBody>
      </p:sp>
      <p:sp>
        <p:nvSpPr>
          <p:cNvPr id="49" name="ZoneTexte 48">
            <a:extLst>
              <a:ext uri="{FF2B5EF4-FFF2-40B4-BE49-F238E27FC236}">
                <a16:creationId xmlns:a16="http://schemas.microsoft.com/office/drawing/2014/main" id="{00D96B40-BF86-492E-887E-5B767A6698FF}"/>
              </a:ext>
            </a:extLst>
          </p:cNvPr>
          <p:cNvSpPr txBox="1"/>
          <p:nvPr/>
        </p:nvSpPr>
        <p:spPr>
          <a:xfrm>
            <a:off x="467544" y="3712964"/>
            <a:ext cx="8572335" cy="1831271"/>
          </a:xfrm>
          <a:prstGeom prst="rect">
            <a:avLst/>
          </a:prstGeom>
          <a:noFill/>
        </p:spPr>
        <p:txBody>
          <a:bodyPr wrap="square" rtlCol="0">
            <a:spAutoFit/>
          </a:bodyPr>
          <a:lstStyle/>
          <a:p>
            <a:pPr marL="285750" indent="-285750">
              <a:spcBef>
                <a:spcPts val="600"/>
              </a:spcBef>
              <a:buFont typeface="Courier New" panose="02070309020205020404" pitchFamily="49" charset="0"/>
              <a:buChar char="o"/>
            </a:pPr>
            <a:r>
              <a:rPr lang="fr-FR" dirty="0"/>
              <a:t>Tous les protocoles décrivant la collecte des différents types de données:</a:t>
            </a:r>
          </a:p>
          <a:p>
            <a:pPr marL="742950" lvl="1" indent="-285750">
              <a:buFont typeface="Courier New" panose="02070309020205020404" pitchFamily="49" charset="0"/>
              <a:buChar char="o"/>
            </a:pPr>
            <a:r>
              <a:rPr lang="fr-FR" dirty="0"/>
              <a:t>Criquets</a:t>
            </a:r>
          </a:p>
          <a:p>
            <a:pPr marL="742950" lvl="1" indent="-285750">
              <a:buFont typeface="Courier New" panose="02070309020205020404" pitchFamily="49" charset="0"/>
              <a:buChar char="o"/>
            </a:pPr>
            <a:r>
              <a:rPr lang="fr-FR" dirty="0"/>
              <a:t>Végétation  </a:t>
            </a:r>
          </a:p>
          <a:p>
            <a:pPr marL="285750" indent="-285750">
              <a:spcBef>
                <a:spcPts val="200"/>
              </a:spcBef>
              <a:buFont typeface="Courier New" panose="02070309020205020404" pitchFamily="49" charset="0"/>
              <a:buChar char="o"/>
            </a:pPr>
            <a:r>
              <a:rPr lang="fr-FR" dirty="0"/>
              <a:t>Dictionnaire des variables, ….</a:t>
            </a:r>
          </a:p>
          <a:p>
            <a:pPr marL="285750" indent="-285750">
              <a:spcBef>
                <a:spcPts val="200"/>
              </a:spcBef>
              <a:buFont typeface="Courier New" panose="02070309020205020404" pitchFamily="49" charset="0"/>
              <a:buChar char="o"/>
            </a:pPr>
            <a:r>
              <a:rPr lang="fr-FR" dirty="0"/>
              <a:t>Processus qualité, analyse statistique</a:t>
            </a:r>
          </a:p>
          <a:p>
            <a:pPr marL="285750" indent="-285750">
              <a:spcBef>
                <a:spcPts val="200"/>
              </a:spcBef>
              <a:buFont typeface="Courier New" panose="02070309020205020404" pitchFamily="49" charset="0"/>
              <a:buChar char="o"/>
            </a:pPr>
            <a:r>
              <a:rPr lang="fr-FR" dirty="0"/>
              <a:t>Articles scientifiques déjà publiés</a:t>
            </a:r>
            <a:endParaRPr lang="fr-FR" sz="1600" dirty="0"/>
          </a:p>
        </p:txBody>
      </p:sp>
      <p:sp>
        <p:nvSpPr>
          <p:cNvPr id="18" name="Rectangle : coins arrondis 17">
            <a:extLst>
              <a:ext uri="{FF2B5EF4-FFF2-40B4-BE49-F238E27FC236}">
                <a16:creationId xmlns:a16="http://schemas.microsoft.com/office/drawing/2014/main" id="{203B4C76-7783-41B0-8AA2-069E102CAFE5}"/>
              </a:ext>
            </a:extLst>
          </p:cNvPr>
          <p:cNvSpPr/>
          <p:nvPr/>
        </p:nvSpPr>
        <p:spPr>
          <a:xfrm>
            <a:off x="2349664" y="980728"/>
            <a:ext cx="4019769"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F0693051-83C8-49C1-BC24-FB9CE0033614}"/>
              </a:ext>
            </a:extLst>
          </p:cNvPr>
          <p:cNvSpPr txBox="1"/>
          <p:nvPr/>
        </p:nvSpPr>
        <p:spPr>
          <a:xfrm>
            <a:off x="3059832" y="1197764"/>
            <a:ext cx="2394822"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d’observation </a:t>
            </a:r>
          </a:p>
          <a:p>
            <a:pPr algn="ctr"/>
            <a:r>
              <a:rPr lang="fr-FR" dirty="0"/>
              <a:t>des criquets</a:t>
            </a:r>
            <a:endParaRPr lang="fr-FR" sz="1600" dirty="0"/>
          </a:p>
        </p:txBody>
      </p:sp>
      <p:sp>
        <p:nvSpPr>
          <p:cNvPr id="20" name="ZoneTexte 19">
            <a:extLst>
              <a:ext uri="{FF2B5EF4-FFF2-40B4-BE49-F238E27FC236}">
                <a16:creationId xmlns:a16="http://schemas.microsoft.com/office/drawing/2014/main" id="{2946F30A-2F49-4FF8-93DC-FAA0A656BD2B}"/>
              </a:ext>
            </a:extLst>
          </p:cNvPr>
          <p:cNvSpPr txBox="1"/>
          <p:nvPr/>
        </p:nvSpPr>
        <p:spPr>
          <a:xfrm>
            <a:off x="6607044" y="1547500"/>
            <a:ext cx="2141420"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dirty="0"/>
              <a:t>Données climatiques</a:t>
            </a:r>
            <a:endParaRPr lang="fr-FR" sz="1600" dirty="0"/>
          </a:p>
        </p:txBody>
      </p:sp>
      <p:sp>
        <p:nvSpPr>
          <p:cNvPr id="21" name="ZoneTexte 20">
            <a:extLst>
              <a:ext uri="{FF2B5EF4-FFF2-40B4-BE49-F238E27FC236}">
                <a16:creationId xmlns:a16="http://schemas.microsoft.com/office/drawing/2014/main" id="{5D7D0EED-3C45-4FCE-93D4-10D6323A3B86}"/>
              </a:ext>
            </a:extLst>
          </p:cNvPr>
          <p:cNvSpPr txBox="1"/>
          <p:nvPr/>
        </p:nvSpPr>
        <p:spPr>
          <a:xfrm>
            <a:off x="3320000" y="2349132"/>
            <a:ext cx="2079095"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dirty="0"/>
              <a:t>Données Végétation</a:t>
            </a:r>
          </a:p>
        </p:txBody>
      </p:sp>
      <p:pic>
        <p:nvPicPr>
          <p:cNvPr id="22" name="Image 21">
            <a:extLst>
              <a:ext uri="{FF2B5EF4-FFF2-40B4-BE49-F238E27FC236}">
                <a16:creationId xmlns:a16="http://schemas.microsoft.com/office/drawing/2014/main" id="{A4B11CF4-FF53-4B26-B3B0-5E23A5FFC4E7}"/>
              </a:ext>
            </a:extLst>
          </p:cNvPr>
          <p:cNvPicPr>
            <a:picLocks noChangeAspect="1"/>
          </p:cNvPicPr>
          <p:nvPr/>
        </p:nvPicPr>
        <p:blipFill>
          <a:blip r:embed="rId4"/>
          <a:stretch>
            <a:fillRect/>
          </a:stretch>
        </p:blipFill>
        <p:spPr>
          <a:xfrm>
            <a:off x="141738" y="981590"/>
            <a:ext cx="1981990" cy="2303394"/>
          </a:xfrm>
          <a:prstGeom prst="rect">
            <a:avLst/>
          </a:prstGeom>
        </p:spPr>
      </p:pic>
      <p:sp>
        <p:nvSpPr>
          <p:cNvPr id="23" name="ZoneTexte 22">
            <a:extLst>
              <a:ext uri="{FF2B5EF4-FFF2-40B4-BE49-F238E27FC236}">
                <a16:creationId xmlns:a16="http://schemas.microsoft.com/office/drawing/2014/main" id="{D655341B-133F-4C79-97C1-767933E27524}"/>
              </a:ext>
            </a:extLst>
          </p:cNvPr>
          <p:cNvSpPr txBox="1"/>
          <p:nvPr/>
        </p:nvSpPr>
        <p:spPr>
          <a:xfrm>
            <a:off x="6593326" y="2072175"/>
            <a:ext cx="2321661"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fr-FR" dirty="0"/>
              <a:t>Données télédétection</a:t>
            </a:r>
            <a:endParaRPr lang="fr-FR" sz="1600" dirty="0"/>
          </a:p>
        </p:txBody>
      </p:sp>
      <p:sp>
        <p:nvSpPr>
          <p:cNvPr id="25" name="ZoneTexte 24">
            <a:extLst>
              <a:ext uri="{FF2B5EF4-FFF2-40B4-BE49-F238E27FC236}">
                <a16:creationId xmlns:a16="http://schemas.microsoft.com/office/drawing/2014/main" id="{2CBAD301-A4DA-4A77-BBB3-E22A5BB5D2FF}"/>
              </a:ext>
            </a:extLst>
          </p:cNvPr>
          <p:cNvSpPr txBox="1"/>
          <p:nvPr/>
        </p:nvSpPr>
        <p:spPr>
          <a:xfrm>
            <a:off x="467543" y="5661248"/>
            <a:ext cx="8572335" cy="723275"/>
          </a:xfrm>
          <a:prstGeom prst="rect">
            <a:avLst/>
          </a:prstGeom>
          <a:noFill/>
        </p:spPr>
        <p:txBody>
          <a:bodyPr wrap="square" rtlCol="0">
            <a:spAutoFit/>
          </a:bodyPr>
          <a:lstStyle/>
          <a:p>
            <a:pPr marL="285750" indent="-285750">
              <a:spcBef>
                <a:spcPts val="600"/>
              </a:spcBef>
              <a:buFont typeface="Courier New" panose="02070309020205020404" pitchFamily="49" charset="0"/>
              <a:buChar char="o"/>
            </a:pPr>
            <a:r>
              <a:rPr lang="fr-FR" dirty="0"/>
              <a:t>La caractérisation des types de végétation suit la classification recommandée par XXX</a:t>
            </a:r>
          </a:p>
          <a:p>
            <a:pPr marL="285750" indent="-285750">
              <a:spcBef>
                <a:spcPts val="600"/>
              </a:spcBef>
              <a:buFont typeface="Courier New" panose="02070309020205020404" pitchFamily="49" charset="0"/>
              <a:buChar char="o"/>
            </a:pPr>
            <a:r>
              <a:rPr lang="fr-FR" dirty="0"/>
              <a:t>Les observations de criquets sont décrites selon les normes XXX</a:t>
            </a:r>
          </a:p>
        </p:txBody>
      </p:sp>
    </p:spTree>
    <p:extLst>
      <p:ext uri="{BB962C8B-B14F-4D97-AF65-F5344CB8AC3E}">
        <p14:creationId xmlns:p14="http://schemas.microsoft.com/office/powerpoint/2010/main" val="1195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Comportement de ménages ruraux face aux risques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3" name="Rectangle : coins arrondis 2">
            <a:extLst>
              <a:ext uri="{FF2B5EF4-FFF2-40B4-BE49-F238E27FC236}">
                <a16:creationId xmlns:a16="http://schemas.microsoft.com/office/drawing/2014/main" id="{9189172D-35F0-49D0-914F-37D6EE80D261}"/>
              </a:ext>
            </a:extLst>
          </p:cNvPr>
          <p:cNvSpPr/>
          <p:nvPr/>
        </p:nvSpPr>
        <p:spPr>
          <a:xfrm>
            <a:off x="2349664" y="836712"/>
            <a:ext cx="3602670" cy="2470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AF716902-5BC3-4F90-A253-D7130BC5C7DF}"/>
              </a:ext>
            </a:extLst>
          </p:cNvPr>
          <p:cNvSpPr txBox="1"/>
          <p:nvPr/>
        </p:nvSpPr>
        <p:spPr>
          <a:xfrm>
            <a:off x="6638803" y="1401902"/>
            <a:ext cx="1136529"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sz="1600" dirty="0"/>
              <a:t>climatiques</a:t>
            </a:r>
          </a:p>
        </p:txBody>
      </p:sp>
      <p:sp>
        <p:nvSpPr>
          <p:cNvPr id="17" name="ZoneTexte 16">
            <a:extLst>
              <a:ext uri="{FF2B5EF4-FFF2-40B4-BE49-F238E27FC236}">
                <a16:creationId xmlns:a16="http://schemas.microsoft.com/office/drawing/2014/main" id="{F9FFE96D-CC1C-442A-A62B-0CDFCBB4B1D6}"/>
              </a:ext>
            </a:extLst>
          </p:cNvPr>
          <p:cNvSpPr txBox="1"/>
          <p:nvPr/>
        </p:nvSpPr>
        <p:spPr>
          <a:xfrm>
            <a:off x="2842335" y="1196752"/>
            <a:ext cx="2177199" cy="147732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sur </a:t>
            </a:r>
          </a:p>
          <a:p>
            <a:pPr algn="ctr"/>
            <a:r>
              <a:rPr lang="fr-FR" dirty="0"/>
              <a:t>les ménages ruraux : </a:t>
            </a:r>
          </a:p>
          <a:p>
            <a:pPr algn="ctr"/>
            <a:r>
              <a:rPr lang="fr-FR" dirty="0"/>
              <a:t>personnelles</a:t>
            </a:r>
          </a:p>
          <a:p>
            <a:pPr algn="ctr"/>
            <a:r>
              <a:rPr lang="fr-FR" dirty="0"/>
              <a:t>socio-économiques</a:t>
            </a:r>
          </a:p>
          <a:p>
            <a:pPr algn="ctr"/>
            <a:r>
              <a:rPr lang="fr-FR" dirty="0"/>
              <a:t>comportementales </a:t>
            </a:r>
          </a:p>
        </p:txBody>
      </p:sp>
      <p:sp>
        <p:nvSpPr>
          <p:cNvPr id="18" name="ZoneTexte 17">
            <a:extLst>
              <a:ext uri="{FF2B5EF4-FFF2-40B4-BE49-F238E27FC236}">
                <a16:creationId xmlns:a16="http://schemas.microsoft.com/office/drawing/2014/main" id="{36F871FC-696F-4EAD-824E-BDBFE70BAC05}"/>
              </a:ext>
            </a:extLst>
          </p:cNvPr>
          <p:cNvSpPr txBox="1"/>
          <p:nvPr/>
        </p:nvSpPr>
        <p:spPr>
          <a:xfrm>
            <a:off x="6501361" y="955448"/>
            <a:ext cx="1411412"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fr-FR" sz="1600" dirty="0"/>
              <a:t>géographiques</a:t>
            </a:r>
          </a:p>
        </p:txBody>
      </p:sp>
      <p:sp>
        <p:nvSpPr>
          <p:cNvPr id="19" name="ZoneTexte 18">
            <a:extLst>
              <a:ext uri="{FF2B5EF4-FFF2-40B4-BE49-F238E27FC236}">
                <a16:creationId xmlns:a16="http://schemas.microsoft.com/office/drawing/2014/main" id="{0BE2827D-3F58-41E2-B87D-59748CAB9234}"/>
              </a:ext>
            </a:extLst>
          </p:cNvPr>
          <p:cNvSpPr txBox="1"/>
          <p:nvPr/>
        </p:nvSpPr>
        <p:spPr>
          <a:xfrm>
            <a:off x="6381462" y="1847810"/>
            <a:ext cx="1790938"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sz="1600" dirty="0"/>
              <a:t>environnementales</a:t>
            </a:r>
          </a:p>
        </p:txBody>
      </p:sp>
      <p:sp>
        <p:nvSpPr>
          <p:cNvPr id="20" name="ZoneTexte 19">
            <a:extLst>
              <a:ext uri="{FF2B5EF4-FFF2-40B4-BE49-F238E27FC236}">
                <a16:creationId xmlns:a16="http://schemas.microsoft.com/office/drawing/2014/main" id="{9446846C-DB4B-4F87-9AEE-B948E8FBCCA2}"/>
              </a:ext>
            </a:extLst>
          </p:cNvPr>
          <p:cNvSpPr txBox="1"/>
          <p:nvPr/>
        </p:nvSpPr>
        <p:spPr>
          <a:xfrm>
            <a:off x="6412875" y="2349592"/>
            <a:ext cx="1588384"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communautaires</a:t>
            </a:r>
          </a:p>
        </p:txBody>
      </p:sp>
      <p:sp>
        <p:nvSpPr>
          <p:cNvPr id="21" name="ZoneTexte 20">
            <a:extLst>
              <a:ext uri="{FF2B5EF4-FFF2-40B4-BE49-F238E27FC236}">
                <a16:creationId xmlns:a16="http://schemas.microsoft.com/office/drawing/2014/main" id="{FCAD08DE-D8BE-4803-A9B9-8AD9B21187B0}"/>
              </a:ext>
            </a:extLst>
          </p:cNvPr>
          <p:cNvSpPr txBox="1"/>
          <p:nvPr/>
        </p:nvSpPr>
        <p:spPr>
          <a:xfrm>
            <a:off x="6830835" y="2829047"/>
            <a:ext cx="637419" cy="338554"/>
          </a:xfrm>
          <a:prstGeom prst="rect">
            <a:avLst/>
          </a:prstGeom>
          <a:solidFill>
            <a:srgbClr val="FFD85B"/>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santé</a:t>
            </a:r>
          </a:p>
        </p:txBody>
      </p:sp>
      <p:pic>
        <p:nvPicPr>
          <p:cNvPr id="1026" name="Picture 2" descr="Bruno LOCATELLI | Researcher | Dr | Cirad - La recherche agronomique pour  le développement, Montpellier | CIRAD | Unité Propre de Recherche Biens et  Services des Écosystèmes Forestiers Tropicaux: l'Enjeu du Changement Global  (BSEF)">
            <a:extLst>
              <a:ext uri="{FF2B5EF4-FFF2-40B4-BE49-F238E27FC236}">
                <a16:creationId xmlns:a16="http://schemas.microsoft.com/office/drawing/2014/main" id="{9E53C947-A5C6-419F-9E62-074CDFCAC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00" y="1124744"/>
            <a:ext cx="1816020" cy="181602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7C7518C5-788A-4366-B28E-62EA0A9CD06A}"/>
              </a:ext>
            </a:extLst>
          </p:cNvPr>
          <p:cNvSpPr txBox="1"/>
          <p:nvPr/>
        </p:nvSpPr>
        <p:spPr>
          <a:xfrm>
            <a:off x="467544" y="3881517"/>
            <a:ext cx="8691824" cy="1631216"/>
          </a:xfrm>
          <a:prstGeom prst="rect">
            <a:avLst/>
          </a:prstGeom>
          <a:noFill/>
        </p:spPr>
        <p:txBody>
          <a:bodyPr wrap="square" rtlCol="0">
            <a:spAutoFit/>
          </a:bodyPr>
          <a:lstStyle/>
          <a:p>
            <a:pPr marL="285750" indent="-285750">
              <a:spcBef>
                <a:spcPts val="300"/>
              </a:spcBef>
              <a:buFont typeface="Courier New" panose="02070309020205020404" pitchFamily="49" charset="0"/>
              <a:buChar char="o"/>
            </a:pPr>
            <a:r>
              <a:rPr lang="fr-FR" dirty="0"/>
              <a:t>Objectif, contexte, terrain, …</a:t>
            </a:r>
          </a:p>
          <a:p>
            <a:pPr marL="285750" indent="-285750">
              <a:spcBef>
                <a:spcPts val="300"/>
              </a:spcBef>
              <a:buFont typeface="Courier New" panose="02070309020205020404" pitchFamily="49" charset="0"/>
              <a:buChar char="o"/>
            </a:pPr>
            <a:r>
              <a:rPr lang="fr-FR" dirty="0"/>
              <a:t>Protocoles, population enquêtée, méthode d’échantillonnage, …</a:t>
            </a:r>
          </a:p>
          <a:p>
            <a:pPr marL="285750" indent="-285750">
              <a:spcBef>
                <a:spcPts val="300"/>
              </a:spcBef>
              <a:buFont typeface="Courier New" panose="02070309020205020404" pitchFamily="49" charset="0"/>
              <a:buChar char="o"/>
            </a:pPr>
            <a:r>
              <a:rPr lang="fr-FR" dirty="0"/>
              <a:t>Questionnaires d’enquêtes, guide des enquêteurs, ….</a:t>
            </a:r>
          </a:p>
          <a:p>
            <a:pPr marL="285750" indent="-285750">
              <a:spcBef>
                <a:spcPts val="300"/>
              </a:spcBef>
              <a:buFont typeface="Courier New" panose="02070309020205020404" pitchFamily="49" charset="0"/>
              <a:buChar char="o"/>
            </a:pPr>
            <a:r>
              <a:rPr lang="fr-FR" dirty="0"/>
              <a:t>documents de codage de l’information (dictionnaires de codes, variables,…) </a:t>
            </a:r>
          </a:p>
          <a:p>
            <a:pPr marL="285750" indent="-285750">
              <a:spcBef>
                <a:spcPts val="300"/>
              </a:spcBef>
              <a:buFont typeface="Courier New" panose="02070309020205020404" pitchFamily="49" charset="0"/>
              <a:buChar char="o"/>
            </a:pPr>
            <a:r>
              <a:rPr lang="fr-FR" dirty="0"/>
              <a:t>Articles scientifiques publiés</a:t>
            </a:r>
            <a:endParaRPr lang="fr-FR" sz="1600" dirty="0"/>
          </a:p>
        </p:txBody>
      </p:sp>
      <p:sp>
        <p:nvSpPr>
          <p:cNvPr id="25" name="ZoneTexte 24">
            <a:extLst>
              <a:ext uri="{FF2B5EF4-FFF2-40B4-BE49-F238E27FC236}">
                <a16:creationId xmlns:a16="http://schemas.microsoft.com/office/drawing/2014/main" id="{E4250379-1197-45BE-9AF1-DCAA93CD3039}"/>
              </a:ext>
            </a:extLst>
          </p:cNvPr>
          <p:cNvSpPr txBox="1"/>
          <p:nvPr/>
        </p:nvSpPr>
        <p:spPr>
          <a:xfrm>
            <a:off x="320144" y="3429000"/>
            <a:ext cx="8572335" cy="400110"/>
          </a:xfrm>
          <a:prstGeom prst="rect">
            <a:avLst/>
          </a:prstGeom>
          <a:noFill/>
        </p:spPr>
        <p:txBody>
          <a:bodyPr wrap="square" rtlCol="0">
            <a:spAutoFit/>
          </a:bodyPr>
          <a:lstStyle/>
          <a:p>
            <a:r>
              <a:rPr lang="fr-FR" sz="2000" b="1" dirty="0"/>
              <a:t>3. Documentation des données </a:t>
            </a:r>
            <a:endParaRPr lang="fr-FR" sz="1600" dirty="0"/>
          </a:p>
        </p:txBody>
      </p:sp>
      <p:sp>
        <p:nvSpPr>
          <p:cNvPr id="26" name="ZoneTexte 25">
            <a:extLst>
              <a:ext uri="{FF2B5EF4-FFF2-40B4-BE49-F238E27FC236}">
                <a16:creationId xmlns:a16="http://schemas.microsoft.com/office/drawing/2014/main" id="{EC312B2F-3680-491B-9FD9-0685270BAE76}"/>
              </a:ext>
            </a:extLst>
          </p:cNvPr>
          <p:cNvSpPr txBox="1"/>
          <p:nvPr/>
        </p:nvSpPr>
        <p:spPr>
          <a:xfrm>
            <a:off x="467544" y="5662989"/>
            <a:ext cx="8572335" cy="646331"/>
          </a:xfrm>
          <a:prstGeom prst="rect">
            <a:avLst/>
          </a:prstGeom>
          <a:noFill/>
        </p:spPr>
        <p:txBody>
          <a:bodyPr wrap="square" rtlCol="0">
            <a:spAutoFit/>
          </a:bodyPr>
          <a:lstStyle/>
          <a:p>
            <a:pPr marL="285750" indent="-285750">
              <a:spcBef>
                <a:spcPts val="600"/>
              </a:spcBef>
              <a:buFont typeface="Courier New" panose="02070309020205020404" pitchFamily="49" charset="0"/>
              <a:buChar char="o"/>
            </a:pPr>
            <a:r>
              <a:rPr lang="fr-FR" dirty="0"/>
              <a:t>Les données seront documentées selon le standard international </a:t>
            </a:r>
            <a:r>
              <a:rPr lang="fr-FR" dirty="0">
                <a:hlinkClick r:id="rId5"/>
              </a:rPr>
              <a:t>DDI </a:t>
            </a:r>
            <a:r>
              <a:rPr lang="fr-FR" dirty="0"/>
              <a:t>(Data Documentation Initiative) adapté aux données en sciences sociales. </a:t>
            </a:r>
          </a:p>
        </p:txBody>
      </p:sp>
    </p:spTree>
    <p:extLst>
      <p:ext uri="{BB962C8B-B14F-4D97-AF65-F5344CB8AC3E}">
        <p14:creationId xmlns:p14="http://schemas.microsoft.com/office/powerpoint/2010/main" val="249823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52</a:t>
            </a:fld>
            <a:endParaRPr lang="fr-FR"/>
          </a:p>
        </p:txBody>
      </p:sp>
      <p:sp>
        <p:nvSpPr>
          <p:cNvPr id="3" name="Espace réservé du contenu 2"/>
          <p:cNvSpPr>
            <a:spLocks noGrp="1"/>
          </p:cNvSpPr>
          <p:nvPr>
            <p:ph idx="1"/>
          </p:nvPr>
        </p:nvSpPr>
        <p:spPr>
          <a:xfrm>
            <a:off x="539552" y="980728"/>
            <a:ext cx="8515350" cy="3715703"/>
          </a:xfrm>
        </p:spPr>
        <p:txBody>
          <a:bodyPr>
            <a:noAutofit/>
          </a:bodyPr>
          <a:lstStyle/>
          <a:p>
            <a:pPr marL="269081" lvl="1" indent="-269081">
              <a:lnSpc>
                <a:spcPct val="150000"/>
              </a:lnSpc>
              <a:spcBef>
                <a:spcPts val="900"/>
              </a:spcBef>
              <a:buClr>
                <a:schemeClr val="accent2">
                  <a:lumMod val="40000"/>
                  <a:lumOff val="60000"/>
                </a:schemeClr>
              </a:buClr>
              <a:buFont typeface="Wingdings" panose="05000000000000000000" pitchFamily="2" charset="2"/>
              <a:buChar char="Ø"/>
            </a:pPr>
            <a:r>
              <a:rPr lang="fr-FR" b="1" dirty="0">
                <a:cs typeface="Arial" panose="020B0604020202020204" pitchFamily="34" charset="0"/>
              </a:rPr>
              <a:t> Préciser le format des données </a:t>
            </a:r>
          </a:p>
          <a:p>
            <a:pPr marL="0" lvl="1" indent="0">
              <a:lnSpc>
                <a:spcPct val="150000"/>
              </a:lnSpc>
              <a:spcBef>
                <a:spcPts val="900"/>
              </a:spcBef>
              <a:buClr>
                <a:srgbClr val="B84356"/>
              </a:buClr>
              <a:buNone/>
            </a:pPr>
            <a:endParaRPr lang="fr-FR" sz="2100" dirty="0">
              <a:latin typeface="Arial" panose="020B0604020202020204" pitchFamily="34" charset="0"/>
              <a:cs typeface="Arial" panose="020B0604020202020204" pitchFamily="34" charset="0"/>
            </a:endParaRPr>
          </a:p>
          <a:p>
            <a:pPr marL="0" lvl="1" indent="0">
              <a:lnSpc>
                <a:spcPct val="150000"/>
              </a:lnSpc>
              <a:spcBef>
                <a:spcPts val="900"/>
              </a:spcBef>
              <a:buClr>
                <a:srgbClr val="B84356"/>
              </a:buClr>
              <a:buNone/>
            </a:pPr>
            <a:endParaRPr lang="fr-FR" sz="2100" dirty="0">
              <a:latin typeface="Arial" panose="020B0604020202020204" pitchFamily="34" charset="0"/>
              <a:cs typeface="Arial" panose="020B0604020202020204" pitchFamily="34" charset="0"/>
            </a:endParaRPr>
          </a:p>
          <a:p>
            <a:pPr marL="0" lvl="1" indent="0">
              <a:spcBef>
                <a:spcPts val="450"/>
              </a:spcBef>
              <a:buClr>
                <a:srgbClr val="B84356"/>
              </a:buClr>
              <a:buNone/>
            </a:pPr>
            <a:r>
              <a:rPr lang="fr-FR" sz="2400" dirty="0"/>
              <a:t>    Le format peut être le principal frein au partage de vos données,</a:t>
            </a:r>
          </a:p>
          <a:p>
            <a:pPr marL="0" lvl="1" indent="0">
              <a:spcBef>
                <a:spcPts val="450"/>
              </a:spcBef>
              <a:buClr>
                <a:srgbClr val="B84356"/>
              </a:buClr>
              <a:buNone/>
            </a:pPr>
            <a:r>
              <a:rPr lang="fr-FR" sz="2400" dirty="0"/>
              <a:t>    si ce format ne peut pas être ouvert par la personne qui souhaite 	accéder à vos données.</a:t>
            </a:r>
          </a:p>
          <a:p>
            <a:pPr marL="0" lvl="1" indent="0">
              <a:lnSpc>
                <a:spcPct val="150000"/>
              </a:lnSpc>
              <a:spcBef>
                <a:spcPts val="900"/>
              </a:spcBef>
              <a:buClr>
                <a:srgbClr val="B84356"/>
              </a:buClr>
              <a:buNone/>
            </a:pPr>
            <a:endParaRPr lang="fr-FR" sz="2100" dirty="0">
              <a:latin typeface="Arial" panose="020B0604020202020204" pitchFamily="34" charset="0"/>
              <a:cs typeface="Arial" panose="020B0604020202020204" pitchFamily="34" charset="0"/>
            </a:endParaRPr>
          </a:p>
          <a:p>
            <a:pPr marL="0" lvl="1" indent="0">
              <a:spcBef>
                <a:spcPts val="900"/>
              </a:spcBef>
              <a:buClr>
                <a:srgbClr val="B84356"/>
              </a:buClr>
              <a:buNone/>
            </a:pPr>
            <a:r>
              <a:rPr lang="fr-FR" sz="2100" dirty="0">
                <a:latin typeface="Arial" panose="020B0604020202020204" pitchFamily="34" charset="0"/>
                <a:cs typeface="Arial" panose="020B0604020202020204" pitchFamily="34" charset="0"/>
              </a:rPr>
              <a:t>		</a:t>
            </a:r>
            <a:endParaRPr lang="fr-FR" dirty="0"/>
          </a:p>
        </p:txBody>
      </p:sp>
      <p:grpSp>
        <p:nvGrpSpPr>
          <p:cNvPr id="14" name="Groupe 13"/>
          <p:cNvGrpSpPr/>
          <p:nvPr/>
        </p:nvGrpSpPr>
        <p:grpSpPr>
          <a:xfrm>
            <a:off x="251520" y="4890102"/>
            <a:ext cx="8627309" cy="954107"/>
            <a:chOff x="395053" y="5001514"/>
            <a:chExt cx="11503080" cy="1272142"/>
          </a:xfrm>
        </p:grpSpPr>
        <p:sp>
          <p:nvSpPr>
            <p:cNvPr id="15" name="ZoneTexte 14"/>
            <p:cNvSpPr txBox="1"/>
            <p:nvPr/>
          </p:nvSpPr>
          <p:spPr>
            <a:xfrm>
              <a:off x="1451170" y="5001514"/>
              <a:ext cx="10446963" cy="127214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fr-FR" sz="2800" dirty="0">
                  <a:cs typeface="Arial" panose="020B0604020202020204" pitchFamily="34" charset="0"/>
                </a:rPr>
                <a:t>Privilégiez les </a:t>
              </a:r>
              <a:r>
                <a:rPr lang="fr-FR" sz="2800" b="1" dirty="0">
                  <a:cs typeface="Arial" panose="020B0604020202020204" pitchFamily="34" charset="0"/>
                </a:rPr>
                <a:t>formats reconnus </a:t>
              </a:r>
              <a:r>
                <a:rPr lang="fr-FR" sz="2800" dirty="0">
                  <a:cs typeface="Arial" panose="020B0604020202020204" pitchFamily="34" charset="0"/>
                </a:rPr>
                <a:t>dans vos disciplines </a:t>
              </a:r>
            </a:p>
            <a:p>
              <a:r>
                <a:rPr lang="fr-FR" sz="2800" b="1" dirty="0">
                  <a:cs typeface="Arial" panose="020B0604020202020204" pitchFamily="34" charset="0"/>
                </a:rPr>
                <a:t>	et </a:t>
              </a:r>
              <a:r>
                <a:rPr lang="fr-FR" sz="2800" dirty="0">
                  <a:cs typeface="Arial" panose="020B0604020202020204" pitchFamily="34" charset="0"/>
                </a:rPr>
                <a:t>les formats </a:t>
              </a:r>
              <a:r>
                <a:rPr lang="fr-FR" sz="2800" b="1" dirty="0">
                  <a:cs typeface="Arial" panose="020B0604020202020204" pitchFamily="34" charset="0"/>
                </a:rPr>
                <a:t>ouverts</a:t>
              </a:r>
              <a:r>
                <a:rPr lang="fr-FR" sz="2800" dirty="0">
                  <a:cs typeface="Arial" panose="020B0604020202020204" pitchFamily="34" charset="0"/>
                </a:rPr>
                <a:t> (lisibles par tous)</a:t>
              </a:r>
              <a:r>
                <a:rPr lang="fr-FR" sz="2800" dirty="0"/>
                <a:t>	</a:t>
              </a:r>
            </a:p>
          </p:txBody>
        </p:sp>
        <p:sp>
          <p:nvSpPr>
            <p:cNvPr id="16" name="Flèche droite 15"/>
            <p:cNvSpPr/>
            <p:nvPr/>
          </p:nvSpPr>
          <p:spPr>
            <a:xfrm>
              <a:off x="395053" y="5257045"/>
              <a:ext cx="978408" cy="48463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350"/>
            </a:p>
          </p:txBody>
        </p:sp>
      </p:grpSp>
      <p:pic>
        <p:nvPicPr>
          <p:cNvPr id="20" name="Imag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100" y="1021445"/>
            <a:ext cx="1594586" cy="1200557"/>
          </a:xfrm>
          <a:prstGeom prst="rect">
            <a:avLst/>
          </a:prstGeom>
          <a:ln>
            <a:solidFill>
              <a:schemeClr val="accent2">
                <a:lumMod val="75000"/>
              </a:schemeClr>
            </a:solidFill>
          </a:ln>
        </p:spPr>
      </p:pic>
      <p:pic>
        <p:nvPicPr>
          <p:cNvPr id="21" name="Image 20" descr="Une image contenant capture d’écran&#10;&#10;Description générée automatiquement">
            <a:extLst>
              <a:ext uri="{FF2B5EF4-FFF2-40B4-BE49-F238E27FC236}">
                <a16:creationId xmlns:a16="http://schemas.microsoft.com/office/drawing/2014/main" id="{59CBBF8B-ECDF-4F95-9F2A-1FE77A30B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69" y="1990049"/>
            <a:ext cx="6422231" cy="707231"/>
          </a:xfrm>
          <a:prstGeom prst="rect">
            <a:avLst/>
          </a:prstGeom>
        </p:spPr>
      </p:pic>
      <p:sp>
        <p:nvSpPr>
          <p:cNvPr id="13"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5"/>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3. Garantir compréhension et accès aux données</a:t>
            </a:r>
          </a:p>
        </p:txBody>
      </p:sp>
      <p:grpSp>
        <p:nvGrpSpPr>
          <p:cNvPr id="12" name="Groupe 11">
            <a:extLst>
              <a:ext uri="{FF2B5EF4-FFF2-40B4-BE49-F238E27FC236}">
                <a16:creationId xmlns:a16="http://schemas.microsoft.com/office/drawing/2014/main" id="{2255ACBA-91A9-4CDA-8866-B870965F30B7}"/>
              </a:ext>
            </a:extLst>
          </p:cNvPr>
          <p:cNvGrpSpPr/>
          <p:nvPr/>
        </p:nvGrpSpPr>
        <p:grpSpPr>
          <a:xfrm>
            <a:off x="5938" y="6464300"/>
            <a:ext cx="9120556" cy="435904"/>
            <a:chOff x="5938" y="6464300"/>
            <a:chExt cx="9120556" cy="435904"/>
          </a:xfrm>
        </p:grpSpPr>
        <p:pic>
          <p:nvPicPr>
            <p:cNvPr id="18" name="Image 17">
              <a:extLst>
                <a:ext uri="{FF2B5EF4-FFF2-40B4-BE49-F238E27FC236}">
                  <a16:creationId xmlns:a16="http://schemas.microsoft.com/office/drawing/2014/main" id="{F155E317-6D39-43DE-AF4B-381BDE2A51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9" name="Espace réservé du numéro de diapositive 4">
              <a:extLst>
                <a:ext uri="{FF2B5EF4-FFF2-40B4-BE49-F238E27FC236}">
                  <a16:creationId xmlns:a16="http://schemas.microsoft.com/office/drawing/2014/main" id="{FEF0210C-18CC-4A2C-BB8F-1DA61187DCD2}"/>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52</a:t>
              </a:fld>
              <a:endParaRPr lang="fr-FR" sz="1200" dirty="0">
                <a:solidFill>
                  <a:schemeClr val="tx1"/>
                </a:solidFill>
              </a:endParaRPr>
            </a:p>
          </p:txBody>
        </p:sp>
      </p:grpSp>
      <p:sp>
        <p:nvSpPr>
          <p:cNvPr id="17" name="ZoneTexte 16">
            <a:extLst>
              <a:ext uri="{FF2B5EF4-FFF2-40B4-BE49-F238E27FC236}">
                <a16:creationId xmlns:a16="http://schemas.microsoft.com/office/drawing/2014/main" id="{79571461-0B56-484E-A711-CE5F6B471722}"/>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317574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53</a:t>
            </a:fld>
            <a:endParaRPr lang="fr-FR"/>
          </a:p>
        </p:txBody>
      </p:sp>
      <p:sp>
        <p:nvSpPr>
          <p:cNvPr id="3" name="Espace réservé du contenu 2"/>
          <p:cNvSpPr>
            <a:spLocks noGrp="1"/>
          </p:cNvSpPr>
          <p:nvPr>
            <p:ph idx="1"/>
          </p:nvPr>
        </p:nvSpPr>
        <p:spPr>
          <a:xfrm>
            <a:off x="628650" y="1124744"/>
            <a:ext cx="8407846" cy="5184576"/>
          </a:xfrm>
        </p:spPr>
        <p:txBody>
          <a:bodyPr>
            <a:normAutofit/>
          </a:bodyPr>
          <a:lstStyle/>
          <a:p>
            <a:pPr>
              <a:spcBef>
                <a:spcPts val="900"/>
              </a:spcBef>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Décrire vos procédures </a:t>
            </a:r>
          </a:p>
          <a:p>
            <a:pPr marL="1012031">
              <a:buClr>
                <a:schemeClr val="accent2">
                  <a:lumMod val="40000"/>
                  <a:lumOff val="60000"/>
                </a:schemeClr>
              </a:buClr>
            </a:pPr>
            <a:r>
              <a:rPr lang="fr-FR" sz="2400" b="1" dirty="0">
                <a:cs typeface="Arial" panose="020B0604020202020204" pitchFamily="34" charset="0"/>
              </a:rPr>
              <a:t>de stockage</a:t>
            </a:r>
            <a:r>
              <a:rPr lang="fr-FR" sz="2400" dirty="0">
                <a:cs typeface="Arial" panose="020B0604020202020204" pitchFamily="34" charset="0"/>
              </a:rPr>
              <a:t> (supports et localisation)</a:t>
            </a:r>
          </a:p>
          <a:p>
            <a:pPr marL="873919" indent="0">
              <a:buClr>
                <a:srgbClr val="42BA97"/>
              </a:buClr>
              <a:buNone/>
            </a:pPr>
            <a:r>
              <a:rPr lang="fr-FR" sz="2400" dirty="0">
                <a:cs typeface="Arial" panose="020B0604020202020204" pitchFamily="34" charset="0"/>
              </a:rPr>
              <a:t>	Ordinateurs, disque dur externe, clés USB, serveur,   	entrepôts de données, </a:t>
            </a:r>
            <a:r>
              <a:rPr lang="fr-FR" sz="2400" dirty="0" err="1">
                <a:cs typeface="Arial" panose="020B0604020202020204" pitchFamily="34" charset="0"/>
              </a:rPr>
              <a:t>etc</a:t>
            </a:r>
            <a:endParaRPr lang="fr-FR" sz="2400" dirty="0">
              <a:cs typeface="Arial" panose="020B0604020202020204" pitchFamily="34" charset="0"/>
            </a:endParaRPr>
          </a:p>
          <a:p>
            <a:pPr marL="1012031">
              <a:buClr>
                <a:schemeClr val="accent2">
                  <a:lumMod val="40000"/>
                  <a:lumOff val="60000"/>
                </a:schemeClr>
              </a:buClr>
            </a:pPr>
            <a:r>
              <a:rPr lang="fr-FR" sz="2400" b="1" dirty="0">
                <a:cs typeface="Arial" panose="020B0604020202020204" pitchFamily="34" charset="0"/>
              </a:rPr>
              <a:t>de sauvegarde</a:t>
            </a:r>
          </a:p>
          <a:p>
            <a:pPr marL="873919" indent="0">
              <a:buClr>
                <a:srgbClr val="42BA97"/>
              </a:buClr>
              <a:buNone/>
            </a:pPr>
            <a:r>
              <a:rPr lang="fr-FR" sz="2400" dirty="0">
                <a:cs typeface="Arial" panose="020B0604020202020204" pitchFamily="34" charset="0"/>
              </a:rPr>
              <a:t>	Procédure, fréquence, supports</a:t>
            </a:r>
          </a:p>
          <a:p>
            <a:pPr marL="1012031">
              <a:buClr>
                <a:schemeClr val="accent2">
                  <a:lumMod val="40000"/>
                  <a:lumOff val="60000"/>
                </a:schemeClr>
              </a:buClr>
            </a:pPr>
            <a:r>
              <a:rPr lang="fr-FR" sz="2400" b="1" dirty="0">
                <a:cs typeface="Arial" panose="020B0604020202020204" pitchFamily="34" charset="0"/>
              </a:rPr>
              <a:t>de sécurisation </a:t>
            </a:r>
            <a:r>
              <a:rPr lang="fr-FR" sz="2400" dirty="0">
                <a:cs typeface="Arial" panose="020B0604020202020204" pitchFamily="34" charset="0"/>
              </a:rPr>
              <a:t>(surtout si données perso ou sensibles)</a:t>
            </a:r>
          </a:p>
          <a:p>
            <a:pPr marL="873919" indent="0">
              <a:buClr>
                <a:srgbClr val="42BA97"/>
              </a:buClr>
              <a:buNone/>
            </a:pPr>
            <a:r>
              <a:rPr lang="fr-FR" sz="2400" dirty="0">
                <a:cs typeface="Arial" panose="020B0604020202020204" pitchFamily="34" charset="0"/>
              </a:rPr>
              <a:t>	Ordinateur protégé par mot de passe, bureau fermé à clé, 	pare-feu, cryptage</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4941168"/>
            <a:ext cx="4519343" cy="129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4"/>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4. Assurer le stockage et la sauvegarde des données</a:t>
            </a:r>
          </a:p>
        </p:txBody>
      </p:sp>
      <p:grpSp>
        <p:nvGrpSpPr>
          <p:cNvPr id="10" name="Groupe 9">
            <a:extLst>
              <a:ext uri="{FF2B5EF4-FFF2-40B4-BE49-F238E27FC236}">
                <a16:creationId xmlns:a16="http://schemas.microsoft.com/office/drawing/2014/main" id="{EFEBABF7-2C99-48A6-B979-FCE4D01B1737}"/>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094CBC8D-9BBC-4491-9A1E-76B4B9B3CD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22C840CA-C467-4A96-B450-33F0EFE40BC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53</a:t>
              </a:fld>
              <a:endParaRPr lang="fr-FR" sz="1200" dirty="0">
                <a:solidFill>
                  <a:schemeClr val="tx1"/>
                </a:solidFill>
              </a:endParaRPr>
            </a:p>
          </p:txBody>
        </p:sp>
      </p:grpSp>
      <p:sp>
        <p:nvSpPr>
          <p:cNvPr id="11" name="ZoneTexte 10">
            <a:extLst>
              <a:ext uri="{FF2B5EF4-FFF2-40B4-BE49-F238E27FC236}">
                <a16:creationId xmlns:a16="http://schemas.microsoft.com/office/drawing/2014/main" id="{4C7E7D93-5CF2-4E02-9BA1-63ECDDF96BD8}"/>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548220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54</a:t>
            </a:fld>
            <a:endParaRPr lang="fr-FR"/>
          </a:p>
        </p:txBody>
      </p:sp>
      <p:sp>
        <p:nvSpPr>
          <p:cNvPr id="9"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4. Pour éviter ceci !!</a:t>
            </a:r>
          </a:p>
        </p:txBody>
      </p:sp>
      <p:grpSp>
        <p:nvGrpSpPr>
          <p:cNvPr id="10" name="Groupe 9">
            <a:extLst>
              <a:ext uri="{FF2B5EF4-FFF2-40B4-BE49-F238E27FC236}">
                <a16:creationId xmlns:a16="http://schemas.microsoft.com/office/drawing/2014/main" id="{EFEBABF7-2C99-48A6-B979-FCE4D01B1737}"/>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094CBC8D-9BBC-4491-9A1E-76B4B9B3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22C840CA-C467-4A96-B450-33F0EFE40BC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54</a:t>
              </a:fld>
              <a:endParaRPr lang="fr-FR" sz="1200" dirty="0">
                <a:solidFill>
                  <a:schemeClr val="tx1"/>
                </a:solidFill>
              </a:endParaRPr>
            </a:p>
          </p:txBody>
        </p:sp>
      </p:grpSp>
      <p:pic>
        <p:nvPicPr>
          <p:cNvPr id="14" name="Image 13">
            <a:extLst>
              <a:ext uri="{FF2B5EF4-FFF2-40B4-BE49-F238E27FC236}">
                <a16:creationId xmlns:a16="http://schemas.microsoft.com/office/drawing/2014/main" id="{ED234379-E67A-4910-95A1-D58C3DE8A95C}"/>
              </a:ext>
            </a:extLst>
          </p:cNvPr>
          <p:cNvPicPr>
            <a:picLocks noChangeAspect="1"/>
          </p:cNvPicPr>
          <p:nvPr/>
        </p:nvPicPr>
        <p:blipFill>
          <a:blip r:embed="rId5"/>
          <a:stretch>
            <a:fillRect/>
          </a:stretch>
        </p:blipFill>
        <p:spPr>
          <a:xfrm>
            <a:off x="383921" y="815616"/>
            <a:ext cx="8391525" cy="5495925"/>
          </a:xfrm>
          <a:prstGeom prst="rect">
            <a:avLst/>
          </a:prstGeom>
        </p:spPr>
      </p:pic>
      <p:sp>
        <p:nvSpPr>
          <p:cNvPr id="15" name="ZoneTexte 14">
            <a:extLst>
              <a:ext uri="{FF2B5EF4-FFF2-40B4-BE49-F238E27FC236}">
                <a16:creationId xmlns:a16="http://schemas.microsoft.com/office/drawing/2014/main" id="{27E56D20-BDBB-4346-85E0-AB6B429ABFEE}"/>
              </a:ext>
            </a:extLst>
          </p:cNvPr>
          <p:cNvSpPr txBox="1"/>
          <p:nvPr/>
        </p:nvSpPr>
        <p:spPr>
          <a:xfrm>
            <a:off x="2195736" y="1671191"/>
            <a:ext cx="4392488" cy="461665"/>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fr-FR" sz="2400" b="1" dirty="0"/>
          </a:p>
        </p:txBody>
      </p:sp>
      <p:sp>
        <p:nvSpPr>
          <p:cNvPr id="16" name="ZoneTexte 15">
            <a:extLst>
              <a:ext uri="{FF2B5EF4-FFF2-40B4-BE49-F238E27FC236}">
                <a16:creationId xmlns:a16="http://schemas.microsoft.com/office/drawing/2014/main" id="{F6EAE8B8-7111-47D6-84D4-7E1FAA0C9ADA}"/>
              </a:ext>
            </a:extLst>
          </p:cNvPr>
          <p:cNvSpPr txBox="1"/>
          <p:nvPr/>
        </p:nvSpPr>
        <p:spPr>
          <a:xfrm>
            <a:off x="1875892" y="6328159"/>
            <a:ext cx="5032176" cy="461665"/>
          </a:xfrm>
          <a:prstGeom prst="rect">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sz="2400" b="1" dirty="0">
                <a:solidFill>
                  <a:schemeClr val="accent6">
                    <a:lumMod val="75000"/>
                  </a:schemeClr>
                </a:solidFill>
              </a:rPr>
              <a:t>Sa fille ne possédait aucune copie !!</a:t>
            </a:r>
          </a:p>
        </p:txBody>
      </p:sp>
    </p:spTree>
    <p:extLst>
      <p:ext uri="{BB962C8B-B14F-4D97-AF65-F5344CB8AC3E}">
        <p14:creationId xmlns:p14="http://schemas.microsoft.com/office/powerpoint/2010/main" val="3432027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55</a:t>
            </a:fld>
            <a:endParaRPr lang="fr-FR"/>
          </a:p>
        </p:txBody>
      </p:sp>
      <p:sp>
        <p:nvSpPr>
          <p:cNvPr id="9"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4. Pour éviter ceci !!</a:t>
            </a:r>
          </a:p>
        </p:txBody>
      </p:sp>
      <p:grpSp>
        <p:nvGrpSpPr>
          <p:cNvPr id="10" name="Groupe 9">
            <a:extLst>
              <a:ext uri="{FF2B5EF4-FFF2-40B4-BE49-F238E27FC236}">
                <a16:creationId xmlns:a16="http://schemas.microsoft.com/office/drawing/2014/main" id="{EFEBABF7-2C99-48A6-B979-FCE4D01B1737}"/>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094CBC8D-9BBC-4491-9A1E-76B4B9B3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22C840CA-C467-4A96-B450-33F0EFE40BC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55</a:t>
              </a:fld>
              <a:endParaRPr lang="fr-FR" sz="1200" dirty="0">
                <a:solidFill>
                  <a:schemeClr val="tx1"/>
                </a:solidFill>
              </a:endParaRPr>
            </a:p>
          </p:txBody>
        </p:sp>
      </p:grpSp>
      <p:sp>
        <p:nvSpPr>
          <p:cNvPr id="16" name="ZoneTexte 15">
            <a:extLst>
              <a:ext uri="{FF2B5EF4-FFF2-40B4-BE49-F238E27FC236}">
                <a16:creationId xmlns:a16="http://schemas.microsoft.com/office/drawing/2014/main" id="{F6EAE8B8-7111-47D6-84D4-7E1FAA0C9ADA}"/>
              </a:ext>
            </a:extLst>
          </p:cNvPr>
          <p:cNvSpPr txBox="1"/>
          <p:nvPr/>
        </p:nvSpPr>
        <p:spPr>
          <a:xfrm>
            <a:off x="257512" y="5373216"/>
            <a:ext cx="8644343" cy="1138773"/>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fr-FR" sz="2200" b="1" dirty="0">
                <a:solidFill>
                  <a:schemeClr val="accent6">
                    <a:lumMod val="75000"/>
                  </a:schemeClr>
                </a:solidFill>
              </a:rPr>
              <a:t>En l’absence de règles de nommage, de traçabilité et d’archivage </a:t>
            </a:r>
            <a:r>
              <a:rPr lang="fr-FR" sz="2400" b="1" dirty="0">
                <a:solidFill>
                  <a:schemeClr val="accent6">
                    <a:lumMod val="75000"/>
                  </a:schemeClr>
                </a:solidFill>
              </a:rPr>
              <a:t>…….</a:t>
            </a:r>
          </a:p>
          <a:p>
            <a:pPr algn="ctr"/>
            <a:r>
              <a:rPr lang="fr-FR" sz="2200" b="1" dirty="0">
                <a:solidFill>
                  <a:schemeClr val="tx1"/>
                </a:solidFill>
              </a:rPr>
              <a:t>la NASA, </a:t>
            </a:r>
            <a:r>
              <a:rPr lang="fr-FR" sz="2000" dirty="0">
                <a:solidFill>
                  <a:schemeClr val="tx1"/>
                </a:solidFill>
              </a:rPr>
              <a:t>dans les années 1970 et 1980,</a:t>
            </a:r>
            <a:r>
              <a:rPr lang="fr-FR" sz="2000" b="1" dirty="0">
                <a:solidFill>
                  <a:schemeClr val="tx1"/>
                </a:solidFill>
              </a:rPr>
              <a:t> </a:t>
            </a:r>
            <a:r>
              <a:rPr lang="fr-FR" sz="2200" b="1" dirty="0">
                <a:solidFill>
                  <a:schemeClr val="tx1"/>
                </a:solidFill>
              </a:rPr>
              <a:t>a réutilisé ou vendu </a:t>
            </a:r>
          </a:p>
          <a:p>
            <a:pPr algn="ctr"/>
            <a:r>
              <a:rPr lang="fr-FR" sz="2200" b="1" dirty="0">
                <a:solidFill>
                  <a:schemeClr val="tx1"/>
                </a:solidFill>
              </a:rPr>
              <a:t>200.000 bandes magnétiques pour des raisons financières.</a:t>
            </a:r>
          </a:p>
        </p:txBody>
      </p:sp>
      <p:pic>
        <p:nvPicPr>
          <p:cNvPr id="6" name="Image 5">
            <a:extLst>
              <a:ext uri="{FF2B5EF4-FFF2-40B4-BE49-F238E27FC236}">
                <a16:creationId xmlns:a16="http://schemas.microsoft.com/office/drawing/2014/main" id="{D9AD8A67-A1B7-42C6-A214-DC2C8217D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807" y="1844824"/>
            <a:ext cx="4572000" cy="3311658"/>
          </a:xfrm>
          <a:prstGeom prst="rect">
            <a:avLst/>
          </a:prstGeom>
        </p:spPr>
      </p:pic>
      <p:sp>
        <p:nvSpPr>
          <p:cNvPr id="8" name="Légende : flèche vers la gauche 7">
            <a:extLst>
              <a:ext uri="{FF2B5EF4-FFF2-40B4-BE49-F238E27FC236}">
                <a16:creationId xmlns:a16="http://schemas.microsoft.com/office/drawing/2014/main" id="{3A4CADD2-7E9A-46A9-B4D8-A72819B935A0}"/>
              </a:ext>
            </a:extLst>
          </p:cNvPr>
          <p:cNvSpPr/>
          <p:nvPr/>
        </p:nvSpPr>
        <p:spPr>
          <a:xfrm>
            <a:off x="4608382" y="1926173"/>
            <a:ext cx="3708034" cy="1086809"/>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Apollo 11 EVA, July 20, 1969 REEL 1.</a:t>
            </a:r>
            <a:endParaRPr lang="fr-FR" dirty="0"/>
          </a:p>
        </p:txBody>
      </p:sp>
      <p:sp>
        <p:nvSpPr>
          <p:cNvPr id="11" name="ZoneTexte 10">
            <a:extLst>
              <a:ext uri="{FF2B5EF4-FFF2-40B4-BE49-F238E27FC236}">
                <a16:creationId xmlns:a16="http://schemas.microsoft.com/office/drawing/2014/main" id="{8AD98239-477C-4C9E-9A73-C693225C643B}"/>
              </a:ext>
            </a:extLst>
          </p:cNvPr>
          <p:cNvSpPr txBox="1"/>
          <p:nvPr/>
        </p:nvSpPr>
        <p:spPr>
          <a:xfrm>
            <a:off x="359532" y="822236"/>
            <a:ext cx="8100900" cy="9079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spcBef>
                <a:spcPts val="600"/>
              </a:spcBef>
            </a:pPr>
            <a:r>
              <a:rPr lang="fr-FR" sz="2400" b="1" dirty="0"/>
              <a:t>En 2006, la Nasa lançait une enquête pour retrouver </a:t>
            </a:r>
          </a:p>
          <a:p>
            <a:pPr>
              <a:spcBef>
                <a:spcPts val="600"/>
              </a:spcBef>
            </a:pPr>
            <a:r>
              <a:rPr lang="fr-FR" sz="2400" b="1" dirty="0"/>
              <a:t>les cassettes originales d'Apollo 11 et de 10 autres missions. </a:t>
            </a:r>
          </a:p>
        </p:txBody>
      </p:sp>
    </p:spTree>
    <p:extLst>
      <p:ext uri="{BB962C8B-B14F-4D97-AF65-F5344CB8AC3E}">
        <p14:creationId xmlns:p14="http://schemas.microsoft.com/office/powerpoint/2010/main" val="610119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56</a:t>
            </a:fld>
            <a:endParaRPr lang="fr-FR"/>
          </a:p>
        </p:txBody>
      </p:sp>
      <p:sp>
        <p:nvSpPr>
          <p:cNvPr id="3" name="Espace réservé du contenu 2"/>
          <p:cNvSpPr>
            <a:spLocks noGrp="1"/>
          </p:cNvSpPr>
          <p:nvPr>
            <p:ph idx="1"/>
          </p:nvPr>
        </p:nvSpPr>
        <p:spPr>
          <a:xfrm>
            <a:off x="628650" y="1124744"/>
            <a:ext cx="8263830" cy="5472608"/>
          </a:xfrm>
        </p:spPr>
        <p:txBody>
          <a:bodyPr>
            <a:normAutofit lnSpcReduction="10000"/>
          </a:bodyPr>
          <a:lstStyle/>
          <a:p>
            <a:pPr>
              <a:buClr>
                <a:schemeClr val="accent2">
                  <a:lumMod val="40000"/>
                  <a:lumOff val="60000"/>
                </a:schemeClr>
              </a:buClr>
              <a:buFont typeface="Wingdings" panose="05000000000000000000" pitchFamily="2" charset="2"/>
              <a:buChar char="Ø"/>
            </a:pPr>
            <a:r>
              <a:rPr lang="fr-FR" sz="2800" b="1" dirty="0">
                <a:solidFill>
                  <a:schemeClr val="bg1">
                    <a:lumMod val="50000"/>
                  </a:schemeClr>
                </a:solidFill>
                <a:cs typeface="Arial" panose="020B0604020202020204" pitchFamily="34" charset="0"/>
              </a:rPr>
              <a:t>Décrire vos procédures </a:t>
            </a:r>
          </a:p>
          <a:p>
            <a:pPr marL="1012031">
              <a:buClr>
                <a:schemeClr val="accent2">
                  <a:lumMod val="40000"/>
                  <a:lumOff val="60000"/>
                </a:schemeClr>
              </a:buClr>
            </a:pPr>
            <a:r>
              <a:rPr lang="fr-FR" sz="2400" dirty="0">
                <a:solidFill>
                  <a:schemeClr val="bg1">
                    <a:lumMod val="50000"/>
                  </a:schemeClr>
                </a:solidFill>
                <a:cs typeface="Arial" panose="020B0604020202020204" pitchFamily="34" charset="0"/>
              </a:rPr>
              <a:t>de stockage</a:t>
            </a:r>
          </a:p>
          <a:p>
            <a:pPr marL="1012031">
              <a:buClr>
                <a:schemeClr val="accent2">
                  <a:lumMod val="40000"/>
                  <a:lumOff val="60000"/>
                </a:schemeClr>
              </a:buClr>
            </a:pPr>
            <a:r>
              <a:rPr lang="fr-FR" sz="2400" dirty="0">
                <a:solidFill>
                  <a:schemeClr val="bg1">
                    <a:lumMod val="50000"/>
                  </a:schemeClr>
                </a:solidFill>
                <a:cs typeface="Arial" panose="020B0604020202020204" pitchFamily="34" charset="0"/>
              </a:rPr>
              <a:t>de sauvegarde</a:t>
            </a:r>
          </a:p>
          <a:p>
            <a:pPr marL="1012031">
              <a:buClr>
                <a:schemeClr val="accent2">
                  <a:lumMod val="40000"/>
                  <a:lumOff val="60000"/>
                </a:schemeClr>
              </a:buClr>
            </a:pPr>
            <a:r>
              <a:rPr lang="fr-FR" sz="2400" dirty="0">
                <a:solidFill>
                  <a:schemeClr val="bg1">
                    <a:lumMod val="50000"/>
                  </a:schemeClr>
                </a:solidFill>
                <a:cs typeface="Arial" panose="020B0604020202020204" pitchFamily="34" charset="0"/>
              </a:rPr>
              <a:t>de sécurisation </a:t>
            </a:r>
          </a:p>
          <a:p>
            <a:pPr>
              <a:spcBef>
                <a:spcPts val="900"/>
              </a:spcBef>
              <a:buClr>
                <a:schemeClr val="accent2">
                  <a:lumMod val="40000"/>
                  <a:lumOff val="60000"/>
                </a:schemeClr>
              </a:buClr>
              <a:buFont typeface="Wingdings" panose="05000000000000000000" pitchFamily="2" charset="2"/>
              <a:buChar char="Ø"/>
            </a:pPr>
            <a:r>
              <a:rPr lang="fr-FR" sz="2800" b="1" dirty="0">
                <a:solidFill>
                  <a:prstClr val="black"/>
                </a:solidFill>
                <a:cs typeface="Arial" panose="020B0604020202020204" pitchFamily="34" charset="0"/>
              </a:rPr>
              <a:t>Estimer le volume </a:t>
            </a:r>
            <a:r>
              <a:rPr lang="fr-FR" sz="2800" dirty="0">
                <a:solidFill>
                  <a:prstClr val="black"/>
                </a:solidFill>
                <a:cs typeface="Arial" panose="020B0604020202020204" pitchFamily="34" charset="0"/>
              </a:rPr>
              <a:t>des données</a:t>
            </a:r>
          </a:p>
          <a:p>
            <a:pPr marL="0" indent="0">
              <a:spcBef>
                <a:spcPts val="300"/>
              </a:spcBef>
              <a:buClr>
                <a:srgbClr val="42BA97"/>
              </a:buClr>
              <a:buNone/>
            </a:pPr>
            <a:r>
              <a:rPr lang="fr-FR" sz="2400" dirty="0">
                <a:solidFill>
                  <a:prstClr val="black"/>
                </a:solidFill>
                <a:cs typeface="Arial" panose="020B0604020202020204" pitchFamily="34" charset="0"/>
                <a:sym typeface="Wingdings" panose="05000000000000000000" pitchFamily="2" charset="2"/>
              </a:rPr>
              <a:t>	pour évaluer les </a:t>
            </a:r>
            <a:r>
              <a:rPr lang="fr-FR" sz="2400" dirty="0">
                <a:solidFill>
                  <a:prstClr val="black"/>
                </a:solidFill>
                <a:cs typeface="Arial" panose="020B0604020202020204" pitchFamily="34" charset="0"/>
              </a:rPr>
              <a:t>besoins en stockage</a:t>
            </a:r>
          </a:p>
          <a:p>
            <a:pPr>
              <a:spcBef>
                <a:spcPts val="1800"/>
              </a:spcBef>
              <a:buClr>
                <a:schemeClr val="accent2">
                  <a:lumMod val="40000"/>
                  <a:lumOff val="60000"/>
                </a:schemeClr>
              </a:buClr>
              <a:buFont typeface="Wingdings" panose="05000000000000000000" pitchFamily="2" charset="2"/>
              <a:buChar char="Ø"/>
            </a:pPr>
            <a:r>
              <a:rPr lang="fr-FR" sz="2800" b="1" dirty="0">
                <a:solidFill>
                  <a:prstClr val="black"/>
                </a:solidFill>
                <a:cs typeface="Arial" panose="020B0604020202020204" pitchFamily="34" charset="0"/>
              </a:rPr>
              <a:t>Préciser les données à conserver / à détruire</a:t>
            </a:r>
          </a:p>
          <a:p>
            <a:pPr>
              <a:spcBef>
                <a:spcPts val="2400"/>
              </a:spcBef>
              <a:buClr>
                <a:schemeClr val="accent2">
                  <a:lumMod val="40000"/>
                  <a:lumOff val="60000"/>
                </a:schemeClr>
              </a:buClr>
              <a:buFont typeface="Wingdings" panose="05000000000000000000" pitchFamily="2" charset="2"/>
              <a:buChar char="Ø"/>
            </a:pPr>
            <a:r>
              <a:rPr lang="fr-FR" sz="2800" b="1" dirty="0">
                <a:solidFill>
                  <a:prstClr val="black"/>
                </a:solidFill>
                <a:cs typeface="Arial" panose="020B0604020202020204" pitchFamily="34" charset="0"/>
              </a:rPr>
              <a:t>Evaluer les coûts </a:t>
            </a:r>
            <a:r>
              <a:rPr lang="fr-FR" sz="2400" dirty="0">
                <a:solidFill>
                  <a:prstClr val="black"/>
                </a:solidFill>
                <a:cs typeface="Arial" panose="020B0604020202020204" pitchFamily="34" charset="0"/>
              </a:rPr>
              <a:t>(technique, personnel, stockage, …)</a:t>
            </a:r>
          </a:p>
          <a:p>
            <a:pPr marL="873919" indent="0">
              <a:spcBef>
                <a:spcPts val="900"/>
              </a:spcBef>
              <a:buClr>
                <a:srgbClr val="B84356"/>
              </a:buClr>
              <a:buNone/>
            </a:pPr>
            <a:r>
              <a:rPr lang="fr-FR" sz="2400" dirty="0">
                <a:cs typeface="Arial" panose="020B0604020202020204" pitchFamily="34" charset="0"/>
              </a:rPr>
              <a:t>	peuvent être pris en charge par le projet.</a:t>
            </a:r>
          </a:p>
          <a:p>
            <a:pPr marL="873919" indent="0">
              <a:spcBef>
                <a:spcPts val="600"/>
              </a:spcBef>
              <a:buClr>
                <a:srgbClr val="B84356"/>
              </a:buClr>
              <a:buNone/>
            </a:pPr>
            <a:r>
              <a:rPr lang="fr-FR" sz="2000" dirty="0">
                <a:cs typeface="Arial" panose="020B0604020202020204" pitchFamily="34" charset="0"/>
              </a:rPr>
              <a:t>Outils d’aide: </a:t>
            </a:r>
            <a:r>
              <a:rPr lang="fr-FR" sz="1400" dirty="0">
                <a:cs typeface="Arial" panose="020B0604020202020204" pitchFamily="34" charset="0"/>
                <a:hlinkClick r:id="rId3"/>
              </a:rPr>
              <a:t>https://rdmtoolkit.jisc.ac.uk/plan-and-design/costing/</a:t>
            </a:r>
            <a:r>
              <a:rPr lang="fr-FR" sz="1400" dirty="0">
                <a:cs typeface="Arial" panose="020B0604020202020204" pitchFamily="34" charset="0"/>
              </a:rPr>
              <a:t> ; </a:t>
            </a:r>
            <a:r>
              <a:rPr lang="fr-FR" sz="1400" dirty="0">
                <a:cs typeface="Arial" panose="020B0604020202020204" pitchFamily="34" charset="0"/>
                <a:hlinkClick r:id="rId4"/>
              </a:rPr>
              <a:t>https://www.openaire.eu/how-to-comply-to-h2020-mandates-rdm-costs</a:t>
            </a:r>
            <a:r>
              <a:rPr lang="fr-FR" sz="1400" dirty="0">
                <a:cs typeface="Arial" panose="020B0604020202020204" pitchFamily="34" charset="0"/>
              </a:rPr>
              <a:t> </a:t>
            </a:r>
          </a:p>
          <a:p>
            <a:pPr marL="873919" indent="0">
              <a:spcBef>
                <a:spcPts val="600"/>
              </a:spcBef>
              <a:buClr>
                <a:srgbClr val="B84356"/>
              </a:buClr>
              <a:buNone/>
            </a:pPr>
            <a:r>
              <a:rPr lang="fr-FR" sz="1400" dirty="0">
                <a:cs typeface="Arial" panose="020B0604020202020204" pitchFamily="34" charset="0"/>
                <a:hlinkClick r:id="rId5"/>
              </a:rPr>
              <a:t>https://www.ukdataservice.ac.uk/media/622368/costingtool.pdf</a:t>
            </a:r>
            <a:r>
              <a:rPr lang="fr-FR" sz="1400" dirty="0">
                <a:cs typeface="Arial" panose="020B0604020202020204" pitchFamily="34" charset="0"/>
              </a:rPr>
              <a:t> </a:t>
            </a:r>
            <a:endParaRPr lang="fr-FR" sz="1500" dirty="0">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12158A5C-C7BF-41F6-B0F1-450D0367EF5F}"/>
              </a:ext>
            </a:extLst>
          </p:cNvPr>
          <p:cNvGrpSpPr/>
          <p:nvPr/>
        </p:nvGrpSpPr>
        <p:grpSpPr>
          <a:xfrm>
            <a:off x="5938" y="6464300"/>
            <a:ext cx="9120556" cy="435904"/>
            <a:chOff x="5938" y="6464300"/>
            <a:chExt cx="9120556" cy="435904"/>
          </a:xfrm>
        </p:grpSpPr>
        <p:pic>
          <p:nvPicPr>
            <p:cNvPr id="10" name="Image 9">
              <a:extLst>
                <a:ext uri="{FF2B5EF4-FFF2-40B4-BE49-F238E27FC236}">
                  <a16:creationId xmlns:a16="http://schemas.microsoft.com/office/drawing/2014/main" id="{2419F366-D845-4B56-8602-BE00367C8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1" name="Espace réservé du numéro de diapositive 4">
              <a:extLst>
                <a:ext uri="{FF2B5EF4-FFF2-40B4-BE49-F238E27FC236}">
                  <a16:creationId xmlns:a16="http://schemas.microsoft.com/office/drawing/2014/main" id="{2182A0D2-B95E-4B94-B102-1A86A18B18A2}"/>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56</a:t>
              </a:fld>
              <a:endParaRPr lang="fr-FR" sz="1200" dirty="0">
                <a:solidFill>
                  <a:schemeClr val="tx1"/>
                </a:solidFill>
              </a:endParaRPr>
            </a:p>
          </p:txBody>
        </p:sp>
      </p:grpSp>
      <p:sp>
        <p:nvSpPr>
          <p:cNvPr id="12"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7"/>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4. Assurer le stockage et la sauvegarde des données</a:t>
            </a:r>
          </a:p>
        </p:txBody>
      </p:sp>
      <p:sp>
        <p:nvSpPr>
          <p:cNvPr id="13" name="ZoneTexte 12">
            <a:extLst>
              <a:ext uri="{FF2B5EF4-FFF2-40B4-BE49-F238E27FC236}">
                <a16:creationId xmlns:a16="http://schemas.microsoft.com/office/drawing/2014/main" id="{0B67D2C7-4F0E-4EB9-AB26-57E8C6132025}"/>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925987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8650" y="1196752"/>
            <a:ext cx="8119814" cy="5040560"/>
          </a:xfrm>
        </p:spPr>
        <p:txBody>
          <a:bodyPr>
            <a:noAutofit/>
          </a:bodyPr>
          <a:lstStyle/>
          <a:p>
            <a:pPr>
              <a:spcAft>
                <a:spcPts val="900"/>
              </a:spcAft>
              <a:buClr>
                <a:schemeClr val="accent2">
                  <a:lumMod val="40000"/>
                  <a:lumOff val="60000"/>
                </a:schemeClr>
              </a:buClr>
              <a:buFont typeface="Wingdings" panose="05000000000000000000" pitchFamily="2" charset="2"/>
              <a:buChar char="Ø"/>
            </a:pPr>
            <a:r>
              <a:rPr lang="fr-FR" sz="2600" b="1" dirty="0">
                <a:cs typeface="Arial" panose="020B0604020202020204" pitchFamily="34" charset="0"/>
              </a:rPr>
              <a:t>Nommer les personnes qui auront 1 responsabilité </a:t>
            </a:r>
            <a:r>
              <a:rPr lang="fr-FR" sz="2600" dirty="0">
                <a:cs typeface="Arial" panose="020B0604020202020204" pitchFamily="34" charset="0"/>
              </a:rPr>
              <a:t> </a:t>
            </a:r>
          </a:p>
          <a:p>
            <a:pPr marL="1126331" indent="-457200">
              <a:spcBef>
                <a:spcPts val="200"/>
              </a:spcBef>
              <a:buClr>
                <a:schemeClr val="accent2">
                  <a:lumMod val="40000"/>
                  <a:lumOff val="60000"/>
                </a:schemeClr>
              </a:buClr>
              <a:buSzPct val="90000"/>
            </a:pPr>
            <a:r>
              <a:rPr lang="fr-FR" sz="2200" dirty="0">
                <a:solidFill>
                  <a:prstClr val="black"/>
                </a:solidFill>
                <a:cs typeface="Arial" panose="020B0604020202020204" pitchFamily="34" charset="0"/>
              </a:rPr>
              <a:t>Gestion des données</a:t>
            </a:r>
          </a:p>
          <a:p>
            <a:pPr marL="1126331" indent="-457200">
              <a:spcBef>
                <a:spcPts val="200"/>
              </a:spcBef>
              <a:buClr>
                <a:schemeClr val="accent2">
                  <a:lumMod val="40000"/>
                  <a:lumOff val="60000"/>
                </a:schemeClr>
              </a:buClr>
              <a:buSzPct val="90000"/>
            </a:pPr>
            <a:r>
              <a:rPr lang="fr-FR" sz="2200" dirty="0">
                <a:solidFill>
                  <a:prstClr val="black"/>
                </a:solidFill>
                <a:cs typeface="Arial" panose="020B0604020202020204" pitchFamily="34" charset="0"/>
              </a:rPr>
              <a:t>Animation et rédaction du PGD</a:t>
            </a:r>
          </a:p>
          <a:p>
            <a:pPr marL="1126331" indent="-457200">
              <a:spcBef>
                <a:spcPts val="200"/>
              </a:spcBef>
              <a:buClr>
                <a:schemeClr val="accent2">
                  <a:lumMod val="40000"/>
                  <a:lumOff val="60000"/>
                </a:schemeClr>
              </a:buClr>
              <a:buSzPct val="90000"/>
            </a:pPr>
            <a:r>
              <a:rPr lang="fr-FR" sz="2200" dirty="0">
                <a:solidFill>
                  <a:prstClr val="black"/>
                </a:solidFill>
                <a:cs typeface="Arial" panose="020B0604020202020204" pitchFamily="34" charset="0"/>
              </a:rPr>
              <a:t>Collecte</a:t>
            </a:r>
          </a:p>
          <a:p>
            <a:pPr marL="1126331" indent="-457200">
              <a:spcBef>
                <a:spcPts val="200"/>
              </a:spcBef>
              <a:buClr>
                <a:schemeClr val="accent2">
                  <a:lumMod val="40000"/>
                  <a:lumOff val="60000"/>
                </a:schemeClr>
              </a:buClr>
              <a:buSzPct val="90000"/>
            </a:pPr>
            <a:r>
              <a:rPr lang="fr-FR" sz="2200" dirty="0">
                <a:solidFill>
                  <a:prstClr val="black"/>
                </a:solidFill>
                <a:cs typeface="Arial" panose="020B0604020202020204" pitchFamily="34" charset="0"/>
              </a:rPr>
              <a:t>Traitement</a:t>
            </a:r>
          </a:p>
          <a:p>
            <a:pPr marL="1126331" indent="-457200">
              <a:spcBef>
                <a:spcPts val="200"/>
              </a:spcBef>
              <a:buClr>
                <a:schemeClr val="accent2">
                  <a:lumMod val="40000"/>
                  <a:lumOff val="60000"/>
                </a:schemeClr>
              </a:buClr>
              <a:buSzPct val="90000"/>
            </a:pPr>
            <a:r>
              <a:rPr lang="fr-FR" sz="2200" dirty="0">
                <a:solidFill>
                  <a:prstClr val="black"/>
                </a:solidFill>
                <a:cs typeface="Arial" panose="020B0604020202020204" pitchFamily="34" charset="0"/>
              </a:rPr>
              <a:t>Stockage</a:t>
            </a:r>
          </a:p>
          <a:p>
            <a:pPr marL="1126331" indent="-457200">
              <a:spcBef>
                <a:spcPts val="200"/>
              </a:spcBef>
              <a:buClr>
                <a:schemeClr val="accent2">
                  <a:lumMod val="40000"/>
                  <a:lumOff val="60000"/>
                </a:schemeClr>
              </a:buClr>
              <a:buSzPct val="90000"/>
            </a:pPr>
            <a:r>
              <a:rPr lang="fr-FR" sz="2200" dirty="0">
                <a:solidFill>
                  <a:prstClr val="black"/>
                </a:solidFill>
                <a:cs typeface="Arial" panose="020B0604020202020204" pitchFamily="34" charset="0"/>
              </a:rPr>
              <a:t>Anonymisation</a:t>
            </a:r>
          </a:p>
          <a:p>
            <a:pPr marL="1126331" indent="-457200">
              <a:spcBef>
                <a:spcPts val="200"/>
              </a:spcBef>
              <a:buClr>
                <a:schemeClr val="accent2">
                  <a:lumMod val="40000"/>
                  <a:lumOff val="60000"/>
                </a:schemeClr>
              </a:buClr>
              <a:buSzPct val="90000"/>
            </a:pPr>
            <a:r>
              <a:rPr lang="fr-FR" sz="2200" dirty="0">
                <a:solidFill>
                  <a:prstClr val="black"/>
                </a:solidFill>
                <a:cs typeface="Arial" panose="020B0604020202020204" pitchFamily="34" charset="0"/>
              </a:rPr>
              <a:t>……</a:t>
            </a:r>
          </a:p>
          <a:p>
            <a:pPr marL="1126331" indent="-457200">
              <a:buClr>
                <a:srgbClr val="B84356"/>
              </a:buClr>
              <a:buFont typeface="Wingdings" panose="05000000000000000000" pitchFamily="2" charset="2"/>
              <a:buChar char="à"/>
            </a:pPr>
            <a:r>
              <a:rPr lang="fr-FR" sz="2200" dirty="0">
                <a:solidFill>
                  <a:prstClr val="black"/>
                </a:solidFill>
                <a:cs typeface="Arial" panose="020B0604020202020204" pitchFamily="34" charset="0"/>
                <a:sym typeface="Wingdings" panose="05000000000000000000" pitchFamily="2" charset="2"/>
              </a:rPr>
              <a:t>nom(s), équipe, institution et e-mail(s)</a:t>
            </a:r>
          </a:p>
          <a:p>
            <a:pPr marL="669131" indent="0">
              <a:buClr>
                <a:srgbClr val="B84356"/>
              </a:buClr>
              <a:buNone/>
            </a:pPr>
            <a:endParaRPr lang="fr-FR" sz="1400" dirty="0">
              <a:solidFill>
                <a:prstClr val="black"/>
              </a:solidFill>
              <a:cs typeface="Arial" panose="020B0604020202020204" pitchFamily="34" charset="0"/>
              <a:sym typeface="Wingdings" panose="05000000000000000000" pitchFamily="2" charset="2"/>
            </a:endParaRPr>
          </a:p>
          <a:p>
            <a:pPr marL="457200" indent="-457200">
              <a:spcBef>
                <a:spcPts val="200"/>
              </a:spcBef>
              <a:buClr>
                <a:schemeClr val="accent2">
                  <a:lumMod val="40000"/>
                  <a:lumOff val="60000"/>
                </a:schemeClr>
              </a:buClr>
              <a:buSzPct val="90000"/>
              <a:buFont typeface="Wingdings" panose="05000000000000000000" pitchFamily="2" charset="2"/>
              <a:buChar char="Ø"/>
              <a:tabLst>
                <a:tab pos="354013" algn="l"/>
              </a:tabLst>
            </a:pPr>
            <a:r>
              <a:rPr lang="fr-FR" sz="2600" b="1" dirty="0">
                <a:cs typeface="Arial" panose="020B0604020202020204" pitchFamily="34" charset="0"/>
                <a:sym typeface="Wingdings" panose="05000000000000000000" pitchFamily="2" charset="2"/>
              </a:rPr>
              <a:t>Expliquer </a:t>
            </a:r>
            <a:r>
              <a:rPr lang="fr-FR" sz="2600" dirty="0">
                <a:cs typeface="Arial" panose="020B0604020202020204" pitchFamily="34" charset="0"/>
                <a:sym typeface="Wingdings" panose="05000000000000000000" pitchFamily="2" charset="2"/>
              </a:rPr>
              <a:t>comment s’effectue la </a:t>
            </a:r>
            <a:r>
              <a:rPr lang="fr-FR" sz="2600" b="1" dirty="0">
                <a:cs typeface="Arial" panose="020B0604020202020204" pitchFamily="34" charset="0"/>
                <a:sym typeface="Wingdings" panose="05000000000000000000" pitchFamily="2" charset="2"/>
              </a:rPr>
              <a:t>coordination des responsabilités de gestion des données entre partenaires</a:t>
            </a:r>
          </a:p>
          <a:p>
            <a:pPr marL="669131" indent="0">
              <a:buClr>
                <a:srgbClr val="B84356"/>
              </a:buClr>
              <a:buNone/>
            </a:pPr>
            <a:endParaRPr lang="fr-FR" dirty="0">
              <a:solidFill>
                <a:prstClr val="black"/>
              </a:solidFill>
              <a:latin typeface="Arial" panose="020B0604020202020204" pitchFamily="34" charset="0"/>
              <a:cs typeface="Arial" panose="020B0604020202020204" pitchFamily="34" charset="0"/>
            </a:endParaRPr>
          </a:p>
          <a:p>
            <a:pPr>
              <a:buClr>
                <a:srgbClr val="82AA87"/>
              </a:buClr>
              <a:buFont typeface="Wingdings" panose="05000000000000000000" pitchFamily="2" charset="2"/>
              <a:buChar char="Ø"/>
            </a:pPr>
            <a:endParaRPr lang="fr-FR" dirty="0"/>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57</a:t>
            </a:fld>
            <a:endParaRPr lang="fr-FR"/>
          </a:p>
        </p:txBody>
      </p:sp>
      <p:sp>
        <p:nvSpPr>
          <p:cNvPr id="8"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5. Définir les responsabilités</a:t>
            </a:r>
          </a:p>
        </p:txBody>
      </p:sp>
      <p:grpSp>
        <p:nvGrpSpPr>
          <p:cNvPr id="7" name="Groupe 6">
            <a:extLst>
              <a:ext uri="{FF2B5EF4-FFF2-40B4-BE49-F238E27FC236}">
                <a16:creationId xmlns:a16="http://schemas.microsoft.com/office/drawing/2014/main" id="{5F799499-63AE-4FC1-AED2-8F3CE7F76746}"/>
              </a:ext>
            </a:extLst>
          </p:cNvPr>
          <p:cNvGrpSpPr/>
          <p:nvPr/>
        </p:nvGrpSpPr>
        <p:grpSpPr>
          <a:xfrm>
            <a:off x="5938" y="6464300"/>
            <a:ext cx="9120556" cy="435904"/>
            <a:chOff x="5938" y="6464300"/>
            <a:chExt cx="9120556" cy="435904"/>
          </a:xfrm>
        </p:grpSpPr>
        <p:pic>
          <p:nvPicPr>
            <p:cNvPr id="10" name="Image 9">
              <a:extLst>
                <a:ext uri="{FF2B5EF4-FFF2-40B4-BE49-F238E27FC236}">
                  <a16:creationId xmlns:a16="http://schemas.microsoft.com/office/drawing/2014/main" id="{D80979B0-7D91-4845-87F3-3DEB59922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1" name="Espace réservé du numéro de diapositive 4">
              <a:extLst>
                <a:ext uri="{FF2B5EF4-FFF2-40B4-BE49-F238E27FC236}">
                  <a16:creationId xmlns:a16="http://schemas.microsoft.com/office/drawing/2014/main" id="{1827CFC2-F5A5-46B0-82DC-AB0843980B9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57</a:t>
              </a:fld>
              <a:endParaRPr lang="fr-FR" sz="1200" dirty="0">
                <a:solidFill>
                  <a:schemeClr val="tx1"/>
                </a:solidFill>
              </a:endParaRPr>
            </a:p>
          </p:txBody>
        </p:sp>
      </p:grpSp>
      <p:sp>
        <p:nvSpPr>
          <p:cNvPr id="12" name="ZoneTexte 11">
            <a:extLst>
              <a:ext uri="{FF2B5EF4-FFF2-40B4-BE49-F238E27FC236}">
                <a16:creationId xmlns:a16="http://schemas.microsoft.com/office/drawing/2014/main" id="{BBD5DAFF-0A82-4197-A102-FC6FBEE5821E}"/>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330516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908720"/>
            <a:ext cx="8335838" cy="5184576"/>
          </a:xfrm>
        </p:spPr>
        <p:txBody>
          <a:bodyPr/>
          <a:lstStyle/>
          <a:p>
            <a:pPr>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Pendant le projet</a:t>
            </a:r>
          </a:p>
          <a:p>
            <a:pPr>
              <a:buClr>
                <a:srgbClr val="42BA97"/>
              </a:buClr>
              <a:buFont typeface="Wingdings" panose="05000000000000000000" pitchFamily="2" charset="2"/>
              <a:buChar char="Ø"/>
            </a:pPr>
            <a:endParaRPr lang="fr-FR" sz="2200" b="1" dirty="0">
              <a:cs typeface="Arial" panose="020B0604020202020204" pitchFamily="34" charset="0"/>
            </a:endParaRPr>
          </a:p>
          <a:p>
            <a:pPr>
              <a:buClr>
                <a:srgbClr val="42BA97"/>
              </a:buClr>
              <a:buFont typeface="Wingdings" panose="05000000000000000000" pitchFamily="2" charset="2"/>
              <a:buChar char="Ø"/>
            </a:pPr>
            <a:endParaRPr lang="fr-FR" sz="2200" b="1" dirty="0">
              <a:cs typeface="Arial" panose="020B0604020202020204" pitchFamily="34" charset="0"/>
            </a:endParaRPr>
          </a:p>
          <a:p>
            <a:pPr>
              <a:buClr>
                <a:srgbClr val="42BA97"/>
              </a:buClr>
              <a:buFont typeface="Wingdings" panose="05000000000000000000" pitchFamily="2" charset="2"/>
              <a:buChar char="Ø"/>
            </a:pPr>
            <a:endParaRPr lang="fr-FR" sz="2400" b="1" dirty="0">
              <a:cs typeface="Arial" panose="020B0604020202020204" pitchFamily="34" charset="0"/>
            </a:endParaRPr>
          </a:p>
          <a:p>
            <a:pPr>
              <a:spcBef>
                <a:spcPts val="1800"/>
              </a:spcBef>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Apres le projet</a:t>
            </a:r>
          </a:p>
          <a:p>
            <a:pPr>
              <a:buClr>
                <a:srgbClr val="42BA97"/>
              </a:buClr>
              <a:buFont typeface="Wingdings" panose="05000000000000000000" pitchFamily="2" charset="2"/>
              <a:buChar char="Ø"/>
            </a:pPr>
            <a:endParaRPr lang="fr-FR" dirty="0"/>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58</a:t>
            </a:fld>
            <a:endParaRPr lang="fr-FR"/>
          </a:p>
        </p:txBody>
      </p:sp>
      <p:sp>
        <p:nvSpPr>
          <p:cNvPr id="8"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6. Spécifier les modalités de partage des données</a:t>
            </a:r>
          </a:p>
        </p:txBody>
      </p:sp>
      <p:grpSp>
        <p:nvGrpSpPr>
          <p:cNvPr id="7" name="Groupe 6">
            <a:extLst>
              <a:ext uri="{FF2B5EF4-FFF2-40B4-BE49-F238E27FC236}">
                <a16:creationId xmlns:a16="http://schemas.microsoft.com/office/drawing/2014/main" id="{C357D315-DFCE-4A94-A0AB-ECA65E4144B2}"/>
              </a:ext>
            </a:extLst>
          </p:cNvPr>
          <p:cNvGrpSpPr/>
          <p:nvPr/>
        </p:nvGrpSpPr>
        <p:grpSpPr>
          <a:xfrm>
            <a:off x="5938" y="6464300"/>
            <a:ext cx="9120556" cy="435904"/>
            <a:chOff x="5938" y="6464300"/>
            <a:chExt cx="9120556" cy="435904"/>
          </a:xfrm>
        </p:grpSpPr>
        <p:pic>
          <p:nvPicPr>
            <p:cNvPr id="10" name="Image 9">
              <a:extLst>
                <a:ext uri="{FF2B5EF4-FFF2-40B4-BE49-F238E27FC236}">
                  <a16:creationId xmlns:a16="http://schemas.microsoft.com/office/drawing/2014/main" id="{95BC049B-7DC3-49A5-B84B-DAAE7397B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1" name="Espace réservé du numéro de diapositive 4">
              <a:extLst>
                <a:ext uri="{FF2B5EF4-FFF2-40B4-BE49-F238E27FC236}">
                  <a16:creationId xmlns:a16="http://schemas.microsoft.com/office/drawing/2014/main" id="{C884BD8E-1748-4E0B-820A-1D8DF890659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58</a:t>
              </a:fld>
              <a:endParaRPr lang="fr-FR" sz="1200" dirty="0">
                <a:solidFill>
                  <a:schemeClr val="tx1"/>
                </a:solidFill>
              </a:endParaRPr>
            </a:p>
          </p:txBody>
        </p:sp>
      </p:grpSp>
      <p:sp>
        <p:nvSpPr>
          <p:cNvPr id="12" name="ZoneTexte 11">
            <a:extLst>
              <a:ext uri="{FF2B5EF4-FFF2-40B4-BE49-F238E27FC236}">
                <a16:creationId xmlns:a16="http://schemas.microsoft.com/office/drawing/2014/main" id="{2D8B9553-7A67-4E6E-93FC-9D9D5D44908C}"/>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4089108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908720"/>
            <a:ext cx="8856984" cy="5616624"/>
          </a:xfrm>
        </p:spPr>
        <p:txBody>
          <a:bodyPr>
            <a:normAutofit/>
          </a:bodyPr>
          <a:lstStyle/>
          <a:p>
            <a:pPr>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Pendant le projet</a:t>
            </a:r>
          </a:p>
          <a:p>
            <a:pPr marL="892175" lvl="0" indent="273050">
              <a:buClr>
                <a:schemeClr val="accent2">
                  <a:lumMod val="40000"/>
                  <a:lumOff val="60000"/>
                </a:schemeClr>
              </a:buClr>
              <a:buFont typeface="Wingdings" panose="05000000000000000000" pitchFamily="2" charset="2"/>
              <a:buChar char="§"/>
            </a:pPr>
            <a:r>
              <a:rPr lang="fr-FR" sz="2200" dirty="0">
                <a:solidFill>
                  <a:prstClr val="black"/>
                </a:solidFill>
                <a:cs typeface="Arial" panose="020B0604020202020204" pitchFamily="34" charset="0"/>
              </a:rPr>
              <a:t>Y </a:t>
            </a:r>
            <a:r>
              <a:rPr lang="fr-FR" sz="2200" dirty="0" err="1">
                <a:solidFill>
                  <a:prstClr val="black"/>
                </a:solidFill>
                <a:cs typeface="Arial" panose="020B0604020202020204" pitchFamily="34" charset="0"/>
              </a:rPr>
              <a:t>aura-t-il</a:t>
            </a:r>
            <a:r>
              <a:rPr lang="fr-FR" sz="2200" dirty="0">
                <a:solidFill>
                  <a:prstClr val="black"/>
                </a:solidFill>
                <a:cs typeface="Arial" panose="020B0604020202020204" pitchFamily="34" charset="0"/>
              </a:rPr>
              <a:t> échanges de données entre partenaires ?</a:t>
            </a:r>
          </a:p>
          <a:p>
            <a:pPr marL="892175" lvl="0" indent="273050">
              <a:buClr>
                <a:schemeClr val="accent2">
                  <a:lumMod val="40000"/>
                  <a:lumOff val="60000"/>
                </a:schemeClr>
              </a:buClr>
              <a:buFont typeface="Wingdings" panose="05000000000000000000" pitchFamily="2" charset="2"/>
              <a:buChar char="§"/>
            </a:pPr>
            <a:r>
              <a:rPr lang="fr-FR" sz="2200" dirty="0">
                <a:solidFill>
                  <a:prstClr val="black"/>
                </a:solidFill>
                <a:cs typeface="Arial" panose="020B0604020202020204" pitchFamily="34" charset="0"/>
              </a:rPr>
              <a:t>Si oui, décrire la procédure </a:t>
            </a:r>
          </a:p>
          <a:p>
            <a:pPr marL="0" indent="0" defTabSz="444500">
              <a:buClr>
                <a:srgbClr val="B84356"/>
              </a:buClr>
              <a:buNone/>
            </a:pPr>
            <a:r>
              <a:rPr lang="fr-FR" sz="2400" dirty="0">
                <a:cs typeface="Arial" panose="020B0604020202020204" pitchFamily="34" charset="0"/>
                <a:sym typeface="Wingdings" panose="05000000000000000000" pitchFamily="2" charset="2"/>
              </a:rPr>
              <a:t>	</a:t>
            </a:r>
            <a:r>
              <a:rPr lang="fr-FR" sz="2400" dirty="0">
                <a:solidFill>
                  <a:schemeClr val="accent2">
                    <a:lumMod val="60000"/>
                    <a:lumOff val="40000"/>
                  </a:schemeClr>
                </a:solidFill>
                <a:cs typeface="Arial" panose="020B0604020202020204" pitchFamily="34" charset="0"/>
                <a:sym typeface="Wingdings" panose="05000000000000000000" pitchFamily="2" charset="2"/>
              </a:rPr>
              <a:t></a:t>
            </a:r>
            <a:r>
              <a:rPr lang="fr-FR" sz="2400" dirty="0">
                <a:solidFill>
                  <a:srgbClr val="0070C0"/>
                </a:solidFill>
                <a:cs typeface="Arial" panose="020B0604020202020204" pitchFamily="34" charset="0"/>
                <a:sym typeface="Wingdings" panose="05000000000000000000" pitchFamily="2" charset="2"/>
              </a:rPr>
              <a:t> </a:t>
            </a:r>
            <a:r>
              <a:rPr lang="fr-FR" sz="2400" dirty="0">
                <a:solidFill>
                  <a:schemeClr val="accent2">
                    <a:lumMod val="60000"/>
                    <a:lumOff val="40000"/>
                  </a:schemeClr>
                </a:solidFill>
                <a:cs typeface="Arial" panose="020B0604020202020204" pitchFamily="34" charset="0"/>
                <a:sym typeface="Wingdings" panose="05000000000000000000" pitchFamily="2" charset="2"/>
              </a:rPr>
              <a:t>Dans la V1: montrez la mise en place de bonnes pratiques</a:t>
            </a:r>
          </a:p>
          <a:p>
            <a:pPr>
              <a:spcBef>
                <a:spcPts val="1800"/>
              </a:spcBef>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Apres le projet</a:t>
            </a:r>
          </a:p>
          <a:p>
            <a:pPr marL="892175" indent="0">
              <a:buClr>
                <a:srgbClr val="B84356"/>
              </a:buClr>
              <a:buNone/>
            </a:pPr>
            <a:endParaRPr lang="fr-FR" sz="2400" dirty="0">
              <a:solidFill>
                <a:prstClr val="black"/>
              </a:solidFill>
              <a:cs typeface="Arial" panose="020B0604020202020204" pitchFamily="34" charset="0"/>
            </a:endParaRPr>
          </a:p>
          <a:p>
            <a:pPr marL="0" indent="0">
              <a:buClr>
                <a:srgbClr val="B84356"/>
              </a:buClr>
              <a:buNone/>
            </a:pPr>
            <a:endParaRPr lang="fr-FR" sz="2800" b="1" dirty="0">
              <a:cs typeface="Arial" panose="020B0604020202020204" pitchFamily="34" charset="0"/>
            </a:endParaRPr>
          </a:p>
          <a:p>
            <a:pPr>
              <a:buClr>
                <a:srgbClr val="82AA87"/>
              </a:buClr>
              <a:buFont typeface="Wingdings" panose="05000000000000000000" pitchFamily="2" charset="2"/>
              <a:buChar char="Ø"/>
            </a:pPr>
            <a:endParaRPr lang="fr-FR" dirty="0"/>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59</a:t>
            </a:fld>
            <a:endParaRPr lang="fr-FR"/>
          </a:p>
        </p:txBody>
      </p:sp>
      <p:sp>
        <p:nvSpPr>
          <p:cNvPr id="8"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6. Spécifier les modalités de partage des données</a:t>
            </a:r>
          </a:p>
        </p:txBody>
      </p:sp>
      <p:grpSp>
        <p:nvGrpSpPr>
          <p:cNvPr id="7" name="Groupe 6">
            <a:extLst>
              <a:ext uri="{FF2B5EF4-FFF2-40B4-BE49-F238E27FC236}">
                <a16:creationId xmlns:a16="http://schemas.microsoft.com/office/drawing/2014/main" id="{EF83BC39-AC2C-4DA3-9232-DA700CB7E817}"/>
              </a:ext>
            </a:extLst>
          </p:cNvPr>
          <p:cNvGrpSpPr/>
          <p:nvPr/>
        </p:nvGrpSpPr>
        <p:grpSpPr>
          <a:xfrm>
            <a:off x="5938" y="6464300"/>
            <a:ext cx="9120556" cy="435904"/>
            <a:chOff x="5938" y="6464300"/>
            <a:chExt cx="9120556" cy="435904"/>
          </a:xfrm>
        </p:grpSpPr>
        <p:pic>
          <p:nvPicPr>
            <p:cNvPr id="10" name="Image 9">
              <a:extLst>
                <a:ext uri="{FF2B5EF4-FFF2-40B4-BE49-F238E27FC236}">
                  <a16:creationId xmlns:a16="http://schemas.microsoft.com/office/drawing/2014/main" id="{CFA86930-F263-46D8-8169-05A069306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1" name="Espace réservé du numéro de diapositive 4">
              <a:extLst>
                <a:ext uri="{FF2B5EF4-FFF2-40B4-BE49-F238E27FC236}">
                  <a16:creationId xmlns:a16="http://schemas.microsoft.com/office/drawing/2014/main" id="{7F9257E9-051D-46DF-A9B9-D264C9712CD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59</a:t>
              </a:fld>
              <a:endParaRPr lang="fr-FR" sz="1200" dirty="0">
                <a:solidFill>
                  <a:schemeClr val="tx1"/>
                </a:solidFill>
              </a:endParaRPr>
            </a:p>
          </p:txBody>
        </p:sp>
      </p:grpSp>
      <p:sp>
        <p:nvSpPr>
          <p:cNvPr id="12" name="ZoneTexte 11">
            <a:extLst>
              <a:ext uri="{FF2B5EF4-FFF2-40B4-BE49-F238E27FC236}">
                <a16:creationId xmlns:a16="http://schemas.microsoft.com/office/drawing/2014/main" id="{0784F2F2-D07C-4EC6-8081-53D4A1780AE1}"/>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671618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411A9DB-E375-441D-97B3-F69CBCFB1F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481B013B-9209-4BFB-A10D-9D667F44A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6" name="Espace réservé du numéro de diapositive 4">
              <a:extLst>
                <a:ext uri="{FF2B5EF4-FFF2-40B4-BE49-F238E27FC236}">
                  <a16:creationId xmlns:a16="http://schemas.microsoft.com/office/drawing/2014/main" id="{210EE56A-CA7C-45E8-B6FA-62CA61B23C3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p:cNvGrpSpPr/>
          <p:nvPr/>
        </p:nvGrpSpPr>
        <p:grpSpPr>
          <a:xfrm>
            <a:off x="611560" y="5580529"/>
            <a:ext cx="8064896" cy="584775"/>
            <a:chOff x="678073" y="980728"/>
            <a:chExt cx="8299043" cy="584775"/>
          </a:xfr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grpSpPr>
        <p:sp>
          <p:nvSpPr>
            <p:cNvPr id="13" name="ZoneTexte 12">
              <a:extLst>
                <a:ext uri="{FF2B5EF4-FFF2-40B4-BE49-F238E27FC236}">
                  <a16:creationId xmlns:a16="http://schemas.microsoft.com/office/drawing/2014/main" id="{030D9437-DE65-0F44-A733-3F9187FCEC7B}"/>
                </a:ext>
              </a:extLst>
            </p:cNvPr>
            <p:cNvSpPr txBox="1"/>
            <p:nvPr/>
          </p:nvSpPr>
          <p:spPr>
            <a:xfrm>
              <a:off x="1541167" y="980728"/>
              <a:ext cx="7435949"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fr-FR"/>
              </a:defPPr>
              <a:lvl1pPr>
                <a:defRPr sz="2400">
                  <a:solidFill>
                    <a:schemeClr val="l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tx1"/>
                  </a:solidFill>
                  <a:effectLst/>
                  <a:uLnTx/>
                  <a:uFillTx/>
                  <a:latin typeface="Calibri"/>
                  <a:ea typeface="+mn-ea"/>
                  <a:cs typeface="+mn-cs"/>
                </a:rPr>
                <a:t>Incitation à la valorisation des données</a:t>
              </a:r>
            </a:p>
          </p:txBody>
        </p:sp>
        <p:sp>
          <p:nvSpPr>
            <p:cNvPr id="18" name="Flèche droite 9">
              <a:extLst>
                <a:ext uri="{FF2B5EF4-FFF2-40B4-BE49-F238E27FC236}">
                  <a16:creationId xmlns:a16="http://schemas.microsoft.com/office/drawing/2014/main" id="{3F4FC59A-704C-5943-B6D3-52E0708DEEB5}"/>
                </a:ext>
              </a:extLst>
            </p:cNvPr>
            <p:cNvSpPr/>
            <p:nvPr/>
          </p:nvSpPr>
          <p:spPr>
            <a:xfrm>
              <a:off x="678073" y="988539"/>
              <a:ext cx="755634" cy="484632"/>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a:ea typeface="+mn-ea"/>
                <a:cs typeface="+mn-cs"/>
              </a:endParaRPr>
            </a:p>
          </p:txBody>
        </p:sp>
      </p:grpSp>
      <p:grpSp>
        <p:nvGrpSpPr>
          <p:cNvPr id="6" name="Groupe 5"/>
          <p:cNvGrpSpPr/>
          <p:nvPr/>
        </p:nvGrpSpPr>
        <p:grpSpPr>
          <a:xfrm>
            <a:off x="665620" y="1268760"/>
            <a:ext cx="8220552" cy="3961664"/>
            <a:chOff x="665620" y="1268760"/>
            <a:chExt cx="8220552" cy="3961664"/>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620" y="1328002"/>
              <a:ext cx="2250196" cy="3275696"/>
            </a:xfrm>
            <a:prstGeom prst="rect">
              <a:avLst/>
            </a:prstGeom>
            <a:ln>
              <a:solidFill>
                <a:srgbClr val="00B050"/>
              </a:solidFill>
            </a:ln>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1211" y="1917173"/>
              <a:ext cx="2246812" cy="3313251"/>
            </a:xfrm>
            <a:prstGeom prst="rect">
              <a:avLst/>
            </a:prstGeom>
            <a:ln>
              <a:solidFill>
                <a:schemeClr val="bg1">
                  <a:lumMod val="65000"/>
                </a:schemeClr>
              </a:solidFill>
            </a:ln>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1977" y="1268760"/>
              <a:ext cx="2211637" cy="3138823"/>
            </a:xfrm>
            <a:prstGeom prst="rect">
              <a:avLst/>
            </a:prstGeom>
            <a:ln>
              <a:solidFill>
                <a:schemeClr val="accent6">
                  <a:lumMod val="75000"/>
                </a:schemeClr>
              </a:solidFill>
            </a:ln>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223" y="1917173"/>
              <a:ext cx="2297949" cy="2965653"/>
            </a:xfrm>
            <a:prstGeom prst="rect">
              <a:avLst/>
            </a:prstGeom>
            <a:ln>
              <a:solidFill>
                <a:schemeClr val="accent1">
                  <a:lumMod val="60000"/>
                  <a:lumOff val="40000"/>
                </a:schemeClr>
              </a:solidFill>
            </a:ln>
          </p:spPr>
        </p:pic>
      </p:grpSp>
      <p:sp>
        <p:nvSpPr>
          <p:cNvPr id="23" name="Titre 1">
            <a:extLst>
              <a:ext uri="{FF2B5EF4-FFF2-40B4-BE49-F238E27FC236}">
                <a16:creationId xmlns:a16="http://schemas.microsoft.com/office/drawing/2014/main" id="{A41CD24B-BE68-F147-B130-B13F8BFF1E70}"/>
              </a:ext>
            </a:extLst>
          </p:cNvPr>
          <p:cNvSpPr txBox="1">
            <a:spLocks/>
          </p:cNvSpPr>
          <p:nvPr/>
        </p:nvSpPr>
        <p:spPr>
          <a:xfrm>
            <a:off x="0" y="0"/>
            <a:ext cx="9159368" cy="718949"/>
          </a:xfrm>
          <a:prstGeom prst="rect">
            <a:avLst/>
          </a:prstGeom>
          <a:blipFill>
            <a:blip r:embed="rId8">
              <a:extLst>
                <a:ext uri="{BEBA8EAE-BF5A-486C-A8C5-ECC9F3942E4B}">
                  <a14:imgProps xmlns:a14="http://schemas.microsoft.com/office/drawing/2010/main">
                    <a14:imgLayer r:embed="rId9">
                      <a14:imgEffect>
                        <a14:artisticCrisscrossEtching/>
                      </a14:imgEffect>
                    </a14:imgLayer>
                  </a14:imgProps>
                </a:ext>
              </a:extLst>
            </a:blip>
            <a:tile tx="0" ty="0" sx="100000" sy="100000" flip="none" algn="tl"/>
          </a:blip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PGD: bien plus qu’un livrable de projet</a:t>
            </a:r>
          </a:p>
        </p:txBody>
      </p:sp>
      <p:sp>
        <p:nvSpPr>
          <p:cNvPr id="15" name="ZoneTexte 14">
            <a:extLst>
              <a:ext uri="{FF2B5EF4-FFF2-40B4-BE49-F238E27FC236}">
                <a16:creationId xmlns:a16="http://schemas.microsoft.com/office/drawing/2014/main" id="{B71C22EF-08ED-40CE-B25B-D59228023E1B}"/>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92761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908720"/>
            <a:ext cx="8856984" cy="5616624"/>
          </a:xfrm>
        </p:spPr>
        <p:txBody>
          <a:bodyPr>
            <a:normAutofit/>
          </a:bodyPr>
          <a:lstStyle/>
          <a:p>
            <a:pPr>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Pendant le projet</a:t>
            </a:r>
          </a:p>
          <a:p>
            <a:pPr marL="892175" lvl="0" indent="273050">
              <a:buClr>
                <a:schemeClr val="accent2">
                  <a:lumMod val="40000"/>
                  <a:lumOff val="60000"/>
                </a:schemeClr>
              </a:buClr>
              <a:buFont typeface="Wingdings" panose="05000000000000000000" pitchFamily="2" charset="2"/>
              <a:buChar char="§"/>
            </a:pPr>
            <a:r>
              <a:rPr lang="fr-FR" sz="2200" dirty="0">
                <a:solidFill>
                  <a:prstClr val="black"/>
                </a:solidFill>
                <a:cs typeface="Arial" panose="020B0604020202020204" pitchFamily="34" charset="0"/>
              </a:rPr>
              <a:t>Y </a:t>
            </a:r>
            <a:r>
              <a:rPr lang="fr-FR" sz="2200" dirty="0" err="1">
                <a:solidFill>
                  <a:prstClr val="black"/>
                </a:solidFill>
                <a:cs typeface="Arial" panose="020B0604020202020204" pitchFamily="34" charset="0"/>
              </a:rPr>
              <a:t>aura-t-il</a:t>
            </a:r>
            <a:r>
              <a:rPr lang="fr-FR" sz="2200" dirty="0">
                <a:solidFill>
                  <a:prstClr val="black"/>
                </a:solidFill>
                <a:cs typeface="Arial" panose="020B0604020202020204" pitchFamily="34" charset="0"/>
              </a:rPr>
              <a:t> échanges de données entre partenaires ?</a:t>
            </a:r>
          </a:p>
          <a:p>
            <a:pPr marL="892175" lvl="0" indent="273050">
              <a:buClr>
                <a:schemeClr val="accent2">
                  <a:lumMod val="40000"/>
                  <a:lumOff val="60000"/>
                </a:schemeClr>
              </a:buClr>
              <a:buFont typeface="Wingdings" panose="05000000000000000000" pitchFamily="2" charset="2"/>
              <a:buChar char="§"/>
            </a:pPr>
            <a:r>
              <a:rPr lang="fr-FR" sz="2200" dirty="0">
                <a:solidFill>
                  <a:prstClr val="black"/>
                </a:solidFill>
                <a:cs typeface="Arial" panose="020B0604020202020204" pitchFamily="34" charset="0"/>
              </a:rPr>
              <a:t>Si oui, décrire la procédure </a:t>
            </a:r>
          </a:p>
          <a:p>
            <a:pPr marL="0" indent="0" defTabSz="444500">
              <a:buClr>
                <a:srgbClr val="B84356"/>
              </a:buClr>
              <a:buNone/>
            </a:pPr>
            <a:r>
              <a:rPr lang="fr-FR" sz="2400" dirty="0">
                <a:cs typeface="Arial" panose="020B0604020202020204" pitchFamily="34" charset="0"/>
                <a:sym typeface="Wingdings" panose="05000000000000000000" pitchFamily="2" charset="2"/>
              </a:rPr>
              <a:t>	</a:t>
            </a:r>
            <a:r>
              <a:rPr lang="fr-FR" sz="2400" dirty="0">
                <a:solidFill>
                  <a:schemeClr val="accent2">
                    <a:lumMod val="60000"/>
                    <a:lumOff val="40000"/>
                  </a:schemeClr>
                </a:solidFill>
                <a:cs typeface="Arial" panose="020B0604020202020204" pitchFamily="34" charset="0"/>
                <a:sym typeface="Wingdings" panose="05000000000000000000" pitchFamily="2" charset="2"/>
              </a:rPr>
              <a:t> Dans la V1: montrez la mise en place de bonnes pratiques</a:t>
            </a:r>
          </a:p>
          <a:p>
            <a:pPr>
              <a:spcBef>
                <a:spcPts val="1800"/>
              </a:spcBef>
              <a:buClr>
                <a:schemeClr val="accent2">
                  <a:lumMod val="40000"/>
                  <a:lumOff val="60000"/>
                </a:schemeClr>
              </a:buClr>
              <a:buFont typeface="Wingdings" panose="05000000000000000000" pitchFamily="2" charset="2"/>
              <a:buChar char="Ø"/>
            </a:pPr>
            <a:r>
              <a:rPr lang="fr-FR" sz="2800" b="1" dirty="0">
                <a:cs typeface="Arial" panose="020B0604020202020204" pitchFamily="34" charset="0"/>
              </a:rPr>
              <a:t>Apres le projet</a:t>
            </a:r>
          </a:p>
          <a:p>
            <a:pPr marL="892175" indent="273050">
              <a:buClr>
                <a:schemeClr val="accent2">
                  <a:lumMod val="40000"/>
                  <a:lumOff val="60000"/>
                </a:schemeClr>
              </a:buClr>
              <a:buFont typeface="Wingdings" panose="05000000000000000000" pitchFamily="2" charset="2"/>
              <a:buChar char="§"/>
            </a:pPr>
            <a:r>
              <a:rPr lang="fr-FR" sz="2200" dirty="0">
                <a:solidFill>
                  <a:prstClr val="black"/>
                </a:solidFill>
                <a:cs typeface="Arial" panose="020B0604020202020204" pitchFamily="34" charset="0"/>
              </a:rPr>
              <a:t>Quelles données seront partagées ? </a:t>
            </a:r>
          </a:p>
          <a:p>
            <a:pPr marL="892175" indent="273050">
              <a:buClr>
                <a:schemeClr val="accent2">
                  <a:lumMod val="40000"/>
                  <a:lumOff val="60000"/>
                </a:schemeClr>
              </a:buClr>
              <a:buFont typeface="Wingdings" panose="05000000000000000000" pitchFamily="2" charset="2"/>
              <a:buChar char="§"/>
            </a:pPr>
            <a:r>
              <a:rPr lang="fr-FR" sz="2200" dirty="0">
                <a:solidFill>
                  <a:prstClr val="black"/>
                </a:solidFill>
                <a:cs typeface="Arial" panose="020B0604020202020204" pitchFamily="34" charset="0"/>
              </a:rPr>
              <a:t>Où ?; quand ? comment ?</a:t>
            </a:r>
          </a:p>
          <a:p>
            <a:pPr marL="892175" indent="273050">
              <a:buClr>
                <a:schemeClr val="accent2">
                  <a:lumMod val="40000"/>
                  <a:lumOff val="60000"/>
                </a:schemeClr>
              </a:buClr>
              <a:buFont typeface="Wingdings" panose="05000000000000000000" pitchFamily="2" charset="2"/>
              <a:buChar char="§"/>
            </a:pPr>
            <a:r>
              <a:rPr lang="fr-FR" sz="2200" dirty="0">
                <a:solidFill>
                  <a:prstClr val="black"/>
                </a:solidFill>
                <a:cs typeface="Arial" panose="020B0604020202020204" pitchFamily="34" charset="0"/>
              </a:rPr>
              <a:t>Qui aura accès aux données ?</a:t>
            </a:r>
          </a:p>
          <a:p>
            <a:pPr marL="892175" lvl="0" indent="0">
              <a:buClr>
                <a:srgbClr val="42BA97"/>
              </a:buClr>
              <a:buNone/>
            </a:pPr>
            <a:r>
              <a:rPr lang="fr-FR" sz="2400" dirty="0">
                <a:solidFill>
                  <a:prstClr val="black"/>
                </a:solidFill>
                <a:cs typeface="Arial" panose="020B0604020202020204" pitchFamily="34" charset="0"/>
                <a:sym typeface="Wingdings" panose="05000000000000000000" pitchFamily="2" charset="2"/>
              </a:rPr>
              <a:t>Réponses non connues au début du projet</a:t>
            </a:r>
          </a:p>
          <a:p>
            <a:pPr marL="892175" lvl="0" indent="0">
              <a:buClr>
                <a:srgbClr val="42BA97"/>
              </a:buClr>
              <a:buNone/>
            </a:pPr>
            <a:r>
              <a:rPr lang="fr-FR" sz="2400" dirty="0">
                <a:solidFill>
                  <a:prstClr val="black"/>
                </a:solidFill>
                <a:cs typeface="Arial" panose="020B0604020202020204" pitchFamily="34" charset="0"/>
              </a:rPr>
              <a:t>Aspects plutôt détaillés dans les V2 et V3</a:t>
            </a:r>
          </a:p>
          <a:p>
            <a:pPr marL="469900" lvl="0" indent="0">
              <a:buClr>
                <a:srgbClr val="0070C0"/>
              </a:buClr>
              <a:buNone/>
            </a:pPr>
            <a:r>
              <a:rPr lang="fr-FR" sz="2400" dirty="0">
                <a:solidFill>
                  <a:schemeClr val="accent2">
                    <a:lumMod val="60000"/>
                    <a:lumOff val="40000"/>
                  </a:schemeClr>
                </a:solidFill>
                <a:cs typeface="Arial" panose="020B0604020202020204" pitchFamily="34" charset="0"/>
                <a:sym typeface="Wingdings" panose="05000000000000000000" pitchFamily="2" charset="2"/>
              </a:rPr>
              <a:t> </a:t>
            </a:r>
            <a:r>
              <a:rPr lang="fr-FR" sz="2400" dirty="0">
                <a:solidFill>
                  <a:schemeClr val="accent2">
                    <a:lumMod val="60000"/>
                    <a:lumOff val="40000"/>
                  </a:schemeClr>
                </a:solidFill>
                <a:cs typeface="Arial" panose="020B0604020202020204" pitchFamily="34" charset="0"/>
              </a:rPr>
              <a:t>Dans la V1: montrez que le consortium du projet se place sur une trajectoire de partage des données </a:t>
            </a:r>
          </a:p>
          <a:p>
            <a:pPr marL="892175" indent="0">
              <a:buClr>
                <a:srgbClr val="B84356"/>
              </a:buClr>
              <a:buNone/>
            </a:pPr>
            <a:endParaRPr lang="fr-FR" sz="2400" dirty="0">
              <a:solidFill>
                <a:prstClr val="black"/>
              </a:solidFill>
              <a:cs typeface="Arial" panose="020B0604020202020204" pitchFamily="34" charset="0"/>
            </a:endParaRPr>
          </a:p>
          <a:p>
            <a:pPr marL="0" indent="0">
              <a:buClr>
                <a:srgbClr val="B84356"/>
              </a:buClr>
              <a:buNone/>
            </a:pPr>
            <a:endParaRPr lang="fr-FR" sz="2800" b="1" dirty="0">
              <a:cs typeface="Arial" panose="020B0604020202020204" pitchFamily="34" charset="0"/>
            </a:endParaRPr>
          </a:p>
          <a:p>
            <a:pPr>
              <a:buClr>
                <a:srgbClr val="82AA87"/>
              </a:buClr>
              <a:buFont typeface="Wingdings" panose="05000000000000000000" pitchFamily="2" charset="2"/>
              <a:buChar char="Ø"/>
            </a:pPr>
            <a:endParaRPr lang="fr-FR" dirty="0"/>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60</a:t>
            </a:fld>
            <a:endParaRPr lang="fr-FR"/>
          </a:p>
        </p:txBody>
      </p:sp>
      <p:sp>
        <p:nvSpPr>
          <p:cNvPr id="8" name="Titre 1">
            <a:extLst>
              <a:ext uri="{FF2B5EF4-FFF2-40B4-BE49-F238E27FC236}">
                <a16:creationId xmlns:a16="http://schemas.microsoft.com/office/drawing/2014/main" id="{797D9D71-B6D5-8D43-85F5-0BFEF368820F}"/>
              </a:ext>
            </a:extLst>
          </p:cNvPr>
          <p:cNvSpPr txBox="1">
            <a:spLocks/>
          </p:cNvSpPr>
          <p:nvPr/>
        </p:nvSpPr>
        <p:spPr>
          <a:xfrm>
            <a:off x="0" y="0"/>
            <a:ext cx="9159368" cy="718949"/>
          </a:xfrm>
          <a:prstGeom prst="rect">
            <a:avLst/>
          </a:prstGeom>
          <a:blipFill>
            <a:blip r:embed="rId3"/>
            <a:tile tx="0" ty="0" sx="100000" sy="100000" flip="none" algn="tl"/>
          </a:blipFill>
        </p:spPr>
        <p:txBody>
          <a:bodyPr vert="horz" lIns="91440" tIns="45720" rIns="91440" bIns="45720" rtlCol="0" anchor="ctr">
            <a:normAutofit/>
          </a:bodyPr>
          <a:lstStyle>
            <a:defPPr>
              <a:defRPr lang="fr-FR"/>
            </a:defPPr>
            <a:lvl1pPr>
              <a:spcBef>
                <a:spcPct val="0"/>
              </a:spcBef>
              <a:buNone/>
              <a:defRPr sz="3200" b="1">
                <a:ea typeface="+mj-ea"/>
                <a:cs typeface="+mj-cs"/>
              </a:defRPr>
            </a:lvl1pPr>
          </a:lstStyle>
          <a:p>
            <a:r>
              <a:rPr lang="fr-FR" dirty="0"/>
              <a:t>6. Spécifier les modalités de partage des données</a:t>
            </a:r>
          </a:p>
        </p:txBody>
      </p:sp>
      <p:pic>
        <p:nvPicPr>
          <p:cNvPr id="22" name="Image 21">
            <a:extLst>
              <a:ext uri="{FF2B5EF4-FFF2-40B4-BE49-F238E27FC236}">
                <a16:creationId xmlns:a16="http://schemas.microsoft.com/office/drawing/2014/main" id="{8692D728-26AA-4FDC-AB8E-4BEAE8FB3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363" y="3386437"/>
            <a:ext cx="600124" cy="582143"/>
          </a:xfrm>
          <a:prstGeom prst="rect">
            <a:avLst/>
          </a:prstGeom>
        </p:spPr>
      </p:pic>
      <p:pic>
        <p:nvPicPr>
          <p:cNvPr id="24" name="Image 23">
            <a:extLst>
              <a:ext uri="{FF2B5EF4-FFF2-40B4-BE49-F238E27FC236}">
                <a16:creationId xmlns:a16="http://schemas.microsoft.com/office/drawing/2014/main" id="{8E95C97E-E69C-4323-859F-0EC04F1DAF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5998" y="3310075"/>
            <a:ext cx="656688" cy="658505"/>
          </a:xfrm>
          <a:prstGeom prst="rect">
            <a:avLst/>
          </a:prstGeom>
        </p:spPr>
      </p:pic>
      <p:pic>
        <p:nvPicPr>
          <p:cNvPr id="25" name="Imag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2717" y="3404210"/>
            <a:ext cx="844956" cy="425310"/>
          </a:xfrm>
          <a:prstGeom prst="rect">
            <a:avLst/>
          </a:prstGeom>
        </p:spPr>
      </p:pic>
      <p:pic>
        <p:nvPicPr>
          <p:cNvPr id="26" name="Image 25">
            <a:extLst>
              <a:ext uri="{FF2B5EF4-FFF2-40B4-BE49-F238E27FC236}">
                <a16:creationId xmlns:a16="http://schemas.microsoft.com/office/drawing/2014/main" id="{2AFA1A8F-B176-4C8C-A78C-365FEC3A1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3186" y="3440691"/>
            <a:ext cx="883911" cy="264994"/>
          </a:xfrm>
          <a:prstGeom prst="rect">
            <a:avLst/>
          </a:prstGeom>
        </p:spPr>
      </p:pic>
      <p:pic>
        <p:nvPicPr>
          <p:cNvPr id="27" name="Imag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1745" y="4609456"/>
            <a:ext cx="1030149" cy="275201"/>
          </a:xfrm>
          <a:prstGeom prst="rect">
            <a:avLst/>
          </a:prstGeom>
        </p:spPr>
      </p:pic>
      <p:grpSp>
        <p:nvGrpSpPr>
          <p:cNvPr id="28" name="Groupe 27"/>
          <p:cNvGrpSpPr/>
          <p:nvPr/>
        </p:nvGrpSpPr>
        <p:grpSpPr>
          <a:xfrm>
            <a:off x="5575112" y="3740613"/>
            <a:ext cx="1171985" cy="582142"/>
            <a:chOff x="5022881" y="6004363"/>
            <a:chExt cx="1709360" cy="772556"/>
          </a:xfrm>
        </p:grpSpPr>
        <p:pic>
          <p:nvPicPr>
            <p:cNvPr id="2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2881" y="6040645"/>
              <a:ext cx="1709360" cy="73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5025752" y="6004363"/>
              <a:ext cx="914400" cy="232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FF370B6D-43DD-4D88-A1AE-DB81FA68E39C}"/>
              </a:ext>
            </a:extLst>
          </p:cNvPr>
          <p:cNvGrpSpPr/>
          <p:nvPr/>
        </p:nvGrpSpPr>
        <p:grpSpPr>
          <a:xfrm>
            <a:off x="5938" y="6464300"/>
            <a:ext cx="9120556" cy="435904"/>
            <a:chOff x="5938" y="6464300"/>
            <a:chExt cx="9120556" cy="435904"/>
          </a:xfrm>
        </p:grpSpPr>
        <p:pic>
          <p:nvPicPr>
            <p:cNvPr id="19" name="Image 18">
              <a:extLst>
                <a:ext uri="{FF2B5EF4-FFF2-40B4-BE49-F238E27FC236}">
                  <a16:creationId xmlns:a16="http://schemas.microsoft.com/office/drawing/2014/main" id="{DB2BAB8F-D5A4-4EDE-98D1-4C355BF158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A7884D7C-6F57-4228-92C3-32B07F9E35A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60</a:t>
              </a:fld>
              <a:endParaRPr lang="fr-FR" sz="1200" dirty="0">
                <a:solidFill>
                  <a:schemeClr val="tx1"/>
                </a:solidFill>
              </a:endParaRPr>
            </a:p>
          </p:txBody>
        </p:sp>
      </p:grpSp>
      <p:pic>
        <p:nvPicPr>
          <p:cNvPr id="6" name="Image 5">
            <a:extLst>
              <a:ext uri="{FF2B5EF4-FFF2-40B4-BE49-F238E27FC236}">
                <a16:creationId xmlns:a16="http://schemas.microsoft.com/office/drawing/2014/main" id="{707A1BBB-CBCA-46C9-9D40-DAAE98D13E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307" y="2924944"/>
            <a:ext cx="2514877" cy="425310"/>
          </a:xfrm>
          <a:prstGeom prst="rect">
            <a:avLst/>
          </a:prstGeom>
        </p:spPr>
      </p:pic>
      <p:sp>
        <p:nvSpPr>
          <p:cNvPr id="20" name="ZoneTexte 19">
            <a:extLst>
              <a:ext uri="{FF2B5EF4-FFF2-40B4-BE49-F238E27FC236}">
                <a16:creationId xmlns:a16="http://schemas.microsoft.com/office/drawing/2014/main" id="{CEB321D1-DE55-4F33-846A-118A795CFE15}"/>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pic>
        <p:nvPicPr>
          <p:cNvPr id="2" name="Image 1">
            <a:extLst>
              <a:ext uri="{FF2B5EF4-FFF2-40B4-BE49-F238E27FC236}">
                <a16:creationId xmlns:a16="http://schemas.microsoft.com/office/drawing/2014/main" id="{18B4F76D-5C6D-4A39-A908-17B8F4F2816D}"/>
              </a:ext>
            </a:extLst>
          </p:cNvPr>
          <p:cNvPicPr>
            <a:picLocks noChangeAspect="1"/>
          </p:cNvPicPr>
          <p:nvPr/>
        </p:nvPicPr>
        <p:blipFill>
          <a:blip r:embed="rId12"/>
          <a:stretch>
            <a:fillRect/>
          </a:stretch>
        </p:blipFill>
        <p:spPr>
          <a:xfrm>
            <a:off x="7101074" y="4962434"/>
            <a:ext cx="1561341" cy="404044"/>
          </a:xfrm>
          <a:prstGeom prst="rect">
            <a:avLst/>
          </a:prstGeom>
        </p:spPr>
      </p:pic>
      <p:pic>
        <p:nvPicPr>
          <p:cNvPr id="7" name="Image 6">
            <a:extLst>
              <a:ext uri="{FF2B5EF4-FFF2-40B4-BE49-F238E27FC236}">
                <a16:creationId xmlns:a16="http://schemas.microsoft.com/office/drawing/2014/main" id="{BCC45DEB-FA7D-41D9-8A73-3D3CC5A2DAD3}"/>
              </a:ext>
            </a:extLst>
          </p:cNvPr>
          <p:cNvPicPr>
            <a:picLocks noChangeAspect="1"/>
          </p:cNvPicPr>
          <p:nvPr/>
        </p:nvPicPr>
        <p:blipFill>
          <a:blip r:embed="rId13"/>
          <a:stretch>
            <a:fillRect/>
          </a:stretch>
        </p:blipFill>
        <p:spPr>
          <a:xfrm>
            <a:off x="7242399" y="4045354"/>
            <a:ext cx="1558456" cy="404044"/>
          </a:xfrm>
          <a:prstGeom prst="rect">
            <a:avLst/>
          </a:prstGeom>
        </p:spPr>
      </p:pic>
    </p:spTree>
    <p:extLst>
      <p:ext uri="{BB962C8B-B14F-4D97-AF65-F5344CB8AC3E}">
        <p14:creationId xmlns:p14="http://schemas.microsoft.com/office/powerpoint/2010/main" val="1896551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Cartographie des criquets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6" name="ZoneTexte 5">
            <a:extLst>
              <a:ext uri="{FF2B5EF4-FFF2-40B4-BE49-F238E27FC236}">
                <a16:creationId xmlns:a16="http://schemas.microsoft.com/office/drawing/2014/main" id="{38FAC7E2-678D-4361-8A93-1CAF00CA7577}"/>
              </a:ext>
            </a:extLst>
          </p:cNvPr>
          <p:cNvSpPr txBox="1"/>
          <p:nvPr/>
        </p:nvSpPr>
        <p:spPr>
          <a:xfrm>
            <a:off x="320144" y="3284984"/>
            <a:ext cx="8572335" cy="400110"/>
          </a:xfrm>
          <a:prstGeom prst="rect">
            <a:avLst/>
          </a:prstGeom>
          <a:noFill/>
        </p:spPr>
        <p:txBody>
          <a:bodyPr wrap="square" rtlCol="0">
            <a:spAutoFit/>
          </a:bodyPr>
          <a:lstStyle/>
          <a:p>
            <a:r>
              <a:rPr lang="fr-FR" sz="2000" b="1" dirty="0"/>
              <a:t>6. Modalités de partages des données</a:t>
            </a:r>
            <a:endParaRPr lang="fr-FR" sz="1600" dirty="0"/>
          </a:p>
        </p:txBody>
      </p:sp>
      <p:sp>
        <p:nvSpPr>
          <p:cNvPr id="49" name="ZoneTexte 48">
            <a:extLst>
              <a:ext uri="{FF2B5EF4-FFF2-40B4-BE49-F238E27FC236}">
                <a16:creationId xmlns:a16="http://schemas.microsoft.com/office/drawing/2014/main" id="{00D96B40-BF86-492E-887E-5B767A6698FF}"/>
              </a:ext>
            </a:extLst>
          </p:cNvPr>
          <p:cNvSpPr txBox="1"/>
          <p:nvPr/>
        </p:nvSpPr>
        <p:spPr>
          <a:xfrm>
            <a:off x="467544" y="3712964"/>
            <a:ext cx="8572335" cy="1554272"/>
          </a:xfrm>
          <a:prstGeom prst="rect">
            <a:avLst/>
          </a:prstGeom>
          <a:noFill/>
        </p:spPr>
        <p:txBody>
          <a:bodyPr wrap="square" rtlCol="0">
            <a:spAutoFit/>
          </a:bodyPr>
          <a:lstStyle/>
          <a:p>
            <a:pPr marL="285750" indent="-285750">
              <a:spcBef>
                <a:spcPts val="600"/>
              </a:spcBef>
              <a:buFont typeface="Courier New" panose="02070309020205020404" pitchFamily="49" charset="0"/>
              <a:buChar char="o"/>
            </a:pPr>
            <a:r>
              <a:rPr lang="fr-FR" dirty="0"/>
              <a:t>Toutes les données sur les criquets seront partagées avec les instances de lutte contre le criquet pèlerin dès qu’elles seront finalisées.</a:t>
            </a:r>
          </a:p>
          <a:p>
            <a:pPr marL="285750" indent="-285750">
              <a:spcBef>
                <a:spcPts val="600"/>
              </a:spcBef>
              <a:buFont typeface="Courier New" panose="02070309020205020404" pitchFamily="49" charset="0"/>
              <a:buChar char="o"/>
            </a:pPr>
            <a:r>
              <a:rPr lang="fr-FR" dirty="0"/>
              <a:t>Le consortium du projet a pour objectif de mettre à disposition de tous, les données de ce projet. Ce partage de données est prévu après publication, ou au max 2 ans après la fin du projet.</a:t>
            </a:r>
          </a:p>
        </p:txBody>
      </p:sp>
      <p:sp>
        <p:nvSpPr>
          <p:cNvPr id="18" name="Rectangle : coins arrondis 17">
            <a:extLst>
              <a:ext uri="{FF2B5EF4-FFF2-40B4-BE49-F238E27FC236}">
                <a16:creationId xmlns:a16="http://schemas.microsoft.com/office/drawing/2014/main" id="{203B4C76-7783-41B0-8AA2-069E102CAFE5}"/>
              </a:ext>
            </a:extLst>
          </p:cNvPr>
          <p:cNvSpPr/>
          <p:nvPr/>
        </p:nvSpPr>
        <p:spPr>
          <a:xfrm>
            <a:off x="2349664" y="980728"/>
            <a:ext cx="4019769"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F0693051-83C8-49C1-BC24-FB9CE0033614}"/>
              </a:ext>
            </a:extLst>
          </p:cNvPr>
          <p:cNvSpPr txBox="1"/>
          <p:nvPr/>
        </p:nvSpPr>
        <p:spPr>
          <a:xfrm>
            <a:off x="3059832" y="1197764"/>
            <a:ext cx="2394822"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d’observation </a:t>
            </a:r>
          </a:p>
          <a:p>
            <a:pPr algn="ctr"/>
            <a:r>
              <a:rPr lang="fr-FR" dirty="0"/>
              <a:t>des criquets</a:t>
            </a:r>
            <a:endParaRPr lang="fr-FR" sz="1600" dirty="0"/>
          </a:p>
        </p:txBody>
      </p:sp>
      <p:sp>
        <p:nvSpPr>
          <p:cNvPr id="20" name="ZoneTexte 19">
            <a:extLst>
              <a:ext uri="{FF2B5EF4-FFF2-40B4-BE49-F238E27FC236}">
                <a16:creationId xmlns:a16="http://schemas.microsoft.com/office/drawing/2014/main" id="{2946F30A-2F49-4FF8-93DC-FAA0A656BD2B}"/>
              </a:ext>
            </a:extLst>
          </p:cNvPr>
          <p:cNvSpPr txBox="1"/>
          <p:nvPr/>
        </p:nvSpPr>
        <p:spPr>
          <a:xfrm>
            <a:off x="6607044" y="1547500"/>
            <a:ext cx="2141420"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dirty="0"/>
              <a:t>Données climatiques</a:t>
            </a:r>
            <a:endParaRPr lang="fr-FR" sz="1600" dirty="0"/>
          </a:p>
        </p:txBody>
      </p:sp>
      <p:sp>
        <p:nvSpPr>
          <p:cNvPr id="21" name="ZoneTexte 20">
            <a:extLst>
              <a:ext uri="{FF2B5EF4-FFF2-40B4-BE49-F238E27FC236}">
                <a16:creationId xmlns:a16="http://schemas.microsoft.com/office/drawing/2014/main" id="{5D7D0EED-3C45-4FCE-93D4-10D6323A3B86}"/>
              </a:ext>
            </a:extLst>
          </p:cNvPr>
          <p:cNvSpPr txBox="1"/>
          <p:nvPr/>
        </p:nvSpPr>
        <p:spPr>
          <a:xfrm>
            <a:off x="3320000" y="2349132"/>
            <a:ext cx="2079095"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dirty="0"/>
              <a:t>Données Végétation</a:t>
            </a:r>
          </a:p>
        </p:txBody>
      </p:sp>
      <p:pic>
        <p:nvPicPr>
          <p:cNvPr id="22" name="Image 21">
            <a:extLst>
              <a:ext uri="{FF2B5EF4-FFF2-40B4-BE49-F238E27FC236}">
                <a16:creationId xmlns:a16="http://schemas.microsoft.com/office/drawing/2014/main" id="{A4B11CF4-FF53-4B26-B3B0-5E23A5FFC4E7}"/>
              </a:ext>
            </a:extLst>
          </p:cNvPr>
          <p:cNvPicPr>
            <a:picLocks noChangeAspect="1"/>
          </p:cNvPicPr>
          <p:nvPr/>
        </p:nvPicPr>
        <p:blipFill>
          <a:blip r:embed="rId4"/>
          <a:stretch>
            <a:fillRect/>
          </a:stretch>
        </p:blipFill>
        <p:spPr>
          <a:xfrm>
            <a:off x="141738" y="981590"/>
            <a:ext cx="1981990" cy="2303394"/>
          </a:xfrm>
          <a:prstGeom prst="rect">
            <a:avLst/>
          </a:prstGeom>
        </p:spPr>
      </p:pic>
      <p:sp>
        <p:nvSpPr>
          <p:cNvPr id="23" name="ZoneTexte 22">
            <a:extLst>
              <a:ext uri="{FF2B5EF4-FFF2-40B4-BE49-F238E27FC236}">
                <a16:creationId xmlns:a16="http://schemas.microsoft.com/office/drawing/2014/main" id="{D655341B-133F-4C79-97C1-767933E27524}"/>
              </a:ext>
            </a:extLst>
          </p:cNvPr>
          <p:cNvSpPr txBox="1"/>
          <p:nvPr/>
        </p:nvSpPr>
        <p:spPr>
          <a:xfrm>
            <a:off x="6593326" y="2072175"/>
            <a:ext cx="2321661"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fr-FR" dirty="0"/>
              <a:t>Données télédétection</a:t>
            </a:r>
            <a:endParaRPr lang="fr-FR" sz="1600" dirty="0"/>
          </a:p>
        </p:txBody>
      </p:sp>
      <p:sp>
        <p:nvSpPr>
          <p:cNvPr id="24" name="ZoneTexte 23">
            <a:extLst>
              <a:ext uri="{FF2B5EF4-FFF2-40B4-BE49-F238E27FC236}">
                <a16:creationId xmlns:a16="http://schemas.microsoft.com/office/drawing/2014/main" id="{843E1DF6-B254-4D18-9CEA-6B49A2BDE2DA}"/>
              </a:ext>
            </a:extLst>
          </p:cNvPr>
          <p:cNvSpPr txBox="1"/>
          <p:nvPr/>
        </p:nvSpPr>
        <p:spPr>
          <a:xfrm>
            <a:off x="467544" y="5229200"/>
            <a:ext cx="8572335" cy="923330"/>
          </a:xfrm>
          <a:prstGeom prst="rect">
            <a:avLst/>
          </a:prstGeom>
          <a:noFill/>
        </p:spPr>
        <p:txBody>
          <a:bodyPr wrap="square" rtlCol="0">
            <a:spAutoFit/>
          </a:bodyPr>
          <a:lstStyle/>
          <a:p>
            <a:pPr marL="285750" indent="-285750">
              <a:spcBef>
                <a:spcPts val="600"/>
              </a:spcBef>
              <a:buFont typeface="Courier New" panose="02070309020205020404" pitchFamily="49" charset="0"/>
              <a:buChar char="o"/>
            </a:pPr>
            <a:r>
              <a:rPr lang="fr-FR" dirty="0"/>
              <a:t>L’entrepôt de données n’est pas encore déterminé: le Dataverse du Cirad ou l’entrepôt international de biodiversité GBIF serait adapté pour déposer les données sous licence ouverte de type CC-BY.</a:t>
            </a:r>
          </a:p>
        </p:txBody>
      </p:sp>
    </p:spTree>
    <p:extLst>
      <p:ext uri="{BB962C8B-B14F-4D97-AF65-F5344CB8AC3E}">
        <p14:creationId xmlns:p14="http://schemas.microsoft.com/office/powerpoint/2010/main" val="16398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Titre 1">
            <a:extLst>
              <a:ext uri="{FF2B5EF4-FFF2-40B4-BE49-F238E27FC236}">
                <a16:creationId xmlns:a16="http://schemas.microsoft.com/office/drawing/2014/main" id="{A0481D87-2014-4D26-BEB1-B1E28723973F}"/>
              </a:ext>
            </a:extLst>
          </p:cNvPr>
          <p:cNvSpPr txBox="1">
            <a:spLocks/>
          </p:cNvSpPr>
          <p:nvPr/>
        </p:nvSpPr>
        <p:spPr>
          <a:xfrm>
            <a:off x="0" y="0"/>
            <a:ext cx="9159368" cy="718949"/>
          </a:xfrm>
          <a:prstGeom prst="rect">
            <a:avLst/>
          </a:prstGeom>
          <a:pattFill prst="pct5">
            <a:fgClr>
              <a:schemeClr val="accent2">
                <a:lumMod val="40000"/>
                <a:lumOff val="60000"/>
              </a:schemeClr>
            </a:fgClr>
            <a:bgClr>
              <a:schemeClr val="accent3">
                <a:lumMod val="60000"/>
                <a:lumOff val="40000"/>
              </a:schemeClr>
            </a:bgClr>
          </a:pattFill>
        </p:spPr>
        <p:txBody>
          <a:bodyPr vert="horz" lIns="91440" tIns="45720" rIns="91440" bIns="45720" rtlCol="0" anchor="ctr">
            <a:normAutofit/>
          </a:bodyPr>
          <a:lstStyle>
            <a:lvl1pPr>
              <a:spcBef>
                <a:spcPct val="0"/>
              </a:spcBef>
              <a:buNone/>
              <a:defRPr sz="3200" b="1">
                <a:ea typeface="+mj-ea"/>
                <a:cs typeface="+mj-cs"/>
              </a:defRPr>
            </a:lvl1pPr>
          </a:lstStyle>
          <a:p>
            <a:r>
              <a:rPr lang="fr-FR" dirty="0"/>
              <a:t>Comportement de ménages ruraux face aux risques</a:t>
            </a:r>
          </a:p>
        </p:txBody>
      </p:sp>
      <p:sp>
        <p:nvSpPr>
          <p:cNvPr id="44" name="ZoneTexte 43">
            <a:extLst>
              <a:ext uri="{FF2B5EF4-FFF2-40B4-BE49-F238E27FC236}">
                <a16:creationId xmlns:a16="http://schemas.microsoft.com/office/drawing/2014/main" id="{2598D086-7684-47B4-A67A-6A2C0C159539}"/>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
        <p:nvSpPr>
          <p:cNvPr id="3" name="Rectangle : coins arrondis 2">
            <a:extLst>
              <a:ext uri="{FF2B5EF4-FFF2-40B4-BE49-F238E27FC236}">
                <a16:creationId xmlns:a16="http://schemas.microsoft.com/office/drawing/2014/main" id="{9189172D-35F0-49D0-914F-37D6EE80D261}"/>
              </a:ext>
            </a:extLst>
          </p:cNvPr>
          <p:cNvSpPr/>
          <p:nvPr/>
        </p:nvSpPr>
        <p:spPr>
          <a:xfrm>
            <a:off x="2349664" y="836712"/>
            <a:ext cx="3602670" cy="2470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AF716902-5BC3-4F90-A253-D7130BC5C7DF}"/>
              </a:ext>
            </a:extLst>
          </p:cNvPr>
          <p:cNvSpPr txBox="1"/>
          <p:nvPr/>
        </p:nvSpPr>
        <p:spPr>
          <a:xfrm>
            <a:off x="6638803" y="1401902"/>
            <a:ext cx="1136529"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fr-FR" sz="1600" dirty="0"/>
              <a:t>climatiques</a:t>
            </a:r>
          </a:p>
        </p:txBody>
      </p:sp>
      <p:sp>
        <p:nvSpPr>
          <p:cNvPr id="17" name="ZoneTexte 16">
            <a:extLst>
              <a:ext uri="{FF2B5EF4-FFF2-40B4-BE49-F238E27FC236}">
                <a16:creationId xmlns:a16="http://schemas.microsoft.com/office/drawing/2014/main" id="{F9FFE96D-CC1C-442A-A62B-0CDFCBB4B1D6}"/>
              </a:ext>
            </a:extLst>
          </p:cNvPr>
          <p:cNvSpPr txBox="1"/>
          <p:nvPr/>
        </p:nvSpPr>
        <p:spPr>
          <a:xfrm>
            <a:off x="2842335" y="1196752"/>
            <a:ext cx="2177199" cy="147732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fr-FR" dirty="0"/>
              <a:t>Données sur </a:t>
            </a:r>
          </a:p>
          <a:p>
            <a:pPr algn="ctr"/>
            <a:r>
              <a:rPr lang="fr-FR" dirty="0"/>
              <a:t>les ménages ruraux : </a:t>
            </a:r>
          </a:p>
          <a:p>
            <a:pPr algn="ctr"/>
            <a:r>
              <a:rPr lang="fr-FR" dirty="0"/>
              <a:t>personnelles</a:t>
            </a:r>
          </a:p>
          <a:p>
            <a:pPr algn="ctr"/>
            <a:r>
              <a:rPr lang="fr-FR" dirty="0"/>
              <a:t>socio-économiques</a:t>
            </a:r>
          </a:p>
          <a:p>
            <a:pPr algn="ctr"/>
            <a:r>
              <a:rPr lang="fr-FR" dirty="0"/>
              <a:t>comportementales </a:t>
            </a:r>
          </a:p>
        </p:txBody>
      </p:sp>
      <p:sp>
        <p:nvSpPr>
          <p:cNvPr id="18" name="ZoneTexte 17">
            <a:extLst>
              <a:ext uri="{FF2B5EF4-FFF2-40B4-BE49-F238E27FC236}">
                <a16:creationId xmlns:a16="http://schemas.microsoft.com/office/drawing/2014/main" id="{36F871FC-696F-4EAD-824E-BDBFE70BAC05}"/>
              </a:ext>
            </a:extLst>
          </p:cNvPr>
          <p:cNvSpPr txBox="1"/>
          <p:nvPr/>
        </p:nvSpPr>
        <p:spPr>
          <a:xfrm>
            <a:off x="6501361" y="955448"/>
            <a:ext cx="1411412"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fr-FR" sz="1600" dirty="0"/>
              <a:t>géographiques</a:t>
            </a:r>
          </a:p>
        </p:txBody>
      </p:sp>
      <p:sp>
        <p:nvSpPr>
          <p:cNvPr id="19" name="ZoneTexte 18">
            <a:extLst>
              <a:ext uri="{FF2B5EF4-FFF2-40B4-BE49-F238E27FC236}">
                <a16:creationId xmlns:a16="http://schemas.microsoft.com/office/drawing/2014/main" id="{0BE2827D-3F58-41E2-B87D-59748CAB9234}"/>
              </a:ext>
            </a:extLst>
          </p:cNvPr>
          <p:cNvSpPr txBox="1"/>
          <p:nvPr/>
        </p:nvSpPr>
        <p:spPr>
          <a:xfrm>
            <a:off x="6381462" y="1847810"/>
            <a:ext cx="1790938"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sz="1600" dirty="0"/>
              <a:t>environnementales</a:t>
            </a:r>
          </a:p>
        </p:txBody>
      </p:sp>
      <p:sp>
        <p:nvSpPr>
          <p:cNvPr id="20" name="ZoneTexte 19">
            <a:extLst>
              <a:ext uri="{FF2B5EF4-FFF2-40B4-BE49-F238E27FC236}">
                <a16:creationId xmlns:a16="http://schemas.microsoft.com/office/drawing/2014/main" id="{9446846C-DB4B-4F87-9AEE-B948E8FBCCA2}"/>
              </a:ext>
            </a:extLst>
          </p:cNvPr>
          <p:cNvSpPr txBox="1"/>
          <p:nvPr/>
        </p:nvSpPr>
        <p:spPr>
          <a:xfrm>
            <a:off x="6412875" y="2349592"/>
            <a:ext cx="1588384" cy="338554"/>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communautaires</a:t>
            </a:r>
          </a:p>
        </p:txBody>
      </p:sp>
      <p:sp>
        <p:nvSpPr>
          <p:cNvPr id="21" name="ZoneTexte 20">
            <a:extLst>
              <a:ext uri="{FF2B5EF4-FFF2-40B4-BE49-F238E27FC236}">
                <a16:creationId xmlns:a16="http://schemas.microsoft.com/office/drawing/2014/main" id="{FCAD08DE-D8BE-4803-A9B9-8AD9B21187B0}"/>
              </a:ext>
            </a:extLst>
          </p:cNvPr>
          <p:cNvSpPr txBox="1"/>
          <p:nvPr/>
        </p:nvSpPr>
        <p:spPr>
          <a:xfrm>
            <a:off x="6830835" y="2829047"/>
            <a:ext cx="637419" cy="338554"/>
          </a:xfrm>
          <a:prstGeom prst="rect">
            <a:avLst/>
          </a:prstGeom>
          <a:solidFill>
            <a:srgbClr val="FFD85B"/>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fr-FR" sz="1600" dirty="0"/>
              <a:t>santé</a:t>
            </a:r>
          </a:p>
        </p:txBody>
      </p:sp>
      <p:pic>
        <p:nvPicPr>
          <p:cNvPr id="1026" name="Picture 2" descr="Bruno LOCATELLI | Researcher | Dr | Cirad - La recherche agronomique pour  le développement, Montpellier | CIRAD | Unité Propre de Recherche Biens et  Services des Écosystèmes Forestiers Tropicaux: l'Enjeu du Changement Global  (BSEF)">
            <a:extLst>
              <a:ext uri="{FF2B5EF4-FFF2-40B4-BE49-F238E27FC236}">
                <a16:creationId xmlns:a16="http://schemas.microsoft.com/office/drawing/2014/main" id="{9E53C947-A5C6-419F-9E62-074CDFCAC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00" y="1124744"/>
            <a:ext cx="1816020" cy="1816020"/>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2565A716-AF74-4E15-9936-3D8FAF47949D}"/>
              </a:ext>
            </a:extLst>
          </p:cNvPr>
          <p:cNvSpPr txBox="1"/>
          <p:nvPr/>
        </p:nvSpPr>
        <p:spPr>
          <a:xfrm>
            <a:off x="320144" y="3534980"/>
            <a:ext cx="8572335" cy="400110"/>
          </a:xfrm>
          <a:prstGeom prst="rect">
            <a:avLst/>
          </a:prstGeom>
          <a:noFill/>
        </p:spPr>
        <p:txBody>
          <a:bodyPr wrap="square" rtlCol="0">
            <a:spAutoFit/>
          </a:bodyPr>
          <a:lstStyle/>
          <a:p>
            <a:r>
              <a:rPr lang="fr-FR" sz="2000" b="1" dirty="0"/>
              <a:t>6. Modalités de partages des données</a:t>
            </a:r>
            <a:endParaRPr lang="fr-FR" sz="1600" dirty="0"/>
          </a:p>
        </p:txBody>
      </p:sp>
      <p:sp>
        <p:nvSpPr>
          <p:cNvPr id="23" name="ZoneTexte 22">
            <a:extLst>
              <a:ext uri="{FF2B5EF4-FFF2-40B4-BE49-F238E27FC236}">
                <a16:creationId xmlns:a16="http://schemas.microsoft.com/office/drawing/2014/main" id="{3A45C304-9820-4521-81BA-41B5AF72D27B}"/>
              </a:ext>
            </a:extLst>
          </p:cNvPr>
          <p:cNvSpPr txBox="1"/>
          <p:nvPr/>
        </p:nvSpPr>
        <p:spPr>
          <a:xfrm>
            <a:off x="467544" y="3962960"/>
            <a:ext cx="8572335" cy="2262158"/>
          </a:xfrm>
          <a:prstGeom prst="rect">
            <a:avLst/>
          </a:prstGeom>
          <a:noFill/>
        </p:spPr>
        <p:txBody>
          <a:bodyPr wrap="square" rtlCol="0">
            <a:spAutoFit/>
          </a:bodyPr>
          <a:lstStyle/>
          <a:p>
            <a:pPr marL="285750" indent="-285750">
              <a:spcBef>
                <a:spcPts val="600"/>
              </a:spcBef>
              <a:buFont typeface="Courier New" panose="02070309020205020404" pitchFamily="49" charset="0"/>
              <a:buChar char="o"/>
            </a:pPr>
            <a:r>
              <a:rPr lang="fr-FR" dirty="0"/>
              <a:t>Toutes les données quantitatives ont vocation à être publiées après anonymisation.</a:t>
            </a:r>
          </a:p>
          <a:p>
            <a:pPr marL="285750" indent="-285750">
              <a:spcBef>
                <a:spcPts val="600"/>
              </a:spcBef>
              <a:buFont typeface="Courier New" panose="02070309020205020404" pitchFamily="49" charset="0"/>
              <a:buChar char="o"/>
            </a:pPr>
            <a:r>
              <a:rPr lang="fr-FR" dirty="0"/>
              <a:t>Pour les données qualitatives, seules les transcriptions pourront être partagées;  les données brutes (enregistrements) seront détruites après transcription.</a:t>
            </a:r>
          </a:p>
          <a:p>
            <a:pPr marL="285750" indent="-285750">
              <a:spcBef>
                <a:spcPts val="600"/>
              </a:spcBef>
              <a:buFont typeface="Courier New" panose="02070309020205020404" pitchFamily="49" charset="0"/>
              <a:buChar char="o"/>
            </a:pPr>
            <a:r>
              <a:rPr lang="fr-FR" dirty="0"/>
              <a:t>Les données seront déposées sur le Dataverse du Cirad, particulièrement adapté aux données en sciences sociales.</a:t>
            </a:r>
          </a:p>
          <a:p>
            <a:pPr marL="285750" indent="-285750">
              <a:spcBef>
                <a:spcPts val="600"/>
              </a:spcBef>
              <a:buFont typeface="Courier New" panose="02070309020205020404" pitchFamily="49" charset="0"/>
              <a:buChar char="o"/>
            </a:pPr>
            <a:r>
              <a:rPr lang="fr-FR" dirty="0"/>
              <a:t>Elles seront accessibles à tous, gratuitement, dès que les articles de résultats seront publiés. </a:t>
            </a:r>
          </a:p>
        </p:txBody>
      </p:sp>
    </p:spTree>
    <p:extLst>
      <p:ext uri="{BB962C8B-B14F-4D97-AF65-F5344CB8AC3E}">
        <p14:creationId xmlns:p14="http://schemas.microsoft.com/office/powerpoint/2010/main" val="3448555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a:ea typeface="+mn-ea"/>
                <a:cs typeface="+mn-cs"/>
              </a:rPr>
              <a:t>Définition: les métadonnées</a:t>
            </a: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a:normAutofit/>
          </a:bodyPr>
          <a:lstStyle/>
          <a:p>
            <a:pPr algn="l"/>
            <a:r>
              <a:rPr lang="fr-FR" sz="3200" b="1" dirty="0">
                <a:latin typeface="+mn-lt"/>
              </a:rPr>
              <a:t>Structure du PGD</a:t>
            </a:r>
          </a:p>
        </p:txBody>
      </p:sp>
      <p:sp>
        <p:nvSpPr>
          <p:cNvPr id="6" name="Espace réservé du contenu 2"/>
          <p:cNvSpPr>
            <a:spLocks noGrp="1"/>
          </p:cNvSpPr>
          <p:nvPr>
            <p:ph idx="1"/>
          </p:nvPr>
        </p:nvSpPr>
        <p:spPr>
          <a:xfrm>
            <a:off x="2267744" y="926539"/>
            <a:ext cx="6289094" cy="2862501"/>
          </a:xfrm>
        </p:spPr>
        <p:txBody>
          <a:bodyPr>
            <a:noAutofit/>
          </a:bodyPr>
          <a:lstStyle/>
          <a:p>
            <a:pPr marL="0" indent="0">
              <a:lnSpc>
                <a:spcPct val="114000"/>
              </a:lnSpc>
              <a:spcBef>
                <a:spcPts val="200"/>
              </a:spcBef>
              <a:buClr>
                <a:srgbClr val="B84356"/>
              </a:buClr>
              <a:buNone/>
            </a:pPr>
            <a:r>
              <a:rPr lang="fr-FR" sz="2400" dirty="0">
                <a:cs typeface="Arial" panose="020B0604020202020204" pitchFamily="34" charset="0"/>
              </a:rPr>
              <a:t>1. Décrire les données</a:t>
            </a:r>
          </a:p>
          <a:p>
            <a:pPr marL="0" indent="0">
              <a:lnSpc>
                <a:spcPct val="114000"/>
              </a:lnSpc>
              <a:spcBef>
                <a:spcPts val="200"/>
              </a:spcBef>
              <a:buClr>
                <a:srgbClr val="B84356"/>
              </a:buClr>
              <a:buNone/>
            </a:pPr>
            <a:r>
              <a:rPr lang="fr-FR" sz="2400" dirty="0">
                <a:cs typeface="Arial" panose="020B0604020202020204" pitchFamily="34" charset="0"/>
              </a:rPr>
              <a:t>2. Clarifier le cadre juridique et éthique</a:t>
            </a:r>
          </a:p>
          <a:p>
            <a:pPr marL="0" lvl="2" indent="0">
              <a:lnSpc>
                <a:spcPct val="114000"/>
              </a:lnSpc>
              <a:spcBef>
                <a:spcPts val="200"/>
              </a:spcBef>
              <a:buClr>
                <a:srgbClr val="B84356"/>
              </a:buClr>
              <a:buNone/>
            </a:pPr>
            <a:r>
              <a:rPr lang="fr-FR" dirty="0">
                <a:cs typeface="Arial" panose="020B0604020202020204" pitchFamily="34" charset="0"/>
              </a:rPr>
              <a:t>3. Garantir compréhension et accès aux données</a:t>
            </a:r>
          </a:p>
          <a:p>
            <a:pPr marL="0" lvl="2" indent="0">
              <a:lnSpc>
                <a:spcPct val="114000"/>
              </a:lnSpc>
              <a:spcBef>
                <a:spcPts val="200"/>
              </a:spcBef>
              <a:buClr>
                <a:srgbClr val="B84356"/>
              </a:buClr>
              <a:buNone/>
            </a:pPr>
            <a:r>
              <a:rPr lang="fr-FR" dirty="0">
                <a:cs typeface="Arial" panose="020B0604020202020204" pitchFamily="34" charset="0"/>
              </a:rPr>
              <a:t>4. Assurer leur stockage</a:t>
            </a:r>
          </a:p>
          <a:p>
            <a:pPr marL="0" lvl="2" indent="0">
              <a:lnSpc>
                <a:spcPct val="114000"/>
              </a:lnSpc>
              <a:spcBef>
                <a:spcPts val="200"/>
              </a:spcBef>
              <a:buClr>
                <a:srgbClr val="B84356"/>
              </a:buClr>
              <a:buNone/>
            </a:pPr>
            <a:r>
              <a:rPr lang="fr-FR" dirty="0">
                <a:cs typeface="Arial" panose="020B0604020202020204" pitchFamily="34" charset="0"/>
              </a:rPr>
              <a:t>5. Définir les responsabilités</a:t>
            </a:r>
          </a:p>
          <a:p>
            <a:pPr marL="0" lvl="2" indent="0">
              <a:lnSpc>
                <a:spcPct val="114000"/>
              </a:lnSpc>
              <a:spcBef>
                <a:spcPts val="200"/>
              </a:spcBef>
              <a:buClr>
                <a:srgbClr val="B84356"/>
              </a:buClr>
              <a:buNone/>
            </a:pPr>
            <a:r>
              <a:rPr lang="fr-FR" dirty="0">
                <a:cs typeface="Arial" panose="020B0604020202020204" pitchFamily="34" charset="0"/>
              </a:rPr>
              <a:t>6. Spécifier les modalités de partage</a:t>
            </a: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ZoneTexte 3"/>
          <p:cNvSpPr txBox="1"/>
          <p:nvPr/>
        </p:nvSpPr>
        <p:spPr>
          <a:xfrm>
            <a:off x="3645083" y="6176337"/>
            <a:ext cx="53194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5"/>
              </a:rPr>
              <a:t>https://coop-ist.cirad.fr/gerer-des-donnees/rediger-un-pgd/1-qu-est-ce-qu-un-pgd</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064" y="4527092"/>
            <a:ext cx="3602777" cy="1614716"/>
          </a:xfrm>
          <a:prstGeom prst="rect">
            <a:avLst/>
          </a:prstGeom>
          <a:ln>
            <a:solidFill>
              <a:schemeClr val="tx1"/>
            </a:solidFill>
          </a:ln>
        </p:spPr>
      </p:pic>
      <p:pic>
        <p:nvPicPr>
          <p:cNvPr id="8" name="Image 7">
            <a:extLst>
              <a:ext uri="{FF2B5EF4-FFF2-40B4-BE49-F238E27FC236}">
                <a16:creationId xmlns:a16="http://schemas.microsoft.com/office/drawing/2014/main" id="{18AB0262-5037-448B-AA6A-91753E10B5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090038"/>
            <a:ext cx="1868149" cy="2410970"/>
          </a:xfrm>
          <a:prstGeom prst="rect">
            <a:avLst/>
          </a:prstGeom>
          <a:ln>
            <a:solidFill>
              <a:schemeClr val="accent3">
                <a:lumMod val="60000"/>
                <a:lumOff val="40000"/>
              </a:schemeClr>
            </a:solidFill>
          </a:ln>
        </p:spPr>
      </p:pic>
      <p:sp>
        <p:nvSpPr>
          <p:cNvPr id="13" name="ZoneTexte 12">
            <a:extLst>
              <a:ext uri="{FF2B5EF4-FFF2-40B4-BE49-F238E27FC236}">
                <a16:creationId xmlns:a16="http://schemas.microsoft.com/office/drawing/2014/main" id="{F98F9647-10AD-4FF8-BEB2-B34A4AA30333}"/>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470243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endParaRPr lang="fr-FR" dirty="0"/>
          </a:p>
        </p:txBody>
      </p:sp>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algn="l"/>
            <a:r>
              <a:rPr lang="fr-FR" sz="3200" b="1" dirty="0">
                <a:solidFill>
                  <a:schemeClr val="bg1"/>
                </a:solidFill>
                <a:latin typeface="+mn-lt"/>
              </a:rPr>
              <a:t>Définition: les métadonnées</a:t>
            </a: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vert="horz" lIns="91440" tIns="45720" rIns="91440" bIns="45720" rtlCol="0" anchor="ctr">
            <a:normAutofit/>
          </a:bodyPr>
          <a:lstStyle/>
          <a:p>
            <a:pPr algn="l"/>
            <a:r>
              <a:rPr lang="fr-FR" sz="3200" b="1" dirty="0">
                <a:latin typeface="+mn-lt"/>
              </a:rPr>
              <a:t>Exemples de PGD</a:t>
            </a:r>
          </a:p>
        </p:txBody>
      </p:sp>
      <p:sp>
        <p:nvSpPr>
          <p:cNvPr id="2" name="ZoneTexte 1"/>
          <p:cNvSpPr txBox="1"/>
          <p:nvPr/>
        </p:nvSpPr>
        <p:spPr>
          <a:xfrm>
            <a:off x="449554" y="933395"/>
            <a:ext cx="8658950" cy="3924151"/>
          </a:xfrm>
          <a:prstGeom prst="rect">
            <a:avLst/>
          </a:prstGeom>
          <a:noFill/>
        </p:spPr>
        <p:txBody>
          <a:bodyPr wrap="square" rtlCol="0">
            <a:spAutoFit/>
          </a:bodyPr>
          <a:lstStyle/>
          <a:p>
            <a:pPr marL="342900" indent="-342900">
              <a:spcBef>
                <a:spcPts val="600"/>
              </a:spcBef>
              <a:buClr>
                <a:schemeClr val="accent2">
                  <a:lumMod val="40000"/>
                  <a:lumOff val="60000"/>
                </a:schemeClr>
              </a:buClr>
              <a:buFont typeface="Wingdings" panose="05000000000000000000" pitchFamily="2" charset="2"/>
              <a:buChar char="Ø"/>
            </a:pPr>
            <a:r>
              <a:rPr lang="fr-FR" sz="2400" b="1" dirty="0"/>
              <a:t>Projet Atlas </a:t>
            </a:r>
            <a:r>
              <a:rPr lang="fr-FR" sz="2400" dirty="0"/>
              <a:t>- </a:t>
            </a:r>
            <a:r>
              <a:rPr lang="fr-FR" sz="2000" dirty="0"/>
              <a:t>Etude des effets de l’introduction de l’auto-dépistage du VIH en Afrique de l’Ouest à travers l’exemple du programme ATLAS en Côte d’Ivoire, au Mali et au Sénégal. </a:t>
            </a:r>
          </a:p>
          <a:p>
            <a:pPr>
              <a:spcBef>
                <a:spcPts val="600"/>
              </a:spcBef>
              <a:buClr>
                <a:schemeClr val="accent2">
                  <a:lumMod val="40000"/>
                  <a:lumOff val="60000"/>
                </a:schemeClr>
              </a:buClr>
            </a:pPr>
            <a:endParaRPr lang="fr-FR" sz="2000" dirty="0"/>
          </a:p>
          <a:p>
            <a:pPr marL="360363">
              <a:spcBef>
                <a:spcPts val="600"/>
              </a:spcBef>
              <a:buClr>
                <a:schemeClr val="accent2">
                  <a:lumMod val="40000"/>
                  <a:lumOff val="60000"/>
                </a:schemeClr>
              </a:buClr>
            </a:pPr>
            <a:r>
              <a:rPr lang="en-US" sz="1400" u="sng" dirty="0">
                <a:hlinkClick r:id="rId4"/>
              </a:rPr>
              <a:t>https://dmp.opidor.fr/plans/3354/export.pdf</a:t>
            </a:r>
            <a:r>
              <a:rPr lang="en-US" sz="1400" dirty="0"/>
              <a:t> </a:t>
            </a:r>
          </a:p>
          <a:p>
            <a:pPr>
              <a:spcBef>
                <a:spcPts val="600"/>
              </a:spcBef>
              <a:buClr>
                <a:schemeClr val="accent2">
                  <a:lumMod val="40000"/>
                  <a:lumOff val="60000"/>
                </a:schemeClr>
              </a:buClr>
            </a:pPr>
            <a:endParaRPr lang="en-US" sz="1400" b="1" dirty="0"/>
          </a:p>
          <a:p>
            <a:pPr>
              <a:spcBef>
                <a:spcPts val="600"/>
              </a:spcBef>
              <a:spcAft>
                <a:spcPts val="600"/>
              </a:spcAft>
              <a:buClr>
                <a:schemeClr val="accent2">
                  <a:lumMod val="40000"/>
                  <a:lumOff val="60000"/>
                </a:schemeClr>
              </a:buClr>
            </a:pPr>
            <a:r>
              <a:rPr lang="en-US" sz="2000" b="1" dirty="0"/>
              <a:t>Types de </a:t>
            </a:r>
            <a:r>
              <a:rPr lang="en-US" sz="2000" b="1" dirty="0" err="1"/>
              <a:t>données</a:t>
            </a:r>
            <a:endParaRPr lang="en-US" sz="2000" b="1" dirty="0"/>
          </a:p>
          <a:p>
            <a:pPr marL="285750" lvl="0" indent="336550">
              <a:spcBef>
                <a:spcPts val="600"/>
              </a:spcBef>
              <a:buClr>
                <a:schemeClr val="accent2">
                  <a:lumMod val="40000"/>
                  <a:lumOff val="60000"/>
                </a:schemeClr>
              </a:buClr>
              <a:buFont typeface="Arial" panose="020B0604020202020204" pitchFamily="34" charset="0"/>
              <a:buChar char="•"/>
            </a:pPr>
            <a:r>
              <a:rPr lang="pt-BR" dirty="0">
                <a:cs typeface="Arial" panose="020B0604020202020204" pitchFamily="34" charset="0"/>
              </a:rPr>
              <a:t>Données d’enquêtes qualitatives</a:t>
            </a:r>
          </a:p>
          <a:p>
            <a:pPr marL="285750" lvl="0" indent="336550">
              <a:spcBef>
                <a:spcPts val="600"/>
              </a:spcBef>
              <a:buClr>
                <a:schemeClr val="accent2">
                  <a:lumMod val="40000"/>
                  <a:lumOff val="60000"/>
                </a:schemeClr>
              </a:buClr>
              <a:buFont typeface="Arial" panose="020B0604020202020204" pitchFamily="34" charset="0"/>
              <a:buChar char="•"/>
            </a:pPr>
            <a:r>
              <a:rPr lang="pt-BR" dirty="0">
                <a:cs typeface="Arial" panose="020B0604020202020204" pitchFamily="34" charset="0"/>
              </a:rPr>
              <a:t>Données d’enquêtes quantitatives téléphoniques</a:t>
            </a:r>
          </a:p>
          <a:p>
            <a:pPr marL="285750" lvl="0" indent="336550">
              <a:spcBef>
                <a:spcPts val="600"/>
              </a:spcBef>
              <a:buClr>
                <a:schemeClr val="accent2">
                  <a:lumMod val="40000"/>
                  <a:lumOff val="60000"/>
                </a:schemeClr>
              </a:buClr>
              <a:buFont typeface="Arial" panose="020B0604020202020204" pitchFamily="34" charset="0"/>
              <a:buChar char="•"/>
            </a:pPr>
            <a:r>
              <a:rPr lang="pt-BR" dirty="0">
                <a:cs typeface="Arial" panose="020B0604020202020204" pitchFamily="34" charset="0"/>
              </a:rPr>
              <a:t>Données de l’enquête des temps et mouvements </a:t>
            </a:r>
          </a:p>
          <a:p>
            <a:pPr marL="285750" lvl="0" indent="336550">
              <a:spcBef>
                <a:spcPts val="600"/>
              </a:spcBef>
              <a:buClr>
                <a:schemeClr val="accent2">
                  <a:lumMod val="40000"/>
                  <a:lumOff val="60000"/>
                </a:schemeClr>
              </a:buClr>
              <a:buFont typeface="Arial" panose="020B0604020202020204" pitchFamily="34" charset="0"/>
              <a:buChar char="•"/>
            </a:pPr>
            <a:r>
              <a:rPr lang="pt-BR" dirty="0">
                <a:cs typeface="Arial" panose="020B0604020202020204" pitchFamily="34" charset="0"/>
              </a:rPr>
              <a:t>Données financières</a:t>
            </a: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64</a:t>
              </a:fld>
              <a:endParaRPr lang="fr-FR" sz="1200" dirty="0">
                <a:solidFill>
                  <a:schemeClr val="tx1"/>
                </a:solidFill>
              </a:endParaRPr>
            </a:p>
          </p:txBody>
        </p:sp>
      </p:grpSp>
      <p:sp>
        <p:nvSpPr>
          <p:cNvPr id="12" name="ZoneTexte 11">
            <a:extLst>
              <a:ext uri="{FF2B5EF4-FFF2-40B4-BE49-F238E27FC236}">
                <a16:creationId xmlns:a16="http://schemas.microsoft.com/office/drawing/2014/main" id="{F9E79D28-946E-4237-8501-E74EC602D56C}"/>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196426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endParaRPr lang="fr-FR" dirty="0"/>
          </a:p>
        </p:txBody>
      </p:sp>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algn="l"/>
            <a:r>
              <a:rPr lang="fr-FR" sz="3200" b="1" dirty="0">
                <a:solidFill>
                  <a:schemeClr val="bg1"/>
                </a:solidFill>
                <a:latin typeface="+mn-lt"/>
              </a:rPr>
              <a:t>Définition: les métadonnées</a:t>
            </a: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vert="horz" lIns="91440" tIns="45720" rIns="91440" bIns="45720" rtlCol="0" anchor="ctr">
            <a:normAutofit/>
          </a:bodyPr>
          <a:lstStyle/>
          <a:p>
            <a:pPr algn="l"/>
            <a:r>
              <a:rPr lang="fr-FR" sz="3200" b="1" dirty="0">
                <a:latin typeface="+mn-lt"/>
              </a:rPr>
              <a:t>Exemples de PGD</a:t>
            </a:r>
          </a:p>
        </p:txBody>
      </p:sp>
      <p:sp>
        <p:nvSpPr>
          <p:cNvPr id="2" name="ZoneTexte 1"/>
          <p:cNvSpPr txBox="1"/>
          <p:nvPr/>
        </p:nvSpPr>
        <p:spPr>
          <a:xfrm>
            <a:off x="449554" y="933395"/>
            <a:ext cx="8658950" cy="3988271"/>
          </a:xfrm>
          <a:prstGeom prst="rect">
            <a:avLst/>
          </a:prstGeom>
          <a:noFill/>
        </p:spPr>
        <p:txBody>
          <a:bodyPr wrap="square" rtlCol="0">
            <a:spAutoFit/>
          </a:bodyPr>
          <a:lstStyle/>
          <a:p>
            <a:pPr marL="342900" indent="-342900">
              <a:spcBef>
                <a:spcPts val="1200"/>
              </a:spcBef>
              <a:buClr>
                <a:schemeClr val="accent2">
                  <a:lumMod val="40000"/>
                  <a:lumOff val="60000"/>
                </a:schemeClr>
              </a:buClr>
              <a:buFont typeface="Wingdings" panose="05000000000000000000" pitchFamily="2" charset="2"/>
              <a:buChar char="Ø"/>
            </a:pPr>
            <a:r>
              <a:rPr lang="fr-FR" sz="2400" b="1" dirty="0">
                <a:cs typeface="Arial" panose="020B0604020202020204" pitchFamily="34" charset="0"/>
              </a:rPr>
              <a:t>Projet </a:t>
            </a:r>
            <a:r>
              <a:rPr lang="en-US" sz="2400" b="1" dirty="0"/>
              <a:t>Imprint </a:t>
            </a:r>
            <a:r>
              <a:rPr lang="en-US" sz="2000" dirty="0"/>
              <a:t>- </a:t>
            </a:r>
            <a:r>
              <a:rPr lang="fr-FR" sz="2000" dirty="0" err="1"/>
              <a:t>IMpacts</a:t>
            </a:r>
            <a:r>
              <a:rPr lang="fr-FR" sz="2000" dirty="0"/>
              <a:t> des </a:t>
            </a:r>
            <a:r>
              <a:rPr lang="fr-FR" sz="2000" dirty="0" err="1"/>
              <a:t>PRocessus</a:t>
            </a:r>
            <a:r>
              <a:rPr lang="fr-FR" sz="2000" dirty="0"/>
              <a:t> </a:t>
            </a:r>
            <a:r>
              <a:rPr lang="fr-FR" sz="2000" dirty="0" err="1"/>
              <a:t>mIcroclimatiques</a:t>
            </a:r>
            <a:r>
              <a:rPr lang="fr-FR" sz="2000" dirty="0"/>
              <a:t> sur la </a:t>
            </a:r>
            <a:r>
              <a:rPr lang="fr-FR" sz="2000" dirty="0" err="1"/>
              <a:t>redistributioN</a:t>
            </a:r>
            <a:r>
              <a:rPr lang="fr-FR" sz="2000" dirty="0"/>
              <a:t> de la </a:t>
            </a:r>
            <a:r>
              <a:rPr lang="fr-FR" sz="2000" dirty="0" err="1"/>
              <a:t>biodiversiTé</a:t>
            </a:r>
            <a:r>
              <a:rPr lang="fr-FR" sz="2000" dirty="0"/>
              <a:t> forestière en contexte de réchauffement du macroclimat.</a:t>
            </a:r>
          </a:p>
          <a:p>
            <a:pPr>
              <a:spcBef>
                <a:spcPts val="1200"/>
              </a:spcBef>
              <a:buClr>
                <a:schemeClr val="accent2">
                  <a:lumMod val="40000"/>
                  <a:lumOff val="60000"/>
                </a:schemeClr>
              </a:buClr>
            </a:pPr>
            <a:r>
              <a:rPr lang="fr-FR" sz="2000" dirty="0"/>
              <a:t> 	</a:t>
            </a:r>
            <a:r>
              <a:rPr lang="en-US" sz="2000" dirty="0" err="1"/>
              <a:t>Projet</a:t>
            </a:r>
            <a:r>
              <a:rPr lang="en-US" sz="2000" dirty="0"/>
              <a:t> ANR. 2020. </a:t>
            </a:r>
          </a:p>
          <a:p>
            <a:pPr>
              <a:spcBef>
                <a:spcPts val="1200"/>
              </a:spcBef>
              <a:buClr>
                <a:schemeClr val="accent2">
                  <a:lumMod val="40000"/>
                  <a:lumOff val="60000"/>
                </a:schemeClr>
              </a:buClr>
            </a:pPr>
            <a:r>
              <a:rPr lang="en-US" sz="2000" dirty="0"/>
              <a:t> 	</a:t>
            </a:r>
            <a:r>
              <a:rPr lang="en-US" sz="1400" u="sng" dirty="0">
                <a:hlinkClick r:id="rId4"/>
              </a:rPr>
              <a:t>https://dmp.opidor.fr/plans/5082/export.pdf</a:t>
            </a:r>
            <a:endParaRPr lang="en-US" sz="1400" u="sng" dirty="0"/>
          </a:p>
          <a:p>
            <a:pPr>
              <a:spcBef>
                <a:spcPts val="600"/>
              </a:spcBef>
              <a:buClr>
                <a:schemeClr val="accent2">
                  <a:lumMod val="40000"/>
                  <a:lumOff val="60000"/>
                </a:schemeClr>
              </a:buClr>
            </a:pPr>
            <a:endParaRPr lang="en-US" sz="1050" b="1" dirty="0"/>
          </a:p>
          <a:p>
            <a:pPr>
              <a:spcBef>
                <a:spcPts val="600"/>
              </a:spcBef>
              <a:spcAft>
                <a:spcPts val="600"/>
              </a:spcAft>
              <a:buClr>
                <a:schemeClr val="accent2">
                  <a:lumMod val="40000"/>
                  <a:lumOff val="60000"/>
                </a:schemeClr>
              </a:buClr>
            </a:pPr>
            <a:r>
              <a:rPr lang="en-US" sz="2000" b="1" dirty="0"/>
              <a:t>Types de </a:t>
            </a:r>
            <a:r>
              <a:rPr lang="en-US" sz="2000" b="1" dirty="0" err="1"/>
              <a:t>données</a:t>
            </a:r>
            <a:endParaRPr lang="en-US" sz="2000" b="1" dirty="0"/>
          </a:p>
          <a:p>
            <a:pPr marL="285750" indent="336550">
              <a:spcBef>
                <a:spcPts val="200"/>
              </a:spcBef>
              <a:spcAft>
                <a:spcPts val="200"/>
              </a:spcAft>
              <a:buClr>
                <a:schemeClr val="accent2">
                  <a:lumMod val="40000"/>
                  <a:lumOff val="60000"/>
                </a:schemeClr>
              </a:buClr>
              <a:buFont typeface="Arial" panose="020B0604020202020204" pitchFamily="34" charset="0"/>
              <a:buChar char="•"/>
            </a:pPr>
            <a:r>
              <a:rPr lang="pt-BR" dirty="0">
                <a:cs typeface="Arial" panose="020B0604020202020204" pitchFamily="34" charset="0"/>
              </a:rPr>
              <a:t>Données microclimatiques </a:t>
            </a:r>
          </a:p>
          <a:p>
            <a:pPr marL="285750" indent="336550">
              <a:spcBef>
                <a:spcPts val="200"/>
              </a:spcBef>
              <a:spcAft>
                <a:spcPts val="200"/>
              </a:spcAft>
              <a:buClr>
                <a:schemeClr val="accent2">
                  <a:lumMod val="40000"/>
                  <a:lumOff val="60000"/>
                </a:schemeClr>
              </a:buClr>
              <a:buFont typeface="Arial" panose="020B0604020202020204" pitchFamily="34" charset="0"/>
              <a:buChar char="•"/>
            </a:pPr>
            <a:r>
              <a:rPr lang="pt-BR" dirty="0">
                <a:cs typeface="Arial" panose="020B0604020202020204" pitchFamily="34" charset="0"/>
              </a:rPr>
              <a:t>Données d'observations  du milieu</a:t>
            </a:r>
          </a:p>
          <a:p>
            <a:pPr marL="285750" indent="336550">
              <a:spcBef>
                <a:spcPts val="200"/>
              </a:spcBef>
              <a:spcAft>
                <a:spcPts val="200"/>
              </a:spcAft>
              <a:buClr>
                <a:schemeClr val="accent2">
                  <a:lumMod val="40000"/>
                  <a:lumOff val="60000"/>
                </a:schemeClr>
              </a:buClr>
              <a:buFont typeface="Arial" panose="020B0604020202020204" pitchFamily="34" charset="0"/>
              <a:buChar char="•"/>
            </a:pPr>
            <a:r>
              <a:rPr lang="pt-BR" dirty="0">
                <a:cs typeface="Arial" panose="020B0604020202020204" pitchFamily="34" charset="0"/>
              </a:rPr>
              <a:t>Données issues de prélèvements  réalisées in - situ et analysés en laboratoire</a:t>
            </a:r>
          </a:p>
          <a:p>
            <a:pPr marL="285750" indent="336550">
              <a:spcBef>
                <a:spcPts val="200"/>
              </a:spcBef>
              <a:spcAft>
                <a:spcPts val="200"/>
              </a:spcAft>
              <a:buClr>
                <a:schemeClr val="accent2">
                  <a:lumMod val="40000"/>
                  <a:lumOff val="60000"/>
                </a:schemeClr>
              </a:buClr>
              <a:buFont typeface="Arial" panose="020B0604020202020204" pitchFamily="34" charset="0"/>
              <a:buChar char="•"/>
            </a:pPr>
            <a:r>
              <a:rPr lang="pt-BR" dirty="0">
                <a:cs typeface="Arial" panose="020B0604020202020204" pitchFamily="34" charset="0"/>
              </a:rPr>
              <a:t>Données issues de télédetection</a:t>
            </a: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65</a:t>
              </a:fld>
              <a:endParaRPr lang="fr-FR" sz="1200" dirty="0">
                <a:solidFill>
                  <a:schemeClr val="tx1"/>
                </a:solidFill>
              </a:endParaRPr>
            </a:p>
          </p:txBody>
        </p:sp>
      </p:grpSp>
      <p:sp>
        <p:nvSpPr>
          <p:cNvPr id="12" name="ZoneTexte 11">
            <a:extLst>
              <a:ext uri="{FF2B5EF4-FFF2-40B4-BE49-F238E27FC236}">
                <a16:creationId xmlns:a16="http://schemas.microsoft.com/office/drawing/2014/main" id="{F9E79D28-946E-4237-8501-E74EC602D56C}"/>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962100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endParaRPr lang="fr-FR" dirty="0"/>
          </a:p>
        </p:txBody>
      </p:sp>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algn="l"/>
            <a:r>
              <a:rPr lang="fr-FR" sz="3200" b="1" dirty="0">
                <a:solidFill>
                  <a:schemeClr val="bg1"/>
                </a:solidFill>
                <a:latin typeface="+mn-lt"/>
              </a:rPr>
              <a:t>Définition: les métadonnées</a:t>
            </a: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vert="horz" lIns="91440" tIns="45720" rIns="91440" bIns="45720" rtlCol="0" anchor="ctr">
            <a:normAutofit/>
          </a:bodyPr>
          <a:lstStyle/>
          <a:p>
            <a:pPr algn="l"/>
            <a:r>
              <a:rPr lang="fr-FR" sz="3200" b="1" dirty="0">
                <a:latin typeface="+mn-lt"/>
              </a:rPr>
              <a:t>Exemples de PGD</a:t>
            </a:r>
          </a:p>
        </p:txBody>
      </p:sp>
      <p:sp>
        <p:nvSpPr>
          <p:cNvPr id="2" name="ZoneTexte 1"/>
          <p:cNvSpPr txBox="1"/>
          <p:nvPr/>
        </p:nvSpPr>
        <p:spPr>
          <a:xfrm>
            <a:off x="449554" y="933395"/>
            <a:ext cx="8370918" cy="4080604"/>
          </a:xfrm>
          <a:prstGeom prst="rect">
            <a:avLst/>
          </a:prstGeom>
          <a:noFill/>
        </p:spPr>
        <p:txBody>
          <a:bodyPr wrap="square" rtlCol="0">
            <a:spAutoFit/>
          </a:bodyPr>
          <a:lstStyle/>
          <a:p>
            <a:pPr marL="342900" indent="-342900">
              <a:spcBef>
                <a:spcPts val="1200"/>
              </a:spcBef>
              <a:buClr>
                <a:schemeClr val="accent2">
                  <a:lumMod val="40000"/>
                  <a:lumOff val="60000"/>
                </a:schemeClr>
              </a:buClr>
              <a:buFont typeface="Wingdings" panose="05000000000000000000" pitchFamily="2" charset="2"/>
              <a:buChar char="Ø"/>
            </a:pPr>
            <a:r>
              <a:rPr lang="fr-FR" sz="2400" b="1" dirty="0">
                <a:cs typeface="Arial" panose="020B0604020202020204" pitchFamily="34" charset="0"/>
              </a:rPr>
              <a:t>Projet </a:t>
            </a:r>
            <a:r>
              <a:rPr lang="en-US" sz="2400" b="1" dirty="0"/>
              <a:t>STRADIV</a:t>
            </a:r>
            <a:r>
              <a:rPr lang="en-US" sz="3200" b="1" dirty="0"/>
              <a:t> - </a:t>
            </a:r>
            <a:r>
              <a:rPr lang="en-US" sz="2400" dirty="0"/>
              <a:t>System approach for the </a:t>
            </a:r>
            <a:r>
              <a:rPr lang="en-US" sz="2400" dirty="0" err="1"/>
              <a:t>TRAnsition</a:t>
            </a:r>
            <a:r>
              <a:rPr lang="en-US" sz="2400" dirty="0"/>
              <a:t> to bio-</a:t>
            </a:r>
            <a:r>
              <a:rPr lang="en-US" sz="2400" dirty="0" err="1"/>
              <a:t>DIVersified</a:t>
            </a:r>
            <a:r>
              <a:rPr lang="en-US" sz="2400" dirty="0"/>
              <a:t> agroecosystems. </a:t>
            </a:r>
          </a:p>
          <a:p>
            <a:pPr>
              <a:spcBef>
                <a:spcPts val="1200"/>
              </a:spcBef>
              <a:buClr>
                <a:schemeClr val="accent2">
                  <a:lumMod val="40000"/>
                  <a:lumOff val="60000"/>
                </a:schemeClr>
              </a:buClr>
            </a:pPr>
            <a:r>
              <a:rPr lang="en-US" sz="3200" dirty="0"/>
              <a:t>	</a:t>
            </a:r>
            <a:r>
              <a:rPr lang="en-US" sz="2000" dirty="0" err="1"/>
              <a:t>Projet</a:t>
            </a:r>
            <a:r>
              <a:rPr lang="en-US" sz="2000" dirty="0"/>
              <a:t> </a:t>
            </a:r>
            <a:r>
              <a:rPr lang="en-US" sz="2000" dirty="0" err="1"/>
              <a:t>Agropolis</a:t>
            </a:r>
            <a:r>
              <a:rPr lang="en-US" sz="2000" dirty="0"/>
              <a:t>. Cirad - AIDA.</a:t>
            </a:r>
          </a:p>
          <a:p>
            <a:pPr marL="901700">
              <a:spcBef>
                <a:spcPts val="1200"/>
              </a:spcBef>
              <a:buClr>
                <a:schemeClr val="accent2">
                  <a:lumMod val="40000"/>
                  <a:lumOff val="60000"/>
                </a:schemeClr>
              </a:buClr>
            </a:pPr>
            <a:r>
              <a:rPr lang="en-US" sz="1400" u="sng" dirty="0">
                <a:hlinkClick r:id="rId4"/>
              </a:rPr>
              <a:t>https://agritrop.cirad.fr/595724/1/CIRAD-PGD-STRADIV-V1.5_20020603.pdf</a:t>
            </a:r>
            <a:r>
              <a:rPr lang="en-US" sz="1400" dirty="0"/>
              <a:t> </a:t>
            </a:r>
            <a:r>
              <a:rPr lang="fr-FR" sz="1400" b="1" dirty="0">
                <a:solidFill>
                  <a:schemeClr val="accent2">
                    <a:lumMod val="60000"/>
                    <a:lumOff val="40000"/>
                  </a:schemeClr>
                </a:solidFill>
                <a:cs typeface="Arial" panose="020B0604020202020204" pitchFamily="34" charset="0"/>
                <a:sym typeface="Wingdings" panose="05000000000000000000" pitchFamily="2" charset="2"/>
              </a:rPr>
              <a:t> </a:t>
            </a:r>
          </a:p>
          <a:p>
            <a:pPr>
              <a:spcBef>
                <a:spcPts val="600"/>
              </a:spcBef>
              <a:buClr>
                <a:schemeClr val="accent2">
                  <a:lumMod val="40000"/>
                  <a:lumOff val="60000"/>
                </a:schemeClr>
              </a:buClr>
            </a:pPr>
            <a:endParaRPr lang="en-US" sz="1050" b="1" dirty="0"/>
          </a:p>
          <a:p>
            <a:pPr>
              <a:spcBef>
                <a:spcPts val="600"/>
              </a:spcBef>
              <a:spcAft>
                <a:spcPts val="600"/>
              </a:spcAft>
              <a:buClr>
                <a:schemeClr val="accent2">
                  <a:lumMod val="40000"/>
                  <a:lumOff val="60000"/>
                </a:schemeClr>
              </a:buClr>
            </a:pPr>
            <a:r>
              <a:rPr lang="en-US" sz="2000" b="1" dirty="0"/>
              <a:t>PGD </a:t>
            </a:r>
            <a:r>
              <a:rPr lang="en-US" sz="2000" b="1" dirty="0" err="1"/>
              <a:t>organisation</a:t>
            </a:r>
            <a:r>
              <a:rPr lang="en-US" sz="2000" b="1" dirty="0"/>
              <a:t> par pays et par types de </a:t>
            </a:r>
            <a:r>
              <a:rPr lang="en-US" sz="2000" b="1" dirty="0" err="1"/>
              <a:t>données</a:t>
            </a:r>
            <a:endParaRPr lang="en-US" sz="2000" b="1" dirty="0"/>
          </a:p>
          <a:p>
            <a:pPr marL="285750" indent="336550">
              <a:spcBef>
                <a:spcPts val="200"/>
              </a:spcBef>
              <a:spcAft>
                <a:spcPts val="200"/>
              </a:spcAft>
              <a:buClr>
                <a:schemeClr val="accent2">
                  <a:lumMod val="40000"/>
                  <a:lumOff val="60000"/>
                </a:schemeClr>
              </a:buClr>
              <a:buFont typeface="Arial" panose="020B0604020202020204" pitchFamily="34" charset="0"/>
              <a:buChar char="•"/>
            </a:pPr>
            <a:r>
              <a:rPr lang="fr-FR" dirty="0">
                <a:cs typeface="Arial" panose="020B0604020202020204" pitchFamily="34" charset="0"/>
              </a:rPr>
              <a:t>M1, M2 Madagascar - </a:t>
            </a:r>
            <a:r>
              <a:rPr lang="fr-FR" dirty="0" err="1">
                <a:cs typeface="Arial" panose="020B0604020202020204" pitchFamily="34" charset="0"/>
              </a:rPr>
              <a:t>Agronomical</a:t>
            </a:r>
            <a:r>
              <a:rPr lang="fr-FR" dirty="0">
                <a:cs typeface="Arial" panose="020B0604020202020204" pitchFamily="34" charset="0"/>
              </a:rPr>
              <a:t> </a:t>
            </a:r>
            <a:r>
              <a:rPr lang="fr-FR" dirty="0" err="1">
                <a:cs typeface="Arial" panose="020B0604020202020204" pitchFamily="34" charset="0"/>
              </a:rPr>
              <a:t>Experimental</a:t>
            </a:r>
            <a:r>
              <a:rPr lang="fr-FR" dirty="0">
                <a:cs typeface="Arial" panose="020B0604020202020204" pitchFamily="34" charset="0"/>
              </a:rPr>
              <a:t> </a:t>
            </a:r>
            <a:r>
              <a:rPr lang="fr-FR" dirty="0" err="1">
                <a:cs typeface="Arial" panose="020B0604020202020204" pitchFamily="34" charset="0"/>
              </a:rPr>
              <a:t>datasets</a:t>
            </a:r>
            <a:r>
              <a:rPr lang="fr-FR" dirty="0">
                <a:cs typeface="Arial" panose="020B0604020202020204" pitchFamily="34" charset="0"/>
              </a:rPr>
              <a:t> </a:t>
            </a:r>
            <a:r>
              <a:rPr lang="fr-FR" dirty="0" err="1">
                <a:cs typeface="Arial" panose="020B0604020202020204" pitchFamily="34" charset="0"/>
              </a:rPr>
              <a:t>produced</a:t>
            </a:r>
            <a:r>
              <a:rPr lang="fr-FR" dirty="0">
                <a:cs typeface="Arial" panose="020B0604020202020204" pitchFamily="34" charset="0"/>
              </a:rPr>
              <a:t> 	</a:t>
            </a:r>
          </a:p>
          <a:p>
            <a:pPr marL="285750" indent="336550">
              <a:spcBef>
                <a:spcPts val="200"/>
              </a:spcBef>
              <a:spcAft>
                <a:spcPts val="200"/>
              </a:spcAft>
              <a:buClr>
                <a:schemeClr val="accent2">
                  <a:lumMod val="40000"/>
                  <a:lumOff val="60000"/>
                </a:schemeClr>
              </a:buClr>
              <a:buFont typeface="Arial" panose="020B0604020202020204" pitchFamily="34" charset="0"/>
              <a:buChar char="•"/>
            </a:pPr>
            <a:r>
              <a:rPr lang="en-US" dirty="0">
                <a:cs typeface="Arial" panose="020B0604020202020204" pitchFamily="34" charset="0"/>
              </a:rPr>
              <a:t>M3 Madagascar - Monitoring of reference farms MO 2015-2018 	</a:t>
            </a:r>
          </a:p>
          <a:p>
            <a:pPr marL="285750" indent="336550">
              <a:spcBef>
                <a:spcPts val="200"/>
              </a:spcBef>
              <a:spcAft>
                <a:spcPts val="200"/>
              </a:spcAft>
              <a:buClr>
                <a:schemeClr val="accent2">
                  <a:lumMod val="40000"/>
                  <a:lumOff val="60000"/>
                </a:schemeClr>
              </a:buClr>
              <a:buFont typeface="Arial" panose="020B0604020202020204" pitchFamily="34" charset="0"/>
              <a:buChar char="•"/>
            </a:pPr>
            <a:r>
              <a:rPr lang="en-US" dirty="0">
                <a:cs typeface="Arial" panose="020B0604020202020204" pitchFamily="34" charset="0"/>
              </a:rPr>
              <a:t>M4 Madagascar - Investigation diagnosis of farms MO 2014-2015 	</a:t>
            </a:r>
          </a:p>
          <a:p>
            <a:pPr marL="285750" indent="336550">
              <a:spcBef>
                <a:spcPts val="200"/>
              </a:spcBef>
              <a:spcAft>
                <a:spcPts val="200"/>
              </a:spcAft>
              <a:buClr>
                <a:schemeClr val="accent2">
                  <a:lumMod val="40000"/>
                  <a:lumOff val="60000"/>
                </a:schemeClr>
              </a:buClr>
              <a:buFont typeface="Arial" panose="020B0604020202020204" pitchFamily="34" charset="0"/>
              <a:buChar char="•"/>
            </a:pPr>
            <a:r>
              <a:rPr lang="fr-FR" dirty="0">
                <a:cs typeface="Arial" panose="020B0604020202020204" pitchFamily="34" charset="0"/>
              </a:rPr>
              <a:t>M5 Madagascar - </a:t>
            </a:r>
            <a:r>
              <a:rPr lang="fr-FR" dirty="0" err="1">
                <a:cs typeface="Arial" panose="020B0604020202020204" pitchFamily="34" charset="0"/>
              </a:rPr>
              <a:t>Stradiv</a:t>
            </a:r>
            <a:r>
              <a:rPr lang="fr-FR" dirty="0">
                <a:cs typeface="Arial" panose="020B0604020202020204" pitchFamily="34" charset="0"/>
              </a:rPr>
              <a:t> 4 </a:t>
            </a:r>
            <a:r>
              <a:rPr lang="fr-FR" dirty="0" err="1">
                <a:cs typeface="Arial" panose="020B0604020202020204" pitchFamily="34" charset="0"/>
              </a:rPr>
              <a:t>Prototyping</a:t>
            </a:r>
            <a:r>
              <a:rPr lang="fr-FR" dirty="0">
                <a:cs typeface="Arial" panose="020B0604020202020204" pitchFamily="34" charset="0"/>
              </a:rPr>
              <a:t> </a:t>
            </a:r>
            <a:r>
              <a:rPr lang="fr-FR" dirty="0" err="1">
                <a:cs typeface="Arial" panose="020B0604020202020204" pitchFamily="34" charset="0"/>
              </a:rPr>
              <a:t>cropping</a:t>
            </a:r>
            <a:r>
              <a:rPr lang="fr-FR" dirty="0">
                <a:cs typeface="Arial" panose="020B0604020202020204" pitchFamily="34" charset="0"/>
              </a:rPr>
              <a:t> </a:t>
            </a:r>
            <a:r>
              <a:rPr lang="fr-FR" dirty="0" err="1">
                <a:cs typeface="Arial" panose="020B0604020202020204" pitchFamily="34" charset="0"/>
              </a:rPr>
              <a:t>systems</a:t>
            </a:r>
            <a:r>
              <a:rPr lang="fr-FR" dirty="0">
                <a:cs typeface="Arial" panose="020B0604020202020204" pitchFamily="34" charset="0"/>
              </a:rPr>
              <a:t> 2017-2019 </a:t>
            </a:r>
            <a:r>
              <a:rPr lang="fr-FR" dirty="0" err="1">
                <a:cs typeface="Arial" panose="020B0604020202020204" pitchFamily="34" charset="0"/>
              </a:rPr>
              <a:t>produced</a:t>
            </a:r>
            <a:endParaRPr lang="pt-BR" dirty="0">
              <a:cs typeface="Arial" panose="020B0604020202020204" pitchFamily="34" charset="0"/>
            </a:endParaRP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66</a:t>
              </a:fld>
              <a:endParaRPr lang="fr-FR" sz="1200" dirty="0">
                <a:solidFill>
                  <a:schemeClr val="tx1"/>
                </a:solidFill>
              </a:endParaRPr>
            </a:p>
          </p:txBody>
        </p:sp>
      </p:grpSp>
      <p:sp>
        <p:nvSpPr>
          <p:cNvPr id="12" name="ZoneTexte 11">
            <a:extLst>
              <a:ext uri="{FF2B5EF4-FFF2-40B4-BE49-F238E27FC236}">
                <a16:creationId xmlns:a16="http://schemas.microsoft.com/office/drawing/2014/main" id="{F9E79D28-946E-4237-8501-E74EC602D56C}"/>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42534018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p:txBody>
          <a:bodyPr/>
          <a:lstStyle/>
          <a:p>
            <a:endParaRPr lang="fr-FR" dirty="0"/>
          </a:p>
        </p:txBody>
      </p:sp>
      <p:sp>
        <p:nvSpPr>
          <p:cNvPr id="10" name="Titre 1">
            <a:extLst>
              <a:ext uri="{FF2B5EF4-FFF2-40B4-BE49-F238E27FC236}">
                <a16:creationId xmlns:a16="http://schemas.microsoft.com/office/drawing/2014/main" id="{797D9D71-B6D5-8D43-85F5-0BFEF368820F}"/>
              </a:ext>
            </a:extLst>
          </p:cNvPr>
          <p:cNvSpPr>
            <a:spLocks noGrp="1"/>
          </p:cNvSpPr>
          <p:nvPr>
            <p:ph type="ftr" sz="quarter" idx="4294967295"/>
          </p:nvPr>
        </p:nvSpPr>
        <p:spPr>
          <a:solidFill>
            <a:srgbClr val="42BA97"/>
          </a:solidFill>
        </p:spPr>
        <p:txBody>
          <a:bodyPr>
            <a:normAutofit fontScale="25000" lnSpcReduction="20000"/>
          </a:bodyPr>
          <a:lstStyle/>
          <a:p>
            <a:pPr algn="l"/>
            <a:r>
              <a:rPr lang="fr-FR" sz="3200" b="1" dirty="0">
                <a:solidFill>
                  <a:schemeClr val="bg1"/>
                </a:solidFill>
                <a:latin typeface="+mn-lt"/>
              </a:rPr>
              <a:t>Définition: les métadonnées</a:t>
            </a:r>
          </a:p>
        </p:txBody>
      </p:sp>
      <p:sp>
        <p:nvSpPr>
          <p:cNvPr id="11"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3"/>
            <a:tile tx="0" ty="0" sx="100000" sy="100000" flip="none" algn="tl"/>
          </a:blipFill>
        </p:spPr>
        <p:txBody>
          <a:bodyPr vert="horz" lIns="91440" tIns="45720" rIns="91440" bIns="45720" rtlCol="0" anchor="ctr">
            <a:normAutofit/>
          </a:bodyPr>
          <a:lstStyle/>
          <a:p>
            <a:pPr algn="l"/>
            <a:r>
              <a:rPr lang="fr-FR" sz="3200" b="1" dirty="0">
                <a:latin typeface="+mn-lt"/>
              </a:rPr>
              <a:t>Un seul PGD - plusieurs approches</a:t>
            </a:r>
          </a:p>
        </p:txBody>
      </p:sp>
      <p:sp>
        <p:nvSpPr>
          <p:cNvPr id="2" name="ZoneTexte 1"/>
          <p:cNvSpPr txBox="1"/>
          <p:nvPr/>
        </p:nvSpPr>
        <p:spPr>
          <a:xfrm>
            <a:off x="449554" y="949508"/>
            <a:ext cx="8658950" cy="1554272"/>
          </a:xfrm>
          <a:prstGeom prst="rect">
            <a:avLst/>
          </a:prstGeom>
          <a:noFill/>
        </p:spPr>
        <p:txBody>
          <a:bodyPr wrap="square" rtlCol="0">
            <a:spAutoFit/>
          </a:bodyPr>
          <a:lstStyle/>
          <a:p>
            <a:pPr marL="342900" indent="-342900">
              <a:spcBef>
                <a:spcPts val="1200"/>
              </a:spcBef>
              <a:buClr>
                <a:schemeClr val="accent2">
                  <a:lumMod val="40000"/>
                  <a:lumOff val="60000"/>
                </a:schemeClr>
              </a:buClr>
              <a:buFont typeface="Wingdings" panose="05000000000000000000" pitchFamily="2" charset="2"/>
              <a:buChar char="Ø"/>
            </a:pPr>
            <a:r>
              <a:rPr lang="fr-FR" sz="2200" b="1" dirty="0">
                <a:cs typeface="Arial" panose="020B0604020202020204" pitchFamily="34" charset="0"/>
              </a:rPr>
              <a:t>Projet </a:t>
            </a:r>
            <a:r>
              <a:rPr lang="fr-FR" sz="2400" b="1" dirty="0"/>
              <a:t>APOLLO</a:t>
            </a:r>
            <a:r>
              <a:rPr lang="fr-FR" sz="2400" dirty="0"/>
              <a:t> - </a:t>
            </a:r>
            <a:r>
              <a:rPr lang="fr-FR" sz="2000" dirty="0"/>
              <a:t>Advisory platform for </a:t>
            </a:r>
            <a:r>
              <a:rPr lang="fr-FR" sz="2000" dirty="0" err="1"/>
              <a:t>small</a:t>
            </a:r>
            <a:r>
              <a:rPr lang="fr-FR" sz="2000" dirty="0"/>
              <a:t> </a:t>
            </a:r>
            <a:r>
              <a:rPr lang="fr-FR" sz="2000" dirty="0" err="1"/>
              <a:t>farms</a:t>
            </a:r>
            <a:r>
              <a:rPr lang="fr-FR" sz="2000" dirty="0"/>
              <a:t> </a:t>
            </a:r>
            <a:r>
              <a:rPr lang="fr-FR" sz="2000" dirty="0" err="1"/>
              <a:t>based</a:t>
            </a:r>
            <a:r>
              <a:rPr lang="fr-FR" sz="2000" dirty="0"/>
              <a:t> on </a:t>
            </a:r>
            <a:r>
              <a:rPr lang="fr-FR" sz="2000" dirty="0" err="1"/>
              <a:t>earth</a:t>
            </a:r>
            <a:r>
              <a:rPr lang="fr-FR" sz="2000" dirty="0"/>
              <a:t> observation. H2020. </a:t>
            </a:r>
            <a:endParaRPr lang="fr-FR" sz="2400" dirty="0"/>
          </a:p>
          <a:p>
            <a:pPr>
              <a:spcBef>
                <a:spcPts val="1200"/>
              </a:spcBef>
              <a:buClr>
                <a:schemeClr val="accent2">
                  <a:lumMod val="40000"/>
                  <a:lumOff val="60000"/>
                </a:schemeClr>
              </a:buClr>
            </a:pPr>
            <a:r>
              <a:rPr lang="fr-FR" sz="2400" b="1" dirty="0">
                <a:cs typeface="Arial" panose="020B0604020202020204" pitchFamily="34" charset="0"/>
              </a:rPr>
              <a:t>	</a:t>
            </a:r>
            <a:r>
              <a:rPr lang="fr-FR" sz="2400" dirty="0">
                <a:cs typeface="Arial" panose="020B0604020202020204" pitchFamily="34" charset="0"/>
              </a:rPr>
              <a:t>P</a:t>
            </a:r>
            <a:r>
              <a:rPr lang="fr-FR" sz="2000" dirty="0">
                <a:cs typeface="Arial" panose="020B0604020202020204" pitchFamily="34" charset="0"/>
              </a:rPr>
              <a:t>rojet H2020 – modèle </a:t>
            </a:r>
          </a:p>
          <a:p>
            <a:pPr marL="901700">
              <a:spcBef>
                <a:spcPts val="600"/>
              </a:spcBef>
              <a:buClr>
                <a:schemeClr val="accent2">
                  <a:lumMod val="40000"/>
                  <a:lumOff val="60000"/>
                </a:schemeClr>
              </a:buClr>
            </a:pPr>
            <a:r>
              <a:rPr lang="fr-FR" sz="1200" dirty="0">
                <a:hlinkClick r:id="rId4"/>
              </a:rPr>
              <a:t>https://apollo-h2020.eu/wp-content/uploads/D1.6-1st-Data-Management-Plan.pdf</a:t>
            </a:r>
            <a:r>
              <a:rPr lang="fr-FR" sz="1200" dirty="0"/>
              <a:t> </a:t>
            </a:r>
          </a:p>
        </p:txBody>
      </p:sp>
      <p:grpSp>
        <p:nvGrpSpPr>
          <p:cNvPr id="9" name="Groupe 8">
            <a:extLst>
              <a:ext uri="{FF2B5EF4-FFF2-40B4-BE49-F238E27FC236}">
                <a16:creationId xmlns:a16="http://schemas.microsoft.com/office/drawing/2014/main" id="{315C16FD-EE9E-4E1F-942E-D1A1F4DDA9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393DC204-AE30-424D-B9E3-EFEB8164E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7A13D5E5-E935-427D-99EF-4EBDDCC200E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67</a:t>
              </a:fld>
              <a:endParaRPr lang="fr-FR" sz="1200" dirty="0">
                <a:solidFill>
                  <a:schemeClr val="tx1"/>
                </a:solidFill>
              </a:endParaRPr>
            </a:p>
          </p:txBody>
        </p:sp>
      </p:grpSp>
      <p:sp>
        <p:nvSpPr>
          <p:cNvPr id="6" name="ZoneTexte 5">
            <a:extLst>
              <a:ext uri="{FF2B5EF4-FFF2-40B4-BE49-F238E27FC236}">
                <a16:creationId xmlns:a16="http://schemas.microsoft.com/office/drawing/2014/main" id="{EF454DC2-3CD2-4BEA-A13F-BFF1C565BB83}"/>
              </a:ext>
            </a:extLst>
          </p:cNvPr>
          <p:cNvSpPr txBox="1"/>
          <p:nvPr/>
        </p:nvSpPr>
        <p:spPr>
          <a:xfrm>
            <a:off x="760370" y="2780928"/>
            <a:ext cx="6933949" cy="2646878"/>
          </a:xfrm>
          <a:prstGeom prst="rect">
            <a:avLst/>
          </a:prstGeom>
          <a:noFill/>
        </p:spPr>
        <p:txBody>
          <a:bodyPr wrap="none" rtlCol="0">
            <a:spAutoFit/>
          </a:bodyPr>
          <a:lstStyle/>
          <a:p>
            <a:pPr>
              <a:spcBef>
                <a:spcPts val="600"/>
              </a:spcBef>
              <a:buClr>
                <a:schemeClr val="accent2">
                  <a:lumMod val="40000"/>
                  <a:lumOff val="60000"/>
                </a:schemeClr>
              </a:buClr>
            </a:pPr>
            <a:r>
              <a:rPr lang="fr-FR" sz="2000" b="1" dirty="0">
                <a:cs typeface="Arial" panose="020B0604020202020204" pitchFamily="34" charset="0"/>
              </a:rPr>
              <a:t>PGD organisé par Work package et par type de jeux de données</a:t>
            </a:r>
          </a:p>
          <a:p>
            <a:pPr>
              <a:spcBef>
                <a:spcPts val="600"/>
              </a:spcBef>
              <a:buClr>
                <a:schemeClr val="accent2">
                  <a:lumMod val="40000"/>
                  <a:lumOff val="60000"/>
                </a:schemeClr>
              </a:buClr>
            </a:pPr>
            <a:endParaRPr lang="en-US" dirty="0"/>
          </a:p>
          <a:p>
            <a:pPr>
              <a:spcBef>
                <a:spcPts val="300"/>
              </a:spcBef>
              <a:buClr>
                <a:schemeClr val="accent2">
                  <a:lumMod val="40000"/>
                  <a:lumOff val="60000"/>
                </a:schemeClr>
              </a:buClr>
            </a:pPr>
            <a:r>
              <a:rPr lang="en-US" dirty="0"/>
              <a:t>WP3 Earth Observation data products : </a:t>
            </a:r>
          </a:p>
          <a:p>
            <a:pPr marL="285750" indent="336550">
              <a:spcBef>
                <a:spcPts val="300"/>
              </a:spcBef>
              <a:buClr>
                <a:schemeClr val="accent2">
                  <a:lumMod val="40000"/>
                  <a:lumOff val="60000"/>
                </a:schemeClr>
              </a:buClr>
              <a:buFont typeface="Arial" panose="020B0604020202020204" pitchFamily="34" charset="0"/>
              <a:buChar char="•"/>
            </a:pPr>
            <a:r>
              <a:rPr lang="en-US" dirty="0">
                <a:cs typeface="Arial" panose="020B0604020202020204" pitchFamily="34" charset="0"/>
              </a:rPr>
              <a:t>Satellite data</a:t>
            </a:r>
          </a:p>
          <a:p>
            <a:pPr marL="285750" indent="336550">
              <a:spcBef>
                <a:spcPts val="300"/>
              </a:spcBef>
              <a:buClr>
                <a:schemeClr val="accent2">
                  <a:lumMod val="40000"/>
                  <a:lumOff val="60000"/>
                </a:schemeClr>
              </a:buClr>
              <a:buFont typeface="Arial" panose="020B0604020202020204" pitchFamily="34" charset="0"/>
              <a:buChar char="•"/>
            </a:pPr>
            <a:r>
              <a:rPr lang="en-US" dirty="0">
                <a:cs typeface="Arial" panose="020B0604020202020204" pitchFamily="34" charset="0"/>
              </a:rPr>
              <a:t>Soil moisture data</a:t>
            </a:r>
          </a:p>
          <a:p>
            <a:pPr marL="285750" indent="336550">
              <a:spcBef>
                <a:spcPts val="300"/>
              </a:spcBef>
              <a:buClr>
                <a:schemeClr val="accent2">
                  <a:lumMod val="40000"/>
                  <a:lumOff val="60000"/>
                </a:schemeClr>
              </a:buClr>
              <a:buFont typeface="Arial" panose="020B0604020202020204" pitchFamily="34" charset="0"/>
              <a:buChar char="•"/>
            </a:pPr>
            <a:r>
              <a:rPr lang="en-US" dirty="0">
                <a:cs typeface="Arial" panose="020B0604020202020204" pitchFamily="34" charset="0"/>
              </a:rPr>
              <a:t>Local meteorological data</a:t>
            </a:r>
          </a:p>
          <a:p>
            <a:pPr marL="285750" indent="336550">
              <a:spcBef>
                <a:spcPts val="300"/>
              </a:spcBef>
              <a:buClr>
                <a:schemeClr val="accent2">
                  <a:lumMod val="40000"/>
                  <a:lumOff val="60000"/>
                </a:schemeClr>
              </a:buClr>
              <a:buFont typeface="Arial" panose="020B0604020202020204" pitchFamily="34" charset="0"/>
              <a:buChar char="•"/>
            </a:pPr>
            <a:r>
              <a:rPr lang="fr-FR" dirty="0" err="1">
                <a:cs typeface="Arial" panose="020B0604020202020204" pitchFamily="34" charset="0"/>
              </a:rPr>
              <a:t>Crop</a:t>
            </a:r>
            <a:r>
              <a:rPr lang="fr-FR" dirty="0">
                <a:cs typeface="Arial" panose="020B0604020202020204" pitchFamily="34" charset="0"/>
              </a:rPr>
              <a:t> condition data</a:t>
            </a:r>
          </a:p>
          <a:p>
            <a:pPr marL="285750" indent="336550">
              <a:spcBef>
                <a:spcPts val="300"/>
              </a:spcBef>
              <a:buClr>
                <a:schemeClr val="accent2">
                  <a:lumMod val="40000"/>
                  <a:lumOff val="60000"/>
                </a:schemeClr>
              </a:buClr>
              <a:buFont typeface="Arial" panose="020B0604020202020204" pitchFamily="34" charset="0"/>
              <a:buChar char="•"/>
            </a:pPr>
            <a:r>
              <a:rPr lang="fr-FR" dirty="0" err="1">
                <a:cs typeface="Arial" panose="020B0604020202020204" pitchFamily="34" charset="0"/>
              </a:rPr>
              <a:t>Biomass</a:t>
            </a:r>
            <a:r>
              <a:rPr lang="fr-FR" dirty="0">
                <a:cs typeface="Arial" panose="020B0604020202020204" pitchFamily="34" charset="0"/>
              </a:rPr>
              <a:t> data</a:t>
            </a:r>
          </a:p>
        </p:txBody>
      </p:sp>
      <p:sp>
        <p:nvSpPr>
          <p:cNvPr id="16" name="ZoneTexte 15">
            <a:extLst>
              <a:ext uri="{FF2B5EF4-FFF2-40B4-BE49-F238E27FC236}">
                <a16:creationId xmlns:a16="http://schemas.microsoft.com/office/drawing/2014/main" id="{94C3948D-9690-44ED-9C71-6ADE1364C4E2}"/>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40209092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539552" y="980728"/>
            <a:ext cx="8424936" cy="118494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R="0" lvl="0" algn="l" fontAlgn="auto">
              <a:lnSpc>
                <a:spcPct val="100000"/>
              </a:lnSpc>
              <a:spcAft>
                <a:spcPts val="0"/>
              </a:spcAft>
              <a:buClr>
                <a:srgbClr val="00B050"/>
              </a:buClr>
              <a:buSzTx/>
              <a:tabLst/>
              <a:defRPr/>
            </a:pPr>
            <a:r>
              <a:rPr lang="fr-FR" sz="2200" b="1" dirty="0">
                <a:solidFill>
                  <a:schemeClr val="tx1"/>
                </a:solidFill>
                <a:ea typeface="+mn-ea"/>
                <a:cs typeface="Arial" panose="020B0604020202020204" pitchFamily="34" charset="0"/>
              </a:rPr>
              <a:t>1 seul PGD </a:t>
            </a:r>
            <a:r>
              <a:rPr lang="fr-FR" sz="2200" dirty="0">
                <a:solidFill>
                  <a:schemeClr val="tx1"/>
                </a:solidFill>
                <a:ea typeface="+mn-ea"/>
                <a:cs typeface="Arial" panose="020B0604020202020204" pitchFamily="34" charset="0"/>
              </a:rPr>
              <a:t>qui </a:t>
            </a:r>
            <a:r>
              <a:rPr lang="fr-FR" sz="2200" b="1" dirty="0">
                <a:solidFill>
                  <a:schemeClr val="tx1"/>
                </a:solidFill>
                <a:ea typeface="+mn-ea"/>
                <a:cs typeface="Arial" panose="020B0604020202020204" pitchFamily="34" charset="0"/>
              </a:rPr>
              <a:t>décrit tous les jeux de données </a:t>
            </a:r>
            <a:r>
              <a:rPr lang="fr-FR" sz="2000" dirty="0">
                <a:solidFill>
                  <a:schemeClr val="tx1"/>
                </a:solidFill>
                <a:ea typeface="+mn-ea"/>
                <a:cs typeface="Arial" panose="020B0604020202020204" pitchFamily="34" charset="0"/>
              </a:rPr>
              <a:t>produits dans 1 projet </a:t>
            </a:r>
            <a:r>
              <a:rPr lang="fr-FR" sz="2200" dirty="0">
                <a:solidFill>
                  <a:schemeClr val="tx1"/>
                </a:solidFill>
                <a:ea typeface="+mn-ea"/>
                <a:cs typeface="Arial" panose="020B0604020202020204" pitchFamily="34" charset="0"/>
              </a:rPr>
              <a:t>et leur gestion pendant et après le projet</a:t>
            </a:r>
          </a:p>
          <a:p>
            <a:pPr marR="0" lvl="0" indent="107950" algn="l" fontAlgn="auto">
              <a:lnSpc>
                <a:spcPct val="100000"/>
              </a:lnSpc>
              <a:spcAft>
                <a:spcPts val="0"/>
              </a:spcAft>
              <a:buClr>
                <a:srgbClr val="00B050"/>
              </a:buClr>
              <a:buSzTx/>
              <a:buFont typeface="Arial" panose="020B0604020202020204" pitchFamily="34" charset="0"/>
              <a:buChar char="•"/>
              <a:tabLst/>
              <a:defRPr/>
            </a:pPr>
            <a:r>
              <a:rPr lang="fr-FR" sz="2200" dirty="0">
                <a:solidFill>
                  <a:schemeClr val="tx1"/>
                </a:solidFill>
                <a:latin typeface="Calibri" panose="020F0502020204030204" pitchFamily="34" charset="0"/>
                <a:ea typeface="+mn-ea"/>
                <a:cs typeface="Arial" panose="020B0604020202020204" pitchFamily="34" charset="0"/>
              </a:rPr>
              <a:t>    </a:t>
            </a:r>
            <a:r>
              <a:rPr lang="fr-FR" sz="2200" dirty="0">
                <a:solidFill>
                  <a:prstClr val="black"/>
                </a:solidFill>
                <a:latin typeface="Calibri" panose="020F0502020204030204" pitchFamily="34" charset="0"/>
                <a:ea typeface="+mn-ea"/>
                <a:cs typeface="+mn-cs"/>
              </a:rPr>
              <a:t>C’est vous qui déterminez vos jeux de données et le plan du PGD</a:t>
            </a:r>
          </a:p>
        </p:txBody>
      </p:sp>
      <p:sp>
        <p:nvSpPr>
          <p:cNvPr id="9" name="Titre 1">
            <a:extLst>
              <a:ext uri="{FF2B5EF4-FFF2-40B4-BE49-F238E27FC236}">
                <a16:creationId xmlns:a16="http://schemas.microsoft.com/office/drawing/2014/main" id="{10C02ADA-B037-E646-A32B-4EED398B6936}"/>
              </a:ext>
            </a:extLst>
          </p:cNvPr>
          <p:cNvSpPr>
            <a:spLocks noGrp="1"/>
          </p:cNvSpPr>
          <p:nvPr>
            <p:ph type="title"/>
          </p:nvPr>
        </p:nvSpPr>
        <p:spPr>
          <a:xfrm>
            <a:off x="0" y="0"/>
            <a:ext cx="9159368" cy="718949"/>
          </a:xfr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p:spPr>
        <p:txBody>
          <a:bodyPr>
            <a:normAutofit/>
          </a:bodyPr>
          <a:lstStyle/>
          <a:p>
            <a:pPr algn="l"/>
            <a:r>
              <a:rPr lang="fr-FR" sz="3600" b="1" dirty="0">
                <a:latin typeface="Alwyn New Rg" pitchFamily="34" charset="0"/>
              </a:rPr>
              <a:t>A retenir</a:t>
            </a:r>
          </a:p>
        </p:txBody>
      </p:sp>
      <p:grpSp>
        <p:nvGrpSpPr>
          <p:cNvPr id="15" name="Groupe 14">
            <a:extLst>
              <a:ext uri="{FF2B5EF4-FFF2-40B4-BE49-F238E27FC236}">
                <a16:creationId xmlns:a16="http://schemas.microsoft.com/office/drawing/2014/main" id="{CD4F69A9-C63B-43FE-8212-F23BCE534108}"/>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71EDD1F6-0608-49BC-8CAB-E4C9E86C6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0" name="Espace réservé du numéro de diapositive 4">
              <a:extLst>
                <a:ext uri="{FF2B5EF4-FFF2-40B4-BE49-F238E27FC236}">
                  <a16:creationId xmlns:a16="http://schemas.microsoft.com/office/drawing/2014/main" id="{1123AD72-BD78-43CF-BC3D-2B80A82A60A6}"/>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Espace réservé du contenu 2">
            <a:extLst>
              <a:ext uri="{FF2B5EF4-FFF2-40B4-BE49-F238E27FC236}">
                <a16:creationId xmlns:a16="http://schemas.microsoft.com/office/drawing/2014/main" id="{CDC1C66A-4E4D-4EDA-B253-D4915BFD9303}"/>
              </a:ext>
            </a:extLst>
          </p:cNvPr>
          <p:cNvSpPr txBox="1">
            <a:spLocks/>
          </p:cNvSpPr>
          <p:nvPr/>
        </p:nvSpPr>
        <p:spPr>
          <a:xfrm>
            <a:off x="539552" y="3573016"/>
            <a:ext cx="8424936" cy="16330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Clr>
                <a:srgbClr val="00B050"/>
              </a:buClr>
              <a:buFont typeface="Wingdings" panose="05000000000000000000" pitchFamily="2" charset="2"/>
              <a:buChar char="Ø"/>
            </a:pPr>
            <a:r>
              <a:rPr lang="fr-FR" sz="2200" b="1" dirty="0">
                <a:cs typeface="Arial" panose="020B0604020202020204" pitchFamily="34" charset="0"/>
                <a:sym typeface="Wingdings" panose="05000000000000000000" pitchFamily="2" charset="2"/>
              </a:rPr>
              <a:t>Produire des données de qualité, compréhensibles et réutilisables </a:t>
            </a:r>
            <a:r>
              <a:rPr lang="fr-FR" sz="2200" dirty="0">
                <a:cs typeface="Arial" panose="020B0604020202020204" pitchFamily="34" charset="0"/>
                <a:sym typeface="Wingdings" panose="05000000000000000000" pitchFamily="2" charset="2"/>
              </a:rPr>
              <a:t>(</a:t>
            </a:r>
            <a:r>
              <a:rPr lang="fr-FR" sz="2200" i="1" dirty="0">
                <a:cs typeface="Arial" panose="020B0604020202020204" pitchFamily="34" charset="0"/>
                <a:sym typeface="Wingdings" panose="05000000000000000000" pitchFamily="2" charset="2"/>
              </a:rPr>
              <a:t>FAIR data</a:t>
            </a:r>
            <a:r>
              <a:rPr lang="fr-FR" sz="2200" dirty="0">
                <a:cs typeface="Arial" panose="020B0604020202020204" pitchFamily="34" charset="0"/>
                <a:sym typeface="Wingdings" panose="05000000000000000000" pitchFamily="2" charset="2"/>
              </a:rPr>
              <a:t>)</a:t>
            </a:r>
          </a:p>
          <a:p>
            <a:pPr marL="800100" lvl="1" indent="-342900">
              <a:spcBef>
                <a:spcPts val="600"/>
              </a:spcBef>
              <a:buFont typeface="Arial" panose="020B0604020202020204" pitchFamily="34" charset="0"/>
              <a:buChar char="•"/>
              <a:defRPr/>
            </a:pPr>
            <a:r>
              <a:rPr lang="fr-FR" sz="2200" dirty="0">
                <a:solidFill>
                  <a:prstClr val="black"/>
                </a:solidFill>
                <a:latin typeface="Calibri" panose="020F0502020204030204" pitchFamily="34" charset="0"/>
              </a:rPr>
              <a:t>Incite à mettre en œuvre des bonnes pratiques</a:t>
            </a:r>
          </a:p>
          <a:p>
            <a:pPr marL="0" lvl="0" indent="0">
              <a:spcBef>
                <a:spcPts val="300"/>
              </a:spcBef>
              <a:buClr>
                <a:srgbClr val="ED7D31"/>
              </a:buClr>
              <a:buNone/>
              <a:defRPr/>
            </a:pPr>
            <a:r>
              <a:rPr lang="fr-FR" sz="2200" dirty="0">
                <a:solidFill>
                  <a:prstClr val="black"/>
                </a:solidFill>
                <a:latin typeface="Calibri" panose="020F0502020204030204" pitchFamily="34" charset="0"/>
                <a:cs typeface="Times New Roman"/>
              </a:rPr>
              <a:t>            et utiliser des méthodes et standards reconnus dans la discipline</a:t>
            </a:r>
          </a:p>
          <a:p>
            <a:pPr>
              <a:spcBef>
                <a:spcPts val="600"/>
              </a:spcBef>
              <a:buClr>
                <a:srgbClr val="00B050"/>
              </a:buClr>
              <a:buFont typeface="Wingdings" panose="05000000000000000000" pitchFamily="2" charset="2"/>
              <a:buChar char="Ø"/>
            </a:pPr>
            <a:endParaRPr lang="fr-FR" sz="2200" dirty="0">
              <a:solidFill>
                <a:prstClr val="black"/>
              </a:solidFill>
              <a:latin typeface="Calibri" panose="020F0502020204030204" pitchFamily="34" charset="0"/>
              <a:ea typeface="Calibri"/>
              <a:cs typeface="Times New Roman"/>
            </a:endParaRPr>
          </a:p>
        </p:txBody>
      </p:sp>
      <p:sp>
        <p:nvSpPr>
          <p:cNvPr id="13" name="ZoneTexte 12">
            <a:extLst>
              <a:ext uri="{FF2B5EF4-FFF2-40B4-BE49-F238E27FC236}">
                <a16:creationId xmlns:a16="http://schemas.microsoft.com/office/drawing/2014/main" id="{15FC539D-33B9-4CE6-B7F1-3BF4B4568066}"/>
              </a:ext>
            </a:extLst>
          </p:cNvPr>
          <p:cNvSpPr txBox="1"/>
          <p:nvPr/>
        </p:nvSpPr>
        <p:spPr>
          <a:xfrm>
            <a:off x="539552" y="5157192"/>
            <a:ext cx="8280920" cy="126188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rgbClr val="00B050"/>
              </a:buClr>
              <a:defRPr/>
            </a:pPr>
            <a:r>
              <a:rPr lang="fr-FR" sz="2200" b="1" dirty="0">
                <a:solidFill>
                  <a:schemeClr val="tx1"/>
                </a:solidFill>
                <a:ea typeface="+mn-ea"/>
                <a:cs typeface="Arial" panose="020B0604020202020204" pitchFamily="34" charset="0"/>
              </a:rPr>
              <a:t>Gain de temps </a:t>
            </a:r>
          </a:p>
          <a:p>
            <a:pPr marL="800100" marR="0" lvl="1" indent="-342900" algn="l" defTabSz="914400" rtl="0" eaLnBrk="1" fontAlgn="auto" latinLnBrk="0" hangingPunct="1">
              <a:lnSpc>
                <a:spcPct val="100000"/>
              </a:lnSpc>
              <a:spcBef>
                <a:spcPts val="600"/>
              </a:spcBef>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pour la réussite du projet</a:t>
            </a:r>
          </a:p>
          <a:p>
            <a:pPr marL="800100" lvl="1" indent="-342900">
              <a:spcBef>
                <a:spcPts val="600"/>
              </a:spcBef>
              <a:buFont typeface="Arial" panose="020B0604020202020204" pitchFamily="34" charset="0"/>
              <a:buChar char="•"/>
              <a:defRPr/>
            </a:pPr>
            <a:r>
              <a:rPr lang="fr-FR" sz="2200" dirty="0">
                <a:solidFill>
                  <a:prstClr val="black"/>
                </a:solidFill>
                <a:latin typeface="Calibri" panose="020F0502020204030204" pitchFamily="34" charset="0"/>
              </a:rPr>
              <a:t>pour publier  </a:t>
            </a:r>
          </a:p>
        </p:txBody>
      </p:sp>
      <p:sp>
        <p:nvSpPr>
          <p:cNvPr id="14" name="ZoneTexte 13">
            <a:extLst>
              <a:ext uri="{FF2B5EF4-FFF2-40B4-BE49-F238E27FC236}">
                <a16:creationId xmlns:a16="http://schemas.microsoft.com/office/drawing/2014/main" id="{C1A721BE-BBD1-46C6-AB32-C2B1F5B03D6F}"/>
              </a:ext>
            </a:extLst>
          </p:cNvPr>
          <p:cNvSpPr txBox="1"/>
          <p:nvPr/>
        </p:nvSpPr>
        <p:spPr>
          <a:xfrm>
            <a:off x="539552" y="3070121"/>
            <a:ext cx="8424936"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Aft>
                <a:spcPts val="0"/>
              </a:spcAft>
              <a:buClr>
                <a:srgbClr val="00B050"/>
              </a:buClr>
              <a:defRPr/>
            </a:pPr>
            <a:r>
              <a:rPr lang="fr-FR" sz="2200" dirty="0">
                <a:solidFill>
                  <a:prstClr val="black"/>
                </a:solidFill>
                <a:latin typeface="Calibri" panose="020F0502020204030204" pitchFamily="34" charset="0"/>
              </a:rPr>
              <a:t>À préparer le </a:t>
            </a:r>
            <a:r>
              <a:rPr lang="fr-FR" sz="2200" b="1" dirty="0">
                <a:solidFill>
                  <a:prstClr val="black"/>
                </a:solidFill>
                <a:latin typeface="Calibri" panose="020F0502020204030204" pitchFamily="34" charset="0"/>
              </a:rPr>
              <a:t>plus tôt possible; </a:t>
            </a:r>
            <a:r>
              <a:rPr lang="fr-FR" sz="2200" dirty="0">
                <a:solidFill>
                  <a:prstClr val="black"/>
                </a:solidFill>
                <a:latin typeface="Calibri" panose="020F0502020204030204" pitchFamily="34" charset="0"/>
              </a:rPr>
              <a:t>Document évolutif : 3 versions	</a:t>
            </a:r>
            <a:endParaRPr lang="fr-FR" sz="2000" dirty="0">
              <a:solidFill>
                <a:prstClr val="black"/>
              </a:solidFill>
              <a:latin typeface="Calibri" panose="020F0502020204030204" pitchFamily="34" charset="0"/>
            </a:endParaRPr>
          </a:p>
        </p:txBody>
      </p:sp>
      <p:sp>
        <p:nvSpPr>
          <p:cNvPr id="16" name="ZoneTexte 15">
            <a:extLst>
              <a:ext uri="{FF2B5EF4-FFF2-40B4-BE49-F238E27FC236}">
                <a16:creationId xmlns:a16="http://schemas.microsoft.com/office/drawing/2014/main" id="{22F64E0A-15FF-4C68-B0D0-C2A807D9A397}"/>
              </a:ext>
            </a:extLst>
          </p:cNvPr>
          <p:cNvSpPr txBox="1"/>
          <p:nvPr/>
        </p:nvSpPr>
        <p:spPr>
          <a:xfrm>
            <a:off x="539552" y="2222574"/>
            <a:ext cx="8424936" cy="8463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solidFill>
                  <a:schemeClr val="dk1"/>
                </a:solidFill>
                <a:ea typeface="Calibri"/>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R="0" lvl="0" algn="l" fontAlgn="auto">
              <a:lnSpc>
                <a:spcPct val="100000"/>
              </a:lnSpc>
              <a:spcAft>
                <a:spcPts val="0"/>
              </a:spcAft>
              <a:buClr>
                <a:srgbClr val="00B050"/>
              </a:buClr>
              <a:buSzTx/>
              <a:tabLst/>
              <a:defRPr/>
            </a:pPr>
            <a:r>
              <a:rPr lang="fr-FR" sz="2200" b="1" dirty="0">
                <a:solidFill>
                  <a:prstClr val="black"/>
                </a:solidFill>
                <a:latin typeface="Calibri" panose="020F0502020204030204" pitchFamily="34" charset="0"/>
              </a:rPr>
              <a:t>Travail collectif </a:t>
            </a:r>
            <a:r>
              <a:rPr lang="fr-FR" sz="2200" dirty="0">
                <a:solidFill>
                  <a:prstClr val="black"/>
                </a:solidFill>
                <a:latin typeface="Calibri" panose="020F0502020204030204" pitchFamily="34" charset="0"/>
              </a:rPr>
              <a:t>: concerne l’ensemble des partenaires du projet</a:t>
            </a:r>
          </a:p>
          <a:p>
            <a:pPr marL="800100" lvl="1" indent="-342900">
              <a:spcBef>
                <a:spcPts val="600"/>
              </a:spcBef>
              <a:spcAft>
                <a:spcPts val="600"/>
              </a:spcAft>
              <a:buFont typeface="Arial" panose="020B0604020202020204" pitchFamily="34" charset="0"/>
              <a:buChar char="•"/>
              <a:defRPr/>
            </a:pPr>
            <a:r>
              <a:rPr lang="fr-FR" sz="2200" dirty="0">
                <a:solidFill>
                  <a:prstClr val="black"/>
                </a:solidFill>
                <a:latin typeface="Calibri" panose="020F0502020204030204" pitchFamily="34" charset="0"/>
              </a:rPr>
              <a:t>Outil d’animation dans un collectif</a:t>
            </a:r>
          </a:p>
        </p:txBody>
      </p:sp>
      <p:sp>
        <p:nvSpPr>
          <p:cNvPr id="19" name="ZoneTexte 18">
            <a:extLst>
              <a:ext uri="{FF2B5EF4-FFF2-40B4-BE49-F238E27FC236}">
                <a16:creationId xmlns:a16="http://schemas.microsoft.com/office/drawing/2014/main" id="{ECF1438C-765A-4A44-9DF2-38B0F98E719F}"/>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25384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artisticCrisscrossEtching/>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755576" y="1268760"/>
            <a:ext cx="7632848" cy="3877985"/>
          </a:xfrm>
        </p:spPr>
        <p:txBody>
          <a:bodyPr wrap="square">
            <a:spAutoFit/>
          </a:bodyPr>
          <a:lstStyle/>
          <a:p>
            <a:pPr marL="0" indent="0" algn="ctr">
              <a:spcBef>
                <a:spcPts val="1200"/>
              </a:spcBef>
              <a:buNone/>
            </a:pPr>
            <a:r>
              <a:rPr lang="fr-FR" sz="5400" b="1" dirty="0">
                <a:solidFill>
                  <a:schemeClr val="bg1"/>
                </a:solidFill>
              </a:rPr>
              <a:t>Mise en application</a:t>
            </a:r>
          </a:p>
          <a:p>
            <a:pPr marL="0" indent="0" algn="ctr">
              <a:spcBef>
                <a:spcPts val="1200"/>
              </a:spcBef>
              <a:buNone/>
            </a:pPr>
            <a:r>
              <a:rPr lang="fr-FR" sz="5400" b="1" dirty="0">
                <a:solidFill>
                  <a:schemeClr val="bg1"/>
                </a:solidFill>
              </a:rPr>
              <a:t>sur vos données</a:t>
            </a:r>
          </a:p>
          <a:p>
            <a:pPr marL="0" indent="0" algn="ctr">
              <a:spcBef>
                <a:spcPts val="1200"/>
              </a:spcBef>
              <a:buNone/>
            </a:pPr>
            <a:r>
              <a:rPr lang="fr-FR" sz="5400" b="1" dirty="0">
                <a:solidFill>
                  <a:schemeClr val="bg1"/>
                </a:solidFill>
              </a:rPr>
              <a:t>ou </a:t>
            </a:r>
          </a:p>
          <a:p>
            <a:pPr marL="0" indent="0" algn="ctr">
              <a:spcBef>
                <a:spcPts val="1200"/>
              </a:spcBef>
              <a:buNone/>
            </a:pPr>
            <a:r>
              <a:rPr lang="fr-FR" sz="5400" b="1" dirty="0">
                <a:solidFill>
                  <a:schemeClr val="bg1"/>
                </a:solidFill>
              </a:rPr>
              <a:t>sur des projets fictifs</a:t>
            </a:r>
          </a:p>
        </p:txBody>
      </p:sp>
      <p:grpSp>
        <p:nvGrpSpPr>
          <p:cNvPr id="4" name="Groupe 3">
            <a:extLst>
              <a:ext uri="{FF2B5EF4-FFF2-40B4-BE49-F238E27FC236}">
                <a16:creationId xmlns:a16="http://schemas.microsoft.com/office/drawing/2014/main" id="{84B3BB13-FB55-488F-B36D-826C98025E7E}"/>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D93FB7E8-8816-437A-9061-603A7600AF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47DF33C3-7B62-4AD8-9FA9-CD91ABB7974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986993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411A9DB-E375-441D-97B3-F69CBCFB1F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481B013B-9209-4BFB-A10D-9D667F44A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6" name="Espace réservé du numéro de diapositive 4">
              <a:extLst>
                <a:ext uri="{FF2B5EF4-FFF2-40B4-BE49-F238E27FC236}">
                  <a16:creationId xmlns:a16="http://schemas.microsoft.com/office/drawing/2014/main" id="{210EE56A-CA7C-45E8-B6FA-62CA61B23C3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itre 1">
            <a:extLst>
              <a:ext uri="{FF2B5EF4-FFF2-40B4-BE49-F238E27FC236}">
                <a16:creationId xmlns:a16="http://schemas.microsoft.com/office/drawing/2014/main" id="{A41CD24B-BE68-F147-B130-B13F8BFF1E70}"/>
              </a:ext>
            </a:extLst>
          </p:cNvPr>
          <p:cNvSpPr txBox="1">
            <a:spLocks/>
          </p:cNvSpPr>
          <p:nvPr/>
        </p:nvSpPr>
        <p:spPr>
          <a:xfrm>
            <a:off x="-32874" y="-27384"/>
            <a:ext cx="9159368" cy="718949"/>
          </a:xfrm>
          <a:prstGeom prst="rect">
            <a:avLst/>
          </a:prstGeom>
          <a:blipFill>
            <a:blip r:embed="rId4">
              <a:extLst>
                <a:ext uri="{BEBA8EAE-BF5A-486C-A8C5-ECC9F3942E4B}">
                  <a14:imgProps xmlns:a14="http://schemas.microsoft.com/office/drawing/2010/main">
                    <a14:imgLayer r:embed="rId5">
                      <a14:imgEffect>
                        <a14:artisticCrisscrossEtching/>
                      </a14:imgEffect>
                    </a14:imgLayer>
                  </a14:imgProps>
                </a:ext>
              </a:extLst>
            </a:blip>
            <a:tile tx="0" ty="0" sx="100000" sy="100000" flip="none" algn="tl"/>
          </a:blip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defPPr>
              <a:defRPr lang="fr-FR"/>
            </a:defPPr>
            <a:lvl1pPr marR="0" lvl="0" indent="0" fontAlgn="auto">
              <a:lnSpc>
                <a:spcPct val="100000"/>
              </a:lnSpc>
              <a:spcBef>
                <a:spcPct val="0"/>
              </a:spcBef>
              <a:spcAft>
                <a:spcPts val="0"/>
              </a:spcAft>
              <a:buClrTx/>
              <a:buSzTx/>
              <a:buFontTx/>
              <a:buNone/>
              <a:tabLst/>
              <a:defRPr kumimoji="0" sz="3200" b="1" i="0" u="none" strike="noStrike" cap="none" spc="0" normalizeH="0" baseline="0">
                <a:ln>
                  <a:noFill/>
                </a:ln>
                <a:solidFill>
                  <a:prstClr val="black"/>
                </a:solidFill>
                <a:effectLst/>
                <a:uLnTx/>
                <a:uFillTx/>
                <a:latin typeface="Calibr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dirty="0"/>
              <a:t>PGD: incitation aux bonnes pratiques de recherche</a:t>
            </a:r>
          </a:p>
        </p:txBody>
      </p:sp>
      <p:sp>
        <p:nvSpPr>
          <p:cNvPr id="22" name="ZoneTexte 21"/>
          <p:cNvSpPr txBox="1"/>
          <p:nvPr/>
        </p:nvSpPr>
        <p:spPr>
          <a:xfrm>
            <a:off x="3923928" y="3369186"/>
            <a:ext cx="4848571" cy="70788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Outil d’animation de projet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2000" b="0" i="1"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f</a:t>
            </a:r>
            <a:r>
              <a:rPr kumimoji="0" lang="fr-FR" sz="2000" b="0" i="1" u="none" strike="noStrike" kern="1200" cap="none" spc="0" normalizeH="0" baseline="0" noProof="0" dirty="0">
                <a:ln>
                  <a:noFill/>
                </a:ln>
                <a:solidFill>
                  <a:prstClr val="black"/>
                </a:solidFill>
                <a:effectLst/>
                <a:uLnTx/>
                <a:uFillTx/>
                <a:latin typeface="Calibri"/>
                <a:ea typeface="+mn-ea"/>
                <a:cs typeface="+mn-cs"/>
              </a:rPr>
              <a:t>aciliter la collaboration entre partenaires</a:t>
            </a:r>
          </a:p>
        </p:txBody>
      </p:sp>
      <p:grpSp>
        <p:nvGrpSpPr>
          <p:cNvPr id="10" name="Groupe 9">
            <a:extLst>
              <a:ext uri="{FF2B5EF4-FFF2-40B4-BE49-F238E27FC236}">
                <a16:creationId xmlns:a16="http://schemas.microsoft.com/office/drawing/2014/main" id="{AD3F0A05-328F-49B0-A116-75F9C89AA3C3}"/>
              </a:ext>
            </a:extLst>
          </p:cNvPr>
          <p:cNvGrpSpPr/>
          <p:nvPr/>
        </p:nvGrpSpPr>
        <p:grpSpPr>
          <a:xfrm>
            <a:off x="467544" y="1268760"/>
            <a:ext cx="8255915" cy="3648021"/>
            <a:chOff x="467544" y="1405225"/>
            <a:chExt cx="8255915" cy="3648021"/>
          </a:xfrm>
        </p:grpSpPr>
        <p:sp>
          <p:nvSpPr>
            <p:cNvPr id="19" name="ZoneTexte 18"/>
            <p:cNvSpPr txBox="1"/>
            <p:nvPr/>
          </p:nvSpPr>
          <p:spPr>
            <a:xfrm>
              <a:off x="3844303" y="1405225"/>
              <a:ext cx="4879156" cy="1015663"/>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Bonnes pratiques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a:rPr>
                <a:t>        </a:t>
              </a:r>
              <a:r>
                <a:rPr kumimoji="0" lang="fr-FR" sz="2000" b="0" i="1" u="none" strike="noStrike" kern="1200" cap="none" spc="0" normalizeH="0" baseline="0" noProof="0" dirty="0">
                  <a:ln>
                    <a:noFill/>
                  </a:ln>
                  <a:solidFill>
                    <a:prstClr val="black"/>
                  </a:solidFill>
                  <a:effectLst/>
                  <a:uLnTx/>
                  <a:uFillTx/>
                  <a:latin typeface="Calibri"/>
                  <a:ea typeface="+mn-ea"/>
                  <a:cs typeface="+mn-cs"/>
                </a:rPr>
                <a:t>collecte, documentation, stockage,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i="1" dirty="0">
                  <a:solidFill>
                    <a:prstClr val="black"/>
                  </a:solidFill>
                  <a:latin typeface="Calibri"/>
                  <a:sym typeface="Wingdings" panose="05000000000000000000" pitchFamily="2" charset="2"/>
                </a:rPr>
                <a:t>        </a:t>
              </a:r>
              <a:r>
                <a:rPr kumimoji="0" lang="fr-FR" sz="2000" b="0" i="1"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reproductibilité, transparence, qualité</a:t>
              </a:r>
              <a:endParaRPr kumimoji="0" lang="fr-FR" sz="2000" b="0" i="1"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e 3"/>
            <p:cNvGrpSpPr/>
            <p:nvPr/>
          </p:nvGrpSpPr>
          <p:grpSpPr>
            <a:xfrm>
              <a:off x="467544" y="1412776"/>
              <a:ext cx="3312368" cy="3640470"/>
              <a:chOff x="467544" y="1412776"/>
              <a:chExt cx="3312368" cy="3640470"/>
            </a:xfrm>
          </p:grpSpPr>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1547252"/>
                <a:ext cx="2250196" cy="3275696"/>
              </a:xfrm>
              <a:prstGeom prst="rect">
                <a:avLst/>
              </a:prstGeom>
              <a:ln>
                <a:solidFill>
                  <a:srgbClr val="00B050"/>
                </a:solidFill>
              </a:ln>
            </p:spPr>
          </p:pic>
          <p:sp>
            <p:nvSpPr>
              <p:cNvPr id="7" name="Lune 6"/>
              <p:cNvSpPr/>
              <p:nvPr/>
            </p:nvSpPr>
            <p:spPr>
              <a:xfrm>
                <a:off x="2844113" y="1412776"/>
                <a:ext cx="935799" cy="3640470"/>
              </a:xfrm>
              <a:prstGeom prst="moon">
                <a:avLst>
                  <a:gd name="adj" fmla="val 208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5" name="Groupe 4"/>
          <p:cNvGrpSpPr/>
          <p:nvPr/>
        </p:nvGrpSpPr>
        <p:grpSpPr>
          <a:xfrm>
            <a:off x="539252" y="5345340"/>
            <a:ext cx="7921180" cy="1107996"/>
            <a:chOff x="381088" y="5314100"/>
            <a:chExt cx="7921180" cy="1107996"/>
          </a:xfrm>
        </p:grpSpPr>
        <p:sp>
          <p:nvSpPr>
            <p:cNvPr id="8" name="ZoneTexte 7"/>
            <p:cNvSpPr txBox="1"/>
            <p:nvPr/>
          </p:nvSpPr>
          <p:spPr>
            <a:xfrm>
              <a:off x="1403648" y="5314100"/>
              <a:ext cx="6898620" cy="1107996"/>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La bonne gestion des données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 est un impératif commun à tous types de projets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pour des raisons scientifiques, éthiques ou réglementaires</a:t>
              </a:r>
              <a:r>
                <a:rPr kumimoji="0" lang="fr-FR"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Flèche droite 8"/>
            <p:cNvSpPr/>
            <p:nvPr/>
          </p:nvSpPr>
          <p:spPr>
            <a:xfrm>
              <a:off x="381088" y="5625782"/>
              <a:ext cx="978408" cy="48463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 name="ZoneTexte 26">
            <a:extLst>
              <a:ext uri="{FF2B5EF4-FFF2-40B4-BE49-F238E27FC236}">
                <a16:creationId xmlns:a16="http://schemas.microsoft.com/office/drawing/2014/main" id="{343ACB8E-6914-4656-A558-F45509C0793B}"/>
              </a:ext>
            </a:extLst>
          </p:cNvPr>
          <p:cNvSpPr txBox="1"/>
          <p:nvPr/>
        </p:nvSpPr>
        <p:spPr>
          <a:xfrm>
            <a:off x="4126143" y="2505090"/>
            <a:ext cx="4388918"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Clarifier cadre juridique et éthique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i="1" dirty="0">
                <a:solidFill>
                  <a:prstClr val="black"/>
                </a:solidFill>
                <a:latin typeface="Calibri"/>
                <a:sym typeface="Wingdings" panose="05000000000000000000" pitchFamily="2" charset="2"/>
              </a:rPr>
              <a:t></a:t>
            </a:r>
            <a:r>
              <a:rPr lang="fr-FR" sz="2000" i="1" dirty="0">
                <a:solidFill>
                  <a:prstClr val="black"/>
                </a:solidFill>
                <a:latin typeface="Calibri"/>
              </a:rPr>
              <a:t> lever  les freins au partage</a:t>
            </a:r>
            <a:r>
              <a:rPr kumimoji="0" lang="fr-FR" sz="2000" b="0" i="1" u="none" strike="noStrike" kern="1200" cap="none" spc="0" normalizeH="0" baseline="0" noProof="0" dirty="0">
                <a:ln>
                  <a:noFill/>
                </a:ln>
                <a:solidFill>
                  <a:prstClr val="black"/>
                </a:solidFill>
                <a:effectLst/>
                <a:uLnTx/>
                <a:uFillTx/>
                <a:latin typeface="Calibri"/>
              </a:rPr>
              <a:t> </a:t>
            </a:r>
          </a:p>
        </p:txBody>
      </p:sp>
      <p:sp>
        <p:nvSpPr>
          <p:cNvPr id="20" name="ZoneTexte 19">
            <a:extLst>
              <a:ext uri="{FF2B5EF4-FFF2-40B4-BE49-F238E27FC236}">
                <a16:creationId xmlns:a16="http://schemas.microsoft.com/office/drawing/2014/main" id="{0F7D8825-6569-4E32-911A-3D0CAB40AD0C}"/>
              </a:ext>
            </a:extLst>
          </p:cNvPr>
          <p:cNvSpPr txBox="1"/>
          <p:nvPr/>
        </p:nvSpPr>
        <p:spPr>
          <a:xfrm>
            <a:off x="4238508" y="4233282"/>
            <a:ext cx="4219425" cy="70788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Stratégie de valorisation des données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i="1" dirty="0">
                <a:solidFill>
                  <a:prstClr val="black"/>
                </a:solidFill>
                <a:latin typeface="Calibri"/>
                <a:sym typeface="Wingdings" panose="05000000000000000000" pitchFamily="2" charset="2"/>
              </a:rPr>
              <a:t> clarifier les objectifs des partenaires</a:t>
            </a:r>
            <a:endParaRPr kumimoji="0" lang="fr-FR" sz="20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77964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908720"/>
            <a:ext cx="8496944" cy="490823"/>
          </a:xfrm>
        </p:spPr>
        <p:txBody>
          <a:bodyPr>
            <a:noAutofit/>
          </a:bodyPr>
          <a:lstStyle/>
          <a:p>
            <a:pPr>
              <a:buClr>
                <a:schemeClr val="accent3">
                  <a:lumMod val="60000"/>
                  <a:lumOff val="40000"/>
                </a:schemeClr>
              </a:buClr>
              <a:buFont typeface="Wingdings" panose="05000000000000000000" pitchFamily="2" charset="2"/>
              <a:buChar char="Ø"/>
            </a:pPr>
            <a:r>
              <a:rPr lang="fr-FR" sz="2800" dirty="0">
                <a:cs typeface="Arial" panose="020B0604020202020204" pitchFamily="34" charset="0"/>
              </a:rPr>
              <a:t>A partir de vos données ou de projets fictifs</a:t>
            </a:r>
          </a:p>
          <a:p>
            <a:pPr>
              <a:buClr>
                <a:srgbClr val="82AA87"/>
              </a:buClr>
              <a:buFont typeface="Wingdings" panose="05000000000000000000" pitchFamily="2" charset="2"/>
              <a:buChar char="Ø"/>
            </a:pPr>
            <a:endParaRPr lang="fr-FR" sz="2800" dirty="0"/>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70</a:t>
            </a:fld>
            <a:endParaRPr lang="fr-FR"/>
          </a:p>
        </p:txBody>
      </p:sp>
      <p:grpSp>
        <p:nvGrpSpPr>
          <p:cNvPr id="7" name="Groupe 6"/>
          <p:cNvGrpSpPr/>
          <p:nvPr/>
        </p:nvGrpSpPr>
        <p:grpSpPr>
          <a:xfrm>
            <a:off x="3193048" y="2929058"/>
            <a:ext cx="2315056" cy="1939742"/>
            <a:chOff x="3736697" y="2762410"/>
            <a:chExt cx="3086741" cy="2586322"/>
          </a:xfrm>
        </p:grpSpPr>
        <p:sp>
          <p:nvSpPr>
            <p:cNvPr id="9" name="Flèche droite 8"/>
            <p:cNvSpPr/>
            <p:nvPr/>
          </p:nvSpPr>
          <p:spPr>
            <a:xfrm>
              <a:off x="3840480" y="3447288"/>
              <a:ext cx="2852928" cy="484632"/>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1" name="Image 10" descr="Réunion Conférence Personnes · Images vectoriell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9457" y="3931920"/>
              <a:ext cx="1926543" cy="1416812"/>
            </a:xfrm>
            <a:prstGeom prst="rect">
              <a:avLst/>
            </a:prstGeom>
          </p:spPr>
        </p:pic>
        <p:sp>
          <p:nvSpPr>
            <p:cNvPr id="12" name="ZoneTexte 11"/>
            <p:cNvSpPr txBox="1"/>
            <p:nvPr/>
          </p:nvSpPr>
          <p:spPr>
            <a:xfrm>
              <a:off x="3736697" y="2762410"/>
              <a:ext cx="3086741" cy="762601"/>
            </a:xfrm>
            <a:prstGeom prst="rect">
              <a:avLst/>
            </a:prstGeom>
            <a:noFill/>
          </p:spPr>
          <p:txBody>
            <a:bodyPr wrap="none" rtlCol="0">
              <a:spAutoFit/>
            </a:bodyPr>
            <a:lstStyle/>
            <a:p>
              <a:pPr algn="ctr">
                <a:spcBef>
                  <a:spcPts val="450"/>
                </a:spcBef>
              </a:pPr>
              <a:r>
                <a:rPr lang="fr-FR" sz="1350" dirty="0"/>
                <a:t>40 min en petits groupes</a:t>
              </a:r>
            </a:p>
            <a:p>
              <a:pPr algn="ctr">
                <a:spcBef>
                  <a:spcPts val="450"/>
                </a:spcBef>
              </a:pPr>
              <a:r>
                <a:rPr lang="fr-FR" sz="1350" dirty="0"/>
                <a:t>20 min restitution / discussion</a:t>
              </a:r>
            </a:p>
          </p:txBody>
        </p:sp>
      </p:gr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10" name="ZoneTexte 9"/>
          <p:cNvSpPr txBox="1"/>
          <p:nvPr/>
        </p:nvSpPr>
        <p:spPr>
          <a:xfrm>
            <a:off x="98880" y="2708920"/>
            <a:ext cx="3104968" cy="135421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b="1" dirty="0">
                <a:solidFill>
                  <a:srgbClr val="0070C0"/>
                </a:solidFill>
              </a:rPr>
              <a:t>Projet 2 – Biodiversité</a:t>
            </a:r>
          </a:p>
          <a:p>
            <a:r>
              <a:rPr lang="fr-FR" sz="1600" dirty="0"/>
              <a:t>Distribution des </a:t>
            </a:r>
            <a:r>
              <a:rPr lang="fr-FR" sz="1600" dirty="0" err="1"/>
              <a:t>Belles-Dames</a:t>
            </a:r>
            <a:r>
              <a:rPr lang="fr-FR" sz="1600" dirty="0"/>
              <a:t> </a:t>
            </a:r>
          </a:p>
          <a:p>
            <a:r>
              <a:rPr lang="fr-FR" sz="1600" dirty="0"/>
              <a:t>(</a:t>
            </a:r>
            <a:r>
              <a:rPr lang="fr-FR" sz="1600" i="1" dirty="0"/>
              <a:t>Vanessa </a:t>
            </a:r>
            <a:r>
              <a:rPr lang="fr-FR" sz="1600" i="1" dirty="0" err="1"/>
              <a:t>cardui</a:t>
            </a:r>
            <a:r>
              <a:rPr lang="fr-FR" sz="1600" dirty="0"/>
              <a:t>)</a:t>
            </a:r>
          </a:p>
          <a:p>
            <a:r>
              <a:rPr lang="fr-FR" sz="1600" dirty="0"/>
              <a:t>dans la réserve naturelle de la </a:t>
            </a:r>
            <a:r>
              <a:rPr lang="fr-FR" sz="1600" dirty="0" err="1"/>
              <a:t>Somone</a:t>
            </a:r>
            <a:r>
              <a:rPr lang="fr-FR" sz="1600" dirty="0"/>
              <a:t> au Sénégal.</a:t>
            </a:r>
          </a:p>
        </p:txBody>
      </p:sp>
      <p:sp>
        <p:nvSpPr>
          <p:cNvPr id="20" name="ZoneTexte 19"/>
          <p:cNvSpPr txBox="1"/>
          <p:nvPr/>
        </p:nvSpPr>
        <p:spPr>
          <a:xfrm>
            <a:off x="107541" y="4149080"/>
            <a:ext cx="3095443" cy="11079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b="1" dirty="0">
                <a:solidFill>
                  <a:srgbClr val="0070C0"/>
                </a:solidFill>
              </a:rPr>
              <a:t>Projet 3 – SHS</a:t>
            </a:r>
          </a:p>
          <a:p>
            <a:r>
              <a:rPr lang="fr-FR" sz="1600" dirty="0"/>
              <a:t>Evaluer l’intérêt des jeunes générations pour la filière cacao au Sénégal.</a:t>
            </a:r>
            <a:endParaRPr lang="fr-FR" sz="1600" b="1" dirty="0">
              <a:solidFill>
                <a:schemeClr val="accent6">
                  <a:lumMod val="75000"/>
                </a:schemeClr>
              </a:solidFill>
            </a:endParaRPr>
          </a:p>
        </p:txBody>
      </p:sp>
      <p:sp>
        <p:nvSpPr>
          <p:cNvPr id="21" name="ZoneTexte 20"/>
          <p:cNvSpPr txBox="1"/>
          <p:nvPr/>
        </p:nvSpPr>
        <p:spPr>
          <a:xfrm>
            <a:off x="108405" y="1528916"/>
            <a:ext cx="3095443" cy="11079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b="1" dirty="0">
                <a:solidFill>
                  <a:srgbClr val="0070C0"/>
                </a:solidFill>
              </a:rPr>
              <a:t>Projet 1 – </a:t>
            </a:r>
            <a:r>
              <a:rPr lang="fr-FR" b="1" dirty="0" err="1">
                <a:solidFill>
                  <a:srgbClr val="0070C0"/>
                </a:solidFill>
              </a:rPr>
              <a:t>OMICs</a:t>
            </a:r>
            <a:endParaRPr lang="fr-FR" b="1" dirty="0">
              <a:solidFill>
                <a:srgbClr val="0070C0"/>
              </a:solidFill>
            </a:endParaRPr>
          </a:p>
          <a:p>
            <a:r>
              <a:rPr lang="fr-FR" sz="1600" dirty="0"/>
              <a:t>Caractérisation génétique de 4 variétés de riz pluvial cultivées à Madagascar.</a:t>
            </a:r>
            <a:endParaRPr lang="fr-FR" sz="1600" b="1" dirty="0">
              <a:solidFill>
                <a:schemeClr val="accent6">
                  <a:lumMod val="75000"/>
                </a:schemeClr>
              </a:solidFill>
            </a:endParaRPr>
          </a:p>
        </p:txBody>
      </p:sp>
      <p:sp>
        <p:nvSpPr>
          <p:cNvPr id="16" name="Titre 1">
            <a:extLst>
              <a:ext uri="{FF2B5EF4-FFF2-40B4-BE49-F238E27FC236}">
                <a16:creationId xmlns:a16="http://schemas.microsoft.com/office/drawing/2014/main" id="{F0BED1A3-92E2-154F-9466-0F1801772E3E}"/>
              </a:ext>
            </a:extLst>
          </p:cNvPr>
          <p:cNvSpPr>
            <a:spLocks noGrp="1"/>
          </p:cNvSpPr>
          <p:nvPr>
            <p:ph type="title"/>
          </p:nvPr>
        </p:nvSpPr>
        <p:spPr>
          <a:xfrm>
            <a:off x="0" y="1"/>
            <a:ext cx="9159368" cy="72579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a:normAutofit/>
          </a:bodyPr>
          <a:lstStyle/>
          <a:p>
            <a:pPr algn="l"/>
            <a:r>
              <a:rPr lang="fr-FR" sz="2800" b="1" dirty="0">
                <a:solidFill>
                  <a:schemeClr val="tx1"/>
                </a:solidFill>
              </a:rPr>
              <a:t>Exercice: Rédiger un PGD</a:t>
            </a:r>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882" y="1431865"/>
            <a:ext cx="3444606" cy="4916320"/>
          </a:xfrm>
          <a:prstGeom prst="rect">
            <a:avLst/>
          </a:prstGeom>
        </p:spPr>
      </p:pic>
      <p:grpSp>
        <p:nvGrpSpPr>
          <p:cNvPr id="17" name="Groupe 16">
            <a:extLst>
              <a:ext uri="{FF2B5EF4-FFF2-40B4-BE49-F238E27FC236}">
                <a16:creationId xmlns:a16="http://schemas.microsoft.com/office/drawing/2014/main" id="{17514163-68B9-48C6-9631-257D7E97A890}"/>
              </a:ext>
            </a:extLst>
          </p:cNvPr>
          <p:cNvGrpSpPr/>
          <p:nvPr/>
        </p:nvGrpSpPr>
        <p:grpSpPr>
          <a:xfrm>
            <a:off x="5938" y="6464300"/>
            <a:ext cx="9120556" cy="435904"/>
            <a:chOff x="5938" y="6464300"/>
            <a:chExt cx="9120556" cy="435904"/>
          </a:xfrm>
        </p:grpSpPr>
        <p:pic>
          <p:nvPicPr>
            <p:cNvPr id="19" name="Image 18">
              <a:extLst>
                <a:ext uri="{FF2B5EF4-FFF2-40B4-BE49-F238E27FC236}">
                  <a16:creationId xmlns:a16="http://schemas.microsoft.com/office/drawing/2014/main" id="{DB722AFB-E139-489B-B360-211C28D04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2" name="Espace réservé du numéro de diapositive 4">
              <a:extLst>
                <a:ext uri="{FF2B5EF4-FFF2-40B4-BE49-F238E27FC236}">
                  <a16:creationId xmlns:a16="http://schemas.microsoft.com/office/drawing/2014/main" id="{16AEEEED-D99D-4264-8BBD-623FC14E4C19}"/>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70</a:t>
              </a:fld>
              <a:endParaRPr lang="fr-FR" sz="1200" dirty="0">
                <a:solidFill>
                  <a:schemeClr val="tx1"/>
                </a:solidFill>
              </a:endParaRPr>
            </a:p>
          </p:txBody>
        </p:sp>
      </p:grpSp>
      <p:sp>
        <p:nvSpPr>
          <p:cNvPr id="18" name="ZoneTexte 17">
            <a:extLst>
              <a:ext uri="{FF2B5EF4-FFF2-40B4-BE49-F238E27FC236}">
                <a16:creationId xmlns:a16="http://schemas.microsoft.com/office/drawing/2014/main" id="{33E8BED9-3060-4118-B1ED-87D0E5E63FC3}"/>
              </a:ext>
            </a:extLst>
          </p:cNvPr>
          <p:cNvSpPr txBox="1"/>
          <p:nvPr/>
        </p:nvSpPr>
        <p:spPr>
          <a:xfrm>
            <a:off x="107504" y="5301208"/>
            <a:ext cx="3095443" cy="110799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b="1" dirty="0">
                <a:solidFill>
                  <a:srgbClr val="0070C0"/>
                </a:solidFill>
              </a:rPr>
              <a:t>Projet 4 – Sols</a:t>
            </a:r>
          </a:p>
          <a:p>
            <a:r>
              <a:rPr lang="fr-FR" sz="1600" dirty="0"/>
              <a:t>Caractérisation des sols de Mayotte pour une relance de la filière Ylang-Ylang.</a:t>
            </a:r>
            <a:endParaRPr lang="fr-FR" sz="1600" b="1" dirty="0">
              <a:solidFill>
                <a:schemeClr val="accent6">
                  <a:lumMod val="75000"/>
                </a:schemeClr>
              </a:solidFill>
            </a:endParaRPr>
          </a:p>
        </p:txBody>
      </p:sp>
    </p:spTree>
    <p:extLst>
      <p:ext uri="{BB962C8B-B14F-4D97-AF65-F5344CB8AC3E}">
        <p14:creationId xmlns:p14="http://schemas.microsoft.com/office/powerpoint/2010/main" val="133116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p:cNvSpPr>
            <a:spLocks noGrp="1"/>
          </p:cNvSpPr>
          <p:nvPr>
            <p:ph idx="1"/>
          </p:nvPr>
        </p:nvSpPr>
        <p:spPr>
          <a:xfrm>
            <a:off x="611560" y="836712"/>
            <a:ext cx="8424936" cy="5184576"/>
          </a:xfrm>
        </p:spPr>
        <p:txBody>
          <a:bodyPr>
            <a:noAutofit/>
          </a:bodyPr>
          <a:lstStyle/>
          <a:p>
            <a:pPr marL="0" indent="0">
              <a:lnSpc>
                <a:spcPct val="150000"/>
              </a:lnSpc>
              <a:spcBef>
                <a:spcPts val="1200"/>
              </a:spcBef>
              <a:spcAft>
                <a:spcPts val="1200"/>
              </a:spcAft>
              <a:buClr>
                <a:srgbClr val="B84356"/>
              </a:buClr>
              <a:buNone/>
            </a:pPr>
            <a:r>
              <a:rPr lang="fr-FR" sz="2400" b="1" dirty="0">
                <a:cs typeface="Arial" panose="020B0604020202020204" pitchFamily="34" charset="0"/>
              </a:rPr>
              <a:t>1. Décrire les données</a:t>
            </a:r>
          </a:p>
          <a:p>
            <a:pPr marL="0" indent="0">
              <a:lnSpc>
                <a:spcPct val="150000"/>
              </a:lnSpc>
              <a:spcBef>
                <a:spcPts val="1200"/>
              </a:spcBef>
              <a:spcAft>
                <a:spcPts val="1200"/>
              </a:spcAft>
              <a:buClr>
                <a:srgbClr val="B84356"/>
              </a:buClr>
              <a:buNone/>
            </a:pPr>
            <a:r>
              <a:rPr lang="fr-FR" sz="2400" dirty="0">
                <a:solidFill>
                  <a:schemeClr val="bg1">
                    <a:lumMod val="75000"/>
                  </a:schemeClr>
                </a:solidFill>
                <a:cs typeface="Arial" panose="020B0604020202020204" pitchFamily="34" charset="0"/>
              </a:rPr>
              <a:t>2. Clarifier le cadre juridique et éthique</a:t>
            </a:r>
          </a:p>
          <a:p>
            <a:pPr marL="0" lvl="2" indent="0">
              <a:lnSpc>
                <a:spcPct val="150000"/>
              </a:lnSpc>
              <a:spcBef>
                <a:spcPts val="1200"/>
              </a:spcBef>
              <a:spcAft>
                <a:spcPts val="1200"/>
              </a:spcAft>
              <a:buClr>
                <a:srgbClr val="B84356"/>
              </a:buClr>
              <a:buNone/>
            </a:pPr>
            <a:r>
              <a:rPr lang="fr-FR" b="1" dirty="0">
                <a:cs typeface="Arial" panose="020B0604020202020204" pitchFamily="34" charset="0"/>
              </a:rPr>
              <a:t>3. Garantir la compréhension des données</a:t>
            </a:r>
          </a:p>
          <a:p>
            <a:pPr marL="0" lvl="2" indent="0">
              <a:lnSpc>
                <a:spcPct val="150000"/>
              </a:lnSpc>
              <a:spcBef>
                <a:spcPts val="1200"/>
              </a:spcBef>
              <a:spcAft>
                <a:spcPts val="1200"/>
              </a:spcAft>
              <a:buClr>
                <a:srgbClr val="B84356"/>
              </a:buClr>
              <a:buNone/>
            </a:pPr>
            <a:r>
              <a:rPr lang="fr-FR" b="1" dirty="0">
                <a:cs typeface="Arial" panose="020B0604020202020204" pitchFamily="34" charset="0"/>
              </a:rPr>
              <a:t>4. Assurer leur stockage</a:t>
            </a:r>
          </a:p>
          <a:p>
            <a:pPr marL="0" lvl="2" indent="0">
              <a:lnSpc>
                <a:spcPct val="150000"/>
              </a:lnSpc>
              <a:spcBef>
                <a:spcPts val="1200"/>
              </a:spcBef>
              <a:spcAft>
                <a:spcPts val="1200"/>
              </a:spcAft>
              <a:buClr>
                <a:srgbClr val="B84356"/>
              </a:buClr>
              <a:buNone/>
            </a:pPr>
            <a:r>
              <a:rPr lang="fr-FR" dirty="0">
                <a:solidFill>
                  <a:schemeClr val="bg1">
                    <a:lumMod val="75000"/>
                  </a:schemeClr>
                </a:solidFill>
                <a:cs typeface="Arial" panose="020B0604020202020204" pitchFamily="34" charset="0"/>
              </a:rPr>
              <a:t>5. Définir les responsabilités</a:t>
            </a:r>
          </a:p>
          <a:p>
            <a:pPr marL="0" lvl="2" indent="0">
              <a:lnSpc>
                <a:spcPct val="150000"/>
              </a:lnSpc>
              <a:spcBef>
                <a:spcPts val="1200"/>
              </a:spcBef>
              <a:spcAft>
                <a:spcPts val="1200"/>
              </a:spcAft>
              <a:buClr>
                <a:srgbClr val="B84356"/>
              </a:buClr>
              <a:buNone/>
            </a:pPr>
            <a:r>
              <a:rPr lang="fr-FR" dirty="0">
                <a:solidFill>
                  <a:srgbClr val="B2B2B2"/>
                </a:solidFill>
                <a:cs typeface="Arial" panose="020B0604020202020204" pitchFamily="34" charset="0"/>
              </a:rPr>
              <a:t>6. Spécifier les modalités de partage</a:t>
            </a:r>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71</a:t>
            </a:fld>
            <a:endParaRPr lang="fr-FR" dirty="0"/>
          </a:p>
        </p:txBody>
      </p:sp>
      <p:grpSp>
        <p:nvGrpSpPr>
          <p:cNvPr id="17" name="Groupe 16">
            <a:extLst>
              <a:ext uri="{FF2B5EF4-FFF2-40B4-BE49-F238E27FC236}">
                <a16:creationId xmlns:a16="http://schemas.microsoft.com/office/drawing/2014/main" id="{24F7584C-6607-4DBA-AEFC-1946F20AF3D3}"/>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A287800A-956F-414D-9E21-290F928BF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DF59B4B-A4C4-4AD7-B072-B3D52BA5CCC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71</a:t>
              </a:fld>
              <a:endParaRPr lang="fr-FR" sz="1200" dirty="0">
                <a:solidFill>
                  <a:schemeClr val="tx1"/>
                </a:solidFill>
              </a:endParaRPr>
            </a:p>
          </p:txBody>
        </p:sp>
      </p:grpSp>
      <p:sp>
        <p:nvSpPr>
          <p:cNvPr id="18" name="Titre 1">
            <a:extLst>
              <a:ext uri="{FF2B5EF4-FFF2-40B4-BE49-F238E27FC236}">
                <a16:creationId xmlns:a16="http://schemas.microsoft.com/office/drawing/2014/main" id="{C6C4EAF1-435F-49D0-AF16-05A0AC96AE43}"/>
              </a:ext>
            </a:extLst>
          </p:cNvPr>
          <p:cNvSpPr>
            <a:spLocks noGrp="1"/>
          </p:cNvSpPr>
          <p:nvPr>
            <p:ph type="title"/>
          </p:nvPr>
        </p:nvSpPr>
        <p:spPr>
          <a:xfrm>
            <a:off x="0" y="1"/>
            <a:ext cx="9159368" cy="72579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a:normAutofit/>
          </a:bodyPr>
          <a:lstStyle/>
          <a:p>
            <a:pPr algn="l"/>
            <a:r>
              <a:rPr lang="fr-FR" sz="2800" b="1" dirty="0">
                <a:solidFill>
                  <a:schemeClr val="tx1"/>
                </a:solidFill>
              </a:rPr>
              <a:t>Exercice: Rédiger un PGD</a:t>
            </a:r>
          </a:p>
        </p:txBody>
      </p:sp>
    </p:spTree>
    <p:extLst>
      <p:ext uri="{BB962C8B-B14F-4D97-AF65-F5344CB8AC3E}">
        <p14:creationId xmlns:p14="http://schemas.microsoft.com/office/powerpoint/2010/main" val="2039211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p:cNvSpPr>
            <a:spLocks noGrp="1"/>
          </p:cNvSpPr>
          <p:nvPr>
            <p:ph idx="1"/>
          </p:nvPr>
        </p:nvSpPr>
        <p:spPr>
          <a:xfrm>
            <a:off x="611560" y="980728"/>
            <a:ext cx="8424936" cy="4104456"/>
          </a:xfrm>
        </p:spPr>
        <p:txBody>
          <a:bodyPr>
            <a:noAutofit/>
          </a:bodyPr>
          <a:lstStyle/>
          <a:p>
            <a:pPr marL="0" indent="0">
              <a:spcBef>
                <a:spcPts val="600"/>
              </a:spcBef>
              <a:buClr>
                <a:srgbClr val="B84356"/>
              </a:buClr>
              <a:buNone/>
            </a:pPr>
            <a:r>
              <a:rPr lang="fr-FR" sz="2200" b="1" dirty="0">
                <a:cs typeface="Arial" panose="020B0604020202020204" pitchFamily="34" charset="0"/>
              </a:rPr>
              <a:t>1. Décrire les données</a:t>
            </a:r>
          </a:p>
          <a:p>
            <a:pPr marL="0" lvl="2" indent="0">
              <a:lnSpc>
                <a:spcPct val="200000"/>
              </a:lnSpc>
              <a:spcBef>
                <a:spcPts val="2400"/>
              </a:spcBef>
              <a:buClr>
                <a:srgbClr val="B84356"/>
              </a:buClr>
              <a:buNone/>
            </a:pPr>
            <a:r>
              <a:rPr lang="fr-FR" sz="2200" b="1" dirty="0">
                <a:cs typeface="Arial" panose="020B0604020202020204" pitchFamily="34" charset="0"/>
              </a:rPr>
              <a:t>3. Garantir la compréhension des données</a:t>
            </a:r>
          </a:p>
          <a:p>
            <a:pPr marL="0" lvl="2" indent="0">
              <a:lnSpc>
                <a:spcPct val="200000"/>
              </a:lnSpc>
              <a:spcBef>
                <a:spcPts val="2400"/>
              </a:spcBef>
              <a:buClr>
                <a:srgbClr val="B84356"/>
              </a:buClr>
              <a:buNone/>
            </a:pPr>
            <a:endParaRPr lang="fr-FR" sz="2200" b="1" dirty="0">
              <a:cs typeface="Arial" panose="020B0604020202020204" pitchFamily="34" charset="0"/>
            </a:endParaRPr>
          </a:p>
          <a:p>
            <a:pPr marL="0" lvl="2" indent="0">
              <a:lnSpc>
                <a:spcPct val="200000"/>
              </a:lnSpc>
              <a:spcBef>
                <a:spcPts val="600"/>
              </a:spcBef>
              <a:buClr>
                <a:srgbClr val="B84356"/>
              </a:buClr>
              <a:buNone/>
            </a:pPr>
            <a:endParaRPr lang="fr-FR" sz="2200" b="1" dirty="0">
              <a:cs typeface="Arial" panose="020B0604020202020204" pitchFamily="34" charset="0"/>
            </a:endParaRPr>
          </a:p>
          <a:p>
            <a:pPr marL="0" lvl="2" indent="0">
              <a:lnSpc>
                <a:spcPct val="150000"/>
              </a:lnSpc>
              <a:spcBef>
                <a:spcPts val="600"/>
              </a:spcBef>
              <a:buClr>
                <a:srgbClr val="B84356"/>
              </a:buClr>
              <a:buNone/>
            </a:pPr>
            <a:r>
              <a:rPr lang="fr-FR" sz="2200" b="1" dirty="0">
                <a:cs typeface="Arial" panose="020B0604020202020204" pitchFamily="34" charset="0"/>
              </a:rPr>
              <a:t>4. Assurer leur stockage</a:t>
            </a:r>
          </a:p>
          <a:p>
            <a:pPr marL="0" lvl="2" indent="0">
              <a:lnSpc>
                <a:spcPct val="150000"/>
              </a:lnSpc>
              <a:spcBef>
                <a:spcPts val="0"/>
              </a:spcBef>
              <a:buClr>
                <a:srgbClr val="B84356"/>
              </a:buClr>
              <a:buNone/>
            </a:pPr>
            <a:endParaRPr lang="fr-FR" sz="2200" dirty="0">
              <a:solidFill>
                <a:schemeClr val="bg1">
                  <a:lumMod val="75000"/>
                </a:schemeClr>
              </a:solidFill>
              <a:cs typeface="Arial" panose="020B0604020202020204" pitchFamily="34" charset="0"/>
            </a:endParaRPr>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72</a:t>
            </a:fld>
            <a:endParaRPr lang="fr-FR" dirty="0"/>
          </a:p>
        </p:txBody>
      </p:sp>
      <p:sp>
        <p:nvSpPr>
          <p:cNvPr id="9" name="ZoneTexte 8"/>
          <p:cNvSpPr txBox="1"/>
          <p:nvPr/>
        </p:nvSpPr>
        <p:spPr>
          <a:xfrm>
            <a:off x="971600" y="4665910"/>
            <a:ext cx="5905848" cy="923330"/>
          </a:xfrm>
          <a:prstGeom prst="rect">
            <a:avLst/>
          </a:prstGeom>
          <a:noFill/>
        </p:spPr>
        <p:txBody>
          <a:bodyPr wrap="none" rtlCol="0">
            <a:spAutoFit/>
          </a:bodyPr>
          <a:lstStyle/>
          <a:p>
            <a:pPr marL="257175" indent="-257175">
              <a:spcBef>
                <a:spcPts val="600"/>
              </a:spcBef>
              <a:spcAft>
                <a:spcPts val="600"/>
              </a:spcAft>
              <a:buFont typeface="Wingdings" panose="05000000000000000000" pitchFamily="2" charset="2"/>
              <a:buChar char="à"/>
            </a:pPr>
            <a:r>
              <a:rPr lang="fr-FR" sz="2200" b="1" dirty="0">
                <a:solidFill>
                  <a:srgbClr val="0066FF"/>
                </a:solidFill>
                <a:sym typeface="Wingdings" panose="05000000000000000000" pitchFamily="2" charset="2"/>
              </a:rPr>
              <a:t>Définir les règles de stockage et de sauvegarde</a:t>
            </a:r>
          </a:p>
          <a:p>
            <a:pPr marL="257175" indent="-257175">
              <a:spcBef>
                <a:spcPts val="600"/>
              </a:spcBef>
              <a:spcAft>
                <a:spcPts val="600"/>
              </a:spcAft>
              <a:buFont typeface="Wingdings" panose="05000000000000000000" pitchFamily="2" charset="2"/>
              <a:buChar char="à"/>
            </a:pPr>
            <a:r>
              <a:rPr lang="fr-FR" sz="2200" b="1" dirty="0">
                <a:solidFill>
                  <a:srgbClr val="0066FF"/>
                </a:solidFill>
                <a:sym typeface="Wingdings" panose="05000000000000000000" pitchFamily="2" charset="2"/>
              </a:rPr>
              <a:t>Modalités d’échanges entre partenaires</a:t>
            </a:r>
          </a:p>
        </p:txBody>
      </p:sp>
      <p:sp>
        <p:nvSpPr>
          <p:cNvPr id="10" name="ZoneTexte 9"/>
          <p:cNvSpPr txBox="1"/>
          <p:nvPr/>
        </p:nvSpPr>
        <p:spPr>
          <a:xfrm>
            <a:off x="971600" y="2295021"/>
            <a:ext cx="8208912" cy="1846659"/>
          </a:xfrm>
          <a:prstGeom prst="rect">
            <a:avLst/>
          </a:prstGeom>
          <a:noFill/>
        </p:spPr>
        <p:txBody>
          <a:bodyPr wrap="square" rtlCol="0">
            <a:spAutoFit/>
          </a:bodyPr>
          <a:lstStyle/>
          <a:p>
            <a:pPr marL="257175" indent="-257175">
              <a:spcBef>
                <a:spcPts val="600"/>
              </a:spcBef>
              <a:spcAft>
                <a:spcPts val="600"/>
              </a:spcAft>
              <a:buFont typeface="Wingdings" panose="05000000000000000000" pitchFamily="2" charset="2"/>
              <a:buChar char="à"/>
            </a:pPr>
            <a:r>
              <a:rPr lang="fr-FR" sz="2200" b="1" dirty="0">
                <a:solidFill>
                  <a:srgbClr val="0066FF"/>
                </a:solidFill>
                <a:sym typeface="Wingdings" panose="05000000000000000000" pitchFamily="2" charset="2"/>
              </a:rPr>
              <a:t>Décrire les méthodes d’obtention</a:t>
            </a:r>
          </a:p>
          <a:p>
            <a:pPr marL="257175" indent="-257175">
              <a:spcBef>
                <a:spcPts val="600"/>
              </a:spcBef>
              <a:spcAft>
                <a:spcPts val="600"/>
              </a:spcAft>
              <a:buFont typeface="Wingdings" panose="05000000000000000000" pitchFamily="2" charset="2"/>
              <a:buChar char="à"/>
            </a:pPr>
            <a:r>
              <a:rPr lang="fr-FR" sz="2200" b="1" dirty="0">
                <a:solidFill>
                  <a:srgbClr val="0066FF"/>
                </a:solidFill>
                <a:sym typeface="Wingdings" panose="05000000000000000000" pitchFamily="2" charset="2"/>
              </a:rPr>
              <a:t>Lister la documentation associée à chaque jeu de données</a:t>
            </a:r>
          </a:p>
          <a:p>
            <a:pPr marL="257175" indent="-257175">
              <a:spcBef>
                <a:spcPts val="600"/>
              </a:spcBef>
              <a:spcAft>
                <a:spcPts val="600"/>
              </a:spcAft>
              <a:buFont typeface="Wingdings" panose="05000000000000000000" pitchFamily="2" charset="2"/>
              <a:buChar char="à"/>
            </a:pPr>
            <a:r>
              <a:rPr lang="fr-FR" sz="2200" b="1" dirty="0">
                <a:solidFill>
                  <a:srgbClr val="0066FF"/>
                </a:solidFill>
                <a:sym typeface="Wingdings" panose="05000000000000000000" pitchFamily="2" charset="2"/>
              </a:rPr>
              <a:t>Expliquer comment vous décrivez vos données, </a:t>
            </a:r>
          </a:p>
          <a:p>
            <a:pPr>
              <a:spcBef>
                <a:spcPts val="600"/>
              </a:spcBef>
              <a:spcAft>
                <a:spcPts val="600"/>
              </a:spcAft>
            </a:pPr>
            <a:r>
              <a:rPr lang="fr-FR" b="1" dirty="0">
                <a:solidFill>
                  <a:srgbClr val="0066FF"/>
                </a:solidFill>
                <a:sym typeface="Wingdings" panose="05000000000000000000" pitchFamily="2" charset="2"/>
              </a:rPr>
              <a:t>si possible avec des normes, standards et unités classiques dans vos disciplines</a:t>
            </a:r>
          </a:p>
        </p:txBody>
      </p:sp>
      <p:sp>
        <p:nvSpPr>
          <p:cNvPr id="11" name="ZoneTexte 10"/>
          <p:cNvSpPr txBox="1"/>
          <p:nvPr/>
        </p:nvSpPr>
        <p:spPr>
          <a:xfrm>
            <a:off x="971600" y="1372706"/>
            <a:ext cx="7581756" cy="430887"/>
          </a:xfrm>
          <a:prstGeom prst="rect">
            <a:avLst/>
          </a:prstGeom>
          <a:noFill/>
        </p:spPr>
        <p:txBody>
          <a:bodyPr wrap="none" rtlCol="0">
            <a:spAutoFit/>
          </a:bodyPr>
          <a:lstStyle/>
          <a:p>
            <a:pPr marL="257175" indent="-257175">
              <a:buFont typeface="Wingdings" panose="05000000000000000000" pitchFamily="2" charset="2"/>
              <a:buChar char="à"/>
            </a:pPr>
            <a:r>
              <a:rPr lang="fr-FR" sz="2200" b="1" dirty="0">
                <a:solidFill>
                  <a:srgbClr val="0066FF"/>
                </a:solidFill>
                <a:sym typeface="Wingdings" panose="05000000000000000000" pitchFamily="2" charset="2"/>
              </a:rPr>
              <a:t>Identifier et lister les jeux de données produits dans le projet</a:t>
            </a:r>
            <a:endParaRPr lang="fr-FR" sz="2200" dirty="0">
              <a:solidFill>
                <a:srgbClr val="0066FF"/>
              </a:solidFill>
            </a:endParaRPr>
          </a:p>
        </p:txBody>
      </p:sp>
      <p:grpSp>
        <p:nvGrpSpPr>
          <p:cNvPr id="17" name="Groupe 16">
            <a:extLst>
              <a:ext uri="{FF2B5EF4-FFF2-40B4-BE49-F238E27FC236}">
                <a16:creationId xmlns:a16="http://schemas.microsoft.com/office/drawing/2014/main" id="{24F7584C-6607-4DBA-AEFC-1946F20AF3D3}"/>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A287800A-956F-414D-9E21-290F928BF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DF59B4B-A4C4-4AD7-B072-B3D52BA5CCC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72</a:t>
              </a:fld>
              <a:endParaRPr lang="fr-FR" sz="1200" dirty="0">
                <a:solidFill>
                  <a:schemeClr val="tx1"/>
                </a:solidFill>
              </a:endParaRPr>
            </a:p>
          </p:txBody>
        </p:sp>
      </p:grpSp>
      <p:sp>
        <p:nvSpPr>
          <p:cNvPr id="18" name="Titre 1">
            <a:extLst>
              <a:ext uri="{FF2B5EF4-FFF2-40B4-BE49-F238E27FC236}">
                <a16:creationId xmlns:a16="http://schemas.microsoft.com/office/drawing/2014/main" id="{C6C4EAF1-435F-49D0-AF16-05A0AC96AE43}"/>
              </a:ext>
            </a:extLst>
          </p:cNvPr>
          <p:cNvSpPr>
            <a:spLocks noGrp="1"/>
          </p:cNvSpPr>
          <p:nvPr>
            <p:ph type="title"/>
          </p:nvPr>
        </p:nvSpPr>
        <p:spPr>
          <a:xfrm>
            <a:off x="0" y="1"/>
            <a:ext cx="9159368" cy="72579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a:normAutofit/>
          </a:bodyPr>
          <a:lstStyle/>
          <a:p>
            <a:pPr algn="l"/>
            <a:r>
              <a:rPr lang="fr-FR" sz="2800" b="1" dirty="0">
                <a:solidFill>
                  <a:schemeClr val="tx1"/>
                </a:solidFill>
              </a:rPr>
              <a:t>Exercice: Rédiger un PGD</a:t>
            </a:r>
          </a:p>
        </p:txBody>
      </p:sp>
    </p:spTree>
    <p:extLst>
      <p:ext uri="{BB962C8B-B14F-4D97-AF65-F5344CB8AC3E}">
        <p14:creationId xmlns:p14="http://schemas.microsoft.com/office/powerpoint/2010/main" val="198457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p:cNvSpPr>
            <a:spLocks noGrp="1"/>
          </p:cNvSpPr>
          <p:nvPr>
            <p:ph idx="1"/>
          </p:nvPr>
        </p:nvSpPr>
        <p:spPr>
          <a:xfrm>
            <a:off x="611560" y="908720"/>
            <a:ext cx="8424936" cy="2232248"/>
          </a:xfrm>
        </p:spPr>
        <p:txBody>
          <a:bodyPr>
            <a:noAutofit/>
          </a:bodyPr>
          <a:lstStyle/>
          <a:p>
            <a:pPr marL="457200" indent="-457200">
              <a:spcBef>
                <a:spcPts val="600"/>
              </a:spcBef>
              <a:buClr>
                <a:srgbClr val="B84356"/>
              </a:buClr>
              <a:buAutoNum type="arabicPeriod"/>
            </a:pPr>
            <a:r>
              <a:rPr lang="fr-FR" sz="2200" b="1" dirty="0">
                <a:cs typeface="Arial" panose="020B0604020202020204" pitchFamily="34" charset="0"/>
              </a:rPr>
              <a:t>Décrire les données</a:t>
            </a:r>
          </a:p>
          <a:p>
            <a:pPr marL="0" indent="0">
              <a:spcBef>
                <a:spcPts val="600"/>
              </a:spcBef>
              <a:buClr>
                <a:srgbClr val="B84356"/>
              </a:buClr>
              <a:buNone/>
            </a:pPr>
            <a:r>
              <a:rPr lang="fr-FR" sz="2200" dirty="0">
                <a:solidFill>
                  <a:srgbClr val="0066FF"/>
                </a:solidFill>
                <a:sym typeface="Wingdings" panose="05000000000000000000" pitchFamily="2" charset="2"/>
              </a:rPr>
              <a:t>Identifier et lister les jeux de données produits</a:t>
            </a:r>
            <a:endParaRPr lang="fr-FR" sz="2200" dirty="0">
              <a:solidFill>
                <a:srgbClr val="0066FF"/>
              </a:solidFill>
            </a:endParaRPr>
          </a:p>
          <a:p>
            <a:pPr>
              <a:spcBef>
                <a:spcPts val="300"/>
              </a:spcBef>
              <a:buClr>
                <a:srgbClr val="B84356"/>
              </a:buClr>
            </a:pPr>
            <a:r>
              <a:rPr lang="fr-FR" sz="2000" dirty="0">
                <a:cs typeface="Arial" panose="020B0604020202020204" pitchFamily="34" charset="0"/>
              </a:rPr>
              <a:t>Problèmes rencontrés ?</a:t>
            </a:r>
          </a:p>
          <a:p>
            <a:pPr>
              <a:spcBef>
                <a:spcPts val="300"/>
              </a:spcBef>
              <a:buClr>
                <a:srgbClr val="B84356"/>
              </a:buClr>
            </a:pPr>
            <a:r>
              <a:rPr lang="fr-FR" sz="2000" dirty="0">
                <a:cs typeface="Arial" panose="020B0604020202020204" pitchFamily="34" charset="0"/>
              </a:rPr>
              <a:t>Difficulté à identifier ses jeux de données ? </a:t>
            </a:r>
          </a:p>
          <a:p>
            <a:pPr>
              <a:spcBef>
                <a:spcPts val="300"/>
              </a:spcBef>
              <a:buClr>
                <a:srgbClr val="B84356"/>
              </a:buClr>
            </a:pPr>
            <a:r>
              <a:rPr lang="fr-FR" sz="2000" dirty="0">
                <a:cs typeface="Arial" panose="020B0604020202020204" pitchFamily="34" charset="0"/>
              </a:rPr>
              <a:t>Définir leur périmètre ?</a:t>
            </a:r>
          </a:p>
          <a:p>
            <a:pPr>
              <a:spcBef>
                <a:spcPts val="300"/>
              </a:spcBef>
              <a:buClr>
                <a:srgbClr val="B84356"/>
              </a:buClr>
            </a:pPr>
            <a:r>
              <a:rPr lang="fr-FR" sz="2000" dirty="0">
                <a:cs typeface="Arial" panose="020B0604020202020204" pitchFamily="34" charset="0"/>
              </a:rPr>
              <a:t>Jeu de données = entité valorisable, potentiel de réutilisation</a:t>
            </a:r>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73</a:t>
            </a:fld>
            <a:endParaRPr lang="fr-FR" dirty="0"/>
          </a:p>
        </p:txBody>
      </p:sp>
      <p:grpSp>
        <p:nvGrpSpPr>
          <p:cNvPr id="17" name="Groupe 16">
            <a:extLst>
              <a:ext uri="{FF2B5EF4-FFF2-40B4-BE49-F238E27FC236}">
                <a16:creationId xmlns:a16="http://schemas.microsoft.com/office/drawing/2014/main" id="{24F7584C-6607-4DBA-AEFC-1946F20AF3D3}"/>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A287800A-956F-414D-9E21-290F928BF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DF59B4B-A4C4-4AD7-B072-B3D52BA5CCC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73</a:t>
              </a:fld>
              <a:endParaRPr lang="fr-FR" sz="1200" dirty="0">
                <a:solidFill>
                  <a:schemeClr val="tx1"/>
                </a:solidFill>
              </a:endParaRPr>
            </a:p>
          </p:txBody>
        </p:sp>
      </p:grpSp>
      <p:sp>
        <p:nvSpPr>
          <p:cNvPr id="18" name="Titre 1">
            <a:extLst>
              <a:ext uri="{FF2B5EF4-FFF2-40B4-BE49-F238E27FC236}">
                <a16:creationId xmlns:a16="http://schemas.microsoft.com/office/drawing/2014/main" id="{C6C4EAF1-435F-49D0-AF16-05A0AC96AE43}"/>
              </a:ext>
            </a:extLst>
          </p:cNvPr>
          <p:cNvSpPr>
            <a:spLocks noGrp="1"/>
          </p:cNvSpPr>
          <p:nvPr>
            <p:ph type="title"/>
          </p:nvPr>
        </p:nvSpPr>
        <p:spPr>
          <a:xfrm>
            <a:off x="0" y="1"/>
            <a:ext cx="9159368" cy="72579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a:normAutofit/>
          </a:bodyPr>
          <a:lstStyle/>
          <a:p>
            <a:pPr algn="l"/>
            <a:r>
              <a:rPr lang="fr-FR" sz="2800" b="1" dirty="0">
                <a:solidFill>
                  <a:schemeClr val="tx1"/>
                </a:solidFill>
              </a:rPr>
              <a:t>Exercice: restitution et discussion</a:t>
            </a:r>
          </a:p>
        </p:txBody>
      </p:sp>
      <p:sp>
        <p:nvSpPr>
          <p:cNvPr id="13" name="Espace réservé du contenu 2">
            <a:extLst>
              <a:ext uri="{FF2B5EF4-FFF2-40B4-BE49-F238E27FC236}">
                <a16:creationId xmlns:a16="http://schemas.microsoft.com/office/drawing/2014/main" id="{70E0F05D-C9DB-473E-9A79-67B16E5F0E8B}"/>
              </a:ext>
            </a:extLst>
          </p:cNvPr>
          <p:cNvSpPr txBox="1">
            <a:spLocks/>
          </p:cNvSpPr>
          <p:nvPr/>
        </p:nvSpPr>
        <p:spPr>
          <a:xfrm>
            <a:off x="611560" y="3140968"/>
            <a:ext cx="8424936" cy="2664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2" indent="0">
              <a:spcBef>
                <a:spcPts val="0"/>
              </a:spcBef>
              <a:buClr>
                <a:srgbClr val="B84356"/>
              </a:buClr>
              <a:buFont typeface="Arial" panose="020B0604020202020204" pitchFamily="34" charset="0"/>
              <a:buNone/>
            </a:pPr>
            <a:r>
              <a:rPr lang="fr-FR" sz="2200" b="1" dirty="0">
                <a:cs typeface="Arial" panose="020B0604020202020204" pitchFamily="34" charset="0"/>
              </a:rPr>
              <a:t>3. Garantir la compréhension des données</a:t>
            </a:r>
          </a:p>
          <a:p>
            <a:pPr marL="0" indent="0">
              <a:spcBef>
                <a:spcPts val="600"/>
              </a:spcBef>
              <a:buFont typeface="Arial" panose="020B0604020202020204" pitchFamily="34" charset="0"/>
              <a:buNone/>
            </a:pPr>
            <a:r>
              <a:rPr lang="fr-FR" sz="2200" dirty="0">
                <a:solidFill>
                  <a:srgbClr val="0066FF"/>
                </a:solidFill>
                <a:sym typeface="Wingdings" panose="05000000000000000000" pitchFamily="2" charset="2"/>
              </a:rPr>
              <a:t>Lister la documentation associée à chaque jeu de données</a:t>
            </a:r>
          </a:p>
          <a:p>
            <a:pPr lvl="0">
              <a:spcBef>
                <a:spcPts val="300"/>
              </a:spcBef>
              <a:buClr>
                <a:srgbClr val="B84356"/>
              </a:buClr>
            </a:pPr>
            <a:r>
              <a:rPr lang="fr-FR" sz="2000" dirty="0">
                <a:solidFill>
                  <a:prstClr val="black"/>
                </a:solidFill>
                <a:cs typeface="Arial" panose="020B0604020202020204" pitchFamily="34" charset="0"/>
              </a:rPr>
              <a:t>Difficultés ? </a:t>
            </a:r>
          </a:p>
          <a:p>
            <a:pPr marL="0" indent="0">
              <a:spcBef>
                <a:spcPts val="600"/>
              </a:spcBef>
              <a:buFont typeface="Arial" panose="020B0604020202020204" pitchFamily="34" charset="0"/>
              <a:buNone/>
            </a:pPr>
            <a:r>
              <a:rPr lang="fr-FR" sz="2200" dirty="0">
                <a:solidFill>
                  <a:srgbClr val="0066FF"/>
                </a:solidFill>
                <a:sym typeface="Wingdings" panose="05000000000000000000" pitchFamily="2" charset="2"/>
              </a:rPr>
              <a:t>Expliquer comment vous décrivez vos données, </a:t>
            </a:r>
          </a:p>
          <a:p>
            <a:pPr marL="0" indent="0">
              <a:spcBef>
                <a:spcPts val="0"/>
              </a:spcBef>
              <a:buFont typeface="Arial" panose="020B0604020202020204" pitchFamily="34" charset="0"/>
              <a:buNone/>
            </a:pPr>
            <a:r>
              <a:rPr lang="fr-FR" sz="2000" dirty="0">
                <a:solidFill>
                  <a:srgbClr val="0066FF"/>
                </a:solidFill>
                <a:sym typeface="Wingdings" panose="05000000000000000000" pitchFamily="2" charset="2"/>
              </a:rPr>
              <a:t>	avec normes, standards et unités classiques dans vos disciplines</a:t>
            </a:r>
          </a:p>
          <a:p>
            <a:pPr>
              <a:spcBef>
                <a:spcPts val="300"/>
              </a:spcBef>
              <a:buClr>
                <a:srgbClr val="B84356"/>
              </a:buClr>
            </a:pPr>
            <a:r>
              <a:rPr lang="fr-FR" sz="2000" dirty="0">
                <a:solidFill>
                  <a:prstClr val="black"/>
                </a:solidFill>
                <a:cs typeface="Arial" panose="020B0604020202020204" pitchFamily="34" charset="0"/>
              </a:rPr>
              <a:t>Problèmes d’identification de standards adaptés ?</a:t>
            </a:r>
          </a:p>
          <a:p>
            <a:pPr>
              <a:spcBef>
                <a:spcPts val="300"/>
              </a:spcBef>
              <a:buClr>
                <a:srgbClr val="B84356"/>
              </a:buClr>
            </a:pPr>
            <a:r>
              <a:rPr lang="fr-FR" sz="2000" dirty="0">
                <a:solidFill>
                  <a:prstClr val="black"/>
                </a:solidFill>
                <a:cs typeface="Arial" panose="020B0604020202020204" pitchFamily="34" charset="0"/>
              </a:rPr>
              <a:t>Aucun n’est adapté à vos données ? </a:t>
            </a:r>
            <a:endParaRPr lang="fr-FR" sz="2200" dirty="0">
              <a:solidFill>
                <a:schemeClr val="bg1">
                  <a:lumMod val="75000"/>
                </a:schemeClr>
              </a:solidFill>
              <a:cs typeface="Arial" panose="020B0604020202020204" pitchFamily="34" charset="0"/>
            </a:endParaRPr>
          </a:p>
        </p:txBody>
      </p:sp>
    </p:spTree>
    <p:extLst>
      <p:ext uri="{BB962C8B-B14F-4D97-AF65-F5344CB8AC3E}">
        <p14:creationId xmlns:p14="http://schemas.microsoft.com/office/powerpoint/2010/main" val="3033538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p:cNvSpPr>
            <a:spLocks noGrp="1"/>
          </p:cNvSpPr>
          <p:nvPr>
            <p:ph idx="1"/>
          </p:nvPr>
        </p:nvSpPr>
        <p:spPr>
          <a:xfrm>
            <a:off x="611560" y="980728"/>
            <a:ext cx="8424936" cy="4104456"/>
          </a:xfrm>
        </p:spPr>
        <p:txBody>
          <a:bodyPr>
            <a:noAutofit/>
          </a:bodyPr>
          <a:lstStyle/>
          <a:p>
            <a:pPr marL="0" lvl="2" indent="0">
              <a:lnSpc>
                <a:spcPct val="200000"/>
              </a:lnSpc>
              <a:spcBef>
                <a:spcPts val="2400"/>
              </a:spcBef>
              <a:buClr>
                <a:srgbClr val="B84356"/>
              </a:buClr>
              <a:buNone/>
            </a:pPr>
            <a:r>
              <a:rPr lang="fr-FR" sz="2200" b="1" dirty="0">
                <a:cs typeface="Arial" panose="020B0604020202020204" pitchFamily="34" charset="0"/>
              </a:rPr>
              <a:t>4. Assurer leur stockage</a:t>
            </a:r>
          </a:p>
          <a:p>
            <a:pPr marL="0" lvl="0" indent="0">
              <a:spcBef>
                <a:spcPts val="600"/>
              </a:spcBef>
              <a:buNone/>
            </a:pPr>
            <a:r>
              <a:rPr lang="fr-FR" sz="2200" dirty="0">
                <a:solidFill>
                  <a:srgbClr val="0066FF"/>
                </a:solidFill>
                <a:sym typeface="Wingdings" panose="05000000000000000000" pitchFamily="2" charset="2"/>
              </a:rPr>
              <a:t>Définir les règles de stockage et de sauvegarde</a:t>
            </a:r>
          </a:p>
          <a:p>
            <a:pPr marL="0" lvl="0" indent="0">
              <a:spcBef>
                <a:spcPts val="600"/>
              </a:spcBef>
              <a:buNone/>
            </a:pPr>
            <a:r>
              <a:rPr lang="fr-FR" sz="2200" dirty="0">
                <a:solidFill>
                  <a:srgbClr val="0066FF"/>
                </a:solidFill>
                <a:sym typeface="Wingdings" panose="05000000000000000000" pitchFamily="2" charset="2"/>
              </a:rPr>
              <a:t>Modalités d’échanges entre partenaires</a:t>
            </a:r>
            <a:endParaRPr lang="fr-FR" sz="2200" dirty="0">
              <a:cs typeface="Arial" panose="020B0604020202020204" pitchFamily="34" charset="0"/>
            </a:endParaRPr>
          </a:p>
          <a:p>
            <a:pPr lvl="0">
              <a:spcBef>
                <a:spcPts val="300"/>
              </a:spcBef>
              <a:buClr>
                <a:srgbClr val="B84356"/>
              </a:buClr>
            </a:pPr>
            <a:r>
              <a:rPr lang="fr-FR" sz="2000" dirty="0">
                <a:solidFill>
                  <a:prstClr val="black"/>
                </a:solidFill>
                <a:cs typeface="Arial" panose="020B0604020202020204" pitchFamily="34" charset="0"/>
              </a:rPr>
              <a:t>Problèmes rencontrés ?</a:t>
            </a:r>
          </a:p>
          <a:p>
            <a:pPr lvl="0">
              <a:spcBef>
                <a:spcPts val="300"/>
              </a:spcBef>
              <a:buClr>
                <a:srgbClr val="B84356"/>
              </a:buClr>
            </a:pPr>
            <a:r>
              <a:rPr lang="fr-FR" sz="2000" dirty="0">
                <a:solidFill>
                  <a:prstClr val="black"/>
                </a:solidFill>
                <a:cs typeface="Arial" panose="020B0604020202020204" pitchFamily="34" charset="0"/>
              </a:rPr>
              <a:t>Difficultés si données personnelles ou sensibles ?</a:t>
            </a:r>
          </a:p>
          <a:p>
            <a:pPr lvl="0">
              <a:spcBef>
                <a:spcPts val="300"/>
              </a:spcBef>
              <a:buClr>
                <a:srgbClr val="B84356"/>
              </a:buClr>
            </a:pPr>
            <a:r>
              <a:rPr lang="fr-FR" sz="2000" dirty="0">
                <a:solidFill>
                  <a:prstClr val="black"/>
                </a:solidFill>
                <a:cs typeface="Arial" panose="020B0604020202020204" pitchFamily="34" charset="0"/>
              </a:rPr>
              <a:t>Difficultés de mise en œuvre avec l’ensemble des partenaires ?</a:t>
            </a:r>
          </a:p>
          <a:p>
            <a:pPr marL="0" lvl="2" indent="0">
              <a:lnSpc>
                <a:spcPct val="150000"/>
              </a:lnSpc>
              <a:spcBef>
                <a:spcPts val="0"/>
              </a:spcBef>
              <a:buClr>
                <a:srgbClr val="B84356"/>
              </a:buClr>
              <a:buNone/>
            </a:pPr>
            <a:endParaRPr lang="fr-FR" sz="2200" dirty="0">
              <a:solidFill>
                <a:schemeClr val="bg1">
                  <a:lumMod val="75000"/>
                </a:schemeClr>
              </a:solidFill>
              <a:cs typeface="Arial" panose="020B0604020202020204" pitchFamily="34" charset="0"/>
            </a:endParaRPr>
          </a:p>
        </p:txBody>
      </p:sp>
      <p:sp>
        <p:nvSpPr>
          <p:cNvPr id="4" name="Espace réservé du pied de page 3"/>
          <p:cNvSpPr>
            <a:spLocks noGrp="1"/>
          </p:cNvSpPr>
          <p:nvPr>
            <p:ph type="ftr" sz="quarter" idx="4294967295"/>
          </p:nvPr>
        </p:nvSpPr>
        <p:spPr/>
        <p:txBody>
          <a:bodyPr/>
          <a:lstStyle/>
          <a:p>
            <a:endParaRPr lang="fr-FR" dirty="0">
              <a:solidFill>
                <a:srgbClr val="82AA87"/>
              </a:solidFill>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fld id="{44B36B40-5BEA-4402-81A9-F6FBDFAA88FA}" type="slidenum">
              <a:rPr lang="fr-FR" smtClean="0"/>
              <a:t>74</a:t>
            </a:fld>
            <a:endParaRPr lang="fr-FR" dirty="0"/>
          </a:p>
        </p:txBody>
      </p:sp>
      <p:grpSp>
        <p:nvGrpSpPr>
          <p:cNvPr id="17" name="Groupe 16">
            <a:extLst>
              <a:ext uri="{FF2B5EF4-FFF2-40B4-BE49-F238E27FC236}">
                <a16:creationId xmlns:a16="http://schemas.microsoft.com/office/drawing/2014/main" id="{24F7584C-6607-4DBA-AEFC-1946F20AF3D3}"/>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A287800A-956F-414D-9E21-290F928BF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DF59B4B-A4C4-4AD7-B072-B3D52BA5CCC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74</a:t>
              </a:fld>
              <a:endParaRPr lang="fr-FR" sz="1200" dirty="0">
                <a:solidFill>
                  <a:schemeClr val="tx1"/>
                </a:solidFill>
              </a:endParaRPr>
            </a:p>
          </p:txBody>
        </p:sp>
      </p:grpSp>
      <p:sp>
        <p:nvSpPr>
          <p:cNvPr id="18" name="Titre 1">
            <a:extLst>
              <a:ext uri="{FF2B5EF4-FFF2-40B4-BE49-F238E27FC236}">
                <a16:creationId xmlns:a16="http://schemas.microsoft.com/office/drawing/2014/main" id="{C6C4EAF1-435F-49D0-AF16-05A0AC96AE43}"/>
              </a:ext>
            </a:extLst>
          </p:cNvPr>
          <p:cNvSpPr>
            <a:spLocks noGrp="1"/>
          </p:cNvSpPr>
          <p:nvPr>
            <p:ph type="title"/>
          </p:nvPr>
        </p:nvSpPr>
        <p:spPr>
          <a:xfrm>
            <a:off x="0" y="1"/>
            <a:ext cx="9159368" cy="725793"/>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a:normAutofit/>
          </a:bodyPr>
          <a:lstStyle/>
          <a:p>
            <a:pPr algn="l"/>
            <a:r>
              <a:rPr lang="fr-FR" sz="2800" b="1" dirty="0">
                <a:solidFill>
                  <a:schemeClr val="tx1"/>
                </a:solidFill>
              </a:rPr>
              <a:t>Exercice: restitution et discussion</a:t>
            </a:r>
          </a:p>
        </p:txBody>
      </p:sp>
    </p:spTree>
    <p:extLst>
      <p:ext uri="{BB962C8B-B14F-4D97-AF65-F5344CB8AC3E}">
        <p14:creationId xmlns:p14="http://schemas.microsoft.com/office/powerpoint/2010/main" val="20692598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1259632" y="2636912"/>
            <a:ext cx="6120680" cy="923330"/>
          </a:xfrm>
        </p:spPr>
        <p:txBody>
          <a:bodyPr wrap="square">
            <a:spAutoFit/>
          </a:bodyPr>
          <a:lstStyle/>
          <a:p>
            <a:pPr marL="0" indent="0" algn="ctr">
              <a:spcBef>
                <a:spcPts val="1200"/>
              </a:spcBef>
              <a:buNone/>
            </a:pPr>
            <a:r>
              <a:rPr lang="fr-FR" sz="5400" b="1" dirty="0">
                <a:solidFill>
                  <a:schemeClr val="bg1"/>
                </a:solidFill>
              </a:rPr>
              <a:t>LES ENJEUX DU PGD</a:t>
            </a:r>
          </a:p>
        </p:txBody>
      </p:sp>
      <p:grpSp>
        <p:nvGrpSpPr>
          <p:cNvPr id="4" name="Groupe 3">
            <a:extLst>
              <a:ext uri="{FF2B5EF4-FFF2-40B4-BE49-F238E27FC236}">
                <a16:creationId xmlns:a16="http://schemas.microsoft.com/office/drawing/2014/main" id="{84B3BB13-FB55-488F-B36D-826C98025E7E}"/>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D93FB7E8-8816-437A-9061-603A7600A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47DF33C3-7B62-4AD8-9FA9-CD91ABB7974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DB1C6C4-BF3F-426B-AB82-3D7BFE436BE2}" type="slidenum">
                <a:rPr lang="fr-FR" sz="1200" smtClean="0">
                  <a:solidFill>
                    <a:schemeClr val="tx1"/>
                  </a:solidFill>
                </a:rPr>
                <a:pPr algn="l"/>
                <a:t>75</a:t>
              </a:fld>
              <a:endParaRPr lang="fr-FR" sz="1200" dirty="0">
                <a:solidFill>
                  <a:schemeClr val="tx1"/>
                </a:solidFill>
              </a:endParaRPr>
            </a:p>
          </p:txBody>
        </p:sp>
      </p:grpSp>
      <p:pic>
        <p:nvPicPr>
          <p:cNvPr id="3" name="Image 2">
            <a:extLst>
              <a:ext uri="{FF2B5EF4-FFF2-40B4-BE49-F238E27FC236}">
                <a16:creationId xmlns:a16="http://schemas.microsoft.com/office/drawing/2014/main" id="{FF34F3BC-8EBF-4567-9D47-D6FE8052D4F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3590" y="548680"/>
            <a:ext cx="7242786" cy="5920533"/>
          </a:xfrm>
          <a:prstGeom prst="rect">
            <a:avLst/>
          </a:prstGeom>
        </p:spPr>
      </p:pic>
      <p:sp>
        <p:nvSpPr>
          <p:cNvPr id="5" name="ZoneTexte 4">
            <a:extLst>
              <a:ext uri="{FF2B5EF4-FFF2-40B4-BE49-F238E27FC236}">
                <a16:creationId xmlns:a16="http://schemas.microsoft.com/office/drawing/2014/main" id="{70C5AD3F-8BF7-400B-8348-BEB5205D5B5E}"/>
              </a:ext>
            </a:extLst>
          </p:cNvPr>
          <p:cNvSpPr txBox="1"/>
          <p:nvPr/>
        </p:nvSpPr>
        <p:spPr>
          <a:xfrm>
            <a:off x="634353" y="6604270"/>
            <a:ext cx="4362465" cy="230832"/>
          </a:xfrm>
          <a:prstGeom prst="rect">
            <a:avLst/>
          </a:prstGeom>
          <a:noFill/>
        </p:spPr>
        <p:txBody>
          <a:bodyPr wrap="square" rtlCol="0">
            <a:spAutoFit/>
          </a:bodyPr>
          <a:lstStyle/>
          <a:p>
            <a:r>
              <a:rPr lang="fr-FR" sz="900" dirty="0">
                <a:hlinkClick r:id="rId5" tooltip="http://c-pour-dire.com/dejeuner-sur-lherbe/"/>
              </a:rPr>
              <a:t>Cette photo</a:t>
            </a:r>
            <a:r>
              <a:rPr lang="fr-FR" sz="900" dirty="0"/>
              <a:t> par Auteur inconnu est soumis à la licence </a:t>
            </a:r>
            <a:r>
              <a:rPr lang="fr-FR" sz="900" dirty="0">
                <a:hlinkClick r:id="rId6" tooltip="https://creativecommons.org/licenses/by-nc-nd/3.0/"/>
              </a:rPr>
              <a:t>CC BY-NC-ND</a:t>
            </a:r>
            <a:endParaRPr lang="fr-FR" sz="900" dirty="0"/>
          </a:p>
        </p:txBody>
      </p:sp>
      <p:sp>
        <p:nvSpPr>
          <p:cNvPr id="9" name="ZoneTexte 8">
            <a:extLst>
              <a:ext uri="{FF2B5EF4-FFF2-40B4-BE49-F238E27FC236}">
                <a16:creationId xmlns:a16="http://schemas.microsoft.com/office/drawing/2014/main" id="{DDF2FE47-7501-454A-BEE4-D7915A3A7B1D}"/>
              </a:ext>
            </a:extLst>
          </p:cNvPr>
          <p:cNvSpPr txBox="1"/>
          <p:nvPr/>
        </p:nvSpPr>
        <p:spPr>
          <a:xfrm>
            <a:off x="2915816" y="-27384"/>
            <a:ext cx="2758256" cy="584775"/>
          </a:xfrm>
          <a:prstGeom prst="rect">
            <a:avLst/>
          </a:prstGeom>
          <a:solidFill>
            <a:schemeClr val="accent3">
              <a:lumMod val="60000"/>
              <a:lumOff val="40000"/>
            </a:schemeClr>
          </a:solidFill>
        </p:spPr>
        <p:txBody>
          <a:bodyPr wrap="none" rtlCol="0">
            <a:spAutoFit/>
          </a:bodyPr>
          <a:lstStyle/>
          <a:p>
            <a:pPr algn="ctr"/>
            <a:r>
              <a:rPr lang="fr-FR" sz="3200" dirty="0"/>
              <a:t>Pause déjeuner</a:t>
            </a:r>
          </a:p>
        </p:txBody>
      </p:sp>
    </p:spTree>
    <p:extLst>
      <p:ext uri="{BB962C8B-B14F-4D97-AF65-F5344CB8AC3E}">
        <p14:creationId xmlns:p14="http://schemas.microsoft.com/office/powerpoint/2010/main" val="838948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artisticLineDrawing/>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899592" y="1077411"/>
            <a:ext cx="7560840" cy="1697901"/>
          </a:xfrm>
        </p:spPr>
        <p:txBody>
          <a:bodyPr wrap="square">
            <a:spAutoFit/>
          </a:bodyPr>
          <a:lstStyle/>
          <a:p>
            <a:pPr marL="0" indent="0" algn="ctr">
              <a:spcBef>
                <a:spcPts val="1000"/>
              </a:spcBef>
              <a:buNone/>
            </a:pPr>
            <a:r>
              <a:rPr lang="fr-FR" sz="4800" b="1" dirty="0"/>
              <a:t>PGD</a:t>
            </a:r>
          </a:p>
          <a:p>
            <a:pPr marL="0" indent="0" algn="ctr">
              <a:spcBef>
                <a:spcPts val="1000"/>
              </a:spcBef>
              <a:buNone/>
            </a:pPr>
            <a:r>
              <a:rPr lang="fr-FR" sz="4800" b="1" i="1" dirty="0">
                <a:solidFill>
                  <a:schemeClr val="accent6">
                    <a:lumMod val="75000"/>
                  </a:schemeClr>
                </a:solidFill>
              </a:rPr>
              <a:t>Ressources et outils</a:t>
            </a:r>
          </a:p>
        </p:txBody>
      </p:sp>
    </p:spTree>
    <p:extLst>
      <p:ext uri="{BB962C8B-B14F-4D97-AF65-F5344CB8AC3E}">
        <p14:creationId xmlns:p14="http://schemas.microsoft.com/office/powerpoint/2010/main" val="4014591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a:extLst>
              <a:ext uri="{FF2B5EF4-FFF2-40B4-BE49-F238E27FC236}">
                <a16:creationId xmlns:a16="http://schemas.microsoft.com/office/drawing/2014/main" id="{46F08CCD-98EB-4CFB-8F8A-BAA16607E0BD}"/>
              </a:ext>
            </a:extLst>
          </p:cNvPr>
          <p:cNvGrpSpPr/>
          <p:nvPr/>
        </p:nvGrpSpPr>
        <p:grpSpPr>
          <a:xfrm>
            <a:off x="5938" y="6464300"/>
            <a:ext cx="9120556" cy="435904"/>
            <a:chOff x="5938" y="6464300"/>
            <a:chExt cx="9120556" cy="435904"/>
          </a:xfrm>
        </p:grpSpPr>
        <p:pic>
          <p:nvPicPr>
            <p:cNvPr id="26" name="Image 25">
              <a:extLst>
                <a:ext uri="{FF2B5EF4-FFF2-40B4-BE49-F238E27FC236}">
                  <a16:creationId xmlns:a16="http://schemas.microsoft.com/office/drawing/2014/main" id="{01E52147-C9EE-45A6-A70C-DC0E9BA3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7" name="Espace réservé du numéro de diapositive 4">
              <a:extLst>
                <a:ext uri="{FF2B5EF4-FFF2-40B4-BE49-F238E27FC236}">
                  <a16:creationId xmlns:a16="http://schemas.microsoft.com/office/drawing/2014/main" id="{9AA457EE-D00D-4957-961B-114169B628D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Titre 1">
            <a:extLst>
              <a:ext uri="{FF2B5EF4-FFF2-40B4-BE49-F238E27FC236}">
                <a16:creationId xmlns:a16="http://schemas.microsoft.com/office/drawing/2014/main" id="{797D9D71-B6D5-8D43-85F5-0BFEF368820F}"/>
              </a:ext>
            </a:extLst>
          </p:cNvPr>
          <p:cNvSpPr>
            <a:spLocks noGrp="1"/>
          </p:cNvSpPr>
          <p:nvPr>
            <p:ph type="title"/>
          </p:nvPr>
        </p:nvSpPr>
        <p:spPr>
          <a:xfrm>
            <a:off x="0" y="0"/>
            <a:ext cx="9159368" cy="718949"/>
          </a:xfrm>
          <a:blipFill>
            <a:blip r:embed="rId4">
              <a:extLst>
                <a:ext uri="{BEBA8EAE-BF5A-486C-A8C5-ECC9F3942E4B}">
                  <a14:imgProps xmlns:a14="http://schemas.microsoft.com/office/drawing/2010/main">
                    <a14:imgLayer r:embed="rId5">
                      <a14:imgEffect>
                        <a14:artisticLineDrawing/>
                      </a14:imgEffect>
                    </a14:imgLayer>
                  </a14:imgProps>
                </a:ext>
              </a:extLst>
            </a:blip>
            <a:tile tx="0" ty="0" sx="100000" sy="100000" flip="none" algn="tl"/>
          </a:blipFill>
        </p:spPr>
        <p:txBody>
          <a:bodyPr>
            <a:normAutofit/>
          </a:bodyPr>
          <a:lstStyle/>
          <a:p>
            <a:pPr algn="l"/>
            <a:r>
              <a:rPr lang="fr-FR" sz="3200" b="1" dirty="0">
                <a:latin typeface="+mn-lt"/>
              </a:rPr>
              <a:t>Outils pour rédiger le PGD</a:t>
            </a: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1" y="908720"/>
            <a:ext cx="4320481" cy="3330263"/>
          </a:xfrm>
          <a:prstGeom prst="rect">
            <a:avLst/>
          </a:prstGeom>
          <a:ln>
            <a:solidFill>
              <a:schemeClr val="accent6">
                <a:lumMod val="75000"/>
              </a:schemeClr>
            </a:solidFill>
          </a:ln>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5197" y="3470660"/>
            <a:ext cx="1504795" cy="2190588"/>
          </a:xfrm>
          <a:prstGeom prst="rect">
            <a:avLst/>
          </a:prstGeom>
          <a:ln>
            <a:solidFill>
              <a:schemeClr val="accent6">
                <a:lumMod val="60000"/>
                <a:lumOff val="40000"/>
              </a:schemeClr>
            </a:solidFill>
          </a:ln>
        </p:spPr>
      </p:pic>
      <p:sp>
        <p:nvSpPr>
          <p:cNvPr id="22" name="ZoneTexte 21"/>
          <p:cNvSpPr txBox="1"/>
          <p:nvPr/>
        </p:nvSpPr>
        <p:spPr>
          <a:xfrm>
            <a:off x="86976" y="4316685"/>
            <a:ext cx="3004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8"/>
              </a:rPr>
              <a:t>https://intranet-data.cirad.fr/</a:t>
            </a:r>
            <a:r>
              <a:rPr kumimoji="0" lang="fr-FR"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grpSp>
        <p:nvGrpSpPr>
          <p:cNvPr id="6" name="Groupe 5">
            <a:extLst>
              <a:ext uri="{FF2B5EF4-FFF2-40B4-BE49-F238E27FC236}">
                <a16:creationId xmlns:a16="http://schemas.microsoft.com/office/drawing/2014/main" id="{8E4DBE0E-5F92-4321-ADE4-EA87658115D7}"/>
              </a:ext>
            </a:extLst>
          </p:cNvPr>
          <p:cNvGrpSpPr/>
          <p:nvPr/>
        </p:nvGrpSpPr>
        <p:grpSpPr>
          <a:xfrm>
            <a:off x="4932040" y="899428"/>
            <a:ext cx="4104456" cy="4545796"/>
            <a:chOff x="4932040" y="899428"/>
            <a:chExt cx="4104456" cy="4545796"/>
          </a:xfrm>
        </p:grpSpPr>
        <p:sp>
          <p:nvSpPr>
            <p:cNvPr id="3" name="ZoneTexte 2"/>
            <p:cNvSpPr txBox="1"/>
            <p:nvPr/>
          </p:nvSpPr>
          <p:spPr>
            <a:xfrm>
              <a:off x="5195245" y="899428"/>
              <a:ext cx="34092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Outil d’aide à la rédaction du PGD</a:t>
              </a:r>
            </a:p>
          </p:txBody>
        </p:sp>
        <p:grpSp>
          <p:nvGrpSpPr>
            <p:cNvPr id="5" name="Groupe 4"/>
            <p:cNvGrpSpPr/>
            <p:nvPr/>
          </p:nvGrpSpPr>
          <p:grpSpPr>
            <a:xfrm>
              <a:off x="4932040" y="1268760"/>
              <a:ext cx="4104456" cy="3312368"/>
              <a:chOff x="4500015" y="1675571"/>
              <a:chExt cx="4372985" cy="3960440"/>
            </a:xfrm>
          </p:grpSpPr>
          <p:pic>
            <p:nvPicPr>
              <p:cNvPr id="2" name="Imag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0015" y="1675571"/>
                <a:ext cx="4372985" cy="3960440"/>
              </a:xfrm>
              <a:prstGeom prst="rect">
                <a:avLst/>
              </a:prstGeom>
              <a:ln>
                <a:solidFill>
                  <a:srgbClr val="0070C0"/>
                </a:solidFill>
              </a:ln>
            </p:spPr>
          </p:pic>
          <p:sp>
            <p:nvSpPr>
              <p:cNvPr id="16" name="ZoneTexte 15">
                <a:extLst>
                  <a:ext uri="{FF2B5EF4-FFF2-40B4-BE49-F238E27FC236}">
                    <a16:creationId xmlns:a16="http://schemas.microsoft.com/office/drawing/2014/main" id="{16B028E2-A7AA-4703-B8A8-BFEEC6F59A81}"/>
                  </a:ext>
                </a:extLst>
              </p:cNvPr>
              <p:cNvSpPr txBox="1"/>
              <p:nvPr/>
            </p:nvSpPr>
            <p:spPr>
              <a:xfrm>
                <a:off x="7052858" y="1675571"/>
                <a:ext cx="1612557" cy="276999"/>
              </a:xfrm>
              <a:prstGeom prst="rect">
                <a:avLst/>
              </a:prstGeom>
              <a:no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10"/>
                  </a:rPr>
                  <a:t>https://dmp.opidor.fr/</a:t>
                </a:r>
                <a:r>
                  <a:rPr kumimoji="0" lang="fr-FR" sz="12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23" name="ZoneTexte 22"/>
            <p:cNvSpPr txBox="1"/>
            <p:nvPr/>
          </p:nvSpPr>
          <p:spPr>
            <a:xfrm>
              <a:off x="6228184" y="4660394"/>
              <a:ext cx="2409634" cy="784830"/>
            </a:xfrm>
            <a:prstGeom prst="rect">
              <a:avLst/>
            </a:prstGeom>
            <a:solidFill>
              <a:schemeClr val="bg1"/>
            </a:solidFill>
            <a:ln>
              <a:solidFill>
                <a:srgbClr val="4BACC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&gt; 15 modèles de PGD</a:t>
              </a:r>
            </a:p>
            <a:p>
              <a:pPr lvl="0">
                <a:spcBef>
                  <a:spcPts val="600"/>
                </a:spcBef>
              </a:pPr>
              <a:r>
                <a:rPr lang="fr-FR" sz="2000" dirty="0">
                  <a:solidFill>
                    <a:prstClr val="black"/>
                  </a:solidFill>
                </a:rPr>
                <a:t>~ 15 </a:t>
              </a:r>
              <a:r>
                <a:rPr kumimoji="0" lang="fr-FR" sz="2000" b="0" i="0" u="none" strike="noStrike" kern="1200" cap="none" spc="0" normalizeH="0" baseline="0" noProof="0" dirty="0">
                  <a:ln>
                    <a:noFill/>
                  </a:ln>
                  <a:solidFill>
                    <a:prstClr val="black"/>
                  </a:solidFill>
                  <a:effectLst/>
                  <a:uLnTx/>
                  <a:uFillTx/>
                  <a:latin typeface="Calibri"/>
                  <a:ea typeface="+mn-ea"/>
                  <a:cs typeface="+mn-cs"/>
                </a:rPr>
                <a:t>DMP publics</a:t>
              </a:r>
            </a:p>
          </p:txBody>
        </p:sp>
      </p:grpSp>
      <p:grpSp>
        <p:nvGrpSpPr>
          <p:cNvPr id="17" name="Groupe 16">
            <a:extLst>
              <a:ext uri="{FF2B5EF4-FFF2-40B4-BE49-F238E27FC236}">
                <a16:creationId xmlns:a16="http://schemas.microsoft.com/office/drawing/2014/main" id="{E59EB1FB-5F9B-463F-BF2A-0F7C0639B181}"/>
              </a:ext>
            </a:extLst>
          </p:cNvPr>
          <p:cNvGrpSpPr/>
          <p:nvPr/>
        </p:nvGrpSpPr>
        <p:grpSpPr>
          <a:xfrm>
            <a:off x="926890" y="5755903"/>
            <a:ext cx="7047025" cy="769441"/>
            <a:chOff x="467544" y="5971927"/>
            <a:chExt cx="7047025" cy="769441"/>
          </a:xfrm>
        </p:grpSpPr>
        <p:sp>
          <p:nvSpPr>
            <p:cNvPr id="18" name="ZoneTexte 17">
              <a:extLst>
                <a:ext uri="{FF2B5EF4-FFF2-40B4-BE49-F238E27FC236}">
                  <a16:creationId xmlns:a16="http://schemas.microsoft.com/office/drawing/2014/main" id="{C388B19F-3153-475D-B70F-A93377F5D1FE}"/>
                </a:ext>
              </a:extLst>
            </p:cNvPr>
            <p:cNvSpPr txBox="1"/>
            <p:nvPr/>
          </p:nvSpPr>
          <p:spPr>
            <a:xfrm>
              <a:off x="1376350" y="5971927"/>
              <a:ext cx="6138219" cy="76944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Les modèles PGD classique et FAIR sont disponibles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sur Data Cirad et sur DMP </a:t>
              </a:r>
              <a:r>
                <a:rPr kumimoji="0" lang="fr-FR" sz="2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OPIDoR</a:t>
              </a:r>
              <a:endParaRPr kumimoji="0" lang="fr-FR"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1" name="Flèche droite 11">
              <a:extLst>
                <a:ext uri="{FF2B5EF4-FFF2-40B4-BE49-F238E27FC236}">
                  <a16:creationId xmlns:a16="http://schemas.microsoft.com/office/drawing/2014/main" id="{A6B1E6C1-4272-4275-B483-AA774244BFD8}"/>
                </a:ext>
              </a:extLst>
            </p:cNvPr>
            <p:cNvSpPr/>
            <p:nvPr/>
          </p:nvSpPr>
          <p:spPr>
            <a:xfrm>
              <a:off x="467544" y="6165304"/>
              <a:ext cx="764790" cy="277000"/>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0" name="ZoneTexte 19">
            <a:extLst>
              <a:ext uri="{FF2B5EF4-FFF2-40B4-BE49-F238E27FC236}">
                <a16:creationId xmlns:a16="http://schemas.microsoft.com/office/drawing/2014/main" id="{D078FB0E-56CF-4825-90BA-2BD2266CC504}"/>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347334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82AA87"/>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B36B40-5BEA-4402-81A9-F6FBDFAA88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e 16">
            <a:extLst>
              <a:ext uri="{FF2B5EF4-FFF2-40B4-BE49-F238E27FC236}">
                <a16:creationId xmlns:a16="http://schemas.microsoft.com/office/drawing/2014/main" id="{24F7584C-6607-4DBA-AEFC-1946F20AF3D3}"/>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A287800A-956F-414D-9E21-290F928BF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DF59B4B-A4C4-4AD7-B072-B3D52BA5CCCF}"/>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ZoneTexte 11"/>
          <p:cNvSpPr txBox="1"/>
          <p:nvPr/>
        </p:nvSpPr>
        <p:spPr>
          <a:xfrm>
            <a:off x="176439" y="5373216"/>
            <a:ext cx="4323553" cy="612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&gt; 100 DMP publics</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4"/>
              </a:rPr>
              <a:t>    https://dmponline.dcc.ac.uk/public_plans</a:t>
            </a:r>
            <a:r>
              <a:rPr kumimoji="0" lang="fr-FR" sz="14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6" name="Image 5"/>
          <p:cNvPicPr>
            <a:picLocks noChangeAspect="1"/>
          </p:cNvPicPr>
          <p:nvPr/>
        </p:nvPicPr>
        <p:blipFill>
          <a:blip r:embed="rId5"/>
          <a:stretch>
            <a:fillRect/>
          </a:stretch>
        </p:blipFill>
        <p:spPr>
          <a:xfrm>
            <a:off x="4649016" y="884699"/>
            <a:ext cx="4350289" cy="4797328"/>
          </a:xfrm>
          <a:prstGeom prst="rect">
            <a:avLst/>
          </a:prstGeom>
        </p:spPr>
      </p:pic>
      <p:sp>
        <p:nvSpPr>
          <p:cNvPr id="7" name="Rectangle 6"/>
          <p:cNvSpPr/>
          <p:nvPr/>
        </p:nvSpPr>
        <p:spPr>
          <a:xfrm>
            <a:off x="4507165" y="5838170"/>
            <a:ext cx="4572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hlinkClick r:id="rId6"/>
              </a:rPr>
              <a:t>https://riojournal.com/browse_journal_articles.php?form_name=filter_articles&amp;sortby=0&amp;journal_id=17&amp;search_in_=0&amp;section_type%5B%5D=231</a:t>
            </a:r>
            <a:r>
              <a:rPr kumimoji="0" lang="fr-FR" sz="1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8" name="Image 7"/>
          <p:cNvPicPr>
            <a:picLocks noChangeAspect="1"/>
          </p:cNvPicPr>
          <p:nvPr/>
        </p:nvPicPr>
        <p:blipFill>
          <a:blip r:embed="rId7"/>
          <a:stretch>
            <a:fillRect/>
          </a:stretch>
        </p:blipFill>
        <p:spPr>
          <a:xfrm>
            <a:off x="89712" y="989835"/>
            <a:ext cx="3867150" cy="1466850"/>
          </a:xfrm>
          <a:prstGeom prst="rect">
            <a:avLst/>
          </a:prstGeom>
        </p:spPr>
      </p:pic>
      <p:pic>
        <p:nvPicPr>
          <p:cNvPr id="9" name="Image 8"/>
          <p:cNvPicPr>
            <a:picLocks noChangeAspect="1"/>
          </p:cNvPicPr>
          <p:nvPr/>
        </p:nvPicPr>
        <p:blipFill>
          <a:blip r:embed="rId8"/>
          <a:stretch>
            <a:fillRect/>
          </a:stretch>
        </p:blipFill>
        <p:spPr>
          <a:xfrm>
            <a:off x="68459" y="2456685"/>
            <a:ext cx="4619806" cy="2896774"/>
          </a:xfrm>
          <a:prstGeom prst="rect">
            <a:avLst/>
          </a:prstGeom>
        </p:spPr>
      </p:pic>
      <p:sp>
        <p:nvSpPr>
          <p:cNvPr id="16" name="Titre 1">
            <a:extLst>
              <a:ext uri="{FF2B5EF4-FFF2-40B4-BE49-F238E27FC236}">
                <a16:creationId xmlns:a16="http://schemas.microsoft.com/office/drawing/2014/main" id="{FB974CD1-E7E7-426B-876E-06413501D3E4}"/>
              </a:ext>
            </a:extLst>
          </p:cNvPr>
          <p:cNvSpPr txBox="1">
            <a:spLocks/>
          </p:cNvSpPr>
          <p:nvPr/>
        </p:nvSpPr>
        <p:spPr>
          <a:xfrm>
            <a:off x="0" y="0"/>
            <a:ext cx="9159368" cy="718949"/>
          </a:xfrm>
          <a:prstGeom prst="rect">
            <a:avLst/>
          </a:prstGeom>
          <a:blipFill>
            <a:blip r:embed="rId9">
              <a:extLst>
                <a:ext uri="{BEBA8EAE-BF5A-486C-A8C5-ECC9F3942E4B}">
                  <a14:imgProps xmlns:a14="http://schemas.microsoft.com/office/drawing/2010/main">
                    <a14:imgLayer r:embed="rId10">
                      <a14:imgEffect>
                        <a14:artisticLineDrawing/>
                      </a14:imgEffect>
                    </a14:imgLayer>
                  </a14:imgProps>
                </a:ext>
              </a:extLst>
            </a:blip>
            <a:tile tx="0" ty="0" sx="100000" sy="100000" flip="none" algn="tl"/>
          </a:blipFill>
        </p:spPr>
        <p:txBody>
          <a:bodyPr vert="horz" lIns="91440" tIns="45720" rIns="91440" bIns="45720" rtlCol="0" anchor="ctr">
            <a:normAutofit/>
          </a:bodyPr>
          <a:lstStyle>
            <a:lvl1pPr>
              <a:spcBef>
                <a:spcPct val="0"/>
              </a:spcBef>
              <a:buNone/>
              <a:defRPr sz="3200" b="1">
                <a:solidFill>
                  <a:schemeClr val="tx1"/>
                </a:solidFill>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j-ea"/>
                <a:cs typeface="+mj-cs"/>
              </a:rPr>
              <a:t>PGD: sources d’exemples</a:t>
            </a:r>
          </a:p>
        </p:txBody>
      </p:sp>
      <p:sp>
        <p:nvSpPr>
          <p:cNvPr id="15" name="ZoneTexte 14">
            <a:extLst>
              <a:ext uri="{FF2B5EF4-FFF2-40B4-BE49-F238E27FC236}">
                <a16:creationId xmlns:a16="http://schemas.microsoft.com/office/drawing/2014/main" id="{86B552DB-8273-4AAC-BC28-EE3D0A544591}"/>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9432271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411A9DB-E375-441D-97B3-F69CBCFB1F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481B013B-9209-4BFB-A10D-9D667F44A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6" name="Espace réservé du numéro de diapositive 4">
              <a:extLst>
                <a:ext uri="{FF2B5EF4-FFF2-40B4-BE49-F238E27FC236}">
                  <a16:creationId xmlns:a16="http://schemas.microsoft.com/office/drawing/2014/main" id="{210EE56A-CA7C-45E8-B6FA-62CA61B23C3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itre 1">
            <a:extLst>
              <a:ext uri="{FF2B5EF4-FFF2-40B4-BE49-F238E27FC236}">
                <a16:creationId xmlns:a16="http://schemas.microsoft.com/office/drawing/2014/main" id="{A41CD24B-BE68-F147-B130-B13F8BFF1E70}"/>
              </a:ext>
            </a:extLst>
          </p:cNvPr>
          <p:cNvSpPr txBox="1">
            <a:spLocks/>
          </p:cNvSpPr>
          <p:nvPr/>
        </p:nvSpPr>
        <p:spPr>
          <a:xfrm>
            <a:off x="0" y="0"/>
            <a:ext cx="9159368" cy="718949"/>
          </a:xfrm>
          <a:prstGeom prst="rect">
            <a:avLst/>
          </a:prstGeom>
          <a:blipFill>
            <a:blip r:embed="rId4">
              <a:extLst>
                <a:ext uri="{BEBA8EAE-BF5A-486C-A8C5-ECC9F3942E4B}">
                  <a14:imgProps xmlns:a14="http://schemas.microsoft.com/office/drawing/2010/main">
                    <a14:imgLayer r:embed="rId5">
                      <a14:imgEffect>
                        <a14:artisticLineDrawing/>
                      </a14:imgEffect>
                    </a14:imgLayer>
                  </a14:imgProps>
                </a:ext>
              </a:extLst>
            </a:blip>
            <a:tile tx="0" ty="0" sx="100000" sy="100000" flip="none" algn="tl"/>
          </a:blipFill>
        </p:spPr>
        <p:txBody>
          <a:bodyPr vert="horz" lIns="91440" tIns="45720" rIns="91440" bIns="45720" rtlCol="0" anchor="ctr">
            <a:normAutofit/>
          </a:bodyPr>
          <a:lstStyle>
            <a:lvl1pPr>
              <a:spcBef>
                <a:spcPct val="0"/>
              </a:spcBef>
              <a:buNone/>
              <a:defRPr sz="3200" b="1">
                <a:solidFill>
                  <a:schemeClr val="tx1"/>
                </a:solidFill>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j-ea"/>
                <a:cs typeface="+mj-cs"/>
              </a:rPr>
              <a:t>PGD: quelques exemples</a:t>
            </a:r>
          </a:p>
        </p:txBody>
      </p:sp>
      <p:sp>
        <p:nvSpPr>
          <p:cNvPr id="20" name="Espace réservé du contenu 1">
            <a:extLst>
              <a:ext uri="{FF2B5EF4-FFF2-40B4-BE49-F238E27FC236}">
                <a16:creationId xmlns:a16="http://schemas.microsoft.com/office/drawing/2014/main" id="{921088ED-8BFC-44EA-B04D-F26FD8A5E8E0}"/>
              </a:ext>
            </a:extLst>
          </p:cNvPr>
          <p:cNvSpPr>
            <a:spLocks noGrp="1"/>
          </p:cNvSpPr>
          <p:nvPr>
            <p:ph idx="1"/>
          </p:nvPr>
        </p:nvSpPr>
        <p:spPr>
          <a:xfrm>
            <a:off x="395536" y="908719"/>
            <a:ext cx="8496944" cy="5472609"/>
          </a:xfrm>
        </p:spPr>
        <p:txBody>
          <a:bodyPr>
            <a:noAutofit/>
          </a:bodyPr>
          <a:lstStyle/>
          <a:p>
            <a:pPr marL="0" lvl="1" indent="0" algn="just">
              <a:spcBef>
                <a:spcPts val="0"/>
              </a:spcBef>
              <a:buNone/>
            </a:pPr>
            <a:r>
              <a:rPr lang="fr-FR" sz="2400" b="1" dirty="0"/>
              <a:t>Document </a:t>
            </a:r>
            <a:r>
              <a:rPr lang="fr-FR" sz="2400" b="1" i="1" dirty="0"/>
              <a:t>PGD: Guides, Exemples par disciplines et liens utiles</a:t>
            </a:r>
          </a:p>
          <a:p>
            <a:pPr marL="0" lvl="1" indent="0" algn="just">
              <a:spcBef>
                <a:spcPts val="0"/>
              </a:spcBef>
              <a:buNone/>
            </a:pPr>
            <a:endParaRPr lang="fr-FR" sz="2400" b="1" dirty="0"/>
          </a:p>
          <a:p>
            <a:pPr marL="0" lvl="1" indent="0" algn="just">
              <a:spcBef>
                <a:spcPts val="0"/>
              </a:spcBef>
              <a:buNone/>
            </a:pPr>
            <a:r>
              <a:rPr lang="fr-FR" sz="2400" b="1" dirty="0"/>
              <a:t>Plusieurs exemples de PGD par type de données:</a:t>
            </a:r>
          </a:p>
          <a:p>
            <a:pPr marL="342900" lvl="1" indent="817563" algn="just">
              <a:spcBef>
                <a:spcPts val="600"/>
              </a:spcBef>
              <a:spcAft>
                <a:spcPts val="600"/>
              </a:spcAft>
              <a:buFont typeface="Wingdings" panose="05000000000000000000" pitchFamily="2" charset="2"/>
              <a:buChar char="Ø"/>
            </a:pPr>
            <a:r>
              <a:rPr lang="fr-FR" sz="2400" dirty="0">
                <a:solidFill>
                  <a:srgbClr val="00B0F0"/>
                </a:solidFill>
              </a:rPr>
              <a:t>OMICS</a:t>
            </a:r>
          </a:p>
          <a:p>
            <a:pPr marL="342900" lvl="1" indent="817563" algn="just">
              <a:spcBef>
                <a:spcPts val="600"/>
              </a:spcBef>
              <a:spcAft>
                <a:spcPts val="600"/>
              </a:spcAft>
              <a:buFont typeface="Wingdings" panose="05000000000000000000" pitchFamily="2" charset="2"/>
              <a:buChar char="Ø"/>
            </a:pPr>
            <a:r>
              <a:rPr lang="fr-FR" sz="2400" dirty="0">
                <a:solidFill>
                  <a:srgbClr val="00B0F0"/>
                </a:solidFill>
              </a:rPr>
              <a:t>SHS</a:t>
            </a:r>
          </a:p>
          <a:p>
            <a:pPr marL="342900" lvl="1" indent="817563" algn="just">
              <a:spcBef>
                <a:spcPts val="600"/>
              </a:spcBef>
              <a:spcAft>
                <a:spcPts val="600"/>
              </a:spcAft>
              <a:buFont typeface="Wingdings" panose="05000000000000000000" pitchFamily="2" charset="2"/>
              <a:buChar char="Ø"/>
            </a:pPr>
            <a:r>
              <a:rPr lang="fr-FR" sz="2400" dirty="0">
                <a:solidFill>
                  <a:srgbClr val="00B0F0"/>
                </a:solidFill>
              </a:rPr>
              <a:t>Santé</a:t>
            </a:r>
          </a:p>
          <a:p>
            <a:pPr marL="342900" lvl="1" indent="817563" algn="just">
              <a:spcBef>
                <a:spcPts val="600"/>
              </a:spcBef>
              <a:spcAft>
                <a:spcPts val="600"/>
              </a:spcAft>
              <a:buFont typeface="Wingdings" panose="05000000000000000000" pitchFamily="2" charset="2"/>
              <a:buChar char="Ø"/>
            </a:pPr>
            <a:r>
              <a:rPr lang="fr-FR" sz="2400" dirty="0">
                <a:solidFill>
                  <a:srgbClr val="00B0F0"/>
                </a:solidFill>
              </a:rPr>
              <a:t>Biodiversité – Ecologie</a:t>
            </a:r>
          </a:p>
          <a:p>
            <a:pPr marL="342900" lvl="1" indent="817563" algn="just">
              <a:spcBef>
                <a:spcPts val="600"/>
              </a:spcBef>
              <a:spcAft>
                <a:spcPts val="600"/>
              </a:spcAft>
              <a:buFont typeface="Wingdings" panose="05000000000000000000" pitchFamily="2" charset="2"/>
              <a:buChar char="Ø"/>
            </a:pPr>
            <a:r>
              <a:rPr lang="fr-FR" sz="2400" dirty="0">
                <a:solidFill>
                  <a:srgbClr val="00B0F0"/>
                </a:solidFill>
              </a:rPr>
              <a:t>Sol</a:t>
            </a:r>
          </a:p>
          <a:p>
            <a:pPr marL="342900" lvl="1" indent="817563" algn="just">
              <a:spcBef>
                <a:spcPts val="600"/>
              </a:spcBef>
              <a:spcAft>
                <a:spcPts val="600"/>
              </a:spcAft>
              <a:buFont typeface="Wingdings" panose="05000000000000000000" pitchFamily="2" charset="2"/>
              <a:buChar char="Ø"/>
            </a:pPr>
            <a:r>
              <a:rPr lang="fr-FR" sz="2400" dirty="0">
                <a:solidFill>
                  <a:srgbClr val="00B0F0"/>
                </a:solidFill>
              </a:rPr>
              <a:t>Agronomie</a:t>
            </a:r>
          </a:p>
          <a:p>
            <a:pPr marL="342900" lvl="1" indent="817563" algn="just">
              <a:spcBef>
                <a:spcPts val="600"/>
              </a:spcBef>
              <a:spcAft>
                <a:spcPts val="600"/>
              </a:spcAft>
              <a:buFont typeface="Wingdings" panose="05000000000000000000" pitchFamily="2" charset="2"/>
              <a:buChar char="Ø"/>
            </a:pPr>
            <a:r>
              <a:rPr lang="fr-FR" sz="2400" dirty="0">
                <a:solidFill>
                  <a:srgbClr val="00B0F0"/>
                </a:solidFill>
              </a:rPr>
              <a:t>Sciences de la terre, ressources naturelles, climat</a:t>
            </a:r>
          </a:p>
          <a:p>
            <a:pPr marL="342900" lvl="1" indent="817563" algn="just">
              <a:spcBef>
                <a:spcPts val="600"/>
              </a:spcBef>
              <a:spcAft>
                <a:spcPts val="600"/>
              </a:spcAft>
              <a:buFont typeface="Wingdings" panose="05000000000000000000" pitchFamily="2" charset="2"/>
              <a:buChar char="Ø"/>
            </a:pPr>
            <a:r>
              <a:rPr lang="fr-FR" sz="2400" dirty="0">
                <a:solidFill>
                  <a:srgbClr val="00B0F0"/>
                </a:solidFill>
              </a:rPr>
              <a:t>….</a:t>
            </a:r>
          </a:p>
        </p:txBody>
      </p:sp>
      <p:sp>
        <p:nvSpPr>
          <p:cNvPr id="9" name="ZoneTexte 8">
            <a:extLst>
              <a:ext uri="{FF2B5EF4-FFF2-40B4-BE49-F238E27FC236}">
                <a16:creationId xmlns:a16="http://schemas.microsoft.com/office/drawing/2014/main" id="{E3D390D2-0A70-461C-A171-6B55DAD29242}"/>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538063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411A9DB-E375-441D-97B3-F69CBCFB1F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481B013B-9209-4BFB-A10D-9D667F44A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6" name="Espace réservé du numéro de diapositive 4">
              <a:extLst>
                <a:ext uri="{FF2B5EF4-FFF2-40B4-BE49-F238E27FC236}">
                  <a16:creationId xmlns:a16="http://schemas.microsoft.com/office/drawing/2014/main" id="{210EE56A-CA7C-45E8-B6FA-62CA61B23C3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itre 1">
            <a:extLst>
              <a:ext uri="{FF2B5EF4-FFF2-40B4-BE49-F238E27FC236}">
                <a16:creationId xmlns:a16="http://schemas.microsoft.com/office/drawing/2014/main" id="{A41CD24B-BE68-F147-B130-B13F8BFF1E70}"/>
              </a:ext>
            </a:extLst>
          </p:cNvPr>
          <p:cNvSpPr txBox="1">
            <a:spLocks/>
          </p:cNvSpPr>
          <p:nvPr/>
        </p:nvSpPr>
        <p:spPr>
          <a:xfrm>
            <a:off x="0" y="0"/>
            <a:ext cx="9159368" cy="718949"/>
          </a:xfrm>
          <a:prstGeom prst="rect">
            <a:avLst/>
          </a:prstGeom>
          <a:blipFill>
            <a:blip r:embed="rId4">
              <a:extLst>
                <a:ext uri="{BEBA8EAE-BF5A-486C-A8C5-ECC9F3942E4B}">
                  <a14:imgProps xmlns:a14="http://schemas.microsoft.com/office/drawing/2010/main">
                    <a14:imgLayer r:embed="rId5">
                      <a14:imgEffect>
                        <a14:artisticCrisscrossEtching/>
                      </a14:imgEffect>
                    </a14:imgLayer>
                  </a14:imgProps>
                </a:ext>
              </a:extLst>
            </a:blip>
            <a:tile tx="0" ty="0" sx="100000" sy="100000" flip="none" algn="tl"/>
          </a:blip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n-ea"/>
                <a:cs typeface="+mn-cs"/>
              </a:rPr>
              <a:t>PGD: gestion des données au cours d’un projet</a:t>
            </a:r>
          </a:p>
        </p:txBody>
      </p:sp>
      <p:grpSp>
        <p:nvGrpSpPr>
          <p:cNvPr id="2" name="Groupe 1"/>
          <p:cNvGrpSpPr/>
          <p:nvPr/>
        </p:nvGrpSpPr>
        <p:grpSpPr>
          <a:xfrm>
            <a:off x="899592" y="5539879"/>
            <a:ext cx="7539578" cy="769441"/>
            <a:chOff x="825120" y="5728184"/>
            <a:chExt cx="7539578" cy="769441"/>
          </a:xfrm>
        </p:grpSpPr>
        <p:sp>
          <p:nvSpPr>
            <p:cNvPr id="8" name="ZoneTexte 7"/>
            <p:cNvSpPr txBox="1"/>
            <p:nvPr/>
          </p:nvSpPr>
          <p:spPr>
            <a:xfrm>
              <a:off x="1689216" y="5728184"/>
              <a:ext cx="6675482" cy="76944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Bonnes pratiques </a:t>
              </a:r>
              <a:r>
                <a:rPr kumimoji="0" lang="fr-FR" sz="2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partage des données réutilisation</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Citation </a:t>
              </a:r>
              <a:r>
                <a:rPr kumimoji="0" lang="fr-FR" sz="2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reconnaissance et valorisation</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lèche droite 8"/>
            <p:cNvSpPr/>
            <p:nvPr/>
          </p:nvSpPr>
          <p:spPr>
            <a:xfrm>
              <a:off x="825120" y="5908890"/>
              <a:ext cx="762384" cy="484632"/>
            </a:xfrm>
            <a:prstGeom prst="rightArrow">
              <a:avLst>
                <a:gd name="adj1" fmla="val 36988"/>
                <a:gd name="adj2" fmla="val 50000"/>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6" name="Groupe 35">
            <a:extLst>
              <a:ext uri="{FF2B5EF4-FFF2-40B4-BE49-F238E27FC236}">
                <a16:creationId xmlns:a16="http://schemas.microsoft.com/office/drawing/2014/main" id="{1968C421-4302-4AD5-944C-EA10CA70A3C5}"/>
              </a:ext>
            </a:extLst>
          </p:cNvPr>
          <p:cNvGrpSpPr/>
          <p:nvPr/>
        </p:nvGrpSpPr>
        <p:grpSpPr>
          <a:xfrm>
            <a:off x="971600" y="908720"/>
            <a:ext cx="7027784" cy="1521075"/>
            <a:chOff x="1072608" y="1399885"/>
            <a:chExt cx="7027784" cy="1521075"/>
          </a:xfrm>
        </p:grpSpPr>
        <p:sp>
          <p:nvSpPr>
            <p:cNvPr id="25" name="ZoneTexte 24">
              <a:extLst>
                <a:ext uri="{FF2B5EF4-FFF2-40B4-BE49-F238E27FC236}">
                  <a16:creationId xmlns:a16="http://schemas.microsoft.com/office/drawing/2014/main" id="{B26BE3D2-05E7-41EA-BD9A-BDDAE082ABE8}"/>
                </a:ext>
              </a:extLst>
            </p:cNvPr>
            <p:cNvSpPr txBox="1"/>
            <p:nvPr/>
          </p:nvSpPr>
          <p:spPr>
            <a:xfrm>
              <a:off x="1288632" y="2520850"/>
              <a:ext cx="6523728" cy="400110"/>
            </a:xfrm>
            <a:prstGeom prst="rect">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Production de données </a:t>
              </a:r>
            </a:p>
          </p:txBody>
        </p:sp>
        <p:grpSp>
          <p:nvGrpSpPr>
            <p:cNvPr id="35" name="Groupe 34">
              <a:extLst>
                <a:ext uri="{FF2B5EF4-FFF2-40B4-BE49-F238E27FC236}">
                  <a16:creationId xmlns:a16="http://schemas.microsoft.com/office/drawing/2014/main" id="{53A0CA15-864C-47C9-B14A-6CDA0CEDD2DB}"/>
                </a:ext>
              </a:extLst>
            </p:cNvPr>
            <p:cNvGrpSpPr/>
            <p:nvPr/>
          </p:nvGrpSpPr>
          <p:grpSpPr>
            <a:xfrm>
              <a:off x="1072608" y="1399885"/>
              <a:ext cx="7027784" cy="1098719"/>
              <a:chOff x="1072608" y="1399885"/>
              <a:chExt cx="7027784" cy="1098719"/>
            </a:xfrm>
          </p:grpSpPr>
          <p:grpSp>
            <p:nvGrpSpPr>
              <p:cNvPr id="17" name="Groupe 16">
                <a:extLst>
                  <a:ext uri="{FF2B5EF4-FFF2-40B4-BE49-F238E27FC236}">
                    <a16:creationId xmlns:a16="http://schemas.microsoft.com/office/drawing/2014/main" id="{54683454-C3A5-48BA-9FE3-E20328E828FC}"/>
                  </a:ext>
                </a:extLst>
              </p:cNvPr>
              <p:cNvGrpSpPr/>
              <p:nvPr/>
            </p:nvGrpSpPr>
            <p:grpSpPr>
              <a:xfrm>
                <a:off x="1979712" y="1831933"/>
                <a:ext cx="5616624" cy="666671"/>
                <a:chOff x="1979712" y="1831933"/>
                <a:chExt cx="5616624" cy="666671"/>
              </a:xfrm>
            </p:grpSpPr>
            <p:sp>
              <p:nvSpPr>
                <p:cNvPr id="10" name="Flèche : bas 9">
                  <a:extLst>
                    <a:ext uri="{FF2B5EF4-FFF2-40B4-BE49-F238E27FC236}">
                      <a16:creationId xmlns:a16="http://schemas.microsoft.com/office/drawing/2014/main" id="{994CA180-C1BA-41D2-8BB5-032A64F07654}"/>
                    </a:ext>
                  </a:extLst>
                </p:cNvPr>
                <p:cNvSpPr/>
                <p:nvPr/>
              </p:nvSpPr>
              <p:spPr>
                <a:xfrm>
                  <a:off x="1979712" y="1841625"/>
                  <a:ext cx="216024" cy="656979"/>
                </a:xfrm>
                <a:prstGeom prst="down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lèche : bas 25">
                  <a:extLst>
                    <a:ext uri="{FF2B5EF4-FFF2-40B4-BE49-F238E27FC236}">
                      <a16:creationId xmlns:a16="http://schemas.microsoft.com/office/drawing/2014/main" id="{011B0729-475F-495B-9CA8-DEE33BFDEA9B}"/>
                    </a:ext>
                  </a:extLst>
                </p:cNvPr>
                <p:cNvSpPr/>
                <p:nvPr/>
              </p:nvSpPr>
              <p:spPr>
                <a:xfrm>
                  <a:off x="4572000" y="1841625"/>
                  <a:ext cx="216024" cy="656979"/>
                </a:xfrm>
                <a:prstGeom prst="down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lèche : bas 26">
                  <a:extLst>
                    <a:ext uri="{FF2B5EF4-FFF2-40B4-BE49-F238E27FC236}">
                      <a16:creationId xmlns:a16="http://schemas.microsoft.com/office/drawing/2014/main" id="{37B2E319-8061-4E77-AA7C-1F18F7D43717}"/>
                    </a:ext>
                  </a:extLst>
                </p:cNvPr>
                <p:cNvSpPr/>
                <p:nvPr/>
              </p:nvSpPr>
              <p:spPr>
                <a:xfrm>
                  <a:off x="7380312" y="1831933"/>
                  <a:ext cx="216024" cy="656979"/>
                </a:xfrm>
                <a:prstGeom prst="down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lèche : bas 27">
                  <a:extLst>
                    <a:ext uri="{FF2B5EF4-FFF2-40B4-BE49-F238E27FC236}">
                      <a16:creationId xmlns:a16="http://schemas.microsoft.com/office/drawing/2014/main" id="{D99971A0-8396-4C16-BD28-AFD79087C263}"/>
                    </a:ext>
                  </a:extLst>
                </p:cNvPr>
                <p:cNvSpPr/>
                <p:nvPr/>
              </p:nvSpPr>
              <p:spPr>
                <a:xfrm>
                  <a:off x="3434274" y="1841625"/>
                  <a:ext cx="216024" cy="656979"/>
                </a:xfrm>
                <a:prstGeom prst="down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lèche : bas 28">
                  <a:extLst>
                    <a:ext uri="{FF2B5EF4-FFF2-40B4-BE49-F238E27FC236}">
                      <a16:creationId xmlns:a16="http://schemas.microsoft.com/office/drawing/2014/main" id="{D7EB799C-1645-4570-A87A-05F70680EB3D}"/>
                    </a:ext>
                  </a:extLst>
                </p:cNvPr>
                <p:cNvSpPr/>
                <p:nvPr/>
              </p:nvSpPr>
              <p:spPr>
                <a:xfrm>
                  <a:off x="5940152" y="1841625"/>
                  <a:ext cx="216024" cy="656979"/>
                </a:xfrm>
                <a:prstGeom prst="down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ZoneTexte 12">
                <a:extLst>
                  <a:ext uri="{FF2B5EF4-FFF2-40B4-BE49-F238E27FC236}">
                    <a16:creationId xmlns:a16="http://schemas.microsoft.com/office/drawing/2014/main" id="{AFE41280-4CA0-4816-A254-A601CE0FC4A9}"/>
                  </a:ext>
                </a:extLst>
              </p:cNvPr>
              <p:cNvSpPr txBox="1"/>
              <p:nvPr/>
            </p:nvSpPr>
            <p:spPr>
              <a:xfrm>
                <a:off x="3863477" y="1507119"/>
                <a:ext cx="9578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Projet</a:t>
                </a:r>
              </a:p>
            </p:txBody>
          </p:sp>
          <p:sp>
            <p:nvSpPr>
              <p:cNvPr id="24" name="Flèche droite 8">
                <a:extLst>
                  <a:ext uri="{FF2B5EF4-FFF2-40B4-BE49-F238E27FC236}">
                    <a16:creationId xmlns:a16="http://schemas.microsoft.com/office/drawing/2014/main" id="{57A89FBA-F53E-4C9D-9DD1-4CE2910D5CF9}"/>
                  </a:ext>
                </a:extLst>
              </p:cNvPr>
              <p:cNvSpPr/>
              <p:nvPr/>
            </p:nvSpPr>
            <p:spPr>
              <a:xfrm>
                <a:off x="1072608" y="1399885"/>
                <a:ext cx="7027784" cy="660963"/>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3366FF"/>
                    </a:solidFill>
                    <a:effectLst/>
                    <a:uLnTx/>
                    <a:uFillTx/>
                    <a:latin typeface="Calibri"/>
                    <a:ea typeface="+mn-ea"/>
                    <a:cs typeface="+mn-cs"/>
                  </a:rPr>
                  <a:t>PROJET</a:t>
                </a:r>
              </a:p>
            </p:txBody>
          </p:sp>
        </p:grpSp>
      </p:grpSp>
      <p:grpSp>
        <p:nvGrpSpPr>
          <p:cNvPr id="4" name="Groupe 3">
            <a:extLst>
              <a:ext uri="{FF2B5EF4-FFF2-40B4-BE49-F238E27FC236}">
                <a16:creationId xmlns:a16="http://schemas.microsoft.com/office/drawing/2014/main" id="{9F6EF4DD-5B8B-4438-A636-E621F4C48C8F}"/>
              </a:ext>
            </a:extLst>
          </p:cNvPr>
          <p:cNvGrpSpPr/>
          <p:nvPr/>
        </p:nvGrpSpPr>
        <p:grpSpPr>
          <a:xfrm>
            <a:off x="1446656" y="1350460"/>
            <a:ext cx="6480720" cy="523220"/>
            <a:chOff x="1446656" y="1566484"/>
            <a:chExt cx="6480720" cy="523220"/>
          </a:xfrm>
        </p:grpSpPr>
        <p:sp>
          <p:nvSpPr>
            <p:cNvPr id="3" name="ZoneTexte 2"/>
            <p:cNvSpPr txBox="1"/>
            <p:nvPr/>
          </p:nvSpPr>
          <p:spPr>
            <a:xfrm>
              <a:off x="5448727" y="1566484"/>
              <a:ext cx="103848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a:ea typeface="+mn-ea"/>
                  <a:cs typeface="+mn-cs"/>
                </a:rPr>
                <a:t>sécurité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a:ea typeface="+mn-ea"/>
                  <a:cs typeface="+mn-cs"/>
                </a:rPr>
                <a:t>alimentaire</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ZoneTexte 29"/>
            <p:cNvSpPr txBox="1"/>
            <p:nvPr/>
          </p:nvSpPr>
          <p:spPr>
            <a:xfrm>
              <a:off x="2814808" y="1753071"/>
              <a:ext cx="124001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a:ea typeface="+mn-ea"/>
                  <a:cs typeface="+mn-cs"/>
                </a:rPr>
                <a:t>hydrologiques</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ZoneTexte 30"/>
            <p:cNvSpPr txBox="1"/>
            <p:nvPr/>
          </p:nvSpPr>
          <p:spPr>
            <a:xfrm>
              <a:off x="3944418" y="1609055"/>
              <a:ext cx="125329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a:ea typeface="+mn-ea"/>
                  <a:cs typeface="+mn-cs"/>
                </a:rPr>
                <a:t>agronomiques</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ZoneTexte 31"/>
            <p:cNvSpPr txBox="1"/>
            <p:nvPr/>
          </p:nvSpPr>
          <p:spPr>
            <a:xfrm>
              <a:off x="6785396" y="1739255"/>
              <a:ext cx="114198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a:ea typeface="+mn-ea"/>
                  <a:cs typeface="+mn-cs"/>
                </a:rPr>
                <a:t>pastoralisme</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ZoneTexte 32"/>
            <p:cNvSpPr txBox="1"/>
            <p:nvPr/>
          </p:nvSpPr>
          <p:spPr>
            <a:xfrm>
              <a:off x="1446656" y="1628800"/>
              <a:ext cx="104381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a:ea typeface="+mn-ea"/>
                  <a:cs typeface="+mn-cs"/>
                </a:rPr>
                <a:t>climatiques</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 name="Groupe 6"/>
          <p:cNvGrpSpPr/>
          <p:nvPr/>
        </p:nvGrpSpPr>
        <p:grpSpPr>
          <a:xfrm>
            <a:off x="683568" y="2387664"/>
            <a:ext cx="7477936" cy="2985552"/>
            <a:chOff x="683568" y="2387664"/>
            <a:chExt cx="7477936" cy="2985552"/>
          </a:xfrm>
        </p:grpSpPr>
        <p:grpSp>
          <p:nvGrpSpPr>
            <p:cNvPr id="5" name="Groupe 4">
              <a:extLst>
                <a:ext uri="{FF2B5EF4-FFF2-40B4-BE49-F238E27FC236}">
                  <a16:creationId xmlns:a16="http://schemas.microsoft.com/office/drawing/2014/main" id="{655C02CC-FA0A-4366-8411-F5DDD6EDDE4F}"/>
                </a:ext>
              </a:extLst>
            </p:cNvPr>
            <p:cNvGrpSpPr/>
            <p:nvPr/>
          </p:nvGrpSpPr>
          <p:grpSpPr>
            <a:xfrm>
              <a:off x="683568" y="2387664"/>
              <a:ext cx="5186303" cy="2985552"/>
              <a:chOff x="683568" y="2603688"/>
              <a:chExt cx="5186303" cy="2985552"/>
            </a:xfrm>
          </p:grpSpPr>
          <p:sp>
            <p:nvSpPr>
              <p:cNvPr id="22" name="ZoneTexte 21"/>
              <p:cNvSpPr txBox="1"/>
              <p:nvPr/>
            </p:nvSpPr>
            <p:spPr>
              <a:xfrm>
                <a:off x="2411760" y="2603688"/>
                <a:ext cx="3458111" cy="2985552"/>
              </a:xfrm>
              <a:prstGeom prst="horizontalScroll">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Types de données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Méthodes d’obtention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Documentation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Stockage / sécurisation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Responsabilités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Cadre juridique et éthique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Modalités de partage</a:t>
                </a:r>
              </a:p>
            </p:txBody>
          </p:sp>
          <p:sp>
            <p:nvSpPr>
              <p:cNvPr id="15" name="ZoneTexte 14">
                <a:extLst>
                  <a:ext uri="{FF2B5EF4-FFF2-40B4-BE49-F238E27FC236}">
                    <a16:creationId xmlns:a16="http://schemas.microsoft.com/office/drawing/2014/main" id="{3E35EE99-785B-4BFA-B773-54FA3AE023F7}"/>
                  </a:ext>
                </a:extLst>
              </p:cNvPr>
              <p:cNvSpPr txBox="1"/>
              <p:nvPr/>
            </p:nvSpPr>
            <p:spPr>
              <a:xfrm>
                <a:off x="683568" y="3942223"/>
                <a:ext cx="1550424" cy="461665"/>
              </a:xfrm>
              <a:prstGeom prst="rect">
                <a:avLst/>
              </a:prstGeom>
              <a:ln/>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1 seul PGD</a:t>
                </a:r>
              </a:p>
            </p:txBody>
          </p:sp>
        </p:grpSp>
        <p:sp>
          <p:nvSpPr>
            <p:cNvPr id="6" name="ZoneTexte 5"/>
            <p:cNvSpPr txBox="1"/>
            <p:nvPr/>
          </p:nvSpPr>
          <p:spPr>
            <a:xfrm>
              <a:off x="7061651" y="3284984"/>
              <a:ext cx="1075807" cy="30777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Partenaire 2</a:t>
              </a:r>
            </a:p>
          </p:txBody>
        </p:sp>
        <p:sp>
          <p:nvSpPr>
            <p:cNvPr id="34" name="ZoneTexte 33"/>
            <p:cNvSpPr txBox="1"/>
            <p:nvPr/>
          </p:nvSpPr>
          <p:spPr>
            <a:xfrm>
              <a:off x="7061651" y="3933056"/>
              <a:ext cx="1075807" cy="30777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Partenaire 4</a:t>
              </a:r>
            </a:p>
          </p:txBody>
        </p:sp>
        <p:sp>
          <p:nvSpPr>
            <p:cNvPr id="37" name="ZoneTexte 36"/>
            <p:cNvSpPr txBox="1"/>
            <p:nvPr/>
          </p:nvSpPr>
          <p:spPr>
            <a:xfrm>
              <a:off x="7061651" y="3645024"/>
              <a:ext cx="1075807" cy="30777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Partenaire 3</a:t>
              </a:r>
            </a:p>
          </p:txBody>
        </p:sp>
        <p:sp>
          <p:nvSpPr>
            <p:cNvPr id="38" name="ZoneTexte 37"/>
            <p:cNvSpPr txBox="1"/>
            <p:nvPr/>
          </p:nvSpPr>
          <p:spPr>
            <a:xfrm>
              <a:off x="7020272" y="2924944"/>
              <a:ext cx="1075807" cy="30777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Partenaire 1</a:t>
              </a:r>
            </a:p>
          </p:txBody>
        </p:sp>
        <p:sp>
          <p:nvSpPr>
            <p:cNvPr id="39" name="ZoneTexte 38"/>
            <p:cNvSpPr txBox="1"/>
            <p:nvPr/>
          </p:nvSpPr>
          <p:spPr>
            <a:xfrm>
              <a:off x="7061651" y="4437112"/>
              <a:ext cx="1099853" cy="30777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Partenaire N</a:t>
              </a:r>
            </a:p>
          </p:txBody>
        </p:sp>
      </p:grpSp>
      <p:sp>
        <p:nvSpPr>
          <p:cNvPr id="40" name="ZoneTexte 39">
            <a:extLst>
              <a:ext uri="{FF2B5EF4-FFF2-40B4-BE49-F238E27FC236}">
                <a16:creationId xmlns:a16="http://schemas.microsoft.com/office/drawing/2014/main" id="{000FC024-8252-4F3A-8EAF-7AACA83DEC73}"/>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39533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A1BE6D9F-AF5B-448A-B17C-6D2C65F37828}"/>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C43F178B-087A-4967-9240-ECE596C5B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113A27A-005F-4262-9E3D-A7B7A5396A6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Titre 1">
            <a:extLst>
              <a:ext uri="{FF2B5EF4-FFF2-40B4-BE49-F238E27FC236}">
                <a16:creationId xmlns:a16="http://schemas.microsoft.com/office/drawing/2014/main" id="{26CC3058-0E9F-4C99-9A89-3B149F00153D}"/>
              </a:ext>
            </a:extLst>
          </p:cNvPr>
          <p:cNvSpPr>
            <a:spLocks noGrp="1"/>
          </p:cNvSpPr>
          <p:nvPr>
            <p:ph type="title"/>
          </p:nvPr>
        </p:nvSpPr>
        <p:spPr>
          <a:xfrm>
            <a:off x="-7684" y="-27384"/>
            <a:ext cx="9188196" cy="718949"/>
          </a:xfrm>
          <a:blipFill>
            <a:blip r:embed="rId4">
              <a:extLst>
                <a:ext uri="{BEBA8EAE-BF5A-486C-A8C5-ECC9F3942E4B}">
                  <a14:imgProps xmlns:a14="http://schemas.microsoft.com/office/drawing/2010/main">
                    <a14:imgLayer r:embed="rId5">
                      <a14:imgEffect>
                        <a14:artisticLineDrawing/>
                      </a14:imgEffect>
                    </a14:imgLayer>
                  </a14:imgProps>
                </a:ext>
              </a:extLst>
            </a:blip>
            <a:tile tx="0" ty="0" sx="100000" sy="100000" flip="none" algn="tl"/>
          </a:blipFill>
        </p:spPr>
        <p:txBody>
          <a:bodyPr vert="horz" lIns="91440" tIns="45720" rIns="91440" bIns="45720" rtlCol="0" anchor="ctr">
            <a:normAutofit/>
          </a:bodyPr>
          <a:lstStyle/>
          <a:p>
            <a:pPr algn="l"/>
            <a:r>
              <a:rPr lang="fr-FR" sz="3200" b="1" dirty="0">
                <a:latin typeface="+mn-lt"/>
              </a:rPr>
              <a:t> Les principes FAIR</a:t>
            </a:r>
          </a:p>
        </p:txBody>
      </p:sp>
      <p:sp>
        <p:nvSpPr>
          <p:cNvPr id="4" name="ZoneTexte 3">
            <a:extLst>
              <a:ext uri="{FF2B5EF4-FFF2-40B4-BE49-F238E27FC236}">
                <a16:creationId xmlns:a16="http://schemas.microsoft.com/office/drawing/2014/main" id="{DCF5E06F-42A9-4E48-955B-E59C68552097}"/>
              </a:ext>
            </a:extLst>
          </p:cNvPr>
          <p:cNvSpPr txBox="1"/>
          <p:nvPr/>
        </p:nvSpPr>
        <p:spPr>
          <a:xfrm>
            <a:off x="251520" y="908720"/>
            <a:ext cx="8964442" cy="1031051"/>
          </a:xfrm>
          <a:prstGeom prst="rect">
            <a:avLst/>
          </a:prstGeom>
          <a:noFill/>
        </p:spPr>
        <p:txBody>
          <a:bodyPr wrap="non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1" u="none" strike="noStrike" kern="1200" cap="none" spc="0" normalizeH="0" baseline="0" noProof="0" dirty="0">
                <a:ln>
                  <a:noFill/>
                </a:ln>
                <a:solidFill>
                  <a:srgbClr val="F79646">
                    <a:lumMod val="75000"/>
                  </a:srgbClr>
                </a:solidFill>
                <a:effectLst/>
                <a:uLnTx/>
                <a:uFillTx/>
                <a:latin typeface="Calibri"/>
                <a:ea typeface="+mn-ea"/>
                <a:cs typeface="+mn-cs"/>
              </a:rPr>
              <a:t>F</a:t>
            </a:r>
            <a:r>
              <a:rPr kumimoji="0" lang="en-US" sz="2800" b="0" i="1" u="none" strike="noStrike" kern="1200" cap="none" spc="0" normalizeH="0" baseline="0" noProof="0" dirty="0">
                <a:ln>
                  <a:noFill/>
                </a:ln>
                <a:solidFill>
                  <a:prstClr val="black"/>
                </a:solidFill>
                <a:effectLst/>
                <a:uLnTx/>
                <a:uFillTx/>
                <a:latin typeface="Calibri"/>
                <a:ea typeface="+mn-ea"/>
                <a:cs typeface="+mn-cs"/>
              </a:rPr>
              <a:t>indable, </a:t>
            </a:r>
            <a:r>
              <a:rPr kumimoji="0" lang="en-US" sz="2800" b="1" i="1" u="none" strike="noStrike" kern="1200" cap="none" spc="0" normalizeH="0" baseline="0" noProof="0" dirty="0">
                <a:ln>
                  <a:noFill/>
                </a:ln>
                <a:solidFill>
                  <a:srgbClr val="F79646">
                    <a:lumMod val="75000"/>
                  </a:srgbClr>
                </a:solidFill>
                <a:effectLst/>
                <a:uLnTx/>
                <a:uFillTx/>
                <a:latin typeface="Calibri"/>
                <a:ea typeface="+mn-ea"/>
                <a:cs typeface="+mn-cs"/>
              </a:rPr>
              <a:t>A</a:t>
            </a:r>
            <a:r>
              <a:rPr kumimoji="0" lang="en-US" sz="2800" b="0" i="1" u="none" strike="noStrike" kern="1200" cap="none" spc="0" normalizeH="0" baseline="0" noProof="0" dirty="0">
                <a:ln>
                  <a:noFill/>
                </a:ln>
                <a:solidFill>
                  <a:prstClr val="black"/>
                </a:solidFill>
                <a:effectLst/>
                <a:uLnTx/>
                <a:uFillTx/>
                <a:latin typeface="Calibri"/>
                <a:ea typeface="+mn-ea"/>
                <a:cs typeface="+mn-cs"/>
              </a:rPr>
              <a:t>ccessible, </a:t>
            </a:r>
            <a:r>
              <a:rPr kumimoji="0" lang="en-US" sz="2800" b="1" i="1" u="none" strike="noStrike" kern="1200" cap="none" spc="0" normalizeH="0" baseline="0" noProof="0" dirty="0">
                <a:ln>
                  <a:noFill/>
                </a:ln>
                <a:solidFill>
                  <a:srgbClr val="F79646">
                    <a:lumMod val="75000"/>
                  </a:srgbClr>
                </a:solidFill>
                <a:effectLst/>
                <a:uLnTx/>
                <a:uFillTx/>
                <a:latin typeface="Calibri"/>
                <a:ea typeface="+mn-ea"/>
                <a:cs typeface="+mn-cs"/>
              </a:rPr>
              <a:t>I</a:t>
            </a:r>
            <a:r>
              <a:rPr kumimoji="0" lang="en-US" sz="2800" b="0" i="1" u="none" strike="noStrike" kern="1200" cap="none" spc="0" normalizeH="0" baseline="0" noProof="0" dirty="0">
                <a:ln>
                  <a:noFill/>
                </a:ln>
                <a:solidFill>
                  <a:prstClr val="black"/>
                </a:solidFill>
                <a:effectLst/>
                <a:uLnTx/>
                <a:uFillTx/>
                <a:latin typeface="Calibri"/>
                <a:ea typeface="+mn-ea"/>
                <a:cs typeface="+mn-cs"/>
              </a:rPr>
              <a:t>nteroperable and </a:t>
            </a:r>
            <a:r>
              <a:rPr kumimoji="0" lang="en-US" sz="2800" b="1" i="1" u="none" strike="noStrike" kern="1200" cap="none" spc="0" normalizeH="0" baseline="0" noProof="0" dirty="0">
                <a:ln>
                  <a:noFill/>
                </a:ln>
                <a:solidFill>
                  <a:srgbClr val="F79646">
                    <a:lumMod val="75000"/>
                  </a:srgbClr>
                </a:solidFill>
                <a:effectLst/>
                <a:uLnTx/>
                <a:uFillTx/>
                <a:latin typeface="Calibri"/>
                <a:ea typeface="+mn-ea"/>
                <a:cs typeface="+mn-cs"/>
              </a:rPr>
              <a:t>R</a:t>
            </a:r>
            <a:r>
              <a:rPr kumimoji="0" lang="en-US" sz="2800" b="0" i="1" u="none" strike="noStrike" kern="1200" cap="none" spc="0" normalizeH="0" baseline="0" noProof="0" dirty="0">
                <a:ln>
                  <a:noFill/>
                </a:ln>
                <a:solidFill>
                  <a:prstClr val="black"/>
                </a:solidFill>
                <a:effectLst/>
                <a:uLnTx/>
                <a:uFillTx/>
                <a:latin typeface="Calibri"/>
                <a:ea typeface="+mn-ea"/>
                <a:cs typeface="+mn-cs"/>
              </a:rPr>
              <a:t>e-usable</a:t>
            </a:r>
            <a:endParaRPr kumimoji="0" lang="fr-FR" sz="2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800" b="1" i="0" u="none" strike="noStrike" kern="1200" cap="none" spc="0" normalizeH="0" baseline="0" noProof="0" dirty="0">
                <a:ln>
                  <a:noFill/>
                </a:ln>
                <a:solidFill>
                  <a:srgbClr val="F79646">
                    <a:lumMod val="75000"/>
                  </a:srgbClr>
                </a:solidFill>
                <a:effectLst/>
                <a:uLnTx/>
                <a:uFillTx/>
                <a:latin typeface="Calibri"/>
                <a:ea typeface="+mn-ea"/>
                <a:cs typeface="+mn-cs"/>
              </a:rPr>
              <a:t>F</a:t>
            </a:r>
            <a:r>
              <a:rPr kumimoji="0" lang="fr-FR" sz="2800" b="0" i="0" u="none" strike="noStrike" kern="1200" cap="none" spc="0" normalizeH="0" baseline="0" noProof="0" dirty="0">
                <a:ln>
                  <a:noFill/>
                </a:ln>
                <a:solidFill>
                  <a:prstClr val="black"/>
                </a:solidFill>
                <a:effectLst/>
                <a:uLnTx/>
                <a:uFillTx/>
                <a:latin typeface="Calibri"/>
                <a:ea typeface="+mn-ea"/>
                <a:cs typeface="+mn-cs"/>
              </a:rPr>
              <a:t>aciles à trouver, </a:t>
            </a:r>
            <a:r>
              <a:rPr kumimoji="0" lang="fr-FR" sz="2800" b="1" i="0" u="none" strike="noStrike" kern="1200" cap="none" spc="0" normalizeH="0" baseline="0" noProof="0" dirty="0">
                <a:ln>
                  <a:noFill/>
                </a:ln>
                <a:solidFill>
                  <a:srgbClr val="F79646">
                    <a:lumMod val="75000"/>
                  </a:srgbClr>
                </a:solidFill>
                <a:effectLst/>
                <a:uLnTx/>
                <a:uFillTx/>
                <a:latin typeface="Calibri"/>
                <a:ea typeface="+mn-ea"/>
                <a:cs typeface="+mn-cs"/>
              </a:rPr>
              <a:t>A</a:t>
            </a:r>
            <a:r>
              <a:rPr kumimoji="0" lang="fr-FR" sz="2800" b="0" i="0" u="none" strike="noStrike" kern="1200" cap="none" spc="0" normalizeH="0" baseline="0" noProof="0" dirty="0">
                <a:ln>
                  <a:noFill/>
                </a:ln>
                <a:solidFill>
                  <a:prstClr val="black"/>
                </a:solidFill>
                <a:effectLst/>
                <a:uLnTx/>
                <a:uFillTx/>
                <a:latin typeface="Calibri"/>
                <a:ea typeface="+mn-ea"/>
                <a:cs typeface="+mn-cs"/>
              </a:rPr>
              <a:t>ccessibles, </a:t>
            </a:r>
            <a:r>
              <a:rPr kumimoji="0" lang="fr-FR" sz="2800" b="1" i="0" u="none" strike="noStrike" kern="1200" cap="none" spc="0" normalizeH="0" baseline="0" noProof="0" dirty="0">
                <a:ln>
                  <a:noFill/>
                </a:ln>
                <a:solidFill>
                  <a:srgbClr val="F79646">
                    <a:lumMod val="75000"/>
                  </a:srgbClr>
                </a:solidFill>
                <a:effectLst/>
                <a:uLnTx/>
                <a:uFillTx/>
                <a:latin typeface="Calibri"/>
                <a:ea typeface="+mn-ea"/>
                <a:cs typeface="+mn-cs"/>
              </a:rPr>
              <a:t>I</a:t>
            </a:r>
            <a:r>
              <a:rPr kumimoji="0" lang="fr-FR" sz="2800" b="0" i="0" u="none" strike="noStrike" kern="1200" cap="none" spc="0" normalizeH="0" baseline="0" noProof="0" dirty="0">
                <a:ln>
                  <a:noFill/>
                </a:ln>
                <a:solidFill>
                  <a:prstClr val="black"/>
                </a:solidFill>
                <a:effectLst/>
                <a:uLnTx/>
                <a:uFillTx/>
                <a:latin typeface="Calibri"/>
                <a:ea typeface="+mn-ea"/>
                <a:cs typeface="+mn-cs"/>
              </a:rPr>
              <a:t>nteropérables et </a:t>
            </a:r>
            <a:r>
              <a:rPr kumimoji="0" lang="fr-FR" sz="2800" b="1" i="0" u="none" strike="noStrike" kern="1200" cap="none" spc="0" normalizeH="0" baseline="0" noProof="0" dirty="0">
                <a:ln>
                  <a:noFill/>
                </a:ln>
                <a:solidFill>
                  <a:srgbClr val="F79646">
                    <a:lumMod val="75000"/>
                  </a:srgbClr>
                </a:solidFill>
                <a:effectLst/>
                <a:uLnTx/>
                <a:uFillTx/>
                <a:latin typeface="Calibri"/>
                <a:ea typeface="+mn-ea"/>
                <a:cs typeface="+mn-cs"/>
              </a:rPr>
              <a:t>R</a:t>
            </a:r>
            <a:r>
              <a:rPr kumimoji="0" lang="fr-FR" sz="2800" b="0" i="0" u="none" strike="noStrike" kern="1200" cap="none" spc="0" normalizeH="0" baseline="0" noProof="0" dirty="0">
                <a:ln>
                  <a:noFill/>
                </a:ln>
                <a:solidFill>
                  <a:prstClr val="black"/>
                </a:solidFill>
                <a:effectLst/>
                <a:uLnTx/>
                <a:uFillTx/>
                <a:latin typeface="Calibri"/>
                <a:ea typeface="+mn-ea"/>
                <a:cs typeface="+mn-cs"/>
              </a:rPr>
              <a:t>éutilisables</a:t>
            </a:r>
          </a:p>
        </p:txBody>
      </p:sp>
      <p:sp>
        <p:nvSpPr>
          <p:cNvPr id="28" name="ZoneTexte 27">
            <a:extLst>
              <a:ext uri="{FF2B5EF4-FFF2-40B4-BE49-F238E27FC236}">
                <a16:creationId xmlns:a16="http://schemas.microsoft.com/office/drawing/2014/main" id="{549308B0-8667-4F02-84AD-6BE42E76B1AF}"/>
              </a:ext>
            </a:extLst>
          </p:cNvPr>
          <p:cNvSpPr txBox="1"/>
          <p:nvPr/>
        </p:nvSpPr>
        <p:spPr>
          <a:xfrm>
            <a:off x="467544" y="2079982"/>
            <a:ext cx="8388424" cy="4755148"/>
          </a:xfrm>
          <a:prstGeom prst="rect">
            <a:avLst/>
          </a:prstGeom>
          <a:noFill/>
        </p:spPr>
        <p:txBody>
          <a:bodyPr wrap="square" rtlCol="0">
            <a:spAutoFit/>
          </a:bodyPr>
          <a:lstStyle/>
          <a:p>
            <a:pPr marL="342900" marR="0" lvl="2" indent="-342900" algn="just" defTabSz="914400" rtl="0" eaLnBrk="1" fontAlgn="auto" latinLnBrk="0" hangingPunct="1">
              <a:lnSpc>
                <a:spcPct val="100000"/>
              </a:lnSpc>
              <a:spcBef>
                <a:spcPts val="600"/>
              </a:spcBef>
              <a:spcAft>
                <a:spcPts val="600"/>
              </a:spcAft>
              <a:buClr>
                <a:srgbClr val="4BACC6"/>
              </a:buClr>
              <a:buSzPct val="80000"/>
              <a:buFont typeface="Wingdings" pitchFamily="2" charset="2"/>
              <a:buChar char="v"/>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Appliqué uniquement dans le modèle de PGD H2020  </a:t>
            </a:r>
            <a:endParaRPr kumimoji="0" lang="en-US" sz="2200" b="0" i="0" u="none" strike="noStrike" kern="1200" cap="none" spc="0" normalizeH="0" baseline="0" noProof="0" dirty="0">
              <a:ln>
                <a:noFill/>
              </a:ln>
              <a:solidFill>
                <a:prstClr val="black"/>
              </a:solidFill>
              <a:effectLst/>
              <a:uLnTx/>
              <a:uFillTx/>
              <a:latin typeface="Calibri"/>
              <a:ea typeface="+mn-ea"/>
              <a:cs typeface="+mn-cs"/>
              <a:hlinkClick r:id="" action="ppaction://noaction"/>
            </a:endParaRPr>
          </a:p>
          <a:p>
            <a:pPr marL="363538" marR="0" lvl="2" algn="just" defTabSz="914400" rtl="0" eaLnBrk="1" fontAlgn="auto" latinLnBrk="0" hangingPunct="1">
              <a:lnSpc>
                <a:spcPct val="100000"/>
              </a:lnSpc>
              <a:spcBef>
                <a:spcPts val="600"/>
              </a:spcBef>
              <a:spcAft>
                <a:spcPts val="600"/>
              </a:spcAft>
              <a:buClr>
                <a:srgbClr val="4BACC6"/>
              </a:buClr>
              <a:buSzPct val="80000"/>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hlinkClick r:id="" action="ppaction://noaction"/>
              </a:rPr>
              <a:t>Guide H2020 - FAIR data management</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0" marR="0" lvl="2" algn="just" defTabSz="363538" rtl="0" eaLnBrk="1" fontAlgn="auto" latinLnBrk="0" hangingPunct="1">
              <a:lnSpc>
                <a:spcPct val="100000"/>
              </a:lnSpc>
              <a:spcBef>
                <a:spcPts val="600"/>
              </a:spcBef>
              <a:spcAft>
                <a:spcPts val="600"/>
              </a:spcAft>
              <a:buClr>
                <a:srgbClr val="4BACC6"/>
              </a:buClr>
              <a:buSzPct val="80000"/>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	Guide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en</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français</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r>
              <a:rPr kumimoji="0" lang="fr-FR" sz="2000" b="0" i="0" u="none" strike="noStrike" kern="1200" cap="none" spc="0" normalizeH="0" baseline="0" noProof="0" dirty="0">
                <a:ln>
                  <a:noFill/>
                </a:ln>
                <a:solidFill>
                  <a:prstClr val="black"/>
                </a:solidFill>
                <a:effectLst/>
                <a:uLnTx/>
                <a:uFillTx/>
                <a:latin typeface="Calibri"/>
                <a:ea typeface="+mn-ea"/>
                <a:cs typeface="+mn-cs"/>
                <a:hlinkClick r:id="rId6" tooltip="Lien vers https://archivesic.ccsd.cnrs.fr/sic_01690547/document"/>
              </a:rPr>
              <a:t>Réaliser un PGD “ FAIR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2" indent="-342900" algn="just" defTabSz="914400" rtl="0" eaLnBrk="1" fontAlgn="auto" latinLnBrk="0" hangingPunct="1">
              <a:lnSpc>
                <a:spcPct val="100000"/>
              </a:lnSpc>
              <a:spcBef>
                <a:spcPts val="2400"/>
              </a:spcBef>
              <a:spcAft>
                <a:spcPts val="600"/>
              </a:spcAft>
              <a:buClr>
                <a:srgbClr val="4BACC6"/>
              </a:buClr>
              <a:buSzPct val="80000"/>
              <a:buFont typeface="Wingdings" pitchFamily="2" charset="2"/>
              <a:buChar char="v"/>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The FAIR-</a:t>
            </a:r>
            <a:r>
              <a:rPr kumimoji="0" lang="fr-FR" sz="2200" b="0" i="0" u="none" strike="noStrike" kern="1200" cap="none" spc="0" normalizeH="0" baseline="0" noProof="0" dirty="0" err="1">
                <a:ln>
                  <a:noFill/>
                </a:ln>
                <a:solidFill>
                  <a:prstClr val="black"/>
                </a:solidFill>
                <a:effectLst/>
                <a:uLnTx/>
                <a:uFillTx/>
                <a:latin typeface="Calibri"/>
                <a:ea typeface="+mn-ea"/>
                <a:cs typeface="+mn-cs"/>
              </a:rPr>
              <a:t>Aware</a:t>
            </a:r>
            <a:r>
              <a:rPr kumimoji="0" lang="fr-FR" sz="2200" b="0" i="0" u="none" strike="noStrike" kern="1200" cap="none" spc="0" normalizeH="0" baseline="0" noProof="0" dirty="0">
                <a:ln>
                  <a:noFill/>
                </a:ln>
                <a:solidFill>
                  <a:prstClr val="black"/>
                </a:solidFill>
                <a:effectLst/>
                <a:uLnTx/>
                <a:uFillTx/>
                <a:latin typeface="Calibri"/>
                <a:ea typeface="+mn-ea"/>
                <a:cs typeface="+mn-cs"/>
              </a:rPr>
              <a:t> </a:t>
            </a:r>
            <a:r>
              <a:rPr kumimoji="0" lang="fr-FR" sz="2200" b="0" i="0" u="none" strike="noStrike" kern="1200" cap="none" spc="0" normalizeH="0" baseline="0" noProof="0" dirty="0" err="1">
                <a:ln>
                  <a:noFill/>
                </a:ln>
                <a:solidFill>
                  <a:prstClr val="black"/>
                </a:solidFill>
                <a:effectLst/>
                <a:uLnTx/>
                <a:uFillTx/>
                <a:latin typeface="Calibri"/>
                <a:ea typeface="+mn-ea"/>
                <a:cs typeface="+mn-cs"/>
              </a:rPr>
              <a:t>tool</a:t>
            </a:r>
            <a:r>
              <a:rPr kumimoji="0" lang="fr-FR" sz="2200" b="0" i="0" u="none" strike="noStrike" kern="1200" cap="none" spc="0" normalizeH="0" baseline="0" noProof="0" dirty="0">
                <a:ln>
                  <a:noFill/>
                </a:ln>
                <a:solidFill>
                  <a:prstClr val="black"/>
                </a:solidFill>
                <a:effectLst/>
                <a:uLnTx/>
                <a:uFillTx/>
                <a:latin typeface="Calibri"/>
                <a:ea typeface="+mn-ea"/>
                <a:cs typeface="+mn-cs"/>
              </a:rPr>
              <a:t>: </a:t>
            </a:r>
          </a:p>
          <a:p>
            <a:pPr marL="363538" marR="0" lvl="2" algn="just" defTabSz="914400" rtl="0" eaLnBrk="1" fontAlgn="auto" latinLnBrk="0" hangingPunct="1">
              <a:lnSpc>
                <a:spcPct val="100000"/>
              </a:lnSpc>
              <a:spcBef>
                <a:spcPts val="600"/>
              </a:spcBef>
              <a:spcAft>
                <a:spcPts val="600"/>
              </a:spcAft>
              <a:buClr>
                <a:srgbClr val="4BACC6"/>
              </a:buClr>
              <a:buSzPct val="80000"/>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hlinkClick r:id="rId7"/>
              </a:rPr>
              <a:t>https://fairaware.dans.knaw.nl/</a:t>
            </a:r>
            <a:r>
              <a:rPr kumimoji="0" lang="fr-FR" sz="2200" b="0" i="0" u="none" strike="noStrike" kern="1200" cap="none" spc="0" normalizeH="0" baseline="0" noProof="0" dirty="0">
                <a:ln>
                  <a:noFill/>
                </a:ln>
                <a:solidFill>
                  <a:prstClr val="black"/>
                </a:solidFill>
                <a:effectLst/>
                <a:uLnTx/>
                <a:uFillTx/>
                <a:latin typeface="Calibri"/>
                <a:ea typeface="+mn-ea"/>
                <a:cs typeface="+mn-cs"/>
              </a:rPr>
              <a:t> </a:t>
            </a:r>
            <a:endParaRPr lang="fr-FR" sz="2200" dirty="0">
              <a:solidFill>
                <a:prstClr val="black"/>
              </a:solidFill>
              <a:latin typeface="Calibri"/>
            </a:endParaRPr>
          </a:p>
          <a:p>
            <a:pPr marL="342900" lvl="2" indent="-342900" algn="just">
              <a:spcBef>
                <a:spcPts val="2400"/>
              </a:spcBef>
              <a:buClr>
                <a:srgbClr val="4BACC6"/>
              </a:buClr>
              <a:buSzPct val="80000"/>
              <a:buFont typeface="Wingdings" pitchFamily="2" charset="2"/>
              <a:buChar char="v"/>
              <a:defRPr/>
            </a:pPr>
            <a:r>
              <a:rPr lang="fr-FR" sz="2200" dirty="0">
                <a:solidFill>
                  <a:prstClr val="black"/>
                </a:solidFill>
                <a:latin typeface="Calibri"/>
              </a:rPr>
              <a:t>Structurer les infos pour favoriser</a:t>
            </a:r>
          </a:p>
          <a:p>
            <a:pPr marL="0" lvl="2" algn="just">
              <a:spcBef>
                <a:spcPts val="600"/>
              </a:spcBef>
              <a:buClr>
                <a:srgbClr val="4BACC6"/>
              </a:buClr>
              <a:buSzPct val="80000"/>
              <a:defRPr/>
            </a:pPr>
            <a:r>
              <a:rPr lang="fr-FR" sz="2200" dirty="0">
                <a:solidFill>
                  <a:prstClr val="black"/>
                </a:solidFill>
                <a:latin typeface="Calibri"/>
              </a:rPr>
              <a:t> la découverte, l’accès et la réutilisation</a:t>
            </a:r>
          </a:p>
          <a:p>
            <a:pPr marL="0" lvl="2" algn="just">
              <a:spcBef>
                <a:spcPts val="600"/>
              </a:spcBef>
              <a:buClr>
                <a:srgbClr val="4BACC6"/>
              </a:buClr>
              <a:buSzPct val="80000"/>
              <a:defRPr/>
            </a:pPr>
            <a:r>
              <a:rPr lang="fr-FR" sz="2200" dirty="0">
                <a:solidFill>
                  <a:prstClr val="black"/>
                </a:solidFill>
                <a:latin typeface="Calibri"/>
              </a:rPr>
              <a:t> des données par l’homme et la machine </a:t>
            </a:r>
          </a:p>
          <a:p>
            <a:pPr marL="363538" marR="0" lvl="2" algn="just" defTabSz="914400" rtl="0" eaLnBrk="1" fontAlgn="auto" latinLnBrk="0" hangingPunct="1">
              <a:lnSpc>
                <a:spcPct val="100000"/>
              </a:lnSpc>
              <a:spcBef>
                <a:spcPts val="600"/>
              </a:spcBef>
              <a:spcAft>
                <a:spcPts val="600"/>
              </a:spcAft>
              <a:buClr>
                <a:srgbClr val="4BACC6"/>
              </a:buClr>
              <a:buSzPct val="80000"/>
              <a:tabLst/>
              <a:defRPr/>
            </a:pP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e 1">
            <a:extLst>
              <a:ext uri="{FF2B5EF4-FFF2-40B4-BE49-F238E27FC236}">
                <a16:creationId xmlns:a16="http://schemas.microsoft.com/office/drawing/2014/main" id="{77F9E0BE-97FC-4F4A-9803-0D89E3C0F2AB}"/>
              </a:ext>
            </a:extLst>
          </p:cNvPr>
          <p:cNvGrpSpPr/>
          <p:nvPr/>
        </p:nvGrpSpPr>
        <p:grpSpPr>
          <a:xfrm>
            <a:off x="5652120" y="2572521"/>
            <a:ext cx="3384376" cy="3695624"/>
            <a:chOff x="5961602" y="2124449"/>
            <a:chExt cx="2880320" cy="3695624"/>
          </a:xfrm>
        </p:grpSpPr>
        <p:sp>
          <p:nvSpPr>
            <p:cNvPr id="13" name="ZoneTexte 12">
              <a:extLst>
                <a:ext uri="{FF2B5EF4-FFF2-40B4-BE49-F238E27FC236}">
                  <a16:creationId xmlns:a16="http://schemas.microsoft.com/office/drawing/2014/main" id="{7AA66A21-60FE-4F0B-A087-1DE3D1AF6203}"/>
                </a:ext>
              </a:extLst>
            </p:cNvPr>
            <p:cNvSpPr txBox="1"/>
            <p:nvPr/>
          </p:nvSpPr>
          <p:spPr>
            <a:xfrm>
              <a:off x="6372200" y="2124449"/>
              <a:ext cx="2088232"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a:ea typeface="+mn-ea"/>
                  <a:cs typeface="+mn-cs"/>
                </a:rPr>
                <a:t>Data </a:t>
              </a:r>
              <a:r>
                <a:rPr kumimoji="0" lang="fr-FR" sz="2000" b="1" i="0" u="none" strike="noStrike" kern="1200" cap="none" spc="0" normalizeH="0" baseline="0" noProof="0" dirty="0" err="1">
                  <a:ln>
                    <a:noFill/>
                  </a:ln>
                  <a:solidFill>
                    <a:prstClr val="black"/>
                  </a:solidFill>
                  <a:effectLst/>
                  <a:uLnTx/>
                  <a:uFillTx/>
                  <a:latin typeface="Calibri"/>
                  <a:ea typeface="+mn-ea"/>
                  <a:cs typeface="+mn-cs"/>
                </a:rPr>
                <a:t>summary</a:t>
              </a:r>
              <a:endParaRPr kumimoji="0" lang="fr-FR"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6D3A8DD0-BC5B-49DC-876C-D788835A9A72}"/>
                </a:ext>
              </a:extLst>
            </p:cNvPr>
            <p:cNvSpPr txBox="1"/>
            <p:nvPr/>
          </p:nvSpPr>
          <p:spPr>
            <a:xfrm>
              <a:off x="5961602" y="2692896"/>
              <a:ext cx="2880320" cy="163121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alibri"/>
                  <a:ea typeface="+mn-ea"/>
                  <a:cs typeface="+mn-cs"/>
                </a:rPr>
                <a:t>FAIR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Making data </a:t>
              </a:r>
              <a:r>
                <a:rPr kumimoji="0" lang="en-US" sz="2000" b="1" i="0" u="none" strike="noStrike" kern="1200" cap="none" spc="0" normalizeH="0" baseline="0" noProof="0" dirty="0">
                  <a:ln>
                    <a:noFill/>
                  </a:ln>
                  <a:solidFill>
                    <a:schemeClr val="tx1"/>
                  </a:solidFill>
                  <a:effectLst/>
                  <a:uLnTx/>
                  <a:uFillTx/>
                  <a:latin typeface="Calibri"/>
                  <a:ea typeface="+mn-ea"/>
                  <a:cs typeface="+mn-cs"/>
                </a:rPr>
                <a:t>F</a:t>
              </a:r>
              <a:r>
                <a:rPr kumimoji="0" lang="en-US" sz="2000" b="0" i="0" u="none" strike="noStrike" kern="1200" cap="none" spc="0" normalizeH="0" baseline="0" noProof="0" dirty="0">
                  <a:ln>
                    <a:noFill/>
                  </a:ln>
                  <a:solidFill>
                    <a:schemeClr val="tx1"/>
                  </a:solidFill>
                  <a:effectLst/>
                  <a:uLnTx/>
                  <a:uFillTx/>
                  <a:latin typeface="Calibri"/>
                  <a:ea typeface="+mn-ea"/>
                  <a:cs typeface="+mn-cs"/>
                </a:rPr>
                <a:t>indable</a:t>
              </a:r>
              <a:endParaRPr kumimoji="0" lang="fr-FR" sz="2000" b="0" i="0" u="none" strike="noStrike" kern="1200" cap="none" spc="0" normalizeH="0" baseline="0" noProof="0" dirty="0">
                <a:ln>
                  <a:noFill/>
                </a:ln>
                <a:solidFill>
                  <a:schemeClr val="tx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a:ea typeface="+mn-ea"/>
                  <a:cs typeface="+mn-cs"/>
                </a:rPr>
                <a:t>Making data openly </a:t>
              </a:r>
              <a:r>
                <a:rPr kumimoji="0" lang="en-US" sz="2000" b="1" i="0" u="none" strike="noStrike" kern="1200" cap="none" spc="0" normalizeH="0" baseline="0" noProof="0" dirty="0">
                  <a:ln>
                    <a:noFill/>
                  </a:ln>
                  <a:solidFill>
                    <a:schemeClr val="tx1"/>
                  </a:solidFill>
                  <a:effectLst/>
                  <a:uLnTx/>
                  <a:uFillTx/>
                  <a:latin typeface="Calibri"/>
                  <a:ea typeface="+mn-ea"/>
                  <a:cs typeface="+mn-cs"/>
                </a:rPr>
                <a:t>A</a:t>
              </a:r>
              <a:r>
                <a:rPr kumimoji="0" lang="en-US" sz="2000" b="0" i="0" u="none" strike="noStrike" kern="1200" cap="none" spc="0" normalizeH="0" baseline="0" noProof="0" dirty="0">
                  <a:ln>
                    <a:noFill/>
                  </a:ln>
                  <a:solidFill>
                    <a:schemeClr val="tx1"/>
                  </a:solidFill>
                  <a:effectLst/>
                  <a:uLnTx/>
                  <a:uFillTx/>
                  <a:latin typeface="Calibri"/>
                  <a:ea typeface="+mn-ea"/>
                  <a:cs typeface="+mn-cs"/>
                </a:rPr>
                <a:t>ccessible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alibri"/>
                  <a:ea typeface="+mn-ea"/>
                  <a:cs typeface="+mn-cs"/>
                </a:rPr>
                <a:t>Making data </a:t>
              </a:r>
              <a:r>
                <a:rPr kumimoji="0" lang="fr-FR" sz="2000" b="1" i="0" u="none" strike="noStrike" kern="1200" cap="none" spc="0" normalizeH="0" baseline="0" noProof="0" dirty="0" err="1">
                  <a:ln>
                    <a:noFill/>
                  </a:ln>
                  <a:solidFill>
                    <a:schemeClr val="tx1"/>
                  </a:solidFill>
                  <a:effectLst/>
                  <a:uLnTx/>
                  <a:uFillTx/>
                  <a:latin typeface="Calibri"/>
                  <a:ea typeface="+mn-ea"/>
                  <a:cs typeface="+mn-cs"/>
                </a:rPr>
                <a:t>I</a:t>
              </a:r>
              <a:r>
                <a:rPr kumimoji="0" lang="fr-FR" sz="2000" b="0" i="0" u="none" strike="noStrike" kern="1200" cap="none" spc="0" normalizeH="0" baseline="0" noProof="0" dirty="0" err="1">
                  <a:ln>
                    <a:noFill/>
                  </a:ln>
                  <a:solidFill>
                    <a:schemeClr val="tx1"/>
                  </a:solidFill>
                  <a:effectLst/>
                  <a:uLnTx/>
                  <a:uFillTx/>
                  <a:latin typeface="Calibri"/>
                  <a:ea typeface="+mn-ea"/>
                  <a:cs typeface="+mn-cs"/>
                </a:rPr>
                <a:t>nteroperable</a:t>
              </a:r>
              <a:endParaRPr kumimoji="0" lang="fr-FR" sz="2000" b="0" i="0" u="none" strike="noStrike" kern="1200" cap="none" spc="0" normalizeH="0" baseline="0" noProof="0" dirty="0">
                <a:ln>
                  <a:noFill/>
                </a:ln>
                <a:solidFill>
                  <a:schemeClr val="tx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1"/>
                  </a:solidFill>
                  <a:effectLst/>
                  <a:uLnTx/>
                  <a:uFillTx/>
                  <a:latin typeface="Calibri"/>
                  <a:ea typeface="+mn-ea"/>
                  <a:cs typeface="+mn-cs"/>
                </a:rPr>
                <a:t>Increase data </a:t>
              </a:r>
              <a:r>
                <a:rPr kumimoji="0" lang="fr-FR" sz="2000" b="1" i="0" u="none" strike="noStrike" kern="1200" cap="none" spc="0" normalizeH="0" baseline="0" noProof="0" dirty="0">
                  <a:ln>
                    <a:noFill/>
                  </a:ln>
                  <a:solidFill>
                    <a:schemeClr val="tx1"/>
                  </a:solidFill>
                  <a:effectLst/>
                  <a:uLnTx/>
                  <a:uFillTx/>
                  <a:latin typeface="Calibri"/>
                  <a:ea typeface="+mn-ea"/>
                  <a:cs typeface="+mn-cs"/>
                </a:rPr>
                <a:t>R</a:t>
              </a:r>
              <a:r>
                <a:rPr kumimoji="0" lang="fr-FR" sz="2000" b="0" i="0" u="none" strike="noStrike" kern="1200" cap="none" spc="0" normalizeH="0" baseline="0" noProof="0" dirty="0">
                  <a:ln>
                    <a:noFill/>
                  </a:ln>
                  <a:solidFill>
                    <a:schemeClr val="tx1"/>
                  </a:solidFill>
                  <a:effectLst/>
                  <a:uLnTx/>
                  <a:uFillTx/>
                  <a:latin typeface="Calibri"/>
                  <a:ea typeface="+mn-ea"/>
                  <a:cs typeface="+mn-cs"/>
                </a:rPr>
                <a:t>e-use</a:t>
              </a:r>
            </a:p>
          </p:txBody>
        </p:sp>
        <p:sp>
          <p:nvSpPr>
            <p:cNvPr id="16" name="ZoneTexte 15">
              <a:extLst>
                <a:ext uri="{FF2B5EF4-FFF2-40B4-BE49-F238E27FC236}">
                  <a16:creationId xmlns:a16="http://schemas.microsoft.com/office/drawing/2014/main" id="{4A7B76FC-58D9-40C3-9FD3-EDBB1D6E3A4D}"/>
                </a:ext>
              </a:extLst>
            </p:cNvPr>
            <p:cNvSpPr txBox="1"/>
            <p:nvPr/>
          </p:nvSpPr>
          <p:spPr>
            <a:xfrm>
              <a:off x="6228184" y="4473407"/>
              <a:ext cx="2520280" cy="338554"/>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Allocation of </a:t>
              </a:r>
              <a:r>
                <a:rPr kumimoji="0" lang="fr-FR" sz="1600" b="1" i="0" u="none" strike="noStrike" kern="1200" cap="none" spc="0" normalizeH="0" baseline="0" noProof="0" dirty="0" err="1">
                  <a:ln>
                    <a:noFill/>
                  </a:ln>
                  <a:solidFill>
                    <a:prstClr val="black"/>
                  </a:solidFill>
                  <a:effectLst/>
                  <a:uLnTx/>
                  <a:uFillTx/>
                  <a:latin typeface="Calibri"/>
                  <a:ea typeface="+mn-ea"/>
                  <a:cs typeface="+mn-cs"/>
                </a:rPr>
                <a:t>resources</a:t>
              </a:r>
              <a:endParaRPr kumimoji="0" lang="fr-FR"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ZoneTexte 17">
              <a:extLst>
                <a:ext uri="{FF2B5EF4-FFF2-40B4-BE49-F238E27FC236}">
                  <a16:creationId xmlns:a16="http://schemas.microsoft.com/office/drawing/2014/main" id="{0E0F86A9-3FAA-4954-9EA0-2DE67C9693CB}"/>
                </a:ext>
              </a:extLst>
            </p:cNvPr>
            <p:cNvSpPr txBox="1"/>
            <p:nvPr/>
          </p:nvSpPr>
          <p:spPr>
            <a:xfrm>
              <a:off x="6228184" y="4977463"/>
              <a:ext cx="2520280" cy="338554"/>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Data </a:t>
              </a:r>
              <a:r>
                <a:rPr kumimoji="0" lang="fr-FR" sz="1600" b="1" i="0" u="none" strike="noStrike" kern="1200" cap="none" spc="0" normalizeH="0" baseline="0" noProof="0" dirty="0" err="1">
                  <a:ln>
                    <a:noFill/>
                  </a:ln>
                  <a:solidFill>
                    <a:prstClr val="black"/>
                  </a:solidFill>
                  <a:effectLst/>
                  <a:uLnTx/>
                  <a:uFillTx/>
                  <a:latin typeface="Calibri"/>
                  <a:ea typeface="+mn-ea"/>
                  <a:cs typeface="+mn-cs"/>
                </a:rPr>
                <a:t>security</a:t>
              </a:r>
              <a:endParaRPr kumimoji="0" lang="fr-FR"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ZoneTexte 18">
              <a:extLst>
                <a:ext uri="{FF2B5EF4-FFF2-40B4-BE49-F238E27FC236}">
                  <a16:creationId xmlns:a16="http://schemas.microsoft.com/office/drawing/2014/main" id="{C13C5B2E-4EC3-4D32-965F-A812C36B82F1}"/>
                </a:ext>
              </a:extLst>
            </p:cNvPr>
            <p:cNvSpPr txBox="1"/>
            <p:nvPr/>
          </p:nvSpPr>
          <p:spPr>
            <a:xfrm>
              <a:off x="6228184" y="5481519"/>
              <a:ext cx="2520280" cy="338554"/>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Calibri"/>
                  <a:ea typeface="+mn-ea"/>
                  <a:cs typeface="+mn-cs"/>
                </a:rPr>
                <a:t>Ethical</a:t>
              </a:r>
              <a:r>
                <a:rPr kumimoji="0" lang="fr-FR" sz="1600" b="1" i="0" u="none" strike="noStrike" kern="1200" cap="none" spc="0" normalizeH="0" baseline="0" noProof="0" dirty="0">
                  <a:ln>
                    <a:noFill/>
                  </a:ln>
                  <a:solidFill>
                    <a:prstClr val="black"/>
                  </a:solidFill>
                  <a:effectLst/>
                  <a:uLnTx/>
                  <a:uFillTx/>
                  <a:latin typeface="Calibri"/>
                  <a:ea typeface="+mn-ea"/>
                  <a:cs typeface="+mn-cs"/>
                </a:rPr>
                <a:t> aspects</a:t>
              </a:r>
            </a:p>
          </p:txBody>
        </p:sp>
      </p:grpSp>
      <p:sp>
        <p:nvSpPr>
          <p:cNvPr id="22" name="ZoneTexte 21">
            <a:extLst>
              <a:ext uri="{FF2B5EF4-FFF2-40B4-BE49-F238E27FC236}">
                <a16:creationId xmlns:a16="http://schemas.microsoft.com/office/drawing/2014/main" id="{33A26662-8F3E-4793-9128-AE6A90AD7381}"/>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35818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292117A9-D187-4572-8840-919363CE82C2}"/>
              </a:ext>
            </a:extLst>
          </p:cNvPr>
          <p:cNvSpPr txBox="1"/>
          <p:nvPr/>
        </p:nvSpPr>
        <p:spPr>
          <a:xfrm>
            <a:off x="792088" y="908720"/>
            <a:ext cx="8388424" cy="784830"/>
          </a:xfrm>
          <a:prstGeom prst="rect">
            <a:avLst/>
          </a:prstGeom>
          <a:noFill/>
        </p:spPr>
        <p:txBody>
          <a:bodyPr wrap="square" rtlCol="0">
            <a:spAutoFit/>
          </a:bodyPr>
          <a:lstStyle/>
          <a:p>
            <a:pPr marL="342900" marR="0" lvl="2" indent="-342900" algn="just" defTabSz="914400" rtl="0" eaLnBrk="1" fontAlgn="auto" latinLnBrk="0" hangingPunct="1">
              <a:lnSpc>
                <a:spcPct val="100000"/>
              </a:lnSpc>
              <a:spcBef>
                <a:spcPts val="600"/>
              </a:spcBef>
              <a:spcAft>
                <a:spcPts val="0"/>
              </a:spcAft>
              <a:buClr>
                <a:srgbClr val="4BACC6"/>
              </a:buClr>
              <a:buSzPct val="80000"/>
              <a:buFont typeface="Wingdings" pitchFamily="2" charset="2"/>
              <a:buChar char="v"/>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Grille de relecture des PGD de projet ANR </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(V3 - juillet 2020)</a:t>
            </a:r>
            <a:endPar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endParaRPr>
          </a:p>
          <a:p>
            <a:pPr marL="0" marR="0" lvl="2" indent="0" algn="just" defTabSz="914400" rtl="0" eaLnBrk="1" fontAlgn="auto" latinLnBrk="0" hangingPunct="1">
              <a:lnSpc>
                <a:spcPct val="100000"/>
              </a:lnSpc>
              <a:spcBef>
                <a:spcPts val="600"/>
              </a:spcBef>
              <a:spcAft>
                <a:spcPts val="0"/>
              </a:spcAft>
              <a:buClr>
                <a:srgbClr val="4BACC6"/>
              </a:buClr>
              <a:buSzPct val="80000"/>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https://doranum.fr/wp-content/uploads/Grille-relecture-PGD-Modele-ANR-V3.pdf</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15" name="Groupe 14">
            <a:extLst>
              <a:ext uri="{FF2B5EF4-FFF2-40B4-BE49-F238E27FC236}">
                <a16:creationId xmlns:a16="http://schemas.microsoft.com/office/drawing/2014/main" id="{A1BE6D9F-AF5B-448A-B17C-6D2C65F37828}"/>
              </a:ext>
            </a:extLst>
          </p:cNvPr>
          <p:cNvGrpSpPr/>
          <p:nvPr/>
        </p:nvGrpSpPr>
        <p:grpSpPr>
          <a:xfrm>
            <a:off x="5938" y="6464300"/>
            <a:ext cx="9120556" cy="435904"/>
            <a:chOff x="5938" y="6464300"/>
            <a:chExt cx="9120556" cy="435904"/>
          </a:xfrm>
        </p:grpSpPr>
        <p:pic>
          <p:nvPicPr>
            <p:cNvPr id="20" name="Image 19">
              <a:extLst>
                <a:ext uri="{FF2B5EF4-FFF2-40B4-BE49-F238E27FC236}">
                  <a16:creationId xmlns:a16="http://schemas.microsoft.com/office/drawing/2014/main" id="{C43F178B-087A-4967-9240-ECE596C5B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21" name="Espace réservé du numéro de diapositive 4">
              <a:extLst>
                <a:ext uri="{FF2B5EF4-FFF2-40B4-BE49-F238E27FC236}">
                  <a16:creationId xmlns:a16="http://schemas.microsoft.com/office/drawing/2014/main" id="{D113A27A-005F-4262-9E3D-A7B7A5396A6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Titre 1">
            <a:extLst>
              <a:ext uri="{FF2B5EF4-FFF2-40B4-BE49-F238E27FC236}">
                <a16:creationId xmlns:a16="http://schemas.microsoft.com/office/drawing/2014/main" id="{26CC3058-0E9F-4C99-9A89-3B149F00153D}"/>
              </a:ext>
            </a:extLst>
          </p:cNvPr>
          <p:cNvSpPr>
            <a:spLocks noGrp="1"/>
          </p:cNvSpPr>
          <p:nvPr>
            <p:ph type="title"/>
          </p:nvPr>
        </p:nvSpPr>
        <p:spPr>
          <a:xfrm>
            <a:off x="-7684" y="-27384"/>
            <a:ext cx="9188196" cy="718949"/>
          </a:xfrm>
          <a:blipFill>
            <a:blip r:embed="rId5">
              <a:extLst>
                <a:ext uri="{BEBA8EAE-BF5A-486C-A8C5-ECC9F3942E4B}">
                  <a14:imgProps xmlns:a14="http://schemas.microsoft.com/office/drawing/2010/main">
                    <a14:imgLayer r:embed="rId6">
                      <a14:imgEffect>
                        <a14:artisticLineDrawing/>
                      </a14:imgEffect>
                    </a14:imgLayer>
                  </a14:imgProps>
                </a:ext>
              </a:extLst>
            </a:blip>
            <a:tile tx="0" ty="0" sx="100000" sy="100000" flip="none" algn="tl"/>
          </a:blipFill>
        </p:spPr>
        <p:txBody>
          <a:bodyPr vert="horz" lIns="91440" tIns="45720" rIns="91440" bIns="45720" rtlCol="0" anchor="ctr">
            <a:normAutofit/>
          </a:bodyPr>
          <a:lstStyle/>
          <a:p>
            <a:pPr algn="l"/>
            <a:r>
              <a:rPr lang="fr-FR" sz="3200" b="1" dirty="0">
                <a:latin typeface="+mn-lt"/>
              </a:rPr>
              <a:t> Evaluation des PGD</a:t>
            </a:r>
          </a:p>
        </p:txBody>
      </p:sp>
      <p:pic>
        <p:nvPicPr>
          <p:cNvPr id="6" name="Image 5">
            <a:extLst>
              <a:ext uri="{FF2B5EF4-FFF2-40B4-BE49-F238E27FC236}">
                <a16:creationId xmlns:a16="http://schemas.microsoft.com/office/drawing/2014/main" id="{2FC3454F-F6EC-4444-A8AD-8506436E3B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576" y="1916832"/>
            <a:ext cx="7776864" cy="3610686"/>
          </a:xfrm>
          <a:prstGeom prst="rect">
            <a:avLst/>
          </a:prstGeom>
        </p:spPr>
      </p:pic>
      <p:sp>
        <p:nvSpPr>
          <p:cNvPr id="16" name="ZoneTexte 15">
            <a:extLst>
              <a:ext uri="{FF2B5EF4-FFF2-40B4-BE49-F238E27FC236}">
                <a16:creationId xmlns:a16="http://schemas.microsoft.com/office/drawing/2014/main" id="{8768D2E1-887F-4336-B70D-348982A769B8}"/>
              </a:ext>
            </a:extLst>
          </p:cNvPr>
          <p:cNvSpPr txBox="1"/>
          <p:nvPr/>
        </p:nvSpPr>
        <p:spPr>
          <a:xfrm>
            <a:off x="792088" y="5806425"/>
            <a:ext cx="8388424" cy="430887"/>
          </a:xfrm>
          <a:prstGeom prst="rect">
            <a:avLst/>
          </a:prstGeom>
          <a:noFill/>
        </p:spPr>
        <p:txBody>
          <a:bodyPr wrap="square" rtlCol="0">
            <a:spAutoFit/>
          </a:bodyPr>
          <a:lstStyle/>
          <a:p>
            <a:pPr marL="342900" marR="0" lvl="2" indent="-342900" algn="just" defTabSz="914400" rtl="0" eaLnBrk="1" fontAlgn="auto" latinLnBrk="0" hangingPunct="1">
              <a:lnSpc>
                <a:spcPct val="100000"/>
              </a:lnSpc>
              <a:spcBef>
                <a:spcPts val="600"/>
              </a:spcBef>
              <a:spcAft>
                <a:spcPts val="0"/>
              </a:spcAft>
              <a:buClr>
                <a:srgbClr val="4BACC6"/>
              </a:buClr>
              <a:buSzPct val="80000"/>
              <a:buFont typeface="Wingdings" pitchFamily="2" charset="2"/>
              <a:buChar char="v"/>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Attentes différentes selon la version du PGD</a:t>
            </a: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 name="ZoneTexte 9">
            <a:extLst>
              <a:ext uri="{FF2B5EF4-FFF2-40B4-BE49-F238E27FC236}">
                <a16:creationId xmlns:a16="http://schemas.microsoft.com/office/drawing/2014/main" id="{D90DF47D-9E00-4E07-8BE8-490854712E3D}"/>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20617897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8411A9DB-E375-441D-97B3-F69CBCFB1F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481B013B-9209-4BFB-A10D-9D667F44A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6" name="Espace réservé du numéro de diapositive 4">
              <a:extLst>
                <a:ext uri="{FF2B5EF4-FFF2-40B4-BE49-F238E27FC236}">
                  <a16:creationId xmlns:a16="http://schemas.microsoft.com/office/drawing/2014/main" id="{210EE56A-CA7C-45E8-B6FA-62CA61B23C3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itre 1">
            <a:extLst>
              <a:ext uri="{FF2B5EF4-FFF2-40B4-BE49-F238E27FC236}">
                <a16:creationId xmlns:a16="http://schemas.microsoft.com/office/drawing/2014/main" id="{A41CD24B-BE68-F147-B130-B13F8BFF1E70}"/>
              </a:ext>
            </a:extLst>
          </p:cNvPr>
          <p:cNvSpPr txBox="1">
            <a:spLocks/>
          </p:cNvSpPr>
          <p:nvPr/>
        </p:nvSpPr>
        <p:spPr>
          <a:xfrm>
            <a:off x="0" y="0"/>
            <a:ext cx="9159368" cy="718949"/>
          </a:xfrm>
          <a:prstGeom prst="rect">
            <a:avLst/>
          </a:prstGeom>
          <a:blipFill>
            <a:blip r:embed="rId4">
              <a:extLst>
                <a:ext uri="{BEBA8EAE-BF5A-486C-A8C5-ECC9F3942E4B}">
                  <a14:imgProps xmlns:a14="http://schemas.microsoft.com/office/drawing/2010/main">
                    <a14:imgLayer r:embed="rId5">
                      <a14:imgEffect>
                        <a14:artisticLineDrawing/>
                      </a14:imgEffect>
                    </a14:imgLayer>
                  </a14:imgProps>
                </a:ext>
              </a:extLst>
            </a:blip>
            <a:tile tx="0" ty="0" sx="100000" sy="100000" flip="none" algn="tl"/>
          </a:blipFill>
        </p:spPr>
        <p:txBody>
          <a:bodyPr vert="horz" lIns="91440" tIns="45720" rIns="91440" bIns="45720" rtlCol="0" anchor="ctr">
            <a:normAutofit/>
          </a:bodyPr>
          <a:lstStyle>
            <a:lvl1pPr>
              <a:spcBef>
                <a:spcPct val="0"/>
              </a:spcBef>
              <a:buNone/>
              <a:defRPr sz="3200" b="1">
                <a:solidFill>
                  <a:schemeClr val="tx1"/>
                </a:solidFill>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a:ea typeface="+mj-ea"/>
                <a:cs typeface="+mj-cs"/>
              </a:rPr>
              <a:t>PGD: How to </a:t>
            </a:r>
            <a:r>
              <a:rPr kumimoji="0" lang="fr-FR" sz="3200" b="1" i="0" u="none" strike="noStrike" kern="1200" cap="none" spc="0" normalizeH="0" baseline="0" noProof="0" dirty="0" err="1">
                <a:ln>
                  <a:noFill/>
                </a:ln>
                <a:solidFill>
                  <a:prstClr val="black"/>
                </a:solidFill>
                <a:effectLst/>
                <a:uLnTx/>
                <a:uFillTx/>
                <a:latin typeface="Calibri"/>
                <a:ea typeface="+mj-ea"/>
                <a:cs typeface="+mj-cs"/>
              </a:rPr>
              <a:t>avoid</a:t>
            </a:r>
            <a:r>
              <a:rPr kumimoji="0" lang="fr-FR" sz="3200" b="1" i="0" u="none" strike="noStrike" kern="1200" cap="none" spc="0" normalizeH="0" baseline="0" noProof="0" dirty="0">
                <a:ln>
                  <a:noFill/>
                </a:ln>
                <a:solidFill>
                  <a:prstClr val="black"/>
                </a:solidFill>
                <a:effectLst/>
                <a:uLnTx/>
                <a:uFillTx/>
                <a:latin typeface="Calibri"/>
                <a:ea typeface="+mj-ea"/>
                <a:cs typeface="+mj-cs"/>
              </a:rPr>
              <a:t> a data management </a:t>
            </a:r>
            <a:r>
              <a:rPr kumimoji="0" lang="fr-FR" sz="3200" b="1" i="0" u="none" strike="noStrike" kern="1200" cap="none" spc="0" normalizeH="0" baseline="0" noProof="0" dirty="0" err="1">
                <a:ln>
                  <a:noFill/>
                </a:ln>
                <a:solidFill>
                  <a:prstClr val="black"/>
                </a:solidFill>
                <a:effectLst/>
                <a:uLnTx/>
                <a:uFillTx/>
                <a:latin typeface="Calibri"/>
                <a:ea typeface="+mj-ea"/>
                <a:cs typeface="+mj-cs"/>
              </a:rPr>
              <a:t>nightmare</a:t>
            </a:r>
            <a:endParaRPr kumimoji="0" lang="fr-FR" sz="3200" b="1" i="0" u="none" strike="noStrike" kern="1200" cap="none" spc="0" normalizeH="0" baseline="0" noProof="0" dirty="0">
              <a:ln>
                <a:noFill/>
              </a:ln>
              <a:solidFill>
                <a:prstClr val="black"/>
              </a:solidFill>
              <a:effectLst/>
              <a:uLnTx/>
              <a:uFillTx/>
              <a:latin typeface="Calibri"/>
              <a:ea typeface="+mj-ea"/>
              <a:cs typeface="+mj-cs"/>
            </a:endParaRPr>
          </a:p>
        </p:txBody>
      </p:sp>
      <p:sp>
        <p:nvSpPr>
          <p:cNvPr id="9" name="ZoneTexte 8">
            <a:extLst>
              <a:ext uri="{FF2B5EF4-FFF2-40B4-BE49-F238E27FC236}">
                <a16:creationId xmlns:a16="http://schemas.microsoft.com/office/drawing/2014/main" id="{E3D390D2-0A70-461C-A171-6B55DAD29242}"/>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pic>
        <p:nvPicPr>
          <p:cNvPr id="2" name="Image 1">
            <a:extLst>
              <a:ext uri="{FF2B5EF4-FFF2-40B4-BE49-F238E27FC236}">
                <a16:creationId xmlns:a16="http://schemas.microsoft.com/office/drawing/2014/main" id="{DD6FB016-C0BF-4941-99DA-DC3F938B3797}"/>
              </a:ext>
            </a:extLst>
          </p:cNvPr>
          <p:cNvPicPr>
            <a:picLocks noChangeAspect="1"/>
          </p:cNvPicPr>
          <p:nvPr/>
        </p:nvPicPr>
        <p:blipFill>
          <a:blip r:embed="rId6"/>
          <a:stretch>
            <a:fillRect/>
          </a:stretch>
        </p:blipFill>
        <p:spPr>
          <a:xfrm>
            <a:off x="811936" y="894411"/>
            <a:ext cx="7740352" cy="4430684"/>
          </a:xfrm>
          <a:prstGeom prst="rect">
            <a:avLst/>
          </a:prstGeom>
        </p:spPr>
      </p:pic>
      <p:sp>
        <p:nvSpPr>
          <p:cNvPr id="3" name="ZoneTexte 2">
            <a:extLst>
              <a:ext uri="{FF2B5EF4-FFF2-40B4-BE49-F238E27FC236}">
                <a16:creationId xmlns:a16="http://schemas.microsoft.com/office/drawing/2014/main" id="{1F507572-07F1-4C5E-A9D5-3A43AF454E12}"/>
              </a:ext>
            </a:extLst>
          </p:cNvPr>
          <p:cNvSpPr txBox="1"/>
          <p:nvPr/>
        </p:nvSpPr>
        <p:spPr>
          <a:xfrm>
            <a:off x="-35452" y="5593578"/>
            <a:ext cx="8924198" cy="1077218"/>
          </a:xfrm>
          <a:prstGeom prst="rect">
            <a:avLst/>
          </a:prstGeom>
          <a:noFill/>
        </p:spPr>
        <p:txBody>
          <a:bodyPr wrap="square" rtlCol="0">
            <a:spAutoFit/>
          </a:bodyPr>
          <a:lstStyle/>
          <a:p>
            <a:pPr algn="ctr"/>
            <a:r>
              <a:rPr lang="fr-FR" sz="1600" dirty="0">
                <a:hlinkClick r:id="rId7"/>
              </a:rPr>
              <a:t>https://www.youtube.com/watch?v=nNBiCcBlwRA </a:t>
            </a:r>
            <a:r>
              <a:rPr lang="fr-FR" sz="1600" dirty="0"/>
              <a:t>( 4 min 46)</a:t>
            </a:r>
            <a:endParaRPr lang="fr-FR" sz="1600" dirty="0">
              <a:hlinkClick r:id="rId7"/>
            </a:endParaRPr>
          </a:p>
          <a:p>
            <a:pPr algn="ctr"/>
            <a:endParaRPr lang="fr-FR" sz="1600" dirty="0"/>
          </a:p>
          <a:p>
            <a:pPr algn="ctr"/>
            <a:r>
              <a:rPr lang="fr-FR" sz="1600" dirty="0"/>
              <a:t>(Issu du cours du projet FOSTER : </a:t>
            </a:r>
            <a:r>
              <a:rPr lang="fr-FR" sz="1400" dirty="0">
                <a:hlinkClick r:id="rId7"/>
              </a:rPr>
              <a:t>https://www.fosteropenscience.eu/learning/managing-and-sharing-research-data/#/id/5b2ccc7d7ce0b17553f69063</a:t>
            </a:r>
            <a:endParaRPr lang="fr-FR" sz="1600" dirty="0"/>
          </a:p>
        </p:txBody>
      </p:sp>
    </p:spTree>
    <p:extLst>
      <p:ext uri="{BB962C8B-B14F-4D97-AF65-F5344CB8AC3E}">
        <p14:creationId xmlns:p14="http://schemas.microsoft.com/office/powerpoint/2010/main" val="1009952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Espace réservé du contenu 5">
            <a:extLst>
              <a:ext uri="{FF2B5EF4-FFF2-40B4-BE49-F238E27FC236}">
                <a16:creationId xmlns:a16="http://schemas.microsoft.com/office/drawing/2014/main" id="{108A193C-0855-6249-AF28-1F67D059EAA0}"/>
              </a:ext>
            </a:extLst>
          </p:cNvPr>
          <p:cNvSpPr>
            <a:spLocks noGrp="1"/>
          </p:cNvSpPr>
          <p:nvPr>
            <p:ph idx="1"/>
          </p:nvPr>
        </p:nvSpPr>
        <p:spPr>
          <a:xfrm>
            <a:off x="89757" y="548680"/>
            <a:ext cx="8964487" cy="2564805"/>
          </a:xfrm>
        </p:spPr>
        <p:txBody>
          <a:bodyPr wrap="square">
            <a:spAutoFit/>
          </a:bodyPr>
          <a:lstStyle/>
          <a:p>
            <a:pPr marL="0" indent="0" algn="ctr">
              <a:spcBef>
                <a:spcPts val="1000"/>
              </a:spcBef>
              <a:buNone/>
            </a:pPr>
            <a:r>
              <a:rPr lang="fr-FR" sz="4800" b="1" dirty="0"/>
              <a:t>PGD : ENJEUX</a:t>
            </a:r>
          </a:p>
          <a:p>
            <a:pPr marL="0" indent="0" algn="ctr">
              <a:spcBef>
                <a:spcPts val="1000"/>
              </a:spcBef>
              <a:buNone/>
            </a:pPr>
            <a:r>
              <a:rPr lang="fr-FR" sz="4800" b="1" i="1" dirty="0">
                <a:solidFill>
                  <a:schemeClr val="accent6">
                    <a:lumMod val="75000"/>
                  </a:schemeClr>
                </a:solidFill>
              </a:rPr>
              <a:t>Pourquoi c’est important</a:t>
            </a:r>
          </a:p>
          <a:p>
            <a:pPr marL="0" indent="0" algn="ctr">
              <a:spcBef>
                <a:spcPts val="1000"/>
              </a:spcBef>
              <a:buNone/>
            </a:pPr>
            <a:r>
              <a:rPr lang="fr-FR" sz="4800" b="1" i="1" dirty="0">
                <a:solidFill>
                  <a:schemeClr val="accent6">
                    <a:lumMod val="75000"/>
                  </a:schemeClr>
                </a:solidFill>
              </a:rPr>
              <a:t>Pourquoi c’est mondial</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644" y="3573016"/>
            <a:ext cx="2857500" cy="2628900"/>
          </a:xfrm>
          <a:prstGeom prst="rect">
            <a:avLst/>
          </a:prstGeom>
        </p:spPr>
      </p:pic>
    </p:spTree>
    <p:extLst>
      <p:ext uri="{BB962C8B-B14F-4D97-AF65-F5344CB8AC3E}">
        <p14:creationId xmlns:p14="http://schemas.microsoft.com/office/powerpoint/2010/main" val="4203704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Les enjeux du PGD</a:t>
            </a:r>
          </a:p>
        </p:txBody>
      </p:sp>
      <p:sp>
        <p:nvSpPr>
          <p:cNvPr id="15" name="ZoneTexte 14"/>
          <p:cNvSpPr txBox="1"/>
          <p:nvPr/>
        </p:nvSpPr>
        <p:spPr>
          <a:xfrm>
            <a:off x="605045" y="980728"/>
            <a:ext cx="8021947" cy="261610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marR="0" lvl="0" indent="0" algn="just" defTabSz="914400" rtl="0" eaLnBrk="1" fontAlgn="auto" latinLnBrk="0" hangingPunct="1">
              <a:lnSpc>
                <a:spcPct val="100000"/>
              </a:lnSpc>
              <a:spcBef>
                <a:spcPts val="600"/>
              </a:spcBef>
              <a:spcAft>
                <a:spcPts val="600"/>
              </a:spcAft>
              <a:buClr>
                <a:srgbClr val="4BACC6"/>
              </a:buClr>
              <a:buSzTx/>
              <a:buFont typeface="Wingdings" panose="05000000000000000000" pitchFamily="2" charset="2"/>
              <a:buNone/>
              <a:tabLst/>
              <a:defRPr/>
            </a:pPr>
            <a:r>
              <a:rPr kumimoji="0" lang="fr-FR" sz="2800" b="1" i="0" u="none" strike="noStrike" kern="1200" cap="none" spc="0" normalizeH="0" baseline="0" noProof="0" dirty="0">
                <a:ln>
                  <a:noFill/>
                </a:ln>
                <a:solidFill>
                  <a:srgbClr val="F79646">
                    <a:lumMod val="75000"/>
                  </a:srgbClr>
                </a:solidFill>
                <a:effectLst/>
                <a:uLnTx/>
                <a:uFillTx/>
                <a:latin typeface="Calibri" panose="020F0502020204030204" pitchFamily="34" charset="0"/>
                <a:cs typeface="Times New Roman"/>
              </a:rPr>
              <a:t>Constats à l’échelle mondiale </a:t>
            </a:r>
          </a:p>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anose="05000000000000000000"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Gaspillage financier</a:t>
            </a:r>
          </a:p>
          <a:p>
            <a:pPr marL="534988" marR="0" lvl="0" indent="366713" algn="just"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tab pos="534988" algn="l"/>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Trop de pertes et de gaspillage</a:t>
            </a:r>
          </a:p>
          <a:p>
            <a:pPr marL="534988" marR="0" lvl="0" indent="366713" algn="just"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tab pos="534988" algn="l"/>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Trop peu de données accessibles</a:t>
            </a:r>
          </a:p>
          <a:p>
            <a:pPr marL="534988" marR="0" lvl="0" indent="366713" algn="just"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tab pos="534988" algn="l"/>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Trop peu de données réutilisables</a:t>
            </a:r>
          </a:p>
        </p:txBody>
      </p:sp>
      <p:grpSp>
        <p:nvGrpSpPr>
          <p:cNvPr id="11" name="Groupe 10">
            <a:extLst>
              <a:ext uri="{FF2B5EF4-FFF2-40B4-BE49-F238E27FC236}">
                <a16:creationId xmlns:a16="http://schemas.microsoft.com/office/drawing/2014/main" id="{8411A9DB-E375-441D-97B3-F69CBCFB1F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481B013B-9209-4BFB-A10D-9D667F44A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6" name="Espace réservé du numéro de diapositive 4">
              <a:extLst>
                <a:ext uri="{FF2B5EF4-FFF2-40B4-BE49-F238E27FC236}">
                  <a16:creationId xmlns:a16="http://schemas.microsoft.com/office/drawing/2014/main" id="{210EE56A-CA7C-45E8-B6FA-62CA61B23C3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0" name="ZoneTexte 19"/>
          <p:cNvSpPr txBox="1"/>
          <p:nvPr/>
        </p:nvSpPr>
        <p:spPr>
          <a:xfrm>
            <a:off x="605045" y="3717032"/>
            <a:ext cx="8136902"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anose="05000000000000000000"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Besoin de</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 transparence, intégrité, traçabilité, fiabilité</a:t>
            </a:r>
          </a:p>
          <a:p>
            <a:pPr marL="534988" marR="0" lvl="0" indent="366713" algn="just"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tab pos="534988" algn="l"/>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Trop de fraudes, de manipulation de données</a:t>
            </a:r>
          </a:p>
          <a:p>
            <a:pPr marL="534988" marR="0" lvl="0" indent="366713" algn="just"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tab pos="534988" algn="l"/>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D’études publiées sans vérification possible</a:t>
            </a:r>
            <a:endPar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grpSp>
        <p:nvGrpSpPr>
          <p:cNvPr id="10" name="Groupe 9"/>
          <p:cNvGrpSpPr/>
          <p:nvPr/>
        </p:nvGrpSpPr>
        <p:grpSpPr>
          <a:xfrm>
            <a:off x="818320" y="5498068"/>
            <a:ext cx="7282072" cy="523220"/>
            <a:chOff x="678073" y="980728"/>
            <a:chExt cx="7282072" cy="523220"/>
          </a:xfr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grpSpPr>
        <p:sp>
          <p:nvSpPr>
            <p:cNvPr id="13" name="ZoneTexte 12">
              <a:extLst>
                <a:ext uri="{FF2B5EF4-FFF2-40B4-BE49-F238E27FC236}">
                  <a16:creationId xmlns:a16="http://schemas.microsoft.com/office/drawing/2014/main" id="{030D9437-DE65-0F44-A733-3F9187FCEC7B}"/>
                </a:ext>
              </a:extLst>
            </p:cNvPr>
            <p:cNvSpPr txBox="1"/>
            <p:nvPr/>
          </p:nvSpPr>
          <p:spPr>
            <a:xfrm>
              <a:off x="1541168" y="980728"/>
              <a:ext cx="6418977" cy="523220"/>
            </a:xfrm>
            <a:prstGeom prst="rect">
              <a:avLst/>
            </a:prstGeom>
            <a:grpFill/>
          </p:spPr>
          <p:txBody>
            <a:bodyPr wrap="square" rtlCol="0">
              <a:spAutoFit/>
            </a:bodyPr>
            <a:lstStyle>
              <a:defPPr>
                <a:defRPr lang="fr-FR"/>
              </a:defPPr>
              <a:lvl1pPr>
                <a:defRPr sz="2400">
                  <a:solidFill>
                    <a:schemeClr val="l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a:ea typeface="+mn-ea"/>
                  <a:cs typeface="+mn-cs"/>
                </a:rPr>
                <a:t>Bonnes pratiques de gestion des données</a:t>
              </a:r>
            </a:p>
          </p:txBody>
        </p:sp>
        <p:sp>
          <p:nvSpPr>
            <p:cNvPr id="18" name="Flèche droite 9">
              <a:extLst>
                <a:ext uri="{FF2B5EF4-FFF2-40B4-BE49-F238E27FC236}">
                  <a16:creationId xmlns:a16="http://schemas.microsoft.com/office/drawing/2014/main" id="{3F4FC59A-704C-5943-B6D3-52E0708DEEB5}"/>
                </a:ext>
              </a:extLst>
            </p:cNvPr>
            <p:cNvSpPr/>
            <p:nvPr/>
          </p:nvSpPr>
          <p:spPr>
            <a:xfrm>
              <a:off x="678073" y="988539"/>
              <a:ext cx="755634" cy="484632"/>
            </a:xfrm>
            <a:prstGeom prst="rightArrow">
              <a:avLst/>
            </a:prstGeom>
            <a:grp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 name="Image 1"/>
          <p:cNvPicPr>
            <a:picLocks noChangeAspect="1"/>
          </p:cNvPicPr>
          <p:nvPr/>
        </p:nvPicPr>
        <p:blipFill>
          <a:blip r:embed="rId4"/>
          <a:stretch>
            <a:fillRect/>
          </a:stretch>
        </p:blipFill>
        <p:spPr>
          <a:xfrm>
            <a:off x="7073410" y="890554"/>
            <a:ext cx="1428750" cy="2228850"/>
          </a:xfrm>
          <a:prstGeom prst="rect">
            <a:avLst/>
          </a:prstGeom>
        </p:spPr>
      </p:pic>
      <p:sp>
        <p:nvSpPr>
          <p:cNvPr id="19" name="ZoneTexte 18">
            <a:extLst>
              <a:ext uri="{FF2B5EF4-FFF2-40B4-BE49-F238E27FC236}">
                <a16:creationId xmlns:a16="http://schemas.microsoft.com/office/drawing/2014/main" id="{16E28729-96AE-4A9D-BC89-60B3E7A1A41F}"/>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180763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Lutter contre le gaspillage</a:t>
            </a:r>
          </a:p>
        </p:txBody>
      </p:sp>
      <p:grpSp>
        <p:nvGrpSpPr>
          <p:cNvPr id="2" name="Groupe 1"/>
          <p:cNvGrpSpPr/>
          <p:nvPr/>
        </p:nvGrpSpPr>
        <p:grpSpPr>
          <a:xfrm>
            <a:off x="678073" y="1052736"/>
            <a:ext cx="3605896" cy="492443"/>
            <a:chOff x="678073" y="980728"/>
            <a:chExt cx="3605896" cy="492443"/>
          </a:xfrm>
        </p:grpSpPr>
        <p:sp>
          <p:nvSpPr>
            <p:cNvPr id="20" name="ZoneTexte 19">
              <a:extLst>
                <a:ext uri="{FF2B5EF4-FFF2-40B4-BE49-F238E27FC236}">
                  <a16:creationId xmlns:a16="http://schemas.microsoft.com/office/drawing/2014/main" id="{030D9437-DE65-0F44-A733-3F9187FCEC7B}"/>
                </a:ext>
              </a:extLst>
            </p:cNvPr>
            <p:cNvSpPr txBox="1"/>
            <p:nvPr/>
          </p:nvSpPr>
          <p:spPr>
            <a:xfrm>
              <a:off x="1541169" y="980728"/>
              <a:ext cx="2742800" cy="492443"/>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txBody>
            <a:bodyPr wrap="square" rtlCol="0">
              <a:spAutoFit/>
            </a:bodyPr>
            <a:lstStyle>
              <a:defPPr>
                <a:defRPr lang="fr-FR"/>
              </a:defPPr>
              <a:lvl1pPr>
                <a:defRPr sz="2400">
                  <a:solidFill>
                    <a:schemeClr val="l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a:ln>
                    <a:noFill/>
                  </a:ln>
                  <a:solidFill>
                    <a:prstClr val="white"/>
                  </a:solidFill>
                  <a:effectLst/>
                  <a:uLnTx/>
                  <a:uFillTx/>
                  <a:latin typeface="Calibri"/>
                  <a:ea typeface="+mn-ea"/>
                  <a:cs typeface="+mn-cs"/>
                </a:rPr>
                <a:t>Constat alarmant</a:t>
              </a:r>
            </a:p>
          </p:txBody>
        </p:sp>
        <p:sp>
          <p:nvSpPr>
            <p:cNvPr id="21" name="Flèche droite 9">
              <a:extLst>
                <a:ext uri="{FF2B5EF4-FFF2-40B4-BE49-F238E27FC236}">
                  <a16:creationId xmlns:a16="http://schemas.microsoft.com/office/drawing/2014/main" id="{3F4FC59A-704C-5943-B6D3-52E0708DEEB5}"/>
                </a:ext>
              </a:extLst>
            </p:cNvPr>
            <p:cNvSpPr/>
            <p:nvPr/>
          </p:nvSpPr>
          <p:spPr>
            <a:xfrm>
              <a:off x="678073" y="988539"/>
              <a:ext cx="755634" cy="484632"/>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ZoneTexte 2"/>
          <p:cNvSpPr txBox="1"/>
          <p:nvPr/>
        </p:nvSpPr>
        <p:spPr>
          <a:xfrm>
            <a:off x="323528" y="1628800"/>
            <a:ext cx="8784976" cy="37394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fr-FR" sz="2200" b="1" i="0" u="none" strike="noStrike" kern="1200" cap="none" spc="0" normalizeH="0" baseline="0" noProof="0" dirty="0">
                <a:ln>
                  <a:noFill/>
                </a:ln>
                <a:solidFill>
                  <a:srgbClr val="CC3300"/>
                </a:solidFill>
                <a:effectLst/>
                <a:uLnTx/>
                <a:uFillTx/>
                <a:latin typeface="Calibri"/>
                <a:ea typeface="+mn-ea"/>
                <a:cs typeface="+mn-cs"/>
              </a:rPr>
              <a:t>90% </a:t>
            </a:r>
            <a:r>
              <a:rPr kumimoji="0" lang="fr-FR" sz="2200" b="0" i="0" u="none" strike="noStrike" kern="1200" cap="none" spc="0" normalizeH="0" baseline="0" noProof="0" dirty="0">
                <a:ln>
                  <a:noFill/>
                </a:ln>
                <a:solidFill>
                  <a:prstClr val="black"/>
                </a:solidFill>
                <a:effectLst/>
                <a:uLnTx/>
                <a:uFillTx/>
                <a:latin typeface="Calibri"/>
                <a:ea typeface="+mn-ea"/>
                <a:cs typeface="+mn-cs"/>
              </a:rPr>
              <a:t>des </a:t>
            </a:r>
            <a:r>
              <a:rPr kumimoji="0" lang="fr-FR" sz="2200" b="0" i="0" u="sng" strike="noStrike" kern="1200" cap="none" spc="0" normalizeH="0" baseline="0" noProof="0" dirty="0">
                <a:ln>
                  <a:noFill/>
                </a:ln>
                <a:solidFill>
                  <a:srgbClr val="3366FF"/>
                </a:solidFill>
                <a:effectLst/>
                <a:uLnTx/>
                <a:uFillTx/>
                <a:latin typeface="Calibri"/>
                <a:ea typeface="+mn-ea"/>
                <a:cs typeface="+mn-cs"/>
              </a:rPr>
              <a:t>données sont non réutilisables</a:t>
            </a:r>
          </a:p>
          <a:p>
            <a:pPr marL="630238" marR="0" lvl="0" indent="-630238" algn="just" defTabSz="914400" rtl="0" eaLnBrk="1" fontAlgn="auto" latinLnBrk="0" hangingPunct="1">
              <a:lnSpc>
                <a:spcPct val="150000"/>
              </a:lnSpc>
              <a:spcBef>
                <a:spcPts val="600"/>
              </a:spcBef>
              <a:spcAft>
                <a:spcPts val="600"/>
              </a:spcAft>
              <a:buClrTx/>
              <a:buSzTx/>
              <a:buFontTx/>
              <a:buNone/>
              <a:tabLst/>
              <a:defRPr/>
            </a:pPr>
            <a:r>
              <a:rPr kumimoji="0" lang="fr-FR" sz="2200" b="1" i="0" u="none" strike="noStrike" kern="1200" cap="none" spc="0" normalizeH="0" baseline="0" noProof="0" dirty="0">
                <a:ln>
                  <a:noFill/>
                </a:ln>
                <a:solidFill>
                  <a:srgbClr val="CC3300"/>
                </a:solidFill>
                <a:effectLst/>
                <a:uLnTx/>
                <a:uFillTx/>
                <a:latin typeface="Calibri"/>
                <a:ea typeface="+mn-ea"/>
                <a:cs typeface="+mn-cs"/>
              </a:rPr>
              <a:t>70% </a:t>
            </a:r>
            <a:r>
              <a:rPr kumimoji="0" lang="fr-FR" sz="2200" b="0" i="0" u="sng" strike="noStrike" kern="1200" cap="none" spc="0" normalizeH="0" baseline="0" noProof="0" dirty="0">
                <a:ln>
                  <a:noFill/>
                </a:ln>
                <a:solidFill>
                  <a:prstClr val="black"/>
                </a:solidFill>
                <a:effectLst/>
                <a:uLnTx/>
                <a:uFillTx/>
                <a:latin typeface="Calibri"/>
                <a:ea typeface="+mn-ea"/>
                <a:cs typeface="+mn-cs"/>
                <a:hlinkClick r:id="rId3"/>
              </a:rPr>
              <a:t>des chercheurs ont essayé de reproduire des expériences sans succès</a:t>
            </a:r>
            <a:r>
              <a:rPr kumimoji="0" lang="fr-FR" sz="2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2200" b="1" i="0" u="none" strike="noStrike" kern="1200" cap="none" spc="0" normalizeH="0" baseline="0" noProof="0" dirty="0">
                <a:ln>
                  <a:noFill/>
                </a:ln>
                <a:solidFill>
                  <a:srgbClr val="CC3300"/>
                </a:solidFill>
                <a:effectLst/>
                <a:uLnTx/>
                <a:uFillTx/>
                <a:latin typeface="Calibri"/>
                <a:ea typeface="+mn-ea"/>
                <a:cs typeface="+mn-cs"/>
              </a:rPr>
              <a:t>50% </a:t>
            </a:r>
            <a:r>
              <a:rPr kumimoji="0" lang="fr-FR" sz="2200" b="0" i="0" u="none" strike="noStrike" kern="1200" cap="none" spc="0" normalizeH="0" baseline="0" noProof="0" dirty="0">
                <a:ln>
                  <a:noFill/>
                </a:ln>
                <a:solidFill>
                  <a:prstClr val="black"/>
                </a:solidFill>
                <a:effectLst/>
                <a:uLnTx/>
                <a:uFillTx/>
                <a:latin typeface="Calibri"/>
                <a:ea typeface="+mn-ea"/>
                <a:cs typeface="+mn-cs"/>
                <a:hlinkClick r:id="rId4"/>
              </a:rPr>
              <a:t>de la littérature biomédicale fausse</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2200" b="1" i="0" u="none" strike="noStrike" kern="1200" cap="none" spc="0" normalizeH="0" baseline="0" noProof="0" dirty="0">
                <a:ln>
                  <a:noFill/>
                </a:ln>
                <a:solidFill>
                  <a:srgbClr val="CC3300"/>
                </a:solidFill>
                <a:effectLst/>
                <a:uLnTx/>
                <a:uFillTx/>
                <a:latin typeface="Calibri"/>
                <a:ea typeface="+mn-ea"/>
                <a:cs typeface="+mn-cs"/>
              </a:rPr>
              <a:t>85%</a:t>
            </a:r>
            <a:r>
              <a:rPr kumimoji="0" lang="en-US" sz="2200" b="0" i="0" u="none" strike="noStrike" kern="1200" cap="none" spc="0" normalizeH="0" baseline="0" noProof="0" dirty="0">
                <a:ln>
                  <a:noFill/>
                </a:ln>
                <a:solidFill>
                  <a:prstClr val="black"/>
                </a:solidFill>
                <a:effectLst/>
                <a:uLnTx/>
                <a:uFillTx/>
                <a:latin typeface="Calibri"/>
                <a:ea typeface="+mn-ea"/>
                <a:cs typeface="+mn-cs"/>
              </a:rPr>
              <a:t> des </a:t>
            </a:r>
            <a:r>
              <a:rPr kumimoji="0" lang="en-US" sz="2200" b="0" i="0" u="none" strike="noStrike" kern="1200" cap="none" spc="0" normalizeH="0" baseline="0" noProof="0" dirty="0" err="1">
                <a:ln>
                  <a:noFill/>
                </a:ln>
                <a:solidFill>
                  <a:prstClr val="black"/>
                </a:solidFill>
                <a:effectLst/>
                <a:uLnTx/>
                <a:uFillTx/>
                <a:latin typeface="Calibri"/>
                <a:ea typeface="+mn-ea"/>
                <a:cs typeface="+mn-cs"/>
                <a:hlinkClick r:id="rId5"/>
              </a:rPr>
              <a:t>financements</a:t>
            </a:r>
            <a:r>
              <a:rPr kumimoji="0" lang="en-US" sz="2200" b="0" i="0" u="none" strike="noStrike" kern="1200" cap="none" spc="0" normalizeH="0" baseline="0" noProof="0" dirty="0">
                <a:ln>
                  <a:noFill/>
                </a:ln>
                <a:solidFill>
                  <a:prstClr val="black"/>
                </a:solidFill>
                <a:effectLst/>
                <a:uLnTx/>
                <a:uFillTx/>
                <a:latin typeface="Calibri"/>
                <a:ea typeface="+mn-ea"/>
                <a:cs typeface="+mn-cs"/>
                <a:hlinkClick r:id="rId5"/>
              </a:rPr>
              <a:t> </a:t>
            </a:r>
            <a:r>
              <a:rPr kumimoji="0" lang="en-US" sz="2200" b="0" i="0" u="none" strike="noStrike" kern="1200" cap="none" spc="0" normalizeH="0" baseline="0" noProof="0" dirty="0" err="1">
                <a:ln>
                  <a:noFill/>
                </a:ln>
                <a:solidFill>
                  <a:prstClr val="black"/>
                </a:solidFill>
                <a:effectLst/>
                <a:uLnTx/>
                <a:uFillTx/>
                <a:latin typeface="Calibri"/>
                <a:ea typeface="+mn-ea"/>
                <a:cs typeface="+mn-cs"/>
                <a:hlinkClick r:id="rId5"/>
              </a:rPr>
              <a:t>en</a:t>
            </a:r>
            <a:r>
              <a:rPr kumimoji="0" lang="en-US" sz="2200" b="0" i="0" u="none" strike="noStrike" kern="1200" cap="none" spc="0" normalizeH="0" baseline="0" noProof="0" dirty="0">
                <a:ln>
                  <a:noFill/>
                </a:ln>
                <a:solidFill>
                  <a:prstClr val="black"/>
                </a:solidFill>
                <a:effectLst/>
                <a:uLnTx/>
                <a:uFillTx/>
                <a:latin typeface="Calibri"/>
                <a:ea typeface="+mn-ea"/>
                <a:cs typeface="+mn-cs"/>
                <a:hlinkClick r:id="rId5"/>
              </a:rPr>
              <a:t> </a:t>
            </a:r>
            <a:r>
              <a:rPr kumimoji="0" lang="en-US" sz="2200" b="0" i="0" u="none" strike="noStrike" kern="1200" cap="none" spc="0" normalizeH="0" baseline="0" noProof="0" dirty="0" err="1">
                <a:ln>
                  <a:noFill/>
                </a:ln>
                <a:solidFill>
                  <a:prstClr val="black"/>
                </a:solidFill>
                <a:effectLst/>
                <a:uLnTx/>
                <a:uFillTx/>
                <a:latin typeface="Calibri"/>
                <a:ea typeface="+mn-ea"/>
                <a:cs typeface="+mn-cs"/>
                <a:hlinkClick r:id="rId5"/>
              </a:rPr>
              <a:t>recherche</a:t>
            </a:r>
            <a:r>
              <a:rPr kumimoji="0" lang="en-US" sz="2200" b="0" i="0" u="none" strike="noStrike" kern="1200" cap="none" spc="0" normalizeH="0" baseline="0" noProof="0" dirty="0">
                <a:ln>
                  <a:noFill/>
                </a:ln>
                <a:solidFill>
                  <a:prstClr val="black"/>
                </a:solidFill>
                <a:effectLst/>
                <a:uLnTx/>
                <a:uFillTx/>
                <a:latin typeface="Calibri"/>
                <a:ea typeface="+mn-ea"/>
                <a:cs typeface="+mn-cs"/>
                <a:hlinkClick r:id="rId5"/>
              </a:rPr>
              <a:t> </a:t>
            </a:r>
            <a:r>
              <a:rPr kumimoji="0" lang="en-US" sz="2200" b="0" i="0" u="none" strike="noStrike" kern="1200" cap="none" spc="0" normalizeH="0" baseline="0" noProof="0" dirty="0" err="1">
                <a:ln>
                  <a:noFill/>
                </a:ln>
                <a:solidFill>
                  <a:prstClr val="black"/>
                </a:solidFill>
                <a:effectLst/>
                <a:uLnTx/>
                <a:uFillTx/>
                <a:latin typeface="Calibri"/>
                <a:ea typeface="+mn-ea"/>
                <a:cs typeface="+mn-cs"/>
                <a:hlinkClick r:id="rId5"/>
              </a:rPr>
              <a:t>biomédicale</a:t>
            </a:r>
            <a:r>
              <a:rPr kumimoji="0" lang="en-US" sz="2200" b="0" i="0" u="none" strike="noStrike" kern="1200" cap="none" spc="0" normalizeH="0" baseline="0" noProof="0" dirty="0">
                <a:ln>
                  <a:noFill/>
                </a:ln>
                <a:solidFill>
                  <a:prstClr val="black"/>
                </a:solidFill>
                <a:effectLst/>
                <a:uLnTx/>
                <a:uFillTx/>
                <a:latin typeface="Calibri"/>
                <a:ea typeface="+mn-ea"/>
                <a:cs typeface="+mn-cs"/>
                <a:hlinkClick r:id="rId5"/>
              </a:rPr>
              <a:t>: non </a:t>
            </a:r>
            <a:r>
              <a:rPr kumimoji="0" lang="en-US" sz="2200" b="0" i="0" u="none" strike="noStrike" kern="1200" cap="none" spc="0" normalizeH="0" baseline="0" noProof="0" dirty="0" err="1">
                <a:ln>
                  <a:noFill/>
                </a:ln>
                <a:solidFill>
                  <a:prstClr val="black"/>
                </a:solidFill>
                <a:effectLst/>
                <a:uLnTx/>
                <a:uFillTx/>
                <a:latin typeface="Calibri"/>
                <a:ea typeface="+mn-ea"/>
                <a:cs typeface="+mn-cs"/>
                <a:hlinkClick r:id="rId5"/>
              </a:rPr>
              <a:t>productifs</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2200" b="1" i="0" u="none" strike="noStrike" kern="1200" cap="none" spc="0" normalizeH="0" baseline="0" noProof="0" dirty="0">
                <a:ln>
                  <a:noFill/>
                </a:ln>
                <a:solidFill>
                  <a:srgbClr val="CC3300"/>
                </a:solidFill>
                <a:effectLst/>
                <a:uLnTx/>
                <a:uFillTx/>
                <a:latin typeface="Calibri"/>
                <a:ea typeface="+mn-ea"/>
                <a:cs typeface="+mn-cs"/>
              </a:rPr>
              <a:t>89% </a:t>
            </a:r>
            <a:r>
              <a:rPr kumimoji="0" lang="fr-FR" sz="2200" b="0" i="0" u="none" strike="noStrike" kern="1200" cap="none" spc="0" normalizeH="0" baseline="0" noProof="0" dirty="0">
                <a:ln>
                  <a:noFill/>
                </a:ln>
                <a:solidFill>
                  <a:prstClr val="black"/>
                </a:solidFill>
                <a:effectLst/>
                <a:uLnTx/>
                <a:uFillTx/>
                <a:latin typeface="Calibri"/>
                <a:ea typeface="+mn-ea"/>
                <a:cs typeface="+mn-cs"/>
              </a:rPr>
              <a:t>des </a:t>
            </a:r>
            <a:r>
              <a:rPr kumimoji="0" lang="fr-FR" sz="2200" b="0" i="0" u="none" strike="noStrike" kern="1200" cap="none" spc="0" normalizeH="0" baseline="0" noProof="0" dirty="0">
                <a:ln>
                  <a:noFill/>
                </a:ln>
                <a:solidFill>
                  <a:prstClr val="black"/>
                </a:solidFill>
                <a:effectLst/>
                <a:uLnTx/>
                <a:uFillTx/>
                <a:latin typeface="Calibri"/>
                <a:ea typeface="+mn-ea"/>
                <a:cs typeface="+mn-cs"/>
                <a:hlinkClick r:id="rId6"/>
              </a:rPr>
              <a:t>études animales citées pour les essais chez l'homme non publiées</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oupe 10">
            <a:extLst>
              <a:ext uri="{FF2B5EF4-FFF2-40B4-BE49-F238E27FC236}">
                <a16:creationId xmlns:a16="http://schemas.microsoft.com/office/drawing/2014/main" id="{D0477704-008C-49B0-9582-44724058C87B}"/>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5490108F-DBAB-4F23-BE6B-A5C0F0BB5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2747F55B-F3A8-4697-BF2B-E4C49AF615C1}"/>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3" name="ZoneTexte 12">
            <a:extLst>
              <a:ext uri="{FF2B5EF4-FFF2-40B4-BE49-F238E27FC236}">
                <a16:creationId xmlns:a16="http://schemas.microsoft.com/office/drawing/2014/main" id="{413F2615-D65D-4D7D-B99F-6C78CD46A9E6}"/>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37574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Lutter contre la falsification</a:t>
            </a:r>
          </a:p>
        </p:txBody>
      </p:sp>
      <p:grpSp>
        <p:nvGrpSpPr>
          <p:cNvPr id="2" name="Groupe 1"/>
          <p:cNvGrpSpPr/>
          <p:nvPr/>
        </p:nvGrpSpPr>
        <p:grpSpPr>
          <a:xfrm>
            <a:off x="678073" y="1052736"/>
            <a:ext cx="3605896" cy="492443"/>
            <a:chOff x="678073" y="980728"/>
            <a:chExt cx="3605896" cy="492443"/>
          </a:xfrm>
        </p:grpSpPr>
        <p:sp>
          <p:nvSpPr>
            <p:cNvPr id="20" name="ZoneTexte 19">
              <a:extLst>
                <a:ext uri="{FF2B5EF4-FFF2-40B4-BE49-F238E27FC236}">
                  <a16:creationId xmlns:a16="http://schemas.microsoft.com/office/drawing/2014/main" id="{030D9437-DE65-0F44-A733-3F9187FCEC7B}"/>
                </a:ext>
              </a:extLst>
            </p:cNvPr>
            <p:cNvSpPr txBox="1"/>
            <p:nvPr/>
          </p:nvSpPr>
          <p:spPr>
            <a:xfrm>
              <a:off x="1541169" y="980728"/>
              <a:ext cx="2742800" cy="492443"/>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txBody>
            <a:bodyPr wrap="square" rtlCol="0">
              <a:spAutoFit/>
            </a:bodyPr>
            <a:lstStyle>
              <a:defPPr>
                <a:defRPr lang="fr-FR"/>
              </a:defPPr>
              <a:lvl1pPr>
                <a:defRPr sz="2400">
                  <a:solidFill>
                    <a:schemeClr val="l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a:ln>
                    <a:noFill/>
                  </a:ln>
                  <a:solidFill>
                    <a:prstClr val="white"/>
                  </a:solidFill>
                  <a:effectLst/>
                  <a:uLnTx/>
                  <a:uFillTx/>
                  <a:latin typeface="Calibri"/>
                  <a:ea typeface="+mn-ea"/>
                  <a:cs typeface="+mn-cs"/>
                </a:rPr>
                <a:t>Constat alarmant</a:t>
              </a:r>
            </a:p>
          </p:txBody>
        </p:sp>
        <p:sp>
          <p:nvSpPr>
            <p:cNvPr id="21" name="Flèche droite 9">
              <a:extLst>
                <a:ext uri="{FF2B5EF4-FFF2-40B4-BE49-F238E27FC236}">
                  <a16:creationId xmlns:a16="http://schemas.microsoft.com/office/drawing/2014/main" id="{3F4FC59A-704C-5943-B6D3-52E0708DEEB5}"/>
                </a:ext>
              </a:extLst>
            </p:cNvPr>
            <p:cNvSpPr/>
            <p:nvPr/>
          </p:nvSpPr>
          <p:spPr>
            <a:xfrm>
              <a:off x="678073" y="988539"/>
              <a:ext cx="755634" cy="484632"/>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ZoneTexte 2"/>
          <p:cNvSpPr txBox="1"/>
          <p:nvPr/>
        </p:nvSpPr>
        <p:spPr>
          <a:xfrm>
            <a:off x="323528" y="1628800"/>
            <a:ext cx="8640960" cy="34317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400"/>
              </a:spcBef>
              <a:spcAft>
                <a:spcPts val="0"/>
              </a:spcAft>
              <a:buClrTx/>
              <a:buSzTx/>
              <a:buFontTx/>
              <a:buNone/>
              <a:tabLst/>
              <a:defRPr/>
            </a:pPr>
            <a:r>
              <a:rPr kumimoji="0" lang="fr-FR" sz="2200" b="1" i="0" u="none" strike="noStrike" kern="1200" cap="none" spc="0" normalizeH="0" baseline="0" noProof="0" dirty="0">
                <a:ln>
                  <a:noFill/>
                </a:ln>
                <a:solidFill>
                  <a:srgbClr val="CC3300"/>
                </a:solidFill>
                <a:effectLst/>
                <a:uLnTx/>
                <a:uFillTx/>
                <a:latin typeface="Calibri"/>
                <a:ea typeface="+mn-ea"/>
                <a:cs typeface="+mn-cs"/>
              </a:rPr>
              <a:t>25 % </a:t>
            </a:r>
            <a:r>
              <a:rPr kumimoji="0" lang="fr-FR" sz="2200" b="0" i="0" u="none" strike="noStrike" kern="1200" cap="none" spc="0" normalizeH="0" baseline="0" noProof="0" dirty="0">
                <a:ln>
                  <a:noFill/>
                </a:ln>
                <a:solidFill>
                  <a:prstClr val="black"/>
                </a:solidFill>
                <a:effectLst/>
                <a:uLnTx/>
                <a:uFillTx/>
                <a:latin typeface="Calibri"/>
                <a:ea typeface="+mn-ea"/>
                <a:cs typeface="+mn-cs"/>
              </a:rPr>
              <a:t>des auteurs d</a:t>
            </a:r>
            <a:r>
              <a:rPr kumimoji="0" lang="en-US" sz="2200" b="0" i="0" u="none" strike="noStrike" kern="1200" cap="none" spc="0" normalizeH="0" baseline="0" noProof="0" dirty="0">
                <a:ln>
                  <a:noFill/>
                </a:ln>
                <a:solidFill>
                  <a:prstClr val="black"/>
                </a:solidFill>
                <a:effectLst/>
                <a:uLnTx/>
                <a:uFillTx/>
                <a:latin typeface="Calibri"/>
                <a:ea typeface="+mn-ea"/>
                <a:cs typeface="+mn-cs"/>
              </a:rPr>
              <a:t>e </a:t>
            </a:r>
            <a:r>
              <a:rPr kumimoji="0" lang="en-US" sz="2200" b="0" i="1" u="none" strike="noStrike" kern="1200" cap="none" spc="0" normalizeH="0" baseline="0" noProof="0" dirty="0">
                <a:ln>
                  <a:noFill/>
                </a:ln>
                <a:solidFill>
                  <a:prstClr val="black"/>
                </a:solidFill>
                <a:effectLst/>
                <a:uLnTx/>
                <a:uFillTx/>
                <a:latin typeface="Calibri"/>
                <a:ea typeface="+mn-ea"/>
                <a:cs typeface="+mn-cs"/>
              </a:rPr>
              <a:t>J. of Cell Biology</a:t>
            </a:r>
            <a:r>
              <a:rPr kumimoji="0" lang="fr-FR" sz="2200" b="0" i="1" u="none" strike="noStrike" kern="1200" cap="none" spc="0" normalizeH="0" baseline="0" noProof="0" dirty="0">
                <a:ln>
                  <a:noFill/>
                </a:ln>
                <a:solidFill>
                  <a:prstClr val="black"/>
                </a:solidFill>
                <a:effectLst/>
                <a:uLnTx/>
                <a:uFillTx/>
                <a:latin typeface="Calibri"/>
                <a:ea typeface="+mn-ea"/>
                <a:cs typeface="+mn-cs"/>
              </a:rPr>
              <a:t> </a:t>
            </a:r>
            <a:r>
              <a:rPr kumimoji="0" lang="fr-FR" sz="2200" b="0" i="0" u="none" strike="noStrike" kern="1200" cap="none" spc="0" normalizeH="0" baseline="0" noProof="0" dirty="0">
                <a:ln>
                  <a:noFill/>
                </a:ln>
                <a:solidFill>
                  <a:prstClr val="black"/>
                </a:solidFill>
                <a:effectLst/>
                <a:uLnTx/>
                <a:uFillTx/>
                <a:latin typeface="Calibri"/>
                <a:ea typeface="+mn-ea"/>
                <a:cs typeface="+mn-cs"/>
              </a:rPr>
              <a:t>ont publié des </a:t>
            </a:r>
            <a:r>
              <a:rPr kumimoji="0" lang="fr-FR" sz="2200" b="0" i="0" u="none" strike="noStrike" kern="1200" cap="none" spc="0" normalizeH="0" baseline="0" noProof="0" dirty="0">
                <a:ln>
                  <a:noFill/>
                </a:ln>
                <a:solidFill>
                  <a:prstClr val="black"/>
                </a:solidFill>
                <a:effectLst/>
                <a:uLnTx/>
                <a:uFillTx/>
                <a:latin typeface="Calibri"/>
                <a:ea typeface="+mn-ea"/>
                <a:cs typeface="+mn-cs"/>
                <a:hlinkClick r:id="rId3"/>
              </a:rPr>
              <a:t>images manipulées</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50000"/>
              </a:lnSpc>
              <a:spcBef>
                <a:spcPts val="400"/>
              </a:spcBef>
              <a:spcAft>
                <a:spcPts val="0"/>
              </a:spcAft>
              <a:buClrTx/>
              <a:buSzTx/>
              <a:buFontTx/>
              <a:buNone/>
              <a:tabLst/>
              <a:defRPr/>
            </a:pPr>
            <a:r>
              <a:rPr kumimoji="0" lang="fr-FR" sz="2200" b="1" i="0" u="none" strike="noStrike" kern="1200" cap="none" spc="0" normalizeH="0" baseline="0" noProof="0" dirty="0">
                <a:ln>
                  <a:noFill/>
                </a:ln>
                <a:solidFill>
                  <a:srgbClr val="CC3300"/>
                </a:solidFill>
                <a:effectLst/>
                <a:uLnTx/>
                <a:uFillTx/>
                <a:latin typeface="Calibri"/>
                <a:ea typeface="+mn-ea"/>
                <a:cs typeface="+mn-cs"/>
              </a:rPr>
              <a:t>20 % </a:t>
            </a:r>
            <a:r>
              <a:rPr kumimoji="0" lang="fr-FR" sz="2200" b="0" i="0" u="none" strike="noStrike" kern="1200" cap="none" spc="0" normalizeH="0" baseline="0" noProof="0" dirty="0">
                <a:ln>
                  <a:noFill/>
                </a:ln>
                <a:solidFill>
                  <a:prstClr val="black"/>
                </a:solidFill>
                <a:effectLst/>
                <a:uLnTx/>
                <a:uFillTx/>
                <a:latin typeface="Calibri"/>
                <a:ea typeface="+mn-ea"/>
                <a:cs typeface="+mn-cs"/>
              </a:rPr>
              <a:t>des articles publiés chez EMBO avaient des </a:t>
            </a:r>
            <a:r>
              <a:rPr kumimoji="0" lang="fr-FR" sz="2200" b="0" i="0" u="none" strike="noStrike" kern="1200" cap="none" spc="0" normalizeH="0" baseline="0" noProof="0" dirty="0">
                <a:ln>
                  <a:noFill/>
                </a:ln>
                <a:solidFill>
                  <a:prstClr val="black"/>
                </a:solidFill>
                <a:effectLst/>
                <a:uLnTx/>
                <a:uFillTx/>
                <a:latin typeface="Calibri"/>
                <a:ea typeface="+mn-ea"/>
                <a:cs typeface="+mn-cs"/>
                <a:hlinkClick r:id="rId4"/>
              </a:rPr>
              <a:t>images manipulées</a:t>
            </a:r>
            <a:r>
              <a:rPr kumimoji="0" lang="fr-FR" sz="2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50000"/>
              </a:lnSpc>
              <a:spcBef>
                <a:spcPts val="400"/>
              </a:spcBef>
              <a:spcAft>
                <a:spcPts val="0"/>
              </a:spcAft>
              <a:buClrTx/>
              <a:buSzTx/>
              <a:buFontTx/>
              <a:buNone/>
              <a:tabLst/>
              <a:defRPr/>
            </a:pPr>
            <a:r>
              <a:rPr kumimoji="0" lang="fr-FR" sz="2200" b="1" i="0" u="none" strike="noStrike" kern="1200" cap="none" spc="0" normalizeH="0" baseline="0" noProof="0" dirty="0">
                <a:ln>
                  <a:noFill/>
                </a:ln>
                <a:solidFill>
                  <a:srgbClr val="CC3300"/>
                </a:solidFill>
                <a:effectLst/>
                <a:uLnTx/>
                <a:uFillTx/>
                <a:latin typeface="Calibri"/>
                <a:ea typeface="+mn-ea"/>
                <a:cs typeface="+mn-cs"/>
              </a:rPr>
              <a:t>50% </a:t>
            </a:r>
            <a:r>
              <a:rPr kumimoji="0" lang="fr-FR" sz="2200" b="0" i="0" u="none" strike="noStrike" kern="1200" cap="none" spc="0" normalizeH="0" baseline="0" noProof="0" dirty="0">
                <a:ln>
                  <a:noFill/>
                </a:ln>
                <a:solidFill>
                  <a:prstClr val="black"/>
                </a:solidFill>
                <a:effectLst/>
                <a:uLnTx/>
                <a:uFillTx/>
                <a:latin typeface="Calibri"/>
                <a:ea typeface="+mn-ea"/>
                <a:cs typeface="+mn-cs"/>
              </a:rPr>
              <a:t>des articles en anesthésie </a:t>
            </a:r>
            <a:r>
              <a:rPr kumimoji="0" lang="fr-FR" sz="2200" b="0" i="0" u="none" strike="noStrike" kern="1200" cap="none" spc="0" normalizeH="0" baseline="0" noProof="0" dirty="0">
                <a:ln>
                  <a:noFill/>
                </a:ln>
                <a:solidFill>
                  <a:prstClr val="black"/>
                </a:solidFill>
                <a:effectLst/>
                <a:uLnTx/>
                <a:uFillTx/>
                <a:latin typeface="Calibri"/>
                <a:ea typeface="+mn-ea"/>
                <a:cs typeface="+mn-cs"/>
                <a:hlinkClick r:id="rId5"/>
              </a:rPr>
              <a:t>rétractés pour fraude</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50000"/>
              </a:lnSpc>
              <a:spcBef>
                <a:spcPts val="400"/>
              </a:spcBef>
              <a:spcAft>
                <a:spcPts val="0"/>
              </a:spcAft>
              <a:buClrTx/>
              <a:buSzTx/>
              <a:buFontTx/>
              <a:buNone/>
              <a:tabLst/>
              <a:defRPr/>
            </a:pPr>
            <a:r>
              <a:rPr kumimoji="0" lang="fr-FR" sz="2200" b="1" i="0" u="none" strike="noStrike" kern="1200" cap="none" spc="0" normalizeH="0" baseline="0" noProof="0" dirty="0">
                <a:ln>
                  <a:noFill/>
                </a:ln>
                <a:solidFill>
                  <a:srgbClr val="CC3300"/>
                </a:solidFill>
                <a:effectLst/>
                <a:uLnTx/>
                <a:uFillTx/>
                <a:latin typeface="Calibri"/>
                <a:ea typeface="+mn-ea"/>
                <a:cs typeface="+mn-cs"/>
              </a:rPr>
              <a:t>1 article </a:t>
            </a:r>
            <a:r>
              <a:rPr kumimoji="0" lang="fr-FR" sz="2200" b="0" i="0" u="none" strike="noStrike" kern="1200" cap="none" spc="0" normalizeH="0" baseline="0" noProof="0" dirty="0">
                <a:ln>
                  <a:noFill/>
                </a:ln>
                <a:solidFill>
                  <a:prstClr val="black"/>
                </a:solidFill>
                <a:effectLst/>
                <a:uLnTx/>
                <a:uFillTx/>
                <a:latin typeface="Calibri"/>
                <a:ea typeface="+mn-ea"/>
                <a:cs typeface="+mn-cs"/>
              </a:rPr>
              <a:t>à l'origine de 400 autres dans ≠ spécialités avec </a:t>
            </a:r>
            <a:r>
              <a:rPr kumimoji="0" lang="fr-FR" sz="2200" b="0" i="0" u="none" strike="noStrike" kern="1200" cap="none" spc="0" normalizeH="0" baseline="0" noProof="0" dirty="0">
                <a:ln>
                  <a:noFill/>
                </a:ln>
                <a:solidFill>
                  <a:prstClr val="black"/>
                </a:solidFill>
                <a:effectLst/>
                <a:uLnTx/>
                <a:uFillTx/>
                <a:latin typeface="Calibri"/>
                <a:ea typeface="+mn-ea"/>
                <a:cs typeface="+mn-cs"/>
                <a:hlinkClick r:id="rId6"/>
              </a:rPr>
              <a:t>mêmes images </a:t>
            </a:r>
            <a:r>
              <a:rPr kumimoji="0" lang="fr-FR" sz="2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50000"/>
              </a:lnSpc>
              <a:spcBef>
                <a:spcPts val="400"/>
              </a:spcBef>
              <a:spcAft>
                <a:spcPts val="6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oupe 10">
            <a:extLst>
              <a:ext uri="{FF2B5EF4-FFF2-40B4-BE49-F238E27FC236}">
                <a16:creationId xmlns:a16="http://schemas.microsoft.com/office/drawing/2014/main" id="{D0477704-008C-49B0-9582-44724058C87B}"/>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5490108F-DBAB-4F23-BE6B-A5C0F0BB5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2747F55B-F3A8-4697-BF2B-E4C49AF615C1}"/>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 name="Image 5">
            <a:extLst>
              <a:ext uri="{FF2B5EF4-FFF2-40B4-BE49-F238E27FC236}">
                <a16:creationId xmlns:a16="http://schemas.microsoft.com/office/drawing/2014/main" id="{F090D8A5-3004-4E45-ACBD-81BACBD972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3728" y="3764570"/>
            <a:ext cx="4156514" cy="2591877"/>
          </a:xfrm>
          <a:prstGeom prst="rect">
            <a:avLst/>
          </a:prstGeom>
        </p:spPr>
      </p:pic>
      <p:sp>
        <p:nvSpPr>
          <p:cNvPr id="13" name="ZoneTexte 12">
            <a:extLst>
              <a:ext uri="{FF2B5EF4-FFF2-40B4-BE49-F238E27FC236}">
                <a16:creationId xmlns:a16="http://schemas.microsoft.com/office/drawing/2014/main" id="{B7B14024-0974-4CDC-A69D-CC101A89F6B0}"/>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1691203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Lutter contre le gaspillage et la falsification</a:t>
            </a:r>
          </a:p>
        </p:txBody>
      </p:sp>
      <p:grpSp>
        <p:nvGrpSpPr>
          <p:cNvPr id="11" name="Groupe 10">
            <a:extLst>
              <a:ext uri="{FF2B5EF4-FFF2-40B4-BE49-F238E27FC236}">
                <a16:creationId xmlns:a16="http://schemas.microsoft.com/office/drawing/2014/main" id="{D0477704-008C-49B0-9582-44724058C87B}"/>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5490108F-DBAB-4F23-BE6B-A5C0F0BB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5" name="Espace réservé du numéro de diapositive 4">
              <a:extLst>
                <a:ext uri="{FF2B5EF4-FFF2-40B4-BE49-F238E27FC236}">
                  <a16:creationId xmlns:a16="http://schemas.microsoft.com/office/drawing/2014/main" id="{2747F55B-F3A8-4697-BF2B-E4C49AF615C1}"/>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ZoneTexte 17">
            <a:extLst>
              <a:ext uri="{FF2B5EF4-FFF2-40B4-BE49-F238E27FC236}">
                <a16:creationId xmlns:a16="http://schemas.microsoft.com/office/drawing/2014/main" id="{4584D80D-2A94-49FC-9311-D03940B85DBB}"/>
              </a:ext>
            </a:extLst>
          </p:cNvPr>
          <p:cNvSpPr txBox="1"/>
          <p:nvPr/>
        </p:nvSpPr>
        <p:spPr>
          <a:xfrm>
            <a:off x="395536" y="1052736"/>
            <a:ext cx="8567430" cy="345139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50000"/>
              </a:lnSpc>
              <a:spcBef>
                <a:spcPts val="600"/>
              </a:spcBef>
              <a:spcAft>
                <a:spcPts val="600"/>
              </a:spcAft>
              <a:buClr>
                <a:srgbClr val="4BACC6"/>
              </a:buClr>
              <a:buSzTx/>
              <a:buFont typeface="Wingdings" panose="05000000000000000000"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Guides pour améliorer la qualité des recherches : </a:t>
            </a:r>
          </a:p>
          <a:p>
            <a:pPr marL="0" marR="0" lvl="0" indent="0" algn="just" defTabSz="914400" rtl="0" eaLnBrk="1" fontAlgn="auto" latinLnBrk="0" hangingPunct="1">
              <a:lnSpc>
                <a:spcPct val="100000"/>
              </a:lnSpc>
              <a:spcBef>
                <a:spcPts val="0"/>
              </a:spcBef>
              <a:spcAft>
                <a:spcPts val="0"/>
              </a:spcAft>
              <a:buClr>
                <a:srgbClr val="4BACC6"/>
              </a:buClr>
              <a:buSzTx/>
              <a:buFont typeface="Wingdings" panose="05000000000000000000" pitchFamily="2" charset="2"/>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CONSORT, STARD, PRISMA, ARRIVE, …. </a:t>
            </a:r>
            <a:endParaRPr kumimoji="0" lang="fr-FR" sz="22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342900" marR="0" lvl="0" indent="-342900" algn="just" defTabSz="914400" rtl="0" eaLnBrk="1" fontAlgn="auto" latinLnBrk="0" hangingPunct="1">
              <a:lnSpc>
                <a:spcPct val="150000"/>
              </a:lnSpc>
              <a:spcBef>
                <a:spcPts val="600"/>
              </a:spcBef>
              <a:spcAft>
                <a:spcPts val="600"/>
              </a:spcAft>
              <a:buClr>
                <a:srgbClr val="4BACC6"/>
              </a:buClr>
              <a:buSzTx/>
              <a:buFont typeface="Wingdings" panose="05000000000000000000"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Sites sur critiques et rétractations d’articles:</a:t>
            </a:r>
          </a:p>
          <a:p>
            <a:pPr marL="0" marR="0" lvl="0" indent="0" algn="just" defTabSz="914400" rtl="0" eaLnBrk="1" fontAlgn="auto" latinLnBrk="0" hangingPunct="1">
              <a:lnSpc>
                <a:spcPct val="100000"/>
              </a:lnSpc>
              <a:spcBef>
                <a:spcPts val="0"/>
              </a:spcBef>
              <a:spcAft>
                <a:spcPts val="0"/>
              </a:spcAft>
              <a:buClr>
                <a:srgbClr val="4BACC6"/>
              </a:buClr>
              <a:buSzTx/>
              <a:buFont typeface="Wingdings" panose="05000000000000000000" pitchFamily="2" charset="2"/>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400" b="0" i="0" u="none" strike="noStrike" kern="1200" cap="none" spc="0" normalizeH="0" baseline="0" noProof="0" dirty="0" err="1">
                <a:ln>
                  <a:noFill/>
                </a:ln>
                <a:solidFill>
                  <a:prstClr val="black"/>
                </a:solidFill>
                <a:effectLst/>
                <a:uLnTx/>
                <a:uFillTx/>
                <a:latin typeface="Calibri" panose="020F0502020204030204" pitchFamily="34" charset="0"/>
                <a:cs typeface="Times New Roman"/>
                <a:hlinkClick r:id="rId4"/>
              </a:rPr>
              <a:t>Retraction</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hlinkClick r:id="rId4"/>
              </a:rPr>
              <a:t> Watch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et </a:t>
            </a:r>
            <a:r>
              <a:rPr kumimoji="0" lang="fr-FR" sz="2400" b="0" i="0" u="none" strike="noStrike" kern="1200" cap="none" spc="0" normalizeH="0" baseline="0" noProof="0" dirty="0" err="1">
                <a:ln>
                  <a:noFill/>
                </a:ln>
                <a:solidFill>
                  <a:prstClr val="black"/>
                </a:solidFill>
                <a:effectLst/>
                <a:uLnTx/>
                <a:uFillTx/>
                <a:latin typeface="Calibri" panose="020F0502020204030204" pitchFamily="34" charset="0"/>
                <a:cs typeface="Times New Roman"/>
                <a:hlinkClick r:id="rId5"/>
              </a:rPr>
              <a:t>PubPeer</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342900" marR="0" lvl="0" indent="-342900" algn="just" defTabSz="914400" rtl="0" eaLnBrk="1" fontAlgn="auto" latinLnBrk="0" hangingPunct="1">
              <a:lnSpc>
                <a:spcPct val="150000"/>
              </a:lnSpc>
              <a:spcBef>
                <a:spcPts val="600"/>
              </a:spcBef>
              <a:spcAft>
                <a:spcPts val="600"/>
              </a:spcAft>
              <a:buClr>
                <a:srgbClr val="4BACC6"/>
              </a:buClr>
              <a:buSzTx/>
              <a:buFont typeface="Wingdings" panose="05000000000000000000"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Réseaux et conférences sur Intégrité scientifique</a:t>
            </a:r>
          </a:p>
          <a:p>
            <a:pPr marL="342900" marR="0" lvl="0" indent="-342900" algn="just" defTabSz="914400" rtl="0" eaLnBrk="1" fontAlgn="auto" latinLnBrk="0" hangingPunct="1">
              <a:lnSpc>
                <a:spcPct val="150000"/>
              </a:lnSpc>
              <a:spcBef>
                <a:spcPts val="600"/>
              </a:spcBef>
              <a:spcAft>
                <a:spcPts val="600"/>
              </a:spcAft>
              <a:buClr>
                <a:srgbClr val="4BACC6"/>
              </a:buClr>
              <a:buSzTx/>
              <a:buFont typeface="Wingdings" panose="05000000000000000000"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Exigence des PGD dans les projets</a:t>
            </a:r>
          </a:p>
        </p:txBody>
      </p:sp>
      <p:pic>
        <p:nvPicPr>
          <p:cNvPr id="19" name="Image 18">
            <a:extLst>
              <a:ext uri="{FF2B5EF4-FFF2-40B4-BE49-F238E27FC236}">
                <a16:creationId xmlns:a16="http://schemas.microsoft.com/office/drawing/2014/main" id="{893958CB-B828-4F24-AAC9-8CE9DA53A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6694" y="1628800"/>
            <a:ext cx="2365826" cy="4243990"/>
          </a:xfrm>
          <a:prstGeom prst="rect">
            <a:avLst/>
          </a:prstGeom>
        </p:spPr>
      </p:pic>
      <p:sp>
        <p:nvSpPr>
          <p:cNvPr id="9" name="ZoneTexte 8">
            <a:extLst>
              <a:ext uri="{FF2B5EF4-FFF2-40B4-BE49-F238E27FC236}">
                <a16:creationId xmlns:a16="http://schemas.microsoft.com/office/drawing/2014/main" id="{81A6C2DB-FB7F-46D6-8F22-177A118D9538}"/>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307990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Les enjeux du PGD</a:t>
            </a:r>
          </a:p>
        </p:txBody>
      </p:sp>
      <p:sp>
        <p:nvSpPr>
          <p:cNvPr id="15" name="ZoneTexte 14"/>
          <p:cNvSpPr txBox="1"/>
          <p:nvPr/>
        </p:nvSpPr>
        <p:spPr>
          <a:xfrm>
            <a:off x="605045" y="1124744"/>
            <a:ext cx="8448422" cy="255454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Minimiser les risques de perte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de données</a:t>
            </a:r>
          </a:p>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Éviter les duplications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d’expériences</a:t>
            </a:r>
          </a:p>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Faciliter la </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réutilisation de vos données</a:t>
            </a:r>
          </a:p>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anose="05000000000000000000"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Optimiser le financement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de la recherche </a:t>
            </a:r>
          </a:p>
          <a:p>
            <a:pPr marL="0" marR="0" lvl="0" indent="0" algn="just" defTabSz="914400" rtl="0" eaLnBrk="1" fontAlgn="auto" latinLnBrk="0" hangingPunct="1">
              <a:lnSpc>
                <a:spcPct val="100000"/>
              </a:lnSpc>
              <a:spcBef>
                <a:spcPts val="600"/>
              </a:spcBef>
              <a:spcAft>
                <a:spcPts val="600"/>
              </a:spcAft>
              <a:buClr>
                <a:srgbClr val="4BACC6"/>
              </a:buClr>
              <a:buSzTx/>
              <a:buFont typeface="Wingdings" panose="05000000000000000000" pitchFamily="2" charset="2"/>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          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meilleur usage de l’argent public</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8096" y="630560"/>
            <a:ext cx="2438400" cy="2438400"/>
          </a:xfrm>
          <a:prstGeom prst="rect">
            <a:avLst/>
          </a:prstGeom>
        </p:spPr>
      </p:pic>
      <p:grpSp>
        <p:nvGrpSpPr>
          <p:cNvPr id="11" name="Groupe 10">
            <a:extLst>
              <a:ext uri="{FF2B5EF4-FFF2-40B4-BE49-F238E27FC236}">
                <a16:creationId xmlns:a16="http://schemas.microsoft.com/office/drawing/2014/main" id="{8411A9DB-E375-441D-97B3-F69CBCFB1F24}"/>
              </a:ext>
            </a:extLst>
          </p:cNvPr>
          <p:cNvGrpSpPr/>
          <p:nvPr/>
        </p:nvGrpSpPr>
        <p:grpSpPr>
          <a:xfrm>
            <a:off x="5938" y="6464300"/>
            <a:ext cx="9120556" cy="435904"/>
            <a:chOff x="5938" y="6464300"/>
            <a:chExt cx="9120556" cy="435904"/>
          </a:xfrm>
        </p:grpSpPr>
        <p:pic>
          <p:nvPicPr>
            <p:cNvPr id="14" name="Image 13">
              <a:extLst>
                <a:ext uri="{FF2B5EF4-FFF2-40B4-BE49-F238E27FC236}">
                  <a16:creationId xmlns:a16="http://schemas.microsoft.com/office/drawing/2014/main" id="{481B013B-9209-4BFB-A10D-9D667F44A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6" name="Espace réservé du numéro de diapositive 4">
              <a:extLst>
                <a:ext uri="{FF2B5EF4-FFF2-40B4-BE49-F238E27FC236}">
                  <a16:creationId xmlns:a16="http://schemas.microsoft.com/office/drawing/2014/main" id="{210EE56A-CA7C-45E8-B6FA-62CA61B23C3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0" name="ZoneTexte 19"/>
          <p:cNvSpPr txBox="1"/>
          <p:nvPr/>
        </p:nvSpPr>
        <p:spPr>
          <a:xfrm>
            <a:off x="605045" y="3845947"/>
            <a:ext cx="8136902" cy="2031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Garantir la reproductibilité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de la recherche</a:t>
            </a:r>
          </a:p>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anose="05000000000000000000"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Assurer transparence, intégrité, traçabilité, fiabilité </a:t>
            </a:r>
          </a:p>
          <a:p>
            <a:pPr marL="0" marR="0" lvl="0" indent="0" algn="just" defTabSz="714375" rtl="0" eaLnBrk="1" fontAlgn="auto" latinLnBrk="0" hangingPunct="1">
              <a:lnSpc>
                <a:spcPct val="100000"/>
              </a:lnSpc>
              <a:spcBef>
                <a:spcPts val="600"/>
              </a:spcBef>
              <a:spcAft>
                <a:spcPts val="600"/>
              </a:spcAft>
              <a:buClr>
                <a:srgbClr val="4BACC6"/>
              </a:buClr>
              <a:buSzTx/>
              <a:buFont typeface="Wingdings" panose="05000000000000000000" pitchFamily="2" charset="2"/>
              <a:buNone/>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 meilleure garantie contre la fraude scientifique</a:t>
            </a:r>
          </a:p>
          <a:p>
            <a:pPr marL="0" marR="0" lvl="0" indent="0" algn="just" defTabSz="714375" rtl="0" eaLnBrk="1" fontAlgn="auto" latinLnBrk="0" hangingPunct="1">
              <a:lnSpc>
                <a:spcPct val="100000"/>
              </a:lnSpc>
              <a:spcBef>
                <a:spcPts val="600"/>
              </a:spcBef>
              <a:spcAft>
                <a:spcPts val="600"/>
              </a:spcAft>
              <a:buClr>
                <a:srgbClr val="4BACC6"/>
              </a:buClr>
              <a:buSzTx/>
              <a:buFont typeface="Wingdings" panose="05000000000000000000" pitchFamily="2" charset="2"/>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	 renforce la confiance des citoyens </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sp>
        <p:nvSpPr>
          <p:cNvPr id="10" name="ZoneTexte 9">
            <a:extLst>
              <a:ext uri="{FF2B5EF4-FFF2-40B4-BE49-F238E27FC236}">
                <a16:creationId xmlns:a16="http://schemas.microsoft.com/office/drawing/2014/main" id="{210E081C-627C-4340-ABC9-EEBADEEBADF0}"/>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24237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908720"/>
            <a:ext cx="6768752" cy="5081869"/>
          </a:xfrm>
          <a:prstGeom prst="rect">
            <a:avLst/>
          </a:prstGeom>
        </p:spPr>
      </p:pic>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Enjeu mondial</a:t>
            </a:r>
          </a:p>
        </p:txBody>
      </p:sp>
      <p:grpSp>
        <p:nvGrpSpPr>
          <p:cNvPr id="11" name="Groupe 10">
            <a:extLst>
              <a:ext uri="{FF2B5EF4-FFF2-40B4-BE49-F238E27FC236}">
                <a16:creationId xmlns:a16="http://schemas.microsoft.com/office/drawing/2014/main" id="{6F436DD1-6258-456A-998D-7B93FB2067E6}"/>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F0C01664-ED1D-43DC-AE03-089DC0F53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26C99298-3339-4A6F-82E9-522F9FB7163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3" name="ZoneTexte 12"/>
          <p:cNvSpPr txBox="1"/>
          <p:nvPr/>
        </p:nvSpPr>
        <p:spPr>
          <a:xfrm>
            <a:off x="179512" y="908720"/>
            <a:ext cx="8567430" cy="147732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
                <a:srgbClr val="4BACC6"/>
              </a:buClr>
              <a:buSzTx/>
              <a:buFont typeface="Wingdings" panose="05000000000000000000"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Mouvement mondial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Science ouverte »</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712788" marR="0" lvl="0" indent="0" algn="just" defTabSz="914400" rtl="0" eaLnBrk="1" fontAlgn="auto" latinLnBrk="0" hangingPunct="1">
              <a:lnSpc>
                <a:spcPct val="100000"/>
              </a:lnSpc>
              <a:spcBef>
                <a:spcPts val="0"/>
              </a:spcBef>
              <a:spcAft>
                <a:spcPts val="0"/>
              </a:spcAft>
              <a:buClr>
                <a:srgbClr val="4BACC6"/>
              </a:buClr>
              <a:buSzTx/>
              <a:buFont typeface="Wingdings" panose="05000000000000000000" pitchFamily="2" charset="2"/>
              <a:buNone/>
              <a:tabLst/>
              <a:defRPr/>
            </a:pPr>
            <a:r>
              <a:rPr kumimoji="0" lang="fr-FR" sz="2200" b="0" i="1" u="none" strike="noStrike" kern="1200" cap="none" spc="0" normalizeH="0" baseline="0" noProof="0" dirty="0">
                <a:ln>
                  <a:noFill/>
                </a:ln>
                <a:solidFill>
                  <a:prstClr val="black"/>
                </a:solidFill>
                <a:effectLst/>
                <a:uLnTx/>
                <a:uFillTx/>
                <a:latin typeface="Calibri" panose="020F0502020204030204" pitchFamily="34" charset="0"/>
                <a:cs typeface="Times New Roman"/>
              </a:rPr>
              <a:t>« consistant à diffuser les matériaux et les résultats de recherche, </a:t>
            </a:r>
          </a:p>
          <a:p>
            <a:pPr marL="712788" marR="0" lvl="0" indent="0" algn="just" defTabSz="914400" rtl="0" eaLnBrk="1" fontAlgn="auto" latinLnBrk="0" hangingPunct="1">
              <a:lnSpc>
                <a:spcPct val="100000"/>
              </a:lnSpc>
              <a:spcBef>
                <a:spcPts val="0"/>
              </a:spcBef>
              <a:spcAft>
                <a:spcPts val="0"/>
              </a:spcAft>
              <a:buClr>
                <a:srgbClr val="4BACC6"/>
              </a:buClr>
              <a:buSzTx/>
              <a:buFont typeface="Wingdings" panose="05000000000000000000" pitchFamily="2" charset="2"/>
              <a:buNone/>
              <a:tabLst/>
              <a:defRPr/>
            </a:pPr>
            <a:r>
              <a:rPr kumimoji="0" lang="fr-FR" sz="2200" b="0" i="1" u="none" strike="noStrike" kern="1200" cap="none" spc="0" normalizeH="0" baseline="0" noProof="0" dirty="0">
                <a:ln>
                  <a:noFill/>
                </a:ln>
                <a:solidFill>
                  <a:prstClr val="black"/>
                </a:solidFill>
                <a:effectLst/>
                <a:uLnTx/>
                <a:uFillTx/>
                <a:latin typeface="Calibri" panose="020F0502020204030204" pitchFamily="34" charset="0"/>
                <a:cs typeface="Times New Roman"/>
              </a:rPr>
              <a:t>sans obstacles technique, juridique, géographique ou commercial, </a:t>
            </a:r>
          </a:p>
          <a:p>
            <a:pPr marL="712788" marR="0" lvl="0" indent="0" algn="just" defTabSz="914400" rtl="0" eaLnBrk="1" fontAlgn="auto" latinLnBrk="0" hangingPunct="1">
              <a:lnSpc>
                <a:spcPct val="100000"/>
              </a:lnSpc>
              <a:spcBef>
                <a:spcPts val="0"/>
              </a:spcBef>
              <a:spcAft>
                <a:spcPts val="0"/>
              </a:spcAft>
              <a:buClr>
                <a:srgbClr val="4BACC6"/>
              </a:buClr>
              <a:buSzTx/>
              <a:buFont typeface="Wingdings" panose="05000000000000000000" pitchFamily="2" charset="2"/>
              <a:buNone/>
              <a:tabLst/>
              <a:defRPr/>
            </a:pPr>
            <a:r>
              <a:rPr kumimoji="0" lang="fr-FR" sz="2200" b="0" i="1" u="none" strike="noStrike" kern="1200" cap="none" spc="0" normalizeH="0" baseline="0" noProof="0" dirty="0">
                <a:ln>
                  <a:noFill/>
                </a:ln>
                <a:solidFill>
                  <a:prstClr val="black"/>
                </a:solidFill>
                <a:effectLst/>
                <a:uLnTx/>
                <a:uFillTx/>
                <a:latin typeface="Calibri" panose="020F0502020204030204" pitchFamily="34" charset="0"/>
                <a:cs typeface="Times New Roman"/>
              </a:rPr>
              <a:t>et idéalement sans aucun délai. » </a:t>
            </a:r>
          </a:p>
        </p:txBody>
      </p:sp>
      <p:grpSp>
        <p:nvGrpSpPr>
          <p:cNvPr id="9" name="Groupe 8">
            <a:extLst>
              <a:ext uri="{FF2B5EF4-FFF2-40B4-BE49-F238E27FC236}">
                <a16:creationId xmlns:a16="http://schemas.microsoft.com/office/drawing/2014/main" id="{6D708BE3-63E7-4804-8F4F-DA61ADFB595B}"/>
              </a:ext>
            </a:extLst>
          </p:cNvPr>
          <p:cNvGrpSpPr/>
          <p:nvPr/>
        </p:nvGrpSpPr>
        <p:grpSpPr>
          <a:xfrm>
            <a:off x="3851920" y="2018355"/>
            <a:ext cx="5226970" cy="4589954"/>
            <a:chOff x="3851920" y="2018355"/>
            <a:chExt cx="5226970" cy="4589954"/>
          </a:xfrm>
        </p:grpSpPr>
        <p:pic>
          <p:nvPicPr>
            <p:cNvPr id="2" name="Image 1">
              <a:extLst>
                <a:ext uri="{FF2B5EF4-FFF2-40B4-BE49-F238E27FC236}">
                  <a16:creationId xmlns:a16="http://schemas.microsoft.com/office/drawing/2014/main" id="{AB189668-D21C-4F88-A88A-AFF480FF3998}"/>
                </a:ext>
              </a:extLst>
            </p:cNvPr>
            <p:cNvPicPr>
              <a:picLocks noChangeAspect="1"/>
            </p:cNvPicPr>
            <p:nvPr/>
          </p:nvPicPr>
          <p:blipFill>
            <a:blip r:embed="rId5"/>
            <a:stretch>
              <a:fillRect/>
            </a:stretch>
          </p:blipFill>
          <p:spPr>
            <a:xfrm>
              <a:off x="7176395" y="3759851"/>
              <a:ext cx="1902495" cy="618962"/>
            </a:xfrm>
            <a:prstGeom prst="rect">
              <a:avLst/>
            </a:prstGeom>
          </p:spPr>
        </p:pic>
        <p:pic>
          <p:nvPicPr>
            <p:cNvPr id="4" name="Image 3">
              <a:extLst>
                <a:ext uri="{FF2B5EF4-FFF2-40B4-BE49-F238E27FC236}">
                  <a16:creationId xmlns:a16="http://schemas.microsoft.com/office/drawing/2014/main" id="{BB150D9A-E491-412A-A4C9-DC97B4B8A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6394" y="4591538"/>
              <a:ext cx="1698187" cy="723442"/>
            </a:xfrm>
            <a:prstGeom prst="rect">
              <a:avLst/>
            </a:prstGeom>
          </p:spPr>
        </p:pic>
        <p:pic>
          <p:nvPicPr>
            <p:cNvPr id="5" name="Image 4">
              <a:extLst>
                <a:ext uri="{FF2B5EF4-FFF2-40B4-BE49-F238E27FC236}">
                  <a16:creationId xmlns:a16="http://schemas.microsoft.com/office/drawing/2014/main" id="{D826BC92-B9C1-4C2E-A012-4E9B8B86EFAE}"/>
                </a:ext>
              </a:extLst>
            </p:cNvPr>
            <p:cNvPicPr>
              <a:picLocks noChangeAspect="1"/>
            </p:cNvPicPr>
            <p:nvPr/>
          </p:nvPicPr>
          <p:blipFill>
            <a:blip r:embed="rId7"/>
            <a:stretch>
              <a:fillRect/>
            </a:stretch>
          </p:blipFill>
          <p:spPr>
            <a:xfrm>
              <a:off x="3851920" y="5884293"/>
              <a:ext cx="2740918" cy="724016"/>
            </a:xfrm>
            <a:prstGeom prst="rect">
              <a:avLst/>
            </a:prstGeom>
          </p:spPr>
        </p:pic>
        <p:pic>
          <p:nvPicPr>
            <p:cNvPr id="6" name="Image 5">
              <a:extLst>
                <a:ext uri="{FF2B5EF4-FFF2-40B4-BE49-F238E27FC236}">
                  <a16:creationId xmlns:a16="http://schemas.microsoft.com/office/drawing/2014/main" id="{FA9C9011-555D-42D6-B541-7CE5151CC1F5}"/>
                </a:ext>
              </a:extLst>
            </p:cNvPr>
            <p:cNvPicPr>
              <a:picLocks noChangeAspect="1"/>
            </p:cNvPicPr>
            <p:nvPr/>
          </p:nvPicPr>
          <p:blipFill>
            <a:blip r:embed="rId8"/>
            <a:stretch>
              <a:fillRect/>
            </a:stretch>
          </p:blipFill>
          <p:spPr>
            <a:xfrm>
              <a:off x="5157925" y="2018355"/>
              <a:ext cx="2057400" cy="1257300"/>
            </a:xfrm>
            <a:prstGeom prst="rect">
              <a:avLst/>
            </a:prstGeom>
          </p:spPr>
        </p:pic>
        <p:pic>
          <p:nvPicPr>
            <p:cNvPr id="7" name="Image 6">
              <a:extLst>
                <a:ext uri="{FF2B5EF4-FFF2-40B4-BE49-F238E27FC236}">
                  <a16:creationId xmlns:a16="http://schemas.microsoft.com/office/drawing/2014/main" id="{9B8F7737-DEE3-450A-A154-69637F54167C}"/>
                </a:ext>
              </a:extLst>
            </p:cNvPr>
            <p:cNvPicPr>
              <a:picLocks noChangeAspect="1"/>
            </p:cNvPicPr>
            <p:nvPr/>
          </p:nvPicPr>
          <p:blipFill>
            <a:blip r:embed="rId9"/>
            <a:stretch>
              <a:fillRect/>
            </a:stretch>
          </p:blipFill>
          <p:spPr>
            <a:xfrm>
              <a:off x="6706568" y="5581598"/>
              <a:ext cx="2057401" cy="778476"/>
            </a:xfrm>
            <a:prstGeom prst="rect">
              <a:avLst/>
            </a:prstGeom>
          </p:spPr>
        </p:pic>
        <p:pic>
          <p:nvPicPr>
            <p:cNvPr id="8" name="Image 7">
              <a:extLst>
                <a:ext uri="{FF2B5EF4-FFF2-40B4-BE49-F238E27FC236}">
                  <a16:creationId xmlns:a16="http://schemas.microsoft.com/office/drawing/2014/main" id="{5524CF64-2DF0-4336-9025-38B1C59F373A}"/>
                </a:ext>
              </a:extLst>
            </p:cNvPr>
            <p:cNvPicPr>
              <a:picLocks noChangeAspect="1"/>
            </p:cNvPicPr>
            <p:nvPr/>
          </p:nvPicPr>
          <p:blipFill>
            <a:blip r:embed="rId10"/>
            <a:stretch>
              <a:fillRect/>
            </a:stretch>
          </p:blipFill>
          <p:spPr>
            <a:xfrm>
              <a:off x="7413113" y="2190611"/>
              <a:ext cx="1535762" cy="1257300"/>
            </a:xfrm>
            <a:prstGeom prst="rect">
              <a:avLst/>
            </a:prstGeom>
          </p:spPr>
        </p:pic>
      </p:grpSp>
    </p:spTree>
    <p:extLst>
      <p:ext uri="{BB962C8B-B14F-4D97-AF65-F5344CB8AC3E}">
        <p14:creationId xmlns:p14="http://schemas.microsoft.com/office/powerpoint/2010/main" val="16198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068D354-37BF-4A5C-9C25-B4CB4838B6E9}"/>
              </a:ext>
            </a:extLst>
          </p:cNvPr>
          <p:cNvGrpSpPr/>
          <p:nvPr/>
        </p:nvGrpSpPr>
        <p:grpSpPr>
          <a:xfrm>
            <a:off x="5938" y="6464300"/>
            <a:ext cx="9120556" cy="435904"/>
            <a:chOff x="5938" y="6464300"/>
            <a:chExt cx="9120556" cy="435904"/>
          </a:xfrm>
        </p:grpSpPr>
        <p:pic>
          <p:nvPicPr>
            <p:cNvPr id="7" name="Image 6">
              <a:extLst>
                <a:ext uri="{FF2B5EF4-FFF2-40B4-BE49-F238E27FC236}">
                  <a16:creationId xmlns:a16="http://schemas.microsoft.com/office/drawing/2014/main" id="{2F010699-DE9E-418A-BF96-D2A54F069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8" name="Espace réservé du numéro de diapositive 4">
              <a:extLst>
                <a:ext uri="{FF2B5EF4-FFF2-40B4-BE49-F238E27FC236}">
                  <a16:creationId xmlns:a16="http://schemas.microsoft.com/office/drawing/2014/main" id="{5F3AB0CA-F919-46FD-8694-8F34DD3E5C67}"/>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e 9">
            <a:extLst>
              <a:ext uri="{FF2B5EF4-FFF2-40B4-BE49-F238E27FC236}">
                <a16:creationId xmlns:a16="http://schemas.microsoft.com/office/drawing/2014/main" id="{FD0F7A45-9AC0-4D58-99DC-B037FE7A4940}"/>
              </a:ext>
            </a:extLst>
          </p:cNvPr>
          <p:cNvGrpSpPr/>
          <p:nvPr/>
        </p:nvGrpSpPr>
        <p:grpSpPr>
          <a:xfrm>
            <a:off x="5938" y="6464300"/>
            <a:ext cx="9120556" cy="435904"/>
            <a:chOff x="5938" y="6464300"/>
            <a:chExt cx="9120556" cy="435904"/>
          </a:xfrm>
        </p:grpSpPr>
        <p:pic>
          <p:nvPicPr>
            <p:cNvPr id="12" name="Image 11">
              <a:extLst>
                <a:ext uri="{FF2B5EF4-FFF2-40B4-BE49-F238E27FC236}">
                  <a16:creationId xmlns:a16="http://schemas.microsoft.com/office/drawing/2014/main" id="{6074C5E9-CDDB-4A85-AD58-947C66174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3" name="Espace réservé du numéro de diapositive 4">
              <a:extLst>
                <a:ext uri="{FF2B5EF4-FFF2-40B4-BE49-F238E27FC236}">
                  <a16:creationId xmlns:a16="http://schemas.microsoft.com/office/drawing/2014/main" id="{89D13E55-7C6A-4F01-AF72-EBAE8C71E175}"/>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Titre 1">
            <a:extLst>
              <a:ext uri="{FF2B5EF4-FFF2-40B4-BE49-F238E27FC236}">
                <a16:creationId xmlns:a16="http://schemas.microsoft.com/office/drawing/2014/main" id="{A41CD24B-BE68-F147-B130-B13F8BFF1E70}"/>
              </a:ext>
            </a:extLst>
          </p:cNvPr>
          <p:cNvSpPr>
            <a:spLocks noGrp="1"/>
          </p:cNvSpPr>
          <p:nvPr>
            <p:ph type="title"/>
          </p:nvPr>
        </p:nvSpPr>
        <p:spPr>
          <a:xfrm>
            <a:off x="0" y="0"/>
            <a:ext cx="9159368" cy="718949"/>
          </a:xfrm>
          <a:blipFill>
            <a:blip r:embed="rId4"/>
            <a:tile tx="0" ty="0" sx="100000" sy="100000" flip="none" algn="tl"/>
          </a:blip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l"/>
            <a:r>
              <a:rPr lang="fr-FR" sz="3200" b="1" dirty="0">
                <a:latin typeface="+mn-lt"/>
              </a:rPr>
              <a:t>PGD </a:t>
            </a:r>
            <a:r>
              <a:rPr lang="fr-FR" sz="3200" b="1" dirty="0"/>
              <a:t>selon les bailleurs</a:t>
            </a:r>
            <a:endParaRPr lang="fr-FR" sz="3200" b="1" dirty="0">
              <a:latin typeface="+mn-lt"/>
            </a:endParaRPr>
          </a:p>
        </p:txBody>
      </p:sp>
      <p:grpSp>
        <p:nvGrpSpPr>
          <p:cNvPr id="28" name="Groupe 27"/>
          <p:cNvGrpSpPr/>
          <p:nvPr/>
        </p:nvGrpSpPr>
        <p:grpSpPr>
          <a:xfrm>
            <a:off x="415003" y="2708920"/>
            <a:ext cx="8189445" cy="707886"/>
            <a:chOff x="415003" y="2204864"/>
            <a:chExt cx="8189445" cy="707886"/>
          </a:xfrm>
        </p:grpSpPr>
        <p:sp>
          <p:nvSpPr>
            <p:cNvPr id="6" name="Flèche droite 5"/>
            <p:cNvSpPr/>
            <p:nvPr/>
          </p:nvSpPr>
          <p:spPr>
            <a:xfrm>
              <a:off x="1410138" y="2343936"/>
              <a:ext cx="71943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ZoneTexte 42"/>
            <p:cNvSpPr txBox="1"/>
            <p:nvPr/>
          </p:nvSpPr>
          <p:spPr>
            <a:xfrm>
              <a:off x="5233050" y="2204864"/>
              <a:ext cx="1427182"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Démarrage du projet</a:t>
              </a:r>
            </a:p>
          </p:txBody>
        </p:sp>
        <p:sp>
          <p:nvSpPr>
            <p:cNvPr id="35" name="ZoneTexte 34"/>
            <p:cNvSpPr txBox="1"/>
            <p:nvPr/>
          </p:nvSpPr>
          <p:spPr>
            <a:xfrm>
              <a:off x="2136706" y="2383806"/>
              <a:ext cx="14271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Soumission</a:t>
              </a:r>
            </a:p>
          </p:txBody>
        </p:sp>
        <p:sp>
          <p:nvSpPr>
            <p:cNvPr id="34" name="ZoneTexte 33"/>
            <p:cNvSpPr txBox="1"/>
            <p:nvPr/>
          </p:nvSpPr>
          <p:spPr>
            <a:xfrm>
              <a:off x="415003" y="2394352"/>
              <a:ext cx="14271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Conception</a:t>
              </a:r>
            </a:p>
          </p:txBody>
        </p:sp>
      </p:grpSp>
      <p:grpSp>
        <p:nvGrpSpPr>
          <p:cNvPr id="29" name="Groupe 28"/>
          <p:cNvGrpSpPr/>
          <p:nvPr/>
        </p:nvGrpSpPr>
        <p:grpSpPr>
          <a:xfrm>
            <a:off x="7308304" y="1844824"/>
            <a:ext cx="1128990" cy="4149328"/>
            <a:chOff x="7404817" y="1196752"/>
            <a:chExt cx="1128990" cy="4149328"/>
          </a:xfrm>
        </p:grpSpPr>
        <p:sp>
          <p:nvSpPr>
            <p:cNvPr id="18" name="ZoneTexte 17"/>
            <p:cNvSpPr txBox="1"/>
            <p:nvPr/>
          </p:nvSpPr>
          <p:spPr>
            <a:xfrm>
              <a:off x="7470842" y="4638194"/>
              <a:ext cx="996940" cy="707886"/>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Livrable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mois 6</a:t>
              </a:r>
            </a:p>
          </p:txBody>
        </p:sp>
        <p:sp>
          <p:nvSpPr>
            <p:cNvPr id="22" name="ZoneTexte 21"/>
            <p:cNvSpPr txBox="1"/>
            <p:nvPr/>
          </p:nvSpPr>
          <p:spPr>
            <a:xfrm>
              <a:off x="7481264" y="1196752"/>
              <a:ext cx="931665" cy="807913"/>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H2020</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ANR</a:t>
              </a:r>
            </a:p>
          </p:txBody>
        </p:sp>
        <p:pic>
          <p:nvPicPr>
            <p:cNvPr id="46" name="Imag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4817" y="2852936"/>
              <a:ext cx="1128990" cy="1643513"/>
            </a:xfrm>
            <a:prstGeom prst="rect">
              <a:avLst/>
            </a:prstGeom>
            <a:ln>
              <a:solidFill>
                <a:schemeClr val="accent3">
                  <a:lumMod val="60000"/>
                  <a:lumOff val="40000"/>
                </a:schemeClr>
              </a:solidFill>
            </a:ln>
          </p:spPr>
        </p:pic>
        <p:sp>
          <p:nvSpPr>
            <p:cNvPr id="16" name="ZoneTexte 15"/>
            <p:cNvSpPr txBox="1"/>
            <p:nvPr/>
          </p:nvSpPr>
          <p:spPr>
            <a:xfrm>
              <a:off x="7437855" y="2204864"/>
              <a:ext cx="1047082" cy="430887"/>
            </a:xfrm>
            <a:prstGeom prst="rect">
              <a:avLst/>
            </a:prstGeom>
            <a:ln>
              <a:solidFill>
                <a:srgbClr val="FF99FF"/>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PGD </a:t>
              </a:r>
              <a:r>
                <a:rPr kumimoji="0" lang="fr-FR" sz="1800" b="0" i="0" u="none" strike="noStrike" kern="1200" cap="none" spc="0" normalizeH="0" baseline="0" noProof="0" dirty="0">
                  <a:ln>
                    <a:noFill/>
                  </a:ln>
                  <a:solidFill>
                    <a:prstClr val="black"/>
                  </a:solidFill>
                  <a:effectLst/>
                  <a:uLnTx/>
                  <a:uFillTx/>
                  <a:latin typeface="Calibri"/>
                  <a:ea typeface="+mn-ea"/>
                  <a:cs typeface="+mn-cs"/>
                </a:rPr>
                <a:t>V1 </a:t>
              </a:r>
            </a:p>
          </p:txBody>
        </p:sp>
      </p:grpSp>
      <p:grpSp>
        <p:nvGrpSpPr>
          <p:cNvPr id="30" name="Groupe 29"/>
          <p:cNvGrpSpPr/>
          <p:nvPr/>
        </p:nvGrpSpPr>
        <p:grpSpPr>
          <a:xfrm>
            <a:off x="611560" y="1137518"/>
            <a:ext cx="6696744" cy="523220"/>
            <a:chOff x="299042" y="5001514"/>
            <a:chExt cx="8928989" cy="697626"/>
          </a:xfrm>
        </p:grpSpPr>
        <p:sp>
          <p:nvSpPr>
            <p:cNvPr id="31" name="ZoneTexte 30"/>
            <p:cNvSpPr txBox="1"/>
            <p:nvPr/>
          </p:nvSpPr>
          <p:spPr>
            <a:xfrm>
              <a:off x="1451170" y="5001514"/>
              <a:ext cx="7776861" cy="6976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Timing différent mais mêmes objectifs</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Flèche droite 31"/>
            <p:cNvSpPr/>
            <p:nvPr/>
          </p:nvSpPr>
          <p:spPr>
            <a:xfrm>
              <a:off x="299042" y="5097522"/>
              <a:ext cx="978408" cy="48463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e 1"/>
          <p:cNvGrpSpPr/>
          <p:nvPr/>
        </p:nvGrpSpPr>
        <p:grpSpPr>
          <a:xfrm>
            <a:off x="1160351" y="3359363"/>
            <a:ext cx="3466270" cy="3002657"/>
            <a:chOff x="1160351" y="3359363"/>
            <a:chExt cx="3466270" cy="3002657"/>
          </a:xfrm>
        </p:grpSpPr>
        <p:sp>
          <p:nvSpPr>
            <p:cNvPr id="45" name="ZoneTexte 44"/>
            <p:cNvSpPr txBox="1"/>
            <p:nvPr/>
          </p:nvSpPr>
          <p:spPr>
            <a:xfrm>
              <a:off x="1160351" y="4769276"/>
              <a:ext cx="3466270" cy="1592744"/>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Suisse, Finlande, Pologne </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NSF, NIH, USDA</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200" b="0" i="0" u="none" strike="noStrike" kern="1200" cap="none" spc="0" normalizeH="0" baseline="0" noProof="0" dirty="0" err="1">
                  <a:ln>
                    <a:noFill/>
                  </a:ln>
                  <a:solidFill>
                    <a:prstClr val="black"/>
                  </a:solidFill>
                  <a:effectLst/>
                  <a:uLnTx/>
                  <a:uFillTx/>
                  <a:latin typeface="Calibri"/>
                  <a:ea typeface="+mn-ea"/>
                  <a:cs typeface="+mn-cs"/>
                </a:rPr>
                <a:t>Wellcome</a:t>
              </a:r>
              <a:r>
                <a:rPr kumimoji="0" lang="fr-FR" sz="2200" b="0" i="0" u="none" strike="noStrike" kern="1200" cap="none" spc="0" normalizeH="0" baseline="0" noProof="0" dirty="0">
                  <a:ln>
                    <a:noFill/>
                  </a:ln>
                  <a:solidFill>
                    <a:prstClr val="black"/>
                  </a:solidFill>
                  <a:effectLst/>
                  <a:uLnTx/>
                  <a:uFillTx/>
                  <a:latin typeface="Calibri"/>
                  <a:ea typeface="+mn-ea"/>
                  <a:cs typeface="+mn-cs"/>
                </a:rPr>
                <a:t> Trust</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B&amp;M Gates</a:t>
              </a:r>
            </a:p>
          </p:txBody>
        </p:sp>
        <p:sp>
          <p:nvSpPr>
            <p:cNvPr id="47" name="ZoneTexte 46"/>
            <p:cNvSpPr txBox="1"/>
            <p:nvPr/>
          </p:nvSpPr>
          <p:spPr>
            <a:xfrm>
              <a:off x="2339752" y="3817952"/>
              <a:ext cx="994183" cy="430887"/>
            </a:xfrm>
            <a:prstGeom prst="rect">
              <a:avLst/>
            </a:prstGeom>
            <a:ln>
              <a:solidFill>
                <a:srgbClr val="FF99FF"/>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a:ea typeface="+mn-ea"/>
                  <a:cs typeface="+mn-cs"/>
                </a:rPr>
                <a:t>PGD </a:t>
              </a:r>
              <a:r>
                <a:rPr kumimoji="0" lang="fr-FR" sz="1800" b="0" i="0" u="none" strike="noStrike" kern="1200" cap="none" spc="0" normalizeH="0" baseline="0" noProof="0" dirty="0">
                  <a:ln>
                    <a:noFill/>
                  </a:ln>
                  <a:solidFill>
                    <a:prstClr val="black"/>
                  </a:solidFill>
                  <a:effectLst/>
                  <a:uLnTx/>
                  <a:uFillTx/>
                  <a:latin typeface="Calibri"/>
                  <a:ea typeface="+mn-ea"/>
                  <a:cs typeface="+mn-cs"/>
                </a:rPr>
                <a:t>V1</a:t>
              </a:r>
            </a:p>
          </p:txBody>
        </p:sp>
        <p:cxnSp>
          <p:nvCxnSpPr>
            <p:cNvPr id="14" name="Connecteur droit avec flèche 13"/>
            <p:cNvCxnSpPr/>
            <p:nvPr/>
          </p:nvCxnSpPr>
          <p:spPr>
            <a:xfrm flipV="1">
              <a:off x="2836843" y="4295467"/>
              <a:ext cx="0" cy="4296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V="1">
              <a:off x="2843808" y="3359363"/>
              <a:ext cx="0" cy="4296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3" name="ZoneTexte 32">
            <a:extLst>
              <a:ext uri="{FF2B5EF4-FFF2-40B4-BE49-F238E27FC236}">
                <a16:creationId xmlns:a16="http://schemas.microsoft.com/office/drawing/2014/main" id="{5B9FDB4F-49AD-42C5-91E0-1900F723C8A8}"/>
              </a:ext>
            </a:extLst>
          </p:cNvPr>
          <p:cNvSpPr txBox="1"/>
          <p:nvPr/>
        </p:nvSpPr>
        <p:spPr>
          <a:xfrm>
            <a:off x="-7684" y="6623205"/>
            <a:ext cx="9159368" cy="276999"/>
          </a:xfrm>
          <a:prstGeom prst="rect">
            <a:avLst/>
          </a:prstGeom>
          <a:noFill/>
        </p:spPr>
        <p:txBody>
          <a:bodyPr wrap="square" rtlCol="0">
            <a:spAutoFit/>
          </a:bodyPr>
          <a:lstStyle/>
          <a:p>
            <a:pPr algn="ctr"/>
            <a:r>
              <a:rPr lang="fr-FR" sz="1200" dirty="0"/>
              <a:t>Formation « Plan de Gestion des Données »  - 19/20 octobre 2020</a:t>
            </a:r>
          </a:p>
        </p:txBody>
      </p:sp>
    </p:spTree>
    <p:extLst>
      <p:ext uri="{BB962C8B-B14F-4D97-AF65-F5344CB8AC3E}">
        <p14:creationId xmlns:p14="http://schemas.microsoft.com/office/powerpoint/2010/main" val="121395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Enjeu national</a:t>
            </a:r>
          </a:p>
        </p:txBody>
      </p:sp>
      <p:grpSp>
        <p:nvGrpSpPr>
          <p:cNvPr id="11" name="Groupe 10">
            <a:extLst>
              <a:ext uri="{FF2B5EF4-FFF2-40B4-BE49-F238E27FC236}">
                <a16:creationId xmlns:a16="http://schemas.microsoft.com/office/drawing/2014/main" id="{6F436DD1-6258-456A-998D-7B93FB2067E6}"/>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F0C01664-ED1D-43DC-AE03-089DC0F5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26C99298-3339-4A6F-82E9-522F9FB7163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4" name="ZoneTexte 23"/>
          <p:cNvSpPr txBox="1"/>
          <p:nvPr/>
        </p:nvSpPr>
        <p:spPr>
          <a:xfrm>
            <a:off x="467544" y="951111"/>
            <a:ext cx="8567430" cy="180049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0"/>
              </a:spcAft>
              <a:buClr>
                <a:srgbClr val="4BACC6"/>
              </a:buClr>
              <a:buSzTx/>
              <a:buFont typeface="Wingdings" panose="05000000000000000000"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Engagement du MESRI: </a:t>
            </a:r>
          </a:p>
          <a:p>
            <a:pPr marL="342900" marR="0" lvl="0" indent="-342900" algn="just" defTabSz="914400" rtl="0" eaLnBrk="1" fontAlgn="auto" latinLnBrk="0" hangingPunct="1">
              <a:lnSpc>
                <a:spcPct val="100000"/>
              </a:lnSpc>
              <a:spcBef>
                <a:spcPts val="600"/>
              </a:spcBef>
              <a:spcAft>
                <a:spcPts val="0"/>
              </a:spcAft>
              <a:buClr>
                <a:srgbClr val="4BACC6"/>
              </a:buClr>
              <a:buSzTx/>
              <a:buFont typeface="Wingdings" panose="05000000000000000000" pitchFamily="2" charset="2"/>
              <a:buChar char="à"/>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Construire un écosystème de la « science ouverte »</a:t>
            </a:r>
          </a:p>
          <a:p>
            <a:pPr marL="342900" marR="0" lvl="0" indent="-342900" algn="just" defTabSz="914400" rtl="0" eaLnBrk="1" fontAlgn="auto" latinLnBrk="0" hangingPunct="1">
              <a:lnSpc>
                <a:spcPct val="100000"/>
              </a:lnSpc>
              <a:spcBef>
                <a:spcPts val="600"/>
              </a:spcBef>
              <a:spcAft>
                <a:spcPts val="0"/>
              </a:spcAft>
              <a:buClr>
                <a:srgbClr val="4BACC6"/>
              </a:buClr>
              <a:buSzTx/>
              <a:buFont typeface="Wingdings" panose="05000000000000000000" pitchFamily="2" charset="2"/>
              <a:buChar char="à"/>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Renforcer la visibilité/attractivité de la recherche française </a:t>
            </a:r>
          </a:p>
          <a:p>
            <a:pPr marL="342900" marR="0" lvl="0" indent="-342900" algn="just" defTabSz="914400" rtl="0" eaLnBrk="1" fontAlgn="auto" latinLnBrk="0" hangingPunct="1">
              <a:lnSpc>
                <a:spcPct val="100000"/>
              </a:lnSpc>
              <a:spcBef>
                <a:spcPts val="600"/>
              </a:spcBef>
              <a:spcAft>
                <a:spcPts val="0"/>
              </a:spcAft>
              <a:buClr>
                <a:srgbClr val="4BACC6"/>
              </a:buClr>
              <a:buSzTx/>
              <a:buFont typeface="Wingdings" panose="05000000000000000000" pitchFamily="2" charset="2"/>
              <a:buChar char="v"/>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hlinkClick r:id="rId4"/>
              </a:rPr>
              <a:t>Plan d’action national</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hlinkClick r:id="rId5"/>
              </a:rPr>
              <a:t>PNSO</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hlinkClick r:id="rId6"/>
              </a:rPr>
              <a:t>COSO</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hlinkClick r:id="rId7"/>
              </a:rPr>
              <a:t>ANR</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p:txBody>
      </p:sp>
      <p:grpSp>
        <p:nvGrpSpPr>
          <p:cNvPr id="9" name="Groupe 8">
            <a:extLst>
              <a:ext uri="{FF2B5EF4-FFF2-40B4-BE49-F238E27FC236}">
                <a16:creationId xmlns:a16="http://schemas.microsoft.com/office/drawing/2014/main" id="{5B23F323-512A-4027-83DE-EE8CFE4E4C60}"/>
              </a:ext>
            </a:extLst>
          </p:cNvPr>
          <p:cNvGrpSpPr/>
          <p:nvPr/>
        </p:nvGrpSpPr>
        <p:grpSpPr>
          <a:xfrm>
            <a:off x="634353" y="3070003"/>
            <a:ext cx="8084184" cy="2951285"/>
            <a:chOff x="520264" y="1413819"/>
            <a:chExt cx="8084184" cy="2951285"/>
          </a:xfrm>
        </p:grpSpPr>
        <p:pic>
          <p:nvPicPr>
            <p:cNvPr id="2" name="Image 1"/>
            <p:cNvPicPr>
              <a:picLocks noChangeAspect="1"/>
            </p:cNvPicPr>
            <p:nvPr/>
          </p:nvPicPr>
          <p:blipFill>
            <a:blip r:embed="rId8"/>
            <a:stretch>
              <a:fillRect/>
            </a:stretch>
          </p:blipFill>
          <p:spPr>
            <a:xfrm>
              <a:off x="6372200" y="1413819"/>
              <a:ext cx="2232248" cy="2951285"/>
            </a:xfrm>
            <a:prstGeom prst="rect">
              <a:avLst/>
            </a:prstGeom>
          </p:spPr>
        </p:pic>
        <p:pic>
          <p:nvPicPr>
            <p:cNvPr id="8" name="Image 7">
              <a:extLst>
                <a:ext uri="{FF2B5EF4-FFF2-40B4-BE49-F238E27FC236}">
                  <a16:creationId xmlns:a16="http://schemas.microsoft.com/office/drawing/2014/main" id="{54D062E0-E8BD-4B95-B8A8-E0CEB7B6AA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1276" y="1605452"/>
              <a:ext cx="1770684" cy="2531615"/>
            </a:xfrm>
            <a:prstGeom prst="rect">
              <a:avLst/>
            </a:prstGeom>
          </p:spPr>
        </p:pic>
        <p:pic>
          <p:nvPicPr>
            <p:cNvPr id="5" name="Imag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9519" y="1628799"/>
              <a:ext cx="1779535" cy="2508267"/>
            </a:xfrm>
            <a:prstGeom prst="rect">
              <a:avLst/>
            </a:prstGeom>
            <a:ln>
              <a:solidFill>
                <a:srgbClr val="0070C0"/>
              </a:solidFill>
            </a:ln>
          </p:spPr>
        </p:pic>
        <p:pic>
          <p:nvPicPr>
            <p:cNvPr id="7" name="Imag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0264" y="1664244"/>
              <a:ext cx="1818447" cy="2472824"/>
            </a:xfrm>
            <a:prstGeom prst="rect">
              <a:avLst/>
            </a:prstGeom>
          </p:spPr>
        </p:pic>
      </p:grpSp>
      <p:sp>
        <p:nvSpPr>
          <p:cNvPr id="14" name="ZoneTexte 13">
            <a:extLst>
              <a:ext uri="{FF2B5EF4-FFF2-40B4-BE49-F238E27FC236}">
                <a16:creationId xmlns:a16="http://schemas.microsoft.com/office/drawing/2014/main" id="{37A592F8-7D96-417A-9CFA-EFB88D835FCA}"/>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28718793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Les enjeux du PGD</a:t>
            </a:r>
          </a:p>
        </p:txBody>
      </p:sp>
      <p:grpSp>
        <p:nvGrpSpPr>
          <p:cNvPr id="11" name="Groupe 10">
            <a:extLst>
              <a:ext uri="{FF2B5EF4-FFF2-40B4-BE49-F238E27FC236}">
                <a16:creationId xmlns:a16="http://schemas.microsoft.com/office/drawing/2014/main" id="{6F436DD1-6258-456A-998D-7B93FB2067E6}"/>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F0C01664-ED1D-43DC-AE03-089DC0F5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26C99298-3339-4A6F-82E9-522F9FB7163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5" name="ZoneTexte 14"/>
          <p:cNvSpPr txBox="1"/>
          <p:nvPr/>
        </p:nvSpPr>
        <p:spPr>
          <a:xfrm>
            <a:off x="540000" y="1080000"/>
            <a:ext cx="8439368" cy="182357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457200" marR="0" lvl="1" indent="-457200" algn="l" defTabSz="914400" rtl="0" eaLnBrk="1" fontAlgn="auto" latinLnBrk="0" hangingPunct="1">
              <a:lnSpc>
                <a:spcPct val="100000"/>
              </a:lnSpc>
              <a:spcBef>
                <a:spcPts val="1200"/>
              </a:spcBef>
              <a:spcAft>
                <a:spcPts val="300"/>
              </a:spcAft>
              <a:buClr>
                <a:srgbClr val="4BACC6"/>
              </a:buClr>
              <a:buSzTx/>
              <a:buFont typeface="Wingdings" panose="05000000000000000000"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Enjeux scientifique, déontologique, éthique et sociétal</a:t>
            </a:r>
          </a:p>
          <a:p>
            <a:pPr marL="742950" marR="0" lvl="1" indent="-285750" algn="l" defTabSz="914400" rtl="0" eaLnBrk="1" fontAlgn="auto" latinLnBrk="0" hangingPunct="1">
              <a:lnSpc>
                <a:spcPct val="100000"/>
              </a:lnSpc>
              <a:spcBef>
                <a:spcPts val="600"/>
              </a:spcBef>
              <a:spcAft>
                <a:spcPts val="300"/>
              </a:spcAft>
              <a:buClr>
                <a:srgbClr val="4BACC6"/>
              </a:buClr>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Transparence et intégrité scientifique des recherches</a:t>
            </a:r>
          </a:p>
          <a:p>
            <a:pPr marL="742950" marR="0" lvl="1" indent="-285750" algn="l" defTabSz="914400" rtl="0" eaLnBrk="1" fontAlgn="auto" latinLnBrk="0" hangingPunct="1">
              <a:lnSpc>
                <a:spcPct val="100000"/>
              </a:lnSpc>
              <a:spcBef>
                <a:spcPts val="600"/>
              </a:spcBef>
              <a:spcAft>
                <a:spcPts val="300"/>
              </a:spcAft>
              <a:buClr>
                <a:srgbClr val="4BACC6"/>
              </a:buClr>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Ouverture des données + publications + logiciels + méthodes</a:t>
            </a:r>
          </a:p>
          <a:p>
            <a:pPr marL="742950" marR="0" lvl="1" indent="-285750" algn="l" defTabSz="914400" rtl="0" eaLnBrk="1" fontAlgn="auto" latinLnBrk="0" hangingPunct="1">
              <a:lnSpc>
                <a:spcPct val="100000"/>
              </a:lnSpc>
              <a:spcBef>
                <a:spcPts val="600"/>
              </a:spcBef>
              <a:spcAft>
                <a:spcPts val="300"/>
              </a:spcAft>
              <a:buClr>
                <a:srgbClr val="4BACC6"/>
              </a:buClr>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Faciliter leur réutilisation des données (</a:t>
            </a:r>
            <a:r>
              <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documentation associée)</a:t>
            </a:r>
          </a:p>
        </p:txBody>
      </p:sp>
      <p:sp>
        <p:nvSpPr>
          <p:cNvPr id="25" name="ZoneTexte 24"/>
          <p:cNvSpPr txBox="1"/>
          <p:nvPr/>
        </p:nvSpPr>
        <p:spPr>
          <a:xfrm>
            <a:off x="536442" y="2958506"/>
            <a:ext cx="8442926" cy="337784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742950" marR="0" lvl="1" indent="-285750" algn="l" defTabSz="914400" rtl="0" eaLnBrk="1" fontAlgn="auto" latinLnBrk="0" hangingPunct="1">
              <a:lnSpc>
                <a:spcPct val="100000"/>
              </a:lnSpc>
              <a:spcBef>
                <a:spcPts val="600"/>
              </a:spcBef>
              <a:spcAft>
                <a:spcPts val="300"/>
              </a:spcAft>
              <a:buClr>
                <a:srgbClr val="4BACC6"/>
              </a:buClr>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Faire avancer la science et accélérer l’innovation</a:t>
            </a:r>
          </a:p>
          <a:p>
            <a:pPr marL="457200" marR="0" lvl="1" indent="0" algn="l" defTabSz="914400" rtl="0" eaLnBrk="1" fontAlgn="auto" latinLnBrk="0" hangingPunct="1">
              <a:lnSpc>
                <a:spcPct val="100000"/>
              </a:lnSpc>
              <a:spcBef>
                <a:spcPts val="300"/>
              </a:spcBef>
              <a:spcAft>
                <a:spcPts val="300"/>
              </a:spcAft>
              <a:buClr>
                <a:srgbClr val="4BACC6"/>
              </a:buClr>
              <a:buSzTx/>
              <a:buFontTx/>
              <a:buNone/>
              <a:tabLst/>
              <a:defRPr/>
            </a:pPr>
            <a:r>
              <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Rendre réutilisables ses données pour d’autres, pour le futur…..</a:t>
            </a:r>
          </a:p>
          <a:p>
            <a:pPr marL="985838" marR="0" lvl="1" indent="458788" algn="l" defTabSz="914400" rtl="0" eaLnBrk="1" fontAlgn="auto" latinLnBrk="0" hangingPunct="1">
              <a:lnSpc>
                <a:spcPct val="100000"/>
              </a:lnSpc>
              <a:spcBef>
                <a:spcPts val="300"/>
              </a:spcBef>
              <a:spcAft>
                <a:spcPts val="0"/>
              </a:spcAft>
              <a:buClr>
                <a:srgbClr val="4BACC6"/>
              </a:buClr>
              <a:buSzTx/>
              <a:buFont typeface="Wingdings" panose="05000000000000000000" pitchFamily="2" charset="2"/>
              <a:buChar char="à"/>
              <a:tabLst/>
              <a:defRPr/>
            </a:pPr>
            <a:r>
              <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Permettre de nouvelles découvertes</a:t>
            </a:r>
          </a:p>
          <a:p>
            <a:pPr marL="985838" marR="0" lvl="1" indent="458788" algn="l" defTabSz="914400" rtl="0" eaLnBrk="1" fontAlgn="auto" latinLnBrk="0" hangingPunct="1">
              <a:lnSpc>
                <a:spcPct val="100000"/>
              </a:lnSpc>
              <a:spcBef>
                <a:spcPts val="300"/>
              </a:spcBef>
              <a:spcAft>
                <a:spcPts val="0"/>
              </a:spcAft>
              <a:buClr>
                <a:srgbClr val="4BACC6"/>
              </a:buClr>
              <a:buSzTx/>
              <a:buFont typeface="Wingdings" panose="05000000000000000000" pitchFamily="2" charset="2"/>
              <a:buChar char="à"/>
              <a:tabLst/>
              <a:defRPr/>
            </a:pPr>
            <a:r>
              <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Créer des services / applications </a:t>
            </a:r>
          </a:p>
          <a:p>
            <a:pPr marL="985838" marR="0" lvl="1" indent="458788" algn="l" defTabSz="914400" rtl="0" eaLnBrk="1" fontAlgn="auto" latinLnBrk="0" hangingPunct="1">
              <a:lnSpc>
                <a:spcPct val="100000"/>
              </a:lnSpc>
              <a:spcBef>
                <a:spcPts val="300"/>
              </a:spcBef>
              <a:spcAft>
                <a:spcPts val="0"/>
              </a:spcAft>
              <a:buClr>
                <a:srgbClr val="4BACC6"/>
              </a:buClr>
              <a:buSzTx/>
              <a:buFont typeface="Wingdings" panose="05000000000000000000" pitchFamily="2" charset="2"/>
              <a:buChar char="à"/>
              <a:tabLst/>
              <a:defRPr/>
            </a:pPr>
            <a:r>
              <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Paramétrer/nourrir des modèles</a:t>
            </a:r>
          </a:p>
          <a:p>
            <a:pPr marL="985838" marR="0" lvl="1" indent="458788" algn="l" defTabSz="914400" rtl="0" eaLnBrk="1" fontAlgn="auto" latinLnBrk="0" hangingPunct="1">
              <a:lnSpc>
                <a:spcPct val="100000"/>
              </a:lnSpc>
              <a:spcBef>
                <a:spcPts val="300"/>
              </a:spcBef>
              <a:spcAft>
                <a:spcPts val="0"/>
              </a:spcAft>
              <a:buClr>
                <a:srgbClr val="4BACC6"/>
              </a:buClr>
              <a:buSzTx/>
              <a:buFont typeface="Wingdings" panose="05000000000000000000" pitchFamily="2" charset="2"/>
              <a:buChar char="à"/>
              <a:tabLst/>
              <a:defRPr/>
            </a:pPr>
            <a:r>
              <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Contribuer à des méta-analyses et études globales</a:t>
            </a:r>
            <a:endPar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742950" marR="0" lvl="1" indent="-285750" algn="l" defTabSz="914400" rtl="0" eaLnBrk="1" fontAlgn="auto" latinLnBrk="0" hangingPunct="1">
              <a:lnSpc>
                <a:spcPct val="100000"/>
              </a:lnSpc>
              <a:spcBef>
                <a:spcPts val="600"/>
              </a:spcBef>
              <a:spcAft>
                <a:spcPts val="300"/>
              </a:spcAft>
              <a:buClr>
                <a:srgbClr val="4BACC6"/>
              </a:buClr>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et la société</a:t>
            </a:r>
          </a:p>
          <a:p>
            <a:pPr marL="457200" marR="0" lvl="1" indent="0" algn="l" defTabSz="914400" rtl="0" eaLnBrk="1" fontAlgn="auto" latinLnBrk="0" hangingPunct="1">
              <a:lnSpc>
                <a:spcPct val="100000"/>
              </a:lnSpc>
              <a:spcBef>
                <a:spcPts val="300"/>
              </a:spcBef>
              <a:spcAft>
                <a:spcPts val="300"/>
              </a:spcAft>
              <a:buClr>
                <a:srgbClr val="4BACC6"/>
              </a:buClr>
              <a:buSzTx/>
              <a:buFontTx/>
              <a:buNone/>
              <a:tabLst/>
              <a:defRPr/>
            </a:pPr>
            <a:r>
              <a:rPr kumimoji="0" lang="fr-FR"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Rendre accessibles et réutilisables des données: à des citoyens, </a:t>
            </a:r>
            <a:r>
              <a:rPr kumimoji="0" lang="fr-FR" sz="2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ONGs</a:t>
            </a:r>
            <a:r>
              <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organisations paysannes, … peut les aider à résoudre des problèmes.</a:t>
            </a:r>
          </a:p>
        </p:txBody>
      </p:sp>
      <p:sp>
        <p:nvSpPr>
          <p:cNvPr id="10" name="ZoneTexte 9">
            <a:extLst>
              <a:ext uri="{FF2B5EF4-FFF2-40B4-BE49-F238E27FC236}">
                <a16:creationId xmlns:a16="http://schemas.microsoft.com/office/drawing/2014/main" id="{F0ACCE9F-8BCB-42EF-81D0-E91C30672CEC}"/>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227258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Les enjeux du PGD</a:t>
            </a:r>
          </a:p>
        </p:txBody>
      </p:sp>
      <p:grpSp>
        <p:nvGrpSpPr>
          <p:cNvPr id="11" name="Groupe 10">
            <a:extLst>
              <a:ext uri="{FF2B5EF4-FFF2-40B4-BE49-F238E27FC236}">
                <a16:creationId xmlns:a16="http://schemas.microsoft.com/office/drawing/2014/main" id="{6F436DD1-6258-456A-998D-7B93FB2067E6}"/>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F0C01664-ED1D-43DC-AE03-089DC0F5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26C99298-3339-4A6F-82E9-522F9FB7163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5" name="ZoneTexte 14"/>
          <p:cNvSpPr txBox="1"/>
          <p:nvPr/>
        </p:nvSpPr>
        <p:spPr>
          <a:xfrm>
            <a:off x="323528" y="980728"/>
            <a:ext cx="8730958" cy="553228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l" defTabSz="914400" rtl="0" eaLnBrk="1" fontAlgn="auto" latinLnBrk="0" hangingPunct="1">
              <a:lnSpc>
                <a:spcPct val="100000"/>
              </a:lnSpc>
              <a:spcBef>
                <a:spcPts val="600"/>
              </a:spcBef>
              <a:spcAft>
                <a:spcPts val="300"/>
              </a:spcAft>
              <a:buClr>
                <a:srgbClr val="4BACC6"/>
              </a:buClr>
              <a:buSzTx/>
              <a:buFont typeface="Wingdings" panose="05000000000000000000" pitchFamily="2" charset="2"/>
              <a:buChar char="v"/>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Le partage des données est nécessaire pour répondre aux grands défis de société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qui sont complexes et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interdisciplinaires</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615950" marR="0" lvl="0" indent="-342900" algn="l"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Mettre à disposition ses données pour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enrichir celles produites par d’autres</a:t>
            </a:r>
          </a:p>
          <a:p>
            <a:pPr marL="615950" marR="0" lvl="0" indent="-342900" algn="l"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Rassembler de vastes ensembles de données issus de sources </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et hétérogènes</a:t>
            </a:r>
          </a:p>
          <a:p>
            <a:pPr marL="615950" marR="0" lvl="0" indent="-342900" algn="l"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Dans un entrepôt de données, sous forme standardisée, pour permettre de combiner ces nombreux jeux de données même si produits par </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disciplines </a:t>
            </a:r>
          </a:p>
          <a:p>
            <a:pPr marL="615950" marR="0" lvl="0" indent="-342900" algn="l" defTabSz="914400" rtl="0" eaLnBrk="1" fontAlgn="auto" latinLnBrk="0" hangingPunct="1">
              <a:lnSpc>
                <a:spcPct val="100000"/>
              </a:lnSpc>
              <a:spcBef>
                <a:spcPts val="600"/>
              </a:spcBef>
              <a:spcAft>
                <a:spcPts val="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Contribuer aux travaux globaux sur </a:t>
            </a:r>
          </a:p>
          <a:p>
            <a:pPr marL="1163638" marR="0" lvl="0" indent="27305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environnement</a:t>
            </a:r>
          </a:p>
          <a:p>
            <a:pPr marL="1163638" marR="0" lvl="0" indent="27305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changement climatique</a:t>
            </a:r>
          </a:p>
          <a:p>
            <a:pPr marL="1163638" marR="0" lvl="0" indent="27305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biodiversité</a:t>
            </a:r>
          </a:p>
          <a:p>
            <a:pPr marL="1163638" marR="0" lvl="0" indent="27305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santé publique</a:t>
            </a:r>
          </a:p>
          <a:p>
            <a:pPr marL="1163638" marR="0" lvl="0" indent="27305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agriculture et alimentation,</a:t>
            </a:r>
          </a:p>
          <a:p>
            <a:pPr marL="1163638" marR="0" lvl="0" indent="273050" algn="l" defTabSz="914400" rtl="0" eaLnBrk="1" fontAlgn="auto" latinLnBrk="0" hangingPunct="1">
              <a:lnSpc>
                <a:spcPct val="100000"/>
              </a:lnSpc>
              <a:spcBef>
                <a:spcPts val="200"/>
              </a:spcBef>
              <a:spcAft>
                <a:spcPts val="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a:t>
            </a:r>
          </a:p>
        </p:txBody>
      </p:sp>
      <p:sp>
        <p:nvSpPr>
          <p:cNvPr id="9" name="ZoneTexte 8">
            <a:extLst>
              <a:ext uri="{FF2B5EF4-FFF2-40B4-BE49-F238E27FC236}">
                <a16:creationId xmlns:a16="http://schemas.microsoft.com/office/drawing/2014/main" id="{D12A665E-FA85-4643-89C3-7ABEFF2DD9AE}"/>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22574531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323528" y="908720"/>
            <a:ext cx="8640960" cy="534761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0" marR="0" lvl="0" indent="0" algn="l" defTabSz="914400" rtl="0" eaLnBrk="1" fontAlgn="auto" latinLnBrk="0" hangingPunct="1">
              <a:lnSpc>
                <a:spcPct val="100000"/>
              </a:lnSpc>
              <a:spcBef>
                <a:spcPts val="600"/>
              </a:spcBef>
              <a:spcAft>
                <a:spcPts val="300"/>
              </a:spcAft>
              <a:buClr>
                <a:srgbClr val="4BACC6"/>
              </a:buClr>
              <a:buSzTx/>
              <a:buFont typeface="Wingdings" panose="05000000000000000000" pitchFamily="2" charset="2"/>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International Virtual </a:t>
            </a:r>
            <a:r>
              <a:rPr kumimoji="0" lang="fr-FR" sz="2400" b="1" i="0" u="none" strike="noStrike" kern="1200" cap="none" spc="0" normalizeH="0" baseline="0" noProof="0" dirty="0" err="1">
                <a:ln>
                  <a:noFill/>
                </a:ln>
                <a:solidFill>
                  <a:prstClr val="black"/>
                </a:solidFill>
                <a:effectLst/>
                <a:uLnTx/>
                <a:uFillTx/>
                <a:latin typeface="Calibri" panose="020F0502020204030204" pitchFamily="34" charset="0"/>
                <a:cs typeface="Times New Roman"/>
              </a:rPr>
              <a:t>Observatory</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cs typeface="Times New Roman"/>
              </a:rPr>
              <a:t> Alliance</a:t>
            </a:r>
          </a:p>
          <a:p>
            <a:pPr marL="342900" marR="0" lvl="0" indent="0" algn="l" defTabSz="914400" rtl="0" eaLnBrk="1" fontAlgn="auto" latinLnBrk="0" hangingPunct="1">
              <a:lnSpc>
                <a:spcPct val="100000"/>
              </a:lnSpc>
              <a:spcBef>
                <a:spcPts val="600"/>
              </a:spcBef>
              <a:spcAft>
                <a:spcPts val="300"/>
              </a:spcAft>
              <a:buClr>
                <a:srgbClr val="4BACC6"/>
              </a:buClr>
              <a:buSzTx/>
              <a:buFont typeface="Wingdings" panose="05000000000000000000" pitchFamily="2" charset="2"/>
              <a:buNone/>
              <a:tabLst>
                <a:tab pos="539750"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Accès global et intégré aux données des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observatoires astronomiques</a:t>
            </a:r>
          </a:p>
          <a:p>
            <a:pPr marL="342900" marR="0" lvl="0" indent="0" algn="l" defTabSz="914400" rtl="0" eaLnBrk="1" fontAlgn="auto" latinLnBrk="0" hangingPunct="1">
              <a:lnSpc>
                <a:spcPct val="100000"/>
              </a:lnSpc>
              <a:spcBef>
                <a:spcPts val="600"/>
              </a:spcBef>
              <a:spcAft>
                <a:spcPts val="300"/>
              </a:spcAft>
              <a:buClr>
                <a:srgbClr val="4BACC6"/>
              </a:buClr>
              <a:buSzTx/>
              <a:buFont typeface="Wingdings" panose="05000000000000000000" pitchFamily="2" charset="2"/>
              <a:buNone/>
              <a:tabLst>
                <a:tab pos="539750" algn="l"/>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342900" marR="0" lvl="0" indent="0" algn="l" defTabSz="914400" rtl="0" eaLnBrk="1" fontAlgn="auto" latinLnBrk="0" hangingPunct="1">
              <a:lnSpc>
                <a:spcPct val="100000"/>
              </a:lnSpc>
              <a:spcBef>
                <a:spcPts val="600"/>
              </a:spcBef>
              <a:spcAft>
                <a:spcPts val="300"/>
              </a:spcAft>
              <a:buClr>
                <a:srgbClr val="4BACC6"/>
              </a:buClr>
              <a:buSzTx/>
              <a:buFont typeface="Wingdings" panose="05000000000000000000" pitchFamily="2" charset="2"/>
              <a:buNone/>
              <a:tabLst>
                <a:tab pos="539750" algn="l"/>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342900" marR="0" lvl="0" indent="0" algn="l" defTabSz="914400" rtl="0" eaLnBrk="1" fontAlgn="auto" latinLnBrk="0" hangingPunct="1">
              <a:lnSpc>
                <a:spcPct val="100000"/>
              </a:lnSpc>
              <a:spcBef>
                <a:spcPts val="600"/>
              </a:spcBef>
              <a:spcAft>
                <a:spcPts val="300"/>
              </a:spcAft>
              <a:buClr>
                <a:srgbClr val="4BACC6"/>
              </a:buClr>
              <a:buSzTx/>
              <a:buFont typeface="Wingdings" panose="05000000000000000000" pitchFamily="2" charset="2"/>
              <a:buNone/>
              <a:tabLst>
                <a:tab pos="539750" algn="l"/>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342900" marR="0" lvl="0" indent="109538" algn="l" defTabSz="914400" rtl="0" eaLnBrk="1" fontAlgn="auto" latinLnBrk="0" hangingPunct="1">
              <a:lnSpc>
                <a:spcPct val="100000"/>
              </a:lnSpc>
              <a:spcBef>
                <a:spcPts val="600"/>
              </a:spcBef>
              <a:spcAft>
                <a:spcPts val="300"/>
              </a:spcAft>
              <a:buClr>
                <a:srgbClr val="4BACC6"/>
              </a:buClr>
              <a:buSzTx/>
              <a:buFont typeface="Arial" panose="020B0604020202020204" pitchFamily="34" charset="0"/>
              <a:buChar char="•"/>
              <a:tabLst>
                <a:tab pos="539750" algn="l"/>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342900" marR="0" lvl="0" indent="0" algn="l" defTabSz="914400" rtl="0" eaLnBrk="1" fontAlgn="auto" latinLnBrk="0" hangingPunct="1">
              <a:lnSpc>
                <a:spcPct val="100000"/>
              </a:lnSpc>
              <a:spcBef>
                <a:spcPts val="600"/>
              </a:spcBef>
              <a:spcAft>
                <a:spcPts val="300"/>
              </a:spcAft>
              <a:buClr>
                <a:srgbClr val="4BACC6"/>
              </a:buClr>
              <a:buSzTx/>
              <a:buFont typeface="Wingdings" panose="05000000000000000000" pitchFamily="2" charset="2"/>
              <a:buNone/>
              <a:tabLst>
                <a:tab pos="539750" algn="l"/>
              </a:tabLst>
              <a:defRPr/>
            </a:pPr>
            <a:endParaRPr kumimoji="0" lang="fr-FR" sz="1000" b="0" i="0" u="none" strike="noStrike" kern="1200" cap="none" spc="0" normalizeH="0" baseline="0" noProof="0" dirty="0">
              <a:ln>
                <a:noFill/>
              </a:ln>
              <a:solidFill>
                <a:prstClr val="black"/>
              </a:solidFill>
              <a:effectLst/>
              <a:uLnTx/>
              <a:uFillTx/>
              <a:latin typeface="Calibri" panose="020F0502020204030204" pitchFamily="34" charset="0"/>
              <a:cs typeface="Times New Roman"/>
            </a:endParaRPr>
          </a:p>
          <a:p>
            <a:pPr marL="615950" marR="0" lvl="0" indent="-342900" algn="l" defTabSz="914400" rtl="0" eaLnBrk="1" fontAlgn="auto" latinLnBrk="0" hangingPunct="1">
              <a:lnSpc>
                <a:spcPct val="100000"/>
              </a:lnSpc>
              <a:spcBef>
                <a:spcPts val="300"/>
              </a:spcBef>
              <a:spcAft>
                <a:spcPts val="30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Format d’échange de données numériques (interopérabilité)</a:t>
            </a:r>
          </a:p>
          <a:p>
            <a:pPr marL="615950" marR="0" lvl="0" indent="-342900" algn="l" defTabSz="914400" rtl="0" eaLnBrk="1" fontAlgn="auto" latinLnBrk="0" hangingPunct="1">
              <a:lnSpc>
                <a:spcPct val="100000"/>
              </a:lnSpc>
              <a:spcBef>
                <a:spcPts val="300"/>
              </a:spcBef>
              <a:spcAft>
                <a:spcPts val="30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Protocoles standards </a:t>
            </a:r>
          </a:p>
          <a:p>
            <a:pPr marL="615950" marR="0" lvl="0" indent="-342900" algn="l" defTabSz="914400" rtl="0" eaLnBrk="1" fontAlgn="auto" latinLnBrk="0" hangingPunct="1">
              <a:lnSpc>
                <a:spcPct val="100000"/>
              </a:lnSpc>
              <a:spcBef>
                <a:spcPts val="300"/>
              </a:spcBef>
              <a:spcAft>
                <a:spcPts val="300"/>
              </a:spcAft>
              <a:buClr>
                <a:srgbClr val="4BACC6"/>
              </a:buClr>
              <a:buSzTx/>
              <a:buFont typeface="Arial" panose="020B0604020202020204" pitchFamily="34" charset="0"/>
              <a:buChar char="•"/>
              <a:tabLst>
                <a:tab pos="447675"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sym typeface="Wingdings" panose="05000000000000000000" pitchFamily="2" charset="2"/>
              </a:rPr>
              <a:t>Métadonnées qui décrivent les objets observés</a:t>
            </a:r>
          </a:p>
          <a:p>
            <a:pPr marL="673100" marR="0" lvl="1" indent="0" algn="l" defTabSz="914400" rtl="0" eaLnBrk="1" fontAlgn="auto" latinLnBrk="0" hangingPunct="1">
              <a:lnSpc>
                <a:spcPct val="100000"/>
              </a:lnSpc>
              <a:spcBef>
                <a:spcPts val="0"/>
              </a:spcBef>
              <a:spcAft>
                <a:spcPts val="0"/>
              </a:spcAft>
              <a:buClr>
                <a:srgbClr val="4BACC6"/>
              </a:buClr>
              <a:buSzTx/>
              <a:buFontTx/>
              <a:buNone/>
              <a:tabLst>
                <a:tab pos="447675" algn="l"/>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	Lieu ; conditions d’observation; type d’instruments, …</a:t>
            </a:r>
          </a:p>
          <a:p>
            <a:pPr marL="673100" marR="0" lvl="1" indent="0" algn="l" defTabSz="914400" rtl="0" eaLnBrk="1" fontAlgn="auto" latinLnBrk="0" hangingPunct="1">
              <a:lnSpc>
                <a:spcPct val="100000"/>
              </a:lnSpc>
              <a:spcBef>
                <a:spcPts val="0"/>
              </a:spcBef>
              <a:spcAft>
                <a:spcPts val="0"/>
              </a:spcAft>
              <a:buClr>
                <a:srgbClr val="4BACC6"/>
              </a:buClr>
              <a:buSzTx/>
              <a:buFontTx/>
              <a:buNone/>
              <a:tabLst>
                <a:tab pos="447675" algn="l"/>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vocabulaire contrôlé</a:t>
            </a:r>
          </a:p>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anose="05000000000000000000" pitchFamily="2" charset="2"/>
              <a:buChar char="Ø"/>
              <a:tabLst>
                <a:tab pos="539750" algn="l"/>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cs typeface="Times New Roman"/>
              </a:rPr>
              <a:t>Combinaison d’observations possibles malgré: big data, données hétérogènes, sources multiples, long terme </a:t>
            </a:r>
          </a:p>
        </p:txBody>
      </p:sp>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Partage des données en astronomie</a:t>
            </a:r>
          </a:p>
        </p:txBody>
      </p:sp>
      <p:grpSp>
        <p:nvGrpSpPr>
          <p:cNvPr id="11" name="Groupe 10">
            <a:extLst>
              <a:ext uri="{FF2B5EF4-FFF2-40B4-BE49-F238E27FC236}">
                <a16:creationId xmlns:a16="http://schemas.microsoft.com/office/drawing/2014/main" id="{6F436DD1-6258-456A-998D-7B93FB2067E6}"/>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F0C01664-ED1D-43DC-AE03-089DC0F5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26C99298-3339-4A6F-82E9-522F9FB7163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ZoneTexte 3"/>
          <p:cNvSpPr txBox="1"/>
          <p:nvPr/>
        </p:nvSpPr>
        <p:spPr>
          <a:xfrm>
            <a:off x="4656559" y="2174399"/>
            <a:ext cx="3384375" cy="10464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alibri"/>
                <a:ea typeface="+mn-ea"/>
                <a:cs typeface="+mn-cs"/>
              </a:rPr>
              <a:t>Données FAIR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a:ea typeface="+mn-ea"/>
                <a:cs typeface="+mn-cs"/>
              </a:rPr>
              <a:t>trouvables, accessibles,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a:ea typeface="+mn-ea"/>
                <a:cs typeface="+mn-cs"/>
              </a:rPr>
              <a:t>interopérables, réutilisables </a:t>
            </a: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094" y="1932489"/>
            <a:ext cx="2406911" cy="171253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6386" y="1"/>
            <a:ext cx="1957395" cy="1460518"/>
          </a:xfrm>
          <a:prstGeom prst="rect">
            <a:avLst/>
          </a:prstGeom>
        </p:spPr>
      </p:pic>
      <p:sp>
        <p:nvSpPr>
          <p:cNvPr id="13" name="ZoneTexte 12">
            <a:extLst>
              <a:ext uri="{FF2B5EF4-FFF2-40B4-BE49-F238E27FC236}">
                <a16:creationId xmlns:a16="http://schemas.microsoft.com/office/drawing/2014/main" id="{D9C007BB-2F28-460B-9647-3CAF2F4CB96E}"/>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1714294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827586" y="1052736"/>
            <a:ext cx="8136902" cy="53349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Partage de données sur la biodiversité </a:t>
            </a:r>
          </a:p>
        </p:txBody>
      </p:sp>
      <p:grpSp>
        <p:nvGrpSpPr>
          <p:cNvPr id="11" name="Groupe 10">
            <a:extLst>
              <a:ext uri="{FF2B5EF4-FFF2-40B4-BE49-F238E27FC236}">
                <a16:creationId xmlns:a16="http://schemas.microsoft.com/office/drawing/2014/main" id="{6F436DD1-6258-456A-998D-7B93FB2067E6}"/>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F0C01664-ED1D-43DC-AE03-089DC0F5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26C99298-3339-4A6F-82E9-522F9FB7163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ZoneTexte 5"/>
          <p:cNvSpPr txBox="1"/>
          <p:nvPr/>
        </p:nvSpPr>
        <p:spPr>
          <a:xfrm>
            <a:off x="2123728" y="836712"/>
            <a:ext cx="4319516" cy="615553"/>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3366FF"/>
                </a:solidFill>
                <a:effectLst/>
                <a:uLnTx/>
                <a:uFillTx/>
                <a:latin typeface="Calibri"/>
                <a:ea typeface="+mn-ea"/>
                <a:cs typeface="+mn-cs"/>
              </a:rPr>
              <a:t>Global </a:t>
            </a:r>
            <a:r>
              <a:rPr kumimoji="0" lang="fr-FR" sz="2000" b="1" i="0" u="none" strike="noStrike" kern="1200" cap="none" spc="0" normalizeH="0" baseline="0" noProof="0" dirty="0" err="1">
                <a:ln>
                  <a:noFill/>
                </a:ln>
                <a:solidFill>
                  <a:srgbClr val="3366FF"/>
                </a:solidFill>
                <a:effectLst/>
                <a:uLnTx/>
                <a:uFillTx/>
                <a:latin typeface="Calibri"/>
                <a:ea typeface="+mn-ea"/>
                <a:cs typeface="+mn-cs"/>
              </a:rPr>
              <a:t>Biodiversity</a:t>
            </a:r>
            <a:r>
              <a:rPr kumimoji="0" lang="fr-FR" sz="2000" b="1" i="0" u="none" strike="noStrike" kern="1200" cap="none" spc="0" normalizeH="0" baseline="0" noProof="0" dirty="0">
                <a:ln>
                  <a:noFill/>
                </a:ln>
                <a:solidFill>
                  <a:srgbClr val="3366FF"/>
                </a:solidFill>
                <a:effectLst/>
                <a:uLnTx/>
                <a:uFillTx/>
                <a:latin typeface="Calibri"/>
                <a:ea typeface="+mn-ea"/>
                <a:cs typeface="+mn-cs"/>
              </a:rPr>
              <a:t> Information Facility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3366FF"/>
                </a:solidFill>
                <a:effectLst/>
                <a:uLnTx/>
                <a:uFillTx/>
                <a:latin typeface="Calibri"/>
                <a:ea typeface="+mn-ea"/>
                <a:cs typeface="+mn-cs"/>
                <a:hlinkClick r:id="rId4"/>
              </a:rPr>
              <a:t>https://www.gbif.org/</a:t>
            </a:r>
            <a:r>
              <a:rPr kumimoji="0" lang="fr-FR" sz="1400" b="0" i="0" u="none" strike="noStrike" kern="1200" cap="none" spc="0" normalizeH="0" baseline="0" noProof="0" dirty="0">
                <a:ln>
                  <a:noFill/>
                </a:ln>
                <a:solidFill>
                  <a:srgbClr val="3366FF"/>
                </a:solidFill>
                <a:effectLst/>
                <a:uLnTx/>
                <a:uFillTx/>
                <a:latin typeface="Calibri"/>
                <a:ea typeface="+mn-ea"/>
                <a:cs typeface="+mn-cs"/>
              </a:rPr>
              <a:t> </a:t>
            </a:r>
          </a:p>
        </p:txBody>
      </p:sp>
      <p:pic>
        <p:nvPicPr>
          <p:cNvPr id="8" name="Image 7"/>
          <p:cNvPicPr>
            <a:picLocks noChangeAspect="1"/>
          </p:cNvPicPr>
          <p:nvPr/>
        </p:nvPicPr>
        <p:blipFill>
          <a:blip r:embed="rId5"/>
          <a:stretch>
            <a:fillRect/>
          </a:stretch>
        </p:blipFill>
        <p:spPr>
          <a:xfrm>
            <a:off x="898279" y="1484784"/>
            <a:ext cx="6626049" cy="5124762"/>
          </a:xfrm>
          <a:prstGeom prst="rect">
            <a:avLst/>
          </a:prstGeom>
        </p:spPr>
      </p:pic>
    </p:spTree>
    <p:extLst>
      <p:ext uri="{BB962C8B-B14F-4D97-AF65-F5344CB8AC3E}">
        <p14:creationId xmlns:p14="http://schemas.microsoft.com/office/powerpoint/2010/main" val="29677239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827586" y="1052736"/>
            <a:ext cx="8136902" cy="53349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Partage de données sur la biodiversité </a:t>
            </a:r>
          </a:p>
        </p:txBody>
      </p:sp>
      <p:grpSp>
        <p:nvGrpSpPr>
          <p:cNvPr id="11" name="Groupe 10">
            <a:extLst>
              <a:ext uri="{FF2B5EF4-FFF2-40B4-BE49-F238E27FC236}">
                <a16:creationId xmlns:a16="http://schemas.microsoft.com/office/drawing/2014/main" id="{6F436DD1-6258-456A-998D-7B93FB2067E6}"/>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F0C01664-ED1D-43DC-AE03-089DC0F5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26C99298-3339-4A6F-82E9-522F9FB7163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527" y="804348"/>
            <a:ext cx="5688632" cy="5359893"/>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890" y="908720"/>
            <a:ext cx="2074869" cy="3079680"/>
          </a:xfrm>
          <a:prstGeom prst="rect">
            <a:avLst/>
          </a:prstGeom>
          <a:ln>
            <a:solidFill>
              <a:schemeClr val="tx1"/>
            </a:solidFill>
          </a:ln>
        </p:spPr>
      </p:pic>
      <p:sp>
        <p:nvSpPr>
          <p:cNvPr id="4" name="ZoneTexte 3"/>
          <p:cNvSpPr txBox="1"/>
          <p:nvPr/>
        </p:nvSpPr>
        <p:spPr>
          <a:xfrm>
            <a:off x="5748475" y="6165304"/>
            <a:ext cx="29279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6"/>
              </a:rPr>
              <a:t>https://doi.org/10.15468/QXXG-7K93</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28" y="4365104"/>
            <a:ext cx="3286584" cy="2238687"/>
          </a:xfrm>
          <a:prstGeom prst="rect">
            <a:avLst/>
          </a:prstGeom>
        </p:spPr>
      </p:pic>
      <p:sp>
        <p:nvSpPr>
          <p:cNvPr id="6" name="ZoneTexte 5"/>
          <p:cNvSpPr txBox="1"/>
          <p:nvPr/>
        </p:nvSpPr>
        <p:spPr>
          <a:xfrm>
            <a:off x="107504" y="3879893"/>
            <a:ext cx="3396251" cy="338554"/>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B050"/>
                </a:solidFill>
                <a:effectLst/>
                <a:uLnTx/>
                <a:uFillTx/>
                <a:latin typeface="Calibri"/>
                <a:ea typeface="+mn-ea"/>
                <a:cs typeface="+mn-cs"/>
              </a:rPr>
              <a:t>Global </a:t>
            </a:r>
            <a:r>
              <a:rPr kumimoji="0" lang="fr-FR" sz="1600" b="0" i="0" u="none" strike="noStrike" kern="1200" cap="none" spc="0" normalizeH="0" baseline="0" noProof="0" dirty="0" err="1">
                <a:ln>
                  <a:noFill/>
                </a:ln>
                <a:solidFill>
                  <a:srgbClr val="00B050"/>
                </a:solidFill>
                <a:effectLst/>
                <a:uLnTx/>
                <a:uFillTx/>
                <a:latin typeface="Calibri"/>
                <a:ea typeface="+mn-ea"/>
                <a:cs typeface="+mn-cs"/>
              </a:rPr>
              <a:t>Biodiversity</a:t>
            </a:r>
            <a:r>
              <a:rPr kumimoji="0" lang="fr-FR" sz="1600" b="0" i="0" u="none" strike="noStrike" kern="1200" cap="none" spc="0" normalizeH="0" baseline="0" noProof="0" dirty="0">
                <a:ln>
                  <a:noFill/>
                </a:ln>
                <a:solidFill>
                  <a:srgbClr val="00B050"/>
                </a:solidFill>
                <a:effectLst/>
                <a:uLnTx/>
                <a:uFillTx/>
                <a:latin typeface="Calibri"/>
                <a:ea typeface="+mn-ea"/>
                <a:cs typeface="+mn-cs"/>
              </a:rPr>
              <a:t> Information Facility</a:t>
            </a:r>
          </a:p>
        </p:txBody>
      </p:sp>
      <p:sp>
        <p:nvSpPr>
          <p:cNvPr id="15" name="ZoneTexte 14"/>
          <p:cNvSpPr txBox="1"/>
          <p:nvPr/>
        </p:nvSpPr>
        <p:spPr>
          <a:xfrm>
            <a:off x="3401850" y="853418"/>
            <a:ext cx="5724644" cy="338554"/>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        Nombre annuel d’articles utilisant des données du GBIF		</a:t>
            </a:r>
          </a:p>
        </p:txBody>
      </p:sp>
      <p:sp>
        <p:nvSpPr>
          <p:cNvPr id="14" name="ZoneTexte 13">
            <a:extLst>
              <a:ext uri="{FF2B5EF4-FFF2-40B4-BE49-F238E27FC236}">
                <a16:creationId xmlns:a16="http://schemas.microsoft.com/office/drawing/2014/main" id="{20315791-538B-47DE-8091-59EEAD012B56}"/>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6862678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827586" y="1052736"/>
            <a:ext cx="8136902" cy="53349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Systèmes agroforestier </a:t>
            </a:r>
            <a:r>
              <a:rPr lang="fr-FR" sz="2000" b="1" dirty="0">
                <a:solidFill>
                  <a:schemeClr val="bg1"/>
                </a:solidFill>
                <a:latin typeface="+mn-lt"/>
              </a:rPr>
              <a:t>&amp; </a:t>
            </a:r>
            <a:r>
              <a:rPr lang="fr-FR" sz="3200" b="1" dirty="0">
                <a:solidFill>
                  <a:schemeClr val="bg1"/>
                </a:solidFill>
                <a:latin typeface="+mn-lt"/>
              </a:rPr>
              <a:t>conservation biodiversité</a:t>
            </a:r>
          </a:p>
        </p:txBody>
      </p:sp>
      <p:grpSp>
        <p:nvGrpSpPr>
          <p:cNvPr id="11" name="Groupe 10">
            <a:extLst>
              <a:ext uri="{FF2B5EF4-FFF2-40B4-BE49-F238E27FC236}">
                <a16:creationId xmlns:a16="http://schemas.microsoft.com/office/drawing/2014/main" id="{6F436DD1-6258-456A-998D-7B93FB2067E6}"/>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F0C01664-ED1D-43DC-AE03-089DC0F5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26C99298-3339-4A6F-82E9-522F9FB7163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ZoneTexte 3"/>
          <p:cNvSpPr txBox="1"/>
          <p:nvPr/>
        </p:nvSpPr>
        <p:spPr>
          <a:xfrm>
            <a:off x="4393147" y="5960052"/>
            <a:ext cx="47333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4"/>
              </a:rPr>
              <a:t>https://www.gbif.org/resource/search?contentType=literature</a:t>
            </a:r>
            <a:r>
              <a:rPr kumimoji="0" lang="fr-FR" sz="14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144" y="908720"/>
            <a:ext cx="8060404" cy="5051332"/>
          </a:xfrm>
          <a:prstGeom prst="rect">
            <a:avLst/>
          </a:prstGeom>
        </p:spPr>
      </p:pic>
      <p:sp>
        <p:nvSpPr>
          <p:cNvPr id="10" name="ZoneTexte 9">
            <a:extLst>
              <a:ext uri="{FF2B5EF4-FFF2-40B4-BE49-F238E27FC236}">
                <a16:creationId xmlns:a16="http://schemas.microsoft.com/office/drawing/2014/main" id="{3C53DECD-1BB6-4888-8263-237A10A7B47F}"/>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34416337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827586" y="1052736"/>
            <a:ext cx="8136902" cy="53349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itre 1">
            <a:extLst>
              <a:ext uri="{FF2B5EF4-FFF2-40B4-BE49-F238E27FC236}">
                <a16:creationId xmlns:a16="http://schemas.microsoft.com/office/drawing/2014/main" id="{D0E8E75A-27B6-794D-9334-A07B4539728A}"/>
              </a:ext>
            </a:extLst>
          </p:cNvPr>
          <p:cNvSpPr>
            <a:spLocks noGrp="1"/>
          </p:cNvSpPr>
          <p:nvPr>
            <p:ph type="title"/>
          </p:nvPr>
        </p:nvSpPr>
        <p:spPr>
          <a:xfrm>
            <a:off x="0" y="0"/>
            <a:ext cx="9159368" cy="718949"/>
          </a:xfrm>
          <a:solidFill>
            <a:srgbClr val="4BACC6"/>
          </a:solidFill>
        </p:spPr>
        <p:txBody>
          <a:bodyPr>
            <a:normAutofit/>
          </a:bodyPr>
          <a:lstStyle/>
          <a:p>
            <a:pPr algn="l"/>
            <a:r>
              <a:rPr lang="fr-FR" sz="3200" b="1" dirty="0">
                <a:solidFill>
                  <a:schemeClr val="bg1"/>
                </a:solidFill>
                <a:latin typeface="+mn-lt"/>
              </a:rPr>
              <a:t>Contribuer aux enjeux mondiaux</a:t>
            </a:r>
          </a:p>
        </p:txBody>
      </p:sp>
      <p:grpSp>
        <p:nvGrpSpPr>
          <p:cNvPr id="11" name="Groupe 10">
            <a:extLst>
              <a:ext uri="{FF2B5EF4-FFF2-40B4-BE49-F238E27FC236}">
                <a16:creationId xmlns:a16="http://schemas.microsoft.com/office/drawing/2014/main" id="{6F436DD1-6258-456A-998D-7B93FB2067E6}"/>
              </a:ext>
            </a:extLst>
          </p:cNvPr>
          <p:cNvGrpSpPr/>
          <p:nvPr/>
        </p:nvGrpSpPr>
        <p:grpSpPr>
          <a:xfrm>
            <a:off x="5938" y="6464300"/>
            <a:ext cx="9120556" cy="435904"/>
            <a:chOff x="5938" y="6464300"/>
            <a:chExt cx="9120556" cy="435904"/>
          </a:xfrm>
        </p:grpSpPr>
        <p:pic>
          <p:nvPicPr>
            <p:cNvPr id="17" name="Image 16">
              <a:extLst>
                <a:ext uri="{FF2B5EF4-FFF2-40B4-BE49-F238E27FC236}">
                  <a16:creationId xmlns:a16="http://schemas.microsoft.com/office/drawing/2014/main" id="{F0C01664-ED1D-43DC-AE03-089DC0F5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8" name="Espace réservé du numéro de diapositive 4">
              <a:extLst>
                <a:ext uri="{FF2B5EF4-FFF2-40B4-BE49-F238E27FC236}">
                  <a16:creationId xmlns:a16="http://schemas.microsoft.com/office/drawing/2014/main" id="{26C99298-3339-4A6F-82E9-522F9FB71634}"/>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ZoneTexte 3"/>
          <p:cNvSpPr txBox="1"/>
          <p:nvPr/>
        </p:nvSpPr>
        <p:spPr>
          <a:xfrm>
            <a:off x="503753" y="4633391"/>
            <a:ext cx="27721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hlinkClick r:id="rId4"/>
              </a:rPr>
              <a:t>https://www.ipcc.ch/site/assets/uploads/sites/2/2019/09/IPCC-Special-Report-1.5-SPM_fr.pdf</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e 1"/>
          <p:cNvGrpSpPr/>
          <p:nvPr/>
        </p:nvGrpSpPr>
        <p:grpSpPr>
          <a:xfrm>
            <a:off x="3881448" y="1268760"/>
            <a:ext cx="3305713" cy="3785652"/>
            <a:chOff x="3881448" y="1556792"/>
            <a:chExt cx="3305713" cy="3785652"/>
          </a:xfrm>
        </p:grpSpPr>
        <p:sp>
          <p:nvSpPr>
            <p:cNvPr id="8" name="ZoneTexte 7">
              <a:extLst>
                <a:ext uri="{FF2B5EF4-FFF2-40B4-BE49-F238E27FC236}">
                  <a16:creationId xmlns:a16="http://schemas.microsoft.com/office/drawing/2014/main" id="{4E93E1CB-3A9E-46B9-B1D0-BB18E5288D45}"/>
                </a:ext>
              </a:extLst>
            </p:cNvPr>
            <p:cNvSpPr txBox="1"/>
            <p:nvPr/>
          </p:nvSpPr>
          <p:spPr>
            <a:xfrm>
              <a:off x="3881448" y="1556792"/>
              <a:ext cx="3305713" cy="3785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Données en biodiversité</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385 millions de données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105 501 espèces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79646">
                      <a:lumMod val="75000"/>
                    </a:srgbClr>
                  </a:solidFill>
                  <a:effectLst/>
                  <a:uLnTx/>
                  <a:uFillTx/>
                  <a:latin typeface="Calibri"/>
                  <a:ea typeface="+mn-ea"/>
                  <a:cs typeface="+mn-cs"/>
                </a:rPr>
                <a:t>5 400 jeux de données</a:t>
              </a:r>
            </a:p>
          </p:txBody>
        </p:sp>
        <p:sp>
          <p:nvSpPr>
            <p:cNvPr id="9" name="Flèche : haut 8">
              <a:extLst>
                <a:ext uri="{FF2B5EF4-FFF2-40B4-BE49-F238E27FC236}">
                  <a16:creationId xmlns:a16="http://schemas.microsoft.com/office/drawing/2014/main" id="{93571EE8-6C8A-408C-8FBC-AA8B5D636C6E}"/>
                </a:ext>
              </a:extLst>
            </p:cNvPr>
            <p:cNvSpPr/>
            <p:nvPr/>
          </p:nvSpPr>
          <p:spPr>
            <a:xfrm>
              <a:off x="5148064" y="1947693"/>
              <a:ext cx="360040" cy="7612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lèche : haut 15">
              <a:extLst>
                <a:ext uri="{FF2B5EF4-FFF2-40B4-BE49-F238E27FC236}">
                  <a16:creationId xmlns:a16="http://schemas.microsoft.com/office/drawing/2014/main" id="{2AF6C11A-579C-4306-A320-5B4F343F3452}"/>
                </a:ext>
              </a:extLst>
            </p:cNvPr>
            <p:cNvSpPr/>
            <p:nvPr/>
          </p:nvSpPr>
          <p:spPr>
            <a:xfrm>
              <a:off x="5148064" y="3068960"/>
              <a:ext cx="360040" cy="7612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lèche : haut 18">
              <a:extLst>
                <a:ext uri="{FF2B5EF4-FFF2-40B4-BE49-F238E27FC236}">
                  <a16:creationId xmlns:a16="http://schemas.microsoft.com/office/drawing/2014/main" id="{7EF522CD-E0FB-44FA-9B88-BA5C7E75FCDC}"/>
                </a:ext>
              </a:extLst>
            </p:cNvPr>
            <p:cNvSpPr/>
            <p:nvPr/>
          </p:nvSpPr>
          <p:spPr>
            <a:xfrm>
              <a:off x="5148064" y="4179941"/>
              <a:ext cx="360040" cy="7612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Image 14">
            <a:extLst>
              <a:ext uri="{FF2B5EF4-FFF2-40B4-BE49-F238E27FC236}">
                <a16:creationId xmlns:a16="http://schemas.microsoft.com/office/drawing/2014/main" id="{B1B91ECC-85F0-4007-8617-3239FC9FC7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127" y="5068721"/>
            <a:ext cx="2209914" cy="1003352"/>
          </a:xfrm>
          <a:prstGeom prst="rect">
            <a:avLst/>
          </a:prstGeom>
        </p:spPr>
      </p:pic>
      <p:pic>
        <p:nvPicPr>
          <p:cNvPr id="6" name="Image 5">
            <a:extLst>
              <a:ext uri="{FF2B5EF4-FFF2-40B4-BE49-F238E27FC236}">
                <a16:creationId xmlns:a16="http://schemas.microsoft.com/office/drawing/2014/main" id="{B376AAD5-2F80-4BE5-8196-8B702D2832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961" y="1325530"/>
            <a:ext cx="2402165" cy="3140968"/>
          </a:xfrm>
          <a:prstGeom prst="rect">
            <a:avLst/>
          </a:prstGeom>
        </p:spPr>
      </p:pic>
      <p:sp>
        <p:nvSpPr>
          <p:cNvPr id="21" name="ZoneTexte 20">
            <a:extLst>
              <a:ext uri="{FF2B5EF4-FFF2-40B4-BE49-F238E27FC236}">
                <a16:creationId xmlns:a16="http://schemas.microsoft.com/office/drawing/2014/main" id="{A8E64961-0BB8-465B-9A53-EDBABFB55801}"/>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1195792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txBox="1">
            <a:spLocks/>
          </p:cNvSpPr>
          <p:nvPr/>
        </p:nvSpPr>
        <p:spPr>
          <a:xfrm>
            <a:off x="781315" y="980728"/>
            <a:ext cx="7403236" cy="53349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ZoneTexte 10"/>
          <p:cNvSpPr txBox="1"/>
          <p:nvPr/>
        </p:nvSpPr>
        <p:spPr>
          <a:xfrm>
            <a:off x="683568" y="1075814"/>
            <a:ext cx="8424936" cy="11079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itchFamily="2" charset="2"/>
              <a:buChar char="v"/>
              <a:tabLst/>
              <a:defRPr/>
            </a:pPr>
            <a:r>
              <a:rPr kumimoji="0" lang="fr-FR" sz="2800" b="0" i="0" u="none" strike="noStrike" kern="1200" cap="none" spc="0" normalizeH="0" baseline="0" noProof="0" dirty="0">
                <a:ln>
                  <a:noFill/>
                </a:ln>
                <a:solidFill>
                  <a:prstClr val="black"/>
                </a:solidFill>
                <a:effectLst/>
                <a:uLnTx/>
                <a:uFillTx/>
                <a:latin typeface="Calibri"/>
                <a:cs typeface="Times New Roman"/>
              </a:rPr>
              <a:t>Demandés par tous les bailleurs</a:t>
            </a:r>
          </a:p>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itchFamily="2" charset="2"/>
              <a:buChar char="v"/>
              <a:tabLst/>
              <a:defRPr/>
            </a:pPr>
            <a:r>
              <a:rPr kumimoji="0" lang="fr-FR" sz="2800" b="0" i="0" u="none" strike="noStrike" kern="1200" cap="none" spc="0" normalizeH="0" baseline="0" noProof="0" dirty="0">
                <a:ln>
                  <a:noFill/>
                </a:ln>
                <a:solidFill>
                  <a:prstClr val="black"/>
                </a:solidFill>
                <a:effectLst/>
                <a:uLnTx/>
                <a:uFillTx/>
                <a:latin typeface="Calibri"/>
                <a:cs typeface="Times New Roman"/>
              </a:rPr>
              <a:t>Projets recherche, développement, MC, thèses</a:t>
            </a:r>
          </a:p>
        </p:txBody>
      </p:sp>
      <p:sp>
        <p:nvSpPr>
          <p:cNvPr id="12" name="Titre 1">
            <a:extLst>
              <a:ext uri="{FF2B5EF4-FFF2-40B4-BE49-F238E27FC236}">
                <a16:creationId xmlns:a16="http://schemas.microsoft.com/office/drawing/2014/main" id="{F0BED1A3-92E2-154F-9466-0F1801772E3E}"/>
              </a:ext>
            </a:extLst>
          </p:cNvPr>
          <p:cNvSpPr>
            <a:spLocks noGrp="1"/>
          </p:cNvSpPr>
          <p:nvPr>
            <p:ph type="title"/>
          </p:nvPr>
        </p:nvSpPr>
        <p:spPr>
          <a:xfrm>
            <a:off x="0" y="0"/>
            <a:ext cx="9159368" cy="718949"/>
          </a:xfrm>
          <a:solidFill>
            <a:schemeClr val="accent5"/>
          </a:solidFill>
        </p:spPr>
        <p:txBody>
          <a:bodyPr>
            <a:normAutofit/>
          </a:bodyPr>
          <a:lstStyle/>
          <a:p>
            <a:pPr algn="l"/>
            <a:r>
              <a:rPr lang="fr-FR" sz="3200" b="1" dirty="0">
                <a:solidFill>
                  <a:schemeClr val="bg1"/>
                </a:solidFill>
                <a:latin typeface="+mn-lt"/>
              </a:rPr>
              <a:t>Les enjeux du PGD</a:t>
            </a:r>
          </a:p>
        </p:txBody>
      </p:sp>
      <p:sp>
        <p:nvSpPr>
          <p:cNvPr id="23" name="Espace réservé du numéro de diapositive 4">
            <a:extLst>
              <a:ext uri="{FF2B5EF4-FFF2-40B4-BE49-F238E27FC236}">
                <a16:creationId xmlns:a16="http://schemas.microsoft.com/office/drawing/2014/main" id="{B2B4DAF7-4373-FE49-A690-868F2B1F15F3}"/>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e 8">
            <a:extLst>
              <a:ext uri="{FF2B5EF4-FFF2-40B4-BE49-F238E27FC236}">
                <a16:creationId xmlns:a16="http://schemas.microsoft.com/office/drawing/2014/main" id="{942A66F2-8F6A-463C-A405-E0704AA1BF5B}"/>
              </a:ext>
            </a:extLst>
          </p:cNvPr>
          <p:cNvGrpSpPr/>
          <p:nvPr/>
        </p:nvGrpSpPr>
        <p:grpSpPr>
          <a:xfrm>
            <a:off x="5938" y="6464300"/>
            <a:ext cx="9120556" cy="435904"/>
            <a:chOff x="5938" y="6464300"/>
            <a:chExt cx="9120556" cy="435904"/>
          </a:xfrm>
        </p:grpSpPr>
        <p:pic>
          <p:nvPicPr>
            <p:cNvPr id="13" name="Image 12">
              <a:extLst>
                <a:ext uri="{FF2B5EF4-FFF2-40B4-BE49-F238E27FC236}">
                  <a16:creationId xmlns:a16="http://schemas.microsoft.com/office/drawing/2014/main" id="{C3525521-5E66-4251-BAC2-F43A1CF33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4" name="Espace réservé du numéro de diapositive 4">
              <a:extLst>
                <a:ext uri="{FF2B5EF4-FFF2-40B4-BE49-F238E27FC236}">
                  <a16:creationId xmlns:a16="http://schemas.microsoft.com/office/drawing/2014/main" id="{F9B7FDD4-A472-4EDD-AD64-67B458CC8550}"/>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0" name="ZoneTexte 19">
            <a:extLst>
              <a:ext uri="{FF2B5EF4-FFF2-40B4-BE49-F238E27FC236}">
                <a16:creationId xmlns:a16="http://schemas.microsoft.com/office/drawing/2014/main" id="{8116781A-7729-40B6-810F-A42866236C4B}"/>
              </a:ext>
            </a:extLst>
          </p:cNvPr>
          <p:cNvSpPr txBox="1"/>
          <p:nvPr/>
        </p:nvSpPr>
        <p:spPr>
          <a:xfrm>
            <a:off x="683568" y="2276872"/>
            <a:ext cx="8424936" cy="249299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fr-FR"/>
            </a:defPPr>
            <a:lvl1pPr marL="342900" indent="-342900" algn="just">
              <a:spcBef>
                <a:spcPts val="600"/>
              </a:spcBef>
              <a:spcAft>
                <a:spcPts val="600"/>
              </a:spcAft>
              <a:buClr>
                <a:srgbClr val="0070C0"/>
              </a:buClr>
              <a:buFont typeface="Wingdings" panose="05000000000000000000" pitchFamily="2" charset="2"/>
              <a:buChar char="Ø"/>
              <a:defRPr sz="2600">
                <a:ea typeface="Calibri"/>
                <a:cs typeface="Times New Roman"/>
              </a:defRPr>
            </a:lvl1pPr>
          </a:lstStyle>
          <a:p>
            <a:pPr marL="342900" marR="0" lvl="0" indent="-342900" algn="just" defTabSz="914400" rtl="0" eaLnBrk="1" fontAlgn="auto" latinLnBrk="0" hangingPunct="1">
              <a:lnSpc>
                <a:spcPct val="100000"/>
              </a:lnSpc>
              <a:spcBef>
                <a:spcPts val="600"/>
              </a:spcBef>
              <a:spcAft>
                <a:spcPts val="600"/>
              </a:spcAft>
              <a:buClr>
                <a:srgbClr val="4BACC6"/>
              </a:buClr>
              <a:buSzTx/>
              <a:buFont typeface="Wingdings" pitchFamily="2" charset="2"/>
              <a:buChar char="v"/>
              <a:tabLst/>
              <a:defRPr/>
            </a:pPr>
            <a:r>
              <a:rPr kumimoji="0" lang="fr-FR" sz="2800" b="0" i="0" u="none" strike="noStrike" kern="1200" cap="none" spc="0" normalizeH="0" baseline="0" noProof="0" dirty="0">
                <a:ln>
                  <a:noFill/>
                </a:ln>
                <a:solidFill>
                  <a:prstClr val="black"/>
                </a:solidFill>
                <a:effectLst/>
                <a:uLnTx/>
                <a:uFillTx/>
                <a:latin typeface="Calibri"/>
                <a:cs typeface="Times New Roman"/>
              </a:rPr>
              <a:t>Incitation aux bonnes pratiques</a:t>
            </a:r>
          </a:p>
          <a:p>
            <a:pPr marL="342900" marR="0" lvl="0" indent="198438" algn="just"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a:cs typeface="Times New Roman"/>
              </a:rPr>
              <a:t>de description et documentation </a:t>
            </a:r>
          </a:p>
          <a:p>
            <a:pPr marL="342900" marR="0" lvl="0" indent="198438" algn="just"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a:cs typeface="Times New Roman"/>
              </a:rPr>
              <a:t>de gestion des fichiers et des données</a:t>
            </a:r>
          </a:p>
          <a:p>
            <a:pPr marL="342900" marR="0" lvl="0" indent="198438" algn="just"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a:cs typeface="Times New Roman"/>
              </a:rPr>
              <a:t>de conservation des données</a:t>
            </a:r>
          </a:p>
          <a:p>
            <a:pPr marL="342900" marR="0" lvl="0" indent="198438" algn="just" defTabSz="914400" rtl="0" eaLnBrk="1" fontAlgn="auto" latinLnBrk="0" hangingPunct="1">
              <a:lnSpc>
                <a:spcPct val="100000"/>
              </a:lnSpc>
              <a:spcBef>
                <a:spcPts val="600"/>
              </a:spcBef>
              <a:spcAft>
                <a:spcPts val="600"/>
              </a:spcAft>
              <a:buClr>
                <a:srgbClr val="4BACC6"/>
              </a:buClr>
              <a:buSzTx/>
              <a:buFont typeface="Arial" panose="020B0604020202020204" pitchFamily="34" charset="0"/>
              <a:buChar char="•"/>
              <a:tabLst/>
              <a:defRPr/>
            </a:pPr>
            <a:r>
              <a:rPr kumimoji="0" lang="fr-FR" sz="2200" b="0" i="0" u="none" strike="noStrike" kern="1200" cap="none" spc="0" normalizeH="0" baseline="0" noProof="0" dirty="0">
                <a:ln>
                  <a:noFill/>
                </a:ln>
                <a:solidFill>
                  <a:prstClr val="black"/>
                </a:solidFill>
                <a:effectLst/>
                <a:uLnTx/>
                <a:uFillTx/>
                <a:latin typeface="Calibri"/>
                <a:cs typeface="Times New Roman"/>
              </a:rPr>
              <a:t>de traçabilité des droits</a:t>
            </a:r>
          </a:p>
        </p:txBody>
      </p:sp>
      <p:grpSp>
        <p:nvGrpSpPr>
          <p:cNvPr id="21" name="Groupe 20">
            <a:extLst>
              <a:ext uri="{FF2B5EF4-FFF2-40B4-BE49-F238E27FC236}">
                <a16:creationId xmlns:a16="http://schemas.microsoft.com/office/drawing/2014/main" id="{7E5B6904-73EC-4D70-BC87-C5C28A401DB3}"/>
              </a:ext>
            </a:extLst>
          </p:cNvPr>
          <p:cNvGrpSpPr/>
          <p:nvPr/>
        </p:nvGrpSpPr>
        <p:grpSpPr>
          <a:xfrm>
            <a:off x="773276" y="5354052"/>
            <a:ext cx="8063542" cy="523220"/>
            <a:chOff x="1222630" y="5256202"/>
            <a:chExt cx="7720350" cy="523220"/>
          </a:xfrm>
        </p:grpSpPr>
        <p:sp>
          <p:nvSpPr>
            <p:cNvPr id="22" name="ZoneTexte 21">
              <a:extLst>
                <a:ext uri="{FF2B5EF4-FFF2-40B4-BE49-F238E27FC236}">
                  <a16:creationId xmlns:a16="http://schemas.microsoft.com/office/drawing/2014/main" id="{E81FA651-39AA-48E5-BEC6-D5C08E377578}"/>
                </a:ext>
              </a:extLst>
            </p:cNvPr>
            <p:cNvSpPr txBox="1"/>
            <p:nvPr/>
          </p:nvSpPr>
          <p:spPr>
            <a:xfrm>
              <a:off x="2094311" y="5256202"/>
              <a:ext cx="6848669"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Pour permettre la réutilisation de vos données</a:t>
              </a:r>
              <a:endParaRPr kumimoji="0" lang="fr-FR"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4" name="Flèche droite 17">
              <a:extLst>
                <a:ext uri="{FF2B5EF4-FFF2-40B4-BE49-F238E27FC236}">
                  <a16:creationId xmlns:a16="http://schemas.microsoft.com/office/drawing/2014/main" id="{CF87BE3F-A39C-4670-B41A-C24CFF6DA8BD}"/>
                </a:ext>
              </a:extLst>
            </p:cNvPr>
            <p:cNvSpPr/>
            <p:nvPr/>
          </p:nvSpPr>
          <p:spPr>
            <a:xfrm>
              <a:off x="1222630" y="5354052"/>
              <a:ext cx="733806" cy="36347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ZoneTexte 14">
            <a:extLst>
              <a:ext uri="{FF2B5EF4-FFF2-40B4-BE49-F238E27FC236}">
                <a16:creationId xmlns:a16="http://schemas.microsoft.com/office/drawing/2014/main" id="{C6E298FD-C287-4D3A-98E2-8905E87DD010}"/>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7271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p:cNvSpPr txBox="1"/>
          <p:nvPr/>
        </p:nvSpPr>
        <p:spPr>
          <a:xfrm>
            <a:off x="683568" y="1075852"/>
            <a:ext cx="8280920" cy="2441951"/>
          </a:xfrm>
          <a:prstGeom prst="rect">
            <a:avLst/>
          </a:prstGeom>
          <a:noFill/>
        </p:spPr>
        <p:txBody>
          <a:bodyPr wrap="square" rtlCol="0">
            <a:spAutoFit/>
          </a:bodyPr>
          <a:lstStyle/>
          <a:p>
            <a:pPr marL="342900" marR="0" lvl="2" indent="-342900" algn="just" defTabSz="914400" rtl="0" eaLnBrk="1" fontAlgn="auto" latinLnBrk="0" hangingPunct="1">
              <a:lnSpc>
                <a:spcPct val="114000"/>
              </a:lnSpc>
              <a:spcBef>
                <a:spcPts val="900"/>
              </a:spcBef>
              <a:spcAft>
                <a:spcPts val="600"/>
              </a:spcAft>
              <a:buClr>
                <a:srgbClr val="4BACC6"/>
              </a:buClr>
              <a:buSzPct val="100000"/>
              <a:buFont typeface="Wingdings" pitchFamily="2" charset="2"/>
              <a:buChar char="v"/>
              <a:tabLst/>
              <a:defRPr/>
            </a:pP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Comment </a:t>
            </a:r>
            <a:r>
              <a:rPr kumimoji="0" lang="fr-FR" sz="2800" b="1" i="0" u="none" strike="noStrike" kern="1200" cap="none" spc="0" normalizeH="0" baseline="0" noProof="0" dirty="0">
                <a:ln>
                  <a:noFill/>
                </a:ln>
                <a:solidFill>
                  <a:srgbClr val="4BACC6"/>
                </a:solidFill>
                <a:effectLst/>
                <a:uLnTx/>
                <a:uFillTx/>
                <a:latin typeface="Calibri"/>
                <a:ea typeface="Calibri"/>
                <a:cs typeface="Times New Roman"/>
              </a:rPr>
              <a:t>décrire au mieux </a:t>
            </a: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les données pour assurer leur compréhension ?</a:t>
            </a:r>
          </a:p>
          <a:p>
            <a:pPr marL="162900" marR="0" lvl="2" indent="-342900" algn="just" defTabSz="914400" rtl="0" eaLnBrk="1" fontAlgn="auto" latinLnBrk="0" hangingPunct="1">
              <a:lnSpc>
                <a:spcPct val="114000"/>
              </a:lnSpc>
              <a:spcBef>
                <a:spcPts val="900"/>
              </a:spcBef>
              <a:spcAft>
                <a:spcPts val="600"/>
              </a:spcAft>
              <a:buClr>
                <a:srgbClr val="4BACC6"/>
              </a:buClr>
              <a:buSzPct val="100000"/>
              <a:buFont typeface="Wingdings" pitchFamily="2" charset="2"/>
              <a:buChar char="v"/>
              <a:tabLst/>
              <a:defRPr/>
            </a:pP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Quelles données </a:t>
            </a:r>
            <a:r>
              <a:rPr kumimoji="0" lang="fr-FR" sz="2800" b="1" i="0" u="none" strike="noStrike" kern="1200" cap="none" spc="0" normalizeH="0" baseline="0" noProof="0" dirty="0">
                <a:ln>
                  <a:noFill/>
                </a:ln>
                <a:solidFill>
                  <a:srgbClr val="4BACC6"/>
                </a:solidFill>
                <a:effectLst/>
                <a:uLnTx/>
                <a:uFillTx/>
                <a:latin typeface="Calibri"/>
                <a:ea typeface="Calibri"/>
                <a:cs typeface="Times New Roman"/>
              </a:rPr>
              <a:t>conserver</a:t>
            </a: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  Comment ?</a:t>
            </a: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a:p>
            <a:pPr marL="162900" marR="0" lvl="2" indent="-342900" algn="just" defTabSz="914400" rtl="0" eaLnBrk="1" fontAlgn="auto" latinLnBrk="0" hangingPunct="1">
              <a:lnSpc>
                <a:spcPct val="114000"/>
              </a:lnSpc>
              <a:spcBef>
                <a:spcPts val="900"/>
              </a:spcBef>
              <a:spcAft>
                <a:spcPts val="600"/>
              </a:spcAft>
              <a:buClr>
                <a:srgbClr val="4BACC6"/>
              </a:buClr>
              <a:buSzPct val="100000"/>
              <a:buFont typeface="Wingdings" pitchFamily="2" charset="2"/>
              <a:buChar char="v"/>
              <a:tabLst/>
              <a:defRPr/>
            </a:pP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Quelles </a:t>
            </a:r>
            <a:r>
              <a:rPr kumimoji="0" lang="fr-FR" sz="2800" b="0" i="0" u="none" strike="noStrike" kern="1200" cap="none" spc="0" normalizeH="0" baseline="0" noProof="0" dirty="0">
                <a:ln>
                  <a:noFill/>
                </a:ln>
                <a:solidFill>
                  <a:prstClr val="black"/>
                </a:solidFill>
                <a:effectLst/>
                <a:uLnTx/>
                <a:uFillTx/>
                <a:latin typeface="Calibri"/>
                <a:ea typeface="Calibri"/>
                <a:cs typeface="Times New Roman"/>
              </a:rPr>
              <a:t>données</a:t>
            </a:r>
            <a:r>
              <a:rPr kumimoji="0" lang="fr-FR" sz="2800" b="1" i="0" u="none" strike="noStrike" kern="1200" cap="none" spc="0" normalizeH="0" baseline="0" noProof="0" dirty="0">
                <a:ln>
                  <a:noFill/>
                </a:ln>
                <a:solidFill>
                  <a:srgbClr val="4BACC6"/>
                </a:solidFill>
                <a:effectLst/>
                <a:uLnTx/>
                <a:uFillTx/>
                <a:latin typeface="Calibri"/>
                <a:ea typeface="Calibri"/>
                <a:cs typeface="Times New Roman"/>
              </a:rPr>
              <a:t> partager </a:t>
            </a: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Avec qui  ?</a:t>
            </a:r>
          </a:p>
        </p:txBody>
      </p:sp>
      <p:sp>
        <p:nvSpPr>
          <p:cNvPr id="12" name="ZoneTexte 11"/>
          <p:cNvSpPr txBox="1"/>
          <p:nvPr/>
        </p:nvSpPr>
        <p:spPr>
          <a:xfrm>
            <a:off x="683568" y="3566505"/>
            <a:ext cx="7704856" cy="1950727"/>
          </a:xfrm>
          <a:prstGeom prst="rect">
            <a:avLst/>
          </a:prstGeom>
          <a:noFill/>
        </p:spPr>
        <p:txBody>
          <a:bodyPr wrap="square" rtlCol="0">
            <a:spAutoFit/>
          </a:bodyPr>
          <a:lstStyle/>
          <a:p>
            <a:pPr marL="162900" marR="0" lvl="2" indent="-342900" algn="just" defTabSz="914400" rtl="0" eaLnBrk="1" fontAlgn="auto" latinLnBrk="0" hangingPunct="1">
              <a:lnSpc>
                <a:spcPct val="114000"/>
              </a:lnSpc>
              <a:spcBef>
                <a:spcPts val="900"/>
              </a:spcBef>
              <a:spcAft>
                <a:spcPts val="600"/>
              </a:spcAft>
              <a:buClr>
                <a:srgbClr val="4BACC6"/>
              </a:buClr>
              <a:buSzPct val="100000"/>
              <a:buFont typeface="Wingdings" pitchFamily="2" charset="2"/>
              <a:buChar char="v"/>
              <a:tabLst/>
              <a:defRPr/>
            </a:pP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Avons-nous les </a:t>
            </a:r>
            <a:r>
              <a:rPr kumimoji="0" lang="fr-FR" sz="2800" b="1" i="0" u="none" strike="noStrike" kern="1200" cap="none" spc="0" normalizeH="0" baseline="0" noProof="0" dirty="0">
                <a:ln>
                  <a:noFill/>
                </a:ln>
                <a:solidFill>
                  <a:srgbClr val="4BACC6"/>
                </a:solidFill>
                <a:effectLst/>
                <a:uLnTx/>
                <a:uFillTx/>
                <a:latin typeface="Calibri"/>
                <a:ea typeface="Calibri"/>
                <a:cs typeface="Times New Roman"/>
              </a:rPr>
              <a:t>droits </a:t>
            </a: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a:t>
            </a:r>
          </a:p>
          <a:p>
            <a:pPr marL="162900" marR="0" lvl="2" indent="-342900" algn="just" defTabSz="914400" rtl="0" eaLnBrk="1" fontAlgn="auto" latinLnBrk="0" hangingPunct="1">
              <a:lnSpc>
                <a:spcPct val="114000"/>
              </a:lnSpc>
              <a:spcBef>
                <a:spcPts val="900"/>
              </a:spcBef>
              <a:spcAft>
                <a:spcPts val="600"/>
              </a:spcAft>
              <a:buClr>
                <a:srgbClr val="4BACC6"/>
              </a:buClr>
              <a:buSzPct val="100000"/>
              <a:buFont typeface="Wingdings" pitchFamily="2" charset="2"/>
              <a:buChar char="v"/>
              <a:tabLst/>
              <a:defRPr/>
            </a:pP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Aspects </a:t>
            </a:r>
            <a:r>
              <a:rPr kumimoji="0" lang="fr-FR" sz="2800" b="1" i="0" u="none" strike="noStrike" kern="1200" cap="none" spc="0" normalizeH="0" baseline="0" noProof="0" dirty="0">
                <a:ln>
                  <a:noFill/>
                </a:ln>
                <a:solidFill>
                  <a:srgbClr val="4BACC6"/>
                </a:solidFill>
                <a:effectLst/>
                <a:uLnTx/>
                <a:uFillTx/>
                <a:latin typeface="Calibri"/>
                <a:ea typeface="Calibri"/>
                <a:cs typeface="Times New Roman"/>
              </a:rPr>
              <a:t>éthiques</a:t>
            </a: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à prendre en compte ?</a:t>
            </a:r>
          </a:p>
          <a:p>
            <a:pPr marL="162900" marR="0" lvl="2" indent="-342900" algn="just" defTabSz="914400" rtl="0" eaLnBrk="1" fontAlgn="auto" latinLnBrk="0" hangingPunct="1">
              <a:lnSpc>
                <a:spcPct val="114000"/>
              </a:lnSpc>
              <a:spcBef>
                <a:spcPts val="900"/>
              </a:spcBef>
              <a:spcAft>
                <a:spcPts val="600"/>
              </a:spcAft>
              <a:buClr>
                <a:srgbClr val="4BACC6"/>
              </a:buClr>
              <a:buSzPct val="100000"/>
              <a:buFont typeface="Wingdings" pitchFamily="2" charset="2"/>
              <a:buChar char="v"/>
              <a:tabLst/>
              <a:defRPr/>
            </a:pP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Combien ça va </a:t>
            </a:r>
            <a:r>
              <a:rPr kumimoji="0" lang="fr-FR" sz="2800" b="1" i="0" u="none" strike="noStrike" kern="1200" cap="none" spc="0" normalizeH="0" baseline="0" noProof="0" dirty="0">
                <a:ln>
                  <a:noFill/>
                </a:ln>
                <a:solidFill>
                  <a:srgbClr val="4BACC6"/>
                </a:solidFill>
                <a:effectLst/>
                <a:uLnTx/>
                <a:uFillTx/>
                <a:latin typeface="Calibri"/>
                <a:ea typeface="Calibri"/>
                <a:cs typeface="Times New Roman"/>
              </a:rPr>
              <a:t>couter</a:t>
            </a:r>
            <a:r>
              <a:rPr kumimoji="0" lang="fr-FR" sz="2800" b="0" i="0" u="none" strike="noStrike" kern="1200" cap="none" spc="0" normalizeH="0" baseline="0" noProof="0" dirty="0">
                <a:ln>
                  <a:noFill/>
                </a:ln>
                <a:solidFill>
                  <a:prstClr val="black"/>
                </a:solidFill>
                <a:effectLst/>
                <a:uLnTx/>
                <a:uFillTx/>
                <a:latin typeface="Calibri"/>
                <a:ea typeface="+mn-ea"/>
                <a:cs typeface="Alwyn New Regular"/>
              </a:rPr>
              <a:t> ? </a:t>
            </a:r>
          </a:p>
        </p:txBody>
      </p:sp>
      <p:sp>
        <p:nvSpPr>
          <p:cNvPr id="9" name="Titre 1">
            <a:extLst>
              <a:ext uri="{FF2B5EF4-FFF2-40B4-BE49-F238E27FC236}">
                <a16:creationId xmlns:a16="http://schemas.microsoft.com/office/drawing/2014/main" id="{19A18264-9CF5-B44F-957A-2798C9EEF6FA}"/>
              </a:ext>
            </a:extLst>
          </p:cNvPr>
          <p:cNvSpPr txBox="1">
            <a:spLocks/>
          </p:cNvSpPr>
          <p:nvPr/>
        </p:nvSpPr>
        <p:spPr>
          <a:xfrm>
            <a:off x="0" y="0"/>
            <a:ext cx="9159368" cy="718949"/>
          </a:xfrm>
          <a:prstGeom prst="rect">
            <a:avLst/>
          </a:prstGeom>
          <a:solidFill>
            <a:schemeClr val="accent5"/>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a:ea typeface="+mj-ea"/>
                <a:cs typeface="+mj-cs"/>
              </a:rPr>
              <a:t>PGD </a:t>
            </a:r>
            <a:r>
              <a:rPr kumimoji="0" lang="fr-FR" sz="3200" b="1" i="0" u="none" strike="noStrike" kern="1200" cap="none" spc="0" normalizeH="0" baseline="0" noProof="0" dirty="0">
                <a:ln>
                  <a:noFill/>
                </a:ln>
                <a:solidFill>
                  <a:prstClr val="white"/>
                </a:solidFill>
                <a:effectLst/>
                <a:uLnTx/>
                <a:uFillTx/>
                <a:latin typeface="Calibri"/>
                <a:ea typeface="+mj-ea"/>
                <a:cs typeface="+mj-cs"/>
                <a:sym typeface="Wingdings" panose="05000000000000000000" pitchFamily="2" charset="2"/>
              </a:rPr>
              <a:t></a:t>
            </a:r>
            <a:r>
              <a:rPr kumimoji="0" lang="fr-FR" sz="3200" b="1" i="0" u="none" strike="noStrike" kern="1200" cap="none" spc="0" normalizeH="0" baseline="0" noProof="0" dirty="0">
                <a:ln>
                  <a:noFill/>
                </a:ln>
                <a:solidFill>
                  <a:prstClr val="white"/>
                </a:solidFill>
                <a:effectLst/>
                <a:uLnTx/>
                <a:uFillTx/>
                <a:latin typeface="Calibri"/>
                <a:ea typeface="+mj-ea"/>
                <a:cs typeface="+mj-cs"/>
              </a:rPr>
              <a:t> questions posées dès le début du projet </a:t>
            </a:r>
          </a:p>
        </p:txBody>
      </p:sp>
      <p:grpSp>
        <p:nvGrpSpPr>
          <p:cNvPr id="11" name="Groupe 10">
            <a:extLst>
              <a:ext uri="{FF2B5EF4-FFF2-40B4-BE49-F238E27FC236}">
                <a16:creationId xmlns:a16="http://schemas.microsoft.com/office/drawing/2014/main" id="{EA136B4D-566D-49E4-8DE9-BFD801BAAEC3}"/>
              </a:ext>
            </a:extLst>
          </p:cNvPr>
          <p:cNvGrpSpPr/>
          <p:nvPr/>
        </p:nvGrpSpPr>
        <p:grpSpPr>
          <a:xfrm>
            <a:off x="5938" y="6464300"/>
            <a:ext cx="9120556" cy="435904"/>
            <a:chOff x="5938" y="6464300"/>
            <a:chExt cx="9120556" cy="435904"/>
          </a:xfrm>
        </p:grpSpPr>
        <p:pic>
          <p:nvPicPr>
            <p:cNvPr id="15" name="Image 14">
              <a:extLst>
                <a:ext uri="{FF2B5EF4-FFF2-40B4-BE49-F238E27FC236}">
                  <a16:creationId xmlns:a16="http://schemas.microsoft.com/office/drawing/2014/main" id="{6D7C4C26-0A4E-4695-87BE-1EC9600BA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994" y="6464300"/>
              <a:ext cx="1206500" cy="393700"/>
            </a:xfrm>
            <a:prstGeom prst="rect">
              <a:avLst/>
            </a:prstGeom>
          </p:spPr>
        </p:pic>
        <p:sp>
          <p:nvSpPr>
            <p:cNvPr id="16" name="Espace réservé du numéro de diapositive 4">
              <a:extLst>
                <a:ext uri="{FF2B5EF4-FFF2-40B4-BE49-F238E27FC236}">
                  <a16:creationId xmlns:a16="http://schemas.microsoft.com/office/drawing/2014/main" id="{328F45EC-6D59-4442-8A33-F7E86D178C8E}"/>
                </a:ext>
              </a:extLst>
            </p:cNvPr>
            <p:cNvSpPr txBox="1">
              <a:spLocks/>
            </p:cNvSpPr>
            <p:nvPr/>
          </p:nvSpPr>
          <p:spPr>
            <a:xfrm>
              <a:off x="5938" y="6623205"/>
              <a:ext cx="628415" cy="276999"/>
            </a:xfrm>
            <a:prstGeom prst="rect">
              <a:avLst/>
            </a:prstGeom>
          </p:spPr>
          <p:txBody>
            <a:bodyPr vert="horz" lIns="91440" tIns="45720" rIns="91440" bIns="45720" rtlCol="0" anchor="ctr">
              <a:spAutoFit/>
            </a:bodyP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DB1C6C4-BF3F-426B-AB82-3D7BFE436BE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4" name="Groupe 13"/>
          <p:cNvGrpSpPr/>
          <p:nvPr/>
        </p:nvGrpSpPr>
        <p:grpSpPr>
          <a:xfrm>
            <a:off x="1173898" y="5642084"/>
            <a:ext cx="6134406" cy="523220"/>
            <a:chOff x="1222630" y="5282044"/>
            <a:chExt cx="6134406" cy="523220"/>
          </a:xfrm>
        </p:grpSpPr>
        <p:sp>
          <p:nvSpPr>
            <p:cNvPr id="17" name="ZoneTexte 16"/>
            <p:cNvSpPr txBox="1"/>
            <p:nvPr/>
          </p:nvSpPr>
          <p:spPr>
            <a:xfrm>
              <a:off x="2164551" y="5282044"/>
              <a:ext cx="519248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pour l’ensemble des partenaires</a:t>
              </a:r>
              <a:endParaRPr kumimoji="0" lang="fr-FR"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8" name="Flèche droite 17"/>
            <p:cNvSpPr/>
            <p:nvPr/>
          </p:nvSpPr>
          <p:spPr>
            <a:xfrm>
              <a:off x="1222630" y="5369782"/>
              <a:ext cx="733806" cy="36347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ZoneTexte 12">
            <a:extLst>
              <a:ext uri="{FF2B5EF4-FFF2-40B4-BE49-F238E27FC236}">
                <a16:creationId xmlns:a16="http://schemas.microsoft.com/office/drawing/2014/main" id="{E01E0BFE-BD90-428B-A466-E33B8A900A71}"/>
              </a:ext>
            </a:extLst>
          </p:cNvPr>
          <p:cNvSpPr txBox="1"/>
          <p:nvPr/>
        </p:nvSpPr>
        <p:spPr>
          <a:xfrm>
            <a:off x="-7684" y="6623205"/>
            <a:ext cx="915936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Formation « Plan de Gestion des Données »  - 19/20 octobre 2020</a:t>
            </a:r>
          </a:p>
        </p:txBody>
      </p:sp>
    </p:spTree>
    <p:extLst>
      <p:ext uri="{BB962C8B-B14F-4D97-AF65-F5344CB8AC3E}">
        <p14:creationId xmlns:p14="http://schemas.microsoft.com/office/powerpoint/2010/main" val="241933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Thèm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1200" dirty="0"/>
        </a:defPPr>
      </a:lst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TM03457491[[fn=Métropolitain]]</Template>
  <TotalTime>4400824</TotalTime>
  <Words>39616</Words>
  <Application>Microsoft Macintosh PowerPoint</Application>
  <PresentationFormat>Affichage à l'écran (4:3)</PresentationFormat>
  <Paragraphs>4459</Paragraphs>
  <Slides>277</Slides>
  <Notes>197</Notes>
  <HiddenSlides>0</HiddenSlides>
  <MMClips>0</MMClips>
  <ScaleCrop>false</ScaleCrop>
  <HeadingPairs>
    <vt:vector size="6" baseType="variant">
      <vt:variant>
        <vt:lpstr>Polices utilisées</vt:lpstr>
      </vt:variant>
      <vt:variant>
        <vt:i4>26</vt:i4>
      </vt:variant>
      <vt:variant>
        <vt:lpstr>Thème</vt:lpstr>
      </vt:variant>
      <vt:variant>
        <vt:i4>2</vt:i4>
      </vt:variant>
      <vt:variant>
        <vt:lpstr>Titres des diapositives</vt:lpstr>
      </vt:variant>
      <vt:variant>
        <vt:i4>277</vt:i4>
      </vt:variant>
    </vt:vector>
  </HeadingPairs>
  <TitlesOfParts>
    <vt:vector size="305" baseType="lpstr">
      <vt:lpstr>Alwyn New Rg</vt:lpstr>
      <vt:lpstr>Arial</vt:lpstr>
      <vt:lpstr>ArialMT</vt:lpstr>
      <vt:lpstr>Baskerville</vt:lpstr>
      <vt:lpstr>Bodoni SvtyTwo ITC TT-Book</vt:lpstr>
      <vt:lpstr>Calibri</vt:lpstr>
      <vt:lpstr>Century Gothic</vt:lpstr>
      <vt:lpstr>Corbel</vt:lpstr>
      <vt:lpstr>Courier New</vt:lpstr>
      <vt:lpstr>GillSansMT</vt:lpstr>
      <vt:lpstr>Helvetica</vt:lpstr>
      <vt:lpstr>Helvetica Neue</vt:lpstr>
      <vt:lpstr>Helvetica Neue Medium</vt:lpstr>
      <vt:lpstr>Hoefler Text</vt:lpstr>
      <vt:lpstr>inherit</vt:lpstr>
      <vt:lpstr>LiberationSerif</vt:lpstr>
      <vt:lpstr>Palatino</vt:lpstr>
      <vt:lpstr>Raleway</vt:lpstr>
      <vt:lpstr>Roboto</vt:lpstr>
      <vt:lpstr>Symbol</vt:lpstr>
      <vt:lpstr>Times</vt:lpstr>
      <vt:lpstr>Times New Roman</vt:lpstr>
      <vt:lpstr>Utsaah</vt:lpstr>
      <vt:lpstr>Wingdings</vt:lpstr>
      <vt:lpstr>Wingdings 2</vt:lpstr>
      <vt:lpstr>Zapf Dingbats</vt:lpstr>
      <vt:lpstr>Thème Office</vt:lpstr>
      <vt:lpstr>1_Thème Office</vt:lpstr>
      <vt:lpstr>Présentation PowerPoint</vt:lpstr>
      <vt:lpstr>Présentation PowerPoint</vt:lpstr>
      <vt:lpstr>Présentation PowerPoint</vt:lpstr>
      <vt:lpstr>Sommaire cliquez sur un chapitre pour y être téléporté</vt:lpstr>
      <vt:lpstr>Présentation PowerPoint</vt:lpstr>
      <vt:lpstr>Présentation PowerPoint</vt:lpstr>
      <vt:lpstr>Présentation PowerPoint</vt:lpstr>
      <vt:lpstr>Présentation PowerPoint</vt:lpstr>
      <vt:lpstr>PGD selon les bailleurs</vt:lpstr>
      <vt:lpstr>PGD : 3 livrables dans 1 projet H2020 ou ANR </vt:lpstr>
      <vt:lpstr>Focus sur la soumission d’un projet H2020</vt:lpstr>
      <vt:lpstr>Focus sur la soumission d’un projet H2020</vt:lpstr>
      <vt:lpstr>Focus sur la soumission d’un projet H2020</vt:lpstr>
      <vt:lpstr>Gestion des données pour maximiser l’impact du projet</vt:lpstr>
      <vt:lpstr>A retenir</vt:lpstr>
      <vt:lpstr>Présentation PowerPoint</vt:lpstr>
      <vt:lpstr>Définition: les données de recherche</vt:lpstr>
      <vt:lpstr>Définition: les données de recherche</vt:lpstr>
      <vt:lpstr>Définition: les données de recherche</vt:lpstr>
      <vt:lpstr>Présentation PowerPoint</vt:lpstr>
      <vt:lpstr>Définition: les jeux de données</vt:lpstr>
      <vt:lpstr>Définition: les métadonnées</vt:lpstr>
      <vt:lpstr>Définition: les métadonnées</vt:lpstr>
      <vt:lpstr>Présentation PowerPoint</vt:lpstr>
      <vt:lpstr>Présentation PowerPoint</vt:lpstr>
      <vt:lpstr>Structure du PGD</vt:lpstr>
      <vt:lpstr>Un PGD - plusieurs versions</vt:lpstr>
      <vt:lpstr>Un PGD - plusieurs versions</vt:lpstr>
      <vt:lpstr>Un PGD - plusieurs versions</vt:lpstr>
      <vt:lpstr>Les objectifs du PGD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Structure du PGD</vt:lpstr>
      <vt:lpstr>Exemples de PGD</vt:lpstr>
      <vt:lpstr>Exemples de PGD</vt:lpstr>
      <vt:lpstr>Exemples de PGD</vt:lpstr>
      <vt:lpstr>Un seul PGD - plusieurs approches</vt:lpstr>
      <vt:lpstr>A retenir</vt:lpstr>
      <vt:lpstr>Présentation PowerPoint</vt:lpstr>
      <vt:lpstr>Exercice: Rédiger un PGD</vt:lpstr>
      <vt:lpstr>Exercice: Rédiger un PGD</vt:lpstr>
      <vt:lpstr>Exercice: Rédiger un PGD</vt:lpstr>
      <vt:lpstr>Exercice: restitution et discussion</vt:lpstr>
      <vt:lpstr>Exercice: restitution et discussion</vt:lpstr>
      <vt:lpstr>Présentation PowerPoint</vt:lpstr>
      <vt:lpstr>Présentation PowerPoint</vt:lpstr>
      <vt:lpstr>Outils pour rédiger le PGD</vt:lpstr>
      <vt:lpstr>Présentation PowerPoint</vt:lpstr>
      <vt:lpstr>Présentation PowerPoint</vt:lpstr>
      <vt:lpstr> Les principes FAIR</vt:lpstr>
      <vt:lpstr> Evaluation des PGD</vt:lpstr>
      <vt:lpstr>Présentation PowerPoint</vt:lpstr>
      <vt:lpstr>Présentation PowerPoint</vt:lpstr>
      <vt:lpstr>Les enjeux du PGD</vt:lpstr>
      <vt:lpstr>Lutter contre le gaspillage</vt:lpstr>
      <vt:lpstr>Lutter contre la falsification</vt:lpstr>
      <vt:lpstr>Lutter contre le gaspillage et la falsification</vt:lpstr>
      <vt:lpstr>Les enjeux du PGD</vt:lpstr>
      <vt:lpstr>Enjeu mondial</vt:lpstr>
      <vt:lpstr>Enjeu national</vt:lpstr>
      <vt:lpstr>Les enjeux du PGD</vt:lpstr>
      <vt:lpstr>Les enjeux du PGD</vt:lpstr>
      <vt:lpstr>Partage des données en astronomie</vt:lpstr>
      <vt:lpstr>Partage de données sur la biodiversité </vt:lpstr>
      <vt:lpstr>Partage de données sur la biodiversité </vt:lpstr>
      <vt:lpstr>Systèmes agroforestier &amp; conservation biodiversité</vt:lpstr>
      <vt:lpstr>Contribuer aux enjeux mondiaux</vt:lpstr>
      <vt:lpstr>Les enjeux du PGD</vt:lpstr>
      <vt:lpstr>Présentation PowerPoint</vt:lpstr>
      <vt:lpstr>Exercice: Etre coordonnateur d’un projet</vt:lpstr>
      <vt:lpstr>En l’absence de concertation et de PGD</vt:lpstr>
      <vt:lpstr>Le PGD : outil d’animation de projet</vt:lpstr>
      <vt:lpstr>Le PGD  Gain de temps pour publier</vt:lpstr>
      <vt:lpstr>Le PGD  Gain de temps pour publier</vt:lpstr>
      <vt:lpstr>Le PGD  Gain de temps pour publier</vt:lpstr>
      <vt:lpstr>Présentation PowerPoint</vt:lpstr>
      <vt:lpstr>A retenir</vt:lpstr>
      <vt:lpstr>Présentation PowerPoint</vt:lpstr>
      <vt:lpstr>Cadre juridique de la donnée Sommaire </vt:lpstr>
      <vt:lpstr>La diffusion des données  dans l’open science</vt:lpstr>
      <vt:lpstr>Partie 1- Cadre juridique de la donnée  Définitions juridiques de la donnée </vt:lpstr>
      <vt:lpstr>Cadre juridique de la donnée  La donnée et le droit</vt:lpstr>
      <vt:lpstr>Focus sur la Base de données </vt:lpstr>
      <vt:lpstr>Structure, données, ensemble</vt:lpstr>
      <vt:lpstr>La donnée contenue dans la base de données</vt:lpstr>
      <vt:lpstr>La structure de la base de données</vt:lpstr>
      <vt:lpstr>La base de données dans son ensemble : le droit sui generis du producteur de la base de données</vt:lpstr>
      <vt:lpstr>Le droit du producteur de la base de données : conditions</vt:lpstr>
      <vt:lpstr>Le droit du producteur de la base de données : la portée de la protection</vt:lpstr>
      <vt:lpstr>Droit sui generis: La portée de la protection</vt:lpstr>
      <vt:lpstr>Focus Propriété intellectuelle Le droit du producteur de bases de données La Base de données dans son ensemble</vt:lpstr>
      <vt:lpstr>Focus Propriété intellectuelle Le droit d’auteur de la structure de la base de données</vt:lpstr>
      <vt:lpstr>Focus Propriété intellectuelle Le droit du producteur de bases de données Les données</vt:lpstr>
      <vt:lpstr>Focus RGPD </vt:lpstr>
      <vt:lpstr>Focus RGPD </vt:lpstr>
      <vt:lpstr>Focus RGPD </vt:lpstr>
      <vt:lpstr>Focus RGPD </vt:lpstr>
      <vt:lpstr>Focus RGPD </vt:lpstr>
      <vt:lpstr>Focus sur les données sensibles</vt:lpstr>
      <vt:lpstr>Le RGPD au Cirad </vt:lpstr>
      <vt:lpstr>Focus Ressources Génétiques</vt:lpstr>
      <vt:lpstr>Focus Connaissances Traditionnelles Associées aux Ressources Génétiques</vt:lpstr>
      <vt:lpstr>Cadre contractuel de la donnée  La donnée et le contrat</vt:lpstr>
      <vt:lpstr>Cadre contractuel de la donnée Les différents types de contrats</vt:lpstr>
      <vt:lpstr>Cadre contractuel de la donnée Les clauses importantes</vt:lpstr>
      <vt:lpstr>Présentation PowerPoint</vt:lpstr>
      <vt:lpstr>« Décrire ses données » dans le PGD</vt:lpstr>
      <vt:lpstr>Décrire et documenter ses données</vt:lpstr>
      <vt:lpstr>Définitions</vt:lpstr>
      <vt:lpstr>Présentation PowerPoint</vt:lpstr>
      <vt:lpstr>Standards de métadonnées disciplinaires</vt:lpstr>
      <vt:lpstr>Standards de métadonnées disciplinaires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Guides de standards de métadonnées</vt:lpstr>
      <vt:lpstr>Présentation PowerPoint</vt:lpstr>
      <vt:lpstr>A retenir</vt:lpstr>
      <vt:lpstr>Présentation PowerPoint</vt:lpstr>
      <vt:lpstr>La disruption numérique : une bascule brutale</vt:lpstr>
      <vt:lpstr>Et en Science ?</vt:lpstr>
      <vt:lpstr>Les ravages du temps</vt:lpstr>
      <vt:lpstr>Présentation PowerPoint</vt:lpstr>
      <vt:lpstr>Management éthique et efficace de la recherche (INSERM)</vt:lpstr>
      <vt:lpstr>Présentation PowerPoint</vt:lpstr>
      <vt:lpstr>Un projet sur la durée</vt:lpstr>
      <vt:lpstr>Un enjeux de traçabilité</vt:lpstr>
      <vt:lpstr>Traçabilité et qualité pour </vt:lpstr>
      <vt:lpstr>La traçabilité - un double enjeux</vt:lpstr>
      <vt:lpstr>Tracer quoi ? Comment ?</vt:lpstr>
      <vt:lpstr>Tracer quoi ?</vt:lpstr>
      <vt:lpstr>Le passé</vt:lpstr>
      <vt:lpstr>Présentation PowerPoint</vt:lpstr>
      <vt:lpstr>Présentation PowerPoint</vt:lpstr>
      <vt:lpstr>Les sources bibliographiques</vt:lpstr>
      <vt:lpstr>Le présent</vt:lpstr>
      <vt:lpstr>Analogique</vt:lpstr>
      <vt:lpstr>Analogique</vt:lpstr>
      <vt:lpstr>Numérique</vt:lpstr>
      <vt:lpstr>Présentation PowerPoint</vt:lpstr>
      <vt:lpstr>Présentation PowerPoint</vt:lpstr>
      <vt:lpstr>Présentation PowerPoint</vt:lpstr>
      <vt:lpstr>Le nommage des fichiers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Format de fichier</vt:lpstr>
      <vt:lpstr>Présentation PowerPoint</vt:lpstr>
      <vt:lpstr>Présentation PowerPoint</vt:lpstr>
      <vt:lpstr>Présentation PowerPoint</vt:lpstr>
      <vt:lpstr>Quelles conséquences pour vous ? Et pour ceux qui arriveront plus tard ?</vt:lpstr>
      <vt:lpstr>Présentation PowerPoint</vt:lpstr>
      <vt:lpstr>Présentation PowerPoint</vt:lpstr>
      <vt:lpstr>Présentation PowerPoint</vt:lpstr>
      <vt:lpstr>Présentation PowerPoint</vt:lpstr>
      <vt:lpstr>Essayons de nous améliorer</vt:lpstr>
      <vt:lpstr>Présentation PowerPoint</vt:lpstr>
      <vt:lpstr>Organisation des fichiers </vt:lpstr>
      <vt:lpstr>Présentation PowerPoint</vt:lpstr>
      <vt:lpstr>Stocker, sécuriser et archiver ses données</vt:lpstr>
      <vt:lpstr>Présentation PowerPoint</vt:lpstr>
      <vt:lpstr>Présentation PowerPoint</vt:lpstr>
      <vt:lpstr>Présentation PowerPoint</vt:lpstr>
      <vt:lpstr>Présentation PowerPoint</vt:lpstr>
      <vt:lpstr>Présentation PowerPoint</vt:lpstr>
      <vt:lpstr>Présentation PowerPoint</vt:lpstr>
      <vt:lpstr>Qualification des données</vt:lpstr>
      <vt:lpstr>Contrôle qualité</vt:lpstr>
      <vt:lpstr>Résoudre certains problèmes</vt:lpstr>
      <vt:lpstr>Confier le problème à d’autres</vt:lpstr>
      <vt:lpstr>Algorithmique</vt:lpstr>
      <vt:lpstr>Qu’est-ce qu’un calcul ?</vt:lpstr>
      <vt:lpstr>Présentation PowerPoint</vt:lpstr>
      <vt:lpstr>Présentation PowerPoint</vt:lpstr>
      <vt:lpstr>Présentation PowerPoint</vt:lpstr>
      <vt:lpstr>Définir une méthode commune &amp; efficace pour retrouver ses données</vt:lpstr>
      <vt:lpstr>Présentation PowerPoint</vt:lpstr>
      <vt:lpstr>Les métadonnées</vt:lpstr>
      <vt:lpstr>Présentation PowerPoint</vt:lpstr>
      <vt:lpstr>Présentation PowerPoint</vt:lpstr>
      <vt:lpstr>Un vocabulaire commun</vt:lpstr>
      <vt:lpstr>Les standards de métadonnées</vt:lpstr>
      <vt:lpstr>Présentation PowerPoint</vt:lpstr>
      <vt:lpstr>Présentation PowerPoint</vt:lpstr>
      <vt:lpstr>Stocker, sécuriser et archiver ses données</vt:lpstr>
      <vt:lpstr>Présentation PowerPoint</vt:lpstr>
      <vt:lpstr>Présentation PowerPoint</vt:lpstr>
      <vt:lpstr>5. Sécuriser, stocker et archiver ses données</vt:lpstr>
      <vt:lpstr>Présentation PowerPoint</vt:lpstr>
      <vt:lpstr>Présentation PowerPoint</vt:lpstr>
      <vt:lpstr>Présentation PowerPoint</vt:lpstr>
      <vt:lpstr>Présentation PowerPoint</vt:lpstr>
      <vt:lpstr>Présentation PowerPoint</vt:lpstr>
      <vt:lpstr>Quelles obligations de partage des données ?</vt:lpstr>
      <vt:lpstr>Quelles obligations de partage des données ?</vt:lpstr>
      <vt:lpstr>Quels jeux de données partager ?</vt:lpstr>
      <vt:lpstr>Cas de données particulières / diffusion restreinte </vt:lpstr>
      <vt:lpstr>Quand partager ses données ?</vt:lpstr>
      <vt:lpstr>Où partager vos données ?</vt:lpstr>
      <vt:lpstr>Les entrepôts de données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 potentiel de réutilisation des données ?</vt:lpstr>
      <vt:lpstr>Présentation PowerPoint</vt:lpstr>
      <vt:lpstr>Présentation PowerPoint</vt:lpstr>
      <vt:lpstr>Présentation PowerPoint</vt:lpstr>
      <vt:lpstr>A retenir</vt:lpstr>
      <vt:lpstr>Présentation PowerPoint</vt:lpstr>
      <vt:lpstr>Exercice: Rédiger un PGD</vt:lpstr>
      <vt:lpstr>Exercice: Rédiger un PGD</vt:lpstr>
      <vt:lpstr>Exercice: restitution et discussion</vt:lpstr>
      <vt:lpstr>Présentation PowerPoint</vt:lpstr>
      <vt:lpstr>Cadre juridique de l’open data en France</vt:lpstr>
      <vt:lpstr>   Communication et diffusion  </vt:lpstr>
      <vt:lpstr>Présentation PowerPoint</vt:lpstr>
      <vt:lpstr>Open Data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Plan de Gestion des Données</vt:lpstr>
      <vt:lpstr>Présentation PowerPoint</vt:lpstr>
    </vt:vector>
  </TitlesOfParts>
  <Manager/>
  <Company>Cirad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PGD</dc:title>
  <dc:subject/>
  <dc:creator>S. Auzoux, P. Corbière, L. Dedieu, S. Paradis</dc:creator>
  <cp:keywords/>
  <dc:description/>
  <cp:lastModifiedBy>fred de Lamotte</cp:lastModifiedBy>
  <cp:revision>2745</cp:revision>
  <cp:lastPrinted>2020-01-09T10:15:25Z</cp:lastPrinted>
  <dcterms:created xsi:type="dcterms:W3CDTF">2017-02-01T11:33:13Z</dcterms:created>
  <dcterms:modified xsi:type="dcterms:W3CDTF">2020-10-23T09:59:45Z</dcterms:modified>
  <cp:category/>
</cp:coreProperties>
</file>