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3" r:id="rId2"/>
    <p:sldMasterId id="2147483739" r:id="rId3"/>
    <p:sldMasterId id="2147483751" r:id="rId4"/>
    <p:sldMasterId id="2147483762" r:id="rId5"/>
    <p:sldMasterId id="2147483774" r:id="rId6"/>
    <p:sldMasterId id="2147483784" r:id="rId7"/>
    <p:sldMasterId id="2147483795" r:id="rId8"/>
  </p:sldMasterIdLst>
  <p:notesMasterIdLst>
    <p:notesMasterId r:id="rId207"/>
  </p:notesMasterIdLst>
  <p:handoutMasterIdLst>
    <p:handoutMasterId r:id="rId208"/>
  </p:handoutMasterIdLst>
  <p:sldIdLst>
    <p:sldId id="265" r:id="rId9"/>
    <p:sldId id="1792" r:id="rId10"/>
    <p:sldId id="1802" r:id="rId11"/>
    <p:sldId id="1677" r:id="rId12"/>
    <p:sldId id="1678" r:id="rId13"/>
    <p:sldId id="1425" r:id="rId14"/>
    <p:sldId id="1686" r:id="rId15"/>
    <p:sldId id="868" r:id="rId16"/>
    <p:sldId id="1429" r:id="rId17"/>
    <p:sldId id="1684" r:id="rId18"/>
    <p:sldId id="1685" r:id="rId19"/>
    <p:sldId id="1687" r:id="rId20"/>
    <p:sldId id="1683" r:id="rId21"/>
    <p:sldId id="1693" r:id="rId22"/>
    <p:sldId id="1694" r:id="rId23"/>
    <p:sldId id="1689" r:id="rId24"/>
    <p:sldId id="1629" r:id="rId25"/>
    <p:sldId id="1518" r:id="rId26"/>
    <p:sldId id="1777" r:id="rId27"/>
    <p:sldId id="1573" r:id="rId28"/>
    <p:sldId id="1676" r:id="rId29"/>
    <p:sldId id="607" r:id="rId30"/>
    <p:sldId id="1699" r:id="rId31"/>
    <p:sldId id="1700" r:id="rId32"/>
    <p:sldId id="1126" r:id="rId33"/>
    <p:sldId id="1701" r:id="rId34"/>
    <p:sldId id="1223" r:id="rId35"/>
    <p:sldId id="1522" r:id="rId36"/>
    <p:sldId id="1516" r:id="rId37"/>
    <p:sldId id="1435" r:id="rId38"/>
    <p:sldId id="1526" r:id="rId39"/>
    <p:sldId id="1594" r:id="rId40"/>
    <p:sldId id="694" r:id="rId41"/>
    <p:sldId id="1068" r:id="rId42"/>
    <p:sldId id="1527" r:id="rId43"/>
    <p:sldId id="1138" r:id="rId44"/>
    <p:sldId id="1165" r:id="rId45"/>
    <p:sldId id="1139" r:id="rId46"/>
    <p:sldId id="1458" r:id="rId47"/>
    <p:sldId id="1665" r:id="rId48"/>
    <p:sldId id="1666" r:id="rId49"/>
    <p:sldId id="1672" r:id="rId50"/>
    <p:sldId id="1703" r:id="rId51"/>
    <p:sldId id="1667" r:id="rId52"/>
    <p:sldId id="1536" r:id="rId53"/>
    <p:sldId id="1778" r:id="rId54"/>
    <p:sldId id="1598" r:id="rId55"/>
    <p:sldId id="1652" r:id="rId56"/>
    <p:sldId id="1593" r:id="rId57"/>
    <p:sldId id="1669" r:id="rId58"/>
    <p:sldId id="1642" r:id="rId59"/>
    <p:sldId id="1712" r:id="rId60"/>
    <p:sldId id="1099" r:id="rId61"/>
    <p:sldId id="1181" r:id="rId62"/>
    <p:sldId id="1067" r:id="rId63"/>
    <p:sldId id="1531" r:id="rId64"/>
    <p:sldId id="1599" r:id="rId65"/>
    <p:sldId id="1709" r:id="rId66"/>
    <p:sldId id="1145" r:id="rId67"/>
    <p:sldId id="1714" r:id="rId68"/>
    <p:sldId id="1535" r:id="rId69"/>
    <p:sldId id="1054" r:id="rId70"/>
    <p:sldId id="580" r:id="rId71"/>
    <p:sldId id="1541" r:id="rId72"/>
    <p:sldId id="1176" r:id="rId73"/>
    <p:sldId id="1710" r:id="rId74"/>
    <p:sldId id="1719" r:id="rId75"/>
    <p:sldId id="1586" r:id="rId76"/>
    <p:sldId id="1554" r:id="rId77"/>
    <p:sldId id="1717" r:id="rId78"/>
    <p:sldId id="1735" r:id="rId79"/>
    <p:sldId id="1550" r:id="rId80"/>
    <p:sldId id="1551" r:id="rId81"/>
    <p:sldId id="1782" r:id="rId82"/>
    <p:sldId id="1779" r:id="rId83"/>
    <p:sldId id="1783" r:id="rId84"/>
    <p:sldId id="738" r:id="rId85"/>
    <p:sldId id="1058" r:id="rId86"/>
    <p:sldId id="1464" r:id="rId87"/>
    <p:sldId id="1718" r:id="rId88"/>
    <p:sldId id="1173" r:id="rId89"/>
    <p:sldId id="1543" r:id="rId90"/>
    <p:sldId id="584" r:id="rId91"/>
    <p:sldId id="1711" r:id="rId92"/>
    <p:sldId id="1784" r:id="rId93"/>
    <p:sldId id="1715" r:id="rId94"/>
    <p:sldId id="1722" r:id="rId95"/>
    <p:sldId id="1726" r:id="rId96"/>
    <p:sldId id="1724" r:id="rId97"/>
    <p:sldId id="1727" r:id="rId98"/>
    <p:sldId id="1725" r:id="rId99"/>
    <p:sldId id="1634" r:id="rId100"/>
    <p:sldId id="1635" r:id="rId101"/>
    <p:sldId id="1729" r:id="rId102"/>
    <p:sldId id="1716" r:id="rId103"/>
    <p:sldId id="1547" r:id="rId104"/>
    <p:sldId id="1730" r:id="rId105"/>
    <p:sldId id="1785" r:id="rId106"/>
    <p:sldId id="1076" r:id="rId107"/>
    <p:sldId id="1643" r:id="rId108"/>
    <p:sldId id="1455" r:id="rId109"/>
    <p:sldId id="1555" r:id="rId110"/>
    <p:sldId id="1654" r:id="rId111"/>
    <p:sldId id="1184" r:id="rId112"/>
    <p:sldId id="1651" r:id="rId113"/>
    <p:sldId id="1069" r:id="rId114"/>
    <p:sldId id="1653" r:id="rId115"/>
    <p:sldId id="1540" r:id="rId116"/>
    <p:sldId id="1732" r:id="rId117"/>
    <p:sldId id="1733" r:id="rId118"/>
    <p:sldId id="1558" r:id="rId119"/>
    <p:sldId id="1734" r:id="rId120"/>
    <p:sldId id="1786" r:id="rId121"/>
    <p:sldId id="1644" r:id="rId122"/>
    <p:sldId id="1162" r:id="rId123"/>
    <p:sldId id="1745" r:id="rId124"/>
    <p:sldId id="740" r:id="rId125"/>
    <p:sldId id="1569" r:id="rId126"/>
    <p:sldId id="1566" r:id="rId127"/>
    <p:sldId id="1574" r:id="rId128"/>
    <p:sldId id="1571" r:id="rId129"/>
    <p:sldId id="1537" r:id="rId130"/>
    <p:sldId id="1736" r:id="rId131"/>
    <p:sldId id="741" r:id="rId132"/>
    <p:sldId id="1749" r:id="rId133"/>
    <p:sldId id="1747" r:id="rId134"/>
    <p:sldId id="1748" r:id="rId135"/>
    <p:sldId id="743" r:id="rId136"/>
    <p:sldId id="1751" r:id="rId137"/>
    <p:sldId id="1752" r:id="rId138"/>
    <p:sldId id="742" r:id="rId139"/>
    <p:sldId id="1755" r:id="rId140"/>
    <p:sldId id="1754" r:id="rId141"/>
    <p:sldId id="1583" r:id="rId142"/>
    <p:sldId id="1787" r:id="rId143"/>
    <p:sldId id="1645" r:id="rId144"/>
    <p:sldId id="1756" r:id="rId145"/>
    <p:sldId id="1706" r:id="rId146"/>
    <p:sldId id="1705" r:id="rId147"/>
    <p:sldId id="1790" r:id="rId148"/>
    <p:sldId id="1758" r:id="rId149"/>
    <p:sldId id="1791" r:id="rId150"/>
    <p:sldId id="1484" r:id="rId151"/>
    <p:sldId id="532" r:id="rId152"/>
    <p:sldId id="1695" r:id="rId153"/>
    <p:sldId id="1565" r:id="rId154"/>
    <p:sldId id="968" r:id="rId155"/>
    <p:sldId id="1288" r:id="rId156"/>
    <p:sldId id="1289" r:id="rId157"/>
    <p:sldId id="1290" r:id="rId158"/>
    <p:sldId id="1291" r:id="rId159"/>
    <p:sldId id="1612" r:id="rId160"/>
    <p:sldId id="1762" r:id="rId161"/>
    <p:sldId id="1763" r:id="rId162"/>
    <p:sldId id="1483" r:id="rId163"/>
    <p:sldId id="1619" r:id="rId164"/>
    <p:sldId id="1772" r:id="rId165"/>
    <p:sldId id="1771" r:id="rId166"/>
    <p:sldId id="1673" r:id="rId167"/>
    <p:sldId id="1773" r:id="rId168"/>
    <p:sldId id="1759" r:id="rId169"/>
    <p:sldId id="1788" r:id="rId170"/>
    <p:sldId id="1789" r:id="rId171"/>
    <p:sldId id="1646" r:id="rId172"/>
    <p:sldId id="1472" r:id="rId173"/>
    <p:sldId id="1737" r:id="rId174"/>
    <p:sldId id="1738" r:id="rId175"/>
    <p:sldId id="1739" r:id="rId176"/>
    <p:sldId id="1675" r:id="rId177"/>
    <p:sldId id="1740" r:id="rId178"/>
    <p:sldId id="1741" r:id="rId179"/>
    <p:sldId id="1743" r:id="rId180"/>
    <p:sldId id="1793" r:id="rId181"/>
    <p:sldId id="1579" r:id="rId182"/>
    <p:sldId id="1794" r:id="rId183"/>
    <p:sldId id="1420" r:id="rId184"/>
    <p:sldId id="1795" r:id="rId185"/>
    <p:sldId id="1796" r:id="rId186"/>
    <p:sldId id="760" r:id="rId187"/>
    <p:sldId id="1263" r:id="rId188"/>
    <p:sldId id="1797" r:id="rId189"/>
    <p:sldId id="1692" r:id="rId190"/>
    <p:sldId id="1208" r:id="rId191"/>
    <p:sldId id="1781" r:id="rId192"/>
    <p:sldId id="1511" r:id="rId193"/>
    <p:sldId id="1514" r:id="rId194"/>
    <p:sldId id="1798" r:id="rId195"/>
    <p:sldId id="1696" r:id="rId196"/>
    <p:sldId id="1799" r:id="rId197"/>
    <p:sldId id="1780" r:id="rId198"/>
    <p:sldId id="1273" r:id="rId199"/>
    <p:sldId id="1268" r:id="rId200"/>
    <p:sldId id="1609" r:id="rId201"/>
    <p:sldId id="1800" r:id="rId202"/>
    <p:sldId id="1506" r:id="rId203"/>
    <p:sldId id="1625" r:id="rId204"/>
    <p:sldId id="1640" r:id="rId205"/>
    <p:sldId id="1801" r:id="rId206"/>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ce DEDIEU" initials="LD" lastIdx="1" clrIdx="0">
    <p:extLst>
      <p:ext uri="{19B8F6BF-5375-455C-9EA6-DF929625EA0E}">
        <p15:presenceInfo xmlns:p15="http://schemas.microsoft.com/office/powerpoint/2012/main" userId="e00f7ff35434d4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66FF"/>
    <a:srgbClr val="3366FF"/>
    <a:srgbClr val="0066FF"/>
    <a:srgbClr val="FFCCFF"/>
    <a:srgbClr val="CC3300"/>
    <a:srgbClr val="000000"/>
    <a:srgbClr val="FFD85B"/>
    <a:srgbClr val="FF99FF"/>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07" autoAdjust="0"/>
    <p:restoredTop sz="88070" autoAdjust="0"/>
  </p:normalViewPr>
  <p:slideViewPr>
    <p:cSldViewPr>
      <p:cViewPr varScale="1">
        <p:scale>
          <a:sx n="97" d="100"/>
          <a:sy n="97" d="100"/>
        </p:scale>
        <p:origin x="1812" y="462"/>
      </p:cViewPr>
      <p:guideLst>
        <p:guide orient="horz" pos="2160"/>
        <p:guide pos="2880"/>
      </p:guideLst>
    </p:cSldViewPr>
  </p:slideViewPr>
  <p:outlineViewPr>
    <p:cViewPr>
      <p:scale>
        <a:sx n="33" d="100"/>
        <a:sy n="33" d="100"/>
      </p:scale>
      <p:origin x="0" y="-35466"/>
    </p:cViewPr>
  </p:outlineViewPr>
  <p:notesTextViewPr>
    <p:cViewPr>
      <p:scale>
        <a:sx n="3" d="2"/>
        <a:sy n="3" d="2"/>
      </p:scale>
      <p:origin x="0" y="0"/>
    </p:cViewPr>
  </p:notesTextViewPr>
  <p:sorterViewPr>
    <p:cViewPr>
      <p:scale>
        <a:sx n="150" d="100"/>
        <a:sy n="150" d="100"/>
      </p:scale>
      <p:origin x="0" y="-91860"/>
    </p:cViewPr>
  </p:sorterViewPr>
  <p:notesViewPr>
    <p:cSldViewPr>
      <p:cViewPr varScale="1">
        <p:scale>
          <a:sx n="78" d="100"/>
          <a:sy n="78" d="100"/>
        </p:scale>
        <p:origin x="3978"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notesMaster" Target="notesMasters/notesMaster1.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commentAuthors" Target="commentAuthors.xml"/><Relationship Id="rId190" Type="http://schemas.openxmlformats.org/officeDocument/2006/relationships/slide" Target="slides/slide182.xml"/><Relationship Id="rId204" Type="http://schemas.openxmlformats.org/officeDocument/2006/relationships/slide" Target="slides/slide196.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presProps" Target="presProps.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viewProps" Target="viewProp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1.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5"/>
            <a:ext cx="2946400" cy="49688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9" y="5"/>
            <a:ext cx="2946400" cy="496889"/>
          </a:xfrm>
          <a:prstGeom prst="rect">
            <a:avLst/>
          </a:prstGeom>
        </p:spPr>
        <p:txBody>
          <a:bodyPr vert="horz" lIns="91440" tIns="45720" rIns="91440" bIns="45720" rtlCol="0"/>
          <a:lstStyle>
            <a:lvl1pPr algn="r">
              <a:defRPr sz="1200"/>
            </a:lvl1pPr>
          </a:lstStyle>
          <a:p>
            <a:fld id="{A1798896-B326-4145-B0F5-8891CF389290}" type="datetimeFigureOut">
              <a:rPr lang="fr-FR" smtClean="0"/>
              <a:pPr/>
              <a:t>03/01/2024</a:t>
            </a:fld>
            <a:endParaRPr lang="fr-FR"/>
          </a:p>
        </p:txBody>
      </p:sp>
      <p:sp>
        <p:nvSpPr>
          <p:cNvPr id="4" name="Espace réservé du pied de page 3"/>
          <p:cNvSpPr>
            <a:spLocks noGrp="1"/>
          </p:cNvSpPr>
          <p:nvPr>
            <p:ph type="ftr" sz="quarter" idx="2"/>
          </p:nvPr>
        </p:nvSpPr>
        <p:spPr>
          <a:xfrm>
            <a:off x="0" y="9428165"/>
            <a:ext cx="294640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9" y="9428165"/>
            <a:ext cx="2946400" cy="496887"/>
          </a:xfrm>
          <a:prstGeom prst="rect">
            <a:avLst/>
          </a:prstGeom>
        </p:spPr>
        <p:txBody>
          <a:bodyPr vert="horz" lIns="91440" tIns="45720" rIns="91440" bIns="45720" rtlCol="0" anchor="b"/>
          <a:lstStyle>
            <a:lvl1pPr algn="r">
              <a:defRPr sz="1200"/>
            </a:lvl1pPr>
          </a:lstStyle>
          <a:p>
            <a:fld id="{B4D9BD7D-835A-49F2-BAF9-8E5C8EACA867}" type="slidenum">
              <a:rPr lang="fr-FR" smtClean="0"/>
              <a:pPr/>
              <a:t>‹N°›</a:t>
            </a:fld>
            <a:endParaRPr lang="fr-FR"/>
          </a:p>
        </p:txBody>
      </p:sp>
    </p:spTree>
    <p:extLst>
      <p:ext uri="{BB962C8B-B14F-4D97-AF65-F5344CB8AC3E}">
        <p14:creationId xmlns:p14="http://schemas.microsoft.com/office/powerpoint/2010/main" val="680490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5"/>
            <a:ext cx="2946400" cy="49688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9" y="5"/>
            <a:ext cx="2946400" cy="496889"/>
          </a:xfrm>
          <a:prstGeom prst="rect">
            <a:avLst/>
          </a:prstGeom>
        </p:spPr>
        <p:txBody>
          <a:bodyPr vert="horz" lIns="91440" tIns="45720" rIns="91440" bIns="45720" rtlCol="0"/>
          <a:lstStyle>
            <a:lvl1pPr algn="r">
              <a:defRPr sz="1200"/>
            </a:lvl1pPr>
          </a:lstStyle>
          <a:p>
            <a:fld id="{60037206-5D39-4D42-9E29-F154BA8A64CB}" type="datetimeFigureOut">
              <a:rPr lang="fr-FR" smtClean="0"/>
              <a:pPr/>
              <a:t>03/01/2024</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1" y="4714880"/>
            <a:ext cx="5438775" cy="4467225"/>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165"/>
            <a:ext cx="2946400" cy="4968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9" y="9428165"/>
            <a:ext cx="2946400" cy="496887"/>
          </a:xfrm>
          <a:prstGeom prst="rect">
            <a:avLst/>
          </a:prstGeom>
        </p:spPr>
        <p:txBody>
          <a:bodyPr vert="horz" lIns="91440" tIns="45720" rIns="91440" bIns="45720" rtlCol="0" anchor="b"/>
          <a:lstStyle>
            <a:lvl1pPr algn="r">
              <a:defRPr sz="1200"/>
            </a:lvl1pPr>
          </a:lstStyle>
          <a:p>
            <a:fld id="{264EAA0A-B561-40A3-8D75-3AA42611BB63}" type="slidenum">
              <a:rPr lang="fr-FR" smtClean="0"/>
              <a:pPr/>
              <a:t>‹N°›</a:t>
            </a:fld>
            <a:endParaRPr lang="fr-FR"/>
          </a:p>
        </p:txBody>
      </p:sp>
    </p:spTree>
    <p:extLst>
      <p:ext uri="{BB962C8B-B14F-4D97-AF65-F5344CB8AC3E}">
        <p14:creationId xmlns:p14="http://schemas.microsoft.com/office/powerpoint/2010/main" val="30149887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economie.gouv.fr/republique-numerique" TargetMode="External"/><Relationship Id="rId13" Type="http://schemas.openxmlformats.org/officeDocument/2006/relationships/hyperlink" Target="https://intranet-dist.cirad.fr/actualites/externe/un-nouveau-decret-reliant-publications-et-integrite-scientifique" TargetMode="External"/><Relationship Id="rId18" Type="http://schemas.openxmlformats.org/officeDocument/2006/relationships/hyperlink" Target="https://www.redactionmedicale.fr/2020/10/revitaliser-un-fant%C3%B4me-lofis-devrait-%C3%AAtre-ind%C3%A9pendant-malgr%C3%A9-une-ministre-frileuse-en-mat%C3%A8re-dint%C3%A9gr.html" TargetMode="External"/><Relationship Id="rId3" Type="http://schemas.openxmlformats.org/officeDocument/2006/relationships/hyperlink" Target="https://www.ouvrirlascience.fr/wp-content/uploads/2021/06/Deuxieme-Plan-National-Science-Ouverte_2021-2024.pdf" TargetMode="External"/><Relationship Id="rId7" Type="http://schemas.openxmlformats.org/officeDocument/2006/relationships/hyperlink" Target="https://www.data.gouv.fr/fr/datasets/feuilles-de-route-ministerielles-sur-la-politique-de-la-donnee-des-algorithmes-et-des-codes-sources/" TargetMode="External"/><Relationship Id="rId12" Type="http://schemas.openxmlformats.org/officeDocument/2006/relationships/hyperlink" Target="https://www.legifrance.gouv.fr/jorf/id/JORFTEXT000042738027" TargetMode="External"/><Relationship Id="rId17" Type="http://schemas.openxmlformats.org/officeDocument/2006/relationships/hyperlink" Target="https://zenodo.org/record/7657818#.Y_SrIq2ZN7M" TargetMode="External"/><Relationship Id="rId2" Type="http://schemas.openxmlformats.org/officeDocument/2006/relationships/slide" Target="../slides/slide10.xml"/><Relationship Id="rId16" Type="http://schemas.openxmlformats.org/officeDocument/2006/relationships/hyperlink" Target="https://www.ouvrirlascience.fr/partager-les-donnees-liees-aux-publications-scientifiques-guide-pour-les-chercheurs/" TargetMode="External"/><Relationship Id="rId1" Type="http://schemas.openxmlformats.org/officeDocument/2006/relationships/notesMaster" Target="../notesMasters/notesMaster1.xml"/><Relationship Id="rId6" Type="http://schemas.openxmlformats.org/officeDocument/2006/relationships/hyperlink" Target="https://www.ouvrirlascience.fr/pour-une-politique-des-donnees-de-la-recherche-guide-strategique-a-lusage-des-etablissements/" TargetMode="External"/><Relationship Id="rId11" Type="http://schemas.openxmlformats.org/officeDocument/2006/relationships/hyperlink" Target="https://www.legifrance.gouv.fr/jorf/id/JORFTEXT000044411360" TargetMode="External"/><Relationship Id="rId5" Type="http://schemas.openxmlformats.org/officeDocument/2006/relationships/hyperlink" Target="https://www.ouvrirlascience.fr/wp-content/uploads/2022/04/Guide_Partager_les_donnees_web.pdf" TargetMode="External"/><Relationship Id="rId15" Type="http://schemas.openxmlformats.org/officeDocument/2006/relationships/hyperlink" Target="https://je-integrite.sciencesconf.org/" TargetMode="External"/><Relationship Id="rId10" Type="http://schemas.openxmlformats.org/officeDocument/2006/relationships/hyperlink" Target="https://www.ouvrirlascience.fr/wp-content/uploads/2018/11/180221_Guide-d%E2%80%99application-de-la-loi-article30-version-courte.pdf" TargetMode="External"/><Relationship Id="rId19" Type="http://schemas.openxmlformats.org/officeDocument/2006/relationships/hyperlink" Target="https://www2.assemblee-nationale.fr/content/download/332622/3251496/version/4/file/Rapport+Inte%CC%81grite%CC%81_09.03.21FIN.pdf" TargetMode="External"/><Relationship Id="rId4" Type="http://schemas.openxmlformats.org/officeDocument/2006/relationships/hyperlink" Target="https://mi-gt-donnees.pages.math.unistra.fr/guide/01-imaginer.html#imaginer" TargetMode="External"/><Relationship Id="rId9" Type="http://schemas.openxmlformats.org/officeDocument/2006/relationships/hyperlink" Target="https://www.ouvrirlascience.fr/guide-dapplication-de-la-loi-pour-une-republique-numerique-pour-les-donnees-de-la-recherche/" TargetMode="External"/><Relationship Id="rId14" Type="http://schemas.openxmlformats.org/officeDocument/2006/relationships/hyperlink" Target="https://labedoc.hypotheses.org/9405"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intranet-dsi.cirad.fr/appui-a-la-recherche/hebergement" TargetMode="External"/><Relationship Id="rId7" Type="http://schemas.openxmlformats.org/officeDocument/2006/relationships/hyperlink" Target="https://lejournal.cnrs.fr/articles/stockage-de-donnees-les-promesses-de-ladn-synthetique"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edps.europa.eu/sites/edp/files/publication/regulation_eu_2018_1725_fr.pdf" TargetMode="External"/><Relationship Id="rId5" Type="http://schemas.openxmlformats.org/officeDocument/2006/relationships/hyperlink" Target="https://edps.europa.eu/data-protection/data-protection/reference-library/information-security_en" TargetMode="External"/><Relationship Id="rId4" Type="http://schemas.openxmlformats.org/officeDocument/2006/relationships/hyperlink" Target="https://www.renater.fr/projets-et-partenariats/missions-internationales/afrique/"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mi-gt-donnees.pages.math.unistra.fr/guide/03-collecter.html#environnements-de-stockage-sauvegarder-les-donnee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ontrack.com/fr-fr/blog/regle-sauvegarde-3-2-1" TargetMode="External"/><Relationship Id="rId7" Type="http://schemas.openxmlformats.org/officeDocument/2006/relationships/hyperlink" Target="https://osf.io/va89s/"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s://doranum.fr/stockage-archivage/fiche-synthetique/" TargetMode="External"/><Relationship Id="rId5" Type="http://schemas.openxmlformats.org/officeDocument/2006/relationships/hyperlink" Target="https://doranum.fr/stockage-archivage/stockage-donnees/" TargetMode="External"/><Relationship Id="rId4" Type="http://schemas.openxmlformats.org/officeDocument/2006/relationships/hyperlink" Target="https://www.britishecologicalsociety.org/wp-content/uploads/2019/06/BES-Guide-Data-Management-2019.pdf"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archimag.com/archives-patrimoine/2021/11/24/archivage-adn-revolution-stockage-en-cours"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lejournal.cnrs.fr/articles/stockage-de-donnees-les-promesses-de-ladn-synthetique"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s://raphael-lemaire.com/2019/11/02/mise-en-perspective-impacts-numerique/" TargetMode="External"/><Relationship Id="rId4" Type="http://schemas.openxmlformats.org/officeDocument/2006/relationships/hyperlink" Target="https://www.journaldunet.com/web-tech/cloud/1493383-donnees-non-structurees-et-stockage-objet-cloud-une-alliance-ideale/"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lemondeinformatique.fr/actualites/lire-sauvegarde-et-archivage-une-difference-importante-72290.html" TargetMode="External"/><Relationship Id="rId7" Type="http://schemas.openxmlformats.org/officeDocument/2006/relationships/hyperlink" Target="https://www.cines.fr/europe/eudat-cdi/service-etdr/" TargetMode="External"/><Relationship Id="rId2" Type="http://schemas.openxmlformats.org/officeDocument/2006/relationships/slide" Target="../slides/slide106.xml"/><Relationship Id="rId1" Type="http://schemas.openxmlformats.org/officeDocument/2006/relationships/notesMaster" Target="../notesMasters/notesMaster1.xml"/><Relationship Id="rId6" Type="http://schemas.openxmlformats.org/officeDocument/2006/relationships/hyperlink" Target="https://www.go-fair.org/fair-principles/" TargetMode="External"/><Relationship Id="rId5" Type="http://schemas.openxmlformats.org/officeDocument/2006/relationships/hyperlink" Target="https://www.coretrustseal.org/" TargetMode="External"/><Relationship Id="rId4" Type="http://schemas.openxmlformats.org/officeDocument/2006/relationships/hyperlink" Target="https://www.cines.fr/" TargetMode="External"/></Relationships>
</file>

<file path=ppt/notesSlides/_rels/notesSlide107.xml.rels><?xml version="1.0" encoding="UTF-8" standalone="yes"?>
<Relationships xmlns="http://schemas.openxmlformats.org/package/2006/relationships"><Relationship Id="rId8" Type="http://schemas.openxmlformats.org/officeDocument/2006/relationships/hyperlink" Target="https://documentation.huma-num.fr/sharedocs-stockage/" TargetMode="External"/><Relationship Id="rId13" Type="http://schemas.openxmlformats.org/officeDocument/2006/relationships/hyperlink" Target="https://www.google.com/intl/fr/drive/" TargetMode="External"/><Relationship Id="rId3" Type="http://schemas.openxmlformats.org/officeDocument/2006/relationships/hyperlink" Target="https://intranet-dsi.cirad.fr/appui-a-la-recherche/hebergement" TargetMode="External"/><Relationship Id="rId7" Type="http://schemas.openxmlformats.org/officeDocument/2006/relationships/hyperlink" Target="https://www.renater.fr/" TargetMode="External"/><Relationship Id="rId12" Type="http://schemas.openxmlformats.org/officeDocument/2006/relationships/hyperlink" Target="https://cybersecurite.cirad.fr/fr/bonnes-pratiques/je-suis-ciradien/chiffer-des-donnees-brutes-sensibles-ou-confidentielles"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s://drive.demo.renater.fr/index.php/apps/user_saml/saml/selectUserBackEnd?redirectUrl" TargetMode="External"/><Relationship Id="rId11" Type="http://schemas.openxmlformats.org/officeDocument/2006/relationships/hyperlink" Target="https://cybersecurite.cirad.fr/fr/boite-a-outils" TargetMode="External"/><Relationship Id="rId5" Type="http://schemas.openxmlformats.org/officeDocument/2006/relationships/hyperlink" Target="https://drocc.fr/" TargetMode="External"/><Relationship Id="rId10" Type="http://schemas.openxmlformats.org/officeDocument/2006/relationships/hyperlink" Target="https://documentation.huma-num.fr/humanum-box/" TargetMode="External"/><Relationship Id="rId4" Type="http://schemas.openxmlformats.org/officeDocument/2006/relationships/hyperlink" Target="https://intranet-dsi.cirad.fr/reseau-et-securite/sauvegarde-des-donnees-du-poste-de-travail/sauvegarde-du-poste-de-travail" TargetMode="External"/><Relationship Id="rId9" Type="http://schemas.openxmlformats.org/officeDocument/2006/relationships/hyperlink" Target="https://www.zedencrypt.com/download"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dmp.opidor.fr/plans/5082/export.pdf" TargetMode="External"/><Relationship Id="rId7" Type="http://schemas.openxmlformats.org/officeDocument/2006/relationships/hyperlink" Target="https://metashark.pndb.fr/" TargetMode="External"/><Relationship Id="rId2" Type="http://schemas.openxmlformats.org/officeDocument/2006/relationships/slide" Target="../slides/slide109.xml"/><Relationship Id="rId1" Type="http://schemas.openxmlformats.org/officeDocument/2006/relationships/notesMaster" Target="../notesMasters/notesMaster1.xml"/><Relationship Id="rId6" Type="http://schemas.openxmlformats.org/officeDocument/2006/relationships/hyperlink" Target="https://dmp.opidor.fr/plans/12770/export.pdf" TargetMode="External"/><Relationship Id="rId5" Type="http://schemas.openxmlformats.org/officeDocument/2006/relationships/hyperlink" Target="https://microclimat.cnrs.fr/" TargetMode="External"/><Relationship Id="rId4" Type="http://schemas.openxmlformats.org/officeDocument/2006/relationships/hyperlink" Target="https://anr.fr/Projet-ANR-19-CE32-0005"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anr.fr/fileadmin/documents/2022/ANR-RF-2022-30062022.pdf" TargetMode="External"/><Relationship Id="rId13" Type="http://schemas.openxmlformats.org/officeDocument/2006/relationships/hyperlink" Target="https://anr.fr/fr/actualites-de-lanr/details/news/science-ouverte-point-detape-sur-la-politique-commune-du-reseau-des-agences-de-financement-franca/" TargetMode="External"/><Relationship Id="rId3" Type="http://schemas.openxmlformats.org/officeDocument/2006/relationships/hyperlink" Target="http://www.agence-nationale-recherche.fr/fileadmin/documents/2018/Plan-d-action-ANR-2019.pdf" TargetMode="External"/><Relationship Id="rId7" Type="http://schemas.openxmlformats.org/officeDocument/2006/relationships/hyperlink" Target="https://anr.fr/fileadmin/documents/2022/PA_ANR_2023_-_V1.0__VF_publication_18_juillet_2022_.pdf" TargetMode="External"/><Relationship Id="rId12" Type="http://schemas.openxmlformats.org/officeDocument/2006/relationships/hyperlink" Target="https://anr.fr/fileadmin/aap/2022/aap-belmont-migration-2022-annexe-fr.pdf" TargetMode="External"/><Relationship Id="rId17" Type="http://schemas.openxmlformats.org/officeDocument/2006/relationships/hyperlink" Target="https://datactivist.coop/fr/a-propos/" TargetMode="External"/><Relationship Id="rId2" Type="http://schemas.openxmlformats.org/officeDocument/2006/relationships/slide" Target="../slides/slide11.xml"/><Relationship Id="rId16" Type="http://schemas.openxmlformats.org/officeDocument/2006/relationships/hyperlink" Target="https://www.ouvrirlascience.fr/partager-les-donnees-liees-aux-publications-scientifiques-guide-pour-les-chercheurs/" TargetMode="External"/><Relationship Id="rId1" Type="http://schemas.openxmlformats.org/officeDocument/2006/relationships/notesMaster" Target="../notesMasters/notesMaster1.xml"/><Relationship Id="rId6" Type="http://schemas.openxmlformats.org/officeDocument/2006/relationships/hyperlink" Target="https://anr.fr/fr/lanr-et-la-recherche/engagements-et-valeurs/la-science-ouverte/" TargetMode="External"/><Relationship Id="rId11" Type="http://schemas.openxmlformats.org/officeDocument/2006/relationships/hyperlink" Target="http://www.biodiversa.org/1677/download" TargetMode="External"/><Relationship Id="rId5" Type="http://schemas.openxmlformats.org/officeDocument/2006/relationships/hyperlink" Target="https://anr.fr/fr/lanr/engagements/la-science-ouverte/" TargetMode="External"/><Relationship Id="rId15" Type="http://schemas.openxmlformats.org/officeDocument/2006/relationships/hyperlink" Target="https://anr.fr/fr/actualites-de-lanr/details/news/science-ouverte-la-feuille-de-route-du-reseau-des-agences-de-financement-pour-lannee-2023/" TargetMode="External"/><Relationship Id="rId10" Type="http://schemas.openxmlformats.org/officeDocument/2006/relationships/hyperlink" Target="https://zenodo.org/record/7657818#.Y_SrIq2ZN7M" TargetMode="External"/><Relationship Id="rId4" Type="http://schemas.openxmlformats.org/officeDocument/2006/relationships/hyperlink" Target="https://anr.fr/fileadmin/aap/2023/aapg-20203-Guide_V2.0_20220921.pdf" TargetMode="External"/><Relationship Id="rId9" Type="http://schemas.openxmlformats.org/officeDocument/2006/relationships/hyperlink" Target="https://anr.fr/lanr/engagements/la-science-ouverte/faq-pgd/" TargetMode="External"/><Relationship Id="rId14" Type="http://schemas.openxmlformats.org/officeDocument/2006/relationships/hyperlink" Target="https://www.anses.fr/fr/system/files/Bilan_annuel_declaration_conjointe_science_ouverte.pdf" TargetMode="Externa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cordis.europa.eu/project/id/730390" TargetMode="External"/><Relationship Id="rId2" Type="http://schemas.openxmlformats.org/officeDocument/2006/relationships/slide" Target="../slides/slide110.xml"/><Relationship Id="rId1" Type="http://schemas.openxmlformats.org/officeDocument/2006/relationships/notesMaster" Target="../notesMasters/notesMaster1.xml"/><Relationship Id="rId5" Type="http://schemas.openxmlformats.org/officeDocument/2006/relationships/hyperlink" Target="https://cordis.europa.eu/project/id/817970/results" TargetMode="External"/><Relationship Id="rId4" Type="http://schemas.openxmlformats.org/officeDocument/2006/relationships/hyperlink" Target="https://libereurope.eu/dmp/zero-brine-data-management-plan/"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iso.org/fr/standard/54533.html" TargetMode="External"/><Relationship Id="rId2" Type="http://schemas.openxmlformats.org/officeDocument/2006/relationships/slide" Target="../slides/slide111.xml"/><Relationship Id="rId1" Type="http://schemas.openxmlformats.org/officeDocument/2006/relationships/notesMaster" Target="../notesMasters/notesMaster1.xml"/><Relationship Id="rId6" Type="http://schemas.openxmlformats.org/officeDocument/2006/relationships/hyperlink" Target="https://callisto-formation.fr/mod/resource/view.php?id=11028" TargetMode="External"/><Relationship Id="rId5" Type="http://schemas.openxmlformats.org/officeDocument/2006/relationships/hyperlink" Target="https://www.renater.fr/" TargetMode="External"/><Relationship Id="rId4" Type="http://schemas.openxmlformats.org/officeDocument/2006/relationships/hyperlink" Target="https://drive.demo.renater.fr/index.php/apps/user_saml/saml/selectUserBackEnd?redirectUrl"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dmp.opidor.fr/plans/5082/export.pdf" TargetMode="External"/><Relationship Id="rId2" Type="http://schemas.openxmlformats.org/officeDocument/2006/relationships/slide" Target="../slides/slide112.xml"/><Relationship Id="rId1" Type="http://schemas.openxmlformats.org/officeDocument/2006/relationships/notesMaster" Target="../notesMasters/notesMaster1.xml"/><Relationship Id="rId5" Type="http://schemas.openxmlformats.org/officeDocument/2006/relationships/hyperlink" Target="https://microclimat.cnrs.fr/" TargetMode="External"/><Relationship Id="rId4" Type="http://schemas.openxmlformats.org/officeDocument/2006/relationships/hyperlink" Target="https://anr.fr/Projet-ANR-19-CE32-0005"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8" Type="http://schemas.openxmlformats.org/officeDocument/2006/relationships/hyperlink" Target="https://www.fondationbiodiversite.fr/reglementation-europeenne-sur-lacces-et-le-partage-des-avantages-apa/" TargetMode="External"/><Relationship Id="rId13" Type="http://schemas.openxmlformats.org/officeDocument/2006/relationships/hyperlink" Target="https://intranet-data.cirad.fr/droits/reutiliser-des-donnees" TargetMode="External"/><Relationship Id="rId3" Type="http://schemas.openxmlformats.org/officeDocument/2006/relationships/hyperlink" Target="https://doi.org/10.18167/coopist/0075" TargetMode="External"/><Relationship Id="rId7" Type="http://schemas.openxmlformats.org/officeDocument/2006/relationships/hyperlink" Target="https://www.fondationbiodiversite.fr/les-enjeux-de-la-biodiversite/biodiversite-et-reglementation/zoom-apa/" TargetMode="External"/><Relationship Id="rId12" Type="http://schemas.openxmlformats.org/officeDocument/2006/relationships/hyperlink" Target="mailto:ceealr36@biocampus.cnrs.fr"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s://www.cnil.fr/fr/la-protection-des-donnees-dans-le-monde" TargetMode="External"/><Relationship Id="rId11" Type="http://schemas.openxmlformats.org/officeDocument/2006/relationships/hyperlink" Target="https://www.ram.cnrs.fr/index.php/comite-d-ethique" TargetMode="External"/><Relationship Id="rId5" Type="http://schemas.openxmlformats.org/officeDocument/2006/relationships/hyperlink" Target="https://www.inshs.cnrs.fr/sites/institut_inshs/files/pdf/Guide_rgpd_2021.pdf" TargetMode="External"/><Relationship Id="rId10" Type="http://schemas.openxmlformats.org/officeDocument/2006/relationships/hyperlink" Target="https://absch.cbd.int/fr/countries" TargetMode="External"/><Relationship Id="rId4" Type="http://schemas.openxmlformats.org/officeDocument/2006/relationships/hyperlink" Target="https://www.cnil.fr/fr/reglement-europeen-protection-donnees" TargetMode="External"/><Relationship Id="rId9" Type="http://schemas.openxmlformats.org/officeDocument/2006/relationships/hyperlink" Target="https://www.fondationbiodiversite.fr/wp-content/uploads/2019/11/FRB-Rapport-DSI-Resume-executif-2019.pdf" TargetMode="External"/><Relationship Id="rId14" Type="http://schemas.openxmlformats.org/officeDocument/2006/relationships/hyperlink" Target="https://doi.org/10.15468/doc-5jp4-5g10" TargetMode="Externa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dans.knaw.nl/en/depositing-data-manual/before-depositing/" TargetMode="External"/><Relationship Id="rId2" Type="http://schemas.openxmlformats.org/officeDocument/2006/relationships/slide" Target="../slides/slide117.xml"/><Relationship Id="rId1" Type="http://schemas.openxmlformats.org/officeDocument/2006/relationships/notesMaster" Target="../notesMasters/notesMaster1.xml"/><Relationship Id="rId6" Type="http://schemas.openxmlformats.org/officeDocument/2006/relationships/hyperlink" Target="mailto:info@soci%C3%A9t%C3%A9.com" TargetMode="External"/><Relationship Id="rId5" Type="http://schemas.openxmlformats.org/officeDocument/2006/relationships/hyperlink" Target="https://commission.europa.eu/law/law-topic/data-protection/reform/what-personal-data_fr" TargetMode="External"/><Relationship Id="rId4" Type="http://schemas.openxmlformats.org/officeDocument/2006/relationships/hyperlink" Target="https://intranet-rgpd.cirad.fr/actualites/actualites-generalistes/nouvelle-sanction-de-la-cnil-rappel-sur-les-durees-de-conservation-et-les-mesures-de-securite" TargetMode="External"/></Relationships>
</file>

<file path=ppt/notesSlides/_rels/notesSlide118.xml.rels><?xml version="1.0" encoding="UTF-8" standalone="yes"?>
<Relationships xmlns="http://schemas.openxmlformats.org/package/2006/relationships"><Relationship Id="rId8" Type="http://schemas.openxmlformats.org/officeDocument/2006/relationships/hyperlink" Target="https://www.dataguidance.com/notes/ghana-data-protection-overview" TargetMode="External"/><Relationship Id="rId3" Type="http://schemas.openxmlformats.org/officeDocument/2006/relationships/hyperlink" Target="https://www.cnil.fr/fr/recherche-scientifique-hors-sante/focus-certaines-categories-donnees-personnelles" TargetMode="External"/><Relationship Id="rId7" Type="http://schemas.openxmlformats.org/officeDocument/2006/relationships/hyperlink" Target="https://zenodo.org/record/7259737"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s://ardc.edu.au/resource/sensitive-data/" TargetMode="External"/><Relationship Id="rId5" Type="http://schemas.openxmlformats.org/officeDocument/2006/relationships/hyperlink" Target="https://scilifelab-data-guidelines.readthedocs.io/en/latest/docs/general/sensitive_data.html" TargetMode="External"/><Relationship Id="rId4" Type="http://schemas.openxmlformats.org/officeDocument/2006/relationships/hyperlink" Target="https://zenodo.org/record/4107186#.YMi8YPlKiUk" TargetMode="External"/><Relationship Id="rId9" Type="http://schemas.openxmlformats.org/officeDocument/2006/relationships/hyperlink" Target="https://dmeg.cessda.eu/Data-Management-Expert-Guide/5.-Protect/Ethics-and-data-protection" TargetMode="External"/></Relationships>
</file>

<file path=ppt/notesSlides/_rels/notesSlide119.xml.rels><?xml version="1.0" encoding="UTF-8" standalone="yes"?>
<Relationships xmlns="http://schemas.openxmlformats.org/package/2006/relationships"><Relationship Id="rId8" Type="http://schemas.openxmlformats.org/officeDocument/2006/relationships/hyperlink" Target="https://atelier-rgpd.cnil.fr/" TargetMode="External"/><Relationship Id="rId13" Type="http://schemas.openxmlformats.org/officeDocument/2006/relationships/hyperlink" Target="https://www.autoritedeprotection.ci/docs/DEMANDE-DAUTORISATION-PREALABLE-1307201.pdf" TargetMode="External"/><Relationship Id="rId3" Type="http://schemas.openxmlformats.org/officeDocument/2006/relationships/hyperlink" Target="https://www.cnil.fr/fr/reglement-europeen-protection-donnees" TargetMode="External"/><Relationship Id="rId7" Type="http://schemas.openxmlformats.org/officeDocument/2006/relationships/hyperlink" Target="https://edpb.europa.eu/system/files/2021-10/edpb_guidelines202010_on_art23_adopted_after_consultation_en.pdf" TargetMode="External"/><Relationship Id="rId12" Type="http://schemas.openxmlformats.org/officeDocument/2006/relationships/hyperlink" Target="https://www.autoritedeprotection.ci/"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www.cnil.fr/fr/comment-gerer-vos-donnees" TargetMode="External"/><Relationship Id="rId11" Type="http://schemas.openxmlformats.org/officeDocument/2006/relationships/hyperlink" Target="https://ekkou.ci/files/LOI-SUR-LA-PROTECTION-DES-DONNEES-A-CARACTERE-PERSONNEL.pdf" TargetMode="External"/><Relationship Id="rId5" Type="http://schemas.openxmlformats.org/officeDocument/2006/relationships/hyperlink" Target="https://www.cnil.fr/fr/principes-cles/rgpd-se-preparer-en-6-etapes" TargetMode="External"/><Relationship Id="rId10" Type="http://schemas.openxmlformats.org/officeDocument/2006/relationships/hyperlink" Target="https://www.dataguidance.com/notes/burkina-faso-data-protection-overview" TargetMode="External"/><Relationship Id="rId4" Type="http://schemas.openxmlformats.org/officeDocument/2006/relationships/hyperlink" Target="https://www.cnil.fr/fr/rgpd-par-ou-commencer" TargetMode="External"/><Relationship Id="rId9" Type="http://schemas.openxmlformats.org/officeDocument/2006/relationships/hyperlink" Target="https://www.afapdp.org/documents/la-protection-des-donnees-dans-le-monde"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ofis-france.fr/wp-content/uploads/2023/02/EntretienInfolettreOfisN4NicolasFressengeas.pdf" TargetMode="External"/><Relationship Id="rId3" Type="http://schemas.openxmlformats.org/officeDocument/2006/relationships/hyperlink" Target="https://ec.europa.eu/info/funding-tenders/opportunities/docs/2021-2027/horizon/guidance/programme-guide_horizon_en.pdf" TargetMode="External"/><Relationship Id="rId7" Type="http://schemas.openxmlformats.org/officeDocument/2006/relationships/hyperlink" Target="https://www.legifrance.gouv.fr/affichCodeArticle.do?cidTexte=LEGITEXT000006074220&amp;idArticle=LEGIARTI000006832921&amp;dateTexte=&amp;categorieLien=cid"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legifrance.gouv.fr/jorf/id/JORFTEXT000022934766/" TargetMode="External"/><Relationship Id="rId5" Type="http://schemas.openxmlformats.org/officeDocument/2006/relationships/hyperlink" Target="https://doranum.fr/aspects-juridiques-ethiques/donnees-codes-sources-obligatoirement-diffusables_10_13143_1ntp-hb72/" TargetMode="External"/><Relationship Id="rId4" Type="http://schemas.openxmlformats.org/officeDocument/2006/relationships/hyperlink" Target="https://ec.europa.eu/info/funding-tenders/opportunities/docs/2021-2027/common/guidance/aga_en.pdf" TargetMode="External"/><Relationship Id="rId9" Type="http://schemas.openxmlformats.org/officeDocument/2006/relationships/hyperlink" Target="https://www.ouvrirlascience.fr/partager-les-donnees-liees-aux-publications-scientifiques-guide-pour-les-chercheurs/" TargetMode="External"/></Relationships>
</file>

<file path=ppt/notesSlides/_rels/notesSlide120.xml.rels><?xml version="1.0" encoding="UTF-8" standalone="yes"?>
<Relationships xmlns="http://schemas.openxmlformats.org/package/2006/relationships"><Relationship Id="rId8" Type="http://schemas.openxmlformats.org/officeDocument/2006/relationships/hyperlink" Target="https://www.cnil.fr/fr/recherche-scientifique-hors-sante" TargetMode="External"/><Relationship Id="rId3" Type="http://schemas.openxmlformats.org/officeDocument/2006/relationships/hyperlink" Target="https://www.inshs.cnrs.fr/sites/institut_inshs/files/pdf/Guide_rgpd_2021.pdf" TargetMode="External"/><Relationship Id="rId7" Type="http://schemas.openxmlformats.org/officeDocument/2006/relationships/hyperlink" Target="https://dans.knaw.nl/en/depositing-data-manual/before-depositing/" TargetMode="External"/><Relationship Id="rId2" Type="http://schemas.openxmlformats.org/officeDocument/2006/relationships/slide" Target="../slides/slide120.xml"/><Relationship Id="rId1" Type="http://schemas.openxmlformats.org/officeDocument/2006/relationships/notesMaster" Target="../notesMasters/notesMaster1.xml"/><Relationship Id="rId6" Type="http://schemas.openxmlformats.org/officeDocument/2006/relationships/hyperlink" Target="https://arx.deidentifier.org/" TargetMode="External"/><Relationship Id="rId5" Type="http://schemas.openxmlformats.org/officeDocument/2006/relationships/hyperlink" Target="https://github.com/SGMAP-AGD/anonymisation/wiki/Les-outils" TargetMode="External"/><Relationship Id="rId4" Type="http://schemas.openxmlformats.org/officeDocument/2006/relationships/hyperlink" Target="https://callisto-formation.fr/mod/resource/view.php?id=11028" TargetMode="Externa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callisto-formation.fr/pluginfile.php/13541/mod_resource/content/6/03_FOSTER_Protection_des_donn%C3%A9es_integrite_scientifique_Ethique_FRADAPT_Inist-CNRS.pdf" TargetMode="External"/><Relationship Id="rId7" Type="http://schemas.openxmlformats.org/officeDocument/2006/relationships/hyperlink" Target="https://ukdataservice.ac.uk/learning-hub/research-data-management/ethical-issues/consent-for-data-sharing/"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s://mi-gt-donnees.pages.math.unistra.fr/guide/03-collecter.html" TargetMode="External"/><Relationship Id="rId5" Type="http://schemas.openxmlformats.org/officeDocument/2006/relationships/hyperlink" Target="https://www.cessda.eu/Training/Training-Resources/Library/Data-Management-Expert-Guide/5.-Protect/Informed-consent" TargetMode="External"/><Relationship Id="rId4" Type="http://schemas.openxmlformats.org/officeDocument/2006/relationships/hyperlink" Target="https://www.inshs.cnrs.fr/sites/institut_inshs/files/pdf/Guide_rgpd_2021.pdf" TargetMode="Externa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dmp.opidor.fr/plans/3354/export.pdf" TargetMode="External"/><Relationship Id="rId2" Type="http://schemas.openxmlformats.org/officeDocument/2006/relationships/slide" Target="../slides/slide122.xml"/><Relationship Id="rId1" Type="http://schemas.openxmlformats.org/officeDocument/2006/relationships/notesMaster" Target="../notesMasters/notesMaster1.xml"/><Relationship Id="rId5" Type="http://schemas.openxmlformats.org/officeDocument/2006/relationships/hyperlink" Target="https://cordis.europa.eu/project/id/776541/results" TargetMode="External"/><Relationship Id="rId4" Type="http://schemas.openxmlformats.org/officeDocument/2006/relationships/hyperlink" Target="https://unitaid.org/news-blog/avec-le-projet-atlas-en-afrique-de-louest-une-innovation-majeure-au-plus-pres-du-terrain-pour-atteindre-lobjectif-mondial-lie-au-depistage-du-vih-dici-2020/#en" TargetMode="Externa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solidush2020.eu/fr/"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cordis.europa.eu/project/id/883285/results" TargetMode="External"/><Relationship Id="rId5" Type="http://schemas.openxmlformats.org/officeDocument/2006/relationships/hyperlink" Target="https://cordis.europa.eu/project/id/817970/results" TargetMode="External"/><Relationship Id="rId4" Type="http://schemas.openxmlformats.org/officeDocument/2006/relationships/hyperlink" Target="http://solidush2020.eu/wp-content/uploads/2016/03/SOLIDUS.-D11.5-DMPlan_v1.pdf" TargetMode="External"/></Relationships>
</file>

<file path=ppt/notesSlides/_rels/notesSlide124.xml.rels><?xml version="1.0" encoding="UTF-8" standalone="yes"?>
<Relationships xmlns="http://schemas.openxmlformats.org/package/2006/relationships"><Relationship Id="rId8" Type="http://schemas.openxmlformats.org/officeDocument/2006/relationships/hyperlink" Target="https://uquebec.libguides.com/ld.php?content_id=36304169" TargetMode="External"/><Relationship Id="rId13" Type="http://schemas.openxmlformats.org/officeDocument/2006/relationships/hyperlink" Target="https://ec.europa.eu/info/funding-tenders/opportunities/docs/2021-2027/horizon/guidance/guideline-for-promoting-research-integrity-in-research-performing-organisations_horizon_en.pdf" TargetMode="External"/><Relationship Id="rId3" Type="http://schemas.openxmlformats.org/officeDocument/2006/relationships/hyperlink" Target="https://callisto-formation.fr/pluginfile.php/13541/mod_resource/content/6/03_FOSTER_Protection_des_donn%C3%A9es_integrite_scientifique_Ethique_FRADAPT_Inist-CNRS.pdf" TargetMode="External"/><Relationship Id="rId7" Type="http://schemas.openxmlformats.org/officeDocument/2006/relationships/hyperlink" Target="https://www.cairn.info/l-ethique-en-contexte-info-communicationnel--9782807315778-page-71.htm" TargetMode="External"/><Relationship Id="rId12" Type="http://schemas.openxmlformats.org/officeDocument/2006/relationships/hyperlink" Target="https://ec.europa.eu/info/funding-tenders/opportunities/docs/2021-2027/horizon/guidance/european-code-of-conduct-for-research-integrity_horizon_en.pdf"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hal.univ-lille.fr/hal-01958472/document" TargetMode="External"/><Relationship Id="rId11" Type="http://schemas.openxmlformats.org/officeDocument/2006/relationships/hyperlink" Target="https://ec.europa.eu/info/funding-tenders/opportunities/docs/2021-2027/common/guidance/aga_en.pdf" TargetMode="External"/><Relationship Id="rId5" Type="http://schemas.openxmlformats.org/officeDocument/2006/relationships/hyperlink" Target="https://isidore.science/document/10670/1.0sg34v" TargetMode="External"/><Relationship Id="rId10" Type="http://schemas.openxmlformats.org/officeDocument/2006/relationships/hyperlink" Target="https://www.frontiersin.org/articles/10.3389/fgene.2022.823309/full" TargetMode="External"/><Relationship Id="rId4" Type="http://schemas.openxmlformats.org/officeDocument/2006/relationships/hyperlink" Target="https://doi.org/10.4000/traces.10793" TargetMode="External"/><Relationship Id="rId9" Type="http://schemas.openxmlformats.org/officeDocument/2006/relationships/hyperlink" Target="https://uquebec.libguides.com/gdr/ethique-confidentialite" TargetMode="External"/></Relationships>
</file>

<file path=ppt/notesSlides/_rels/notesSlide125.xml.rels><?xml version="1.0" encoding="UTF-8" standalone="yes"?>
<Relationships xmlns="http://schemas.openxmlformats.org/package/2006/relationships"><Relationship Id="rId8" Type="http://schemas.openxmlformats.org/officeDocument/2006/relationships/hyperlink" Target="https://www.theodi.org/article/the-data-ethics-canvas-2021/" TargetMode="External"/><Relationship Id="rId13" Type="http://schemas.openxmlformats.org/officeDocument/2006/relationships/hyperlink" Target="https://www.fb.org/issues/innovation/data-privacy/privacy-and-security-principle&#8230;" TargetMode="External"/><Relationship Id="rId18" Type="http://schemas.openxmlformats.org/officeDocument/2006/relationships/hyperlink" Target="https://allea.org/wp-content/uploads/2023/06/European-Code-of-Conduct-Revised-Edition-2023.pdf" TargetMode="External"/><Relationship Id="rId3" Type="http://schemas.openxmlformats.org/officeDocument/2006/relationships/hyperlink" Target="https://www.ccne-ethique.fr/" TargetMode="External"/><Relationship Id="rId21" Type="http://schemas.openxmlformats.org/officeDocument/2006/relationships/hyperlink" Target="https://fnigc.ca/ocap-training/" TargetMode="External"/><Relationship Id="rId7" Type="http://schemas.openxmlformats.org/officeDocument/2006/relationships/hyperlink" Target="https://www.ccne-ethique.fr/fr/ethique-ailleurs/ethique-international" TargetMode="External"/><Relationship Id="rId12" Type="http://schemas.openxmlformats.org/officeDocument/2006/relationships/hyperlink" Target="https://copa-cogeca.eu/img/user/files/EU%20CODE/EU_Code_2018_web_version.pdf" TargetMode="External"/><Relationship Id="rId17" Type="http://schemas.openxmlformats.org/officeDocument/2006/relationships/hyperlink" Target="https://www.allea.org/wp-content/uploads/2018/01/FR_ALLEA_Code_de_conduite_europeen_pour_lintegrite_en_recherche.pdf" TargetMode="External"/><Relationship Id="rId2" Type="http://schemas.openxmlformats.org/officeDocument/2006/relationships/slide" Target="../slides/slide125.xml"/><Relationship Id="rId16" Type="http://schemas.openxmlformats.org/officeDocument/2006/relationships/hyperlink" Target="https://ec.europa.eu/info/funding-tenders/opportunities/docs/2021-2027/common/guidance/how-to-complete-your-ethics-self-assessment_en.pdf" TargetMode="External"/><Relationship Id="rId20" Type="http://schemas.openxmlformats.org/officeDocument/2006/relationships/hyperlink" Target="https://static1.squarespace.com/static/5d3799de845604000199cd24/t/5d79c383e904c741c9e9cd86/1568260995760/CARE+Principles+for+Indigenous+Data+Governance_FINAL_Sept+06+2019.pdf" TargetMode="External"/><Relationship Id="rId1" Type="http://schemas.openxmlformats.org/officeDocument/2006/relationships/notesMaster" Target="../notesMasters/notesMaster1.xml"/><Relationship Id="rId6" Type="http://schemas.openxmlformats.org/officeDocument/2006/relationships/hyperlink" Target="mailto:ceealr36@biocampus.cnrs.fr" TargetMode="External"/><Relationship Id="rId11" Type="http://schemas.openxmlformats.org/officeDocument/2006/relationships/hyperlink" Target="https://cgspace.cgiar.org/bitstream/handle/10568/106587/2113_PDF.pdf?sequence=1&amp;isAllowed=y" TargetMode="External"/><Relationship Id="rId24" Type="http://schemas.openxmlformats.org/officeDocument/2006/relationships/hyperlink" Target="https://docs.gbif.org/sensitive-species-best-practices/master/fr/" TargetMode="External"/><Relationship Id="rId5" Type="http://schemas.openxmlformats.org/officeDocument/2006/relationships/hyperlink" Target="https://www.ram.cnrs.fr/index.php/comite-d-ethique" TargetMode="External"/><Relationship Id="rId15" Type="http://schemas.openxmlformats.org/officeDocument/2006/relationships/hyperlink" Target="https://www.farmdatacode.org.nz/wp-content/uploads/2016/03/Farm-Data-Code-of-Pra&#8230;" TargetMode="External"/><Relationship Id="rId23" Type="http://schemas.openxmlformats.org/officeDocument/2006/relationships/hyperlink" Target="https://urldefense.com/v3/__https:/www.globalcodeofconduct.org/__;!!N11eV2iwtfs!plA9LnpQalN-MjTt1BYTTOpxNVuxEjYh2d4svvNXbXzUSCRw6ZkTgGnhNIcblEt7gwCVLznWR7NXtw$" TargetMode="External"/><Relationship Id="rId10" Type="http://schemas.openxmlformats.org/officeDocument/2006/relationships/hyperlink" Target="https://theodi.org/knowledge-opinion/guides/" TargetMode="External"/><Relationship Id="rId19" Type="http://schemas.openxmlformats.org/officeDocument/2006/relationships/hyperlink" Target="https://www.gida-global.org/care" TargetMode="External"/><Relationship Id="rId4" Type="http://schemas.openxmlformats.org/officeDocument/2006/relationships/hyperlink" Target="https://www.ethique-en-commun.org/Echanger-avec-nous" TargetMode="External"/><Relationship Id="rId9" Type="http://schemas.openxmlformats.org/officeDocument/2006/relationships/hyperlink" Target="https://theodi.org/wp-content/uploads/2021/07/Data-Ethics-Canvas-French-Colour.pdf" TargetMode="External"/><Relationship Id="rId14" Type="http://schemas.openxmlformats.org/officeDocument/2006/relationships/hyperlink" Target="https://nff.org.au/wp-content/uploads/2020/02/Farm_Data_Code_Edition_1_WEB_FINAL&#8230;" TargetMode="External"/><Relationship Id="rId22" Type="http://schemas.openxmlformats.org/officeDocument/2006/relationships/hyperlink" Target="https://www.globalcodeofconduct.org/" TargetMode="Externa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www.theodi.org/article/the-data-ethics-canvas-2021/" TargetMode="External"/><Relationship Id="rId2" Type="http://schemas.openxmlformats.org/officeDocument/2006/relationships/slide" Target="../slides/slide126.xml"/><Relationship Id="rId1" Type="http://schemas.openxmlformats.org/officeDocument/2006/relationships/notesMaster" Target="../notesMasters/notesMaster1.xml"/><Relationship Id="rId4" Type="http://schemas.openxmlformats.org/officeDocument/2006/relationships/hyperlink" Target="https://theodi.org/wp-content/uploads/2021/07/Data-Ethics-Canvas-French-Colour.pdf" TargetMode="Externa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cordis.europa.eu/project/id/649489/results" TargetMode="External"/><Relationship Id="rId2" Type="http://schemas.openxmlformats.org/officeDocument/2006/relationships/slide" Target="../slides/slide127.xml"/><Relationship Id="rId1" Type="http://schemas.openxmlformats.org/officeDocument/2006/relationships/notesMaster" Target="../notesMasters/notesMaster1.xml"/><Relationship Id="rId6" Type="http://schemas.openxmlformats.org/officeDocument/2006/relationships/hyperlink" Target="https://cordis.europa.eu/project/id/817970/results" TargetMode="External"/><Relationship Id="rId5" Type="http://schemas.openxmlformats.org/officeDocument/2006/relationships/hyperlink" Target="http://solidush2020.eu/wp-content/uploads/2016/03/SOLIDUS.-D11.5-DMPlan_v1.pdf" TargetMode="External"/><Relationship Id="rId4" Type="http://schemas.openxmlformats.org/officeDocument/2006/relationships/hyperlink" Target="https://solidush2020.eu/fr/" TargetMode="External"/></Relationships>
</file>

<file path=ppt/notesSlides/_rels/notesSlide128.xml.rels><?xml version="1.0" encoding="UTF-8" standalone="yes"?>
<Relationships xmlns="http://schemas.openxmlformats.org/package/2006/relationships"><Relationship Id="rId8" Type="http://schemas.openxmlformats.org/officeDocument/2006/relationships/hyperlink" Target="https://fr.wikipedia.org/wiki/Trait%C3%A9_international_sur_les_ressources_phytog%C3%A9n%C3%A9tiques_pour_l%27alimentation_et_l%27agriculture" TargetMode="External"/><Relationship Id="rId3" Type="http://schemas.openxmlformats.org/officeDocument/2006/relationships/hyperlink" Target="http://eur-lex.europa.eu/legal-content/FR/TXT/?uri=CELEX%3A32014R0511" TargetMode="External"/><Relationship Id="rId7" Type="http://schemas.openxmlformats.org/officeDocument/2006/relationships/hyperlink" Target="https://intranet-dgdrs.cirad.fr/content/download/14764/98827/version/1/file/tirpaa%5B1%5D.pdf" TargetMode="External"/><Relationship Id="rId2" Type="http://schemas.openxmlformats.org/officeDocument/2006/relationships/slide" Target="../slides/slide128.xml"/><Relationship Id="rId1" Type="http://schemas.openxmlformats.org/officeDocument/2006/relationships/notesMaster" Target="../notesMasters/notesMaster1.xml"/><Relationship Id="rId6" Type="http://schemas.openxmlformats.org/officeDocument/2006/relationships/hyperlink" Target="https://www.fao.org/plant-treaty/overview/texts-of-the-treaty/fr/" TargetMode="External"/><Relationship Id="rId5" Type="http://schemas.openxmlformats.org/officeDocument/2006/relationships/hyperlink" Target="https://www.fao.org/plant-treaty/en/" TargetMode="External"/><Relationship Id="rId4" Type="http://schemas.openxmlformats.org/officeDocument/2006/relationships/hyperlink" Target="https://www.fondationbiodiversite.fr/reglementation-europeenne-sur-lacces-et-le-partage-des-avantages-apa/" TargetMode="External"/><Relationship Id="rId9" Type="http://schemas.openxmlformats.org/officeDocument/2006/relationships/hyperlink" Target="https://www.academie-sciences.fr/pdf/rapport/22_01_27_science_ouverte.pdf" TargetMode="External"/></Relationships>
</file>

<file path=ppt/notesSlides/_rels/notesSlide129.xml.rels><?xml version="1.0" encoding="UTF-8" standalone="yes"?>
<Relationships xmlns="http://schemas.openxmlformats.org/package/2006/relationships"><Relationship Id="rId8" Type="http://schemas.openxmlformats.org/officeDocument/2006/relationships/hyperlink" Target="https://www.fondationbiodiversite.fr/wp-content/uploads/2019/08/FRB-APA-Fiches-pays.pdf" TargetMode="External"/><Relationship Id="rId13" Type="http://schemas.openxmlformats.org/officeDocument/2006/relationships/hyperlink" Target="https://anr.fr/fileadmin/aap/2019/aapg-anr-2019-Guide.pdf" TargetMode="External"/><Relationship Id="rId3" Type="http://schemas.openxmlformats.org/officeDocument/2006/relationships/hyperlink" Target="https://www.ecologie.gouv.fr/acces-et-partage-des-avantages-decoulant-lutilisation-des-ressources-genetiques-et-des-connaissances#scroll-nav__1" TargetMode="External"/><Relationship Id="rId7" Type="http://schemas.openxmlformats.org/officeDocument/2006/relationships/hyperlink" Target="https://www.fondationbiodiversite.fr/les-regimes-dapa-en-vigueur-en-outre-mer/" TargetMode="External"/><Relationship Id="rId12" Type="http://schemas.openxmlformats.org/officeDocument/2006/relationships/hyperlink" Target="http://www.abs-initiative.info/fileadmin/media/Knowledge_Center/Pulications/African_Union_Guidelines/UA_Lignes_Directrices_Pratiques_Sur_APA_-_20150215.pdf" TargetMode="External"/><Relationship Id="rId2" Type="http://schemas.openxmlformats.org/officeDocument/2006/relationships/slide" Target="../slides/slide129.xml"/><Relationship Id="rId16" Type="http://schemas.openxmlformats.org/officeDocument/2006/relationships/hyperlink" Target="https://ist.blogs.inrae.fr/questionreponses/2019/08/07/protocole-de-nagoya-et-open-data/" TargetMode="External"/><Relationship Id="rId1" Type="http://schemas.openxmlformats.org/officeDocument/2006/relationships/notesMaster" Target="../notesMasters/notesMaster1.xml"/><Relationship Id="rId6" Type="http://schemas.openxmlformats.org/officeDocument/2006/relationships/hyperlink" Target="https://absch.cbd.int/fr/countries/FR/NFP" TargetMode="External"/><Relationship Id="rId11" Type="http://schemas.openxmlformats.org/officeDocument/2006/relationships/hyperlink" Target="https://www.fondationbiodiversite.fr/wp-content/uploads/2019/11/FRB-Rapport-DSI-Resume-executif-2019.pdf" TargetMode="External"/><Relationship Id="rId5" Type="http://schemas.openxmlformats.org/officeDocument/2006/relationships/hyperlink" Target="https://absch.cbd.int/fr/countries" TargetMode="External"/><Relationship Id="rId15" Type="http://schemas.openxmlformats.org/officeDocument/2006/relationships/hyperlink" Target="https://ec.europa.eu/research/participants/portal/doc/call/h2020/h2020-msca-itn-2015/1620147-h2020_-_guidance_ethics_self_assess_en.pdf" TargetMode="External"/><Relationship Id="rId10" Type="http://schemas.openxmlformats.org/officeDocument/2006/relationships/hyperlink" Target="http://publications.cirad.fr/une_notice.php?dk=598305" TargetMode="External"/><Relationship Id="rId4" Type="http://schemas.openxmlformats.org/officeDocument/2006/relationships/hyperlink" Target="http://www.cbd.int/abs" TargetMode="External"/><Relationship Id="rId9" Type="http://schemas.openxmlformats.org/officeDocument/2006/relationships/hyperlink" Target="https://absch.cbd.int/fr/search" TargetMode="External"/><Relationship Id="rId14" Type="http://schemas.openxmlformats.org/officeDocument/2006/relationships/hyperlink" Target="https://anr.fr/fileadmin/documents/2018/Plan-d-action-ANR-2019.pdf"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redactionmedicale.fr/2021/07/le-futur-du-partage-des-donnees-selon-le-directeur-science-ouverte-de-plos" TargetMode="External"/><Relationship Id="rId3" Type="http://schemas.openxmlformats.org/officeDocument/2006/relationships/hyperlink" Target="https://www.canalacademies.com/emissions/petites-histoires-de-science/transmettre-la-science/quest-ce-que-la-science-ouverte" TargetMode="External"/><Relationship Id="rId7" Type="http://schemas.openxmlformats.org/officeDocument/2006/relationships/hyperlink" Target="https://www.cesaer.org/content/5-operations/2021/20210525-joint-statement-empower-researchers-open-access.pdf" TargetMode="External"/><Relationship Id="rId12" Type="http://schemas.openxmlformats.org/officeDocument/2006/relationships/hyperlink" Target="http://www.coalition-s.or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ouvrirlascience.fr/partager-les-donnees-liees-aux-publications-scientifiques-guide-pour-les-chercheurs/" TargetMode="External"/><Relationship Id="rId11" Type="http://schemas.openxmlformats.org/officeDocument/2006/relationships/hyperlink" Target="https://www.csescienceeditor.org/article/data-sharing-and-citations-new-author-guidelines-promoting-open-and-fair-data-in-the-earth-space-and-environmental-sciences/" TargetMode="External"/><Relationship Id="rId5" Type="http://schemas.openxmlformats.org/officeDocument/2006/relationships/hyperlink" Target="https://www.ouvrirlascience.fr/wp-content/uploads/2021/06/Deuxieme-Plan-National-Science-Ouverte_2021-2024.pdf" TargetMode="External"/><Relationship Id="rId10" Type="http://schemas.openxmlformats.org/officeDocument/2006/relationships/hyperlink" Target="http://www.copdess.org/enabling-fair-data-project/author-guidelines/" TargetMode="External"/><Relationship Id="rId4" Type="http://schemas.openxmlformats.org/officeDocument/2006/relationships/hyperlink" Target="https://www.springernature.com/gp/authors/research-data-policy/data-availability-statements" TargetMode="External"/><Relationship Id="rId9" Type="http://schemas.openxmlformats.org/officeDocument/2006/relationships/hyperlink" Target="https://www.nature.com/srep/journal-policies/editorial-policies#availability" TargetMode="Externa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cordis.europa.eu/project/id/854248/results"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8" Type="http://schemas.openxmlformats.org/officeDocument/2006/relationships/hyperlink" Target="https://ethiquedroit.hypotheses.org/3330?utm_campaign=Data%20veille&amp;utm_medium=email&amp;utm_source=Revue%20newsletter" TargetMode="External"/><Relationship Id="rId3" Type="http://schemas.openxmlformats.org/officeDocument/2006/relationships/hyperlink" Target="https://intranet-data.cirad.fr/droits/reutiliser-des-donnees" TargetMode="External"/><Relationship Id="rId7" Type="http://schemas.openxmlformats.org/officeDocument/2006/relationships/hyperlink" Target="https://doranum.fr/aspects-juridiques-ethiques/cours-introductif-sur-les-aspects-juridiques-et-ethiques_10_13143_eanf-pz90/" TargetMode="External"/><Relationship Id="rId2" Type="http://schemas.openxmlformats.org/officeDocument/2006/relationships/slide" Target="../slides/slide131.xml"/><Relationship Id="rId1" Type="http://schemas.openxmlformats.org/officeDocument/2006/relationships/notesMaster" Target="../notesMasters/notesMaster1.xml"/><Relationship Id="rId6" Type="http://schemas.openxmlformats.org/officeDocument/2006/relationships/hyperlink" Target="https://doranum.fr/aspects-juridiques-ethiques/les-donnees-les-questions-a-se-poser-pour-leur-diffusion_10_13143_8f0g-6491/" TargetMode="External"/><Relationship Id="rId5" Type="http://schemas.openxmlformats.org/officeDocument/2006/relationships/hyperlink" Target="https://dmp.opidor.fr/template_export/32410048.pdf" TargetMode="External"/><Relationship Id="rId10" Type="http://schemas.openxmlformats.org/officeDocument/2006/relationships/hyperlink" Target="https://ids-dinamis.data-terra.org/web/guest/37" TargetMode="External"/><Relationship Id="rId4" Type="http://schemas.openxmlformats.org/officeDocument/2006/relationships/hyperlink" Target="https://ospolicyobservatory.uvic.ca/?s=les+DPI+et+la+SO" TargetMode="External"/><Relationship Id="rId9" Type="http://schemas.openxmlformats.org/officeDocument/2006/relationships/hyperlink" Target="https://hal-enpc.archives-ouvertes.fr/hal-02372271/document" TargetMode="External"/></Relationships>
</file>

<file path=ppt/notesSlides/_rels/notesSlide132.xml.rels><?xml version="1.0" encoding="UTF-8" standalone="yes"?>
<Relationships xmlns="http://schemas.openxmlformats.org/package/2006/relationships"><Relationship Id="rId8" Type="http://schemas.openxmlformats.org/officeDocument/2006/relationships/hyperlink" Target="https://ethiquedroit.hypotheses.org/3330?utm_campaign=Data%20veille&amp;utm_medium=email&amp;utm_source=Revue%20newsletter" TargetMode="External"/><Relationship Id="rId3" Type="http://schemas.openxmlformats.org/officeDocument/2006/relationships/hyperlink" Target="https://intranet-data.cirad.fr/droits/reutiliser-des-donnees" TargetMode="External"/><Relationship Id="rId7" Type="http://schemas.openxmlformats.org/officeDocument/2006/relationships/hyperlink" Target="https://doranum.fr/aspects-juridiques-ethiques/cours-introductif-sur-les-aspects-juridiques-et-ethiques_10_13143_eanf-pz90/" TargetMode="External"/><Relationship Id="rId2" Type="http://schemas.openxmlformats.org/officeDocument/2006/relationships/slide" Target="../slides/slide132.xml"/><Relationship Id="rId1" Type="http://schemas.openxmlformats.org/officeDocument/2006/relationships/notesMaster" Target="../notesMasters/notesMaster1.xml"/><Relationship Id="rId6" Type="http://schemas.openxmlformats.org/officeDocument/2006/relationships/hyperlink" Target="https://doranum.fr/aspects-juridiques-ethiques/les-donnees-les-questions-a-se-poser-pour-leur-diffusion_10_13143_8f0g-6491/" TargetMode="External"/><Relationship Id="rId5" Type="http://schemas.openxmlformats.org/officeDocument/2006/relationships/hyperlink" Target="https://dmp.opidor.fr/template_export/32410048.pdf" TargetMode="External"/><Relationship Id="rId10" Type="http://schemas.openxmlformats.org/officeDocument/2006/relationships/hyperlink" Target="https://ids-dinamis.data-terra.org/web/guest/37" TargetMode="External"/><Relationship Id="rId4" Type="http://schemas.openxmlformats.org/officeDocument/2006/relationships/hyperlink" Target="https://ospolicyobservatory.uvic.ca/?s=les+DPI+et+la+SO" TargetMode="External"/><Relationship Id="rId9" Type="http://schemas.openxmlformats.org/officeDocument/2006/relationships/hyperlink" Target="https://hal-enpc.archives-ouvertes.fr/hal-02372271/document" TargetMode="Externa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landmark2020.eu/" TargetMode="External"/><Relationship Id="rId7" Type="http://schemas.openxmlformats.org/officeDocument/2006/relationships/hyperlink" Target="https://cordis.europa.eu/project/id/773400/results" TargetMode="External"/><Relationship Id="rId2" Type="http://schemas.openxmlformats.org/officeDocument/2006/relationships/slide" Target="../slides/slide133.xml"/><Relationship Id="rId1" Type="http://schemas.openxmlformats.org/officeDocument/2006/relationships/notesMaster" Target="../notesMasters/notesMaster1.xml"/><Relationship Id="rId6" Type="http://schemas.openxmlformats.org/officeDocument/2006/relationships/hyperlink" Target="https://libereurope.eu/dmp/zero-brine-data-management-plan/" TargetMode="External"/><Relationship Id="rId5" Type="http://schemas.openxmlformats.org/officeDocument/2006/relationships/hyperlink" Target="https://cordis.europa.eu/project/id/635201/results" TargetMode="External"/><Relationship Id="rId4" Type="http://schemas.openxmlformats.org/officeDocument/2006/relationships/hyperlink" Target="https://cordis.europa.eu/project/id/635201" TargetMode="Externa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ouvrirlascience.fr/wp-content/uploads/2023/06/Fiches_Du_GererPartagerDonneesweb-1.pdf" TargetMode="External"/><Relationship Id="rId2" Type="http://schemas.openxmlformats.org/officeDocument/2006/relationships/slide" Target="../slides/slide138.xml"/><Relationship Id="rId1" Type="http://schemas.openxmlformats.org/officeDocument/2006/relationships/notesMaster" Target="../notesMasters/notesMaster1.xml"/><Relationship Id="rId5" Type="http://schemas.openxmlformats.org/officeDocument/2006/relationships/hyperlink" Target="https://zenodo.org/record/3820473#.X4g-5-06-Uk" TargetMode="External"/><Relationship Id="rId4" Type="http://schemas.openxmlformats.org/officeDocument/2006/relationships/hyperlink" Target="http://opendatahandbook.org/guide/fr/how-to-open-up-data/" TargetMode="Externa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datascience.nih.gov/sites/default/files/Errington-508.pdf"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datascience.nih.gov/sites/default/files/Errington-508.pdf"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legalinstruments.oecd.org/fr/instruments/OECD-LEGAL-0463"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8" Type="http://schemas.openxmlformats.org/officeDocument/2006/relationships/hyperlink" Target="https://usbeketrica.com/fr/article/sans-sobriete-numerique-oubliez-la-transition-ecologique" TargetMode="External"/><Relationship Id="rId3" Type="http://schemas.openxmlformats.org/officeDocument/2006/relationships/hyperlink" Target="https://old.dataone.org/best-practices/decide-what-data-preserve" TargetMode="External"/><Relationship Id="rId7" Type="http://schemas.openxmlformats.org/officeDocument/2006/relationships/hyperlink" Target="https://www.opendatafrance.net/2022/07/21/nouveau-referentiel-greendata-pour-un-impact-maitrise-de-la-donnee-a-vos-contributions/" TargetMode="External"/><Relationship Id="rId2" Type="http://schemas.openxmlformats.org/officeDocument/2006/relationships/slide" Target="../slides/slide142.xml"/><Relationship Id="rId1" Type="http://schemas.openxmlformats.org/officeDocument/2006/relationships/notesMaster" Target="../notesMasters/notesMaster1.xml"/><Relationship Id="rId6" Type="http://schemas.openxmlformats.org/officeDocument/2006/relationships/hyperlink" Target="https://www.fun-mooc.fr/fr/cours/impacts-environnementaux-du-numerique/" TargetMode="External"/><Relationship Id="rId5" Type="http://schemas.openxmlformats.org/officeDocument/2006/relationships/hyperlink" Target="https://www.academie-nr.org/" TargetMode="External"/><Relationship Id="rId10" Type="http://schemas.openxmlformats.org/officeDocument/2006/relationships/hyperlink" Target="https://theshiftproject.org/article/impact-environnemental-du-numerique-5g-nouvelle-etude-du-shift/" TargetMode="External"/><Relationship Id="rId4" Type="http://schemas.openxmlformats.org/officeDocument/2006/relationships/hyperlink" Target="https://ecoresponsable.numerique.gouv.fr/docs/2022/guide-de-bonnes-pratiques-numerique-responsable-version-beta.pdf" TargetMode="External"/><Relationship Id="rId9" Type="http://schemas.openxmlformats.org/officeDocument/2006/relationships/hyperlink" Target="https://www.greenit.fr/empreinte-environnementale-du-numerique-mondial/" TargetMode="External"/></Relationships>
</file>

<file path=ppt/notesSlides/_rels/notesSlide143.xml.rels><?xml version="1.0" encoding="UTF-8" standalone="yes"?>
<Relationships xmlns="http://schemas.openxmlformats.org/package/2006/relationships"><Relationship Id="rId8" Type="http://schemas.openxmlformats.org/officeDocument/2006/relationships/hyperlink" Target="https://projet-recherchedatagv.ouvrirlascience.fr/actualites/detail-actualite/save-the-date-8-juillet-2022-inauguration-recherche-data-gouv" TargetMode="External"/><Relationship Id="rId3" Type="http://schemas.openxmlformats.org/officeDocument/2006/relationships/hyperlink" Target="https://journals.plos.org/plosone/article?id=10.1371/journal.pone.0230416" TargetMode="External"/><Relationship Id="rId7" Type="http://schemas.openxmlformats.org/officeDocument/2006/relationships/hyperlink" Target="https://theplosblog.plos.org/2021/10/data-repository/" TargetMode="External"/><Relationship Id="rId12" Type="http://schemas.openxmlformats.org/officeDocument/2006/relationships/hyperlink" Target="https://www.horizon-europe.gouv.fr/eosc-en-7-questions-28232" TargetMode="External"/><Relationship Id="rId2" Type="http://schemas.openxmlformats.org/officeDocument/2006/relationships/slide" Target="../slides/slide143.xml"/><Relationship Id="rId1" Type="http://schemas.openxmlformats.org/officeDocument/2006/relationships/notesMaster" Target="../notesMasters/notesMaster1.xml"/><Relationship Id="rId6" Type="http://schemas.openxmlformats.org/officeDocument/2006/relationships/hyperlink" Target="https://www.cessda.eu/Training/Training-Resources/Library/Data-Management-Expert-Guide/6.-Archive-Publish/Promoting-your-data" TargetMode="External"/><Relationship Id="rId11" Type="http://schemas.openxmlformats.org/officeDocument/2006/relationships/hyperlink" Target="https://ec.europa.eu/info/research-and-innovation/strategy/strategy-2020-2024/our-digital-future/open-science/european-open-science-cloud-eosc_fr" TargetMode="External"/><Relationship Id="rId5" Type="http://schemas.openxmlformats.org/officeDocument/2006/relationships/hyperlink" Target="https://zenodo.org/record/3820473#.X4g-5-06-Uk" TargetMode="External"/><Relationship Id="rId10" Type="http://schemas.openxmlformats.org/officeDocument/2006/relationships/hyperlink" Target="https://datadryad.org/stash/faq#metadata" TargetMode="External"/><Relationship Id="rId4" Type="http://schemas.openxmlformats.org/officeDocument/2006/relationships/hyperlink" Target="https://riojournal.com/article/12431/list/9/" TargetMode="External"/><Relationship Id="rId9" Type="http://schemas.openxmlformats.org/officeDocument/2006/relationships/hyperlink" Target="https://datadryad.org/stash/submission_process#upload-methods" TargetMode="Externa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8" Type="http://schemas.openxmlformats.org/officeDocument/2006/relationships/hyperlink" Target="https://eudat.eu/catalogue/B2SHARE" TargetMode="External"/><Relationship Id="rId13" Type="http://schemas.openxmlformats.org/officeDocument/2006/relationships/hyperlink" Target="https://www.cines.fr/wp-content/uploads/2020/03/eTDR-CINES-Privacy-Policy-1.pdf" TargetMode="External"/><Relationship Id="rId18" Type="http://schemas.openxmlformats.org/officeDocument/2006/relationships/hyperlink" Target="http://ieeexplore.ieee.org/" TargetMode="External"/><Relationship Id="rId3" Type="http://schemas.openxmlformats.org/officeDocument/2006/relationships/hyperlink" Target="https://recherche.data.gouv.fr/fr/actualite/recherche-data-gouv-a-un-an" TargetMode="External"/><Relationship Id="rId7" Type="http://schemas.openxmlformats.org/officeDocument/2006/relationships/hyperlink" Target="https://www.cines.fr/europe/eudat-cdi/" TargetMode="External"/><Relationship Id="rId12" Type="http://schemas.openxmlformats.org/officeDocument/2006/relationships/hyperlink" Target="https://www.cines.fr/wp-content/uploads/2020/03/eTDR-CINES-ToU.pdf" TargetMode="External"/><Relationship Id="rId17" Type="http://schemas.openxmlformats.org/officeDocument/2006/relationships/hyperlink" Target="https://ieee-dataport.org/" TargetMode="External"/><Relationship Id="rId2" Type="http://schemas.openxmlformats.org/officeDocument/2006/relationships/slide" Target="../slides/slide145.xml"/><Relationship Id="rId16" Type="http://schemas.openxmlformats.org/officeDocument/2006/relationships/hyperlink" Target="http://creativecommons.org/publicdomain/zero/1.0/" TargetMode="External"/><Relationship Id="rId1" Type="http://schemas.openxmlformats.org/officeDocument/2006/relationships/notesMaster" Target="../notesMasters/notesMaster1.xml"/><Relationship Id="rId6" Type="http://schemas.openxmlformats.org/officeDocument/2006/relationships/hyperlink" Target="https://datadryad.org/stash/submission_process#upload-methods" TargetMode="External"/><Relationship Id="rId11" Type="http://schemas.openxmlformats.org/officeDocument/2006/relationships/hyperlink" Target="https://www.cines.fr/wp-content/uploads/2020/03/eTDR-CINES-SLA.pdf" TargetMode="External"/><Relationship Id="rId5" Type="http://schemas.openxmlformats.org/officeDocument/2006/relationships/hyperlink" Target="https://datadryad.org/stash/faq#metadata" TargetMode="External"/><Relationship Id="rId15" Type="http://schemas.openxmlformats.org/officeDocument/2006/relationships/hyperlink" Target="http://gigadb.org/site/index" TargetMode="External"/><Relationship Id="rId10" Type="http://schemas.openxmlformats.org/officeDocument/2006/relationships/hyperlink" Target="https://www.cines.fr/europe/eudat-cdi/service-etdr/" TargetMode="External"/><Relationship Id="rId19" Type="http://schemas.openxmlformats.org/officeDocument/2006/relationships/hyperlink" Target="https://ieeexplore.ieee.org/Xplorehelp/#/faqs/code-ocean" TargetMode="External"/><Relationship Id="rId4" Type="http://schemas.openxmlformats.org/officeDocument/2006/relationships/hyperlink" Target="https://rdmkit.elixir-europe.org/data_publication.html#can-you-really-deposit-your-data-in-a-public-repository" TargetMode="External"/><Relationship Id="rId9" Type="http://schemas.openxmlformats.org/officeDocument/2006/relationships/hyperlink" Target="https://eudat.eu/catalogue/B2FIND" TargetMode="External"/><Relationship Id="rId14" Type="http://schemas.openxmlformats.org/officeDocument/2006/relationships/hyperlink" Target="https://www.cines.fr/wp-content/uploads/2020/03/CINES-eTDR-User-guide-20190328.pdf" TargetMode="External"/></Relationships>
</file>

<file path=ppt/notesSlides/_rels/notesSlide146.xml.rels><?xml version="1.0" encoding="UTF-8" standalone="yes"?>
<Relationships xmlns="http://schemas.openxmlformats.org/package/2006/relationships"><Relationship Id="rId8" Type="http://schemas.openxmlformats.org/officeDocument/2006/relationships/hyperlink" Target="https://www.ebi.ac.uk/about/terms-of-use" TargetMode="External"/><Relationship Id="rId13" Type="http://schemas.openxmlformats.org/officeDocument/2006/relationships/hyperlink" Target="https://www.datacc.org/vos-besoins/valoriser-ses-donnees/deposer-ses-donnees-en-ligne-ou-et-comment/" TargetMode="External"/><Relationship Id="rId3" Type="http://schemas.openxmlformats.org/officeDocument/2006/relationships/hyperlink" Target="http://www.gbif.org/" TargetMode="External"/><Relationship Id="rId7" Type="http://schemas.openxmlformats.org/officeDocument/2006/relationships/hyperlink" Target="https://www.ebi.ac.uk/metabolights/" TargetMode="External"/><Relationship Id="rId12" Type="http://schemas.openxmlformats.org/officeDocument/2006/relationships/hyperlink" Target="https://www.canal-u.tv/chaines/llf/software-heritage" TargetMode="External"/><Relationship Id="rId17" Type="http://schemas.openxmlformats.org/officeDocument/2006/relationships/hyperlink" Target="https://stilt.icos-cp.eu/viewer/" TargetMode="External"/><Relationship Id="rId2" Type="http://schemas.openxmlformats.org/officeDocument/2006/relationships/slide" Target="../slides/slide146.xml"/><Relationship Id="rId16" Type="http://schemas.openxmlformats.org/officeDocument/2006/relationships/hyperlink" Target="https://data.icos-cp.eu/portal/" TargetMode="External"/><Relationship Id="rId1" Type="http://schemas.openxmlformats.org/officeDocument/2006/relationships/notesMaster" Target="../notesMasters/notesMaster1.xml"/><Relationship Id="rId6" Type="http://schemas.openxmlformats.org/officeDocument/2006/relationships/hyperlink" Target="https://wi.knaw.nl/" TargetMode="External"/><Relationship Id="rId11" Type="http://schemas.openxmlformats.org/officeDocument/2006/relationships/hyperlink" Target="https://www.icpsr.umich.edu/web/pages/" TargetMode="External"/><Relationship Id="rId5" Type="http://schemas.openxmlformats.org/officeDocument/2006/relationships/hyperlink" Target="https://static-content.springer.com/esm/art%3A10.1038%2Fs41586-021-03819-2/MediaObjects/41586_2021_3819_MOESM1_ESM.pdf" TargetMode="External"/><Relationship Id="rId15" Type="http://schemas.openxmlformats.org/officeDocument/2006/relationships/hyperlink" Target="https://doranum.fr/acces-visualisation/la-visualisation-des-donnees-quelques-exemples_10_13143_csje-a859/" TargetMode="External"/><Relationship Id="rId10" Type="http://schemas.openxmlformats.org/officeDocument/2006/relationships/hyperlink" Target="https://doranum.fr/2021/12/03/tout-savoir-sur-nakala/" TargetMode="External"/><Relationship Id="rId4" Type="http://schemas.openxmlformats.org/officeDocument/2006/relationships/hyperlink" Target="http://www.gbif.fr/" TargetMode="External"/><Relationship Id="rId9" Type="http://schemas.openxmlformats.org/officeDocument/2006/relationships/hyperlink" Target="https://www.combase.cc/index.php/en/donate-data" TargetMode="External"/><Relationship Id="rId14" Type="http://schemas.openxmlformats.org/officeDocument/2006/relationships/hyperlink" Target="https://osf.io/tvyxz/wiki/8.%20Approved%20Protected%20Access%20Repositories/" TargetMode="Externa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datamanagement.hms.harvard.edu/repositories" TargetMode="External"/><Relationship Id="rId2" Type="http://schemas.openxmlformats.org/officeDocument/2006/relationships/slide" Target="../slides/slide147.xml"/><Relationship Id="rId1" Type="http://schemas.openxmlformats.org/officeDocument/2006/relationships/notesMaster" Target="../notesMasters/notesMaster1.xml"/><Relationship Id="rId5" Type="http://schemas.openxmlformats.org/officeDocument/2006/relationships/hyperlink" Target="https://guides.dataverse.org/en/latest/api/native-api.html#list-metadata-blocks-defined-on-a-dataverse" TargetMode="External"/><Relationship Id="rId4" Type="http://schemas.openxmlformats.org/officeDocument/2006/relationships/hyperlink" Target="https://datamanagement.hms.harvard.edu/repositories-harvard-dataverse" TargetMode="External"/></Relationships>
</file>

<file path=ppt/notesSlides/_rels/notesSlide148.xml.rels><?xml version="1.0" encoding="UTF-8" standalone="yes"?>
<Relationships xmlns="http://schemas.openxmlformats.org/package/2006/relationships"><Relationship Id="rId8" Type="http://schemas.openxmlformats.org/officeDocument/2006/relationships/hyperlink" Target="https://www.isric.org/about/world-data-centre-soils-wdc-soils" TargetMode="External"/><Relationship Id="rId13" Type="http://schemas.openxmlformats.org/officeDocument/2006/relationships/hyperlink" Target="https://search.datacite.org/" TargetMode="External"/><Relationship Id="rId3" Type="http://schemas.openxmlformats.org/officeDocument/2006/relationships/hyperlink" Target="http://oad.simmons.edu/oadwiki/Data_repositories" TargetMode="External"/><Relationship Id="rId7" Type="http://schemas.openxmlformats.org/officeDocument/2006/relationships/hyperlink" Target="https://www.dkrz.de/up/systems/wdcc" TargetMode="External"/><Relationship Id="rId12" Type="http://schemas.openxmlformats.org/officeDocument/2006/relationships/hyperlink" Target="https://doranum.fr/depot-entrepots/fiche-synthetique/" TargetMode="External"/><Relationship Id="rId2" Type="http://schemas.openxmlformats.org/officeDocument/2006/relationships/slide" Target="../slides/slide148.xml"/><Relationship Id="rId1" Type="http://schemas.openxmlformats.org/officeDocument/2006/relationships/notesMaster" Target="../notesMasters/notesMaster1.xml"/><Relationship Id="rId6" Type="http://schemas.openxmlformats.org/officeDocument/2006/relationships/hyperlink" Target="http://eidc.ceh.ac.uk/" TargetMode="External"/><Relationship Id="rId11" Type="http://schemas.openxmlformats.org/officeDocument/2006/relationships/hyperlink" Target="https://www.nature.com/articles/s41597-020-0486-7" TargetMode="External"/><Relationship Id="rId5" Type="http://schemas.openxmlformats.org/officeDocument/2006/relationships/hyperlink" Target="https://www.coretrustseal.org/why-certification/certified-repositories/" TargetMode="External"/><Relationship Id="rId15" Type="http://schemas.openxmlformats.org/officeDocument/2006/relationships/hyperlink" Target="https://access.clarivate.com/login?app=wos&amp;alternative=true&amp;shibShireURL=https:%2F%2Fwww.webofknowledge.com%2F%3Fauth%3DShibboleth&amp;shibReturnURL=https:%2F%2Fwww.webofknowledge.com%2F&amp;roaming=true" TargetMode="External"/><Relationship Id="rId10" Type="http://schemas.openxmlformats.org/officeDocument/2006/relationships/hyperlink" Target="https://op.europa.eu/en/publication-detail/-/publication/70aa74b5-53bf-11eb-b59f-01aa75ed71a1/language-en" TargetMode="External"/><Relationship Id="rId4" Type="http://schemas.openxmlformats.org/officeDocument/2006/relationships/hyperlink" Target="https://zenodo.org/record/4084763#.Ylfh19PP3V_" TargetMode="External"/><Relationship Id="rId9" Type="http://schemas.openxmlformats.org/officeDocument/2006/relationships/hyperlink" Target="https://www.iedadata.org/" TargetMode="External"/><Relationship Id="rId14" Type="http://schemas.openxmlformats.org/officeDocument/2006/relationships/hyperlink" Target="https://datasetsearch.research.google.com/" TargetMode="Externa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3" Type="http://schemas.openxmlformats.org/officeDocument/2006/relationships/hyperlink" Target="https://www.seanoe.org/html/about.htm"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8" Type="http://schemas.openxmlformats.org/officeDocument/2006/relationships/hyperlink" Target="https://www.forestplots.net/en/join-forestplots/working-with-data" TargetMode="External"/><Relationship Id="rId3" Type="http://schemas.openxmlformats.org/officeDocument/2006/relationships/hyperlink" Target="https://openscience.pasteur.fr/2023/04/12/comment-choisir-une-licence-de-diffusion-pour-ses-donnees-de-recherche/" TargetMode="External"/><Relationship Id="rId7" Type="http://schemas.openxmlformats.org/officeDocument/2006/relationships/hyperlink" Target="https://choosealicense.com/non-software/" TargetMode="External"/><Relationship Id="rId2" Type="http://schemas.openxmlformats.org/officeDocument/2006/relationships/slide" Target="../slides/slide153.xml"/><Relationship Id="rId1" Type="http://schemas.openxmlformats.org/officeDocument/2006/relationships/notesMaster" Target="../notesMasters/notesMaster1.xml"/><Relationship Id="rId6" Type="http://schemas.openxmlformats.org/officeDocument/2006/relationships/hyperlink" Target="http://ufal.github.io/public-license-selector/" TargetMode="External"/><Relationship Id="rId11" Type="http://schemas.openxmlformats.org/officeDocument/2006/relationships/hyperlink" Target="https://uquebec.libguides.com/ld.php?content_id=35864375" TargetMode="External"/><Relationship Id="rId5" Type="http://schemas.openxmlformats.org/officeDocument/2006/relationships/hyperlink" Target="https://doranum.fr/wp-content/uploads/fiche_synthetique_Creative_Commons.pdf" TargetMode="External"/><Relationship Id="rId10" Type="http://schemas.openxmlformats.org/officeDocument/2006/relationships/hyperlink" Target="https://creativecommons.org/licenses/by/2.0/fr/" TargetMode="External"/><Relationship Id="rId4" Type="http://schemas.openxmlformats.org/officeDocument/2006/relationships/hyperlink" Target="https://doranum.fr/2022/06/16/nouvelle-ressource-doranum-guide-des-licences-ouvertes/" TargetMode="External"/><Relationship Id="rId9" Type="http://schemas.openxmlformats.org/officeDocument/2006/relationships/hyperlink" Target="https://www.forestplots.net/en/about" TargetMode="Externa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dmp.opidor.fr/plans/12770/export.pdf" TargetMode="External"/><Relationship Id="rId2" Type="http://schemas.openxmlformats.org/officeDocument/2006/relationships/slide" Target="../slides/slide157.xml"/><Relationship Id="rId1" Type="http://schemas.openxmlformats.org/officeDocument/2006/relationships/notesMaster" Target="../notesMasters/notesMaster1.xml"/><Relationship Id="rId4" Type="http://schemas.openxmlformats.org/officeDocument/2006/relationships/hyperlink" Target="https://dmp.opidor.fr/public_plans" TargetMode="External"/></Relationships>
</file>

<file path=ppt/notesSlides/_rels/notesSlide158.xml.rels><?xml version="1.0" encoding="UTF-8" standalone="yes"?>
<Relationships xmlns="http://schemas.openxmlformats.org/package/2006/relationships"><Relationship Id="rId8" Type="http://schemas.openxmlformats.org/officeDocument/2006/relationships/hyperlink" Target="http://www.agrogene.ac.cn:8088/mumdb/index.html" TargetMode="External"/><Relationship Id="rId3" Type="http://schemas.openxmlformats.org/officeDocument/2006/relationships/hyperlink" Target="https://cordis.europa.eu/project/id/668981/results" TargetMode="External"/><Relationship Id="rId7" Type="http://schemas.openxmlformats.org/officeDocument/2006/relationships/hyperlink" Target="https://www.embo.org/" TargetMode="External"/><Relationship Id="rId2" Type="http://schemas.openxmlformats.org/officeDocument/2006/relationships/slide" Target="../slides/slide158.xml"/><Relationship Id="rId1" Type="http://schemas.openxmlformats.org/officeDocument/2006/relationships/notesMaster" Target="../notesMasters/notesMaster1.xml"/><Relationship Id="rId6" Type="http://schemas.openxmlformats.org/officeDocument/2006/relationships/hyperlink" Target="https://www.ncbi.nlm.nih.gov/" TargetMode="External"/><Relationship Id="rId11" Type="http://schemas.openxmlformats.org/officeDocument/2006/relationships/hyperlink" Target="https://www.africultures.eu/afbeeldingen/pdf/AfriCRS-D02-GMV-DataManagementPlan_v1.0_31_07_2018.pdf" TargetMode="External"/><Relationship Id="rId5" Type="http://schemas.openxmlformats.org/officeDocument/2006/relationships/hyperlink" Target="https://cordis.europa.eu/project/id/727624/results" TargetMode="External"/><Relationship Id="rId10" Type="http://schemas.openxmlformats.org/officeDocument/2006/relationships/hyperlink" Target="https://www.crop-diversity.org/mgis/gigwa" TargetMode="External"/><Relationship Id="rId4" Type="http://schemas.openxmlformats.org/officeDocument/2006/relationships/hyperlink" Target="https://cordis.europa.eu/project/id/854248/results" TargetMode="External"/><Relationship Id="rId9" Type="http://schemas.openxmlformats.org/officeDocument/2006/relationships/hyperlink" Target="http://tropgenedb.cirad.fr/tropgene/JSP/index.jsp" TargetMode="Externa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s://agritrop.cirad.fr/604742/1/DMP_du_projet_TERRI4SOL_produits_recherche_20230522_v1_finale.pdf"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guides.etalab.gouv.fr/qualite/#le-critere-de-qualite-des-donnees" TargetMode="External"/><Relationship Id="rId3" Type="http://schemas.openxmlformats.org/officeDocument/2006/relationships/hyperlink" Target="https://www.nature.com/srep/journal-policies/editorial-policies#availability" TargetMode="External"/><Relationship Id="rId7" Type="http://schemas.openxmlformats.org/officeDocument/2006/relationships/hyperlink" Target="https://www.data.gouv.fr/fr/posts/nos-reflexions-sur-la-qualite-des-donnee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ouncil.science/fr/actionplan/making-data-work-for-grand-challenges/" TargetMode="External"/><Relationship Id="rId5" Type="http://schemas.openxmlformats.org/officeDocument/2006/relationships/hyperlink" Target="https://fr.wikipedia.org/wiki/Sciences_participatives" TargetMode="External"/><Relationship Id="rId4" Type="http://schemas.openxmlformats.org/officeDocument/2006/relationships/hyperlink" Target="https://www.hceres.fr/sites/default/files/media/downloads/190325_Programme_colloque_IS-OS_0.pdf" TargetMode="Externa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cordis.europa.eu/project/id/773554/results" TargetMode="External"/><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3" Type="http://schemas.openxmlformats.org/officeDocument/2006/relationships/hyperlink" Target="http://www.biodiversa.org/1677/download" TargetMode="External"/><Relationship Id="rId2" Type="http://schemas.openxmlformats.org/officeDocument/2006/relationships/slide" Target="../slides/slide166.xml"/><Relationship Id="rId1" Type="http://schemas.openxmlformats.org/officeDocument/2006/relationships/notesMaster" Target="../notesMasters/notesMaster1.xml"/><Relationship Id="rId5" Type="http://schemas.openxmlformats.org/officeDocument/2006/relationships/hyperlink" Target="https://www.ukdataservice.ac.uk/manage-data/plan/roles-and-responsibilities" TargetMode="External"/><Relationship Id="rId4" Type="http://schemas.openxmlformats.org/officeDocument/2006/relationships/hyperlink" Target="https://www.dataone.org/best-practices/define-roles-and-assign-responsibilities-data-management" TargetMode="Externa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opera-h2020.eu/" TargetMode="External"/><Relationship Id="rId7" Type="http://schemas.openxmlformats.org/officeDocument/2006/relationships/hyperlink" Target="https://cordis.europa.eu/project/id/688920/result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cordis.europa.eu/project/id/776541/results" TargetMode="External"/><Relationship Id="rId5" Type="http://schemas.openxmlformats.org/officeDocument/2006/relationships/hyperlink" Target="https://cordis.europa.eu/project/id/654444/results" TargetMode="External"/><Relationship Id="rId4" Type="http://schemas.openxmlformats.org/officeDocument/2006/relationships/hyperlink" Target="http://opera-h2020.eu/wp-content/uploads/2016/03/OPERA_D8.5_Data-management-plan_TECNALIA_20160727_v1.0.pdf"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s://libereurope.eu/dmp/zero-brine-data-management-plan/" TargetMode="External"/><Relationship Id="rId2" Type="http://schemas.openxmlformats.org/officeDocument/2006/relationships/slide" Target="../slides/slide169.xml"/><Relationship Id="rId1" Type="http://schemas.openxmlformats.org/officeDocument/2006/relationships/notesMaster" Target="../notesMasters/notesMaster1.xml"/><Relationship Id="rId6" Type="http://schemas.openxmlformats.org/officeDocument/2006/relationships/hyperlink" Target="https://zenodo.org/record/3492131" TargetMode="External"/><Relationship Id="rId5" Type="http://schemas.openxmlformats.org/officeDocument/2006/relationships/hyperlink" Target="https://dmp.opidor.fr/public_plans" TargetMode="External"/><Relationship Id="rId4" Type="http://schemas.openxmlformats.org/officeDocument/2006/relationships/hyperlink" Target="https://anr.fr/Projet-ANR-19-CE20-0013"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8" Type="http://schemas.openxmlformats.org/officeDocument/2006/relationships/hyperlink" Target="http://www.biodiversa.org/1677/download" TargetMode="External"/><Relationship Id="rId3" Type="http://schemas.openxmlformats.org/officeDocument/2006/relationships/hyperlink" Target="https://www.ukdataservice.ac.uk/manage-data/plan/costing" TargetMode="External"/><Relationship Id="rId7" Type="http://schemas.openxmlformats.org/officeDocument/2006/relationships/hyperlink" Target="https://www.datacc.org/bonnes-pratiques/adopter-un-plan-de-gestion-des-donnees/gestion-des-donnees-une-nouvelle-exigence-de-nouvelles-competences/" TargetMode="External"/><Relationship Id="rId2" Type="http://schemas.openxmlformats.org/officeDocument/2006/relationships/slide" Target="../slides/slide170.xml"/><Relationship Id="rId1" Type="http://schemas.openxmlformats.org/officeDocument/2006/relationships/notesMaster" Target="../notesMasters/notesMaster1.xml"/><Relationship Id="rId6" Type="http://schemas.openxmlformats.org/officeDocument/2006/relationships/hyperlink" Target="https://www.wur.nl/en/Value-Creation-Cooperation/WDCC/Data-Management-WDCC/Planning/Funders-and-data-management-costs.htm" TargetMode="External"/><Relationship Id="rId5" Type="http://schemas.openxmlformats.org/officeDocument/2006/relationships/hyperlink" Target="https://phaidra.univie.ac.at/open/o:1139894" TargetMode="External"/><Relationship Id="rId10" Type="http://schemas.openxmlformats.org/officeDocument/2006/relationships/hyperlink" Target="https://ec.europa.eu/info/funding-tenders/opportunities/docs/2021-2027/common/guidance/aga_en.pdf" TargetMode="External"/><Relationship Id="rId4" Type="http://schemas.openxmlformats.org/officeDocument/2006/relationships/hyperlink" Target="https://www.ukdataservice.ac.uk/media/622368/costingtool.pdf" TargetMode="External"/><Relationship Id="rId9" Type="http://schemas.openxmlformats.org/officeDocument/2006/relationships/hyperlink" Target="https://www.lib.ncsu.edu/do/data-management/elements-of-a-dmp#Costs" TargetMode="External"/></Relationships>
</file>

<file path=ppt/notesSlides/_rels/notesSlide171.xml.rels><?xml version="1.0" encoding="UTF-8" standalone="yes"?>
<Relationships xmlns="http://schemas.openxmlformats.org/package/2006/relationships"><Relationship Id="rId8" Type="http://schemas.openxmlformats.org/officeDocument/2006/relationships/hyperlink" Target="https://zenodo.org/record/3492131" TargetMode="External"/><Relationship Id="rId3" Type="http://schemas.openxmlformats.org/officeDocument/2006/relationships/hyperlink" Target="https://dmp.opidor.fr/plans/12770/export.pdf" TargetMode="External"/><Relationship Id="rId7" Type="http://schemas.openxmlformats.org/officeDocument/2006/relationships/hyperlink" Target="https://anr.fr/Projet-ANR-19-CE20-0013" TargetMode="External"/><Relationship Id="rId12" Type="http://schemas.openxmlformats.org/officeDocument/2006/relationships/hyperlink" Target="https://phaidra.univie.ac.at/open/o:1139894" TargetMode="External"/><Relationship Id="rId2" Type="http://schemas.openxmlformats.org/officeDocument/2006/relationships/slide" Target="../slides/slide171.xml"/><Relationship Id="rId1" Type="http://schemas.openxmlformats.org/officeDocument/2006/relationships/notesMaster" Target="../notesMasters/notesMaster1.xml"/><Relationship Id="rId6" Type="http://schemas.openxmlformats.org/officeDocument/2006/relationships/hyperlink" Target="https://cordis.europa.eu/project/id/776541/results" TargetMode="External"/><Relationship Id="rId11" Type="http://schemas.openxmlformats.org/officeDocument/2006/relationships/hyperlink" Target="https://cordis.europa.eu/project/id/688920/results" TargetMode="External"/><Relationship Id="rId5" Type="http://schemas.openxmlformats.org/officeDocument/2006/relationships/hyperlink" Target="https://libereurope.eu/dmp/zero-brine-data-management-plan/" TargetMode="External"/><Relationship Id="rId10" Type="http://schemas.openxmlformats.org/officeDocument/2006/relationships/hyperlink" Target="https://zenodo.org/record/1438301#.YZPTkLrjKUn" TargetMode="External"/><Relationship Id="rId4" Type="http://schemas.openxmlformats.org/officeDocument/2006/relationships/hyperlink" Target="https://dmp.opidor.fr/public_plans" TargetMode="External"/><Relationship Id="rId9" Type="http://schemas.openxmlformats.org/officeDocument/2006/relationships/hyperlink" Target="https://cordis.europa.eu/project/id/776503/results" TargetMode="External"/></Relationships>
</file>

<file path=ppt/notesSlides/_rels/notesSlide172.xml.rels><?xml version="1.0" encoding="UTF-8" standalone="yes"?>
<Relationships xmlns="http://schemas.openxmlformats.org/package/2006/relationships"><Relationship Id="rId3" Type="http://schemas.openxmlformats.org/officeDocument/2006/relationships/hyperlink" Target="https://zenodo.org/record/1438301#.YZJ2krrjKUn" TargetMode="External"/><Relationship Id="rId2" Type="http://schemas.openxmlformats.org/officeDocument/2006/relationships/slide" Target="../slides/slide172.xml"/><Relationship Id="rId1" Type="http://schemas.openxmlformats.org/officeDocument/2006/relationships/notesMaster" Target="../notesMasters/notesMaster1.xml"/><Relationship Id="rId5" Type="http://schemas.openxmlformats.org/officeDocument/2006/relationships/hyperlink" Target="https://cordis.europa.eu/project/id/776503/results" TargetMode="External"/><Relationship Id="rId4" Type="http://schemas.openxmlformats.org/officeDocument/2006/relationships/hyperlink" Target="https://cordis.europa.eu/project/id/688920/results" TargetMode="Externa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8" Type="http://schemas.openxmlformats.org/officeDocument/2006/relationships/hyperlink" Target="https://dmp.opidor.fr/" TargetMode="External"/><Relationship Id="rId3" Type="http://schemas.openxmlformats.org/officeDocument/2006/relationships/hyperlink" Target="https://anr.fr/fileadmin/documents/2019/ANR-modele-PGD.pdf" TargetMode="External"/><Relationship Id="rId7" Type="http://schemas.openxmlformats.org/officeDocument/2006/relationships/hyperlink" Target="https://ec.europa.eu/info/funding-tenders/opportunities/docs/2021-2027/horizon/guidance/programme-guide_horizon_en.pdf" TargetMode="External"/><Relationship Id="rId2" Type="http://schemas.openxmlformats.org/officeDocument/2006/relationships/slide" Target="../slides/slide176.xml"/><Relationship Id="rId1" Type="http://schemas.openxmlformats.org/officeDocument/2006/relationships/notesMaster" Target="../notesMasters/notesMaster1.xml"/><Relationship Id="rId6" Type="http://schemas.openxmlformats.org/officeDocument/2006/relationships/hyperlink" Target="https://www.biodiversa.org/1677/download" TargetMode="External"/><Relationship Id="rId5" Type="http://schemas.openxmlformats.org/officeDocument/2006/relationships/hyperlink" Target="https://anr.fr/fileadmin/documents/2022/ANR-RF-2022-30062022.pdf" TargetMode="External"/><Relationship Id="rId10" Type="http://schemas.openxmlformats.org/officeDocument/2006/relationships/hyperlink" Target="https://v2.sherpa.ac.uk/view/funder_visualisations/1.html" TargetMode="External"/><Relationship Id="rId4" Type="http://schemas.openxmlformats.org/officeDocument/2006/relationships/hyperlink" Target="https://www.ouvrirlascience.fr/wp-content/uploads/2019/08/Science-Europe-Guide-pratique-pour-une-harmonisation-de-gestion-donn%C3%A9es-recherche.pdf" TargetMode="External"/><Relationship Id="rId9" Type="http://schemas.openxmlformats.org/officeDocument/2006/relationships/hyperlink" Target="https://wellcome.org/grant-funding/guidance/how-complete-outputs-management-plan" TargetMode="Externa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ospensees.fr/la-valeur-de-la-reconnaissa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3" Type="http://schemas.openxmlformats.org/officeDocument/2006/relationships/hyperlink" Target="https://www.ouvrirlascience.fr/wp-content/uploads/2019/08/Science-Europe-Guide-pratique-pour-une-harmonisation-de-gestion-donn%C3%A9es-recherche.pdf" TargetMode="External"/><Relationship Id="rId2" Type="http://schemas.openxmlformats.org/officeDocument/2006/relationships/slide" Target="../slides/slide181.xml"/><Relationship Id="rId1" Type="http://schemas.openxmlformats.org/officeDocument/2006/relationships/notesMaster" Target="../notesMasters/notesMaster1.xml"/><Relationship Id="rId6" Type="http://schemas.openxmlformats.org/officeDocument/2006/relationships/hyperlink" Target="https://dmp.opidor.fr/" TargetMode="External"/><Relationship Id="rId5" Type="http://schemas.openxmlformats.org/officeDocument/2006/relationships/hyperlink" Target="https://ec.europa.eu/info/funding-tenders/opportunities/docs/2021-2027/horizon/guidance/programme-guide_horizon_en.pdf" TargetMode="External"/><Relationship Id="rId4" Type="http://schemas.openxmlformats.org/officeDocument/2006/relationships/hyperlink" Target="https://www.ncbi.nlm.nih.gov/pmc/articles/PMC4792175/" TargetMode="Externa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3" Type="http://schemas.openxmlformats.org/officeDocument/2006/relationships/hyperlink" Target="https://cordis.europa.eu/project/id/687412/results" TargetMode="External"/><Relationship Id="rId2" Type="http://schemas.openxmlformats.org/officeDocument/2006/relationships/slide" Target="../slides/slide186.xml"/><Relationship Id="rId1" Type="http://schemas.openxmlformats.org/officeDocument/2006/relationships/notesMaster" Target="../notesMasters/notesMaster1.xml"/><Relationship Id="rId4" Type="http://schemas.openxmlformats.org/officeDocument/2006/relationships/hyperlink" Target="https://cordis.europa.eu/project/id/730109/results" TargetMode="External"/></Relationships>
</file>

<file path=ppt/notesSlides/_rels/notesSlide187.xml.rels><?xml version="1.0" encoding="UTF-8" standalone="yes"?>
<Relationships xmlns="http://schemas.openxmlformats.org/package/2006/relationships"><Relationship Id="rId3" Type="http://schemas.openxmlformats.org/officeDocument/2006/relationships/hyperlink" Target="https://zenodo.org/record/3757216#.YZKGWrrjKUl" TargetMode="External"/><Relationship Id="rId2" Type="http://schemas.openxmlformats.org/officeDocument/2006/relationships/slide" Target="../slides/slide187.xml"/><Relationship Id="rId1" Type="http://schemas.openxmlformats.org/officeDocument/2006/relationships/notesMaster" Target="../notesMasters/notesMaster1.xml"/><Relationship Id="rId6" Type="http://schemas.openxmlformats.org/officeDocument/2006/relationships/hyperlink" Target="https://argos.openaire.eu/explore-plans/publicOverview/24a939db-f8fc-4864-bce9-924ea4887c17" TargetMode="External"/><Relationship Id="rId5" Type="http://schemas.openxmlformats.org/officeDocument/2006/relationships/hyperlink" Target="https://cordis.europa.eu/project/id/817970/results" TargetMode="External"/><Relationship Id="rId4" Type="http://schemas.openxmlformats.org/officeDocument/2006/relationships/hyperlink" Target="http://www.africultures.eu/afbeeldingen/pdf/AfriCRS-D02-GMV-DataManagementPlan_v1.0_31_07_2018.pdf" TargetMode="Externa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8" Type="http://schemas.openxmlformats.org/officeDocument/2006/relationships/hyperlink" Target="https://datapartage.inrae.fr/Gerer/Rediger-un-PGD/Exemples-de-plans" TargetMode="External"/><Relationship Id="rId3" Type="http://schemas.openxmlformats.org/officeDocument/2006/relationships/hyperlink" Target="https://cordis.europa.eu/en" TargetMode="External"/><Relationship Id="rId7" Type="http://schemas.openxmlformats.org/officeDocument/2006/relationships/hyperlink" Target="https://riojournal.com/article/15111/" TargetMode="External"/><Relationship Id="rId2" Type="http://schemas.openxmlformats.org/officeDocument/2006/relationships/slide" Target="../slides/slide189.xml"/><Relationship Id="rId1" Type="http://schemas.openxmlformats.org/officeDocument/2006/relationships/notesMaster" Target="../notesMasters/notesMaster1.xml"/><Relationship Id="rId6" Type="http://schemas.openxmlformats.org/officeDocument/2006/relationships/hyperlink" Target="https://cordis.europa.eu/about/search/en" TargetMode="External"/><Relationship Id="rId5" Type="http://schemas.openxmlformats.org/officeDocument/2006/relationships/hyperlink" Target="https://cordis.europa.eu/search?q=%2Fresult%2Frelations%2Fcategories%2Fcollection%2Fcode%3D%27deliverable%27%20AND%20(%27data%20management%20plan%27)&amp;p=1&amp;num=10&amp;srt=Relevance:decreasing" TargetMode="External"/><Relationship Id="rId10" Type="http://schemas.openxmlformats.org/officeDocument/2006/relationships/hyperlink" Target="https://lalist.inist.fr/?p=61452" TargetMode="External"/><Relationship Id="rId4" Type="http://schemas.openxmlformats.org/officeDocument/2006/relationships/hyperlink" Target="https://cordis.europa.eu/projects/en" TargetMode="External"/><Relationship Id="rId9" Type="http://schemas.openxmlformats.org/officeDocument/2006/relationships/hyperlink" Target="https://zenodo.org/record/6513467#.YnEpqtPP3V8"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3" Type="http://schemas.openxmlformats.org/officeDocument/2006/relationships/hyperlink" Target="https://opidor.fr/nouvelle-version-de-dmp-opidor-v3-en-ligne-vers-un-dmp-machine-actionable/?utm_campaign=Data%20veille&amp;utm_medium=email&amp;utm_source=Revue%20newsletter" TargetMode="External"/><Relationship Id="rId2" Type="http://schemas.openxmlformats.org/officeDocument/2006/relationships/slide" Target="../slides/slide191.xml"/><Relationship Id="rId1" Type="http://schemas.openxmlformats.org/officeDocument/2006/relationships/notesMaster" Target="../notesMasters/notesMaster1.xml"/><Relationship Id="rId4" Type="http://schemas.openxmlformats.org/officeDocument/2006/relationships/hyperlink" Target="https://dmp.opidor.fr/public_templates" TargetMode="Externa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s://www.inist.fr/wp-content/uploads/2022/01/Inist-CNRS_DMP-OPIDoR_Modele-plus-structure_2022-01-27_PDF.pdf" TargetMode="External"/><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3" Type="http://schemas.openxmlformats.org/officeDocument/2006/relationships/hyperlink" Target="https://fr.wikipedia.org/wiki/Sciences_participatives" TargetMode="External"/><Relationship Id="rId7" Type="http://schemas.openxmlformats.org/officeDocument/2006/relationships/hyperlink" Target="https://www.ofis-france.fr/wp-content/uploads/2023/02/EntretienInfolettreOfisN4NicolasFressengeas.pdf" TargetMode="External"/><Relationship Id="rId2" Type="http://schemas.openxmlformats.org/officeDocument/2006/relationships/slide" Target="../slides/slide195.xml"/><Relationship Id="rId1" Type="http://schemas.openxmlformats.org/officeDocument/2006/relationships/notesMaster" Target="../notesMasters/notesMaster1.xml"/><Relationship Id="rId6" Type="http://schemas.openxmlformats.org/officeDocument/2006/relationships/hyperlink" Target="https://www.hceres.fr/sites/default/files/media/downloads/190325_Programme_colloque_IS-OS_0.pdf" TargetMode="External"/><Relationship Id="rId5" Type="http://schemas.openxmlformats.org/officeDocument/2006/relationships/hyperlink" Target="https://www.ouvrirlascience.fr/pour-une-politique-des-donnees-de-la-recherche-guide-strategique-a-lusage-des-etablissements/" TargetMode="External"/><Relationship Id="rId4" Type="http://schemas.openxmlformats.org/officeDocument/2006/relationships/hyperlink" Target="https://council.science/fr/actionplan/making-data-work-for-grand-challenges/" TargetMode="Externa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ecd.org/fr/science/inno/3850082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arra-h.teledetection.fr/ModeleSARRAH.html" TargetMode="External"/><Relationship Id="rId7" Type="http://schemas.openxmlformats.org/officeDocument/2006/relationships/hyperlink" Target="https://qdr.syr.edu/deposit/data"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us.sagepub.com/en-us/nam/research-data-sharing-policies" TargetMode="External"/><Relationship Id="rId5" Type="http://schemas.openxmlformats.org/officeDocument/2006/relationships/hyperlink" Target="https://www.youtube.com/watch?v=J7nkClygNng" TargetMode="External"/><Relationship Id="rId4" Type="http://schemas.openxmlformats.org/officeDocument/2006/relationships/hyperlink" Target="https://www.lib.ncsu.edu/data-management/defin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tureconservancy.ca/fr/nos-actions/ressources/especes-en-vedette/oiseaux/colibri-roux.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geoportail.wallonie.be/home/ressources/outils/metawal-le-catalogue-des-metadon/metadata.html" TargetMode="External"/><Relationship Id="rId5" Type="http://schemas.openxmlformats.org/officeDocument/2006/relationships/hyperlink" Target="http://www.jybaudot.fr/Programmation/metadonnees.html" TargetMode="External"/><Relationship Id="rId4" Type="http://schemas.openxmlformats.org/officeDocument/2006/relationships/hyperlink" Target="https://www.chestysoft.com/ximage/csharp/meta-data-csharp-code.asp"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coop-ist.cirad.fr/gerer-des-donnees/rediger-un-pgd/1-qu-est-ce-qu-un-pgd" TargetMode="External"/><Relationship Id="rId3" Type="http://schemas.openxmlformats.org/officeDocument/2006/relationships/hyperlink" Target="https://fairsharing.org/FAIRsharing.nd9ce9" TargetMode="External"/><Relationship Id="rId7" Type="http://schemas.openxmlformats.org/officeDocument/2006/relationships/hyperlink" Target="https://doranum.fr/wp-content/uploads/Standards-m%C3%A9tadonn%C3%A9e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fairsharing.org/FAIRsharing.xvf5y3" TargetMode="External"/><Relationship Id="rId11" Type="http://schemas.openxmlformats.org/officeDocument/2006/relationships/hyperlink" Target="https://www.nfdi4plants.de/nfdi4plants.knowledgebase/docs/fundamentals/Metadata.html" TargetMode="External"/><Relationship Id="rId5" Type="http://schemas.openxmlformats.org/officeDocument/2006/relationships/hyperlink" Target="https://fairsharing.org/search?fairsharingRegistry=Standard&amp;q=MIxs" TargetMode="External"/><Relationship Id="rId10" Type="http://schemas.openxmlformats.org/officeDocument/2006/relationships/hyperlink" Target="http://cfconventions.org/cf-conventions/conformance.html" TargetMode="External"/><Relationship Id="rId4" Type="http://schemas.openxmlformats.org/officeDocument/2006/relationships/hyperlink" Target="https://fairsharing.org/FAIRsharing.32b10v" TargetMode="External"/><Relationship Id="rId9" Type="http://schemas.openxmlformats.org/officeDocument/2006/relationships/hyperlink" Target="http://cfconventions.org/"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oecd.org/sti/inno/new-data-for-understanding-the-human-condition.pdf" TargetMode="External"/><Relationship Id="rId3" Type="http://schemas.openxmlformats.org/officeDocument/2006/relationships/hyperlink" Target="http://www.fao.org/faostat/fr/#data/CL" TargetMode="External"/><Relationship Id="rId7" Type="http://schemas.openxmlformats.org/officeDocument/2006/relationships/hyperlink" Target="https://datatree.org.uk/course/view.php?id=3"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qer-2017.sciencesconf.org/data/program/2017_ANF_tracabilite_janik.pdf" TargetMode="External"/><Relationship Id="rId5" Type="http://schemas.openxmlformats.org/officeDocument/2006/relationships/hyperlink" Target="https://zenodo.org/record/4036060#.YfuM5_jjLV9" TargetMode="External"/><Relationship Id="rId4" Type="http://schemas.openxmlformats.org/officeDocument/2006/relationships/hyperlink" Target="https://microdata.worldbank.org/index.php/catalog/2875" TargetMode="External"/><Relationship Id="rId9" Type="http://schemas.openxmlformats.org/officeDocument/2006/relationships/hyperlink" Target="https://www.cessda.eu/Training/Training-Resources/Library/Data-Management-Expert-Guide/1.-Plan/Research-data"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ouvrirlascience.fr/wp-content/uploads/2019/12/Politique-des-donn%C3%A9es-de-la-recherche-guide-strat%C3%A9gique-%C3%A0-l%E2%80%99usage-des-%C3%A9tablissements_v5.3.pdf" TargetMode="External"/><Relationship Id="rId3" Type="http://schemas.openxmlformats.org/officeDocument/2006/relationships/hyperlink" Target="https://opendatacharter.net/principles-fr/" TargetMode="External"/><Relationship Id="rId7" Type="http://schemas.openxmlformats.org/officeDocument/2006/relationships/hyperlink" Target="https://lejournal.cnrs.fr/articles/les-donnees-scientifiques-un-tresor-a-partager"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fairaware.dans.knaw.nl/" TargetMode="External"/><Relationship Id="rId5" Type="http://schemas.openxmlformats.org/officeDocument/2006/relationships/hyperlink" Target="https://archivesic.ccsd.cnrs.fr/sic_01690547/document" TargetMode="External"/><Relationship Id="rId4" Type="http://schemas.openxmlformats.org/officeDocument/2006/relationships/hyperlink" Target="https://www.ncbi.nlm.nih.gov/pmc/articles/PMC4792175/" TargetMode="External"/><Relationship Id="rId9" Type="http://schemas.openxmlformats.org/officeDocument/2006/relationships/hyperlink" Target="https://www.rd-alliance.org/system/files/RDA-COVID19-Epidemiology%20SUPPORTING%20OUTPUT%20(v0.06c%202020-09-21)_1.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cienceeurope.org/media/jezkhnoo/se_rdm_practical_guide_final.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cienceeurope.org/media/4brkxxe5/se_rdm_practical_guide_extended_final.pdf"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ukdataservice.ac.uk/learning-hub/research-data-management/plan-to-share/evaluating-data-management-plans/" TargetMode="External"/><Relationship Id="rId4" Type="http://schemas.openxmlformats.org/officeDocument/2006/relationships/hyperlink" Target="https://doranum.fr/wp-content/uploads/Grille-relecture-PGD-Modele-ANR-V3.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biodiversa.org/1677/download"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iki.dataseer.ai/doku.php?id=data_type" TargetMode="External"/><Relationship Id="rId5" Type="http://schemas.openxmlformats.org/officeDocument/2006/relationships/hyperlink" Target="https://agritrop.cirad.fr/595724/1/CIRAD-PGD-STRADIV-V1.5_20020603.pdf" TargetMode="External"/><Relationship Id="rId4" Type="http://schemas.openxmlformats.org/officeDocument/2006/relationships/hyperlink" Target="https://ec.europa.eu/research/participants/documents/downloadPublic?documentIds=080166e5b1fa5c6c&amp;appId=PPGM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ndores.fr/sites/default/files/documents/Guide%20d%27aide%20pour%20la%20saisie%20des%20m%C3%A9tadonn%C3%A9es%20-%20version%20juillet%202018.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mp.opidor.fr/plans/5082/export.pdf"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cordis.europa.eu/project/id/776541/results" TargetMode="External"/><Relationship Id="rId5" Type="http://schemas.openxmlformats.org/officeDocument/2006/relationships/hyperlink" Target="https://microclimat.cnrs.fr/" TargetMode="External"/><Relationship Id="rId4" Type="http://schemas.openxmlformats.org/officeDocument/2006/relationships/hyperlink" Target="https://anr.fr/Projet-ANR-19-CE32-0005"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mp.opidor.fr/plans/3354/export.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unitaid.org/news-blog/avec-le-projet-atlas-en-afrique-de-louest-une-innovation-majeure-au-plus-pres-du-terrain-pour-atteindre-lobjectif-mondial-lie-au-depistage-du-vih-dici-2020/#en"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zenodo.org/record/3446152#.YXAqphw6-Uk"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cordis.europa.eu/project/id/689162/results" TargetMode="External"/><Relationship Id="rId5" Type="http://schemas.openxmlformats.org/officeDocument/2006/relationships/hyperlink" Target="http://opera-h2020.eu/wp-content/uploads/2016/03/OPERA_D8.5_Data-management-plan_TECNALIA_20160727_v1.0.pdf" TargetMode="External"/><Relationship Id="rId4" Type="http://schemas.openxmlformats.org/officeDocument/2006/relationships/hyperlink" Target="https://cordis.europa.eu/project/id/687922/result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rdis.europa.eu/project/id/773554/results"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ordis.europa.eu/project/id/817946/result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marketing.fr/Thematique/academie-1078/fiche-outils-10154/Les-cibles-324574.ht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cienceeurope.org/media/jikjlb2g/se_rdm_best_practices.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agritrop.cirad.fr/604742/1/DMP_du_projet_TERRI4SOL_produits_recherche_20230522_v1_finale.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mp.opidor.fr/plans/19965/export.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worldclim.org/about.html" TargetMode="External"/><Relationship Id="rId13" Type="http://schemas.openxmlformats.org/officeDocument/2006/relationships/hyperlink" Target="https://ids-dinamis.data-terra.org/web/guest/37" TargetMode="External"/><Relationship Id="rId18" Type="http://schemas.openxmlformats.org/officeDocument/2006/relationships/hyperlink" Target="https://africanplantdatabase.ch/" TargetMode="External"/><Relationship Id="rId3" Type="http://schemas.openxmlformats.org/officeDocument/2006/relationships/hyperlink" Target="https://www.ebi.ac.uk/ena/browser/about/policies" TargetMode="External"/><Relationship Id="rId7" Type="http://schemas.openxmlformats.org/officeDocument/2006/relationships/hyperlink" Target="https://www.imf.org/en/Publications/SPROLLS/world-economic-outlook-databases" TargetMode="External"/><Relationship Id="rId12" Type="http://schemas.openxmlformats.org/officeDocument/2006/relationships/hyperlink" Target="https://www.isric.org/" TargetMode="External"/><Relationship Id="rId17" Type="http://schemas.openxmlformats.org/officeDocument/2006/relationships/hyperlink" Target="http://www.mobot.org/" TargetMode="External"/><Relationship Id="rId2" Type="http://schemas.openxmlformats.org/officeDocument/2006/relationships/slide" Target="../slides/slide45.xml"/><Relationship Id="rId16" Type="http://schemas.openxmlformats.org/officeDocument/2006/relationships/hyperlink" Target="http://www.tela-botanica.org/" TargetMode="External"/><Relationship Id="rId1" Type="http://schemas.openxmlformats.org/officeDocument/2006/relationships/notesMaster" Target="../notesMasters/notesMaster1.xml"/><Relationship Id="rId6" Type="http://schemas.openxmlformats.org/officeDocument/2006/relationships/hyperlink" Target="https://www.fao.org/contact-us/terms/db-terms-of-use/en/" TargetMode="External"/><Relationship Id="rId11" Type="http://schemas.openxmlformats.org/officeDocument/2006/relationships/hyperlink" Target="https://www.gbif.org/terms" TargetMode="External"/><Relationship Id="rId5" Type="http://schemas.openxmlformats.org/officeDocument/2006/relationships/hyperlink" Target="https://www.fao.org/3/ca7570en/ca7570en.pdf" TargetMode="External"/><Relationship Id="rId15" Type="http://schemas.openxmlformats.org/officeDocument/2006/relationships/hyperlink" Target="https://www.cjbg.ch/" TargetMode="External"/><Relationship Id="rId10" Type="http://schemas.openxmlformats.org/officeDocument/2006/relationships/hyperlink" Target="https://population.un.org/wpp/Graphs/DemographicProfiles/Line/384" TargetMode="External"/><Relationship Id="rId19" Type="http://schemas.openxmlformats.org/officeDocument/2006/relationships/hyperlink" Target="https://anr.fr/fileadmin/documents/2019/ANR-modele-PGD.pdf" TargetMode="External"/><Relationship Id="rId4" Type="http://schemas.openxmlformats.org/officeDocument/2006/relationships/hyperlink" Target="https://www.fao.org/statistics/fr/" TargetMode="External"/><Relationship Id="rId9" Type="http://schemas.openxmlformats.org/officeDocument/2006/relationships/hyperlink" Target="http://chelsa-climate.org/" TargetMode="External"/><Relationship Id="rId14" Type="http://schemas.openxmlformats.org/officeDocument/2006/relationships/hyperlink" Target="http://www.sanbi.org/"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ommons.datacite.org/" TargetMode="External"/><Relationship Id="rId7" Type="http://schemas.openxmlformats.org/officeDocument/2006/relationships/hyperlink" Target="https://access.clarivate.com/login?app=wos&amp;alternative=true&amp;shibShireURL=https:%2F%2Fwww.webofknowledge.com%2F%3Fauth%3DShibboleth&amp;shibReturnURL=https:%2F%2Fwww.webofknowledge.com%2F&amp;roaming=true"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datacc.org/vos-besoins/trouver-des-donnees/moteurs-de-recherche-scientifiques-et-data-journals/" TargetMode="External"/><Relationship Id="rId5" Type="http://schemas.openxmlformats.org/officeDocument/2006/relationships/hyperlink" Target="https://www.base-search.net/Search/Advanced" TargetMode="External"/><Relationship Id="rId4" Type="http://schemas.openxmlformats.org/officeDocument/2006/relationships/hyperlink" Target="https://datasetsearch.research.google.com/"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mp.opidor.fr/plans/5082/export.pdf?export%5Bquestion_headings%5D=tru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intranet-data.cirad.fr/modeles-cirad-de-pgd"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o.org/statistics/fr/"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isric.org/" TargetMode="External"/><Relationship Id="rId4" Type="http://schemas.openxmlformats.org/officeDocument/2006/relationships/hyperlink" Target="https://www.worldclim.org/"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redactionmedicale.fr/2018/04/cet-article-de-plos-biology-intitule-preclinical-efficacy-studies-in-investigator-brochures-do-they-enable-riskbenefi" TargetMode="External"/><Relationship Id="rId3" Type="http://schemas.openxmlformats.org/officeDocument/2006/relationships/hyperlink" Target="https://www.ouvrirlascience.fr/wp-content/uploads/2020/09/Passeport-pour-la-science-ouverte-Guide-a-lusage-des-doctorants_04-09-2020_WEB.pdf" TargetMode="External"/><Relationship Id="rId7" Type="http://schemas.openxmlformats.org/officeDocument/2006/relationships/hyperlink" Target="https://www.redactionmedicale.fr/2020/03/jai-choisi-de-traduire-le-resume-une-crise-de-reproductibilite-est-une-situation-ou-de-nombreuses-etudes-scientifiqu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redactionmedicale.fr/retractation" TargetMode="External"/><Relationship Id="rId5" Type="http://schemas.openxmlformats.org/officeDocument/2006/relationships/hyperlink" Target="https://www.redactionmedicale.fr/fraude-plagiat" TargetMode="External"/><Relationship Id="rId4" Type="http://schemas.openxmlformats.org/officeDocument/2006/relationships/hyperlink" Target="https://op.europa.eu/en/publication-detail/-/publication/d375368c-1a0a-11e9-8d04-01aa75ed71a1" TargetMode="External"/><Relationship Id="rId9" Type="http://schemas.openxmlformats.org/officeDocument/2006/relationships/hyperlink" Target="https://onlinelibrary.wiley.com/doi/10.1002/ijc.33604"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ocs.google.com/document/d/1TmMdq-93cAquy0DbV90XO0GfLu5JfI6mpgkt6KewjK8/edit#heading=h.6n0xh9iurstq"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datamanagement.hms.harvard.edu/plan/documentation-metadata" TargetMode="External"/><Relationship Id="rId4" Type="http://schemas.openxmlformats.org/officeDocument/2006/relationships/hyperlink" Target="https://www.rd-alliance.org/system/files/RDA%20COVID-19%3B%20recommendations%20and%20guidelines%2C%201st%20release%2024%20April%202020.pdf"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ihsn.org/node/136"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www.africultures.eu/afbeeldingen/pdf/AfriCRS-D02-GMV-DataManagementPlan_v1.0_31_07_2018.pdf" TargetMode="External"/><Relationship Id="rId4" Type="http://schemas.openxmlformats.org/officeDocument/2006/relationships/hyperlink" Target="https://help.osf.io/hc/en-us/articles/360019739054-How-to-Make-a-Data-Dictionary"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andfonline.com/doi/full/10.1080/00031305.2017.1375989"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gmd.copernicus.org/articles/15/129/2022/#section5" TargetMode="External"/><Relationship Id="rId4" Type="http://schemas.openxmlformats.org/officeDocument/2006/relationships/hyperlink" Target="https://gmd.copernicus.org/articles/15/129/2022/gmd-15-129-2022-supplement.pdf"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mp.opidor.fr/plans/5082/export.pdf" TargetMode="External"/><Relationship Id="rId7" Type="http://schemas.openxmlformats.org/officeDocument/2006/relationships/hyperlink" Target="https://cordis.europa.eu/project/id/817970/results"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libereurope.eu/dmp/zero-brine-data-management-plan/" TargetMode="External"/><Relationship Id="rId5" Type="http://schemas.openxmlformats.org/officeDocument/2006/relationships/hyperlink" Target="https://microclimat.cnrs.fr/" TargetMode="External"/><Relationship Id="rId4" Type="http://schemas.openxmlformats.org/officeDocument/2006/relationships/hyperlink" Target="https://anr.fr/Projet-ANR-19-CE32-0005"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mp.opidor.fr/plans/3354/export.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guidance/programme-guide_horizon_en.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doranum.fr/enjeux-benefices/les-exigences-des-financeurs_10_13143_37ss-m608/" TargetMode="External"/><Relationship Id="rId4" Type="http://schemas.openxmlformats.org/officeDocument/2006/relationships/hyperlink" Target="https://ec.europa.eu/info/funding-tenders/opportunities/docs/2021-2027/common/guidance/aga_en.pdf"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ocs.google.com/document/d/1TmMdq-93cAquy0DbV90XO0GfLu5JfI6mpgkt6KewjK8/edit#heading=h.6n0xh9iurstq"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datamanagement.hms.harvard.edu/plan/documentation-metadata" TargetMode="External"/><Relationship Id="rId4" Type="http://schemas.openxmlformats.org/officeDocument/2006/relationships/hyperlink" Target="https://www.rd-alliance.org/system/files/RDA%20COVID-19%3B%20recommendations%20and%20guidelines%2C%201st%20release%2024%20April%202020.pdf"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scienceouverte.couperin.org/donnees-recherche-bonnes-pratiques/"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docs.google.com/document/d/1E5uARrZf5AJUIF_DJz-42_793EY_Dwk7n7B3bMn3x5A/edit" TargetMode="External"/><Relationship Id="rId4" Type="http://schemas.openxmlformats.org/officeDocument/2006/relationships/hyperlink" Target="https://dataoneorg.github.io/Education/lessons/03_planning/index.html"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teamopendata.org/t/le-choix-dans-la-date-ou-iso-8601-le-retour-de-la-vengeance-ou-01-01-2018-ma-tuer/948"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fr.wikipedia.org/wiki/ISO_8601" TargetMode="Externa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s://inspire-geoportal.ec.europa.eu/" TargetMode="External"/><Relationship Id="rId13" Type="http://schemas.openxmlformats.org/officeDocument/2006/relationships/hyperlink" Target="https://www.indores.fr/sites/default/files/documents/Guide%20d%27aide%20pour%20la%20saisie%20des%20m%C3%A9tadonn%C3%A9es%20-%20version%20juillet%202018.pdf" TargetMode="External"/><Relationship Id="rId18" Type="http://schemas.openxmlformats.org/officeDocument/2006/relationships/hyperlink" Target="https://e-envir.sciencesconf.org/data/pages/J2_CM2_StandardMetadonnees_JulienBarde.pdf" TargetMode="External"/><Relationship Id="rId3" Type="http://schemas.openxmlformats.org/officeDocument/2006/relationships/hyperlink" Target="https://www.iso.org/fr/standard/53798.html" TargetMode="External"/><Relationship Id="rId7" Type="http://schemas.openxmlformats.org/officeDocument/2006/relationships/hyperlink" Target="http://www.geoinformations.developpement-durable.gouv.fr/guide-de-saisie-des-elements-de-metadonnees-a2452.html" TargetMode="External"/><Relationship Id="rId12" Type="http://schemas.openxmlformats.org/officeDocument/2006/relationships/hyperlink" Target="https://www.loc.gov/preservation/digital/formats/content/gis.shtml" TargetMode="External"/><Relationship Id="rId17" Type="http://schemas.openxmlformats.org/officeDocument/2006/relationships/hyperlink" Target="http://cfconventions.org/" TargetMode="External"/><Relationship Id="rId2" Type="http://schemas.openxmlformats.org/officeDocument/2006/relationships/slide" Target="../slides/slide65.xml"/><Relationship Id="rId16" Type="http://schemas.openxmlformats.org/officeDocument/2006/relationships/hyperlink" Target="https://www.ogc.org/ogc/partners/isotc211" TargetMode="External"/><Relationship Id="rId1" Type="http://schemas.openxmlformats.org/officeDocument/2006/relationships/notesMaster" Target="../notesMasters/notesMaster1.xml"/><Relationship Id="rId6" Type="http://schemas.openxmlformats.org/officeDocument/2006/relationships/hyperlink" Target="https://www.youtube.com/watch?v=xew6qI-6wNk&amp;t=3s" TargetMode="External"/><Relationship Id="rId11" Type="http://schemas.openxmlformats.org/officeDocument/2006/relationships/hyperlink" Target="https://www.geonames.org/export/codes.html" TargetMode="External"/><Relationship Id="rId5" Type="http://schemas.openxmlformats.org/officeDocument/2006/relationships/hyperlink" Target="https://doranum.fr/environnement/la-directive-inspire/" TargetMode="External"/><Relationship Id="rId15" Type="http://schemas.openxmlformats.org/officeDocument/2006/relationships/hyperlink" Target="https://dataoneorg.github.io/Education/lessons/07_metadata/slides.html#31" TargetMode="External"/><Relationship Id="rId10" Type="http://schemas.openxmlformats.org/officeDocument/2006/relationships/hyperlink" Target="http://www.geonames.org/" TargetMode="External"/><Relationship Id="rId4" Type="http://schemas.openxmlformats.org/officeDocument/2006/relationships/hyperlink" Target="https://www.legifrance.gouv.fr/jorf/id/JORFTEXT000022934766/" TargetMode="External"/><Relationship Id="rId9" Type="http://schemas.openxmlformats.org/officeDocument/2006/relationships/hyperlink" Target="https://www.geoportail.gouv.fr/" TargetMode="External"/><Relationship Id="rId14" Type="http://schemas.openxmlformats.org/officeDocument/2006/relationships/hyperlink" Target="https://agritrop.cirad.fr/599784/1/ArbonaArnaud.pdf"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public.wmo.int/fr"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library.wmo.int/doc_num.php?explnum_id=4569" TargetMode="External"/><Relationship Id="rId4" Type="http://schemas.openxmlformats.org/officeDocument/2006/relationships/hyperlink" Target="https://library.wmo.int/doc_num.php?explnum_id=10114"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natureconservancy.ca/fr/nos-actions/ressources/especes-en-vedette/oiseaux/colibri-roux.html"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geoportail.wallonie.be/home/ressources/outils/metawal-le-catalogue-des-metadon/metadata.html" TargetMode="External"/><Relationship Id="rId5" Type="http://schemas.openxmlformats.org/officeDocument/2006/relationships/hyperlink" Target="http://www.jybaudot.fr/Programmation/metadonnees.html" TargetMode="External"/><Relationship Id="rId4" Type="http://schemas.openxmlformats.org/officeDocument/2006/relationships/hyperlink" Target="https://www.chestysoft.com/ximage/csharp/meta-data-csharp-code.asp"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ordar.otelo.univ-lorraine.fr/record?id=10.24396/ORDAR-1"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lternet.edu/wp-content/uploads/2019/06/DataBits_Summer2019.pdf"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simscale.com/blog/2017/12/nasa-mars-climate-orbiter-metric/"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jpl.nasa.gov/missions/mars-climate-orbiter/"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labedoc.hypotheses.org/9405" TargetMode="External"/><Relationship Id="rId3" Type="http://schemas.openxmlformats.org/officeDocument/2006/relationships/hyperlink" Target="https://www.ouvrirlascience.fr/wp-content/uploads/2023/06/Fiches_Du_GererPartagerDonneesweb-1.pdf" TargetMode="External"/><Relationship Id="rId7" Type="http://schemas.openxmlformats.org/officeDocument/2006/relationships/hyperlink" Target="https://intranet-dist.cirad.fr/actualites/externe/un-nouveau-decret-reliant-publications-et-integrite-scientifiqu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legifrance.gouv.fr/jorf/id/JORFTEXT000042738027" TargetMode="External"/><Relationship Id="rId5" Type="http://schemas.openxmlformats.org/officeDocument/2006/relationships/hyperlink" Target="https://www.legifrance.gouv.fr/jorf/id/JORFTEXT000044411360" TargetMode="External"/><Relationship Id="rId4" Type="http://schemas.openxmlformats.org/officeDocument/2006/relationships/hyperlink" Target="https://www.cirad.fr/collaborer-avec-nous/science-ouverte" TargetMode="External"/><Relationship Id="rId9" Type="http://schemas.openxmlformats.org/officeDocument/2006/relationships/hyperlink" Target="https://je-integrite.sciencesconf.org/" TargetMode="Externa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geoservices.ign.fr/documentation/donnees" TargetMode="External"/><Relationship Id="rId13" Type="http://schemas.openxmlformats.org/officeDocument/2006/relationships/hyperlink" Target="ftp://ftp.microbio.me/emp/protocols/metadata" TargetMode="External"/><Relationship Id="rId3" Type="http://schemas.openxmlformats.org/officeDocument/2006/relationships/hyperlink" Target="https://press.igsb.anl.gov/earthmicrobiome/protocols-and-standards/metadata-guide/" TargetMode="External"/><Relationship Id="rId7" Type="http://schemas.openxmlformats.org/officeDocument/2006/relationships/hyperlink" Target="http://id.eaufrance.fr/ddd/SAQ/1.1#EntiteHydrogeol" TargetMode="External"/><Relationship Id="rId12" Type="http://schemas.openxmlformats.org/officeDocument/2006/relationships/hyperlink" Target="http://gensc.org/mixs" TargetMode="External"/><Relationship Id="rId17" Type="http://schemas.openxmlformats.org/officeDocument/2006/relationships/hyperlink" Target="https://nutnet.org/metadata" TargetMode="External"/><Relationship Id="rId2" Type="http://schemas.openxmlformats.org/officeDocument/2006/relationships/slide" Target="../slides/slide70.xml"/><Relationship Id="rId16" Type="http://schemas.openxmlformats.org/officeDocument/2006/relationships/hyperlink" Target="https://dmp.opidor.fr/public_templates?page=1&amp;search=Prodig" TargetMode="External"/><Relationship Id="rId1" Type="http://schemas.openxmlformats.org/officeDocument/2006/relationships/notesMaster" Target="../notesMasters/notesMaster1.xml"/><Relationship Id="rId6" Type="http://schemas.openxmlformats.org/officeDocument/2006/relationships/hyperlink" Target="https://public.wmo.int/fr/ressources/meteoterm" TargetMode="External"/><Relationship Id="rId11" Type="http://schemas.openxmlformats.org/officeDocument/2006/relationships/hyperlink" Target="https://www.isric.org/sites/default/files/isric_report_2018_01.pdf#page=61" TargetMode="External"/><Relationship Id="rId5" Type="http://schemas.openxmlformats.org/officeDocument/2006/relationships/hyperlink" Target="https://www.ogc.org/standards/waterml" TargetMode="External"/><Relationship Id="rId15" Type="http://schemas.openxmlformats.org/officeDocument/2006/relationships/hyperlink" Target="https://cfconventions.org/Data/cf-standard-names/current/build/cf-standard-name-table.html" TargetMode="External"/><Relationship Id="rId10" Type="http://schemas.openxmlformats.org/officeDocument/2006/relationships/hyperlink" Target="https://www.data.gouv.fr/fr/datasets/referentiel-a-grande-echelle-rge/" TargetMode="External"/><Relationship Id="rId4" Type="http://schemas.openxmlformats.org/officeDocument/2006/relationships/hyperlink" Target="https://inpn.mnhn.fr/programme/referentiel-habitats/referentiels-habitats-ou-vegetations#terrestre" TargetMode="External"/><Relationship Id="rId9" Type="http://schemas.openxmlformats.org/officeDocument/2006/relationships/hyperlink" Target="https://www.data.gouv.fr/fr/datasets/feuilles-de-route-ministerielles-sur-la-politique-de-la-donnee-des-algorithmes-et-des-codes-sources/" TargetMode="External"/><Relationship Id="rId14" Type="http://schemas.openxmlformats.org/officeDocument/2006/relationships/hyperlink" Target="https://doi.org/10.1186/s12863-022-01095-1" TargetMode="External"/></Relationships>
</file>

<file path=ppt/notesSlides/_rels/notesSlide71.xml.rels><?xml version="1.0" encoding="UTF-8" standalone="yes"?>
<Relationships xmlns="http://schemas.openxmlformats.org/package/2006/relationships"><Relationship Id="rId8" Type="http://schemas.openxmlformats.org/officeDocument/2006/relationships/hyperlink" Target="http://www.progedo-adisp.fr/enquetes/XML/lil-1238.xml" TargetMode="External"/><Relationship Id="rId3" Type="http://schemas.openxmlformats.org/officeDocument/2006/relationships/hyperlink" Target="https://ddialliance.org/" TargetMode="External"/><Relationship Id="rId7" Type="http://schemas.openxmlformats.org/officeDocument/2006/relationships/hyperlink" Target="https://www.loc.gov/preservation/digital/formats/content/dataset_quality.shtml"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mate-shs.cnrs.fr/actions/tutomate/tuto20-danciu-mairot-ddi/" TargetMode="External"/><Relationship Id="rId5" Type="http://schemas.openxmlformats.org/officeDocument/2006/relationships/hyperlink" Target="https://ddialliance.org/specification/ddi2.1/lite/index.html" TargetMode="External"/><Relationship Id="rId4" Type="http://schemas.openxmlformats.org/officeDocument/2006/relationships/hyperlink" Target="https://codata.org/initiatives/data-skills/ddi-training-webinars/vive-les-metadonnees-les-bases-de-ddi-en-francais-ddi-basics-in-french/"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cahiersagricultures.fr/fr/component/toc/?task=topic&amp;id=889"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dmp.opidor.fr/plans/3354/export.pdf"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dmp.opidor.fr/public_templates?page=1&amp;search=Prodig" TargetMode="External"/><Relationship Id="rId4" Type="http://schemas.openxmlformats.org/officeDocument/2006/relationships/hyperlink" Target="https://aquacross.eu/sites/default/files/D6.1%20Update%20Data%20Management%20Plan_13122016.pdf" TargetMode="Externa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s://environmentaldatainitiative.org/five-phases-of-data-publishing/phase-3/" TargetMode="External"/><Relationship Id="rId3" Type="http://schemas.openxmlformats.org/officeDocument/2006/relationships/hyperlink" Target="https://esajournals.onlinelibrary.wiley.com/doi/full/10.1890/1051-0761%281997%29007%5B0330%3ANMFTES%5D2.0.CO%3B2" TargetMode="External"/><Relationship Id="rId7" Type="http://schemas.openxmlformats.org/officeDocument/2006/relationships/hyperlink" Target="https://environmentaldatainitiative.org/five-phases-of-data-publishing/"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sbc.lternet.edu/external/EML/EML_documents/EMLHandbook.pdf" TargetMode="External"/><Relationship Id="rId11" Type="http://schemas.openxmlformats.org/officeDocument/2006/relationships/hyperlink" Target="https://www.lter-europe.net/projects/PLUS/eLTER_TechDoc_TemplateSpecification.pdf" TargetMode="External"/><Relationship Id="rId5" Type="http://schemas.openxmlformats.org/officeDocument/2006/relationships/hyperlink" Target="https://lternet.edu/wp-content/uploads/2019/06/DataBits_Summer2019.pdf" TargetMode="External"/><Relationship Id="rId10" Type="http://schemas.openxmlformats.org/officeDocument/2006/relationships/hyperlink" Target="https://www.gbif.org/fr/standards" TargetMode="External"/><Relationship Id="rId4" Type="http://schemas.openxmlformats.org/officeDocument/2006/relationships/hyperlink" Target="https://knb.ecoinformatics.org/" TargetMode="External"/><Relationship Id="rId9" Type="http://schemas.openxmlformats.org/officeDocument/2006/relationships/hyperlink" Target="https://environmentaldatainitiative.org/five-phases-of-data-publishing/phase-3/controlled-vocabularies/"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microclimat.cnrs.fr/"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anr.fr/Projet-ANR-19-CE32-0005" TargetMode="External"/><Relationship Id="rId4" Type="http://schemas.openxmlformats.org/officeDocument/2006/relationships/hyperlink" Target="https://dmp.opidor.fr/plans/5082/export.pdf" TargetMode="Externa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s://tpps.readthedocs.io/en/latest/intro.html" TargetMode="External"/><Relationship Id="rId3" Type="http://schemas.openxmlformats.org/officeDocument/2006/relationships/hyperlink" Target="https://doi.org/10.1111/nph.16544" TargetMode="External"/><Relationship Id="rId7" Type="http://schemas.openxmlformats.org/officeDocument/2006/relationships/hyperlink" Target="https://academic.oup.com/database/article/doi/10.1093/database/bay084/5099429"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github.com/MIAPPE/MIAPPE/blob/master/MIAPPE_Checklist-Data-Model-v1.1/MIAPPE_Checklist-Data-Model-v1.1.xlsx" TargetMode="External"/><Relationship Id="rId5" Type="http://schemas.openxmlformats.org/officeDocument/2006/relationships/hyperlink" Target="https://www.nature.com/articles/nplants201786" TargetMode="External"/><Relationship Id="rId4" Type="http://schemas.openxmlformats.org/officeDocument/2006/relationships/hyperlink" Target="https://plantmethods.biomedcentral.com/articles/10.1186/s13007-016-0144-4" TargetMode="External"/><Relationship Id="rId9" Type="http://schemas.openxmlformats.org/officeDocument/2006/relationships/hyperlink" Target="https://github.com/pato-ontology/pato" TargetMode="Externa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www.g3journal.org/content/scope-and-publication-policies" TargetMode="External"/><Relationship Id="rId3" Type="http://schemas.openxmlformats.org/officeDocument/2006/relationships/hyperlink" Target="http://www.nature.com/nbt/journal/v29/n5/full/nbt.1823.html" TargetMode="External"/><Relationship Id="rId7" Type="http://schemas.openxmlformats.org/officeDocument/2006/relationships/hyperlink" Target="https://www.fged.org/projects/minseqe/"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ncbi.nlm.nih.gov/geo/info/MIAME.html" TargetMode="External"/><Relationship Id="rId5" Type="http://schemas.openxmlformats.org/officeDocument/2006/relationships/hyperlink" Target="https://www.ncbi.nlm.nih.gov/pubmed/11726920" TargetMode="External"/><Relationship Id="rId10" Type="http://schemas.openxmlformats.org/officeDocument/2006/relationships/hyperlink" Target="https://www.ebi.ac.uk/ena/browser/checklists" TargetMode="External"/><Relationship Id="rId4" Type="http://schemas.openxmlformats.org/officeDocument/2006/relationships/hyperlink" Target="https://www.ncbi.nlm.nih.gov/biosample/6130607" TargetMode="External"/><Relationship Id="rId9" Type="http://schemas.openxmlformats.org/officeDocument/2006/relationships/hyperlink" Target="https://www.ebi.ac.uk/fg/annotare/help/what_to_submit.html#what_to_prepare"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youtube.com/@moocscienceouverte3229/featured" TargetMode="External"/><Relationship Id="rId13" Type="http://schemas.openxmlformats.org/officeDocument/2006/relationships/hyperlink" Target="https://openscience.pasteur.fr/2023/04/11/la-relation-etroite-entre-science-ouverte-et-integrite-scientifique/" TargetMode="External"/><Relationship Id="rId3" Type="http://schemas.openxmlformats.org/officeDocument/2006/relationships/hyperlink" Target="https://www.etalab.gouv.fr/wp-content/uploads/2018/04/PlanOGP-FR-2018-2020-VF-FR.pdf#page=57" TargetMode="External"/><Relationship Id="rId7" Type="http://schemas.openxmlformats.org/officeDocument/2006/relationships/hyperlink" Target="https://www.youtube.com/watch?v=hq7ez_U5OCk&amp;list=PLbZdhcuyOJ0yB991F1es0QD6YyTgodSBO" TargetMode="External"/><Relationship Id="rId12" Type="http://schemas.openxmlformats.org/officeDocument/2006/relationships/hyperlink" Target="https://legalinstruments.oecd.org/fr/instruments/OECD-LEGAL-0347"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projectescape.eu/news/enabling-open-science-astroparticle-physics-%E2%80%93-escape-open-source-scientific-software-and-0" TargetMode="External"/><Relationship Id="rId11" Type="http://schemas.openxmlformats.org/officeDocument/2006/relationships/hyperlink" Target="https://en.unesco.org/science-sustainable-future/open-science/recommendation" TargetMode="External"/><Relationship Id="rId5" Type="http://schemas.openxmlformats.org/officeDocument/2006/relationships/hyperlink" Target="https://swedish-presidency.consilium.europa.eu/media/5wehfvzx/2023-06-20_eu2023_maximising-the-benefits-of-research-data_declaration.pdf" TargetMode="External"/><Relationship Id="rId10" Type="http://schemas.openxmlformats.org/officeDocument/2006/relationships/hyperlink" Target="https://www.mission-open-data.fr/uploads/decidim/attachment/file/2/Politique_publique_donn%C3%A9e_Rapport_%C3%A9tape_VF.pdf" TargetMode="External"/><Relationship Id="rId4" Type="http://schemas.openxmlformats.org/officeDocument/2006/relationships/hyperlink" Target="https://www.ouvrirlascience.fr/entre-partage-et-protection-quelle-ethique-pour-louverture-des-donnees/" TargetMode="External"/><Relationship Id="rId9" Type="http://schemas.openxmlformats.org/officeDocument/2006/relationships/hyperlink" Target="https://www.archimag.com/univers-data/2016/08/03/13-cours-gratuits-tout-savoir-open-data"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ordis.europa.eu/project/id/687922/results"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anr.fr/Projet-ANR-19-CE20-0013"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optima-h2020.eu/wp-content/uploads/2019/11/Deliverable-8.2-Data-Management-Plan-Support-Pack.pdf" TargetMode="External"/><Relationship Id="rId5" Type="http://schemas.openxmlformats.org/officeDocument/2006/relationships/hyperlink" Target="http://optima-h2020.eu/" TargetMode="External"/><Relationship Id="rId4" Type="http://schemas.openxmlformats.org/officeDocument/2006/relationships/hyperlink" Target="https://dmp.opidor.fr/public_plans"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esajournals.onlinelibrary.wiley.com/doi/full/10.1890/1051-0761%281997%29007%5B0330%3ANMFTES%5D2.0.CO%3B2"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docs.google.com/document/d/1TmMdq-93cAquy0DbV90XO0GfLu5JfI6mpgkt6KewjK8/edit#heading=h.6n0xh9iurstq"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www.rd-alliance.org/system/files/RDA%20COVID-19%3B%20recommendations%20and%20guidelines%2C%201st%20release%2024%20April%202020.pdf" TargetMode="Externa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s://www.loc.gov/preservation/digital/formats/fdd/dataset_fdd.shtml" TargetMode="External"/><Relationship Id="rId3" Type="http://schemas.openxmlformats.org/officeDocument/2006/relationships/hyperlink" Target="https://doranum.fr/stockage-archivage/quiz-format-ouvert-ou-ferme/" TargetMode="External"/><Relationship Id="rId7" Type="http://schemas.openxmlformats.org/officeDocument/2006/relationships/hyperlink" Target="https://help.osf.io/hc/en-us/articles/360019931133-Creating-a-data-management-plan-DMP-document" TargetMode="External"/><Relationship Id="rId12" Type="http://schemas.openxmlformats.org/officeDocument/2006/relationships/hyperlink" Target="https://www.tandfonline.com/doi/full/10.1080/00031305.2017.1375989"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zenodo.org/record/4041512#.X-3olhbjLVj" TargetMode="External"/><Relationship Id="rId11" Type="http://schemas.openxmlformats.org/officeDocument/2006/relationships/hyperlink" Target="https://www.europeandataportal.eu/elearning/fr/module9/#/id/co-01" TargetMode="External"/><Relationship Id="rId5" Type="http://schemas.openxmlformats.org/officeDocument/2006/relationships/hyperlink" Target="https://facile.cines.fr/" TargetMode="External"/><Relationship Id="rId10" Type="http://schemas.openxmlformats.org/officeDocument/2006/relationships/hyperlink" Target="https://knb.ecoinformatics.org/about" TargetMode="External"/><Relationship Id="rId4" Type="http://schemas.openxmlformats.org/officeDocument/2006/relationships/hyperlink" Target="https://doranum.fr/wp-content/uploads/FS2_liste_indicative_formats_V1.pdf" TargetMode="External"/><Relationship Id="rId9" Type="http://schemas.openxmlformats.org/officeDocument/2006/relationships/hyperlink" Target="https://www.loc.gov/preservation/digital/formats/content/dataset_quality.shtml"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cordis.europa.eu/project/id/774652/results"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dmp.opidor.fr/plans/5082/export.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guidance/programme-guide_horizon_en.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c.europa.eu/info/funding-tenders/opportunities/docs/2021-2027/common/guidance/aga_en.pdf" TargetMode="Externa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cordis.europa.eu/project/id/817946/result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cordis.europa.eu/project/id/773554/results"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cordis.europa.eu/project/id/730390"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agritrop.cirad.fr/596545/" TargetMode="External"/><Relationship Id="rId4" Type="http://schemas.openxmlformats.org/officeDocument/2006/relationships/hyperlink" Target="https://libereurope.eu/dmp/zero-brine-data-management-plan/"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doranum.fr/stockage-archivage/comment-nommer-fichiers_10_13143_wgqw-aa59/"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libguides.princeton.edu/c.php?g=102546&amp;p=930626" TargetMode="External"/><Relationship Id="rId5" Type="http://schemas.openxmlformats.org/officeDocument/2006/relationships/hyperlink" Target="http://tiny.cc/op8lcz" TargetMode="External"/><Relationship Id="rId4" Type="http://schemas.openxmlformats.org/officeDocument/2006/relationships/hyperlink" Target="https://intranet-data.cirad.fr/gerer-ses-donnees/organisation-nommage-et-formats-des-fichiers"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cordis.europa.eu/project/id/774652/results" TargetMode="External"/><Relationship Id="rId7" Type="http://schemas.openxmlformats.org/officeDocument/2006/relationships/hyperlink" Target="https://cordis.europa.eu/project/id/101016233/results"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cordis.europa.eu/project/id/776503/results" TargetMode="External"/><Relationship Id="rId5" Type="http://schemas.openxmlformats.org/officeDocument/2006/relationships/hyperlink" Target="https://libereurope.eu/dmp/zero-brine-data-management-plan/" TargetMode="External"/><Relationship Id="rId4" Type="http://schemas.openxmlformats.org/officeDocument/2006/relationships/hyperlink" Target="https://cordis.europa.eu/project/id/730390"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8" Type="http://schemas.openxmlformats.org/officeDocument/2006/relationships/hyperlink" Target="https://www.lesnumeriques.com/telecharger/duplicate-cleaner-19908" TargetMode="External"/><Relationship Id="rId3" Type="http://schemas.openxmlformats.org/officeDocument/2006/relationships/hyperlink" Target="http://www.axess-qualite.fr/procedure-iso-9001.html" TargetMode="External"/><Relationship Id="rId7" Type="http://schemas.openxmlformats.org/officeDocument/2006/relationships/hyperlink" Target="https://mate-shs.cnrs.fr/actions/tutomate/tuto18-gaget-openrefine/"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github.com/laurence001/quartz-bad-data-guide-french" TargetMode="External"/><Relationship Id="rId5" Type="http://schemas.openxmlformats.org/officeDocument/2006/relationships/hyperlink" Target="https://github.com/laurence001/quartz-bad-data-guide-french#etiquetage-des-colonnes-ambigu" TargetMode="External"/><Relationship Id="rId4" Type="http://schemas.openxmlformats.org/officeDocument/2006/relationships/hyperlink" Target="https://mi-gt-donnees.pages.math.unistra.fr/guide/04-traiter.html#mettre-en-place-un-controle-qualite-des-donnees"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anr.fr/Projet-ANR-19-CE20-0013"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dmp.opidor.fr/plans/5082/export.pdf" TargetMode="External"/><Relationship Id="rId4" Type="http://schemas.openxmlformats.org/officeDocument/2006/relationships/hyperlink" Target="https://dmp.opidor.fr/public_plans"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fld id="{FB590517-EA39-4362-A53C-627CE19DB192}" type="slidenum">
              <a:rPr lang="fr-FR" smtClean="0"/>
              <a:t>1</a:t>
            </a:fld>
            <a:endParaRPr lang="fr-FR"/>
          </a:p>
        </p:txBody>
      </p:sp>
    </p:spTree>
    <p:extLst>
      <p:ext uri="{BB962C8B-B14F-4D97-AF65-F5344CB8AC3E}">
        <p14:creationId xmlns:p14="http://schemas.microsoft.com/office/powerpoint/2010/main" val="3105865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0"/>
            <a:ext cx="5904656" cy="9001001"/>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000" b="0" kern="1200" dirty="0">
                <a:solidFill>
                  <a:schemeClr val="tx1"/>
                </a:solidFill>
                <a:effectLst/>
                <a:latin typeface="+mn-lt"/>
                <a:ea typeface="+mn-ea"/>
                <a:cs typeface="+mn-cs"/>
              </a:rPr>
              <a:t>La science ouverte promeut la diffusion sans entrave des publications et des données de la recherche en vue de généraliser l’accès aux savoirs. C’est une prise de conscience que la science et la connaissance sont des biens communs qui doivent donc être partagés par toutes et tous.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000" b="1" kern="1200" dirty="0">
                <a:solidFill>
                  <a:schemeClr val="tx1"/>
                </a:solidFill>
                <a:effectLst/>
                <a:latin typeface="+mn-lt"/>
                <a:ea typeface="+mn-ea"/>
                <a:cs typeface="+mn-cs"/>
              </a:rPr>
              <a:t>2eme PNSO</a:t>
            </a:r>
            <a:r>
              <a:rPr lang="fr-FR" sz="11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hlinkClick r:id="rId3"/>
              </a:rPr>
              <a:t>https://www.ouvrirlascience.fr/wp-content/uploads/2021/06/Deuxieme-Plan-National-Science-Ouverte_2021-2024.pdf</a:t>
            </a:r>
            <a:r>
              <a:rPr lang="fr-FR"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000" i="1" kern="1200" dirty="0">
                <a:solidFill>
                  <a:schemeClr val="tx1"/>
                </a:solidFill>
                <a:effectLst/>
                <a:latin typeface="+mn-lt"/>
                <a:ea typeface="+mn-ea"/>
                <a:cs typeface="+mn-cs"/>
              </a:rPr>
              <a:t>« L’ambition est que les données produites par la recherche publique française soient progressivement structurées en conformité avec les principes FAIR, préservées et, quand cela est possible, ouvertes ». Ce second plan inscrit la science ouverte dans les missions des chercheurs et des enseignants-chercheurs, vise 100% des publications en accès ouvert en 2030 et s’enrichit d’un nouvel axe dédié aux codes sources et logiciels libre prenant appui sur la politique nationale des données, des algorithmes et des codes sources impulsée par le Premier ministre. </a:t>
            </a:r>
            <a:r>
              <a:rPr lang="fr-FR" sz="1000" kern="1200" dirty="0">
                <a:solidFill>
                  <a:schemeClr val="tx1"/>
                </a:solidFill>
                <a:effectLst/>
                <a:latin typeface="+mn-lt"/>
                <a:ea typeface="+mn-ea"/>
                <a:cs typeface="+mn-cs"/>
              </a:rPr>
              <a:t>(issu du Guide : </a:t>
            </a:r>
            <a:r>
              <a:rPr lang="fr-FR" sz="900" kern="1200" dirty="0">
                <a:solidFill>
                  <a:schemeClr val="tx1"/>
                </a:solidFill>
                <a:effectLst/>
                <a:latin typeface="+mn-lt"/>
                <a:ea typeface="+mn-ea"/>
                <a:cs typeface="+mn-cs"/>
                <a:hlinkClick r:id="rId4"/>
              </a:rPr>
              <a:t>https://mi-gt-donnees.pages.math.unistra.fr/guide/01-imaginer.html#imaginer</a:t>
            </a:r>
            <a:r>
              <a:rPr lang="fr-FR" sz="900" kern="1200" dirty="0">
                <a:solidFill>
                  <a:schemeClr val="tx1"/>
                </a:solidFill>
                <a:effectLst/>
                <a:latin typeface="+mn-lt"/>
                <a:ea typeface="+mn-ea"/>
                <a:cs typeface="+mn-cs"/>
              </a:rPr>
              <a:t> ). L’une des mesures du 2ème PNSO est la mise en œuvre de l'obligation de diffusion des données de recherche financées au moins pour moitié par des fonds publics.</a:t>
            </a:r>
          </a:p>
          <a:p>
            <a:pPr lvl="0">
              <a:defRPr/>
            </a:pPr>
            <a:r>
              <a:rPr lang="fr-FR" sz="1000" b="1" kern="1200" dirty="0">
                <a:solidFill>
                  <a:schemeClr val="tx1"/>
                </a:solidFill>
                <a:effectLst/>
                <a:latin typeface="+mn-lt"/>
                <a:ea typeface="+mn-ea"/>
                <a:cs typeface="+mn-cs"/>
                <a:sym typeface="Wingdings" panose="05000000000000000000" pitchFamily="2" charset="2"/>
              </a:rPr>
              <a:t>Comité pour la Science ouverte - COSO</a:t>
            </a:r>
            <a:r>
              <a:rPr lang="fr-FR" sz="1000" kern="1200" dirty="0">
                <a:solidFill>
                  <a:schemeClr val="tx1"/>
                </a:solidFill>
                <a:effectLst/>
                <a:latin typeface="+mn-lt"/>
                <a:ea typeface="+mn-ea"/>
                <a:cs typeface="+mn-cs"/>
                <a:sym typeface="Wingdings" panose="05000000000000000000" pitchFamily="2" charset="2"/>
              </a:rPr>
              <a:t> : Assure la mise en œuvre d’1 politique de soutien à l’ouverture des publications et des données. Le COSO publie différents guides</a:t>
            </a:r>
            <a:r>
              <a:rPr lang="fr-FR" sz="1100" kern="1200" dirty="0">
                <a:solidFill>
                  <a:schemeClr val="tx1"/>
                </a:solidFill>
                <a:effectLst/>
                <a:latin typeface="+mn-lt"/>
                <a:ea typeface="+mn-ea"/>
                <a:cs typeface="+mn-cs"/>
                <a:sym typeface="Wingdings" panose="05000000000000000000" pitchFamily="2" charset="2"/>
              </a:rPr>
              <a:t> </a:t>
            </a:r>
            <a:r>
              <a:rPr lang="fr-FR" sz="900" kern="1200" dirty="0">
                <a:solidFill>
                  <a:schemeClr val="tx1"/>
                </a:solidFill>
                <a:effectLst/>
                <a:latin typeface="+mn-lt"/>
                <a:ea typeface="+mn-ea"/>
                <a:cs typeface="+mn-cs"/>
                <a:sym typeface="Wingdings" panose="05000000000000000000" pitchFamily="2" charset="2"/>
              </a:rPr>
              <a:t>(ex: </a:t>
            </a:r>
            <a:r>
              <a:rPr lang="fr-FR" sz="900" dirty="0">
                <a:hlinkClick r:id="rId5"/>
              </a:rPr>
              <a:t>Partager les données liées aux publications scientifiques</a:t>
            </a:r>
            <a:r>
              <a:rPr lang="fr-FR" sz="900" i="1" dirty="0"/>
              <a:t>)</a:t>
            </a:r>
            <a:r>
              <a:rPr lang="fr-FR" sz="900" dirty="0"/>
              <a:t> </a:t>
            </a:r>
            <a:r>
              <a:rPr lang="fr-FR" sz="1000" kern="1200" dirty="0">
                <a:solidFill>
                  <a:schemeClr val="tx1"/>
                </a:solidFill>
                <a:effectLst/>
                <a:latin typeface="+mn-lt"/>
                <a:ea typeface="+mn-ea"/>
                <a:cs typeface="+mn-cs"/>
                <a:sym typeface="Wingdings" panose="05000000000000000000" pitchFamily="2" charset="2"/>
              </a:rPr>
              <a:t>et r</a:t>
            </a:r>
            <a:r>
              <a:rPr lang="fr-FR" sz="1000" dirty="0"/>
              <a:t>ecommandations </a:t>
            </a:r>
            <a:r>
              <a:rPr lang="fr-FR" sz="900" dirty="0"/>
              <a:t>(ex: </a:t>
            </a:r>
            <a:r>
              <a:rPr lang="fr-FR" sz="900" baseline="0" dirty="0">
                <a:hlinkClick r:id="rId6"/>
              </a:rPr>
              <a:t>https://www.ouvrirlascience.fr/pour-une-politique-des-donnees-de-la-recherche-guide-strategique-a-lusage-des-etablissements/</a:t>
            </a:r>
            <a:r>
              <a:rPr lang="fr-FR" sz="900" baseline="0" dirty="0"/>
              <a:t>). </a:t>
            </a:r>
          </a:p>
          <a:p>
            <a:r>
              <a:rPr lang="fr-FR" sz="1000" b="1" dirty="0"/>
              <a:t>Feuilles de route ministérielles</a:t>
            </a:r>
            <a:r>
              <a:rPr lang="fr-FR" sz="1000" dirty="0"/>
              <a:t> sur la politique de la donnée, algorithmes et codes sources: </a:t>
            </a:r>
            <a:r>
              <a:rPr lang="fr-FR" sz="800" u="sng" dirty="0">
                <a:hlinkClick r:id="rId7"/>
              </a:rPr>
              <a:t>https://www.data.gouv.fr/fr/datasets/feuilles-de-route-ministerielles-sur-la-politique-de-la-donnee-des-algorithmes-et-des-codes-sources/</a:t>
            </a:r>
            <a:r>
              <a:rPr lang="fr-FR" sz="800" dirty="0"/>
              <a:t>  </a:t>
            </a:r>
          </a:p>
          <a:p>
            <a:endParaRPr lang="fr-FR" sz="800" b="1" kern="1200" dirty="0">
              <a:solidFill>
                <a:schemeClr val="tx1"/>
              </a:solidFill>
              <a:effectLst/>
              <a:latin typeface="+mn-lt"/>
              <a:ea typeface="+mn-ea"/>
              <a:cs typeface="+mn-cs"/>
            </a:endParaRPr>
          </a:p>
          <a:p>
            <a:r>
              <a:rPr lang="fr-FR" sz="1000" b="1" kern="1200" dirty="0">
                <a:solidFill>
                  <a:schemeClr val="tx1"/>
                </a:solidFill>
                <a:effectLst/>
                <a:latin typeface="+mn-lt"/>
                <a:ea typeface="+mn-ea"/>
                <a:cs typeface="+mn-cs"/>
              </a:rPr>
              <a:t>Loi pour une République numérique </a:t>
            </a:r>
            <a:r>
              <a:rPr lang="fr-FR" sz="1000" kern="1200" dirty="0">
                <a:solidFill>
                  <a:schemeClr val="tx1"/>
                </a:solidFill>
                <a:effectLst/>
                <a:latin typeface="+mn-lt"/>
                <a:ea typeface="+mn-ea"/>
                <a:cs typeface="+mn-cs"/>
              </a:rPr>
              <a:t>(2016):</a:t>
            </a:r>
            <a:r>
              <a:rPr lang="fr-FR" sz="1100" kern="1200" dirty="0">
                <a:solidFill>
                  <a:schemeClr val="tx1"/>
                </a:solidFill>
                <a:effectLst/>
                <a:latin typeface="+mn-lt"/>
                <a:ea typeface="+mn-ea"/>
                <a:cs typeface="+mn-cs"/>
              </a:rPr>
              <a:t> </a:t>
            </a:r>
            <a:r>
              <a:rPr lang="fr-FR" sz="900" u="sng" kern="1200" dirty="0">
                <a:solidFill>
                  <a:schemeClr val="tx1"/>
                </a:solidFill>
                <a:effectLst/>
                <a:latin typeface="+mn-lt"/>
                <a:ea typeface="+mn-ea"/>
                <a:cs typeface="+mn-cs"/>
                <a:hlinkClick r:id="rId8"/>
              </a:rPr>
              <a:t>https://www.economie.gouv.fr/republique-numerique#</a:t>
            </a:r>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https://www.legifrance.gouv.fr/dossierlegislatif/JORFDOLE000031589829/</a:t>
            </a:r>
          </a:p>
          <a:p>
            <a:r>
              <a:rPr lang="fr-FR" sz="1000" kern="1200" dirty="0">
                <a:solidFill>
                  <a:schemeClr val="tx1"/>
                </a:solidFill>
                <a:effectLst/>
                <a:latin typeface="+mn-lt"/>
                <a:ea typeface="+mn-ea"/>
                <a:cs typeface="+mn-cs"/>
              </a:rPr>
              <a:t>L’article 30 garantit le droit aux chercheurs de diffuser la version acceptée pour publication (</a:t>
            </a:r>
            <a:r>
              <a:rPr lang="fr-FR" sz="1000" kern="1200" dirty="0" err="1">
                <a:solidFill>
                  <a:schemeClr val="tx1"/>
                </a:solidFill>
                <a:effectLst/>
                <a:latin typeface="+mn-lt"/>
                <a:ea typeface="+mn-ea"/>
                <a:cs typeface="+mn-cs"/>
              </a:rPr>
              <a:t>postprint</a:t>
            </a:r>
            <a:r>
              <a:rPr lang="fr-FR" sz="1000" kern="1200" dirty="0">
                <a:solidFill>
                  <a:schemeClr val="tx1"/>
                </a:solidFill>
                <a:effectLst/>
                <a:latin typeface="+mn-lt"/>
                <a:ea typeface="+mn-ea"/>
                <a:cs typeface="+mn-cs"/>
              </a:rPr>
              <a:t> ou AAM) de leur article immédiatement, dès publication. Cette loi s’applique, quel que soit le contrat signé avec l’éditeur de la revue, que la revue soit française ou étrangère.</a:t>
            </a:r>
          </a:p>
          <a:p>
            <a:r>
              <a:rPr lang="fr-FR" sz="1000" kern="1200" dirty="0">
                <a:solidFill>
                  <a:schemeClr val="tx1"/>
                </a:solidFill>
                <a:effectLst/>
                <a:latin typeface="+mn-lt"/>
                <a:ea typeface="+mn-ea"/>
                <a:cs typeface="+mn-cs"/>
              </a:rPr>
              <a:t>Concernant les données: par défaut s’applique le principe d’ouverture  des  données  publiques  (open  data),  dont  font  partie  les  données  de  la  recherche. Lorsqu’elles ne sont pas protégées par un droit spécifique (propriété  intellectuelle,  brevets,  données personnelles), les données de la recherche sont soumises par défaut aux principes d’ouverture et de libre réutilisation. </a:t>
            </a:r>
            <a:endParaRPr lang="en-US" sz="1000" kern="1200" dirty="0">
              <a:solidFill>
                <a:schemeClr val="tx1"/>
              </a:solidFill>
              <a:effectLst/>
              <a:latin typeface="+mn-lt"/>
              <a:ea typeface="+mn-ea"/>
              <a:cs typeface="+mn-cs"/>
            </a:endParaRPr>
          </a:p>
          <a:p>
            <a:r>
              <a:rPr lang="fr-FR" sz="1000" i="0" dirty="0"/>
              <a:t>La description, la publication et la réutilisation des données liées à une publication sont entrées dans la loi française, le bien-fondé de leur exposition dans des data papers s’en trouve renforcé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t>Guide d’application de la Loi pour une République numérique pour les données de la recherche. 2023. </a:t>
            </a:r>
            <a:r>
              <a:rPr lang="fr-FR" sz="900" baseline="0" dirty="0">
                <a:hlinkClick r:id="rId9"/>
              </a:rPr>
              <a:t>https://www.ouvrirlascience.fr/guide-dapplication-de-la-loi-pour-une-republique-numerique-pour-les-donnees-de-la-recherche/</a:t>
            </a:r>
            <a:r>
              <a:rPr lang="fr-FR" sz="900" baseline="0" dirty="0"/>
              <a:t> </a:t>
            </a:r>
          </a:p>
          <a:p>
            <a:r>
              <a:rPr lang="fr-FR" sz="1000" b="0" i="0" kern="1200" dirty="0">
                <a:solidFill>
                  <a:schemeClr val="tx1"/>
                </a:solidFill>
                <a:effectLst/>
                <a:latin typeface="+mn-lt"/>
                <a:ea typeface="+mn-ea"/>
                <a:cs typeface="+mn-cs"/>
              </a:rPr>
              <a:t>Version courte: </a:t>
            </a:r>
            <a:r>
              <a:rPr lang="fr-FR" sz="900" i="0" kern="1200" dirty="0">
                <a:solidFill>
                  <a:schemeClr val="tx1"/>
                </a:solidFill>
                <a:effectLst/>
                <a:latin typeface="+mn-lt"/>
                <a:ea typeface="+mn-ea"/>
                <a:cs typeface="+mn-cs"/>
                <a:hlinkClick r:id="rId10"/>
              </a:rPr>
              <a:t>https://www.ouvrirlascience.fr/wp-content/uploads/2018/11/180221_Guide-d%E2%80%99application-de-la-loi-article30-version-courte.pdf</a:t>
            </a:r>
            <a:r>
              <a:rPr lang="fr-FR" sz="900" i="0" kern="1200" dirty="0">
                <a:solidFill>
                  <a:schemeClr val="tx1"/>
                </a:solidFill>
                <a:effectLst/>
                <a:latin typeface="+mn-lt"/>
                <a:ea typeface="+mn-ea"/>
                <a:cs typeface="+mn-cs"/>
              </a:rPr>
              <a:t> </a:t>
            </a:r>
          </a:p>
          <a:p>
            <a:endParaRPr lang="fr-FR" sz="800" i="0" kern="1200" dirty="0">
              <a:solidFill>
                <a:schemeClr val="tx1"/>
              </a:solidFill>
              <a:effectLst/>
              <a:latin typeface="+mn-lt"/>
              <a:ea typeface="+mn-ea"/>
              <a:cs typeface="+mn-cs"/>
            </a:endParaRPr>
          </a:p>
          <a:p>
            <a:r>
              <a:rPr lang="fr-FR" sz="1000" b="1" dirty="0"/>
              <a:t>Décret du 3 décembre 2021 </a:t>
            </a:r>
            <a:r>
              <a:rPr lang="fr-FR" sz="1000" dirty="0"/>
              <a:t>:  </a:t>
            </a:r>
            <a:r>
              <a:rPr lang="fr-FR" sz="900" dirty="0">
                <a:hlinkClick r:id="rId11"/>
              </a:rPr>
              <a:t>https://www.legifrance.gouv.fr/jorf/id/JORFTEXT000044411360</a:t>
            </a:r>
            <a:r>
              <a:rPr lang="fr-FR" sz="900" dirty="0"/>
              <a:t> </a:t>
            </a:r>
            <a:r>
              <a:rPr lang="fr-FR" sz="1000" dirty="0"/>
              <a:t>de la </a:t>
            </a:r>
            <a:r>
              <a:rPr lang="fr-FR" sz="1000" dirty="0">
                <a:hlinkClick r:id="rId12"/>
              </a:rPr>
              <a:t>loi de programmation de la recherche</a:t>
            </a:r>
            <a:r>
              <a:rPr lang="fr-FR" sz="1000" dirty="0"/>
              <a:t> (LPR) :</a:t>
            </a:r>
          </a:p>
          <a:p>
            <a:r>
              <a:rPr lang="fr-FR" sz="1000" kern="1200" dirty="0">
                <a:solidFill>
                  <a:schemeClr val="tx1"/>
                </a:solidFill>
                <a:latin typeface="+mn-lt"/>
                <a:ea typeface="+mn-ea"/>
                <a:cs typeface="+mn-cs"/>
              </a:rPr>
              <a:t>La notion d’intégrité scientifique, qui relevait principalement d’une démarche de bonne pratique, est désormais inscrite dans la loi, avec ce décret.</a:t>
            </a:r>
          </a:p>
          <a:p>
            <a:r>
              <a:rPr lang="fr-FR" sz="1000" i="0" dirty="0"/>
              <a:t>Actu Cirad: </a:t>
            </a:r>
            <a:r>
              <a:rPr lang="fr-FR" sz="800" i="0" dirty="0">
                <a:hlinkClick r:id="rId13"/>
              </a:rPr>
              <a:t>https://intranet-dist.cirad.fr/actualites/externe/un-nouveau-decret-reliant-publications-et-integrite-scientifique</a:t>
            </a:r>
            <a:endParaRPr lang="fr-FR" sz="800" i="0" dirty="0"/>
          </a:p>
          <a:p>
            <a:r>
              <a:rPr lang="fr-FR" sz="1000" i="0" dirty="0"/>
              <a:t>Note publiée dans Hypothèses en 2022: </a:t>
            </a:r>
            <a:r>
              <a:rPr lang="fr-FR" sz="900" i="0" dirty="0">
                <a:hlinkClick r:id="rId14"/>
              </a:rPr>
              <a:t>https://labedoc.hypotheses.org/9405</a:t>
            </a:r>
            <a:endParaRPr lang="fr-FR" sz="900" i="0" dirty="0"/>
          </a:p>
          <a:p>
            <a:r>
              <a:rPr lang="fr-FR" sz="1000" i="0" dirty="0"/>
              <a:t>Webinaire de mars 2022: </a:t>
            </a:r>
            <a:r>
              <a:rPr lang="fr-FR" sz="1000" dirty="0"/>
              <a:t>De la science ouverte à l'intégrité scientifique : comment le Décret n° 2021-1572 bouleverse la conservation et la mise à disposition des données et codes sources, la mise en œuvre des PGD et la publication des résultats négatifs : </a:t>
            </a:r>
            <a:r>
              <a:rPr lang="fr-FR" sz="1000" dirty="0">
                <a:hlinkClick r:id="rId15"/>
              </a:rPr>
              <a:t>https://je-integrite.sciencesconf.org/</a:t>
            </a:r>
            <a:r>
              <a:rPr lang="fr-FR" sz="1000" dirty="0"/>
              <a:t> </a:t>
            </a:r>
          </a:p>
          <a:p>
            <a:endParaRPr lang="fr-FR" sz="1000" b="1" dirty="0"/>
          </a:p>
          <a:p>
            <a:r>
              <a:rPr lang="fr-FR" sz="1000" b="1" dirty="0"/>
              <a:t>Partager les données liées aux publications scientifiques – Guide pour les chercheurs. </a:t>
            </a:r>
            <a:r>
              <a:rPr lang="fr-FR" sz="1000" dirty="0"/>
              <a:t>Mars 2022</a:t>
            </a:r>
          </a:p>
          <a:p>
            <a:pPr marL="0" lvl="0" indent="0">
              <a:buFont typeface="Wingdings" panose="05000000000000000000" pitchFamily="2" charset="2"/>
              <a:buNone/>
              <a:defRPr/>
            </a:pPr>
            <a:r>
              <a:rPr lang="fr-FR" sz="900" kern="1200" dirty="0">
                <a:solidFill>
                  <a:schemeClr val="tx1"/>
                </a:solidFill>
                <a:effectLst/>
                <a:latin typeface="+mn-lt"/>
                <a:ea typeface="+mn-ea"/>
                <a:cs typeface="+mn-cs"/>
                <a:hlinkClick r:id="rId16"/>
              </a:rPr>
              <a:t>https://www.ouvrirlascience.fr/partager-les-donnees-liees-aux-publications-scientifiques-guide-pour-les-chercheurs/</a:t>
            </a:r>
            <a:r>
              <a:rPr lang="fr-FR"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i="0" dirty="0"/>
              <a:t>Le dépôt immédiat et sans embargo des publications est possible suivant 3 voies : </a:t>
            </a:r>
            <a:r>
              <a:rPr lang="fr-FR" sz="900" i="0" dirty="0">
                <a:hlinkClick r:id="rId17"/>
              </a:rPr>
              <a:t>https://zenodo.org/record/7657818#.Y_SrIq2ZN7M</a:t>
            </a:r>
            <a:r>
              <a:rPr lang="fr-FR" sz="900" i="0" dirty="0"/>
              <a:t> . </a:t>
            </a:r>
          </a:p>
          <a:p>
            <a:endParaRPr lang="fr-FR" sz="1000" baseline="0" dirty="0"/>
          </a:p>
          <a:p>
            <a:r>
              <a:rPr lang="fr-FR" sz="1000" b="1" baseline="0" dirty="0"/>
              <a:t>L'OFIS</a:t>
            </a:r>
            <a:r>
              <a:rPr lang="fr-FR" sz="1000" baseline="0" dirty="0"/>
              <a:t> (Office Français de l'Intégrité Scientifique): </a:t>
            </a:r>
            <a:r>
              <a:rPr lang="fr-FR" sz="800" baseline="0" dirty="0">
                <a:hlinkClick r:id="rId18"/>
              </a:rPr>
              <a:t>https://www.redactionmedicale.fr/2020/10/revitaliser-un-fant%C3%B4me-lofis-devrait-%C3%AAtre-ind%C3%A9pendant-malgr%C3%A9-une-ministre-frileuse-en-mat%C3%A8re-dint%C3%A9gr.html</a:t>
            </a:r>
            <a:r>
              <a:rPr lang="fr-FR" sz="800" baseline="0" dirty="0"/>
              <a:t>  </a:t>
            </a:r>
          </a:p>
          <a:p>
            <a:r>
              <a:rPr lang="en-US" sz="1000" b="0" dirty="0"/>
              <a:t>N</a:t>
            </a:r>
            <a:r>
              <a:rPr lang="en-US" sz="1000" dirty="0"/>
              <a:t>ouveau rapport de mars 2021: </a:t>
            </a:r>
            <a:r>
              <a:rPr lang="en-US" sz="800" dirty="0">
                <a:hlinkClick r:id="rId19"/>
              </a:rPr>
              <a:t>https://www2.assemblee-nationale.fr/content/download/332622/3251496/version/4/file/Rapport+Inte%CC%81grite%CC%81_09.03.21FIN.pdf</a:t>
            </a:r>
            <a:r>
              <a:rPr lang="en-US" sz="800" dirty="0"/>
              <a:t> </a:t>
            </a:r>
          </a:p>
          <a:p>
            <a:r>
              <a:rPr lang="en-US" sz="1000" dirty="0"/>
              <a:t>Blog de HMN : </a:t>
            </a:r>
            <a:r>
              <a:rPr lang="fr-FR" sz="1000" dirty="0"/>
              <a:t>Revitaliser un fantôme : l'OFIS devrait être indépendant, malgré une ministre très frileuse en matière d'intégrité scientifique.</a:t>
            </a:r>
          </a:p>
          <a:p>
            <a:r>
              <a:rPr lang="fr-FR" sz="800" dirty="0">
                <a:hlinkClick r:id="rId18"/>
              </a:rPr>
              <a:t>https://www.redactionmedicale.fr/2020/10/revitaliser-un-fant%C3%B4me-lofis-devrait-%C3%AAtre-ind%C3%A9pendant-malgr%C3%A9-une-ministre-frileuse-en-mat%C3%A8re-dint%C3%A9gr.html</a:t>
            </a:r>
            <a:r>
              <a:rPr lang="fr-FR" sz="800" dirty="0"/>
              <a:t>  </a:t>
            </a: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9243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3044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6369119"/>
          </a:xfrm>
        </p:spPr>
        <p:txBody>
          <a:bodyPr/>
          <a:lstStyle/>
          <a:p>
            <a:pPr hangingPunct="0"/>
            <a:r>
              <a:rPr lang="en-US" sz="1000" kern="1200" dirty="0">
                <a:solidFill>
                  <a:schemeClr val="tx1"/>
                </a:solidFill>
                <a:effectLst/>
                <a:latin typeface="+mn-lt"/>
                <a:ea typeface="+mn-ea"/>
                <a:cs typeface="+mn-cs"/>
              </a:rPr>
              <a:t>Comment les </a:t>
            </a:r>
            <a:r>
              <a:rPr lang="en-US" sz="1000" kern="1200" dirty="0" err="1">
                <a:solidFill>
                  <a:schemeClr val="tx1"/>
                </a:solidFill>
                <a:effectLst/>
                <a:latin typeface="+mn-lt"/>
                <a:ea typeface="+mn-ea"/>
                <a:cs typeface="+mn-cs"/>
              </a:rPr>
              <a:t>données</a:t>
            </a:r>
            <a:r>
              <a:rPr lang="en-US" sz="1000" kern="1200" dirty="0">
                <a:solidFill>
                  <a:schemeClr val="tx1"/>
                </a:solidFill>
                <a:effectLst/>
                <a:latin typeface="+mn-lt"/>
                <a:ea typeface="+mn-ea"/>
                <a:cs typeface="+mn-cs"/>
              </a:rPr>
              <a:t> et les </a:t>
            </a:r>
            <a:r>
              <a:rPr lang="en-US" sz="1000" kern="1200" dirty="0" err="1">
                <a:solidFill>
                  <a:schemeClr val="tx1"/>
                </a:solidFill>
                <a:effectLst/>
                <a:latin typeface="+mn-lt"/>
                <a:ea typeface="+mn-ea"/>
                <a:cs typeface="+mn-cs"/>
              </a:rPr>
              <a:t>métadonnées</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seront-elles</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stockées</a:t>
            </a:r>
            <a:r>
              <a:rPr lang="en-US" sz="1000" kern="1200" dirty="0">
                <a:solidFill>
                  <a:schemeClr val="tx1"/>
                </a:solidFill>
                <a:effectLst/>
                <a:latin typeface="+mn-lt"/>
                <a:ea typeface="+mn-ea"/>
                <a:cs typeface="+mn-cs"/>
              </a:rPr>
              <a:t> et </a:t>
            </a:r>
            <a:r>
              <a:rPr lang="en-US" sz="1000" kern="1200" dirty="0" err="1">
                <a:solidFill>
                  <a:schemeClr val="tx1"/>
                </a:solidFill>
                <a:effectLst/>
                <a:latin typeface="+mn-lt"/>
                <a:ea typeface="+mn-ea"/>
                <a:cs typeface="+mn-cs"/>
              </a:rPr>
              <a:t>sauvegardées</a:t>
            </a:r>
            <a:r>
              <a:rPr lang="en-US" sz="1000" kern="1200" dirty="0">
                <a:solidFill>
                  <a:schemeClr val="tx1"/>
                </a:solidFill>
                <a:effectLst/>
                <a:latin typeface="+mn-lt"/>
                <a:ea typeface="+mn-ea"/>
                <a:cs typeface="+mn-cs"/>
              </a:rPr>
              <a:t> tout au long du </a:t>
            </a:r>
            <a:r>
              <a:rPr lang="en-US" sz="1000" kern="1200" dirty="0" err="1">
                <a:solidFill>
                  <a:schemeClr val="tx1"/>
                </a:solidFill>
                <a:effectLst/>
                <a:latin typeface="+mn-lt"/>
                <a:ea typeface="+mn-ea"/>
                <a:cs typeface="+mn-cs"/>
              </a:rPr>
              <a:t>processus</a:t>
            </a:r>
            <a:r>
              <a:rPr lang="en-US" sz="1000" kern="1200" dirty="0">
                <a:solidFill>
                  <a:schemeClr val="tx1"/>
                </a:solidFill>
                <a:effectLst/>
                <a:latin typeface="+mn-lt"/>
                <a:ea typeface="+mn-ea"/>
                <a:cs typeface="+mn-cs"/>
              </a:rPr>
              <a:t> de recherche ?  </a:t>
            </a:r>
            <a:endParaRPr lang="fr-FR" sz="1000" kern="1200" dirty="0">
              <a:solidFill>
                <a:schemeClr val="tx1"/>
              </a:solidFill>
              <a:effectLst/>
              <a:latin typeface="+mn-lt"/>
              <a:ea typeface="+mn-ea"/>
              <a:cs typeface="+mn-cs"/>
            </a:endParaRPr>
          </a:p>
          <a:p>
            <a:pPr hangingPunct="0"/>
            <a:r>
              <a:rPr lang="en-US" sz="1000" i="1" kern="1200" dirty="0" err="1">
                <a:solidFill>
                  <a:schemeClr val="tx1"/>
                </a:solidFill>
                <a:effectLst/>
                <a:latin typeface="+mn-lt"/>
                <a:ea typeface="+mn-ea"/>
                <a:cs typeface="+mn-cs"/>
              </a:rPr>
              <a:t>Exemple</a:t>
            </a:r>
            <a:r>
              <a:rPr lang="en-US" sz="1000" i="1" kern="1200" dirty="0">
                <a:solidFill>
                  <a:schemeClr val="tx1"/>
                </a:solidFill>
                <a:effectLst/>
                <a:latin typeface="+mn-lt"/>
                <a:ea typeface="+mn-ea"/>
                <a:cs typeface="+mn-cs"/>
              </a:rPr>
              <a:t> de </a:t>
            </a:r>
            <a:r>
              <a:rPr lang="en-US" sz="1000" i="1" kern="1200" dirty="0" err="1">
                <a:solidFill>
                  <a:schemeClr val="tx1"/>
                </a:solidFill>
                <a:effectLst/>
                <a:latin typeface="+mn-lt"/>
                <a:ea typeface="+mn-ea"/>
                <a:cs typeface="+mn-cs"/>
              </a:rPr>
              <a:t>réponse</a:t>
            </a:r>
            <a:r>
              <a:rPr lang="en-US" sz="1000" kern="1200" dirty="0">
                <a:solidFill>
                  <a:schemeClr val="tx1"/>
                </a:solidFill>
                <a:effectLst/>
                <a:latin typeface="+mn-lt"/>
                <a:ea typeface="+mn-ea"/>
                <a:cs typeface="+mn-cs"/>
              </a:rPr>
              <a:t>:</a:t>
            </a:r>
            <a:endParaRPr lang="fr-FR"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 Pour </a:t>
            </a:r>
            <a:r>
              <a:rPr lang="en-US" sz="1000" kern="1200" dirty="0" err="1">
                <a:solidFill>
                  <a:schemeClr val="tx1"/>
                </a:solidFill>
                <a:effectLst/>
                <a:latin typeface="+mn-lt"/>
                <a:ea typeface="+mn-ea"/>
                <a:cs typeface="+mn-cs"/>
              </a:rPr>
              <a:t>l'hébergement</a:t>
            </a:r>
            <a:r>
              <a:rPr lang="en-US" sz="1000" kern="1200" dirty="0">
                <a:solidFill>
                  <a:schemeClr val="tx1"/>
                </a:solidFill>
                <a:effectLst/>
                <a:latin typeface="+mn-lt"/>
                <a:ea typeface="+mn-ea"/>
                <a:cs typeface="+mn-cs"/>
              </a:rPr>
              <a:t> physique des </a:t>
            </a:r>
            <a:r>
              <a:rPr lang="en-US" sz="1000" kern="1200" dirty="0" err="1">
                <a:solidFill>
                  <a:schemeClr val="tx1"/>
                </a:solidFill>
                <a:effectLst/>
                <a:latin typeface="+mn-lt"/>
                <a:ea typeface="+mn-ea"/>
                <a:cs typeface="+mn-cs"/>
              </a:rPr>
              <a:t>données</a:t>
            </a:r>
            <a:r>
              <a:rPr lang="en-US" sz="1000" kern="1200" dirty="0">
                <a:solidFill>
                  <a:schemeClr val="tx1"/>
                </a:solidFill>
                <a:effectLst/>
                <a:latin typeface="+mn-lt"/>
                <a:ea typeface="+mn-ea"/>
                <a:cs typeface="+mn-cs"/>
              </a:rPr>
              <a:t> : les </a:t>
            </a:r>
            <a:r>
              <a:rPr lang="en-US" sz="1000" kern="1200" dirty="0" err="1">
                <a:solidFill>
                  <a:schemeClr val="tx1"/>
                </a:solidFill>
                <a:effectLst/>
                <a:latin typeface="+mn-lt"/>
                <a:ea typeface="+mn-ea"/>
                <a:cs typeface="+mn-cs"/>
              </a:rPr>
              <a:t>données</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seront</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stockées</a:t>
            </a:r>
            <a:r>
              <a:rPr lang="en-US" sz="1000" kern="1200" dirty="0">
                <a:solidFill>
                  <a:schemeClr val="tx1"/>
                </a:solidFill>
                <a:effectLst/>
                <a:latin typeface="+mn-lt"/>
                <a:ea typeface="+mn-ea"/>
                <a:cs typeface="+mn-cs"/>
              </a:rPr>
              <a:t> sur </a:t>
            </a:r>
            <a:r>
              <a:rPr lang="en-US" sz="1000" kern="1200" dirty="0" err="1">
                <a:solidFill>
                  <a:schemeClr val="tx1"/>
                </a:solidFill>
                <a:effectLst/>
                <a:latin typeface="+mn-lt"/>
                <a:ea typeface="+mn-ea"/>
                <a:cs typeface="+mn-cs"/>
              </a:rPr>
              <a:t>l’infrastructure</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Données</a:t>
            </a:r>
            <a:r>
              <a:rPr lang="en-US" sz="1000" kern="1200" dirty="0">
                <a:solidFill>
                  <a:schemeClr val="tx1"/>
                </a:solidFill>
                <a:effectLst/>
                <a:latin typeface="+mn-lt"/>
                <a:ea typeface="+mn-ea"/>
                <a:cs typeface="+mn-cs"/>
              </a:rPr>
              <a:t> du </a:t>
            </a:r>
            <a:r>
              <a:rPr lang="en-US" sz="1000" kern="1200" dirty="0" err="1">
                <a:solidFill>
                  <a:schemeClr val="tx1"/>
                </a:solidFill>
                <a:effectLst/>
                <a:latin typeface="+mn-lt"/>
                <a:ea typeface="+mn-ea"/>
                <a:cs typeface="+mn-cs"/>
              </a:rPr>
              <a:t>mésocentre</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Meso@LR</a:t>
            </a:r>
            <a:r>
              <a:rPr lang="en-US" sz="1000" kern="1200" dirty="0">
                <a:solidFill>
                  <a:schemeClr val="tx1"/>
                </a:solidFill>
                <a:effectLst/>
                <a:latin typeface="+mn-lt"/>
                <a:ea typeface="+mn-ea"/>
                <a:cs typeface="+mn-cs"/>
              </a:rPr>
              <a:t> avec </a:t>
            </a:r>
            <a:r>
              <a:rPr lang="en-US" sz="1000" kern="1200" dirty="0" err="1">
                <a:solidFill>
                  <a:schemeClr val="tx1"/>
                </a:solidFill>
                <a:effectLst/>
                <a:latin typeface="+mn-lt"/>
                <a:ea typeface="+mn-ea"/>
                <a:cs typeface="+mn-cs"/>
              </a:rPr>
              <a:t>réplication</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L’environnement</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est</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hébergé</a:t>
            </a:r>
            <a:r>
              <a:rPr lang="en-US" sz="1000" kern="1200" dirty="0">
                <a:solidFill>
                  <a:schemeClr val="tx1"/>
                </a:solidFill>
                <a:effectLst/>
                <a:latin typeface="+mn-lt"/>
                <a:ea typeface="+mn-ea"/>
                <a:cs typeface="+mn-cs"/>
              </a:rPr>
              <a:t> au Cines </a:t>
            </a:r>
            <a:r>
              <a:rPr lang="en-US" sz="1000" kern="1200" dirty="0" err="1">
                <a:solidFill>
                  <a:schemeClr val="tx1"/>
                </a:solidFill>
                <a:effectLst/>
                <a:latin typeface="+mn-lt"/>
                <a:ea typeface="+mn-ea"/>
                <a:cs typeface="+mn-cs"/>
              </a:rPr>
              <a:t>en</a:t>
            </a:r>
            <a:r>
              <a:rPr lang="en-US" sz="1000" kern="1200" dirty="0">
                <a:solidFill>
                  <a:schemeClr val="tx1"/>
                </a:solidFill>
                <a:effectLst/>
                <a:latin typeface="+mn-lt"/>
                <a:ea typeface="+mn-ea"/>
                <a:cs typeface="+mn-cs"/>
              </a:rPr>
              <a:t> zone ZRR. Le </a:t>
            </a:r>
            <a:r>
              <a:rPr lang="en-US" sz="1000" kern="1200" dirty="0" err="1">
                <a:solidFill>
                  <a:schemeClr val="tx1"/>
                </a:solidFill>
                <a:effectLst/>
                <a:latin typeface="+mn-lt"/>
                <a:ea typeface="+mn-ea"/>
                <a:cs typeface="+mn-cs"/>
              </a:rPr>
              <a:t>système</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est</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nativement</a:t>
            </a:r>
            <a:r>
              <a:rPr lang="en-US" sz="1000" kern="1200" dirty="0">
                <a:solidFill>
                  <a:schemeClr val="tx1"/>
                </a:solidFill>
                <a:effectLst/>
                <a:latin typeface="+mn-lt"/>
                <a:ea typeface="+mn-ea"/>
                <a:cs typeface="+mn-cs"/>
              </a:rPr>
              <a:t> protégé </a:t>
            </a:r>
            <a:r>
              <a:rPr lang="en-US" sz="1000" kern="1200" dirty="0" err="1">
                <a:solidFill>
                  <a:schemeClr val="tx1"/>
                </a:solidFill>
                <a:effectLst/>
                <a:latin typeface="+mn-lt"/>
                <a:ea typeface="+mn-ea"/>
                <a:cs typeface="+mn-cs"/>
              </a:rPr>
              <a:t>contre</a:t>
            </a:r>
            <a:r>
              <a:rPr lang="en-US" sz="1000" kern="1200" dirty="0">
                <a:solidFill>
                  <a:schemeClr val="tx1"/>
                </a:solidFill>
                <a:effectLst/>
                <a:latin typeface="+mn-lt"/>
                <a:ea typeface="+mn-ea"/>
                <a:cs typeface="+mn-cs"/>
              </a:rPr>
              <a:t> les ransomwares. </a:t>
            </a:r>
            <a:endParaRPr lang="fr-FR" sz="1000" dirty="0"/>
          </a:p>
          <a:p>
            <a:pPr>
              <a:spcBef>
                <a:spcPts val="600"/>
              </a:spcBef>
            </a:pPr>
            <a:r>
              <a:rPr lang="fr-FR" sz="1000" dirty="0"/>
              <a:t>Offres du Cirad : </a:t>
            </a:r>
            <a:r>
              <a:rPr lang="fr-FR" sz="1000" dirty="0">
                <a:hlinkClick r:id="rId3"/>
              </a:rPr>
              <a:t>https://intranet-dsi.cirad.fr/appui-a-la-recherche/hebergement</a:t>
            </a:r>
            <a:r>
              <a:rPr lang="fr-FR" sz="1000" dirty="0"/>
              <a:t>  </a:t>
            </a:r>
          </a:p>
          <a:p>
            <a:r>
              <a:rPr lang="fr-FR" sz="1000" dirty="0"/>
              <a:t>Scénario d’externalisation chez un cloud provider : Offre </a:t>
            </a:r>
            <a:r>
              <a:rPr lang="fr-FR" sz="1000" dirty="0" err="1"/>
              <a:t>DROcc</a:t>
            </a:r>
            <a:r>
              <a:rPr lang="fr-FR" sz="1000" dirty="0"/>
              <a:t> (Data Center Régional Occitanie) ; coût prévisionnel évalué à 1,4 M€/année.</a:t>
            </a:r>
          </a:p>
          <a:p>
            <a:r>
              <a:rPr lang="fr-FR" sz="1000" dirty="0"/>
              <a:t>Offres de Renater; </a:t>
            </a:r>
            <a:r>
              <a:rPr lang="fr-FR" sz="1000" dirty="0">
                <a:hlinkClick r:id="rId4"/>
              </a:rPr>
              <a:t>https://www.renater.fr/projets-et-partenariats/missions-internationales/afrique/</a:t>
            </a:r>
            <a:r>
              <a:rPr lang="fr-FR" sz="1000" dirty="0"/>
              <a:t>  </a:t>
            </a:r>
          </a:p>
          <a:p>
            <a:r>
              <a:rPr lang="fr-FR" sz="1000" dirty="0" err="1"/>
              <a:t>Developpement</a:t>
            </a:r>
            <a:r>
              <a:rPr lang="fr-FR" sz="1000" dirty="0"/>
              <a:t> de Renater en Afrique: depuis mars 2011, RENATER a signé une collaboration avec WACREN (West &amp; Central </a:t>
            </a:r>
            <a:r>
              <a:rPr lang="fr-FR" sz="1000" dirty="0" err="1"/>
              <a:t>Africa</a:t>
            </a:r>
            <a:r>
              <a:rPr lang="fr-FR" sz="1000" dirty="0"/>
              <a:t> Research &amp; Education Network) pour accompagner le développement des </a:t>
            </a:r>
            <a:r>
              <a:rPr lang="fr-FR" sz="1000" dirty="0" err="1"/>
              <a:t>NRENs</a:t>
            </a:r>
            <a:r>
              <a:rPr lang="fr-FR" sz="1000" dirty="0"/>
              <a:t> </a:t>
            </a:r>
            <a:r>
              <a:rPr lang="en-US" sz="1000" dirty="0"/>
              <a:t>(National Research and Education Network) </a:t>
            </a:r>
            <a:r>
              <a:rPr lang="fr-FR" sz="1000" dirty="0"/>
              <a:t>dans cette zone du monde.</a:t>
            </a:r>
          </a:p>
          <a:p>
            <a:r>
              <a:rPr lang="fr-FR" sz="1000" dirty="0"/>
              <a:t>Depuis 2017, RENATER poursuit ses actions de soutien au développement de ses homologues en Afrique francophone, et a lancé l’initiative « eqt4wacren »</a:t>
            </a:r>
          </a:p>
          <a:p>
            <a:pPr>
              <a:spcBef>
                <a:spcPts val="600"/>
              </a:spcBef>
            </a:pPr>
            <a:r>
              <a:rPr lang="fr-FR" sz="1000" dirty="0"/>
              <a:t>Note de l’UE sur « Information </a:t>
            </a:r>
            <a:r>
              <a:rPr lang="fr-FR" sz="1000" dirty="0" err="1"/>
              <a:t>security</a:t>
            </a:r>
            <a:r>
              <a:rPr lang="fr-FR" sz="1000" dirty="0"/>
              <a:t> » : </a:t>
            </a:r>
            <a:r>
              <a:rPr lang="fr-FR" sz="900" dirty="0">
                <a:hlinkClick r:id="rId5"/>
              </a:rPr>
              <a:t>https://edps.europa.eu/data-protection/data-protection/reference-library/information-security_en</a:t>
            </a:r>
            <a:r>
              <a:rPr lang="fr-FR" sz="900" dirty="0"/>
              <a:t> </a:t>
            </a:r>
          </a:p>
          <a:p>
            <a:pPr defTabSz="266700"/>
            <a:r>
              <a:rPr lang="fr-FR" sz="1000" dirty="0"/>
              <a:t>	M</a:t>
            </a:r>
            <a:r>
              <a:rPr lang="en-US" sz="1000" dirty="0" err="1"/>
              <a:t>easures</a:t>
            </a:r>
            <a:r>
              <a:rPr lang="en-US" sz="1000" dirty="0"/>
              <a:t> may include </a:t>
            </a:r>
            <a:r>
              <a:rPr lang="en-US" sz="1000" dirty="0" err="1"/>
              <a:t>organisational</a:t>
            </a:r>
            <a:r>
              <a:rPr lang="en-US" sz="1000" dirty="0"/>
              <a:t> (e.g. policies, procedures etc.) or technical (e.g. the implementation of antivirus software, backup files etc.) measures.</a:t>
            </a:r>
          </a:p>
          <a:p>
            <a:pPr defTabSz="266700"/>
            <a:r>
              <a:rPr lang="en-US" sz="1000" dirty="0"/>
              <a:t>	</a:t>
            </a:r>
            <a:r>
              <a:rPr lang="fr-FR" sz="1000" dirty="0"/>
              <a:t>Règlement UE-2018 relatif à la protection des personnes physiques à l’égard du traitement des données à caractère personnel (voir mesures de sécurité page 34) : </a:t>
            </a:r>
            <a:r>
              <a:rPr lang="fr-FR" sz="900" dirty="0">
                <a:hlinkClick r:id="rId6"/>
              </a:rPr>
              <a:t>https://edps.europa.eu/sites/edp/files/publication/regulation_eu_2018_1725_fr.pdf</a:t>
            </a:r>
            <a:r>
              <a:rPr lang="fr-FR" sz="900" dirty="0"/>
              <a:t> </a:t>
            </a:r>
          </a:p>
          <a:p>
            <a:pPr>
              <a:spcBef>
                <a:spcPts val="600"/>
              </a:spcBef>
            </a:pPr>
            <a:r>
              <a:rPr lang="fr-FR" sz="1000" dirty="0"/>
              <a:t>Autres questions posées dans le modèle de PGD </a:t>
            </a:r>
            <a:r>
              <a:rPr lang="fr-FR" sz="1000" dirty="0" err="1"/>
              <a:t>INRAe</a:t>
            </a:r>
            <a:r>
              <a:rPr lang="fr-FR" sz="1000" dirty="0"/>
              <a:t>: </a:t>
            </a:r>
          </a:p>
          <a:p>
            <a:pPr marL="171450" indent="-171450">
              <a:buFontTx/>
              <a:buChar char="-"/>
            </a:pPr>
            <a:r>
              <a:rPr lang="fr-FR" sz="1000" dirty="0"/>
              <a:t>Quels seront les types de flux empruntés par les données au cours du projet ? </a:t>
            </a:r>
          </a:p>
          <a:p>
            <a:r>
              <a:rPr lang="fr-FR" sz="1000" dirty="0"/>
              <a:t>Fournir éventuellement un schéma fonctionnel du système d'information</a:t>
            </a:r>
            <a:br>
              <a:rPr lang="fr-FR" sz="1000" dirty="0"/>
            </a:br>
            <a:r>
              <a:rPr lang="fr-FR" sz="1000" dirty="0"/>
              <a:t>Ex: Transfert par déchargement de données (ex : branchement terminal mobile sur PC), flux réseau applicatif (interconnexion d'applications), flux réseau manuel (mail, </a:t>
            </a:r>
            <a:r>
              <a:rPr lang="fr-FR" sz="1000" dirty="0" err="1"/>
              <a:t>sftp</a:t>
            </a:r>
            <a:r>
              <a:rPr lang="fr-FR" sz="1000" dirty="0"/>
              <a:t>, https...), courrier postal (papier, clé USB) ...</a:t>
            </a:r>
          </a:p>
          <a:p>
            <a:r>
              <a:rPr lang="fr-FR" sz="1000" dirty="0"/>
              <a:t>- Où sont hébergées physiquement les données, sur quel type d’hébergement ?</a:t>
            </a:r>
            <a:br>
              <a:rPr lang="fr-FR" sz="1000" dirty="0"/>
            </a:br>
            <a:r>
              <a:rPr lang="fr-FR" sz="1000" dirty="0"/>
              <a:t>Ex: sur un PC, un serveur dans un bureau, dans une salle machine, dans un datacenter, dans une offre de service type cloud.</a:t>
            </a:r>
          </a:p>
          <a:p>
            <a:pPr>
              <a:spcBef>
                <a:spcPts val="600"/>
              </a:spcBef>
            </a:pPr>
            <a:r>
              <a:rPr lang="fr-FR" sz="1000" dirty="0"/>
              <a:t>2 millions de milliards de milliards de bits d’ici à 2025. L’explosion d’Internet a entraîné une accumulation extrême de données. « Si on devait réunir toutes nos données actuelles sur des Blu-ray, nous aurions 23 piles de disques allant jusqu’à la Lune » décrit Marc </a:t>
            </a:r>
            <a:r>
              <a:rPr lang="fr-FR" sz="1000" dirty="0" err="1"/>
              <a:t>Antonini</a:t>
            </a:r>
            <a:r>
              <a:rPr lang="fr-FR" sz="1000" dirty="0"/>
              <a:t> (CNRS, labo d’Informatique, signaux et systèmes). Une véritable crise a lieu, forçant les géants d’Internet à multiplier les data centers, tout en ayant à les implanter dans des zones froides à cause des énormes problèmes de refroidissement qu’ils nécessitent. </a:t>
            </a:r>
            <a:r>
              <a:rPr lang="fr-FR" sz="900" dirty="0">
                <a:hlinkClick r:id="rId7"/>
              </a:rPr>
              <a:t>https://lejournal.cnrs.fr/articles/stockage-de-donnees-les-promesses-de-ladn-synthetique</a:t>
            </a:r>
            <a:r>
              <a:rPr lang="fr-FR" sz="900" dirty="0"/>
              <a:t>   </a:t>
            </a:r>
          </a:p>
          <a:p>
            <a:pPr>
              <a:spcBef>
                <a:spcPts val="600"/>
              </a:spcBef>
            </a:pPr>
            <a:endParaRPr lang="fr-FR" sz="1000" dirty="0"/>
          </a:p>
          <a:p>
            <a:endParaRPr lang="fr-FR" dirty="0"/>
          </a:p>
          <a:p>
            <a:endParaRPr lang="fr-FR" sz="11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76496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dirty="0"/>
              <a:t>La duplication des données par stockage redondant sur des supports différents de ceux de l’équipement utilisé (poste de travail fixe, mobile, serveur, …) est un des principes de base d’une bonne conservation. </a:t>
            </a:r>
            <a:r>
              <a:rPr lang="fr-FR" sz="1000" dirty="0">
                <a:hlinkClick r:id="rId3"/>
              </a:rPr>
              <a:t>https://mi-gt-donnees.pages.math.unistra.fr/guide/03-collecter.html#environnements-de-stockage-sauvegarder-les-donnees</a:t>
            </a:r>
            <a:r>
              <a:rPr lang="fr-FR" sz="1000" dirty="0"/>
              <a:t> </a:t>
            </a:r>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102</a:t>
            </a:fld>
            <a:endParaRPr lang="fr-FR"/>
          </a:p>
        </p:txBody>
      </p:sp>
    </p:spTree>
    <p:extLst>
      <p:ext uri="{BB962C8B-B14F-4D97-AF65-F5344CB8AC3E}">
        <p14:creationId xmlns:p14="http://schemas.microsoft.com/office/powerpoint/2010/main" val="1107089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dirty="0"/>
              <a:t>Sauvegarde de données : la célèbre règle du 3-2-1: </a:t>
            </a:r>
            <a:r>
              <a:rPr lang="fr-FR" sz="1000" dirty="0">
                <a:hlinkClick r:id="rId3"/>
              </a:rPr>
              <a:t>https://www.ontrack.com/fr-fr/blog/regle-sauvegarde-3-2-1</a:t>
            </a:r>
            <a:r>
              <a:rPr lang="fr-FR" sz="1000" dirty="0"/>
              <a:t>  </a:t>
            </a:r>
          </a:p>
          <a:p>
            <a:endParaRPr lang="fr-FR" sz="1000" dirty="0"/>
          </a:p>
          <a:p>
            <a:r>
              <a:rPr lang="en-US" sz="1000" dirty="0"/>
              <a:t> It is recommended to keep three versions of your data: the original, external/local and external/remote. </a:t>
            </a:r>
            <a:r>
              <a:rPr lang="en-US" sz="1000" dirty="0">
                <a:hlinkClick r:id="rId4"/>
              </a:rPr>
              <a:t>https://www.britishecologicalsociety.org/wp-content/uploads/2019/06/BES-Guide-Data-Management-2019.pdf</a:t>
            </a:r>
            <a:r>
              <a:rPr lang="en-US" sz="1000" dirty="0"/>
              <a:t>  (page 29).</a:t>
            </a:r>
            <a:endParaRPr lang="fr-FR" sz="1000" dirty="0"/>
          </a:p>
          <a:p>
            <a:endParaRPr lang="fr-FR" sz="1000" b="0" dirty="0"/>
          </a:p>
          <a:p>
            <a:r>
              <a:rPr lang="fr-FR" sz="1000" b="0" dirty="0"/>
              <a:t>Fiche </a:t>
            </a:r>
            <a:r>
              <a:rPr lang="fr-FR" sz="1000" b="0" dirty="0" err="1"/>
              <a:t>DoraNum</a:t>
            </a:r>
            <a:r>
              <a:rPr lang="fr-FR" sz="1000" b="0" dirty="0"/>
              <a:t> (CNRS) : </a:t>
            </a:r>
          </a:p>
          <a:p>
            <a:r>
              <a:rPr lang="fr-FR" sz="1000" b="0" dirty="0">
                <a:hlinkClick r:id="rId5"/>
              </a:rPr>
              <a:t>https://doranum.fr/stockage-archivage/stockage-donnees/</a:t>
            </a:r>
            <a:r>
              <a:rPr lang="fr-FR" sz="1000" b="0" dirty="0"/>
              <a:t> </a:t>
            </a:r>
          </a:p>
          <a:p>
            <a:r>
              <a:rPr lang="fr-FR" sz="1000" b="0" dirty="0">
                <a:hlinkClick r:id="rId6"/>
              </a:rPr>
              <a:t>https://doranum.fr/stockage-archivage/fiche-synthetique/</a:t>
            </a:r>
            <a:r>
              <a:rPr lang="fr-FR" sz="1000" b="0" dirty="0"/>
              <a:t> </a:t>
            </a:r>
          </a:p>
          <a:p>
            <a:endParaRPr lang="fr-FR"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tx1"/>
                </a:solidFill>
              </a:rPr>
              <a:t>Voir les exemples</a:t>
            </a:r>
            <a:r>
              <a:rPr lang="fr-FR" sz="1000" baseline="0" dirty="0">
                <a:solidFill>
                  <a:schemeClr val="tx1"/>
                </a:solidFill>
              </a:rPr>
              <a:t> tels que « </a:t>
            </a:r>
            <a:r>
              <a:rPr lang="fr-FR" sz="1000" b="1" baseline="0" dirty="0">
                <a:solidFill>
                  <a:schemeClr val="tx1"/>
                </a:solidFill>
              </a:rPr>
              <a:t>elle perd sa thèse </a:t>
            </a:r>
            <a:r>
              <a:rPr lang="fr-FR" sz="1000" baseline="0" dirty="0">
                <a:solidFill>
                  <a:schemeClr val="tx1"/>
                </a:solidFill>
              </a:rPr>
              <a:t>dans le train, son père lance un appel » : </a:t>
            </a:r>
            <a:r>
              <a:rPr lang="fr-FR" sz="1000" baseline="0" dirty="0">
                <a:hlinkClick r:id="rId7"/>
              </a:rPr>
              <a:t>https://osf.io/va89s/</a:t>
            </a:r>
            <a:r>
              <a:rPr lang="fr-FR" sz="1000" baseline="0" dirty="0"/>
              <a:t> </a:t>
            </a:r>
            <a:endParaRPr lang="fr-FR" sz="1000" i="0" dirty="0"/>
          </a:p>
          <a:p>
            <a:endParaRPr lang="fr-FR" sz="1000" b="0" dirty="0"/>
          </a:p>
          <a:p>
            <a:endParaRPr lang="fr-FR" sz="1000" b="0"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103</a:t>
            </a:fld>
            <a:endParaRPr lang="fr-FR"/>
          </a:p>
        </p:txBody>
      </p:sp>
    </p:spTree>
    <p:extLst>
      <p:ext uri="{BB962C8B-B14F-4D97-AF65-F5344CB8AC3E}">
        <p14:creationId xmlns:p14="http://schemas.microsoft.com/office/powerpoint/2010/main" val="12187983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5144983"/>
          </a:xfrm>
        </p:spPr>
        <p:txBody>
          <a:bodyPr/>
          <a:lstStyle/>
          <a:p>
            <a:pPr marL="0" marR="0" lvl="1"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None/>
              <a:tabLst/>
              <a:defRPr/>
            </a:pPr>
            <a:r>
              <a:rPr kumimoji="0" lang="fr-FR" b="0" i="0" u="none" strike="noStrike" kern="1200" cap="none" spc="0" normalizeH="0" baseline="0" noProof="0" dirty="0">
                <a:ln>
                  <a:noFill/>
                </a:ln>
                <a:solidFill>
                  <a:prstClr val="black"/>
                </a:solidFill>
                <a:effectLst/>
                <a:uLnTx/>
                <a:uFillTx/>
                <a:cs typeface="Arial" panose="020B0604020202020204" pitchFamily="34" charset="0"/>
              </a:rPr>
              <a:t>Diversifier les supports de stockage</a:t>
            </a:r>
            <a:r>
              <a:rPr kumimoji="0" lang="fr-FR" b="0" i="0" u="none" strike="noStrike" kern="1200" cap="none" spc="0" normalizeH="0" baseline="0" noProof="0" dirty="0">
                <a:ln>
                  <a:noFill/>
                </a:ln>
                <a:solidFill>
                  <a:prstClr val="black"/>
                </a:solidFill>
                <a:effectLst/>
                <a:uLnTx/>
                <a:uFillTx/>
                <a:ea typeface="+mn-ea"/>
                <a:cs typeface="+mn-cs"/>
              </a:rPr>
              <a:t> + Outils : capteur (sonde, automate ...), tablette, smartphone, …</a:t>
            </a:r>
          </a:p>
          <a:p>
            <a:endParaRPr lang="fr-FR" b="0" dirty="0"/>
          </a:p>
          <a:p>
            <a:pPr>
              <a:spcBef>
                <a:spcPts val="600"/>
              </a:spcBef>
            </a:pPr>
            <a:r>
              <a:rPr lang="fr-FR" sz="1100" dirty="0"/>
              <a:t>Archivage sur ADN, la révolution du stockage est en cours, 24/11/2021: </a:t>
            </a:r>
          </a:p>
          <a:p>
            <a:r>
              <a:rPr lang="fr-FR" sz="1050" dirty="0">
                <a:hlinkClick r:id="rId3"/>
              </a:rPr>
              <a:t>https://www.archimag.com/archives-patrimoine/2021/11/24/archivage-adn-revolution-stockage-en-cours</a:t>
            </a:r>
            <a:endParaRPr lang="fr-FR" sz="1050" dirty="0"/>
          </a:p>
          <a:p>
            <a:pPr algn="just"/>
            <a:r>
              <a:rPr lang="fr-FR" sz="1100" dirty="0"/>
              <a:t>1 séquence ADN peut être convertie en informatique binaire qui sera décompressée numériquement afin de retrouver le fichier d'origine. Les 2 premiers documents stockés sur 2 capsules d'à peine 2 cm de long ont une forte valeur symbolique : La Déclaration des droits de l'homme et du citoyen, et La Déclaration des droits de la femme et de la citoyenne rédigée par Olympe de Gouges en 1791.</a:t>
            </a:r>
          </a:p>
          <a:p>
            <a:pPr algn="just"/>
            <a:r>
              <a:rPr lang="fr-FR" sz="1100" dirty="0"/>
              <a:t>Chaque seconde, 29 000 Giga-octets (Go) de données sont publiées sur internet. A l'échelle mondiale, le volume de données numériques est actuellement estimé à </a:t>
            </a:r>
            <a:r>
              <a:rPr lang="fr-FR" sz="1100" b="1" dirty="0"/>
              <a:t>45 </a:t>
            </a:r>
            <a:r>
              <a:rPr lang="fr-FR" sz="1100" b="1" dirty="0" err="1"/>
              <a:t>zetta-octets</a:t>
            </a:r>
            <a:r>
              <a:rPr lang="fr-FR" sz="1100" b="1" dirty="0"/>
              <a:t> (</a:t>
            </a:r>
            <a:r>
              <a:rPr lang="fr-FR" sz="1100" b="1" dirty="0" err="1"/>
              <a:t>Zo</a:t>
            </a:r>
            <a:r>
              <a:rPr lang="fr-FR" sz="1100" b="1" dirty="0"/>
              <a:t>). </a:t>
            </a:r>
            <a:r>
              <a:rPr lang="fr-FR" sz="1100" dirty="0"/>
              <a:t>Il devrait atteindre 175 </a:t>
            </a:r>
            <a:r>
              <a:rPr lang="fr-FR" sz="1100" dirty="0" err="1"/>
              <a:t>Zo</a:t>
            </a:r>
            <a:r>
              <a:rPr lang="fr-FR" sz="1100" dirty="0"/>
              <a:t> à l'horizon 2025...</a:t>
            </a:r>
          </a:p>
          <a:p>
            <a:pPr algn="just"/>
            <a:endParaRPr lang="fr-FR" sz="1100" dirty="0"/>
          </a:p>
          <a:p>
            <a:pPr algn="just"/>
            <a:r>
              <a:rPr lang="fr-FR" sz="1100" dirty="0"/>
              <a:t>Horizon Europe : « </a:t>
            </a:r>
            <a:r>
              <a:rPr lang="en-US" sz="1100" dirty="0"/>
              <a:t>Personal websites and databases, publisher websites, as well as cloud storage services (Dropbox, Google drive, </a:t>
            </a:r>
            <a:r>
              <a:rPr lang="en-US" sz="1100" dirty="0" err="1"/>
              <a:t>etc</a:t>
            </a:r>
            <a:r>
              <a:rPr lang="en-US" sz="1100" dirty="0"/>
              <a:t>) are NOT considered repositories. Academia.edu, ResearchGate and similar platforms do not allow open access under the terms required and </a:t>
            </a:r>
            <a:r>
              <a:rPr lang="en-US" sz="1100"/>
              <a:t>therefore are also </a:t>
            </a:r>
            <a:r>
              <a:rPr lang="en-US" sz="1100" dirty="0"/>
              <a:t>NOT considered repositories.” https://ec.europa.eu/info/funding-tenders/opportunities/docs/2021-2027/common/guidance/aga_en</a:t>
            </a:r>
            <a:r>
              <a:rPr lang="en-US" sz="1100"/>
              <a:t>.pdf (page 283).</a:t>
            </a:r>
            <a:endParaRPr lang="fr-FR" sz="1100" dirty="0"/>
          </a:p>
          <a:p>
            <a:pPr algn="just"/>
            <a:r>
              <a:rPr lang="en-US" sz="1100" dirty="0"/>
              <a:t>https://v2.sherpa.ac.uk/id/funder/1355?template=Juliet</a:t>
            </a:r>
          </a:p>
          <a:p>
            <a:pPr algn="just"/>
            <a:endParaRPr lang="fr-FR" sz="1100" dirty="0"/>
          </a:p>
          <a:p>
            <a:endParaRPr lang="fr-FR"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071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6081087"/>
          </a:xfrm>
        </p:spPr>
        <p:txBody>
          <a:bodyPr/>
          <a:lstStyle/>
          <a:p>
            <a:r>
              <a:rPr lang="fr-FR" sz="1000" dirty="0"/>
              <a:t>2 millions de milliards de milliards de bits d’ici à 2025. L’explosion d’Internet a entraîné une accumulation extrême de données. « Si on devait réunir toutes nos données actuelles sur des Blu-ray, nous aurions 23 piles de disques allant jusqu’à la Lune » décrit Marc </a:t>
            </a:r>
            <a:r>
              <a:rPr lang="fr-FR" sz="1000" dirty="0" err="1"/>
              <a:t>Antonini</a:t>
            </a:r>
            <a:r>
              <a:rPr lang="fr-FR" sz="1000" dirty="0"/>
              <a:t>, Dr de recherche CNRS au labo d’Informatique, signaux et systèmes de Sophia Antipolis. Une véritable crise a lieu, forçant les géants d’Internet à multiplier les data centers, tout devant les implanter dans des zones froides à cause des énormes problèmes de refroidissement. </a:t>
            </a:r>
            <a:r>
              <a:rPr lang="fr-FR" sz="1000" dirty="0">
                <a:hlinkClick r:id="rId3"/>
              </a:rPr>
              <a:t>https://lejournal.cnrs.fr/articles/stockage-de-donnees-les-promesses-de-ladn-synthetique</a:t>
            </a:r>
            <a:r>
              <a:rPr lang="fr-FR" sz="1000" dirty="0"/>
              <a:t>   </a:t>
            </a:r>
          </a:p>
          <a:p>
            <a:endParaRPr lang="fr-FR" sz="1000" dirty="0"/>
          </a:p>
          <a:p>
            <a:r>
              <a:rPr lang="fr-FR" sz="1000" dirty="0"/>
              <a:t>Article sur le « stockage objet cloud pour des données non structurées. » </a:t>
            </a:r>
            <a:r>
              <a:rPr lang="fr-FR" sz="1000" dirty="0">
                <a:hlinkClick r:id="rId4"/>
              </a:rPr>
              <a:t>https://www.journaldunet.com/web-tech/cloud/1493383-donnees-non-structurees-et-stockage-objet-cloud-une-alliance-ideale/</a:t>
            </a:r>
            <a:r>
              <a:rPr lang="fr-FR" sz="1000" dirty="0"/>
              <a:t> </a:t>
            </a:r>
          </a:p>
          <a:p>
            <a:r>
              <a:rPr lang="fr-FR" sz="1100" i="1" dirty="0"/>
              <a:t>Au début du millénaire, une base de données conséquente pouvait accueillir 100 </a:t>
            </a:r>
            <a:r>
              <a:rPr lang="fr-FR" sz="1100" i="1" dirty="0" err="1"/>
              <a:t>gigaoctets</a:t>
            </a:r>
            <a:r>
              <a:rPr lang="fr-FR" sz="1100" i="1" dirty="0"/>
              <a:t> de stockage, et l’idée de devoir gérer un téraoctet de données relevait de la science-fiction. Aujourd’hui, un seul scan complet du corps humain représente un fichier de 40 Go de données. Multipliez ce chiffre par quelques milliers de patients, puis par quelques années, et vous voilà en route vers des zettaoctets de données. Les baies de stockage bloc, et même les systèmes de fichiers, n’ont tout simplement pas été conçus pour un tel volume</a:t>
            </a:r>
            <a:r>
              <a:rPr lang="fr-FR" sz="1400" dirty="0"/>
              <a:t>…….</a:t>
            </a:r>
          </a:p>
          <a:p>
            <a:r>
              <a:rPr lang="fr-FR" sz="1100" i="1" dirty="0"/>
              <a:t>Au final, on en revient toujours à l’accès aux données : les placer là où leur utilisation sera optimisée, leur accès simplifié pour les utilisateurs autorisés, et leur protection garantie. </a:t>
            </a:r>
          </a:p>
          <a:p>
            <a:r>
              <a:rPr lang="fr-FR" sz="1100" i="1" dirty="0"/>
              <a:t>Les priorités de l’économie des données aujourd’hui sont axées autour de la sécurité, de la mutualisation et de l’agilité des données, ainsi que de la prise en charge des applications cloud native et historiques. Tous ces aspects revêtent une importance égale alors que les entreprises déploient des infrastructures associant des centres de données traditionnels et Edge, des </a:t>
            </a:r>
            <a:r>
              <a:rPr lang="fr-FR" sz="1100" i="1" dirty="0" err="1"/>
              <a:t>Clouds</a:t>
            </a:r>
            <a:r>
              <a:rPr lang="fr-FR" sz="1100" i="1" dirty="0"/>
              <a:t> locaux privés comme AWS </a:t>
            </a:r>
            <a:r>
              <a:rPr lang="fr-FR" sz="1100" i="1" dirty="0" err="1"/>
              <a:t>Outpost</a:t>
            </a:r>
            <a:r>
              <a:rPr lang="fr-FR" sz="1100" i="1" dirty="0"/>
              <a:t>, Azure Stack, et Google GKE, ainsi que le Cloud public. Dans la quête d’une solution de stockage objet cloud, recherchez un fournisseur qui partage vos priorités et pourra collaborer avec vous au fil de l’évolution de l’entreprise.</a:t>
            </a:r>
          </a:p>
          <a:p>
            <a:endParaRPr lang="fr-FR" sz="1100" i="1" dirty="0"/>
          </a:p>
          <a:p>
            <a:r>
              <a:rPr lang="fr-FR" sz="1000" dirty="0"/>
              <a:t>Taille de données et émissions de GES: </a:t>
            </a:r>
            <a:r>
              <a:rPr lang="fr-FR" sz="1000" dirty="0">
                <a:hlinkClick r:id="rId5"/>
              </a:rPr>
              <a:t>https://raphael-lemaire.com/2019/11/02/mise-en-perspective-impacts-numerique/</a:t>
            </a:r>
            <a:r>
              <a:rPr lang="fr-FR" sz="1000" dirty="0"/>
              <a:t>  </a:t>
            </a:r>
          </a:p>
          <a:p>
            <a:endParaRPr lang="fr-FR" sz="1000" dirty="0"/>
          </a:p>
          <a:p>
            <a:r>
              <a:rPr lang="fr-FR" sz="1100" dirty="0"/>
              <a:t>Rappelons que l’empreinte carbone d’un e-mail accompagné d’une pièce jointe de 1 Mo est estimée à environ 20 grammes, contre 10 grammes pour un e-mail simple. Pour comprendre d’où vient cette pollution, il faut savoir que chaque donnée échangée sur le web est stockée dans des data centers, des espaces qui ont besoin d’une énergie très importante pour fonctionner. C’est justement leur consommation qui est à l’origine d’une forte empreinte carbone. Trier et supprimer vos e-mails, c’est donc un bon moyen de lutter contre la pollution numérique.</a:t>
            </a:r>
          </a:p>
          <a:p>
            <a:endParaRPr lang="fr-FR" sz="1100"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80867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17575" y="4675287"/>
            <a:ext cx="5438775" cy="5144983"/>
          </a:xfrm>
        </p:spPr>
        <p:txBody>
          <a:bodyPr/>
          <a:lstStyle/>
          <a:p>
            <a:r>
              <a:rPr lang="fr-FR" sz="1000" b="1" dirty="0"/>
              <a:t>Issu de </a:t>
            </a:r>
            <a:r>
              <a:rPr lang="fr-FR" sz="1000" b="1" dirty="0" err="1"/>
              <a:t>DoRANum</a:t>
            </a:r>
            <a:r>
              <a:rPr lang="fr-FR" sz="1000" b="1" dirty="0"/>
              <a:t> : </a:t>
            </a:r>
          </a:p>
          <a:p>
            <a:r>
              <a:rPr lang="fr-FR" sz="1000" b="0" dirty="0"/>
              <a:t>SAUVEGARDE</a:t>
            </a:r>
          </a:p>
          <a:p>
            <a:pPr marL="0" indent="0">
              <a:buNone/>
            </a:pPr>
            <a:r>
              <a:rPr lang="fr-FR" sz="1000" b="0" dirty="0"/>
              <a:t>Son objectif est de sécuriser les données par duplication sur une période réduite (&lt; 1 an), en cas de perte ou endommagement pouvant résulter d’une mauvaise manipulation ou d’un incident technique.</a:t>
            </a:r>
          </a:p>
          <a:p>
            <a:pPr marL="0" indent="0">
              <a:buNone/>
            </a:pPr>
            <a:r>
              <a:rPr lang="fr-FR" sz="1000" b="0" dirty="0"/>
              <a:t>La sauvegarde est inactive : la copie n’a pas vocation à être modifiée ou éditée.</a:t>
            </a:r>
          </a:p>
          <a:p>
            <a:pPr marL="0" indent="0">
              <a:buNone/>
            </a:pPr>
            <a:endParaRPr lang="fr-FR" sz="1000" dirty="0"/>
          </a:p>
          <a:p>
            <a:pPr marL="0" indent="0">
              <a:buNone/>
            </a:pPr>
            <a:r>
              <a:rPr lang="fr-FR" sz="1000" dirty="0"/>
              <a:t>ARCHIVAGE</a:t>
            </a:r>
          </a:p>
          <a:p>
            <a:pPr marL="0" indent="0">
              <a:buNone/>
            </a:pPr>
            <a:r>
              <a:rPr lang="fr-FR" sz="1000" dirty="0"/>
              <a:t>Son objectif est de préserver de manière sécurisée des données anciennes ou dormantes sur une longue durée (&gt; 1 an).</a:t>
            </a:r>
          </a:p>
          <a:p>
            <a:pPr marL="0" indent="0">
              <a:buNone/>
            </a:pPr>
            <a:r>
              <a:rPr lang="fr-FR" sz="1000" dirty="0"/>
              <a:t>Les données archivées sont actives : il n’existe aucune autre copie de celles-ci.</a:t>
            </a:r>
          </a:p>
          <a:p>
            <a:pPr marL="0" indent="0">
              <a:buNone/>
            </a:pPr>
            <a:r>
              <a:rPr lang="fr-FR" sz="1000" dirty="0"/>
              <a:t>La norme AFNOR NF Z42-013 présente les exigences opérationnelles et techniques à mettre en œuvre au sein du système d’archivage électronique.</a:t>
            </a:r>
          </a:p>
          <a:p>
            <a:pPr marL="0" indent="0">
              <a:buNone/>
            </a:pPr>
            <a:endParaRPr lang="fr-FR" sz="1000" dirty="0"/>
          </a:p>
          <a:p>
            <a:pPr marL="0" indent="0">
              <a:buNone/>
            </a:pPr>
            <a:r>
              <a:rPr lang="fr-FR" sz="1000" dirty="0">
                <a:hlinkClick r:id="rId3"/>
              </a:rPr>
              <a:t>https://www.lemondeinformatique.fr/actualites/lire-sauvegarde-et-archivage-une-difference-importante-72290.html</a:t>
            </a:r>
            <a:endParaRPr lang="fr-FR" sz="1000" dirty="0"/>
          </a:p>
          <a:p>
            <a:pPr marL="0" indent="0">
              <a:buNone/>
            </a:pPr>
            <a:endParaRPr lang="fr-FR" sz="1000" dirty="0"/>
          </a:p>
          <a:p>
            <a:r>
              <a:rPr lang="fr-FR" sz="1000" dirty="0"/>
              <a:t>Le </a:t>
            </a:r>
            <a:r>
              <a:rPr lang="fr-FR" sz="1000" b="1" dirty="0"/>
              <a:t>CINES</a:t>
            </a:r>
            <a:r>
              <a:rPr lang="fr-FR" sz="1000" dirty="0"/>
              <a:t> est l’infrastructure nationale d’archivage </a:t>
            </a:r>
            <a:r>
              <a:rPr lang="fr-FR" sz="1000" dirty="0" err="1"/>
              <a:t>perenne</a:t>
            </a:r>
            <a:r>
              <a:rPr lang="fr-FR" sz="1000" dirty="0"/>
              <a:t> pour l’enseignement supérieur: </a:t>
            </a:r>
            <a:r>
              <a:rPr lang="fr-FR" sz="1000" dirty="0">
                <a:hlinkClick r:id="rId4"/>
              </a:rPr>
              <a:t>https://www.cines.fr/</a:t>
            </a:r>
            <a:endParaRPr lang="fr-FR" sz="1000" dirty="0"/>
          </a:p>
          <a:p>
            <a:r>
              <a:rPr lang="fr-FR" sz="1000" dirty="0"/>
              <a:t>Le CINES a obtenu la certification Data Seal of </a:t>
            </a:r>
            <a:r>
              <a:rPr lang="fr-FR" sz="1000" dirty="0" err="1"/>
              <a:t>Approval</a:t>
            </a:r>
            <a:r>
              <a:rPr lang="fr-FR" sz="1000" dirty="0"/>
              <a:t> (prédécesseur du </a:t>
            </a:r>
            <a:r>
              <a:rPr lang="fr-FR" sz="1000" dirty="0" err="1">
                <a:hlinkClick r:id="rId5"/>
              </a:rPr>
              <a:t>Core</a:t>
            </a:r>
            <a:r>
              <a:rPr lang="fr-FR" sz="1000" dirty="0">
                <a:hlinkClick r:id="rId5"/>
              </a:rPr>
              <a:t> Trust Seal</a:t>
            </a:r>
            <a:r>
              <a:rPr lang="fr-FR" sz="1000" dirty="0"/>
              <a:t>) en 2010 et 2014 et est conforme aux principes </a:t>
            </a:r>
            <a:r>
              <a:rPr lang="fr-FR" sz="1000" dirty="0">
                <a:hlinkClick r:id="rId6"/>
              </a:rPr>
              <a:t>FAIR</a:t>
            </a:r>
            <a:r>
              <a:rPr lang="fr-FR" sz="1000" dirty="0"/>
              <a:t>. </a:t>
            </a:r>
          </a:p>
          <a:p>
            <a:r>
              <a:rPr lang="fr-FR" sz="1000" dirty="0"/>
              <a:t>L’instance d’</a:t>
            </a:r>
            <a:r>
              <a:rPr lang="fr-FR" sz="1000" b="1" dirty="0" err="1"/>
              <a:t>eTDR</a:t>
            </a:r>
            <a:r>
              <a:rPr lang="fr-FR" sz="1000" dirty="0"/>
              <a:t> déployée au CINES est une infrastructure de préservation numérique qui repose sur des services </a:t>
            </a:r>
            <a:r>
              <a:rPr lang="fr-FR" sz="1000" b="1" dirty="0"/>
              <a:t>EUDAT</a:t>
            </a:r>
            <a:r>
              <a:rPr lang="fr-FR" sz="1000" dirty="0"/>
              <a:t> robustes et “prêts à l’emploi”, en exploitation depuis plusieurs années, et qui fournissent des fonctionnalités de transfert de données. Ces services mettent à disposition des APIs très documentées, qui ont été intégrées pour l’échange de jeux de données et leur indexation. </a:t>
            </a:r>
            <a:r>
              <a:rPr lang="fr-FR" sz="1000" dirty="0">
                <a:hlinkClick r:id="rId7"/>
              </a:rPr>
              <a:t>https://www.cines.fr/europe/eudat-cdi/service-etdr/</a:t>
            </a:r>
            <a:r>
              <a:rPr lang="fr-FR" sz="1000" dirty="0"/>
              <a:t> </a:t>
            </a:r>
          </a:p>
          <a:p>
            <a:endParaRPr lang="fr-FR" sz="1100"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7786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5649039"/>
          </a:xfrm>
        </p:spPr>
        <p:txBody>
          <a:bodyPr/>
          <a:lstStyle/>
          <a:p>
            <a:r>
              <a:rPr lang="fr-FR" sz="1000" dirty="0"/>
              <a:t>Serveur Cirad et offres du Cirad : </a:t>
            </a:r>
            <a:r>
              <a:rPr lang="fr-FR" sz="1000" dirty="0">
                <a:hlinkClick r:id="rId3"/>
              </a:rPr>
              <a:t>https://intranet-dsi.cirad.fr/appui-a-la-recherche/hebergement</a:t>
            </a:r>
            <a:r>
              <a:rPr lang="fr-FR" sz="1000" dirty="0"/>
              <a:t>  </a:t>
            </a:r>
          </a:p>
          <a:p>
            <a:r>
              <a:rPr lang="fr-FR" sz="1000" dirty="0"/>
              <a:t>Sauvegarde par le logiciel </a:t>
            </a:r>
            <a:r>
              <a:rPr lang="fr-FR" sz="1000" dirty="0" err="1"/>
              <a:t>Atempo</a:t>
            </a:r>
            <a:r>
              <a:rPr lang="fr-FR" sz="1000" dirty="0"/>
              <a:t> </a:t>
            </a:r>
            <a:r>
              <a:rPr lang="fr-FR" sz="1000" dirty="0" err="1"/>
              <a:t>LiveNavigator</a:t>
            </a:r>
            <a:r>
              <a:rPr lang="fr-FR" sz="1000" dirty="0"/>
              <a:t>: toutes modifications, ajouts ou suppressions de données est détecté en temps réel et sera envoyé vers le serveur toutes les 5 minutes. </a:t>
            </a:r>
            <a:r>
              <a:rPr lang="fr-FR" sz="900" dirty="0">
                <a:hlinkClick r:id="rId4"/>
              </a:rPr>
              <a:t>https://intranet-dsi.cirad.fr/reseau-et-securite/sauvegarde-des-donnees-du-poste-de-travail/sauvegarde-du-poste-de-travail</a:t>
            </a:r>
            <a:r>
              <a:rPr lang="fr-FR" sz="900" dirty="0"/>
              <a:t>   </a:t>
            </a:r>
            <a:r>
              <a:rPr lang="fr-FR" sz="1000" dirty="0"/>
              <a:t>; S’il n’y a aucune modification, aucun envoi de donnée ne sera effectué.</a:t>
            </a:r>
          </a:p>
          <a:p>
            <a:endParaRPr lang="fr-FR" sz="800" dirty="0"/>
          </a:p>
          <a:p>
            <a:r>
              <a:rPr lang="fr-FR" sz="1000" dirty="0"/>
              <a:t>Meso@LR : offre de calcul intensif, traitement et cloud.</a:t>
            </a:r>
          </a:p>
          <a:p>
            <a:r>
              <a:rPr lang="fr-FR" sz="1000" dirty="0"/>
              <a:t>Le Cirad finance l’utilisation de Meso@LR pour stockage et utilisation de Meso@LR contenant le </a:t>
            </a:r>
            <a:r>
              <a:rPr lang="fr-FR" sz="1000" dirty="0">
                <a:hlinkClick r:id="rId5"/>
              </a:rPr>
              <a:t>Data Center Régional Occitan (</a:t>
            </a:r>
            <a:r>
              <a:rPr lang="fr-FR" sz="1000" dirty="0" err="1">
                <a:hlinkClick r:id="rId5"/>
              </a:rPr>
              <a:t>Drocc</a:t>
            </a:r>
            <a:r>
              <a:rPr lang="fr-FR" sz="1000" dirty="0">
                <a:hlinkClick r:id="rId5"/>
              </a:rPr>
              <a:t>)</a:t>
            </a:r>
            <a:r>
              <a:rPr lang="fr-FR" sz="1000" dirty="0"/>
              <a:t>.</a:t>
            </a:r>
          </a:p>
          <a:p>
            <a:endParaRPr lang="fr-FR" sz="1000" dirty="0"/>
          </a:p>
          <a:p>
            <a:r>
              <a:rPr lang="fr-FR" sz="1000" dirty="0"/>
              <a:t>RENATER propose divers services dont un cloud sécurisé par authentification avec identifiant institutionnel et l’outil </a:t>
            </a:r>
            <a:r>
              <a:rPr lang="fr-FR" sz="1000" dirty="0" err="1"/>
              <a:t>FileSender</a:t>
            </a:r>
            <a:r>
              <a:rPr lang="fr-FR" sz="1000" dirty="0"/>
              <a:t>.  Cloud Renater (cloud fédéré français) : </a:t>
            </a:r>
            <a:r>
              <a:rPr lang="fr-FR" sz="900" dirty="0">
                <a:hlinkClick r:id="rId6"/>
              </a:rPr>
              <a:t>https://drive.demo.renater.fr/index.php/apps/user_saml/saml/selectUserBackEnd?redirectUrl</a:t>
            </a:r>
            <a:r>
              <a:rPr lang="fr-FR" sz="900" dirty="0"/>
              <a:t>=  </a:t>
            </a:r>
          </a:p>
          <a:p>
            <a:r>
              <a:rPr lang="fr-FR" sz="1000" dirty="0"/>
              <a:t>Un guide utilisateur définissant les modalités d’exploitation est disponible dans l’application, à la racine de l’espace utilisateur. Limite de stockage par compte utilisateur fixée à 20Go. </a:t>
            </a:r>
          </a:p>
          <a:p>
            <a:r>
              <a:rPr lang="fr-FR" sz="1000" dirty="0"/>
              <a:t>RENATER offre un réseau hautement fiable et sécurisé, facilitant la collaboration et la convergence de projets scientifiques et académiques au niveau national mais aussi européen et international. </a:t>
            </a:r>
            <a:r>
              <a:rPr lang="fr-FR" sz="900" dirty="0">
                <a:hlinkClick r:id="rId7"/>
              </a:rPr>
              <a:t>https://www.renater.fr/</a:t>
            </a:r>
            <a:r>
              <a:rPr lang="fr-FR" sz="900" dirty="0"/>
              <a:t> </a:t>
            </a:r>
          </a:p>
          <a:p>
            <a:r>
              <a:rPr lang="fr-FR" sz="1000" dirty="0"/>
              <a:t>RENATER a signé un accord de collaboration avec WACREN pour son développement en Afrique.</a:t>
            </a:r>
          </a:p>
          <a:p>
            <a:endParaRPr lang="fr-FR" sz="800" dirty="0"/>
          </a:p>
          <a:p>
            <a:r>
              <a:rPr lang="fr-FR" sz="1000" dirty="0"/>
              <a:t>La TGIR </a:t>
            </a:r>
            <a:r>
              <a:rPr lang="fr-FR" sz="1000" dirty="0" err="1"/>
              <a:t>Huma-Num</a:t>
            </a:r>
            <a:r>
              <a:rPr lang="fr-FR" sz="1000" dirty="0"/>
              <a:t> propose </a:t>
            </a:r>
            <a:r>
              <a:rPr lang="fr-FR" sz="1000" dirty="0" err="1"/>
              <a:t>ShareDocs</a:t>
            </a:r>
            <a:r>
              <a:rPr lang="fr-FR" sz="1000" dirty="0"/>
              <a:t>, un gestionnaire de fichiers, </a:t>
            </a:r>
            <a:r>
              <a:rPr lang="fr-FR" sz="900" dirty="0">
                <a:hlinkClick r:id="rId8"/>
              </a:rPr>
              <a:t>https://documentation.huma-num.fr/sharedocs-stockage/</a:t>
            </a:r>
            <a:r>
              <a:rPr lang="fr-FR" sz="900" dirty="0"/>
              <a:t> </a:t>
            </a:r>
          </a:p>
          <a:p>
            <a:r>
              <a:rPr lang="fr-FR" sz="1000" dirty="0" err="1"/>
              <a:t>ShareDocs</a:t>
            </a:r>
            <a:r>
              <a:rPr lang="fr-FR" sz="1000" dirty="0"/>
              <a:t> est adapté aux projets de recherche qui souhaitent stocker, échanger, partager, travailler sur des données de type fichiers (ensemble de photos, de textes transcrits, etc.). Les données hébergées peuvent être cryptées de manière simple grâce à des outils comme </a:t>
            </a:r>
            <a:r>
              <a:rPr lang="fr-FR" sz="1000" dirty="0">
                <a:hlinkClick r:id="rId9"/>
              </a:rPr>
              <a:t>ZED </a:t>
            </a:r>
            <a:r>
              <a:rPr lang="fr-FR" sz="1000" dirty="0" err="1">
                <a:hlinkClick r:id="rId9"/>
              </a:rPr>
              <a:t>encrypt</a:t>
            </a:r>
            <a:r>
              <a:rPr lang="fr-FR" sz="1000" dirty="0"/>
              <a:t>.</a:t>
            </a:r>
          </a:p>
          <a:p>
            <a:r>
              <a:rPr lang="fr-FR" sz="1000" dirty="0" err="1"/>
              <a:t>Huma-Num</a:t>
            </a:r>
            <a:r>
              <a:rPr lang="fr-FR" sz="1000" dirty="0"/>
              <a:t> BOX : </a:t>
            </a:r>
            <a:r>
              <a:rPr lang="fr-FR" sz="1000" dirty="0" err="1"/>
              <a:t>Huma-Num</a:t>
            </a:r>
            <a:r>
              <a:rPr lang="fr-FR" sz="1000" dirty="0"/>
              <a:t> a complété son offre de services par un dispositif de stockage sécurisé distribué sur RENATER pour accueillir des jeux de données, principalement de grandes tailles (plusieurs centaines de Téraoctets au total). Les données candidates sont réputées “tièdes” voire “froides”, au sens où relativement peu d’accès en écriture et en lecture seront effectués durant toute la vie de ces données. Par contre ces données ont vocation à être conservées de manière fiable durant plusieurs années (5 à 10 ans), car elles constituent la matière première du travail de recherche et ont souvent une valeur de type patrimonial. </a:t>
            </a:r>
            <a:r>
              <a:rPr lang="fr-FR" sz="900" dirty="0">
                <a:hlinkClick r:id="rId10"/>
              </a:rPr>
              <a:t>https://documentation.huma-num.fr/humanum-box/</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Cybersécurité au Cirad: </a:t>
            </a:r>
            <a:r>
              <a:rPr lang="fr-FR" sz="900" dirty="0">
                <a:hlinkClick r:id="rId11"/>
              </a:rPr>
              <a:t>https://cybersecurite.cirad.fr/fr/boite-a-outils</a:t>
            </a:r>
            <a:r>
              <a:rPr lang="fr-FR" sz="90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dirty="0"/>
              <a:t>Générateur de mot de passe</a:t>
            </a:r>
          </a:p>
          <a:p>
            <a:pPr lvl="0">
              <a:defRPr/>
            </a:pPr>
            <a:r>
              <a:rPr lang="fr-FR" sz="1000" dirty="0"/>
              <a:t>Mot de passe de niveau de protection élevé : longue chaine de caractère avec majuscule(s), chiffre(s), caractères spéciaux</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dirty="0"/>
              <a:t>Utilitaire de chiffrement des données</a:t>
            </a:r>
          </a:p>
          <a:p>
            <a:pPr>
              <a:defRPr/>
            </a:pPr>
            <a:r>
              <a:rPr lang="fr-FR" sz="1000" dirty="0"/>
              <a:t>Chiffrer des données brutes, sensibles ou confidentielles : </a:t>
            </a:r>
            <a:r>
              <a:rPr lang="fr-FR" sz="900" dirty="0">
                <a:hlinkClick r:id="rId12"/>
              </a:rPr>
              <a:t>https://cybersecurite.cirad.fr/fr/bonnes-pratiques/je-suis-ciradien/chiffer-des-donnees-brutes-sensibles-ou-confidentielles</a:t>
            </a:r>
            <a:r>
              <a:rPr lang="fr-FR" sz="900" dirty="0"/>
              <a:t> </a:t>
            </a:r>
            <a:endParaRPr lang="fr-FR" sz="900" b="0" dirty="0"/>
          </a:p>
          <a:p>
            <a:pPr marR="0" lvl="0" algn="l" defTabSz="914400" rtl="0" eaLnBrk="1" fontAlgn="auto" latinLnBrk="0" hangingPunct="1">
              <a:lnSpc>
                <a:spcPct val="100000"/>
              </a:lnSpc>
              <a:spcBef>
                <a:spcPts val="0"/>
              </a:spcBef>
              <a:spcAft>
                <a:spcPts val="0"/>
              </a:spcAft>
              <a:buClrTx/>
              <a:buSzTx/>
              <a:tabLst/>
              <a:defRPr/>
            </a:pPr>
            <a:r>
              <a:rPr lang="fr-FR" sz="1000" b="0" dirty="0"/>
              <a:t>- Anonymisation, pseudonymisation des données</a:t>
            </a:r>
          </a:p>
          <a:p>
            <a:pPr marR="0" lvl="0" algn="l" defTabSz="914400" rtl="0" eaLnBrk="1" fontAlgn="auto" latinLnBrk="0" hangingPunct="1">
              <a:lnSpc>
                <a:spcPct val="100000"/>
              </a:lnSpc>
              <a:spcBef>
                <a:spcPts val="0"/>
              </a:spcBef>
              <a:spcAft>
                <a:spcPts val="0"/>
              </a:spcAft>
              <a:buClrTx/>
              <a:buSzTx/>
              <a:tabLst/>
              <a:defRPr/>
            </a:pPr>
            <a:endParaRPr lang="fr-FR" sz="800" b="0" dirty="0"/>
          </a:p>
          <a:p>
            <a:pPr lvl="0">
              <a:defRPr/>
            </a:pPr>
            <a:r>
              <a:rPr lang="fr-FR" sz="1000" b="0" dirty="0"/>
              <a:t>Google Drive : </a:t>
            </a:r>
            <a:r>
              <a:rPr lang="fr-FR" sz="1000" dirty="0"/>
              <a:t>15 Go par utilisateur gratuits ensuite 11,50 €/mois. </a:t>
            </a:r>
            <a:r>
              <a:rPr lang="fr-FR" sz="900" dirty="0">
                <a:hlinkClick r:id="rId13"/>
              </a:rPr>
              <a:t>https://www.google.com/intl/fr/drive/</a:t>
            </a:r>
            <a:r>
              <a:rPr lang="fr-FR" sz="900" dirty="0"/>
              <a:t> </a:t>
            </a:r>
            <a:endParaRPr lang="fr-FR" sz="900" b="0"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107</a:t>
            </a:fld>
            <a:endParaRPr lang="fr-FR"/>
          </a:p>
        </p:txBody>
      </p:sp>
    </p:spTree>
    <p:extLst>
      <p:ext uri="{BB962C8B-B14F-4D97-AF65-F5344CB8AC3E}">
        <p14:creationId xmlns:p14="http://schemas.microsoft.com/office/powerpoint/2010/main" val="34298065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108</a:t>
            </a:fld>
            <a:endParaRPr lang="fr-FR"/>
          </a:p>
        </p:txBody>
      </p:sp>
    </p:spTree>
    <p:extLst>
      <p:ext uri="{BB962C8B-B14F-4D97-AF65-F5344CB8AC3E}">
        <p14:creationId xmlns:p14="http://schemas.microsoft.com/office/powerpoint/2010/main" val="2745716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Projet IMPRINT - </a:t>
            </a:r>
            <a:r>
              <a:rPr lang="fr-FR" sz="1000" dirty="0" err="1">
                <a:sym typeface="Wingdings" panose="05000000000000000000" pitchFamily="2" charset="2"/>
              </a:rPr>
              <a:t>IMpacts</a:t>
            </a:r>
            <a:r>
              <a:rPr lang="fr-FR" sz="1000" dirty="0">
                <a:sym typeface="Wingdings" panose="05000000000000000000" pitchFamily="2" charset="2"/>
              </a:rPr>
              <a:t> des </a:t>
            </a:r>
            <a:r>
              <a:rPr lang="fr-FR" sz="1000" dirty="0" err="1">
                <a:sym typeface="Wingdings" panose="05000000000000000000" pitchFamily="2" charset="2"/>
              </a:rPr>
              <a:t>PRocessus</a:t>
            </a:r>
            <a:r>
              <a:rPr lang="fr-FR" sz="1000" dirty="0">
                <a:sym typeface="Wingdings" panose="05000000000000000000" pitchFamily="2" charset="2"/>
              </a:rPr>
              <a:t> </a:t>
            </a:r>
            <a:r>
              <a:rPr lang="fr-FR" sz="1000" dirty="0" err="1">
                <a:sym typeface="Wingdings" panose="05000000000000000000" pitchFamily="2" charset="2"/>
              </a:rPr>
              <a:t>mIcroclimatiques</a:t>
            </a:r>
            <a:r>
              <a:rPr lang="fr-FR" sz="1000" dirty="0">
                <a:sym typeface="Wingdings" panose="05000000000000000000" pitchFamily="2" charset="2"/>
              </a:rPr>
              <a:t> sur la </a:t>
            </a:r>
            <a:r>
              <a:rPr lang="fr-FR" sz="1000" dirty="0" err="1">
                <a:sym typeface="Wingdings" panose="05000000000000000000" pitchFamily="2" charset="2"/>
              </a:rPr>
              <a:t>redistributioN</a:t>
            </a:r>
            <a:r>
              <a:rPr lang="fr-FR" sz="1000" dirty="0">
                <a:sym typeface="Wingdings" panose="05000000000000000000" pitchFamily="2" charset="2"/>
              </a:rPr>
              <a:t> de la </a:t>
            </a:r>
            <a:r>
              <a:rPr lang="fr-FR" sz="1000" dirty="0" err="1">
                <a:sym typeface="Wingdings" panose="05000000000000000000" pitchFamily="2" charset="2"/>
              </a:rPr>
              <a:t>biodiversiTé</a:t>
            </a:r>
            <a:r>
              <a:rPr lang="fr-FR" sz="1000" dirty="0">
                <a:sym typeface="Wingdings" panose="05000000000000000000" pitchFamily="2" charset="2"/>
              </a:rPr>
              <a:t> forestière en contexte de réchauffement du macroclimat.</a:t>
            </a:r>
          </a:p>
          <a:p>
            <a:r>
              <a:rPr lang="fr-FR" sz="1000" dirty="0">
                <a:sym typeface="Wingdings" panose="05000000000000000000" pitchFamily="2" charset="2"/>
                <a:hlinkClick r:id="rId3"/>
              </a:rPr>
              <a:t>https://dmp.opidor.fr/plans/5082/export.pdf</a:t>
            </a:r>
            <a:endParaRPr lang="fr-FR"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Projet ANR: </a:t>
            </a:r>
            <a:r>
              <a:rPr lang="fr-FR" sz="1000" dirty="0">
                <a:sym typeface="Wingdings" panose="05000000000000000000" pitchFamily="2" charset="2"/>
                <a:hlinkClick r:id="rId4"/>
              </a:rPr>
              <a:t>https://anr.fr/Projet-ANR-19-CE32-0005</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Site du projet: </a:t>
            </a:r>
            <a:r>
              <a:rPr lang="fr-FR" sz="1000" dirty="0">
                <a:sym typeface="Wingdings" panose="05000000000000000000" pitchFamily="2" charset="2"/>
                <a:hlinkClick r:id="rId5"/>
              </a:rPr>
              <a:t>https://microclimat.cnrs.fr/</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ym typeface="Wingdings" panose="05000000000000000000" pitchFamily="2" charset="2"/>
            </a:endParaRPr>
          </a:p>
          <a:p>
            <a:pPr lvl="0">
              <a:defRPr/>
            </a:pPr>
            <a:r>
              <a:rPr lang="fr-FR" sz="1000" dirty="0"/>
              <a:t>Voir aussi le PGD pédagogique du projet </a:t>
            </a:r>
            <a:r>
              <a:rPr lang="fr-FR" sz="1000" b="1" dirty="0" err="1"/>
              <a:t>POdePO</a:t>
            </a:r>
            <a:r>
              <a:rPr lang="fr-FR" sz="1000" b="1" dirty="0"/>
              <a:t> Bourget</a:t>
            </a:r>
            <a:r>
              <a:rPr lang="fr-FR" sz="1000" dirty="0"/>
              <a:t> : </a:t>
            </a:r>
            <a:r>
              <a:rPr lang="fr-FR" sz="1000" dirty="0">
                <a:hlinkClick r:id="rId6"/>
              </a:rPr>
              <a:t>https://dmp.opidor.fr/plans/12770/export.pdf</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a:t>Mesures prises pour la sécurité des données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Base de données : sauvegarde selon le principe 3-2-1 </a:t>
            </a:r>
            <a:r>
              <a:rPr lang="fr-FR" sz="900" dirty="0"/>
              <a:t>(3 sauvegardes sur 2 supports différents (SQL/ binaire) avec 1 lieu déporté (sur le campus de l'université de Montpellier))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La même attention sera accordée aux données de contexte (stations / méthode de prélèvement / campagne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Les métadonnées (au format EML) seront sauvegardées sous trois supports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sur le portail </a:t>
            </a:r>
            <a:r>
              <a:rPr lang="fr-FR" sz="1000" dirty="0" err="1"/>
              <a:t>metacat</a:t>
            </a:r>
            <a:r>
              <a:rPr lang="fr-FR" sz="1000" dirty="0"/>
              <a:t> du PNDB (https://openstack-192-168-100-101.genouest.org/metacatui/data)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sur le portail </a:t>
            </a:r>
            <a:r>
              <a:rPr lang="fr-FR" sz="1000" dirty="0" err="1"/>
              <a:t>Metashark</a:t>
            </a:r>
            <a:r>
              <a:rPr lang="fr-FR" sz="1000" dirty="0"/>
              <a:t> du PNDB (</a:t>
            </a:r>
            <a:r>
              <a:rPr lang="fr-FR" sz="1000" dirty="0">
                <a:hlinkClick r:id="rId7"/>
              </a:rPr>
              <a:t>https://metashark.pndb.fr/</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sur les serveurs institutionnels</a:t>
            </a:r>
          </a:p>
          <a:p>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57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0"/>
            <a:ext cx="5904656" cy="86409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a:t>ANR</a:t>
            </a:r>
            <a:r>
              <a:rPr lang="fr-FR" sz="1000" dirty="0"/>
              <a:t> : la diffusion et le partage des publications et données liées aux projets financés par l’ANR contribuent à renforcer la visibilité et l'attractivité de la recherche française, à promouvoir la culture scientifique et à faire de la science un </a:t>
            </a:r>
            <a:r>
              <a:rPr lang="fr-FR" sz="1000" b="1" dirty="0"/>
              <a:t>bien commun</a:t>
            </a:r>
            <a:r>
              <a:rPr lang="fr-FR" sz="1000" dirty="0"/>
              <a:t> (</a:t>
            </a:r>
            <a:r>
              <a:rPr lang="fr-FR" sz="1000" dirty="0">
                <a:hlinkClick r:id="rId3"/>
              </a:rPr>
              <a:t>http://www.agence-nationale-recherche.fr/fileadmin/documents/2018/Plan-d-action-ANR-2019.pdf</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Appel à projets 2023 : </a:t>
            </a:r>
            <a:r>
              <a:rPr lang="fr-FR" sz="1000" dirty="0">
                <a:hlinkClick r:id="rId4"/>
              </a:rPr>
              <a:t>https://anr.fr/fileadmin/aap/2023/aapg-20203-Guide_V2.0_20220921.pdf</a:t>
            </a:r>
            <a:r>
              <a:rPr lang="fr-FR" sz="1000" dirty="0"/>
              <a:t>  </a:t>
            </a:r>
          </a:p>
          <a:p>
            <a:r>
              <a:rPr lang="fr-FR" sz="1000" b="1" kern="1200" dirty="0">
                <a:solidFill>
                  <a:schemeClr val="tx1"/>
                </a:solidFill>
                <a:effectLst/>
                <a:latin typeface="+mn-lt"/>
                <a:ea typeface="+mn-ea"/>
                <a:cs typeface="+mn-cs"/>
              </a:rPr>
              <a:t>ANR et Science ouverte (SO): </a:t>
            </a:r>
            <a:r>
              <a:rPr lang="fr-FR" sz="1000" u="sng" kern="1200" dirty="0">
                <a:solidFill>
                  <a:schemeClr val="tx1"/>
                </a:solidFill>
                <a:effectLst/>
                <a:latin typeface="+mn-lt"/>
                <a:ea typeface="+mn-ea"/>
                <a:cs typeface="+mn-cs"/>
                <a:hlinkClick r:id="rId5"/>
              </a:rPr>
              <a:t>https://anr.fr/fr/lanr/engagements/la-science-ouverte/</a:t>
            </a:r>
            <a:r>
              <a:rPr lang="fr-FR" sz="10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Politique de SO de l’ANR: </a:t>
            </a:r>
            <a:r>
              <a:rPr lang="fr-FR" sz="1000" dirty="0">
                <a:hlinkClick r:id="rId6"/>
              </a:rPr>
              <a:t>https://anr.fr/fr/lanr-et-la-recherche/engagements-et-valeurs/la-science-ouverte/</a:t>
            </a:r>
            <a:endParaRPr lang="fr-FR" sz="1000" dirty="0"/>
          </a:p>
          <a:p>
            <a:pPr lvl="0">
              <a:defRPr/>
            </a:pPr>
            <a:r>
              <a:rPr lang="fr-FR" sz="1000" dirty="0"/>
              <a:t>Plan d’action 2023 : </a:t>
            </a:r>
            <a:r>
              <a:rPr lang="fr-FR" sz="1000" dirty="0">
                <a:hlinkClick r:id="rId7"/>
              </a:rPr>
              <a:t>https://anr.fr/fileadmin/documents/2022/PA_ANR_2023_-_V1.0__VF_publication_18_juillet_2022_.pdf</a:t>
            </a:r>
            <a:r>
              <a:rPr lang="fr-FR" sz="1000" dirty="0"/>
              <a:t>. Voir A.5) – point 3 (page 13): </a:t>
            </a:r>
            <a:r>
              <a:rPr lang="fr-FR" sz="1000" i="1" kern="1200" dirty="0">
                <a:solidFill>
                  <a:schemeClr val="tx1"/>
                </a:solidFill>
                <a:effectLst/>
                <a:latin typeface="+mn-lt"/>
                <a:ea typeface="+mn-ea"/>
                <a:cs typeface="+mn-cs"/>
              </a:rPr>
              <a:t>Publications scientifiques, données de la recherche, codes sources et logiciels</a:t>
            </a:r>
            <a:r>
              <a:rPr lang="fr-FR" sz="1000" kern="1200" dirty="0">
                <a:solidFill>
                  <a:schemeClr val="tx1"/>
                </a:solidFill>
                <a:effectLst/>
                <a:latin typeface="+mn-lt"/>
                <a:ea typeface="+mn-ea"/>
                <a:cs typeface="+mn-cs"/>
              </a:rPr>
              <a:t>.</a:t>
            </a:r>
          </a:p>
          <a:p>
            <a:r>
              <a:rPr lang="fr-FR" sz="1000" dirty="0"/>
              <a:t>Précisions sur les 3 versions du PGD dans le guide financier (page 13) : </a:t>
            </a:r>
            <a:r>
              <a:rPr lang="fr-FR" sz="1000" u="sng" dirty="0">
                <a:hlinkClick r:id="rId8"/>
              </a:rPr>
              <a:t>https://anr.fr/fileadmin/documents/2022/ANR-RF-2022-30062022.pdf</a:t>
            </a:r>
            <a:r>
              <a:rPr lang="fr-FR" sz="1000" dirty="0"/>
              <a:t> </a:t>
            </a:r>
          </a:p>
          <a:p>
            <a:pPr lvl="0">
              <a:defRPr/>
            </a:pPr>
            <a:r>
              <a:rPr lang="fr-FR" sz="1000" dirty="0"/>
              <a:t>FAQ de l’ANR sur les PGD : </a:t>
            </a:r>
            <a:r>
              <a:rPr lang="fr-FR" sz="1000" dirty="0">
                <a:hlinkClick r:id="rId9"/>
              </a:rPr>
              <a:t>https://anr.fr/lanr/engagements/la-science-ouverte/faq-pgd/</a:t>
            </a:r>
            <a:r>
              <a:rPr lang="fr-FR" sz="1000" dirty="0"/>
              <a:t> </a:t>
            </a:r>
          </a:p>
          <a:p>
            <a:r>
              <a:rPr lang="en-US" sz="1000" i="0" dirty="0" err="1"/>
              <a:t>Extrait</a:t>
            </a:r>
            <a:r>
              <a:rPr lang="en-US" sz="1000" i="0" dirty="0"/>
              <a:t> de la FAQ : “</a:t>
            </a:r>
            <a:r>
              <a:rPr lang="fr-FR" sz="1000" i="1" dirty="0"/>
              <a:t>Est-ce qu’il existe une obligation à l’ouverture des données ? Non. En cas de financement le coordinateur s’engage à fournir un PGD. Le PGD a pour but de préparer la diffusion potentielle des données mais il ne constitue pas une obligation à l’ouverture. Le principe « aussi ouvert que possible, aussi fermé que nécessaire » est au cœur de la démarche de l’ANR</a:t>
            </a:r>
            <a:r>
              <a:rPr lang="fr-FR" sz="1000" dirty="0"/>
              <a:t>. »</a:t>
            </a:r>
          </a:p>
          <a:p>
            <a:pPr lvl="0">
              <a:defRPr/>
            </a:pPr>
            <a:r>
              <a:rPr lang="fr-FR" sz="1000" dirty="0"/>
              <a:t>Faire entrer la science ouverte dans son projet ANR : un guide pratique. 2023. </a:t>
            </a:r>
            <a:r>
              <a:rPr lang="fr-FR" sz="1000" dirty="0">
                <a:hlinkClick r:id="rId10"/>
              </a:rPr>
              <a:t>https://zenodo.org/record/7657818#.Y_SrIq2ZN7M</a:t>
            </a:r>
            <a:r>
              <a:rPr lang="fr-FR" sz="1000" dirty="0"/>
              <a:t> </a:t>
            </a:r>
          </a:p>
          <a:p>
            <a:pPr lvl="0">
              <a:defRPr/>
            </a:pPr>
            <a:r>
              <a:rPr lang="fr-FR" sz="1000" dirty="0"/>
              <a:t>Guide en version anglaise : https://zenodo.org/record/3769971#.ZGTGxs7P17M</a:t>
            </a:r>
          </a:p>
          <a:p>
            <a:endParaRPr lang="fr-FR" sz="1000" dirty="0"/>
          </a:p>
          <a:p>
            <a:r>
              <a:rPr lang="en-GB" sz="1000" b="1" kern="1200" dirty="0">
                <a:solidFill>
                  <a:schemeClr val="tx1"/>
                </a:solidFill>
                <a:effectLst/>
                <a:latin typeface="+mn-lt"/>
                <a:ea typeface="+mn-ea"/>
                <a:cs typeface="+mn-cs"/>
              </a:rPr>
              <a:t>Guide dans le cadre des collaborations ANR / Belmont Forum / </a:t>
            </a:r>
            <a:r>
              <a:rPr lang="en-GB" sz="1000" b="1" kern="1200" dirty="0" err="1">
                <a:solidFill>
                  <a:schemeClr val="tx1"/>
                </a:solidFill>
                <a:effectLst/>
                <a:latin typeface="+mn-lt"/>
                <a:ea typeface="+mn-ea"/>
                <a:cs typeface="+mn-cs"/>
              </a:rPr>
              <a:t>Biodiversa</a:t>
            </a:r>
            <a:r>
              <a:rPr lang="en-GB" sz="1000" b="1" kern="120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 </a:t>
            </a:r>
            <a:r>
              <a:rPr lang="en-US" sz="1000" u="sng" dirty="0">
                <a:hlinkClick r:id="rId11"/>
              </a:rPr>
              <a:t>http://www.biodiversa.org/1677/download</a:t>
            </a:r>
            <a:endParaRPr lang="en-US" sz="1000" u="sng" dirty="0"/>
          </a:p>
          <a:p>
            <a:pPr algn="just"/>
            <a:r>
              <a:rPr lang="en-US" sz="1000" kern="1200" dirty="0">
                <a:solidFill>
                  <a:schemeClr val="tx1"/>
                </a:solidFill>
                <a:effectLst/>
                <a:latin typeface="+mn-lt"/>
                <a:ea typeface="+mn-ea"/>
                <a:cs typeface="+mn-cs"/>
              </a:rPr>
              <a:t>“.”</a:t>
            </a:r>
            <a:r>
              <a:rPr lang="en-US" sz="1000" i="1" kern="1200" dirty="0">
                <a:solidFill>
                  <a:schemeClr val="tx1"/>
                </a:solidFill>
                <a:effectLst/>
                <a:latin typeface="+mn-lt"/>
                <a:ea typeface="+mn-ea"/>
                <a:cs typeface="+mn-cs"/>
              </a:rPr>
              <a:t> Will the research be published in a journal that requires the underlying data to accompany articles? Data should be made available as soon as the results of the research have been published”. </a:t>
            </a:r>
            <a:r>
              <a:rPr lang="en-US" sz="1000" dirty="0"/>
              <a:t>All research data underpinning publications will be made available for verification and re-use unless there are justified </a:t>
            </a:r>
            <a:r>
              <a:rPr lang="en-US" sz="1000" b="1" dirty="0"/>
              <a:t>reasons for keeping specific datasets confidential</a:t>
            </a:r>
            <a:r>
              <a:rPr lang="en-US" sz="1000" dirty="0"/>
              <a:t> : ethical, personal data, commercial, privacy-related, security-related, </a:t>
            </a:r>
          </a:p>
          <a:p>
            <a:r>
              <a:rPr lang="fr-FR" sz="1000" b="0" dirty="0"/>
              <a:t>Exemple d’1 appel à projet Belmont Forum : </a:t>
            </a:r>
            <a:r>
              <a:rPr lang="fr-FR" sz="900" dirty="0">
                <a:hlinkClick r:id="rId12"/>
              </a:rPr>
              <a:t>https://anr.fr/fileadmin/aap/2022/aap-belmont-migration-2022-annexe-fr.pdf</a:t>
            </a:r>
            <a:r>
              <a:rPr lang="fr-FR" sz="900" dirty="0"/>
              <a:t> </a:t>
            </a:r>
          </a:p>
          <a:p>
            <a:r>
              <a:rPr lang="fr-FR" sz="1000" dirty="0"/>
              <a:t>Page 6 : « Engagements des chercheurs qui déposent un Projet ANR : 6.1. Publications et données avec les 3 voies possibles pour le libre accès aux articles.</a:t>
            </a:r>
          </a:p>
          <a:p>
            <a:r>
              <a:rPr lang="fr-FR" sz="1000" i="1" dirty="0"/>
              <a:t>Page 4 : « la proposition doit inclure : 1 plan détaillé de gestion des données et une description de la manière dont les données, résultats et conclusions de la recherche seront rendus accessibles au plus grand nombre.</a:t>
            </a:r>
          </a:p>
          <a:p>
            <a:pPr lvl="0">
              <a:defRPr/>
            </a:pPr>
            <a:endParaRPr lang="fr-FR" sz="1000" dirty="0"/>
          </a:p>
          <a:p>
            <a:r>
              <a:rPr lang="fr-FR" sz="1000" b="1" dirty="0"/>
              <a:t>Politique commune en faveur de la science ouverte signée par les agences de financement françaises</a:t>
            </a:r>
            <a:r>
              <a:rPr lang="fr-FR" sz="1000" dirty="0"/>
              <a:t> (ANR, ADEME, ANSES, ANRS,…): </a:t>
            </a:r>
            <a:r>
              <a:rPr lang="fr-FR" sz="900" dirty="0">
                <a:hlinkClick r:id="rId13"/>
              </a:rPr>
              <a:t>https://anr.fr/fr/actualites-de-lanr/details/news/science-ouverte-point-detape-sur-la-politique-commune-du-reseau-des-agences-de-financement-franca/</a:t>
            </a:r>
            <a:r>
              <a:rPr lang="fr-FR" sz="900" dirty="0"/>
              <a:t>     </a:t>
            </a:r>
            <a:r>
              <a:rPr lang="fr-FR" sz="900" dirty="0">
                <a:hlinkClick r:id="rId14"/>
              </a:rPr>
              <a:t>https://www.anses.fr/fr/system/files/Bilan_annuel_declaration_conjointe_science_ouverte.pdf</a:t>
            </a:r>
            <a:r>
              <a:rPr lang="fr-FR" sz="900" dirty="0"/>
              <a:t> </a:t>
            </a:r>
          </a:p>
          <a:p>
            <a:r>
              <a:rPr lang="fr-FR" sz="1000" dirty="0"/>
              <a:t>Engagements renforcés en 2023 : </a:t>
            </a:r>
            <a:r>
              <a:rPr lang="fr-FR" sz="900" dirty="0">
                <a:hlinkClick r:id="rId15"/>
              </a:rPr>
              <a:t>https://anr.fr/fr/actualites-de-lanr/details/news/science-ouverte-la-feuille-de-route-du-reseau-des-agences-de-financement-pour-lannee-2023/</a:t>
            </a:r>
            <a:r>
              <a:rPr lang="fr-FR" sz="900" dirty="0"/>
              <a:t> </a:t>
            </a:r>
          </a:p>
          <a:p>
            <a:r>
              <a:rPr lang="fr-FR" sz="1000" dirty="0"/>
              <a:t>La déclaration signée en 2020 identifiait 5 principes pour améliorer l’accès aux publications et aux données :</a:t>
            </a:r>
            <a:br>
              <a:rPr lang="fr-FR" sz="1000" dirty="0"/>
            </a:br>
            <a:r>
              <a:rPr lang="fr-FR" sz="1000" kern="1200" dirty="0">
                <a:solidFill>
                  <a:schemeClr val="tx1"/>
                </a:solidFill>
                <a:effectLst/>
                <a:latin typeface="+mn-lt"/>
                <a:ea typeface="+mn-ea"/>
                <a:cs typeface="+mn-cs"/>
              </a:rPr>
              <a:t>✅</a:t>
            </a:r>
            <a:r>
              <a:rPr lang="fr-FR" sz="1000" dirty="0"/>
              <a:t> déposer les publications dans une archive ouverte et privilégier la </a:t>
            </a:r>
            <a:r>
              <a:rPr lang="fr-FR" sz="1000" dirty="0" err="1"/>
              <a:t>publi</a:t>
            </a:r>
            <a:r>
              <a:rPr lang="fr-FR" sz="1000" dirty="0"/>
              <a:t> dans des revues en libre accès,</a:t>
            </a:r>
            <a:br>
              <a:rPr lang="fr-FR" sz="1000" dirty="0"/>
            </a:br>
            <a:r>
              <a:rPr lang="fr-FR" sz="1000" kern="1200" dirty="0">
                <a:solidFill>
                  <a:schemeClr val="tx1"/>
                </a:solidFill>
                <a:effectLst/>
                <a:latin typeface="+mn-lt"/>
                <a:ea typeface="+mn-ea"/>
                <a:cs typeface="+mn-cs"/>
              </a:rPr>
              <a:t>✅</a:t>
            </a:r>
            <a:r>
              <a:rPr lang="fr-FR" sz="1000" dirty="0"/>
              <a:t> élaborer un PGD pour favoriser la « </a:t>
            </a:r>
            <a:r>
              <a:rPr lang="fr-FR" sz="1000" dirty="0" err="1"/>
              <a:t>FAIRisation</a:t>
            </a:r>
            <a:r>
              <a:rPr lang="fr-FR" sz="1000" dirty="0"/>
              <a:t> » des données et leur ouverture,</a:t>
            </a:r>
            <a:br>
              <a:rPr lang="fr-FR" sz="1000" dirty="0"/>
            </a:br>
            <a:r>
              <a:rPr lang="fr-FR" sz="1000" kern="1200" dirty="0">
                <a:solidFill>
                  <a:schemeClr val="tx1"/>
                </a:solidFill>
                <a:effectLst/>
                <a:latin typeface="+mn-lt"/>
                <a:ea typeface="+mn-ea"/>
                <a:cs typeface="+mn-cs"/>
              </a:rPr>
              <a:t>✅</a:t>
            </a:r>
            <a:r>
              <a:rPr lang="fr-FR" sz="1000" dirty="0"/>
              <a:t> être en conformité avec la déclaration DORA sur l’évaluation de la recherche,</a:t>
            </a:r>
            <a:br>
              <a:rPr lang="fr-FR" sz="1000" dirty="0"/>
            </a:br>
            <a:r>
              <a:rPr lang="fr-FR" sz="1000" kern="1200" dirty="0">
                <a:solidFill>
                  <a:schemeClr val="tx1"/>
                </a:solidFill>
                <a:effectLst/>
                <a:latin typeface="+mn-lt"/>
                <a:ea typeface="+mn-ea"/>
                <a:cs typeface="+mn-cs"/>
              </a:rPr>
              <a:t>✅</a:t>
            </a:r>
            <a:r>
              <a:rPr lang="fr-FR" sz="1000" dirty="0"/>
              <a:t> sensibiliser les bénéficiaires des financements à la science ouverte,</a:t>
            </a:r>
            <a:br>
              <a:rPr lang="fr-FR" sz="1000" dirty="0"/>
            </a:br>
            <a:r>
              <a:rPr lang="fr-FR" sz="1000" kern="1200" dirty="0">
                <a:solidFill>
                  <a:schemeClr val="tx1"/>
                </a:solidFill>
                <a:effectLst/>
                <a:latin typeface="+mn-lt"/>
                <a:ea typeface="+mn-ea"/>
                <a:cs typeface="+mn-cs"/>
              </a:rPr>
              <a:t>✅</a:t>
            </a:r>
            <a:r>
              <a:rPr lang="fr-FR" sz="1000" dirty="0"/>
              <a:t> ouvrir les données selon l’Open </a:t>
            </a:r>
            <a:r>
              <a:rPr lang="fr-FR" sz="1000" dirty="0" err="1"/>
              <a:t>Government</a:t>
            </a:r>
            <a:r>
              <a:rPr lang="fr-FR" sz="1000" dirty="0"/>
              <a:t> Partnership qui promeut la transparence de l’action publique et conformément à la loi pour une République Numérique qui prévoit l’ouverture par défaut des données des administrations publiques</a:t>
            </a:r>
            <a:r>
              <a:rPr lang="fr-FR" sz="800" dirty="0"/>
              <a:t>. </a:t>
            </a:r>
            <a:r>
              <a:rPr lang="fr-FR" sz="800" dirty="0">
                <a:hlinkClick r:id="rId14"/>
              </a:rPr>
              <a:t>https://www.anses.fr/fr/system/files/Bilan_annuel_declaration_conjointe_science_ouverte.pdf</a:t>
            </a:r>
            <a:r>
              <a:rPr lang="fr-FR" sz="800" dirty="0"/>
              <a:t>  </a:t>
            </a:r>
          </a:p>
          <a:p>
            <a:endParaRPr lang="fr-FR" sz="1000" b="1" dirty="0"/>
          </a:p>
          <a:p>
            <a:r>
              <a:rPr lang="fr-FR" sz="1000" b="1" dirty="0"/>
              <a:t>Partager les données liées aux publications scientifiques – Guide pour les chercheurs. </a:t>
            </a:r>
            <a:r>
              <a:rPr lang="fr-FR" sz="1000" dirty="0"/>
              <a:t>Mars 2022</a:t>
            </a:r>
          </a:p>
          <a:p>
            <a:pPr lvl="0">
              <a:defRPr/>
            </a:pPr>
            <a:r>
              <a:rPr lang="fr-FR" sz="900" dirty="0">
                <a:hlinkClick r:id="rId16"/>
              </a:rPr>
              <a:t>https://www.ouvrirlascience.fr/partager-les-donnees-liees-aux-publications-scientifiques-guide-pour-les-chercheurs/</a:t>
            </a:r>
            <a:r>
              <a:rPr lang="fr-FR" sz="900" dirty="0"/>
              <a:t> </a:t>
            </a:r>
          </a:p>
          <a:p>
            <a:r>
              <a:rPr lang="fr-FR" sz="1000" dirty="0"/>
              <a:t>Le dépôt immédiat et sans embargo des publications est possible suivant 3 voies : </a:t>
            </a:r>
            <a:r>
              <a:rPr lang="fr-FR" sz="900" dirty="0">
                <a:hlinkClick r:id="rId10"/>
              </a:rPr>
              <a:t>https://zenodo.org/record/7657818#.Y_SrIq2ZN7M</a:t>
            </a:r>
            <a:r>
              <a:rPr lang="fr-FR" sz="900" dirty="0"/>
              <a:t> . </a:t>
            </a:r>
          </a:p>
          <a:p>
            <a:endParaRPr lang="fr-FR" sz="1000" baseline="0" dirty="0"/>
          </a:p>
          <a:p>
            <a:r>
              <a:rPr lang="fr-FR" sz="1000" baseline="0" dirty="0"/>
              <a:t>Coopérative </a:t>
            </a:r>
            <a:r>
              <a:rPr lang="fr-FR" sz="1000" b="1" baseline="0" dirty="0" err="1"/>
              <a:t>DatActivist</a:t>
            </a:r>
            <a:r>
              <a:rPr lang="fr-FR" sz="1000" b="1" baseline="0" dirty="0"/>
              <a:t> </a:t>
            </a:r>
            <a:r>
              <a:rPr lang="fr-FR" sz="1000" baseline="0" dirty="0"/>
              <a:t>: </a:t>
            </a:r>
            <a:r>
              <a:rPr lang="fr-FR" sz="1000" baseline="0" dirty="0">
                <a:hlinkClick r:id="rId17"/>
              </a:rPr>
              <a:t>https://datactivist.coop/fr/a-propos/</a:t>
            </a:r>
            <a:r>
              <a:rPr lang="fr-FR" sz="1000" baseline="0" dirty="0"/>
              <a:t> </a:t>
            </a:r>
          </a:p>
          <a:p>
            <a:r>
              <a:rPr lang="fr-FR" sz="1000" dirty="0"/>
              <a:t>« Ouvrir des données, et + largement le savoir dont elles sont le fondement, permet de réduire les asymétries d'information et de créer une situation équitable entre tous les acteurs. L'open data renforce la transparence de l'action publique, fait foisonner l'innovation et </a:t>
            </a:r>
            <a:r>
              <a:rPr lang="fr-FR" sz="1000" dirty="0" err="1"/>
              <a:t>désilote</a:t>
            </a:r>
            <a:r>
              <a:rPr lang="fr-FR" sz="1000" dirty="0"/>
              <a:t> les organisations ».</a:t>
            </a:r>
            <a:endParaRPr lang="fr-FR" sz="1000" baseline="0" dirty="0"/>
          </a:p>
          <a:p>
            <a:endParaRPr lang="fr-FR" sz="11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4699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t>Projet ZERO BRINE- </a:t>
            </a:r>
            <a:r>
              <a:rPr lang="en-US" sz="1000" dirty="0"/>
              <a:t>Re-designing the value and supply chain of water and minerals: a circular economy approach for the recovery of resources from saline impaired effluent (brine) generated by process industries. </a:t>
            </a:r>
            <a:r>
              <a:rPr lang="en-US" sz="900" dirty="0">
                <a:hlinkClick r:id="rId3"/>
              </a:rPr>
              <a:t>https://cordis.europa.eu/project/id/730390</a:t>
            </a:r>
            <a:r>
              <a:rPr lang="en-US" sz="900" dirty="0"/>
              <a:t> </a:t>
            </a:r>
            <a:endParaRPr lang="fr-FR" sz="900" dirty="0"/>
          </a:p>
          <a:p>
            <a:r>
              <a:rPr lang="en-US" sz="1000" dirty="0"/>
              <a:t>It aims to facilitate the implementation of the Circular Economy package and the SPIRE roadmap in various process industries by developing necessary concepts, technological solutions and business models to redesign the value and </a:t>
            </a:r>
            <a:r>
              <a:rPr lang="en-US" sz="1000" b="1" dirty="0"/>
              <a:t>supply chains of minerals and water </a:t>
            </a:r>
            <a:r>
              <a:rPr lang="en-US" sz="1000" dirty="0"/>
              <a:t>while dealing with present </a:t>
            </a:r>
            <a:r>
              <a:rPr lang="en-US" sz="1000" b="1" dirty="0"/>
              <a:t>organic compounds </a:t>
            </a:r>
            <a:r>
              <a:rPr lang="en-US" sz="1000" dirty="0"/>
              <a:t>in a way that allows their subsequent recovery.</a:t>
            </a:r>
          </a:p>
          <a:p>
            <a:r>
              <a:rPr lang="fr-FR" sz="1000" dirty="0"/>
              <a:t>PGD V2: </a:t>
            </a:r>
            <a:r>
              <a:rPr lang="fr-FR" sz="800" dirty="0">
                <a:hlinkClick r:id="rId4"/>
              </a:rPr>
              <a:t>https://libereurope.eu/dmp/zero-brine-data-management-plan/</a:t>
            </a:r>
            <a:r>
              <a:rPr lang="fr-FR" sz="800" dirty="0"/>
              <a:t> </a:t>
            </a:r>
          </a:p>
          <a:p>
            <a:r>
              <a:rPr lang="fr-FR" sz="1000" b="1" i="0" u="none" strike="noStrike" kern="1200" baseline="0" dirty="0">
                <a:solidFill>
                  <a:schemeClr val="tx1"/>
                </a:solidFill>
                <a:latin typeface="+mn-lt"/>
                <a:ea typeface="+mn-ea"/>
                <a:cs typeface="+mn-cs"/>
              </a:rPr>
              <a:t>Storage of data in ZERO BRINE: </a:t>
            </a:r>
            <a:endParaRPr lang="fr-FR"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At the moment, ZERO BRINE uses </a:t>
            </a:r>
            <a:r>
              <a:rPr lang="en-US" sz="1000" b="0" i="0" u="none" strike="noStrike" kern="1200" baseline="0" dirty="0" err="1">
                <a:solidFill>
                  <a:schemeClr val="tx1"/>
                </a:solidFill>
                <a:latin typeface="+mn-lt"/>
                <a:ea typeface="+mn-ea"/>
                <a:cs typeface="+mn-cs"/>
              </a:rPr>
              <a:t>SURFDrive</a:t>
            </a:r>
            <a:r>
              <a:rPr lang="en-US" sz="1000" b="0" i="0" u="none" strike="noStrike" kern="1200" baseline="0" dirty="0">
                <a:solidFill>
                  <a:schemeClr val="tx1"/>
                </a:solidFill>
                <a:latin typeface="+mn-lt"/>
                <a:ea typeface="+mn-ea"/>
                <a:cs typeface="+mn-cs"/>
              </a:rPr>
              <a:t> storage, which is provided by TU DELFT for the data storage for storage of management data. However, the capacity of the </a:t>
            </a:r>
            <a:r>
              <a:rPr lang="en-US" sz="1000" b="0" i="0" u="none" strike="noStrike" kern="1200" baseline="0" dirty="0" err="1">
                <a:solidFill>
                  <a:schemeClr val="tx1"/>
                </a:solidFill>
                <a:latin typeface="+mn-lt"/>
                <a:ea typeface="+mn-ea"/>
                <a:cs typeface="+mn-cs"/>
              </a:rPr>
              <a:t>SURFDrive</a:t>
            </a:r>
            <a:r>
              <a:rPr lang="en-US" sz="1000" b="0" i="0" u="none" strike="noStrike" kern="1200" baseline="0" dirty="0">
                <a:solidFill>
                  <a:schemeClr val="tx1"/>
                </a:solidFill>
                <a:latin typeface="+mn-lt"/>
                <a:ea typeface="+mn-ea"/>
                <a:cs typeface="+mn-cs"/>
              </a:rPr>
              <a:t> will not suffice all produced data during the ZERO BRINE project (see Table 4-1). </a:t>
            </a:r>
            <a:r>
              <a:rPr lang="en-US" sz="1000" b="0" i="0" u="none" strike="noStrike" kern="1200" baseline="0" dirty="0" err="1">
                <a:solidFill>
                  <a:schemeClr val="tx1"/>
                </a:solidFill>
                <a:latin typeface="+mn-lt"/>
                <a:ea typeface="+mn-ea"/>
                <a:cs typeface="+mn-cs"/>
              </a:rPr>
              <a:t>DataverseNL</a:t>
            </a:r>
            <a:r>
              <a:rPr lang="en-US" sz="1000" b="0" i="0" u="none" strike="noStrike" kern="1200" baseline="0" dirty="0">
                <a:solidFill>
                  <a:schemeClr val="tx1"/>
                </a:solidFill>
                <a:latin typeface="+mn-lt"/>
                <a:ea typeface="+mn-ea"/>
                <a:cs typeface="+mn-cs"/>
              </a:rPr>
              <a:t> will be the storage system to be used in ZERO BRINE project. </a:t>
            </a:r>
          </a:p>
          <a:p>
            <a:r>
              <a:rPr lang="en-US" sz="1000" b="0" i="0" u="none" strike="noStrike" kern="1200" baseline="0" dirty="0">
                <a:solidFill>
                  <a:schemeClr val="tx1"/>
                </a:solidFill>
                <a:latin typeface="+mn-lt"/>
                <a:ea typeface="+mn-ea"/>
                <a:cs typeface="+mn-cs"/>
              </a:rPr>
              <a:t>+ Table 4-1: comparing possibilities of data storage entre Dataverse NL , </a:t>
            </a:r>
            <a:r>
              <a:rPr lang="en-US" sz="1000" b="0" i="0" u="none" strike="noStrike" kern="1200" baseline="0" dirty="0" err="1">
                <a:solidFill>
                  <a:schemeClr val="tx1"/>
                </a:solidFill>
                <a:latin typeface="+mn-lt"/>
                <a:ea typeface="+mn-ea"/>
                <a:cs typeface="+mn-cs"/>
              </a:rPr>
              <a:t>Surfdrive</a:t>
            </a:r>
            <a:r>
              <a:rPr lang="en-US" sz="1000" b="0" i="0" u="none" strike="noStrike" kern="1200" baseline="0" dirty="0">
                <a:solidFill>
                  <a:schemeClr val="tx1"/>
                </a:solidFill>
                <a:latin typeface="+mn-lt"/>
                <a:ea typeface="+mn-ea"/>
                <a:cs typeface="+mn-cs"/>
              </a:rPr>
              <a:t> et Subversion</a:t>
            </a:r>
          </a:p>
          <a:p>
            <a:endParaRPr lang="en-US" sz="8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Autres</a:t>
            </a:r>
            <a:r>
              <a:rPr lang="en-US" sz="1000" dirty="0"/>
              <a:t> </a:t>
            </a:r>
            <a:r>
              <a:rPr lang="en-US" sz="1000" dirty="0" err="1"/>
              <a:t>projets</a:t>
            </a:r>
            <a:r>
              <a:rPr lang="en-US" sz="10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Projet</a:t>
            </a:r>
            <a:r>
              <a:rPr lang="en-US" sz="1000" dirty="0"/>
              <a:t> INVITE - </a:t>
            </a:r>
            <a:r>
              <a:rPr lang="en-US" sz="1000" dirty="0" err="1"/>
              <a:t>INnovations</a:t>
            </a:r>
            <a:r>
              <a:rPr lang="en-US" sz="1000" dirty="0"/>
              <a:t> in plant </a:t>
            </a:r>
            <a:r>
              <a:rPr lang="en-US" sz="1000" dirty="0" err="1"/>
              <a:t>VarIety</a:t>
            </a:r>
            <a:r>
              <a:rPr lang="en-US" sz="1000" dirty="0"/>
              <a:t> Testing in Europe to foster the introduction of new varieties better adapted to varying biotic and abiotic conditions and to more sustainable crop management practices. </a:t>
            </a:r>
            <a:r>
              <a:rPr lang="en-US" sz="800" dirty="0">
                <a:hlinkClick r:id="rId5"/>
              </a:rPr>
              <a:t>https://cordis.europa.eu/project/id/817970/results</a:t>
            </a:r>
            <a:r>
              <a:rPr lang="en-US" sz="800" dirty="0"/>
              <a:t> </a:t>
            </a: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08020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000" kern="1200" dirty="0" err="1">
                <a:solidFill>
                  <a:schemeClr val="tx1"/>
                </a:solidFill>
                <a:effectLst/>
                <a:latin typeface="+mn-lt"/>
                <a:ea typeface="+mn-ea"/>
                <a:cs typeface="+mn-cs"/>
              </a:rPr>
              <a:t>Transfert</a:t>
            </a:r>
            <a:r>
              <a:rPr lang="en-US" sz="1000" kern="1200" dirty="0">
                <a:solidFill>
                  <a:schemeClr val="tx1"/>
                </a:solidFill>
                <a:effectLst/>
                <a:latin typeface="+mn-lt"/>
                <a:ea typeface="+mn-ea"/>
                <a:cs typeface="+mn-cs"/>
              </a:rPr>
              <a:t> de </a:t>
            </a:r>
            <a:r>
              <a:rPr lang="en-US" sz="1000" kern="1200" dirty="0" err="1">
                <a:solidFill>
                  <a:schemeClr val="tx1"/>
                </a:solidFill>
                <a:effectLst/>
                <a:latin typeface="+mn-lt"/>
                <a:ea typeface="+mn-ea"/>
                <a:cs typeface="+mn-cs"/>
              </a:rPr>
              <a:t>données</a:t>
            </a:r>
            <a:r>
              <a:rPr lang="en-US" sz="1000" kern="1200" dirty="0">
                <a:solidFill>
                  <a:schemeClr val="tx1"/>
                </a:solidFill>
                <a:effectLst/>
                <a:latin typeface="+mn-lt"/>
                <a:ea typeface="+mn-ea"/>
                <a:cs typeface="+mn-cs"/>
              </a:rPr>
              <a:t> entre </a:t>
            </a:r>
            <a:r>
              <a:rPr lang="en-US" sz="1000" kern="1200" dirty="0" err="1">
                <a:solidFill>
                  <a:schemeClr val="tx1"/>
                </a:solidFill>
                <a:effectLst/>
                <a:latin typeface="+mn-lt"/>
                <a:ea typeface="+mn-ea"/>
                <a:cs typeface="+mn-cs"/>
              </a:rPr>
              <a:t>partenaires</a:t>
            </a:r>
            <a:r>
              <a:rPr lang="en-US" sz="1000" kern="1200" dirty="0">
                <a:solidFill>
                  <a:schemeClr val="tx1"/>
                </a:solidFill>
                <a:effectLst/>
                <a:latin typeface="+mn-lt"/>
                <a:ea typeface="+mn-ea"/>
                <a:cs typeface="+mn-cs"/>
              </a:rPr>
              <a:t> pendant le </a:t>
            </a:r>
            <a:r>
              <a:rPr lang="en-US" sz="1000" kern="1200" dirty="0" err="1">
                <a:solidFill>
                  <a:schemeClr val="tx1"/>
                </a:solidFill>
                <a:effectLst/>
                <a:latin typeface="+mn-lt"/>
                <a:ea typeface="+mn-ea"/>
                <a:cs typeface="+mn-cs"/>
              </a:rPr>
              <a:t>projet</a:t>
            </a:r>
            <a:r>
              <a:rPr lang="en-US" sz="1000" kern="1200" dirty="0">
                <a:solidFill>
                  <a:schemeClr val="tx1"/>
                </a:solidFill>
                <a:effectLst/>
                <a:latin typeface="+mn-lt"/>
                <a:ea typeface="+mn-ea"/>
                <a:cs typeface="+mn-cs"/>
              </a:rPr>
              <a:t>:</a:t>
            </a:r>
          </a:p>
          <a:p>
            <a:r>
              <a:rPr lang="fr-FR" sz="1000" kern="1200" dirty="0">
                <a:solidFill>
                  <a:schemeClr val="tx1"/>
                </a:solidFill>
                <a:effectLst/>
                <a:latin typeface="+mn-lt"/>
                <a:ea typeface="+mn-ea"/>
                <a:cs typeface="+mn-cs"/>
              </a:rPr>
              <a:t>- les données </a:t>
            </a:r>
            <a:r>
              <a:rPr lang="fr-FR" sz="1000" kern="1200" dirty="0" err="1">
                <a:solidFill>
                  <a:schemeClr val="tx1"/>
                </a:solidFill>
                <a:effectLst/>
                <a:latin typeface="+mn-lt"/>
                <a:ea typeface="+mn-ea"/>
                <a:cs typeface="+mn-cs"/>
              </a:rPr>
              <a:t>feront-elles</a:t>
            </a:r>
            <a:r>
              <a:rPr lang="fr-FR" sz="1000" kern="1200" dirty="0">
                <a:solidFill>
                  <a:schemeClr val="tx1"/>
                </a:solidFill>
                <a:effectLst/>
                <a:latin typeface="+mn-lt"/>
                <a:ea typeface="+mn-ea"/>
                <a:cs typeface="+mn-cs"/>
              </a:rPr>
              <a:t> l’objet d’échange ou de partage avec de tiers acteurs ?</a:t>
            </a:r>
          </a:p>
          <a:p>
            <a:r>
              <a:rPr lang="fr-FR" sz="1000" kern="1200" dirty="0">
                <a:solidFill>
                  <a:schemeClr val="tx1"/>
                </a:solidFill>
                <a:effectLst/>
                <a:latin typeface="+mn-lt"/>
                <a:ea typeface="+mn-ea"/>
                <a:cs typeface="+mn-cs"/>
              </a:rPr>
              <a:t>- comment sont déterminés les droits d'accès aux données pendant les recherches ?</a:t>
            </a:r>
            <a:endParaRPr lang="en-US" sz="1000"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Ex: Politique de contrôle d'accès, convention établie entre partenaires, processus formalisé, demande d’accès ponctuel ...</a:t>
            </a:r>
          </a:p>
          <a:p>
            <a:r>
              <a:rPr lang="fr-FR" sz="1000" kern="1200" dirty="0">
                <a:solidFill>
                  <a:schemeClr val="tx1"/>
                </a:solidFill>
                <a:effectLst/>
                <a:latin typeface="+mn-lt"/>
                <a:ea typeface="+mn-ea"/>
                <a:cs typeface="+mn-cs"/>
              </a:rPr>
              <a:t>Les contrôles d’accès sont à la fois logiques et physiques : ISO 27002: </a:t>
            </a:r>
            <a:r>
              <a:rPr lang="fr-FR" sz="1000" kern="1200" dirty="0">
                <a:solidFill>
                  <a:schemeClr val="tx1"/>
                </a:solidFill>
                <a:effectLst/>
                <a:latin typeface="+mn-lt"/>
                <a:ea typeface="+mn-ea"/>
                <a:cs typeface="+mn-cs"/>
                <a:hlinkClick r:id="rId3"/>
              </a:rPr>
              <a:t>https://www.iso.org/fr/standard/54533.html</a:t>
            </a:r>
            <a:r>
              <a:rPr lang="fr-FR" sz="1000" kern="1200" dirty="0">
                <a:solidFill>
                  <a:schemeClr val="tx1"/>
                </a:solidFill>
                <a:effectLst/>
                <a:latin typeface="+mn-lt"/>
                <a:ea typeface="+mn-ea"/>
                <a:cs typeface="+mn-cs"/>
              </a:rPr>
              <a:t> .</a:t>
            </a:r>
          </a:p>
          <a:p>
            <a:r>
              <a:rPr lang="fr-FR" sz="1000" dirty="0"/>
              <a:t>- De quelle manière les partenaires du projet auront-ils accès aux données ? </a:t>
            </a:r>
          </a:p>
          <a:p>
            <a:r>
              <a:rPr lang="fr-FR" sz="1000" dirty="0"/>
              <a:t>Ex: Accès libre, déclaration d'identification/d'authentification, mot de passe, certificat, clé privée,...</a:t>
            </a:r>
          </a:p>
          <a:p>
            <a:r>
              <a:rPr lang="fr-FR" sz="1000" dirty="0"/>
              <a:t>- Décrire les principaux risques et la façon dont ils seront gérés.</a:t>
            </a:r>
          </a:p>
          <a:p>
            <a:endParaRPr lang="fr-FR" sz="1000" dirty="0"/>
          </a:p>
          <a:p>
            <a:r>
              <a:rPr lang="fr-FR" sz="1000" dirty="0"/>
              <a:t>RENATER propose divers services dont l’outil </a:t>
            </a:r>
            <a:r>
              <a:rPr lang="fr-FR" sz="1000" dirty="0" err="1"/>
              <a:t>FileSender</a:t>
            </a:r>
            <a:r>
              <a:rPr lang="fr-FR" sz="1000" dirty="0"/>
              <a:t> et un cloud sécurisé par authentification avec son identifiant institutionnel.</a:t>
            </a:r>
          </a:p>
          <a:p>
            <a:r>
              <a:rPr lang="fr-FR" sz="1000" dirty="0"/>
              <a:t>Cloud Renater (cloud fédéré français) : </a:t>
            </a:r>
            <a:r>
              <a:rPr lang="fr-FR" sz="1000" dirty="0">
                <a:hlinkClick r:id="rId4"/>
              </a:rPr>
              <a:t>https://drive.demo.renater.fr/index.php/apps/user_saml/saml/selectUserBackEnd?redirectUrl</a:t>
            </a:r>
            <a:r>
              <a:rPr lang="fr-FR" sz="1000" dirty="0"/>
              <a:t>=  </a:t>
            </a:r>
          </a:p>
          <a:p>
            <a:r>
              <a:rPr lang="fr-FR" sz="1000" dirty="0"/>
              <a:t>Un guide utilisateur définissant les modalités d’exploitation de la solution est disponible dans l’application, à la racine de l’espace utilisateur.</a:t>
            </a:r>
          </a:p>
          <a:p>
            <a:r>
              <a:rPr lang="fr-FR" sz="1000" dirty="0"/>
              <a:t>La limite de stockage par compte utilisateur est fixée à 20Go. </a:t>
            </a:r>
          </a:p>
          <a:p>
            <a:r>
              <a:rPr lang="fr-FR" sz="1000" dirty="0"/>
              <a:t>RENATER offre un réseau hautement fiable et sécurisé, facilitant la collaboration et la convergence de projets scientifiques et académiques au niveau national mais aussi européen et international. </a:t>
            </a:r>
            <a:r>
              <a:rPr lang="fr-FR" sz="1000" dirty="0">
                <a:hlinkClick r:id="rId5"/>
              </a:rPr>
              <a:t>https://www.renater.fr/</a:t>
            </a:r>
            <a:r>
              <a:rPr lang="fr-FR" sz="1000" dirty="0"/>
              <a:t> </a:t>
            </a:r>
          </a:p>
          <a:p>
            <a:r>
              <a:rPr lang="fr-FR" sz="1000" dirty="0"/>
              <a:t>RENATER a signé un accord de collaboration avec WACREN pour son développement en Afrique.</a:t>
            </a:r>
          </a:p>
          <a:p>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Voir les infos dans le cours FOSTER N° 3: </a:t>
            </a:r>
            <a:r>
              <a:rPr lang="fr-FR" sz="1000" b="0" dirty="0"/>
              <a:t>Protection des données </a:t>
            </a:r>
            <a:r>
              <a:rPr lang="fr-FR" sz="1000" b="0" dirty="0" err="1"/>
              <a:t>integrite</a:t>
            </a:r>
            <a:r>
              <a:rPr lang="fr-FR" sz="1000" b="0" dirty="0"/>
              <a:t> scientifique Ethique FRADAPT </a:t>
            </a:r>
            <a:r>
              <a:rPr lang="fr-FR" sz="1000" b="0" dirty="0" err="1"/>
              <a:t>Inist</a:t>
            </a:r>
            <a:r>
              <a:rPr lang="fr-FR" sz="1000" b="0" dirty="0"/>
              <a:t>-CNRS</a:t>
            </a:r>
            <a:r>
              <a:rPr lang="fr-FR" sz="1000" b="1" dirty="0"/>
              <a:t>:  </a:t>
            </a:r>
            <a:r>
              <a:rPr lang="fr-FR" sz="1000" dirty="0"/>
              <a:t> </a:t>
            </a:r>
            <a:r>
              <a:rPr lang="fr-FR" sz="1000" dirty="0">
                <a:hlinkClick r:id="rId6"/>
              </a:rPr>
              <a:t>https://callisto-formation.fr/mod/resource/view.php?id=11028</a:t>
            </a:r>
            <a:r>
              <a:rPr lang="fr-FR" sz="1000" dirty="0"/>
              <a:t> </a:t>
            </a:r>
          </a:p>
          <a:p>
            <a:endParaRPr lang="fr-FR" sz="10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9619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Projet IMPRINT - </a:t>
            </a:r>
            <a:r>
              <a:rPr lang="fr-FR" sz="1000" dirty="0" err="1">
                <a:sym typeface="Wingdings" panose="05000000000000000000" pitchFamily="2" charset="2"/>
              </a:rPr>
              <a:t>IMpacts</a:t>
            </a:r>
            <a:r>
              <a:rPr lang="fr-FR" sz="1000" dirty="0">
                <a:sym typeface="Wingdings" panose="05000000000000000000" pitchFamily="2" charset="2"/>
              </a:rPr>
              <a:t> des </a:t>
            </a:r>
            <a:r>
              <a:rPr lang="fr-FR" sz="1000" dirty="0" err="1">
                <a:sym typeface="Wingdings" panose="05000000000000000000" pitchFamily="2" charset="2"/>
              </a:rPr>
              <a:t>PRocessus</a:t>
            </a:r>
            <a:r>
              <a:rPr lang="fr-FR" sz="1000" dirty="0">
                <a:sym typeface="Wingdings" panose="05000000000000000000" pitchFamily="2" charset="2"/>
              </a:rPr>
              <a:t> </a:t>
            </a:r>
            <a:r>
              <a:rPr lang="fr-FR" sz="1000" dirty="0" err="1">
                <a:sym typeface="Wingdings" panose="05000000000000000000" pitchFamily="2" charset="2"/>
              </a:rPr>
              <a:t>mIcroclimatiques</a:t>
            </a:r>
            <a:r>
              <a:rPr lang="fr-FR" sz="1000" dirty="0">
                <a:sym typeface="Wingdings" panose="05000000000000000000" pitchFamily="2" charset="2"/>
              </a:rPr>
              <a:t> sur la </a:t>
            </a:r>
            <a:r>
              <a:rPr lang="fr-FR" sz="1000" dirty="0" err="1">
                <a:sym typeface="Wingdings" panose="05000000000000000000" pitchFamily="2" charset="2"/>
              </a:rPr>
              <a:t>redistributioN</a:t>
            </a:r>
            <a:r>
              <a:rPr lang="fr-FR" sz="1000" dirty="0">
                <a:sym typeface="Wingdings" panose="05000000000000000000" pitchFamily="2" charset="2"/>
              </a:rPr>
              <a:t> de la </a:t>
            </a:r>
            <a:r>
              <a:rPr lang="fr-FR" sz="1000" dirty="0" err="1">
                <a:sym typeface="Wingdings" panose="05000000000000000000" pitchFamily="2" charset="2"/>
              </a:rPr>
              <a:t>biodiversiTé</a:t>
            </a:r>
            <a:r>
              <a:rPr lang="fr-FR" sz="1000" dirty="0">
                <a:sym typeface="Wingdings" panose="05000000000000000000" pitchFamily="2" charset="2"/>
              </a:rPr>
              <a:t> forestière en contexte de réchauffement du macroclimat.</a:t>
            </a:r>
          </a:p>
          <a:p>
            <a:r>
              <a:rPr lang="fr-FR" sz="1000" dirty="0">
                <a:sym typeface="Wingdings" panose="05000000000000000000" pitchFamily="2" charset="2"/>
                <a:hlinkClick r:id="rId3"/>
              </a:rPr>
              <a:t>https://dmp.opidor.fr/plans/5082/export.pdf</a:t>
            </a:r>
            <a:endParaRPr lang="fr-FR"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Projet ANR: </a:t>
            </a:r>
            <a:r>
              <a:rPr lang="fr-FR" sz="1000" dirty="0">
                <a:sym typeface="Wingdings" panose="05000000000000000000" pitchFamily="2" charset="2"/>
                <a:hlinkClick r:id="rId4"/>
              </a:rPr>
              <a:t>https://anr.fr/Projet-ANR-19-CE32-0005</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Site du projet: </a:t>
            </a:r>
            <a:r>
              <a:rPr lang="fr-FR" sz="1000" dirty="0">
                <a:sym typeface="Wingdings" panose="05000000000000000000" pitchFamily="2" charset="2"/>
                <a:hlinkClick r:id="rId5"/>
              </a:rPr>
              <a:t>https://microclimat.cnrs.fr/</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PGD</a:t>
            </a:r>
            <a:r>
              <a:rPr lang="en-US" sz="1200" dirty="0"/>
              <a:t>. 2020. </a:t>
            </a:r>
            <a:r>
              <a:rPr lang="en-US" sz="1000" u="sng" dirty="0">
                <a:hlinkClick r:id="rId3"/>
              </a:rPr>
              <a:t>https://dmp.opidor.fr/plans/5082/export.pdf</a:t>
            </a:r>
            <a:endParaRPr lang="en-US" sz="100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ym typeface="Wingdings" panose="05000000000000000000" pitchFamily="2" charset="2"/>
            </a:endParaRP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856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4661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2411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1"/>
            <a:ext cx="5671714" cy="4467220"/>
          </a:xfrm>
        </p:spPr>
        <p:txBody>
          <a:bodyPr/>
          <a:lstStyle/>
          <a:p>
            <a:pPr marL="0" indent="0">
              <a:buFont typeface="Wingdings" panose="05000000000000000000" pitchFamily="2" charset="2"/>
              <a:buNone/>
            </a:pPr>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115</a:t>
            </a:fld>
            <a:endParaRPr lang="fr-FR"/>
          </a:p>
        </p:txBody>
      </p:sp>
    </p:spTree>
    <p:extLst>
      <p:ext uri="{BB962C8B-B14F-4D97-AF65-F5344CB8AC3E}">
        <p14:creationId xmlns:p14="http://schemas.microsoft.com/office/powerpoint/2010/main" val="18776126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8457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Arbre de décision du Cirad. Avez-vous le droit ou l'obligation de diffuser vos données ? Cirad 2021.</a:t>
            </a:r>
            <a:r>
              <a:rPr lang="fr-FR" sz="1000" i="1" dirty="0"/>
              <a:t> </a:t>
            </a:r>
            <a:r>
              <a:rPr lang="fr-FR" sz="1000" dirty="0">
                <a:hlinkClick r:id="rId3" tooltip="Lien vers https://doi.org/10.18167/coopist/0075"/>
              </a:rPr>
              <a:t>https://doi.org/10.18167/coopist/0075</a:t>
            </a:r>
            <a:endParaRPr lang="fr-FR" sz="1000" dirty="0"/>
          </a:p>
          <a:p>
            <a:endParaRPr lang="fr-FR" sz="800" dirty="0"/>
          </a:p>
          <a:p>
            <a:r>
              <a:rPr lang="fr-FR" sz="1000" dirty="0"/>
              <a:t>Le règlement général sur la protection des données – RGPD. Mai 2018. </a:t>
            </a:r>
            <a:r>
              <a:rPr lang="fr-FR" sz="900" dirty="0">
                <a:hlinkClick r:id="rId4"/>
              </a:rPr>
              <a:t>https://www.cnil.fr/fr/reglement-europeen-protection-donnees</a:t>
            </a:r>
            <a:r>
              <a:rPr lang="fr-FR" sz="900" dirty="0"/>
              <a:t> </a:t>
            </a:r>
          </a:p>
          <a:p>
            <a:r>
              <a:rPr lang="fr-FR" sz="1000" dirty="0"/>
              <a:t>Les sciences humaines et sociales et la protection des données à caractère personnel dans le contexte de la science ouverte. Guide pour la recherche. V2. </a:t>
            </a:r>
            <a:r>
              <a:rPr lang="fr-FR" sz="1000" dirty="0" err="1"/>
              <a:t>Fevrier</a:t>
            </a:r>
            <a:r>
              <a:rPr lang="fr-FR" sz="1000" dirty="0"/>
              <a:t> 2021. </a:t>
            </a:r>
            <a:r>
              <a:rPr lang="fr-FR" sz="1000" dirty="0" err="1"/>
              <a:t>InSHS</a:t>
            </a:r>
            <a:r>
              <a:rPr lang="fr-FR" sz="1000" dirty="0"/>
              <a:t>-CNRS. </a:t>
            </a:r>
            <a:r>
              <a:rPr lang="fr-FR" sz="900" dirty="0">
                <a:hlinkClick r:id="rId5"/>
              </a:rPr>
              <a:t>https://www.inshs.cnrs.fr/sites/institut_inshs/files/pdf/Guide_rgpd_2021.pdf</a:t>
            </a:r>
            <a:r>
              <a:rPr lang="fr-FR" sz="900" dirty="0"/>
              <a:t> </a:t>
            </a:r>
          </a:p>
          <a:p>
            <a:r>
              <a:rPr lang="fr-FR" sz="1000" dirty="0"/>
              <a:t>Le PGD doit décrire les procédures de conformité que le projet s’engage à mettre en œuvre avant la collecte / au cours du projet.</a:t>
            </a:r>
          </a:p>
          <a:p>
            <a:r>
              <a:rPr lang="fr-FR" sz="1000" dirty="0"/>
              <a:t>Site de la CNIL pour trouver la loi des pays où sont réalisées les enquêtes : </a:t>
            </a:r>
            <a:r>
              <a:rPr lang="fr-FR" sz="900" dirty="0">
                <a:solidFill>
                  <a:schemeClr val="tx1"/>
                </a:solidFill>
                <a:ea typeface="+mn-ea"/>
                <a:cs typeface="+mn-cs"/>
                <a:hlinkClick r:id="rId6"/>
              </a:rPr>
              <a:t>https://www.cnil.fr/fr/la-protection-des-donnees-dans-le-monde</a:t>
            </a:r>
            <a:r>
              <a:rPr lang="fr-FR" sz="900" dirty="0">
                <a:solidFill>
                  <a:schemeClr val="tx1"/>
                </a:solidFill>
                <a:ea typeface="+mn-ea"/>
                <a:cs typeface="+mn-cs"/>
              </a:rPr>
              <a:t> </a:t>
            </a:r>
          </a:p>
          <a:p>
            <a:endParaRPr lang="fr-FR" sz="900" dirty="0">
              <a:solidFill>
                <a:schemeClr val="tx1"/>
              </a:solidFill>
              <a:ea typeface="+mn-ea"/>
              <a:cs typeface="+mn-cs"/>
            </a:endParaRPr>
          </a:p>
          <a:p>
            <a:r>
              <a:rPr lang="fr-FR" sz="900" dirty="0">
                <a:solidFill>
                  <a:schemeClr val="tx1"/>
                </a:solidFill>
                <a:ea typeface="+mn-ea"/>
                <a:cs typeface="+mn-cs"/>
              </a:rPr>
              <a:t>Le RGPD prévoit une </a:t>
            </a:r>
            <a:r>
              <a:rPr lang="fr-FR" sz="900" b="1" dirty="0">
                <a:solidFill>
                  <a:schemeClr val="tx1"/>
                </a:solidFill>
                <a:ea typeface="+mn-ea"/>
                <a:cs typeface="+mn-cs"/>
              </a:rPr>
              <a:t>exemption pour la recherche </a:t>
            </a:r>
            <a:r>
              <a:rPr lang="fr-FR" sz="900" dirty="0">
                <a:solidFill>
                  <a:schemeClr val="tx1"/>
                </a:solidFill>
                <a:ea typeface="+mn-ea"/>
                <a:cs typeface="+mn-cs"/>
              </a:rPr>
              <a:t>:</a:t>
            </a:r>
          </a:p>
          <a:p>
            <a:r>
              <a:rPr lang="fr-FR" sz="900" dirty="0">
                <a:solidFill>
                  <a:schemeClr val="tx1"/>
                </a:solidFill>
                <a:ea typeface="+mn-ea"/>
                <a:cs typeface="+mn-cs"/>
              </a:rPr>
              <a:t>• Si elle concerne « l'intérêt public, des fins de recherche scientifique ou historique ou des fins statistiques » (art. 5.1 2016/679/UE) ;</a:t>
            </a:r>
          </a:p>
          <a:p>
            <a:r>
              <a:rPr lang="fr-FR" sz="900" dirty="0">
                <a:solidFill>
                  <a:schemeClr val="tx1"/>
                </a:solidFill>
                <a:ea typeface="+mn-ea"/>
                <a:cs typeface="+mn-cs"/>
              </a:rPr>
              <a:t>• Si « la personne concernée a donné son consentement au traitement de ses données personnelles pour une ou plusieurs finalités spécifiques » (Art. 6.1 2016/679/UE)</a:t>
            </a:r>
          </a:p>
          <a:p>
            <a:endParaRPr lang="fr-FR" sz="800" dirty="0"/>
          </a:p>
          <a:p>
            <a:r>
              <a:rPr lang="fr-FR" sz="1000" dirty="0"/>
              <a:t>Fondation pour la recherche sur la biodiversité (FRB) - Réglementation européenne sur l’accès et le partage des avantages (APA) :</a:t>
            </a:r>
          </a:p>
          <a:p>
            <a:r>
              <a:rPr lang="fr-FR" sz="900" dirty="0">
                <a:hlinkClick r:id="rId7"/>
              </a:rPr>
              <a:t>https://www.fondationbiodiversite.fr/les-enjeux-de-la-biodiversite/biodiversite-et-reglementation/zoom-apa/</a:t>
            </a:r>
            <a:r>
              <a:rPr lang="fr-FR" sz="900" dirty="0"/>
              <a:t> </a:t>
            </a:r>
          </a:p>
          <a:p>
            <a:r>
              <a:rPr lang="fr-FR" sz="900" dirty="0">
                <a:hlinkClick r:id="rId8"/>
              </a:rPr>
              <a:t>https://www.fondationbiodiversite.fr/reglementation-europeenne-sur-lacces-et-le-partage-des-avantages-apa/</a:t>
            </a:r>
            <a:r>
              <a:rPr lang="fr-FR" sz="900" dirty="0"/>
              <a:t> </a:t>
            </a:r>
          </a:p>
          <a:p>
            <a:r>
              <a:rPr lang="fr-FR" sz="1000" dirty="0"/>
              <a:t>« Afin de respecter l’obligation de diligence nécessaire, les utilisateurs doivent prendre des mesures pour </a:t>
            </a:r>
            <a:r>
              <a:rPr lang="fr-FR" sz="1000" b="1" dirty="0"/>
              <a:t>tracer</a:t>
            </a:r>
            <a:r>
              <a:rPr lang="fr-FR" sz="1000" dirty="0"/>
              <a:t>, </a:t>
            </a:r>
            <a:r>
              <a:rPr lang="fr-FR" sz="1000" b="1" dirty="0"/>
              <a:t>documenter, conserver</a:t>
            </a:r>
            <a:r>
              <a:rPr lang="fr-FR" sz="1000" dirty="0"/>
              <a:t> et </a:t>
            </a:r>
            <a:r>
              <a:rPr lang="fr-FR" sz="1000" b="1" dirty="0"/>
              <a:t>transférer</a:t>
            </a:r>
            <a:r>
              <a:rPr lang="fr-FR" sz="1000" dirty="0"/>
              <a:t> les informations liées à l’utilisation des ressources génétiques et des connaissances traditionnelles associées. La documentation doit être</a:t>
            </a:r>
            <a:r>
              <a:rPr lang="fr-FR" sz="1000" b="1" dirty="0"/>
              <a:t> conservée 20 ans après la fin de l’utilisation</a:t>
            </a:r>
            <a:r>
              <a:rPr lang="fr-FR" sz="1000" dirty="0"/>
              <a:t>. »</a:t>
            </a:r>
          </a:p>
          <a:p>
            <a:r>
              <a:rPr lang="fr-FR" sz="1000" dirty="0"/>
              <a:t>Les exclusions concernent :</a:t>
            </a:r>
          </a:p>
          <a:p>
            <a:pPr marL="266700"/>
            <a:r>
              <a:rPr lang="fr-FR" sz="1000" dirty="0"/>
              <a:t>les ressources génétiques et connaissances traditionnelles associées acquises avant oct. 2014 ;</a:t>
            </a:r>
          </a:p>
          <a:p>
            <a:pPr marL="266700"/>
            <a:r>
              <a:rPr lang="fr-FR" sz="1000" dirty="0"/>
              <a:t>les ressources génétiques couvertes par d’autres instruments : Traité international sur les ressources </a:t>
            </a:r>
            <a:r>
              <a:rPr lang="fr-FR" sz="1000" dirty="0" err="1"/>
              <a:t>phytogénétiques</a:t>
            </a:r>
            <a:r>
              <a:rPr lang="fr-FR" sz="1000" dirty="0"/>
              <a:t> pour l’alimentation et l’agriculture (TIRPAA)</a:t>
            </a:r>
          </a:p>
          <a:p>
            <a:r>
              <a:rPr lang="fr-FR" sz="1000" dirty="0"/>
              <a:t>Rapport de la FRB sur le cas particulier de l’utilisation des </a:t>
            </a:r>
            <a:r>
              <a:rPr lang="fr-FR" sz="1000" b="1" dirty="0"/>
              <a:t>données de séquençage </a:t>
            </a:r>
            <a:r>
              <a:rPr lang="fr-FR" sz="1000" dirty="0"/>
              <a:t>de ressources génétiques pour l’alimentation et l’agriculture : </a:t>
            </a:r>
            <a:r>
              <a:rPr lang="fr-FR" sz="900" dirty="0">
                <a:hlinkClick r:id="rId9"/>
              </a:rPr>
              <a:t>https://www.fondationbiodiversite.fr/wp-content/uploads/2019/11/FRB-Rapport-DSI-Resume-executif-2019.pdf</a:t>
            </a:r>
            <a:r>
              <a:rPr lang="fr-FR" sz="900" dirty="0"/>
              <a:t> </a:t>
            </a:r>
          </a:p>
          <a:p>
            <a:r>
              <a:rPr lang="fr-FR" sz="1000" dirty="0"/>
              <a:t>Pour connaitre la législation du pays fournisseur voir le site de la Convention sur la diversité biologique : </a:t>
            </a:r>
            <a:r>
              <a:rPr lang="fr-FR" sz="900" dirty="0">
                <a:hlinkClick r:id="rId10"/>
              </a:rPr>
              <a:t>https://absch.cbd.int/fr/countries</a:t>
            </a:r>
            <a:r>
              <a:rPr lang="fr-FR" sz="900" dirty="0"/>
              <a:t> </a:t>
            </a:r>
          </a:p>
          <a:p>
            <a:endParaRPr lang="fr-FR" sz="800" dirty="0"/>
          </a:p>
          <a:p>
            <a:r>
              <a:rPr lang="fr-FR" sz="1000" b="1" dirty="0"/>
              <a:t>Les comités d’éthique </a:t>
            </a:r>
            <a:r>
              <a:rPr lang="fr-FR" sz="1000" dirty="0"/>
              <a:t>en expérimentation animale : </a:t>
            </a:r>
            <a:r>
              <a:rPr lang="fr-FR" sz="800" dirty="0">
                <a:hlinkClick r:id="rId11"/>
              </a:rPr>
              <a:t>https://www.ram.cnrs.fr/index.php/comite-d-ethique</a:t>
            </a:r>
            <a:r>
              <a:rPr lang="fr-FR" sz="800" dirty="0"/>
              <a:t> </a:t>
            </a:r>
          </a:p>
          <a:p>
            <a:r>
              <a:rPr lang="fr-FR" sz="1000" dirty="0"/>
              <a:t>Pour contacter le comité d’éthique Occitanie-</a:t>
            </a:r>
            <a:r>
              <a:rPr lang="fr-FR" sz="1000" dirty="0" err="1"/>
              <a:t>Méditérranée</a:t>
            </a:r>
            <a:r>
              <a:rPr lang="fr-FR" sz="1000" dirty="0"/>
              <a:t> : </a:t>
            </a:r>
            <a:r>
              <a:rPr lang="fr-FR" sz="1000" dirty="0">
                <a:hlinkClick r:id="rId12"/>
              </a:rPr>
              <a:t>ceealr36@biocampus.cnrs.fr</a:t>
            </a:r>
            <a:endParaRPr lang="fr-FR" sz="1000" dirty="0"/>
          </a:p>
          <a:p>
            <a:endParaRPr lang="fr-FR" sz="800" dirty="0"/>
          </a:p>
          <a:p>
            <a:r>
              <a:rPr lang="fr-FR" sz="1000" b="0" dirty="0"/>
              <a:t>Données avec </a:t>
            </a:r>
            <a:r>
              <a:rPr lang="fr-FR" sz="1000" b="1" dirty="0"/>
              <a:t>des droits de propriété intellectuelle</a:t>
            </a:r>
          </a:p>
          <a:p>
            <a:pPr defTabSz="266700"/>
            <a:r>
              <a:rPr lang="fr-FR" sz="1000" b="0" dirty="0"/>
              <a:t>	ex: données obtenues lors collaboration avec un partenaire privé, </a:t>
            </a:r>
          </a:p>
          <a:p>
            <a:pPr defTabSz="450850"/>
            <a:r>
              <a:rPr lang="fr-FR" sz="1000" b="0" dirty="0"/>
              <a:t>	données avec droits d’auteurs (ex: photos)</a:t>
            </a:r>
          </a:p>
          <a:p>
            <a:pPr defTabSz="450850"/>
            <a:r>
              <a:rPr lang="fr-FR" sz="1000" b="0" dirty="0"/>
              <a:t>	données obtenues à partir de données fournies par un partenaire,…</a:t>
            </a:r>
          </a:p>
          <a:p>
            <a:r>
              <a:rPr lang="fr-FR" sz="1000" b="0" dirty="0"/>
              <a:t>Voir </a:t>
            </a:r>
            <a:r>
              <a:rPr lang="fr-FR" sz="1000" b="1" dirty="0"/>
              <a:t>Réutiliser des données </a:t>
            </a:r>
            <a:r>
              <a:rPr lang="fr-FR" sz="1000" b="0" dirty="0"/>
              <a:t>dans Intranet Data : </a:t>
            </a:r>
            <a:r>
              <a:rPr lang="fr-FR" sz="800" b="0" dirty="0">
                <a:hlinkClick r:id="rId13"/>
              </a:rPr>
              <a:t>https://intranet-data.cirad.fr/droits/reutiliser-des-donnees</a:t>
            </a:r>
            <a:r>
              <a:rPr lang="fr-FR" sz="800" b="0" dirty="0"/>
              <a:t> </a:t>
            </a:r>
          </a:p>
          <a:p>
            <a:r>
              <a:rPr lang="fr-FR" sz="1000" b="0" dirty="0"/>
              <a:t>Questions à se poser: Y a-t-il des droits de propriété intellectuelle </a:t>
            </a:r>
            <a:r>
              <a:rPr lang="fr-FR" sz="1000" dirty="0"/>
              <a:t>(PI) sur des données créées lors du projet ? Quel partenaire détient les droits ? Quelle est la législation applicable en la matière ? </a:t>
            </a:r>
          </a:p>
          <a:p>
            <a:r>
              <a:rPr lang="fr-FR" sz="1000" dirty="0"/>
              <a:t>Recommandations:</a:t>
            </a:r>
          </a:p>
          <a:p>
            <a:r>
              <a:rPr lang="fr-FR" sz="1000" dirty="0"/>
              <a:t>• Indiquer le propriétaire des données (mention dans l’accord de consortium...).</a:t>
            </a:r>
          </a:p>
          <a:p>
            <a:r>
              <a:rPr lang="fr-FR" sz="1000" dirty="0"/>
              <a:t>• Décrire le projet collaboratif (quelles institutions y prennent part, de quelles manières...).</a:t>
            </a:r>
          </a:p>
          <a:p>
            <a:endParaRPr lang="fr-FR" sz="800" dirty="0"/>
          </a:p>
          <a:p>
            <a:r>
              <a:rPr lang="fr-FR" sz="1000" dirty="0"/>
              <a:t>Biodiversité et diffusion d’infos concernant des </a:t>
            </a:r>
            <a:r>
              <a:rPr lang="fr-FR" sz="1000" b="1" dirty="0"/>
              <a:t>espèces sensibles </a:t>
            </a:r>
            <a:r>
              <a:rPr lang="fr-FR" sz="1000" dirty="0"/>
              <a:t>: </a:t>
            </a:r>
          </a:p>
          <a:p>
            <a:r>
              <a:rPr lang="en-US" sz="1000" dirty="0"/>
              <a:t>Chapman (2020) Current Best Practices for Generalizing Sensitive Species Occurrence Data. GBIF. </a:t>
            </a:r>
            <a:r>
              <a:rPr lang="en-US" sz="900" dirty="0">
                <a:hlinkClick r:id="rId14"/>
              </a:rPr>
              <a:t>https://doi.org/10.15468/doc-5jp4-5g10</a:t>
            </a:r>
            <a:r>
              <a:rPr lang="en-US" sz="900" dirty="0"/>
              <a:t>. </a:t>
            </a:r>
            <a:r>
              <a:rPr lang="en-US" sz="1000" dirty="0"/>
              <a:t>This document aims to provide best practice (or best current practice) for dealing with sensitive primary species occurrence data, and provide guidance on how to make as much data available without at the same time opening up the species to harm because data has been placed in the public domain.</a:t>
            </a:r>
          </a:p>
          <a:p>
            <a:endParaRPr lang="en-US" sz="11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5432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280887"/>
          </a:xfrm>
        </p:spPr>
        <p:txBody>
          <a:bodyPr/>
          <a:lstStyle/>
          <a:p>
            <a:r>
              <a:rPr lang="en-US" dirty="0"/>
              <a:t>Personal data include names, identification numbers, location data, online identifiers, or elements that are characteristic of a person’s physical, physiological, genetic, mental, economic, cultural or social identity. Anonymous data is not considered personal data. Pseudonymized data, however, is considered personal data. (</a:t>
            </a:r>
            <a:r>
              <a:rPr lang="en-US" dirty="0" err="1"/>
              <a:t>issu</a:t>
            </a:r>
            <a:r>
              <a:rPr lang="en-US" dirty="0"/>
              <a:t> des documents de DANS : </a:t>
            </a:r>
            <a:r>
              <a:rPr lang="en-US" sz="800" dirty="0">
                <a:hlinkClick r:id="rId3"/>
              </a:rPr>
              <a:t>https://dans.knaw.nl/en/depositing-data-manual/before-depositing/</a:t>
            </a:r>
            <a:r>
              <a:rPr lang="en-US" sz="800" dirty="0"/>
              <a:t>).</a:t>
            </a:r>
            <a:endParaRPr lang="fr-FR" sz="800" dirty="0"/>
          </a:p>
          <a:p>
            <a:endParaRPr lang="fr-FR" sz="800" dirty="0"/>
          </a:p>
          <a:p>
            <a:r>
              <a:rPr lang="fr-FR" dirty="0"/>
              <a:t>Durée de conservation : Voir site Cirad - RGPD: </a:t>
            </a:r>
            <a:r>
              <a:rPr lang="fr-FR" sz="900" dirty="0">
                <a:hlinkClick r:id="rId4"/>
              </a:rPr>
              <a:t>https://intranet-rgpd.cirad.fr/actualites/actualites-generalistes/nouvelle-sanction-de-la-cnil-rappel-sur-les-durees-de-conservation-et-les-mesures-de-securite</a:t>
            </a:r>
            <a:r>
              <a:rPr lang="fr-FR" sz="900" dirty="0"/>
              <a:t> </a:t>
            </a:r>
          </a:p>
          <a:p>
            <a:endParaRPr lang="fr-FR" sz="800" dirty="0"/>
          </a:p>
          <a:p>
            <a:r>
              <a:rPr lang="fr-FR" sz="1100" b="0" dirty="0"/>
              <a:t>Exemples de données non considérées comme des données à caractère personnel: </a:t>
            </a:r>
            <a:r>
              <a:rPr lang="fr-FR" sz="900" b="0" dirty="0">
                <a:hlinkClick r:id="rId5"/>
              </a:rPr>
              <a:t>https://commission.europa.eu/law/law-topic/data-protection/reform/what-personal-data_fr</a:t>
            </a:r>
            <a:r>
              <a:rPr lang="fr-FR" sz="900" b="0" dirty="0"/>
              <a:t>  </a:t>
            </a:r>
          </a:p>
          <a:p>
            <a:pPr marL="266700"/>
            <a:r>
              <a:rPr lang="fr-FR" sz="900" dirty="0"/>
              <a:t>le numéro d’enregistrement d’une société;</a:t>
            </a:r>
          </a:p>
          <a:p>
            <a:pPr marL="266700"/>
            <a:r>
              <a:rPr lang="fr-FR" sz="900" dirty="0"/>
              <a:t>une adresse e-mail telle que </a:t>
            </a:r>
            <a:r>
              <a:rPr lang="fr-FR" sz="900" dirty="0">
                <a:hlinkClick r:id="rId6"/>
              </a:rPr>
              <a:t>info@société.com</a:t>
            </a:r>
            <a:r>
              <a:rPr lang="fr-FR" sz="900" dirty="0"/>
              <a:t>;</a:t>
            </a:r>
          </a:p>
          <a:p>
            <a:pPr marL="266700"/>
            <a:r>
              <a:rPr lang="fr-FR" sz="900" dirty="0"/>
              <a:t>des données anonymisées.</a:t>
            </a:r>
          </a:p>
          <a:p>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117</a:t>
            </a:fld>
            <a:endParaRPr lang="fr-FR" dirty="0"/>
          </a:p>
        </p:txBody>
      </p:sp>
    </p:spTree>
    <p:extLst>
      <p:ext uri="{BB962C8B-B14F-4D97-AF65-F5344CB8AC3E}">
        <p14:creationId xmlns:p14="http://schemas.microsoft.com/office/powerpoint/2010/main" val="36359297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5577031"/>
          </a:xfrm>
        </p:spPr>
        <p:txBody>
          <a:bodyPr/>
          <a:lstStyle/>
          <a:p>
            <a:r>
              <a:rPr lang="fr-FR" sz="1000" b="1" dirty="0"/>
              <a:t>Ressources sur le sujet</a:t>
            </a:r>
            <a:r>
              <a:rPr lang="fr-FR" sz="1000" dirty="0"/>
              <a:t>:</a:t>
            </a:r>
          </a:p>
          <a:p>
            <a:r>
              <a:rPr lang="fr-FR" sz="1000" dirty="0"/>
              <a:t>CNIL: Recherche scientifique (hors santé) : focus sur certaines catégories de données personnelles. 2022. </a:t>
            </a:r>
            <a:r>
              <a:rPr lang="fr-FR" sz="900" dirty="0">
                <a:hlinkClick r:id="rId3"/>
              </a:rPr>
              <a:t>https://www.cnil.fr/fr/recherche-scientifique-hors-sante/focus-certaines-categories-donnees-personnelles</a:t>
            </a:r>
            <a:r>
              <a:rPr lang="fr-FR" sz="900" dirty="0"/>
              <a:t> </a:t>
            </a:r>
          </a:p>
          <a:p>
            <a:r>
              <a:rPr lang="fr-FR" sz="1000" dirty="0"/>
              <a:t>Boîte à outils pour les données sensibles destinée aux chercheurs. Le Groupe d’experts sur les données sensibles du Réseau Portage (Canada) a créé une suite d’outils pour les chercheurs canadiens. Partie 3 : Langage en matière de gestion de données de recherche pour le consentement éclairé. 2020. </a:t>
            </a:r>
            <a:r>
              <a:rPr lang="fr-FR" sz="800" dirty="0">
                <a:hlinkClick r:id="rId4"/>
              </a:rPr>
              <a:t>https://zenodo.org/record/4107186#.YMi8YPlKiUk</a:t>
            </a:r>
            <a:r>
              <a:rPr lang="fr-FR" sz="800" dirty="0"/>
              <a:t> </a:t>
            </a:r>
          </a:p>
          <a:p>
            <a:r>
              <a:rPr lang="fr-FR" sz="1000" dirty="0"/>
              <a:t>Voir aussi:</a:t>
            </a:r>
          </a:p>
          <a:p>
            <a:r>
              <a:rPr lang="fr-FR" sz="900" dirty="0">
                <a:hlinkClick r:id="rId5"/>
              </a:rPr>
              <a:t>https://scilifelab-data-guidelines.readthedocs.io/en/latest/docs/general/sensitive_data.html</a:t>
            </a:r>
            <a:endParaRPr lang="fr-FR" sz="900" dirty="0"/>
          </a:p>
          <a:p>
            <a:r>
              <a:rPr lang="fr-FR" sz="1000" dirty="0"/>
              <a:t>« </a:t>
            </a:r>
            <a:r>
              <a:rPr lang="en-US" sz="1000" i="1" dirty="0"/>
              <a:t>What are the exemptions for the prohibition for processing of special categories of data (such as health and genetic data) under Art. 9 GDPR used?</a:t>
            </a:r>
          </a:p>
          <a:p>
            <a:r>
              <a:rPr lang="en-US" sz="1000" i="1" dirty="0"/>
              <a:t>Processing of certain categories of personal data is not allowed unless there are exemptions in law to allow this. Among these categories (“sensitive data”) are “‘[…] data revealing racial or ethnic origin, […] genetic data, […] data concerning health’”. Most types of personal data collected in biomedical research will fall under these categories. Article 9 (2) lists a number of exemptions that apply, of which consent and scientific research are most likely to be relevant for research. …”</a:t>
            </a:r>
          </a:p>
          <a:p>
            <a:endParaRPr lang="fr-FR" sz="800" i="1" dirty="0"/>
          </a:p>
          <a:p>
            <a:r>
              <a:rPr lang="en-US" sz="1000" dirty="0"/>
              <a:t>Site de </a:t>
            </a:r>
            <a:r>
              <a:rPr lang="en-US" sz="1000" dirty="0" err="1"/>
              <a:t>l’Australian</a:t>
            </a:r>
            <a:r>
              <a:rPr lang="en-US" sz="1000" dirty="0"/>
              <a:t> Research Data Commons : </a:t>
            </a:r>
            <a:r>
              <a:rPr lang="en-US" sz="900" dirty="0">
                <a:hlinkClick r:id="rId6"/>
              </a:rPr>
              <a:t>https://ardc.edu.au/resource/sensitive-data/</a:t>
            </a:r>
            <a:r>
              <a:rPr lang="en-US" sz="900" dirty="0"/>
              <a:t>  </a:t>
            </a:r>
          </a:p>
          <a:p>
            <a:r>
              <a:rPr lang="en-US" sz="1000" dirty="0" err="1"/>
              <a:t>Arbre</a:t>
            </a:r>
            <a:r>
              <a:rPr lang="en-US" sz="1000" dirty="0"/>
              <a:t> de decision : Publishing and sharing sensitive data – flowchart : </a:t>
            </a:r>
            <a:r>
              <a:rPr lang="en-US" sz="900" dirty="0">
                <a:hlinkClick r:id="rId7"/>
              </a:rPr>
              <a:t>https://zenodo.org/record/7259737</a:t>
            </a:r>
            <a:r>
              <a:rPr lang="en-US" sz="900" dirty="0"/>
              <a:t>  </a:t>
            </a:r>
          </a:p>
          <a:p>
            <a:endParaRPr lang="fr-FR" dirty="0"/>
          </a:p>
          <a:p>
            <a:r>
              <a:rPr lang="fr-FR" sz="1000" dirty="0"/>
              <a:t>As </a:t>
            </a:r>
            <a:r>
              <a:rPr lang="fr-FR" sz="1000" dirty="0" err="1"/>
              <a:t>described</a:t>
            </a:r>
            <a:r>
              <a:rPr lang="fr-FR" sz="1000" dirty="0"/>
              <a:t> in the Ghana data protection </a:t>
            </a:r>
            <a:r>
              <a:rPr lang="fr-FR" sz="1000" dirty="0" err="1"/>
              <a:t>Act</a:t>
            </a:r>
            <a:r>
              <a:rPr lang="fr-FR" sz="1000" dirty="0"/>
              <a:t>: </a:t>
            </a:r>
            <a:r>
              <a:rPr lang="fr-FR" sz="900" dirty="0">
                <a:hlinkClick r:id="rId8"/>
              </a:rPr>
              <a:t>https://www.dataguidance.com/notes/ghana-data-protection-overview</a:t>
            </a:r>
            <a:r>
              <a:rPr lang="fr-FR" sz="900" dirty="0"/>
              <a:t>  :  </a:t>
            </a:r>
            <a:r>
              <a:rPr lang="en-US" sz="1000" dirty="0"/>
              <a:t>Sensitive data is defined as information that relates to (Article 37 of the Data Protection Act): </a:t>
            </a:r>
            <a:r>
              <a:rPr lang="en-US" sz="900" dirty="0">
                <a:effectLst/>
              </a:rPr>
              <a:t>personal data relating to children;</a:t>
            </a:r>
          </a:p>
          <a:p>
            <a:r>
              <a:rPr lang="en-US" sz="900" dirty="0">
                <a:effectLst/>
              </a:rPr>
              <a:t>the race, </a:t>
            </a:r>
            <a:r>
              <a:rPr lang="en-US" sz="900" dirty="0" err="1">
                <a:effectLst/>
              </a:rPr>
              <a:t>colour</a:t>
            </a:r>
            <a:r>
              <a:rPr lang="en-US" sz="900" dirty="0">
                <a:effectLst/>
              </a:rPr>
              <a:t>, or ethnic or tribal origin of the data subject;</a:t>
            </a:r>
          </a:p>
          <a:p>
            <a:r>
              <a:rPr lang="en-US" sz="900" dirty="0">
                <a:effectLst/>
              </a:rPr>
              <a:t>the political opinion of the data subject; the religious beliefs or other beliefs of a similar nature, of the data subject;</a:t>
            </a:r>
          </a:p>
          <a:p>
            <a:r>
              <a:rPr lang="en-US" sz="900" dirty="0">
                <a:effectLst/>
              </a:rPr>
              <a:t>the physical, medical, mental health, or mental condition, or DNA of the data subject;</a:t>
            </a:r>
          </a:p>
          <a:p>
            <a:r>
              <a:rPr lang="en-US" sz="900" dirty="0">
                <a:effectLst/>
              </a:rPr>
              <a:t>the sexual orientation of the data subject;</a:t>
            </a:r>
          </a:p>
          <a:p>
            <a:r>
              <a:rPr lang="en-US" sz="900" dirty="0">
                <a:effectLst/>
              </a:rPr>
              <a:t>the commission or alleged commission of an offence by the individual; and</a:t>
            </a:r>
          </a:p>
          <a:p>
            <a:r>
              <a:rPr lang="en-US" sz="900" dirty="0">
                <a:effectLst/>
              </a:rPr>
              <a:t>proceedings for an offence committed or alleged to have been committed by the individual, the disposal of such proceedings or the sentence of any court in the proceedings.</a:t>
            </a:r>
          </a:p>
          <a:p>
            <a:endParaRPr lang="en-US" sz="800" dirty="0">
              <a:effectLst/>
            </a:endParaRPr>
          </a:p>
          <a:p>
            <a:r>
              <a:rPr lang="en-US" sz="1000" dirty="0">
                <a:effectLst/>
              </a:rPr>
              <a:t>Illustration issue du Guide </a:t>
            </a:r>
            <a:r>
              <a:rPr lang="en-US" sz="1000" dirty="0" err="1">
                <a:effectLst/>
              </a:rPr>
              <a:t>d’experts</a:t>
            </a:r>
            <a:r>
              <a:rPr lang="en-US" sz="1000" dirty="0">
                <a:effectLst/>
              </a:rPr>
              <a:t> CESSDA ERIC sur la gestion des </a:t>
            </a:r>
            <a:r>
              <a:rPr lang="en-US" sz="1000" dirty="0" err="1">
                <a:effectLst/>
              </a:rPr>
              <a:t>données</a:t>
            </a:r>
            <a:r>
              <a:rPr lang="en-US" sz="1000" dirty="0">
                <a:effectLst/>
              </a:rPr>
              <a:t> : </a:t>
            </a:r>
            <a:r>
              <a:rPr lang="en-US" sz="900" dirty="0">
                <a:effectLst/>
                <a:hlinkClick r:id="rId9"/>
              </a:rPr>
              <a:t>https://dmeg.cessda.eu/Data-Management-Expert-Guide/5.-Protect/Ethics-and-data-protection</a:t>
            </a:r>
            <a:r>
              <a:rPr lang="en-US" sz="900" dirty="0">
                <a:effectLst/>
              </a:rPr>
              <a:t> </a:t>
            </a:r>
          </a:p>
          <a:p>
            <a:endParaRPr lang="en-US" sz="1000" dirty="0">
              <a:effectLst/>
            </a:endParaRPr>
          </a:p>
          <a:p>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118</a:t>
            </a:fld>
            <a:endParaRPr lang="fr-FR" dirty="0"/>
          </a:p>
        </p:txBody>
      </p:sp>
    </p:spTree>
    <p:extLst>
      <p:ext uri="{BB962C8B-B14F-4D97-AF65-F5344CB8AC3E}">
        <p14:creationId xmlns:p14="http://schemas.microsoft.com/office/powerpoint/2010/main" val="42401550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568919"/>
          </a:xfrm>
        </p:spPr>
        <p:txBody>
          <a:bodyPr/>
          <a:lstStyle/>
          <a:p>
            <a:r>
              <a:rPr lang="fr-FR" sz="1000" dirty="0"/>
              <a:t>Le règlement général sur la protection des données – RGPD. Mai 2018. </a:t>
            </a:r>
            <a:r>
              <a:rPr lang="fr-FR" sz="1000" dirty="0">
                <a:hlinkClick r:id="rId3"/>
              </a:rPr>
              <a:t>https://www.cnil.fr/fr/reglement-europeen-protection-donnees</a:t>
            </a:r>
            <a:r>
              <a:rPr lang="fr-FR" sz="1000" dirty="0"/>
              <a:t> </a:t>
            </a:r>
          </a:p>
          <a:p>
            <a:r>
              <a:rPr lang="fr-FR" sz="1000" dirty="0"/>
              <a:t>Documents de la CNIL sur le RGPD :</a:t>
            </a:r>
          </a:p>
          <a:p>
            <a:r>
              <a:rPr lang="fr-FR" sz="1000" dirty="0">
                <a:hlinkClick r:id="rId4"/>
              </a:rPr>
              <a:t>https://www.cnil.fr/fr/rgpd-par-ou-commencer</a:t>
            </a:r>
            <a:r>
              <a:rPr lang="fr-FR" sz="1000" dirty="0"/>
              <a:t> </a:t>
            </a:r>
          </a:p>
          <a:p>
            <a:r>
              <a:rPr lang="fr-FR" sz="1000" dirty="0">
                <a:hlinkClick r:id="rId5"/>
              </a:rPr>
              <a:t>https://www.cnil.fr/fr/principes-cles/rgpd-se-preparer-en-6-etapes</a:t>
            </a:r>
            <a:r>
              <a:rPr lang="fr-FR" sz="1000" dirty="0"/>
              <a:t>   </a:t>
            </a:r>
          </a:p>
          <a:p>
            <a:r>
              <a:rPr lang="fr-FR" sz="1000" dirty="0">
                <a:hlinkClick r:id="rId6"/>
              </a:rPr>
              <a:t>https://www.cnil.fr/fr/comment-gerer-vos-donnees</a:t>
            </a:r>
            <a:r>
              <a:rPr lang="fr-FR" sz="1000" dirty="0"/>
              <a:t> </a:t>
            </a:r>
          </a:p>
          <a:p>
            <a:pPr>
              <a:spcBef>
                <a:spcPts val="600"/>
              </a:spcBef>
            </a:pPr>
            <a:r>
              <a:rPr lang="fr-FR" sz="1000" dirty="0"/>
              <a:t>EU - Guidelines 10/2020 on restrictions </a:t>
            </a:r>
            <a:r>
              <a:rPr lang="fr-FR" sz="1000" dirty="0" err="1"/>
              <a:t>under</a:t>
            </a:r>
            <a:r>
              <a:rPr lang="fr-FR" sz="1000" dirty="0"/>
              <a:t> Article 23 GDPR. Version 2.0 </a:t>
            </a:r>
            <a:r>
              <a:rPr lang="fr-FR" sz="1000" dirty="0" err="1"/>
              <a:t>Adopted</a:t>
            </a:r>
            <a:r>
              <a:rPr lang="fr-FR" sz="1000" dirty="0"/>
              <a:t> on 13 </a:t>
            </a:r>
            <a:r>
              <a:rPr lang="fr-FR" sz="1000" dirty="0" err="1"/>
              <a:t>October</a:t>
            </a:r>
            <a:r>
              <a:rPr lang="fr-FR" sz="1000" dirty="0"/>
              <a:t> 2021: </a:t>
            </a:r>
            <a:r>
              <a:rPr lang="fr-FR" sz="1000" dirty="0">
                <a:hlinkClick r:id="rId7"/>
              </a:rPr>
              <a:t>https://edpb.europa.eu/system/files/2021-10/edpb_guidelines202010_on_art23_adopted_after_consultation_en.pdf</a:t>
            </a:r>
            <a:endParaRPr lang="fr-FR" sz="1000" dirty="0"/>
          </a:p>
          <a:p>
            <a:pPr>
              <a:spcBef>
                <a:spcPts val="600"/>
              </a:spcBef>
            </a:pPr>
            <a:r>
              <a:rPr lang="fr-FR" sz="1000" dirty="0"/>
              <a:t>MOOC L’Atelier RGPD : </a:t>
            </a:r>
            <a:r>
              <a:rPr lang="fr-FR" sz="1000" dirty="0">
                <a:hlinkClick r:id="rId8"/>
              </a:rPr>
              <a:t>https://atelier-rgpd.cnil.fr/</a:t>
            </a:r>
            <a:r>
              <a:rPr lang="fr-FR" sz="1000" dirty="0"/>
              <a:t> </a:t>
            </a:r>
          </a:p>
          <a:p>
            <a:pPr>
              <a:spcBef>
                <a:spcPts val="600"/>
              </a:spcBef>
            </a:pPr>
            <a:r>
              <a:rPr lang="fr-FR" sz="1000" dirty="0"/>
              <a:t>Data protection en Afrique et dans le monde (</a:t>
            </a:r>
            <a:r>
              <a:rPr lang="fr-FR" sz="1000" dirty="0">
                <a:hlinkClick r:id="rId9"/>
              </a:rPr>
              <a:t>https://www.afapdp.org/documents/la-protection-des-donnees-dans-le-monde</a:t>
            </a:r>
            <a:r>
              <a:rPr lang="fr-FR" sz="1000" dirty="0"/>
              <a:t> )</a:t>
            </a:r>
          </a:p>
          <a:p>
            <a:r>
              <a:rPr lang="fr-FR" sz="1000" dirty="0"/>
              <a:t>Source d’infos par pays : </a:t>
            </a:r>
            <a:r>
              <a:rPr lang="fr-FR" sz="1000" dirty="0">
                <a:hlinkClick r:id="rId10"/>
              </a:rPr>
              <a:t>https://www.dataguidance.com/notes/burkina-faso-data-protection-overview</a:t>
            </a:r>
            <a:r>
              <a:rPr lang="fr-FR" sz="1000" dirty="0"/>
              <a:t> </a:t>
            </a:r>
          </a:p>
          <a:p>
            <a:endParaRPr lang="fr-FR" sz="1000" dirty="0"/>
          </a:p>
          <a:p>
            <a:r>
              <a:rPr lang="fr-FR" sz="1000" b="1" dirty="0"/>
              <a:t>Côte d’Ivoire :</a:t>
            </a:r>
            <a:r>
              <a:rPr lang="fr-FR" sz="1000" dirty="0"/>
              <a:t> </a:t>
            </a:r>
            <a:r>
              <a:rPr lang="fr-FR" sz="1000" dirty="0">
                <a:hlinkClick r:id="rId11"/>
              </a:rPr>
              <a:t>https://ekkou.ci/files/LOI-SUR-LA-PROTECTION-DES-DONNEES-A-CARACTERE-PERSONNEL.pdf</a:t>
            </a:r>
            <a:r>
              <a:rPr lang="fr-FR" sz="1000" dirty="0"/>
              <a:t> </a:t>
            </a:r>
          </a:p>
          <a:p>
            <a:r>
              <a:rPr lang="fr-FR" sz="1000" dirty="0"/>
              <a:t>Article 5 de la loi: Le traitement des données à caractère personnel est soumis à une déclaration préalable auprès de l’Autorité de protection des données à caractère personnel. La déclaration comporte l’engagement que le traitement satisfait aux exigences de la loi.</a:t>
            </a:r>
          </a:p>
          <a:p>
            <a:r>
              <a:rPr lang="fr-FR" sz="1000" dirty="0"/>
              <a:t>Autorité de protection : </a:t>
            </a:r>
            <a:r>
              <a:rPr lang="fr-FR" sz="1000" dirty="0">
                <a:hlinkClick r:id="rId12"/>
              </a:rPr>
              <a:t>https://www.autoritedeprotection.ci/</a:t>
            </a:r>
            <a:r>
              <a:rPr lang="fr-FR" sz="1000" dirty="0"/>
              <a:t> </a:t>
            </a:r>
          </a:p>
          <a:p>
            <a:r>
              <a:rPr lang="fr-FR" sz="1000" dirty="0"/>
              <a:t>Formulaire à remplir : </a:t>
            </a:r>
            <a:r>
              <a:rPr lang="fr-FR" sz="1000" dirty="0">
                <a:hlinkClick r:id="rId13"/>
              </a:rPr>
              <a:t>https://www.autoritedeprotection.ci/docs/DEMANDE-DAUTORISATION-PREALABLE-1307201.pdf</a:t>
            </a:r>
            <a:r>
              <a:rPr lang="fr-FR" sz="1000" dirty="0"/>
              <a:t> </a:t>
            </a: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119</a:t>
            </a:fld>
            <a:endParaRPr lang="fr-FR" dirty="0"/>
          </a:p>
        </p:txBody>
      </p:sp>
    </p:spTree>
    <p:extLst>
      <p:ext uri="{BB962C8B-B14F-4D97-AF65-F5344CB8AC3E}">
        <p14:creationId xmlns:p14="http://schemas.microsoft.com/office/powerpoint/2010/main" val="266313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0"/>
            <a:ext cx="5904656" cy="9505057"/>
          </a:xfrm>
        </p:spPr>
        <p:txBody>
          <a:bodyPr/>
          <a:lstStyle/>
          <a:p>
            <a:r>
              <a:rPr lang="fr-FR" sz="1000" kern="1200" dirty="0">
                <a:solidFill>
                  <a:schemeClr val="tx1"/>
                </a:solidFill>
                <a:effectLst/>
                <a:latin typeface="+mn-lt"/>
                <a:ea typeface="+mn-ea"/>
                <a:cs typeface="+mn-cs"/>
              </a:rPr>
              <a:t>Documents Horizon Europe en lien avec l’Open science dans les projets:</a:t>
            </a:r>
          </a:p>
          <a:p>
            <a:r>
              <a:rPr lang="fr-FR" sz="1000" b="1" kern="1200" dirty="0">
                <a:solidFill>
                  <a:schemeClr val="tx1"/>
                </a:solidFill>
                <a:effectLst/>
                <a:latin typeface="+mn-lt"/>
                <a:ea typeface="+mn-ea"/>
                <a:cs typeface="+mn-cs"/>
              </a:rPr>
              <a:t>Programme Guide</a:t>
            </a:r>
            <a:r>
              <a:rPr lang="fr-FR" sz="1000" kern="1200" dirty="0">
                <a:solidFill>
                  <a:schemeClr val="tx1"/>
                </a:solidFill>
                <a:effectLst/>
                <a:latin typeface="+mn-lt"/>
                <a:ea typeface="+mn-ea"/>
                <a:cs typeface="+mn-cs"/>
              </a:rPr>
              <a:t>. 2022. Chapitre 16: Open science: </a:t>
            </a:r>
            <a:r>
              <a:rPr lang="fr-FR" sz="900" u="sng" kern="1200" dirty="0">
                <a:solidFill>
                  <a:schemeClr val="tx1"/>
                </a:solidFill>
                <a:effectLst/>
                <a:latin typeface="+mn-lt"/>
                <a:ea typeface="+mn-ea"/>
                <a:cs typeface="+mn-cs"/>
                <a:hlinkClick r:id="rId3"/>
              </a:rPr>
              <a:t>https://ec.europa.eu/info/funding-tenders/opportunities/docs/2021-2027/horizon/guidance/programme-guide_horizon_en.pdf</a:t>
            </a:r>
            <a:r>
              <a:rPr lang="fr-FR" sz="900" kern="1200" dirty="0">
                <a:solidFill>
                  <a:schemeClr val="tx1"/>
                </a:solidFill>
                <a:effectLst/>
                <a:latin typeface="+mn-lt"/>
                <a:ea typeface="+mn-ea"/>
                <a:cs typeface="+mn-cs"/>
              </a:rPr>
              <a:t> </a:t>
            </a:r>
          </a:p>
          <a:p>
            <a:r>
              <a:rPr lang="fr-FR" sz="1000" b="1" dirty="0" err="1"/>
              <a:t>Annotated</a:t>
            </a:r>
            <a:r>
              <a:rPr lang="fr-FR" sz="1000" b="1" dirty="0"/>
              <a:t> Grant Agreement </a:t>
            </a:r>
            <a:r>
              <a:rPr lang="fr-FR" sz="1000" dirty="0"/>
              <a:t>(AGA)-Annex 5-Art.17 (pages 278 et 285-287): </a:t>
            </a:r>
            <a:r>
              <a:rPr lang="fr-FR" sz="700" dirty="0">
                <a:hlinkClick r:id="rId4"/>
              </a:rPr>
              <a:t>https://ec.europa.eu/info/funding-tenders/opportunities/docs/2021-2027/common/guidance/aga_en.pdf</a:t>
            </a:r>
            <a:r>
              <a:rPr lang="fr-FR" sz="700" dirty="0"/>
              <a:t> </a:t>
            </a:r>
            <a:r>
              <a:rPr lang="fr-FR" sz="1000" dirty="0"/>
              <a:t>: </a:t>
            </a:r>
            <a:r>
              <a:rPr lang="en-US" sz="1000" dirty="0"/>
              <a:t>guidance on how to comply with the open science obligations required in the Model Grant Agreement.</a:t>
            </a:r>
            <a:endParaRPr lang="fr-FR" sz="800" dirty="0"/>
          </a:p>
          <a:p>
            <a:r>
              <a:rPr lang="en-US" sz="1000" b="1" i="1" kern="1200" dirty="0">
                <a:solidFill>
                  <a:schemeClr val="tx1"/>
                </a:solidFill>
                <a:effectLst/>
                <a:latin typeface="+mn-lt"/>
                <a:ea typeface="+mn-ea"/>
                <a:cs typeface="+mn-cs"/>
              </a:rPr>
              <a:t>2. Open science: research data management</a:t>
            </a:r>
            <a:endParaRPr lang="fr-FR" sz="1000" kern="1200" dirty="0">
              <a:solidFill>
                <a:schemeClr val="tx1"/>
              </a:solidFill>
              <a:effectLst/>
              <a:latin typeface="+mn-lt"/>
              <a:ea typeface="+mn-ea"/>
              <a:cs typeface="+mn-cs"/>
            </a:endParaRPr>
          </a:p>
          <a:p>
            <a:r>
              <a:rPr lang="en-US" sz="1000" i="1" kern="1200" dirty="0">
                <a:solidFill>
                  <a:schemeClr val="tx1"/>
                </a:solidFill>
                <a:effectLst/>
                <a:latin typeface="+mn-lt"/>
                <a:ea typeface="+mn-ea"/>
                <a:cs typeface="+mn-cs"/>
              </a:rPr>
              <a:t>The beneficiaries must manage the digital research data generated in the action (‘data’) responsibly, in line with the FAIR principles and by taking all of the following actions:</a:t>
            </a:r>
            <a:br>
              <a:rPr lang="en-US" sz="1000" i="1" kern="1200" dirty="0">
                <a:solidFill>
                  <a:schemeClr val="tx1"/>
                </a:solidFill>
                <a:effectLst/>
                <a:latin typeface="+mn-lt"/>
                <a:ea typeface="+mn-ea"/>
                <a:cs typeface="+mn-cs"/>
              </a:rPr>
            </a:br>
            <a:r>
              <a:rPr lang="en-US" sz="1000" i="1" kern="1200" dirty="0">
                <a:solidFill>
                  <a:schemeClr val="tx1"/>
                </a:solidFill>
                <a:effectLst/>
                <a:latin typeface="+mn-lt"/>
                <a:ea typeface="+mn-ea"/>
                <a:cs typeface="+mn-cs"/>
              </a:rPr>
              <a:t>- </a:t>
            </a:r>
            <a:r>
              <a:rPr lang="en-US" sz="1000" b="1" i="1" kern="1200" dirty="0">
                <a:solidFill>
                  <a:schemeClr val="tx1"/>
                </a:solidFill>
                <a:effectLst/>
                <a:latin typeface="+mn-lt"/>
                <a:ea typeface="+mn-ea"/>
                <a:cs typeface="+mn-cs"/>
              </a:rPr>
              <a:t>Establish a data management plan </a:t>
            </a:r>
            <a:r>
              <a:rPr lang="en-US" sz="1000" i="1" kern="1200" dirty="0">
                <a:solidFill>
                  <a:schemeClr val="tx1"/>
                </a:solidFill>
                <a:effectLst/>
                <a:latin typeface="+mn-lt"/>
                <a:ea typeface="+mn-ea"/>
                <a:cs typeface="+mn-cs"/>
              </a:rPr>
              <a:t>(‘DMP’) (and regularly update it)</a:t>
            </a:r>
          </a:p>
          <a:p>
            <a:r>
              <a:rPr lang="en-GB" sz="1000" i="1" kern="1200" dirty="0">
                <a:solidFill>
                  <a:schemeClr val="tx1"/>
                </a:solidFill>
                <a:effectLst/>
                <a:latin typeface="+mn-lt"/>
                <a:ea typeface="+mn-ea"/>
                <a:cs typeface="+mn-cs"/>
              </a:rPr>
              <a:t>« </a:t>
            </a:r>
            <a:r>
              <a:rPr lang="en-US" sz="1000" i="1" kern="1200" dirty="0">
                <a:solidFill>
                  <a:schemeClr val="tx1"/>
                </a:solidFill>
                <a:effectLst/>
                <a:latin typeface="+mn-lt"/>
                <a:ea typeface="+mn-ea"/>
                <a:cs typeface="+mn-cs"/>
              </a:rPr>
              <a:t>Beneficiaries are encouraged to encode their DMP as non-restricted public deliverables, unless there are reasons not to do so. (</a:t>
            </a:r>
            <a:r>
              <a:rPr lang="fr-FR" sz="1000" i="1" kern="1200" dirty="0">
                <a:solidFill>
                  <a:schemeClr val="tx1"/>
                </a:solidFill>
                <a:effectLst/>
                <a:latin typeface="+mn-lt"/>
                <a:ea typeface="+mn-ea"/>
                <a:cs typeface="+mn-cs"/>
              </a:rPr>
              <a:t>p</a:t>
            </a:r>
            <a:r>
              <a:rPr lang="en-US" sz="1000" i="1" kern="1200" dirty="0">
                <a:solidFill>
                  <a:schemeClr val="tx1"/>
                </a:solidFill>
                <a:effectLst/>
                <a:latin typeface="+mn-lt"/>
                <a:ea typeface="+mn-ea"/>
                <a:cs typeface="+mn-cs"/>
              </a:rPr>
              <a:t> 47).</a:t>
            </a:r>
            <a:endParaRPr lang="fr-FR" sz="1000" i="1" kern="1200" dirty="0">
              <a:solidFill>
                <a:schemeClr val="tx1"/>
              </a:solidFill>
              <a:effectLst/>
              <a:latin typeface="+mn-lt"/>
              <a:ea typeface="+mn-ea"/>
              <a:cs typeface="+mn-cs"/>
            </a:endParaRPr>
          </a:p>
          <a:p>
            <a:r>
              <a:rPr lang="en-US" sz="1000" b="1" i="1" dirty="0"/>
              <a:t>- Deposit the data</a:t>
            </a:r>
            <a:r>
              <a:rPr lang="en-US" sz="1000" i="1" dirty="0"/>
              <a:t> in a trusted repository </a:t>
            </a:r>
            <a:r>
              <a:rPr lang="en-US" sz="1000" b="1" i="1" kern="1200" dirty="0">
                <a:solidFill>
                  <a:schemeClr val="tx1"/>
                </a:solidFill>
                <a:effectLst/>
                <a:latin typeface="+mn-lt"/>
                <a:ea typeface="+mn-ea"/>
                <a:cs typeface="+mn-cs"/>
              </a:rPr>
              <a:t>as soon as possible </a:t>
            </a:r>
            <a:r>
              <a:rPr lang="en-US" sz="1000" i="1" kern="1200" dirty="0">
                <a:solidFill>
                  <a:schemeClr val="tx1"/>
                </a:solidFill>
                <a:effectLst/>
                <a:latin typeface="+mn-lt"/>
                <a:ea typeface="+mn-ea"/>
                <a:cs typeface="+mn-cs"/>
              </a:rPr>
              <a:t>and within the deadlines set out in the DMP, </a:t>
            </a:r>
            <a:r>
              <a:rPr lang="en-US" sz="1000" i="1" dirty="0"/>
              <a:t>and at the latest by the end of the project. Provide information via the repository about any research output or any other tools and instruments needed to re-use or validate the data.</a:t>
            </a:r>
            <a:endParaRPr lang="fr-FR" sz="1000" i="1" dirty="0"/>
          </a:p>
          <a:p>
            <a:r>
              <a:rPr lang="en-US" sz="1000" i="1" kern="1200" dirty="0">
                <a:solidFill>
                  <a:schemeClr val="tx1"/>
                </a:solidFill>
                <a:effectLst/>
                <a:latin typeface="+mn-lt"/>
                <a:ea typeface="+mn-ea"/>
                <a:cs typeface="+mn-cs"/>
              </a:rPr>
              <a:t>- E</a:t>
            </a:r>
            <a:r>
              <a:rPr lang="en-US" sz="1000" b="1" i="1" kern="1200" dirty="0">
                <a:solidFill>
                  <a:schemeClr val="tx1"/>
                </a:solidFill>
                <a:effectLst/>
                <a:latin typeface="+mn-lt"/>
                <a:ea typeface="+mn-ea"/>
                <a:cs typeface="+mn-cs"/>
              </a:rPr>
              <a:t>nsure open access, via the repository, to the deposited data</a:t>
            </a:r>
            <a:r>
              <a:rPr lang="en-US" sz="1000" i="1" kern="1200" dirty="0">
                <a:solidFill>
                  <a:schemeClr val="tx1"/>
                </a:solidFill>
                <a:effectLst/>
                <a:latin typeface="+mn-lt"/>
                <a:ea typeface="+mn-ea"/>
                <a:cs typeface="+mn-cs"/>
              </a:rPr>
              <a:t> under a </a:t>
            </a:r>
            <a:r>
              <a:rPr lang="en-US" sz="1000" b="1" i="1" kern="1200" dirty="0">
                <a:solidFill>
                  <a:schemeClr val="tx1"/>
                </a:solidFill>
                <a:effectLst/>
                <a:latin typeface="+mn-lt"/>
                <a:ea typeface="+mn-ea"/>
                <a:cs typeface="+mn-cs"/>
              </a:rPr>
              <a:t>CC-BY License </a:t>
            </a:r>
            <a:r>
              <a:rPr lang="en-US" sz="1000" i="1" kern="1200" dirty="0">
                <a:solidFill>
                  <a:schemeClr val="tx1"/>
                </a:solidFill>
                <a:effectLst/>
                <a:latin typeface="+mn-lt"/>
                <a:ea typeface="+mn-ea"/>
                <a:cs typeface="+mn-cs"/>
              </a:rPr>
              <a:t>or CC0 or equivalent </a:t>
            </a:r>
            <a:r>
              <a:rPr lang="en-US" sz="1000" i="1" kern="1200" dirty="0" err="1">
                <a:solidFill>
                  <a:schemeClr val="tx1"/>
                </a:solidFill>
                <a:effectLst/>
                <a:latin typeface="+mn-lt"/>
                <a:ea typeface="+mn-ea"/>
                <a:cs typeface="+mn-cs"/>
              </a:rPr>
              <a:t>licence</a:t>
            </a:r>
            <a:r>
              <a:rPr lang="en-US" sz="1000" i="1" kern="1200" dirty="0">
                <a:solidFill>
                  <a:schemeClr val="tx1"/>
                </a:solidFill>
                <a:effectLst/>
                <a:latin typeface="+mn-lt"/>
                <a:ea typeface="+mn-ea"/>
                <a:cs typeface="+mn-cs"/>
              </a:rPr>
              <a:t> following the principle ‘as open as possible as closed as necessary’, unless open access would be against:</a:t>
            </a:r>
            <a:endParaRPr lang="fr-FR" sz="1000" i="1" kern="1200" dirty="0">
              <a:solidFill>
                <a:schemeClr val="tx1"/>
              </a:solidFill>
              <a:effectLst/>
              <a:latin typeface="+mn-lt"/>
              <a:ea typeface="+mn-ea"/>
              <a:cs typeface="+mn-cs"/>
            </a:endParaRPr>
          </a:p>
          <a:p>
            <a:pPr defTabSz="266700"/>
            <a:r>
              <a:rPr lang="en-US" sz="1000" i="1" kern="1200" dirty="0">
                <a:solidFill>
                  <a:schemeClr val="tx1"/>
                </a:solidFill>
                <a:effectLst/>
                <a:latin typeface="+mn-lt"/>
                <a:ea typeface="+mn-ea"/>
                <a:cs typeface="+mn-cs"/>
              </a:rPr>
              <a:t>	- the beneficiary’s legitimate interests, including regarding commercial exploitation, or</a:t>
            </a:r>
            <a:endParaRPr lang="fr-FR" sz="1000" i="1" kern="1200" dirty="0">
              <a:solidFill>
                <a:schemeClr val="tx1"/>
              </a:solidFill>
              <a:effectLst/>
              <a:latin typeface="+mn-lt"/>
              <a:ea typeface="+mn-ea"/>
              <a:cs typeface="+mn-cs"/>
            </a:endParaRPr>
          </a:p>
          <a:p>
            <a:pPr defTabSz="266700"/>
            <a:r>
              <a:rPr lang="en-US" sz="1000" i="1" kern="1200" dirty="0">
                <a:solidFill>
                  <a:schemeClr val="tx1"/>
                </a:solidFill>
                <a:effectLst/>
                <a:latin typeface="+mn-lt"/>
                <a:ea typeface="+mn-ea"/>
                <a:cs typeface="+mn-cs"/>
              </a:rPr>
              <a:t>	- be contrary to any other constraints, in particular the EU competitive interests or the beneficiary’s obligations under this Agreement; </a:t>
            </a:r>
            <a:endParaRPr lang="fr-FR" sz="1000" i="1" kern="1200" dirty="0">
              <a:solidFill>
                <a:schemeClr val="tx1"/>
              </a:solidFill>
              <a:effectLst/>
              <a:latin typeface="+mn-lt"/>
              <a:ea typeface="+mn-ea"/>
              <a:cs typeface="+mn-cs"/>
            </a:endParaRPr>
          </a:p>
          <a:p>
            <a:pPr defTabSz="266700"/>
            <a:r>
              <a:rPr lang="en-US" sz="1000" b="1" i="1" kern="1200" dirty="0">
                <a:solidFill>
                  <a:schemeClr val="tx1"/>
                </a:solidFill>
                <a:effectLst/>
                <a:latin typeface="+mn-lt"/>
                <a:ea typeface="+mn-ea"/>
                <a:cs typeface="+mn-cs"/>
              </a:rPr>
              <a:t>	if open access is not provided </a:t>
            </a:r>
            <a:r>
              <a:rPr lang="en-US" sz="1000" i="1" kern="1200" dirty="0">
                <a:solidFill>
                  <a:schemeClr val="tx1"/>
                </a:solidFill>
                <a:effectLst/>
                <a:latin typeface="+mn-lt"/>
                <a:ea typeface="+mn-ea"/>
                <a:cs typeface="+mn-cs"/>
              </a:rPr>
              <a:t>(to some or all data), </a:t>
            </a:r>
            <a:r>
              <a:rPr lang="en-US" sz="1000" b="1" i="1" kern="1200" dirty="0">
                <a:solidFill>
                  <a:schemeClr val="tx1"/>
                </a:solidFill>
                <a:effectLst/>
                <a:latin typeface="+mn-lt"/>
                <a:ea typeface="+mn-ea"/>
                <a:cs typeface="+mn-cs"/>
              </a:rPr>
              <a:t>this must be justified in the DMP.</a:t>
            </a:r>
            <a:endParaRPr lang="fr-FR" sz="1000" i="1" kern="1200" dirty="0">
              <a:solidFill>
                <a:schemeClr val="tx1"/>
              </a:solidFill>
              <a:effectLst/>
              <a:latin typeface="+mn-lt"/>
              <a:ea typeface="+mn-ea"/>
              <a:cs typeface="+mn-cs"/>
            </a:endParaRPr>
          </a:p>
          <a:p>
            <a:pPr algn="just"/>
            <a:r>
              <a:rPr lang="en-US" sz="1000" dirty="0"/>
              <a:t>“</a:t>
            </a:r>
            <a:r>
              <a:rPr lang="en-US" sz="1000" b="1" dirty="0"/>
              <a:t>Data underpinning a scientific publication should be deposited at the latest at the time of publication, and in line with standard community practices.” </a:t>
            </a:r>
            <a:r>
              <a:rPr lang="en-US" sz="1000" kern="1200" dirty="0">
                <a:solidFill>
                  <a:schemeClr val="tx1"/>
                </a:solidFill>
                <a:effectLst/>
                <a:latin typeface="+mn-lt"/>
                <a:ea typeface="+mn-ea"/>
                <a:cs typeface="+mn-cs"/>
              </a:rPr>
              <a:t>“beneficiaries must provide digital or physical access to data or other results needed for the validation of the conclusions of scientific publications…”.</a:t>
            </a:r>
            <a:endParaRPr lang="fr-FR" sz="1000" kern="1200" dirty="0">
              <a:solidFill>
                <a:schemeClr val="tx1"/>
              </a:solidFill>
              <a:effectLst/>
              <a:latin typeface="+mn-lt"/>
              <a:ea typeface="+mn-ea"/>
              <a:cs typeface="+mn-cs"/>
            </a:endParaRPr>
          </a:p>
          <a:p>
            <a:endParaRPr lang="fr-FR" sz="800" dirty="0"/>
          </a:p>
          <a:p>
            <a:pPr algn="just"/>
            <a:r>
              <a:rPr lang="fr-FR" sz="1000" dirty="0"/>
              <a:t>ANR: « </a:t>
            </a:r>
            <a:r>
              <a:rPr lang="fr-FR" sz="1000" b="1" kern="1200" dirty="0">
                <a:solidFill>
                  <a:schemeClr val="tx1"/>
                </a:solidFill>
                <a:effectLst/>
                <a:latin typeface="+mn-lt"/>
                <a:ea typeface="+mn-ea"/>
                <a:cs typeface="+mn-cs"/>
              </a:rPr>
              <a:t>Faciliter le partage et la réutilisation des données </a:t>
            </a:r>
            <a:r>
              <a:rPr lang="fr-FR" sz="1000" kern="1200" dirty="0">
                <a:solidFill>
                  <a:schemeClr val="tx1"/>
                </a:solidFill>
                <a:effectLst/>
                <a:latin typeface="+mn-lt"/>
                <a:ea typeface="+mn-ea"/>
                <a:cs typeface="+mn-cs"/>
              </a:rPr>
              <a:t>de recherche – en particulier </a:t>
            </a:r>
            <a:r>
              <a:rPr lang="fr-FR" sz="1000" b="1" kern="1200" dirty="0">
                <a:solidFill>
                  <a:schemeClr val="tx1"/>
                </a:solidFill>
                <a:effectLst/>
                <a:latin typeface="+mn-lt"/>
                <a:ea typeface="+mn-ea"/>
                <a:cs typeface="+mn-cs"/>
              </a:rPr>
              <a:t>pour les données liées aux publications </a:t>
            </a:r>
            <a:r>
              <a:rPr lang="fr-FR" sz="1000" kern="1200" dirty="0">
                <a:solidFill>
                  <a:schemeClr val="tx1"/>
                </a:solidFill>
                <a:effectLst/>
                <a:latin typeface="+mn-lt"/>
                <a:ea typeface="+mn-ea"/>
                <a:cs typeface="+mn-cs"/>
              </a:rPr>
              <a:t>- en adoptant une démarche dite FAIR (Facile à trouver, Accessible, Interopérable, Réutilisable) dans le respect du principe « aussi ouvert que possible, aussi fermé que nécessaire »</a:t>
            </a:r>
          </a:p>
          <a:p>
            <a:pPr marL="171450" lvl="0" indent="-171450" algn="just">
              <a:buFont typeface="Wingdings" panose="05000000000000000000" pitchFamily="2" charset="2"/>
              <a:buChar char="à"/>
              <a:defRPr/>
            </a:pPr>
            <a:r>
              <a:rPr lang="fr-FR" sz="1000" dirty="0"/>
              <a:t>Recommandation que les logiciels développés durant le projet soient mis à disposition sous une licence libre et que les codes sources soient stockés dans l'archive Software </a:t>
            </a:r>
            <a:r>
              <a:rPr lang="fr-FR" sz="1000" dirty="0" err="1"/>
              <a:t>Heritage</a:t>
            </a:r>
            <a:r>
              <a:rPr lang="fr-FR" sz="1000" dirty="0"/>
              <a:t>.</a:t>
            </a:r>
          </a:p>
          <a:p>
            <a:pPr marL="171450" lvl="0" indent="-171450" algn="just">
              <a:buFont typeface="Wingdings" panose="05000000000000000000" pitchFamily="2" charset="2"/>
              <a:buChar char="à"/>
              <a:defRPr/>
            </a:pPr>
            <a:endParaRPr lang="fr-FR" sz="800" dirty="0"/>
          </a:p>
          <a:p>
            <a:pPr marL="0" lvl="0" indent="0" algn="just">
              <a:buFont typeface="Wingdings" panose="05000000000000000000" pitchFamily="2" charset="2"/>
              <a:buNone/>
              <a:defRPr/>
            </a:pPr>
            <a:r>
              <a:rPr lang="fr-FR" sz="1000" dirty="0"/>
              <a:t>Grace à la politique d’ouverture des données, des données publiques sont obligatoirement diffusables par les services publiques sous certaines conditions. </a:t>
            </a:r>
            <a:r>
              <a:rPr lang="fr-FR" sz="900" dirty="0">
                <a:hlinkClick r:id="rId5"/>
              </a:rPr>
              <a:t>https://doranum.fr/aspects-juridiques-ethiques/donnees-codes-sources-obligatoirement-diffusables_10_13143_1ntp-hb72/</a:t>
            </a:r>
            <a:r>
              <a:rPr lang="fr-FR" sz="900" dirty="0"/>
              <a:t> </a:t>
            </a:r>
          </a:p>
          <a:p>
            <a:pPr marL="171450" lvl="0" indent="-171450">
              <a:buFont typeface="Wingdings" panose="05000000000000000000" pitchFamily="2" charset="2"/>
              <a:buChar char="à"/>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err="1"/>
              <a:t>Données</a:t>
            </a:r>
            <a:r>
              <a:rPr lang="en-US" sz="1000" b="1" dirty="0"/>
              <a:t> </a:t>
            </a:r>
            <a:r>
              <a:rPr lang="en-US" sz="1000" b="1" dirty="0" err="1"/>
              <a:t>devant</a:t>
            </a:r>
            <a:r>
              <a:rPr lang="fr-FR" sz="1000" b="1" dirty="0"/>
              <a:t> faire l'objet d'une diffusion publique </a:t>
            </a:r>
            <a:r>
              <a:rPr lang="fr-FR" sz="1000" b="0" dirty="0"/>
              <a:t>selon l’ordonnance française de 2010 liée à la directive </a:t>
            </a:r>
            <a:r>
              <a:rPr lang="fr-FR" sz="1000" b="1" dirty="0"/>
              <a:t>INSPIRE</a:t>
            </a:r>
            <a:r>
              <a:rPr lang="fr-FR" sz="1000" b="0" dirty="0"/>
              <a:t> relative à la diffusion des données géographiques. </a:t>
            </a:r>
            <a:r>
              <a:rPr lang="fr-FR" sz="800" b="0" dirty="0">
                <a:hlinkClick r:id="rId6"/>
              </a:rPr>
              <a:t>https://www.legifrance.gouv.fr/jorf/id/JORFTEXT000022934766/</a:t>
            </a:r>
            <a:endParaRPr lang="en-US" sz="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t>https://www.legifrance.gouv.fr/codes/section_lc/LEGITEXT000006074220/LEGISCTA000006159334?query=R.124-5&amp;typeRecherche=date&amp;dateVersion=13%2F10%2F2020&amp;nomCode=EEFtyw%3D%3D&amp;searchField=ALL&amp;tab_selection=code&amp;page=1&amp;anchor=LEGIARTI000033122409#LEGIARTI000033122409 : </a:t>
            </a:r>
            <a:r>
              <a:rPr lang="en-US" sz="1000" dirty="0" err="1"/>
              <a:t>Exemples</a:t>
            </a:r>
            <a:r>
              <a:rPr lang="en-U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5° Les données ou résumés des données recueillies par les autorités publiques dans le cadre du suivi des activités ayant ou susceptibles d'avoir des incidences sur l'environnement ;</a:t>
            </a:r>
          </a:p>
          <a:p>
            <a:r>
              <a:rPr lang="fr-FR" sz="1000" dirty="0"/>
              <a:t>7° Les études d'impact environnemental et les évaluations de risques concernant les éléments de l'environnement mentionnés à l'article </a:t>
            </a:r>
            <a:r>
              <a:rPr lang="fr-FR" sz="1000" dirty="0">
                <a:hlinkClick r:id="rId7" tooltip="Code de l"/>
              </a:rPr>
              <a:t>L. 124-2</a:t>
            </a:r>
            <a:r>
              <a:rPr lang="fr-FR" sz="10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 </a:t>
            </a:r>
            <a:r>
              <a:rPr lang="fr-FR" sz="1000" i="1" kern="1200" dirty="0">
                <a:solidFill>
                  <a:schemeClr val="tx1"/>
                </a:solidFill>
                <a:effectLst/>
                <a:latin typeface="+mn-lt"/>
                <a:ea typeface="+mn-ea"/>
                <a:cs typeface="+mn-cs"/>
              </a:rPr>
              <a:t>On peut publier les données de 2 façons: en mode ouverture et en mode partage. </a:t>
            </a:r>
          </a:p>
          <a:p>
            <a:r>
              <a:rPr lang="fr-FR" sz="1000" i="1" kern="1200" dirty="0">
                <a:solidFill>
                  <a:schemeClr val="tx1"/>
                </a:solidFill>
                <a:effectLst/>
                <a:latin typeface="+mn-lt"/>
                <a:ea typeface="+mn-ea"/>
                <a:cs typeface="+mn-cs"/>
              </a:rPr>
              <a:t>En mode ouverture, les données et les métadonnées associées qui décrivent ces données sont accessibles à tous, humains comme machines ou intelligence artificielle. En mode partage, seule les métadonnées sont en libre accès et les données sont accessibles sur demande</a:t>
            </a:r>
            <a:r>
              <a:rPr lang="fr-FR" sz="1000" kern="1200" dirty="0">
                <a:solidFill>
                  <a:schemeClr val="tx1"/>
                </a:solidFill>
                <a:effectLst/>
                <a:latin typeface="+mn-lt"/>
                <a:ea typeface="+mn-ea"/>
                <a:cs typeface="+mn-cs"/>
              </a:rPr>
              <a:t>» </a:t>
            </a:r>
            <a:r>
              <a:rPr lang="fr-FR" sz="800" kern="1200" dirty="0">
                <a:solidFill>
                  <a:schemeClr val="tx1"/>
                </a:solidFill>
                <a:effectLst/>
                <a:latin typeface="+mn-lt"/>
                <a:ea typeface="+mn-ea"/>
                <a:cs typeface="+mn-cs"/>
              </a:rPr>
              <a:t>(</a:t>
            </a:r>
            <a:r>
              <a:rPr lang="fr-FR" sz="800" kern="1200" dirty="0">
                <a:solidFill>
                  <a:schemeClr val="tx1"/>
                </a:solidFill>
                <a:effectLst/>
                <a:latin typeface="+mn-lt"/>
                <a:ea typeface="+mn-ea"/>
                <a:cs typeface="+mn-cs"/>
                <a:hlinkClick r:id="rId8"/>
              </a:rPr>
              <a:t>https://www.ofis-france.fr/wp-content/uploads/2023/02/EntretienInfolettreOfisN4NicolasFressengeas.pdf</a:t>
            </a:r>
            <a:r>
              <a:rPr lang="fr-FR" sz="800" kern="1200" dirty="0">
                <a:solidFill>
                  <a:schemeClr val="tx1"/>
                </a:solidFill>
                <a:effectLst/>
                <a:latin typeface="+mn-lt"/>
                <a:ea typeface="+mn-ea"/>
                <a:cs typeface="+mn-cs"/>
              </a:rPr>
              <a:t> )</a:t>
            </a:r>
            <a:endParaRPr lang="fr-FR" sz="800" b="1" dirty="0"/>
          </a:p>
          <a:p>
            <a:endParaRPr lang="fr-FR" sz="800" b="1" dirty="0"/>
          </a:p>
          <a:p>
            <a:r>
              <a:rPr lang="fr-FR" sz="1000" b="1" dirty="0"/>
              <a:t>Partager les données liées aux publications scientifiques – Guide pour les chercheurs. </a:t>
            </a:r>
            <a:r>
              <a:rPr lang="fr-FR" sz="1000" b="1" i="1" dirty="0"/>
              <a:t>Mars 2022</a:t>
            </a:r>
            <a:endParaRPr lang="fr-FR" sz="1000" dirty="0"/>
          </a:p>
          <a:p>
            <a:pPr marL="0" lvl="0" indent="0">
              <a:buFont typeface="Wingdings" panose="05000000000000000000" pitchFamily="2" charset="2"/>
              <a:buNone/>
              <a:defRPr/>
            </a:pPr>
            <a:r>
              <a:rPr lang="fr-FR" sz="800" kern="1200" dirty="0">
                <a:solidFill>
                  <a:schemeClr val="tx1"/>
                </a:solidFill>
                <a:effectLst/>
                <a:latin typeface="+mn-lt"/>
                <a:ea typeface="+mn-ea"/>
                <a:cs typeface="+mn-cs"/>
                <a:hlinkClick r:id="rId9"/>
              </a:rPr>
              <a:t>https://www.ouvrirlascience.fr/partager-les-donnees-liees-aux-publications-scientifiques-guide-pour-les-chercheurs/</a:t>
            </a:r>
            <a:r>
              <a:rPr lang="fr-FR" sz="800" kern="1200" dirty="0">
                <a:solidFill>
                  <a:schemeClr val="tx1"/>
                </a:solidFill>
                <a:effectLst/>
                <a:latin typeface="+mn-lt"/>
                <a:ea typeface="+mn-ea"/>
                <a:cs typeface="+mn-cs"/>
              </a:rPr>
              <a:t> </a:t>
            </a:r>
          </a:p>
          <a:p>
            <a:r>
              <a:rPr lang="fr-FR" sz="1000" dirty="0"/>
              <a:t>« </a:t>
            </a:r>
            <a:r>
              <a:rPr lang="fr-FR" sz="1000" i="1" dirty="0"/>
              <a:t>Il est recommandé d’utiliser pour le partage des données des entrepôts de données institutionnels, généralistes ou disciplinaires,… » « et recommandé de ne pas confier les données à partager aux éditeurs des revues qui proposent de les publier sous forme de </a:t>
            </a:r>
            <a:r>
              <a:rPr lang="fr-FR" sz="1000" i="1" dirty="0" err="1"/>
              <a:t>Supplementary</a:t>
            </a:r>
            <a:r>
              <a:rPr lang="fr-FR" sz="1000" i="1" dirty="0"/>
              <a:t> data ou </a:t>
            </a:r>
            <a:r>
              <a:rPr lang="fr-FR" sz="1000" i="1" dirty="0" err="1"/>
              <a:t>Supplementary</a:t>
            </a:r>
            <a:r>
              <a:rPr lang="fr-FR" sz="1000" i="1" dirty="0"/>
              <a:t> </a:t>
            </a:r>
            <a:r>
              <a:rPr lang="fr-FR" sz="1000" i="1" dirty="0" err="1"/>
              <a:t>materials</a:t>
            </a:r>
            <a:r>
              <a:rPr lang="fr-FR" sz="1000" i="1" dirty="0"/>
              <a:t> associés à l’article. Une telle publication se fait encore souvent dans un format et un environnement qui ne permettent pas de documenter correctement les données et rendent difficile leur réutilisation. Elle peut aussi s’accompagner d’une demande de transfert exclusif de droits contraire à la loi française et à l’esprit de la science ouverte.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endParaRPr lang="en-US" sz="100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3695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568919"/>
          </a:xfrm>
        </p:spPr>
        <p:txBody>
          <a:bodyPr/>
          <a:lstStyle/>
          <a:p>
            <a:r>
              <a:rPr lang="fr-FR" sz="1000" dirty="0"/>
              <a:t>Les sciences humaines et sociales et la protection des données à caractère personnel dans le contexte de la science ouverte. Guide pour la recherche. V2. </a:t>
            </a:r>
            <a:r>
              <a:rPr lang="fr-FR" sz="1000" dirty="0" err="1"/>
              <a:t>Fevrier</a:t>
            </a:r>
            <a:r>
              <a:rPr lang="fr-FR" sz="1000" dirty="0"/>
              <a:t> 2021. </a:t>
            </a:r>
            <a:r>
              <a:rPr lang="fr-FR" sz="1000" dirty="0" err="1"/>
              <a:t>InSHS</a:t>
            </a:r>
            <a:r>
              <a:rPr lang="fr-FR" sz="1000" dirty="0"/>
              <a:t>-CNRS. </a:t>
            </a:r>
            <a:r>
              <a:rPr lang="fr-FR" sz="1000" dirty="0">
                <a:hlinkClick r:id="rId3"/>
              </a:rPr>
              <a:t>https://www.inshs.cnrs.fr/sites/institut_inshs/files/pdf/Guide_rgpd_2021.pdf</a:t>
            </a:r>
            <a:r>
              <a:rPr lang="fr-FR" sz="1000" dirty="0"/>
              <a:t> </a:t>
            </a:r>
          </a:p>
          <a:p>
            <a:endParaRPr lang="en-US" sz="1000" dirty="0"/>
          </a:p>
          <a:p>
            <a:r>
              <a:rPr lang="en-US" sz="1000" dirty="0" err="1"/>
              <a:t>Voir</a:t>
            </a:r>
            <a:r>
              <a:rPr lang="en-US" sz="1000" dirty="0"/>
              <a:t> le </a:t>
            </a:r>
            <a:r>
              <a:rPr lang="en-US" sz="1000" dirty="0" err="1"/>
              <a:t>cours</a:t>
            </a:r>
            <a:r>
              <a:rPr lang="en-US" sz="1000" dirty="0"/>
              <a:t> FOSTER N°3: </a:t>
            </a:r>
            <a:r>
              <a:rPr lang="fr-FR" sz="1000" dirty="0"/>
              <a:t>Protection des données, intégrité scientifique et éthique: </a:t>
            </a:r>
            <a:r>
              <a:rPr lang="fr-FR" sz="900" dirty="0">
                <a:hlinkClick r:id="rId4"/>
              </a:rPr>
              <a:t>https://callisto-formation.fr/mod/resource/view.php?id=11028</a:t>
            </a:r>
            <a:r>
              <a:rPr lang="fr-FR" sz="900" dirty="0"/>
              <a:t>    </a:t>
            </a:r>
          </a:p>
          <a:p>
            <a:r>
              <a:rPr lang="fr-FR" sz="1000" dirty="0"/>
              <a:t>Donne des infos sur stockage sécurisé, processus et outils d’anonymisation, ….</a:t>
            </a:r>
          </a:p>
          <a:p>
            <a:r>
              <a:rPr lang="fr-FR" sz="1000" dirty="0"/>
              <a:t>Autres outils d’anonymisation: </a:t>
            </a:r>
            <a:r>
              <a:rPr lang="fr-FR" sz="1000" dirty="0">
                <a:hlinkClick r:id="rId5"/>
              </a:rPr>
              <a:t>https://github.com/SGMAP-AGD/anonymisation/wiki/Les-outils</a:t>
            </a:r>
            <a:r>
              <a:rPr lang="fr-FR" sz="1000" dirty="0"/>
              <a:t>,  </a:t>
            </a:r>
            <a:r>
              <a:rPr lang="fr-FR" sz="1000" dirty="0">
                <a:hlinkClick r:id="rId6"/>
              </a:rPr>
              <a:t>https://arx.deidentifier.org/</a:t>
            </a:r>
            <a:r>
              <a:rPr lang="fr-FR" sz="1000" dirty="0"/>
              <a:t>; SDC Micro,…</a:t>
            </a:r>
          </a:p>
          <a:p>
            <a:r>
              <a:rPr lang="en-US" sz="1000" dirty="0"/>
              <a:t>One way of anonymizing data is by recoding, for example date of birth to year of birth, postal code to numerals only, occupation to standard classification (in Dutch). The appropriate anonymization method will always be context-dependent. </a:t>
            </a:r>
            <a:r>
              <a:rPr lang="en-US" sz="900" dirty="0">
                <a:hlinkClick r:id="rId7"/>
              </a:rPr>
              <a:t>https://dans.knaw.nl/en/depositing-data-manual/before-depositing/</a:t>
            </a:r>
            <a:r>
              <a:rPr lang="en-US" sz="900" dirty="0"/>
              <a:t> </a:t>
            </a:r>
            <a:endParaRPr lang="fr-FR" sz="900" dirty="0"/>
          </a:p>
          <a:p>
            <a:endParaRPr lang="fr-FR" sz="1000" dirty="0"/>
          </a:p>
          <a:p>
            <a:r>
              <a:rPr lang="fr-FR" sz="1000" dirty="0"/>
              <a:t>Cas des données de la recherche scientifique (hors santé). CNIL :  </a:t>
            </a:r>
            <a:r>
              <a:rPr lang="fr-FR" sz="900" dirty="0">
                <a:hlinkClick r:id="rId8"/>
              </a:rPr>
              <a:t>https://www.cnil.fr/fr/recherche-scientifique-hors-sante</a:t>
            </a:r>
            <a:r>
              <a:rPr lang="fr-FR" sz="900" dirty="0"/>
              <a:t> </a:t>
            </a:r>
          </a:p>
          <a:p>
            <a:endParaRPr lang="fr-FR" sz="1000" dirty="0"/>
          </a:p>
          <a:p>
            <a:r>
              <a:rPr lang="en-US" sz="1000" b="1" dirty="0" err="1"/>
              <a:t>Extrait</a:t>
            </a:r>
            <a:r>
              <a:rPr lang="en-US" sz="1000" b="1" dirty="0"/>
              <a:t> de la </a:t>
            </a:r>
            <a:r>
              <a:rPr lang="en-US" sz="1000" b="1" dirty="0" err="1"/>
              <a:t>loi</a:t>
            </a:r>
            <a:r>
              <a:rPr lang="en-US" sz="1000" b="1" dirty="0"/>
              <a:t> du Ghana: </a:t>
            </a:r>
            <a:r>
              <a:rPr lang="en-US" sz="1000" b="0" dirty="0"/>
              <a:t>7.1. Data processing notification</a:t>
            </a:r>
          </a:p>
          <a:p>
            <a:r>
              <a:rPr lang="en-US" sz="1000" dirty="0"/>
              <a:t>Registration by data controllers is a requirement under Section 27 of the Data Protection Act and concerns a registration, rather than a notification, process. It provides that a data controller who intends to process personal data must register with the DPC. …. A certificate of registration is issued which is valid for two years, and which must be renewed whilst any person or entity's activities remains that of a data controller under the Data Protection Act.</a:t>
            </a:r>
          </a:p>
          <a:p>
            <a:endParaRPr lang="en-US" sz="1000" dirty="0"/>
          </a:p>
          <a:p>
            <a:r>
              <a:rPr lang="en-US" sz="1000" dirty="0"/>
              <a:t>Limiter la durée de conservation des </a:t>
            </a:r>
            <a:r>
              <a:rPr lang="en-US" sz="1000" dirty="0" err="1"/>
              <a:t>données</a:t>
            </a:r>
            <a:r>
              <a:rPr lang="en-US" sz="1000" dirty="0"/>
              <a:t> </a:t>
            </a:r>
            <a:r>
              <a:rPr lang="en-US" sz="1000" dirty="0" err="1"/>
              <a:t>perso</a:t>
            </a:r>
            <a:r>
              <a:rPr lang="en-US" sz="1000" dirty="0"/>
              <a:t> : par </a:t>
            </a:r>
            <a:r>
              <a:rPr lang="en-US" sz="1000" dirty="0" err="1"/>
              <a:t>exemple</a:t>
            </a:r>
            <a:r>
              <a:rPr lang="en-US" sz="1000" dirty="0"/>
              <a:t> </a:t>
            </a:r>
            <a:r>
              <a:rPr lang="en-US" sz="1000" dirty="0" err="1"/>
              <a:t>si</a:t>
            </a:r>
            <a:r>
              <a:rPr lang="en-US" sz="1000" dirty="0"/>
              <a:t> </a:t>
            </a:r>
            <a:r>
              <a:rPr lang="en-US" sz="1000" dirty="0" err="1"/>
              <a:t>vous</a:t>
            </a:r>
            <a:r>
              <a:rPr lang="en-US" sz="1000" dirty="0"/>
              <a:t> </a:t>
            </a:r>
            <a:r>
              <a:rPr lang="en-US" sz="1000" dirty="0" err="1"/>
              <a:t>avez</a:t>
            </a:r>
            <a:r>
              <a:rPr lang="en-US" sz="1000" dirty="0"/>
              <a:t> des </a:t>
            </a:r>
            <a:r>
              <a:rPr lang="en-US" sz="1000" dirty="0" err="1"/>
              <a:t>enregistrements</a:t>
            </a:r>
            <a:r>
              <a:rPr lang="en-US" sz="1000" dirty="0"/>
              <a:t> </a:t>
            </a:r>
            <a:r>
              <a:rPr lang="en-US" sz="1000" dirty="0" err="1"/>
              <a:t>oraux</a:t>
            </a:r>
            <a:r>
              <a:rPr lang="en-US" sz="1000" dirty="0"/>
              <a:t>, </a:t>
            </a:r>
            <a:r>
              <a:rPr lang="en-US" sz="1000" dirty="0" err="1"/>
              <a:t>ils</a:t>
            </a:r>
            <a:r>
              <a:rPr lang="en-US" sz="1000" dirty="0"/>
              <a:t> </a:t>
            </a:r>
            <a:r>
              <a:rPr lang="en-US" sz="1000" dirty="0" err="1"/>
              <a:t>doivent</a:t>
            </a:r>
            <a:r>
              <a:rPr lang="en-US" sz="1000" dirty="0"/>
              <a:t> </a:t>
            </a:r>
            <a:r>
              <a:rPr lang="en-US" sz="1000" dirty="0" err="1"/>
              <a:t>être</a:t>
            </a:r>
            <a:r>
              <a:rPr lang="en-US" sz="1000" dirty="0"/>
              <a:t> </a:t>
            </a:r>
            <a:r>
              <a:rPr lang="en-US" sz="1000" dirty="0" err="1"/>
              <a:t>détruits</a:t>
            </a:r>
            <a:r>
              <a:rPr lang="en-US" sz="1000" dirty="0"/>
              <a:t> </a:t>
            </a:r>
            <a:r>
              <a:rPr lang="en-US" sz="1000" dirty="0" err="1"/>
              <a:t>une</a:t>
            </a:r>
            <a:r>
              <a:rPr lang="en-US" sz="1000" dirty="0"/>
              <a:t> </a:t>
            </a:r>
            <a:r>
              <a:rPr lang="en-US" sz="1000" dirty="0" err="1"/>
              <a:t>fois</a:t>
            </a:r>
            <a:r>
              <a:rPr lang="en-US" sz="1000" dirty="0"/>
              <a:t> que les </a:t>
            </a:r>
            <a:r>
              <a:rPr lang="en-US" sz="1000" dirty="0" err="1"/>
              <a:t>données</a:t>
            </a:r>
            <a:r>
              <a:rPr lang="en-US" sz="1000" dirty="0"/>
              <a:t> </a:t>
            </a:r>
            <a:r>
              <a:rPr lang="en-US" sz="1000" dirty="0" err="1"/>
              <a:t>ont</a:t>
            </a:r>
            <a:r>
              <a:rPr lang="en-US" sz="1000" dirty="0"/>
              <a:t> </a:t>
            </a:r>
            <a:r>
              <a:rPr lang="en-US" sz="1000" dirty="0" err="1"/>
              <a:t>été</a:t>
            </a:r>
            <a:r>
              <a:rPr lang="en-US" sz="1000" dirty="0"/>
              <a:t> </a:t>
            </a:r>
            <a:r>
              <a:rPr lang="en-US" sz="1000" dirty="0" err="1"/>
              <a:t>transcrites</a:t>
            </a:r>
            <a:r>
              <a:rPr lang="en-US" sz="1000" dirty="0"/>
              <a:t>.</a:t>
            </a:r>
            <a:endParaRPr lang="fr-FR" sz="1000" dirty="0"/>
          </a:p>
          <a:p>
            <a:endParaRPr lang="fr-FR" sz="1000" dirty="0"/>
          </a:p>
          <a:p>
            <a:endParaRPr lang="fr-FR" sz="1000" dirty="0"/>
          </a:p>
          <a:p>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120</a:t>
            </a:fld>
            <a:endParaRPr lang="fr-FR" dirty="0"/>
          </a:p>
        </p:txBody>
      </p:sp>
    </p:spTree>
    <p:extLst>
      <p:ext uri="{BB962C8B-B14F-4D97-AF65-F5344CB8AC3E}">
        <p14:creationId xmlns:p14="http://schemas.microsoft.com/office/powerpoint/2010/main" val="18738746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280887"/>
          </a:xfrm>
        </p:spPr>
        <p:txBody>
          <a:bodyPr/>
          <a:lstStyle/>
          <a:p>
            <a:r>
              <a:rPr lang="fr-FR" sz="1100" dirty="0"/>
              <a:t>Voir le point 2 du guide pour une aide sur le consentement : </a:t>
            </a:r>
            <a:r>
              <a:rPr lang="fr-FR" sz="900" dirty="0">
                <a:hlinkClick r:id="rId3"/>
              </a:rPr>
              <a:t>https://callisto-formation.fr/pluginfile.php/13541/mod_resource/content/6/03_FOSTER_Protection_des_donn%C3%A9es_integrite_scientifique_Ethique_FRADAPT_Inist-CNRS.pdf</a:t>
            </a:r>
            <a:r>
              <a:rPr lang="fr-FR" sz="900" dirty="0"/>
              <a:t> </a:t>
            </a:r>
          </a:p>
          <a:p>
            <a:endParaRPr lang="fr-FR" sz="800" dirty="0"/>
          </a:p>
          <a:p>
            <a:r>
              <a:rPr lang="fr-FR" sz="1100" kern="1200" dirty="0">
                <a:solidFill>
                  <a:schemeClr val="tx1"/>
                </a:solidFill>
                <a:effectLst/>
                <a:latin typeface="+mn-lt"/>
                <a:ea typeface="+mn-ea"/>
                <a:cs typeface="+mn-cs"/>
              </a:rPr>
              <a:t>Le guide pour la recherche de l’INSHS « Les sciences humaines et sociales et la protection des données à caractère personnel dans le contexte de la science ouverte » peut également aider. Il contient un exemple de formulaire de consentement. </a:t>
            </a:r>
            <a:r>
              <a:rPr lang="fr-FR" sz="1100" kern="1200" dirty="0">
                <a:solidFill>
                  <a:schemeClr val="tx1"/>
                </a:solidFill>
                <a:effectLst/>
                <a:latin typeface="+mn-lt"/>
                <a:ea typeface="+mn-ea"/>
                <a:cs typeface="+mn-cs"/>
                <a:hlinkClick r:id="rId4"/>
              </a:rPr>
              <a:t>https://www.inshs.cnrs.fr/sites/institut_inshs/files/pdf/Guide_rgpd_2021.pdf</a:t>
            </a:r>
            <a:r>
              <a:rPr lang="fr-FR" sz="1100" kern="1200" dirty="0">
                <a:solidFill>
                  <a:schemeClr val="tx1"/>
                </a:solidFill>
                <a:effectLst/>
                <a:latin typeface="+mn-lt"/>
                <a:ea typeface="+mn-ea"/>
                <a:cs typeface="+mn-cs"/>
              </a:rPr>
              <a:t> </a:t>
            </a:r>
          </a:p>
          <a:p>
            <a:endParaRPr lang="fr-FR" sz="1100" dirty="0"/>
          </a:p>
          <a:p>
            <a:r>
              <a:rPr lang="fr-FR" dirty="0"/>
              <a:t>Du consentement éclairé au consentement négocié : une approche de la recherche entre pays au développement inégal ? Comité d’éthique de l’INSERM. 2018. « </a:t>
            </a:r>
            <a:r>
              <a:rPr lang="fr-FR" i="1" dirty="0"/>
              <a:t>Revenir à l’étymologie du mot consentir : « sentir avec l’autre » permet de revenir à l’essentiel de la démarche du consentement</a:t>
            </a:r>
            <a:r>
              <a:rPr lang="fr-FR" dirty="0"/>
              <a:t> »</a:t>
            </a:r>
          </a:p>
          <a:p>
            <a:r>
              <a:rPr lang="fr-FR" dirty="0"/>
              <a:t>Consent </a:t>
            </a:r>
            <a:r>
              <a:rPr lang="fr-FR" dirty="0" err="1"/>
              <a:t>written</a:t>
            </a:r>
            <a:r>
              <a:rPr lang="fr-FR" dirty="0"/>
              <a:t> or verbal + </a:t>
            </a:r>
            <a:r>
              <a:rPr lang="fr-FR" dirty="0" err="1"/>
              <a:t>TIPs</a:t>
            </a:r>
            <a:r>
              <a:rPr lang="fr-FR" dirty="0"/>
              <a:t> : </a:t>
            </a:r>
            <a:r>
              <a:rPr lang="fr-FR" sz="900" dirty="0">
                <a:hlinkClick r:id="rId5"/>
              </a:rPr>
              <a:t>https://www.cessda.eu/Training/Training-Resources/Library/Data-Management-Expert-Guide/5.-Protect/Informed-consent</a:t>
            </a:r>
            <a:endParaRPr lang="fr-FR" sz="900" dirty="0"/>
          </a:p>
          <a:p>
            <a:r>
              <a:rPr lang="fr-FR" dirty="0"/>
              <a:t>Consent obligatoire ou non selon les pays européens</a:t>
            </a:r>
            <a:r>
              <a:rPr lang="fr-FR" sz="900" dirty="0"/>
              <a:t>: </a:t>
            </a:r>
            <a:r>
              <a:rPr lang="fr-FR" sz="900" dirty="0">
                <a:hlinkClick r:id="rId5"/>
              </a:rPr>
              <a:t>https://www.cessda.eu/Training/Training-Resources/Library/Data-Management-Expert-Guide/5.-Protect/Informed-consent</a:t>
            </a:r>
            <a:endParaRPr lang="fr-FR" sz="900" dirty="0"/>
          </a:p>
          <a:p>
            <a:pPr>
              <a:spcBef>
                <a:spcPts val="600"/>
              </a:spcBef>
            </a:pPr>
            <a:r>
              <a:rPr lang="fr-FR" dirty="0"/>
              <a:t>Voir le point 3.2.1. « La collecte de données à caractère personnel » du Guide des Bonnes pratiques du CNRS : </a:t>
            </a:r>
            <a:r>
              <a:rPr lang="fr-FR" sz="900" dirty="0">
                <a:hlinkClick r:id="rId6"/>
              </a:rPr>
              <a:t>https://mi-gt-donnees.pages.math.unistra.fr/guide/03-collecter.html</a:t>
            </a:r>
            <a:r>
              <a:rPr lang="fr-FR" sz="900" dirty="0"/>
              <a:t> </a:t>
            </a:r>
          </a:p>
          <a:p>
            <a:pPr>
              <a:spcBef>
                <a:spcPts val="600"/>
              </a:spcBef>
            </a:pPr>
            <a:endParaRPr lang="fr-FR" sz="900" dirty="0"/>
          </a:p>
          <a:p>
            <a:pPr>
              <a:spcBef>
                <a:spcPts val="600"/>
              </a:spcBef>
            </a:pPr>
            <a:r>
              <a:rPr lang="en-US" sz="900" i="1" dirty="0">
                <a:effectLst/>
              </a:rPr>
              <a:t>A blank consent form and information sheet should be archived alongside research data to provide background information on the research data. </a:t>
            </a:r>
            <a:r>
              <a:rPr lang="en-US" sz="900" i="1">
                <a:effectLst/>
              </a:rPr>
              <a:t>(</a:t>
            </a:r>
            <a:r>
              <a:rPr lang="en-US" sz="900" i="1">
                <a:effectLst/>
                <a:hlinkClick r:id="rId7"/>
              </a:rPr>
              <a:t>UK data archive</a:t>
            </a:r>
            <a:r>
              <a:rPr lang="en-US" sz="900" i="1">
                <a:effectLst/>
              </a:rPr>
              <a:t>). </a:t>
            </a:r>
            <a:endParaRPr lang="fr-FR" sz="900" dirty="0"/>
          </a:p>
          <a:p>
            <a:endParaRPr lang="fr-FR" sz="11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121</a:t>
            </a:fld>
            <a:endParaRPr lang="fr-FR" dirty="0"/>
          </a:p>
        </p:txBody>
      </p:sp>
    </p:spTree>
    <p:extLst>
      <p:ext uri="{BB962C8B-B14F-4D97-AF65-F5344CB8AC3E}">
        <p14:creationId xmlns:p14="http://schemas.microsoft.com/office/powerpoint/2010/main" val="32578433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Issu du PGD du projet Atlas – Décrire, analyser et comprendre les effets de l’introduction de l’</a:t>
            </a:r>
            <a:r>
              <a:rPr lang="fr-FR" sz="1000" dirty="0" err="1">
                <a:sym typeface="Wingdings" panose="05000000000000000000" pitchFamily="2" charset="2"/>
              </a:rPr>
              <a:t>autodépistage</a:t>
            </a:r>
            <a:r>
              <a:rPr lang="fr-FR" sz="1000" dirty="0">
                <a:sym typeface="Wingdings" panose="05000000000000000000" pitchFamily="2" charset="2"/>
              </a:rPr>
              <a:t> du VIH en Afrique de l’Ouest à travers l’exemple du programme ATLAS en Côte d’Ivoire, au Mali et au Sénégal. </a:t>
            </a:r>
            <a:r>
              <a:rPr lang="fr-FR" sz="1000" dirty="0">
                <a:sym typeface="Wingdings" panose="05000000000000000000" pitchFamily="2" charset="2"/>
                <a:hlinkClick r:id="rId3"/>
              </a:rPr>
              <a:t>https://dmp.opidor.fr/plans/3354/export.pdf</a:t>
            </a:r>
            <a:endParaRPr lang="fr-FR"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Projet UNITAID : </a:t>
            </a:r>
            <a:r>
              <a:rPr lang="fr-FR" sz="900" dirty="0">
                <a:sym typeface="Wingdings" panose="05000000000000000000" pitchFamily="2" charset="2"/>
                <a:hlinkClick r:id="rId4"/>
              </a:rPr>
              <a:t>https://unitaid.org/news-blog/avec-le-projet-atlas-en-afrique-de-louest-une-innovation-majeure-au-plus-pres-du-terrain-pour-atteindre-lobjectif-mondial-lie-au-depistage-du-vih-dici-2020/#en</a:t>
            </a:r>
            <a:endParaRPr lang="fr-FR" sz="900" dirty="0">
              <a:sym typeface="Wingdings" panose="05000000000000000000" pitchFamily="2" charset="2"/>
            </a:endParaRPr>
          </a:p>
          <a:p>
            <a:endParaRPr lang="fr-FR" sz="1000" dirty="0">
              <a:sym typeface="Wingdings" panose="05000000000000000000" pitchFamily="2" charset="2"/>
            </a:endParaRPr>
          </a:p>
          <a:p>
            <a:r>
              <a:rPr lang="fr-FR" sz="1000" dirty="0">
                <a:sym typeface="Wingdings" panose="05000000000000000000" pitchFamily="2" charset="2"/>
              </a:rPr>
              <a:t>Voir aussi: </a:t>
            </a:r>
            <a:r>
              <a:rPr lang="fr-FR" sz="1000" b="1" dirty="0" err="1">
                <a:sym typeface="Wingdings" panose="05000000000000000000" pitchFamily="2" charset="2"/>
              </a:rPr>
              <a:t>NextGen</a:t>
            </a:r>
            <a:r>
              <a:rPr lang="fr-FR" sz="1000" dirty="0">
                <a:sym typeface="Wingdings" panose="05000000000000000000" pitchFamily="2" charset="2"/>
              </a:rPr>
              <a:t> - </a:t>
            </a:r>
            <a:r>
              <a:rPr lang="en-US" sz="1000" dirty="0">
                <a:sym typeface="Wingdings" panose="05000000000000000000" pitchFamily="2" charset="2"/>
              </a:rPr>
              <a:t>Towards a next generation of water systems and services for the circular economy. </a:t>
            </a:r>
            <a:r>
              <a:rPr lang="en-US" sz="1000" dirty="0">
                <a:sym typeface="Wingdings" panose="05000000000000000000" pitchFamily="2" charset="2"/>
                <a:hlinkClick r:id="rId5"/>
              </a:rPr>
              <a:t>https://cordis.europa.eu/project/id/776541/results</a:t>
            </a:r>
            <a:r>
              <a:rPr lang="en-US" sz="1000" dirty="0">
                <a:sym typeface="Wingdings" panose="05000000000000000000" pitchFamily="2" charset="2"/>
              </a:rPr>
              <a:t> </a:t>
            </a:r>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667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Autres exemples de PGD concernant des données personnelles : </a:t>
            </a:r>
          </a:p>
          <a:p>
            <a:pPr marL="0" indent="0">
              <a:buFontTx/>
              <a:buNone/>
            </a:pPr>
            <a:r>
              <a:rPr lang="fr-FR" sz="1000" dirty="0">
                <a:sym typeface="Wingdings" panose="05000000000000000000" pitchFamily="2" charset="2"/>
              </a:rPr>
              <a:t>- SOLIDUS (</a:t>
            </a:r>
            <a:r>
              <a:rPr lang="fr-FR" sz="1000" dirty="0" err="1">
                <a:sym typeface="Wingdings" panose="05000000000000000000" pitchFamily="2" charset="2"/>
              </a:rPr>
              <a:t>Solidarity</a:t>
            </a:r>
            <a:r>
              <a:rPr lang="fr-FR" sz="1000" dirty="0">
                <a:sym typeface="Wingdings" panose="05000000000000000000" pitchFamily="2" charset="2"/>
              </a:rPr>
              <a:t> in </a:t>
            </a:r>
            <a:r>
              <a:rPr lang="fr-FR" sz="1000" dirty="0" err="1">
                <a:sym typeface="Wingdings" panose="05000000000000000000" pitchFamily="2" charset="2"/>
              </a:rPr>
              <a:t>European</a:t>
            </a:r>
            <a:r>
              <a:rPr lang="fr-FR" sz="1000" dirty="0">
                <a:sym typeface="Wingdings" panose="05000000000000000000" pitchFamily="2" charset="2"/>
              </a:rPr>
              <a:t> </a:t>
            </a:r>
            <a:r>
              <a:rPr lang="fr-FR" sz="1000" dirty="0" err="1">
                <a:sym typeface="Wingdings" panose="05000000000000000000" pitchFamily="2" charset="2"/>
              </a:rPr>
              <a:t>societies</a:t>
            </a:r>
            <a:r>
              <a:rPr lang="fr-FR" sz="1000" dirty="0">
                <a:sym typeface="Wingdings" panose="05000000000000000000" pitchFamily="2" charset="2"/>
              </a:rPr>
              <a:t>: </a:t>
            </a:r>
            <a:r>
              <a:rPr lang="fr-FR" sz="1000" dirty="0" err="1">
                <a:sym typeface="Wingdings" panose="05000000000000000000" pitchFamily="2" charset="2"/>
              </a:rPr>
              <a:t>empowerment</a:t>
            </a:r>
            <a:r>
              <a:rPr lang="fr-FR" sz="1000" dirty="0">
                <a:sym typeface="Wingdings" panose="05000000000000000000" pitchFamily="2" charset="2"/>
              </a:rPr>
              <a:t>, Social justice and </a:t>
            </a:r>
            <a:r>
              <a:rPr lang="fr-FR" sz="1000" dirty="0" err="1">
                <a:sym typeface="Wingdings" panose="05000000000000000000" pitchFamily="2" charset="2"/>
              </a:rPr>
              <a:t>citizenship</a:t>
            </a:r>
            <a:r>
              <a:rPr lang="fr-FR" sz="1000" dirty="0">
                <a:sym typeface="Wingdings" panose="05000000000000000000" pitchFamily="2" charset="2"/>
              </a:rPr>
              <a:t>).</a:t>
            </a:r>
          </a:p>
          <a:p>
            <a:r>
              <a:rPr lang="fr-FR" sz="900" dirty="0">
                <a:sym typeface="Wingdings" panose="05000000000000000000" pitchFamily="2" charset="2"/>
                <a:hlinkClick r:id="rId3"/>
              </a:rPr>
              <a:t>https://solidush2020.eu/fr/</a:t>
            </a:r>
            <a:r>
              <a:rPr lang="fr-FR" sz="900" dirty="0">
                <a:sym typeface="Wingdings" panose="05000000000000000000" pitchFamily="2" charset="2"/>
              </a:rPr>
              <a:t> </a:t>
            </a:r>
          </a:p>
          <a:p>
            <a:r>
              <a:rPr lang="fr-FR" sz="900" dirty="0">
                <a:sym typeface="Wingdings" panose="05000000000000000000" pitchFamily="2" charset="2"/>
                <a:hlinkClick r:id="rId4"/>
              </a:rPr>
              <a:t>http://solidush2020.eu/wp-content/uploads/2016/03/SOLIDUS.-D11.5-DMPlan_v1.pdf</a:t>
            </a:r>
            <a:r>
              <a:rPr lang="fr-FR" sz="900" dirty="0">
                <a:sym typeface="Wingdings" panose="05000000000000000000" pitchFamily="2" charset="2"/>
              </a:rPr>
              <a:t> </a:t>
            </a:r>
          </a:p>
          <a:p>
            <a:pPr marL="171450" indent="-171450">
              <a:buFontTx/>
              <a:buChar char="-"/>
            </a:pPr>
            <a:endParaRPr lang="fr-FR" dirty="0">
              <a:sym typeface="Wingdings" panose="05000000000000000000" pitchFamily="2" charset="2"/>
            </a:endParaRPr>
          </a:p>
          <a:p>
            <a:pPr marL="92075" marR="0" lvl="0" indent="-92075" algn="l" defTabSz="914400" rtl="0" eaLnBrk="1" fontAlgn="auto" latinLnBrk="0" hangingPunct="1">
              <a:lnSpc>
                <a:spcPct val="100000"/>
              </a:lnSpc>
              <a:spcBef>
                <a:spcPts val="0"/>
              </a:spcBef>
              <a:spcAft>
                <a:spcPts val="0"/>
              </a:spcAft>
              <a:buClrTx/>
              <a:buSzTx/>
              <a:buFontTx/>
              <a:buChar char="-"/>
              <a:tabLst/>
              <a:defRPr/>
            </a:pPr>
            <a:r>
              <a:rPr lang="en-US" sz="1000" dirty="0"/>
              <a:t>INVITE - </a:t>
            </a:r>
            <a:r>
              <a:rPr lang="en-US" sz="1000" dirty="0" err="1"/>
              <a:t>INnovations</a:t>
            </a:r>
            <a:r>
              <a:rPr lang="en-US" sz="1000" dirty="0"/>
              <a:t> in plant </a:t>
            </a:r>
            <a:r>
              <a:rPr lang="en-US" sz="1000" dirty="0" err="1"/>
              <a:t>VarIety</a:t>
            </a:r>
            <a:r>
              <a:rPr lang="en-US" sz="1000" dirty="0"/>
              <a:t> Testing in Europe to foster the introduction of new varieties better adapted to varying biotic and abiotic conditions and to more sustainable crop management practices. </a:t>
            </a:r>
            <a:r>
              <a:rPr lang="en-US" sz="900" dirty="0">
                <a:hlinkClick r:id="rId5"/>
              </a:rPr>
              <a:t>https://cordis.europa.eu/project/id/817970/results</a:t>
            </a:r>
            <a:r>
              <a:rPr lang="en-US"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92075" marR="0" lvl="0" indent="-92075" algn="l" defTabSz="914400" rtl="0" eaLnBrk="1" fontAlgn="auto" latinLnBrk="0" hangingPunct="1">
              <a:lnSpc>
                <a:spcPct val="100000"/>
              </a:lnSpc>
              <a:spcBef>
                <a:spcPts val="0"/>
              </a:spcBef>
              <a:spcAft>
                <a:spcPts val="0"/>
              </a:spcAft>
              <a:buClrTx/>
              <a:buSzTx/>
              <a:buFontTx/>
              <a:buChar char="-"/>
              <a:tabLst/>
              <a:defRPr/>
            </a:pPr>
            <a:r>
              <a:rPr lang="en-US" sz="1000" dirty="0"/>
              <a:t>PANDEM-2 –Pandemic Preparedness and Response : </a:t>
            </a:r>
            <a:r>
              <a:rPr lang="en-US" sz="1000" dirty="0">
                <a:hlinkClick r:id="rId6"/>
              </a:rPr>
              <a:t>https://cordis.europa.eu/project/id/883285/results</a:t>
            </a:r>
            <a:r>
              <a:rPr lang="en-U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Détails</a:t>
            </a:r>
            <a:r>
              <a:rPr lang="en-US" sz="1000" dirty="0"/>
              <a:t> </a:t>
            </a:r>
            <a:r>
              <a:rPr lang="en-US" sz="1000" dirty="0" err="1"/>
              <a:t>complet</a:t>
            </a:r>
            <a:r>
              <a:rPr lang="en-US" sz="1000" dirty="0"/>
              <a:t> des </a:t>
            </a:r>
            <a:r>
              <a:rPr lang="en-US" sz="1000" dirty="0" err="1"/>
              <a:t>livrables</a:t>
            </a:r>
            <a:r>
              <a:rPr lang="en-US" sz="1000" dirty="0"/>
              <a:t> </a:t>
            </a:r>
            <a:r>
              <a:rPr lang="en-US" sz="1000" dirty="0" err="1"/>
              <a:t>éthiques</a:t>
            </a:r>
            <a:r>
              <a:rPr lang="en-US" sz="1000" dirty="0"/>
              <a:t> de </a:t>
            </a:r>
            <a:r>
              <a:rPr lang="en-US" sz="1000" dirty="0" err="1"/>
              <a:t>l’Europe</a:t>
            </a:r>
            <a:r>
              <a:rPr lang="en-US" sz="1000"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Pour </a:t>
            </a:r>
            <a:r>
              <a:rPr lang="fr-FR" sz="1000" dirty="0" err="1"/>
              <a:t>acceder</a:t>
            </a:r>
            <a:r>
              <a:rPr lang="fr-FR" sz="1000" dirty="0"/>
              <a:t> au PGD, il faut aller dans '</a:t>
            </a:r>
            <a:r>
              <a:rPr lang="fr-FR" sz="1000" dirty="0" err="1"/>
              <a:t>Results</a:t>
            </a:r>
            <a:r>
              <a:rPr lang="fr-FR" sz="1000" dirty="0"/>
              <a:t>' et dans 'Open Research Data Pilot'</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579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79"/>
            <a:ext cx="5438775" cy="4136872"/>
          </a:xfrm>
        </p:spPr>
        <p:txBody>
          <a:bodyPr/>
          <a:lstStyle/>
          <a:p>
            <a:r>
              <a:rPr lang="fr-FR" sz="1000" dirty="0"/>
              <a:t>L’éthique invite à réfléchir aux valeurs qui motivent nos actes et leurs conséquences et fait appel au sens moral et à celui de la responsabilité</a:t>
            </a:r>
            <a:r>
              <a:rPr lang="fr-FR" dirty="0"/>
              <a:t>. </a:t>
            </a:r>
            <a:r>
              <a:rPr lang="fr-FR" sz="800" dirty="0">
                <a:hlinkClick r:id="rId3"/>
              </a:rPr>
              <a:t>https://callisto-formation.fr/pluginfile.php/13541/mod_resource/content/6/03_FOSTER_Protection_des_donn%C3%A9es_integrite_scientifique_Ethique_FRADAPT_Inist-CNRS.pdf</a:t>
            </a:r>
            <a:endParaRPr lang="fr-FR" sz="800" dirty="0"/>
          </a:p>
          <a:p>
            <a:endParaRPr lang="en-US" sz="800" dirty="0"/>
          </a:p>
          <a:p>
            <a:r>
              <a:rPr lang="fr-FR" sz="1000" b="1" dirty="0"/>
              <a:t>Divers sur le sujet:</a:t>
            </a:r>
          </a:p>
          <a:p>
            <a:r>
              <a:rPr lang="fr-FR" sz="1000" dirty="0"/>
              <a:t>Données à penser. Enjeux pratiques et éthiques autour des données dans le montage de projets de recherche européens. 2019. Retour d’</a:t>
            </a:r>
            <a:r>
              <a:rPr lang="fr-FR" sz="1000" dirty="0" err="1"/>
              <a:t>experience</a:t>
            </a:r>
            <a:r>
              <a:rPr lang="fr-FR" sz="1000" dirty="0"/>
              <a:t> sur 2 projets </a:t>
            </a:r>
            <a:r>
              <a:rPr lang="fr-FR" sz="1000" dirty="0" err="1"/>
              <a:t>euroopéens</a:t>
            </a:r>
            <a:r>
              <a:rPr lang="fr-FR" sz="1000" dirty="0"/>
              <a:t> :  </a:t>
            </a:r>
            <a:r>
              <a:rPr lang="fr-FR" sz="900" dirty="0">
                <a:hlinkClick r:id="rId4"/>
              </a:rPr>
              <a:t>https://doi.org/10.4000/traces.10793</a:t>
            </a:r>
            <a:endParaRPr lang="fr-FR" sz="900" dirty="0"/>
          </a:p>
          <a:p>
            <a:r>
              <a:rPr lang="fr-FR" sz="1000" dirty="0"/>
              <a:t>Guide des bonnes pratiques éthiques et juridiques pour la diffusion des données en SHS. 2019. </a:t>
            </a:r>
            <a:r>
              <a:rPr lang="fr-FR" sz="900" dirty="0">
                <a:hlinkClick r:id="rId5"/>
              </a:rPr>
              <a:t>https://isidore.science/document/10670/1.0sg34v</a:t>
            </a:r>
            <a:endParaRPr lang="fr-FR" sz="900" dirty="0"/>
          </a:p>
          <a:p>
            <a:r>
              <a:rPr lang="fr-FR" dirty="0"/>
              <a:t>L’éthique des données de la recherche en SHS. 2018 : </a:t>
            </a:r>
            <a:r>
              <a:rPr lang="fr-FR" sz="800" dirty="0">
                <a:hlinkClick r:id="rId6"/>
              </a:rPr>
              <a:t>https://hal.univ-lille.fr/hal-01958472/document</a:t>
            </a:r>
            <a:r>
              <a:rPr lang="fr-FR" sz="800" dirty="0"/>
              <a:t>  </a:t>
            </a:r>
          </a:p>
          <a:p>
            <a:r>
              <a:rPr lang="fr-FR" sz="800" dirty="0">
                <a:hlinkClick r:id="rId7"/>
              </a:rPr>
              <a:t>https://www.cairn.info/l-ethique-en-contexte-info-communicationnel--9782807315778-page-71.htm</a:t>
            </a:r>
            <a:r>
              <a:rPr lang="fr-FR" sz="800" dirty="0"/>
              <a:t> </a:t>
            </a:r>
          </a:p>
          <a:p>
            <a:r>
              <a:rPr lang="fr-FR" sz="1000" dirty="0"/>
              <a:t>Enjeux éthiques liés à la gestion des données sensibles. Canada.  </a:t>
            </a:r>
            <a:r>
              <a:rPr lang="fr-FR" sz="800" dirty="0">
                <a:hlinkClick r:id="rId8"/>
              </a:rPr>
              <a:t>https://uquebec.libguides.com/ld.php?content_id=36304169</a:t>
            </a:r>
            <a:r>
              <a:rPr lang="fr-FR" sz="800" dirty="0"/>
              <a:t> ; </a:t>
            </a:r>
            <a:r>
              <a:rPr lang="fr-FR" sz="800" dirty="0">
                <a:hlinkClick r:id="rId9"/>
              </a:rPr>
              <a:t>https://uquebec.libguides.com/gdr/ethique-confidentialite</a:t>
            </a:r>
            <a:r>
              <a:rPr lang="fr-FR" sz="800" dirty="0"/>
              <a:t> </a:t>
            </a:r>
          </a:p>
          <a:p>
            <a:r>
              <a:rPr lang="en-US" sz="1000" i="0" dirty="0"/>
              <a:t>Droits </a:t>
            </a:r>
            <a:r>
              <a:rPr lang="en-US" sz="1000" b="0" i="0" dirty="0"/>
              <a:t>des </a:t>
            </a:r>
            <a:r>
              <a:rPr lang="en-US" sz="1000" b="1" i="0" dirty="0"/>
              <a:t>peoples </a:t>
            </a:r>
            <a:r>
              <a:rPr lang="en-US" sz="1000" b="1" i="0" dirty="0" err="1"/>
              <a:t>autochtones</a:t>
            </a:r>
            <a:r>
              <a:rPr lang="en-US" sz="1000" b="1" i="0" dirty="0"/>
              <a:t> </a:t>
            </a:r>
            <a:r>
              <a:rPr lang="en-US" sz="1000" i="0" dirty="0"/>
              <a:t>: “</a:t>
            </a:r>
            <a:r>
              <a:rPr lang="en-US" sz="1000" kern="1200" dirty="0">
                <a:solidFill>
                  <a:schemeClr val="tx1"/>
                </a:solidFill>
                <a:effectLst/>
                <a:latin typeface="+mn-lt"/>
                <a:ea typeface="+mn-ea"/>
                <a:cs typeface="+mn-cs"/>
              </a:rPr>
              <a:t>the policy allows a data sharing exception that recognizes some tribal laws may not permit broad data sharing”. </a:t>
            </a:r>
            <a:r>
              <a:rPr lang="en-US" sz="1000" kern="1200" dirty="0" err="1">
                <a:solidFill>
                  <a:schemeClr val="tx1"/>
                </a:solidFill>
                <a:effectLst/>
                <a:latin typeface="+mn-lt"/>
                <a:ea typeface="+mn-ea"/>
                <a:cs typeface="+mn-cs"/>
              </a:rPr>
              <a:t>Issu</a:t>
            </a:r>
            <a:r>
              <a:rPr lang="en-US" sz="1000" kern="1200" dirty="0">
                <a:solidFill>
                  <a:schemeClr val="tx1"/>
                </a:solidFill>
                <a:effectLst/>
                <a:latin typeface="+mn-lt"/>
                <a:ea typeface="+mn-ea"/>
                <a:cs typeface="+mn-cs"/>
              </a:rPr>
              <a:t> de “Using Indigenous Standards to Implement the CARE Principles: Setting Expectations through Tribal Research </a:t>
            </a:r>
            <a:r>
              <a:rPr lang="en-US" sz="1000" dirty="0"/>
              <a:t>Codes”. Hiratsuka et al. 2020: </a:t>
            </a:r>
            <a:r>
              <a:rPr lang="en-US" sz="900" dirty="0">
                <a:hlinkClick r:id="rId10"/>
              </a:rPr>
              <a:t>https://www.frontiersin.org/articles/10.3389/fgene.2022.823309/full</a:t>
            </a:r>
            <a:r>
              <a:rPr lang="en-US" sz="900" dirty="0"/>
              <a:t> </a:t>
            </a:r>
            <a:br>
              <a:rPr lang="en-US" sz="1000" dirty="0"/>
            </a:br>
            <a:endParaRPr lang="fr-FR" sz="800" dirty="0"/>
          </a:p>
          <a:p>
            <a:pPr algn="just">
              <a:spcBef>
                <a:spcPts val="600"/>
              </a:spcBef>
            </a:pPr>
            <a:r>
              <a:rPr lang="en-US" sz="1000" b="1" i="0" dirty="0"/>
              <a:t>Horizon Europe-</a:t>
            </a:r>
            <a:r>
              <a:rPr lang="en-US" sz="1000" i="0" dirty="0"/>
              <a:t>Annotated Grant Agreement-Annex 5: HE Rules on Ethics &amp; Research Integrity (pages 125-128): </a:t>
            </a:r>
            <a:r>
              <a:rPr lang="en-US" sz="800" i="0" dirty="0">
                <a:hlinkClick r:id="rId11"/>
              </a:rPr>
              <a:t>https://ec.europa.eu/info/funding-tenders/opportunities/docs/2021-2027/common/guidance/aga_en.pdf</a:t>
            </a:r>
            <a:r>
              <a:rPr lang="en-US" sz="800" i="0" dirty="0"/>
              <a:t> </a:t>
            </a:r>
          </a:p>
          <a:p>
            <a:pPr algn="just"/>
            <a:r>
              <a:rPr lang="en-US" sz="1000" i="0" dirty="0"/>
              <a:t>The beneficiaries must respect the fundamental principle of research integrity, as set out in the European Code of Conduct for Research Integrity </a:t>
            </a:r>
            <a:r>
              <a:rPr lang="en-US" sz="800" i="0" dirty="0">
                <a:hlinkClick r:id="rId12"/>
              </a:rPr>
              <a:t>https://ec.europa.eu/info/funding-tenders/opportunities/docs/2021-2027/horizon/guidance/european-code-of-conduct-for-research-integrity_horizon_en.pdf</a:t>
            </a:r>
            <a:r>
              <a:rPr lang="en-US" sz="800" i="0" dirty="0"/>
              <a:t> </a:t>
            </a:r>
            <a:r>
              <a:rPr lang="en-US" sz="1000" i="0" dirty="0"/>
              <a:t>and in </a:t>
            </a:r>
            <a:r>
              <a:rPr lang="en-US" sz="800" dirty="0">
                <a:hlinkClick r:id="rId13"/>
              </a:rPr>
              <a:t>https://ec.europa.eu/info/funding-tenders/opportunities/docs/2021-2027/horizon/guidance/guideline-for-promoting-research-integrity-in-research-performing-organisations_horizon_en.pdf</a:t>
            </a:r>
            <a:r>
              <a:rPr lang="en-US" sz="800" dirty="0"/>
              <a:t> </a:t>
            </a:r>
          </a:p>
          <a:p>
            <a:pPr algn="just"/>
            <a:endParaRPr lang="en-US" sz="1000" i="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124</a:t>
            </a:fld>
            <a:endParaRPr lang="fr-FR" dirty="0"/>
          </a:p>
        </p:txBody>
      </p:sp>
    </p:spTree>
    <p:extLst>
      <p:ext uri="{BB962C8B-B14F-4D97-AF65-F5344CB8AC3E}">
        <p14:creationId xmlns:p14="http://schemas.microsoft.com/office/powerpoint/2010/main" val="35942651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79"/>
            <a:ext cx="5438775" cy="5000968"/>
          </a:xfrm>
        </p:spPr>
        <p:txBody>
          <a:bodyPr/>
          <a:lstStyle/>
          <a:p>
            <a:r>
              <a:rPr lang="fr-FR" sz="1000" dirty="0"/>
              <a:t>Comité Consultatif National d’éthique (CCNE) : </a:t>
            </a:r>
            <a:r>
              <a:rPr lang="fr-FR" sz="1000" dirty="0">
                <a:hlinkClick r:id="rId3"/>
              </a:rPr>
              <a:t>https://www.ccne-ethique.fr/</a:t>
            </a:r>
            <a:r>
              <a:rPr lang="fr-FR" sz="1000" dirty="0"/>
              <a:t>  </a:t>
            </a:r>
          </a:p>
          <a:p>
            <a:r>
              <a:rPr lang="fr-FR" sz="1000" b="1" dirty="0"/>
              <a:t>Comité d’éthique </a:t>
            </a:r>
            <a:r>
              <a:rPr lang="fr-FR" sz="1000" dirty="0"/>
              <a:t>Cirad-Ifremer-IRD-Inra : </a:t>
            </a:r>
            <a:r>
              <a:rPr lang="fr-FR" sz="1000" dirty="0">
                <a:hlinkClick r:id="rId4"/>
              </a:rPr>
              <a:t>https://www.ethique-en-commun.org/Echanger-avec-nous</a:t>
            </a:r>
            <a:r>
              <a:rPr lang="fr-FR" sz="1000" dirty="0"/>
              <a:t> </a:t>
            </a:r>
          </a:p>
          <a:p>
            <a:pPr lvl="0">
              <a:defRPr/>
            </a:pPr>
            <a:r>
              <a:rPr lang="fr-FR" sz="1000" dirty="0"/>
              <a:t>Les comités d’éthique en expérimentation animale : </a:t>
            </a:r>
            <a:r>
              <a:rPr lang="fr-FR" sz="900" dirty="0">
                <a:hlinkClick r:id="rId5"/>
              </a:rPr>
              <a:t>https://www.ram.cnrs.fr/index.php/comite-d-ethique</a:t>
            </a:r>
            <a:r>
              <a:rPr lang="fr-FR" sz="900" dirty="0"/>
              <a:t> </a:t>
            </a:r>
          </a:p>
          <a:p>
            <a:r>
              <a:rPr lang="fr-FR" sz="1000" dirty="0"/>
              <a:t>Pour contacter le comité d’éthique Occitanie-</a:t>
            </a:r>
            <a:r>
              <a:rPr lang="fr-FR" sz="1000" dirty="0" err="1"/>
              <a:t>Méditérranée</a:t>
            </a:r>
            <a:r>
              <a:rPr lang="fr-FR" sz="1000" dirty="0"/>
              <a:t> : </a:t>
            </a:r>
            <a:r>
              <a:rPr lang="fr-FR" sz="1000" dirty="0">
                <a:hlinkClick r:id="rId6"/>
              </a:rPr>
              <a:t>ceealr36@biocampus.cnrs.fr</a:t>
            </a:r>
            <a:endParaRPr lang="fr-FR" sz="1000" dirty="0"/>
          </a:p>
          <a:p>
            <a:r>
              <a:rPr lang="fr-FR" sz="1000" dirty="0"/>
              <a:t>Liste des comités d'éthique étrangers : </a:t>
            </a:r>
            <a:r>
              <a:rPr lang="fr-FR" sz="900" dirty="0">
                <a:hlinkClick r:id="rId7"/>
              </a:rPr>
              <a:t>https://www.ccne-ethique.fr/fr/ethique-ailleurs/ethique-international</a:t>
            </a:r>
            <a:r>
              <a:rPr lang="fr-FR" sz="900" dirty="0"/>
              <a:t> </a:t>
            </a:r>
          </a:p>
          <a:p>
            <a:pPr algn="just"/>
            <a:endParaRPr lang="en-US" sz="800" i="0" dirty="0"/>
          </a:p>
          <a:p>
            <a:pPr marL="0" marR="0" lvl="0" indent="0" algn="l" defTabSz="914400" rtl="0" eaLnBrk="1" fontAlgn="auto" latinLnBrk="0" hangingPunct="1">
              <a:lnSpc>
                <a:spcPct val="100000"/>
              </a:lnSpc>
              <a:spcAft>
                <a:spcPts val="0"/>
              </a:spcAft>
              <a:buClrTx/>
              <a:buSzTx/>
              <a:buFontTx/>
              <a:buNone/>
              <a:tabLst/>
              <a:defRPr/>
            </a:pPr>
            <a:r>
              <a:rPr lang="fr-FR" sz="1000" i="0" dirty="0"/>
              <a:t>Différents codes de bonne conduite ont été publiés sur l’éthique par le </a:t>
            </a:r>
            <a:r>
              <a:rPr lang="fr-FR" sz="1000" b="1" i="0" dirty="0"/>
              <a:t>GODAN</a:t>
            </a:r>
            <a:r>
              <a:rPr lang="fr-FR" sz="1000" b="1" dirty="0"/>
              <a:t>,</a:t>
            </a:r>
            <a:r>
              <a:rPr lang="fr-FR" sz="1000" b="1" i="0" dirty="0"/>
              <a:t> le CGIAR, l’ODI, …</a:t>
            </a:r>
          </a:p>
          <a:p>
            <a:r>
              <a:rPr lang="en-US" sz="1000" b="1" dirty="0"/>
              <a:t>ODI</a:t>
            </a:r>
            <a:r>
              <a:rPr lang="en-US" sz="1000" dirty="0"/>
              <a:t> : From data publishing to ethics : free guides created by experts from the ODI and beyond. </a:t>
            </a:r>
          </a:p>
          <a:p>
            <a:r>
              <a:rPr lang="en-US" sz="1000" dirty="0"/>
              <a:t>Data Ethics Canvas Guide. 2021. Disponible </a:t>
            </a:r>
            <a:r>
              <a:rPr lang="en-US" sz="1000" dirty="0" err="1"/>
              <a:t>en</a:t>
            </a:r>
            <a:r>
              <a:rPr lang="en-US" sz="1000" dirty="0"/>
              <a:t> </a:t>
            </a:r>
            <a:r>
              <a:rPr lang="en-US" sz="1000" dirty="0" err="1"/>
              <a:t>plusieurs</a:t>
            </a:r>
            <a:r>
              <a:rPr lang="en-US" sz="1000" dirty="0"/>
              <a:t> </a:t>
            </a:r>
            <a:r>
              <a:rPr lang="en-US" sz="1000" dirty="0" err="1"/>
              <a:t>langues</a:t>
            </a:r>
            <a:r>
              <a:rPr lang="en-US" sz="1000" dirty="0"/>
              <a:t> : </a:t>
            </a:r>
            <a:r>
              <a:rPr lang="en-US" sz="1000" dirty="0">
                <a:hlinkClick r:id="rId8"/>
              </a:rPr>
              <a:t>https://www.theodi.org/article/the-data-ethics-canvas-2021/</a:t>
            </a:r>
            <a:r>
              <a:rPr lang="en-US" sz="1000" dirty="0"/>
              <a:t> ; </a:t>
            </a:r>
          </a:p>
          <a:p>
            <a:r>
              <a:rPr lang="en-US" sz="1000" dirty="0"/>
              <a:t>version </a:t>
            </a:r>
            <a:r>
              <a:rPr lang="en-US" sz="1000" dirty="0" err="1"/>
              <a:t>courte</a:t>
            </a:r>
            <a:r>
              <a:rPr lang="en-US" sz="1000" dirty="0"/>
              <a:t> </a:t>
            </a:r>
            <a:r>
              <a:rPr lang="en-US" sz="1000" dirty="0" err="1"/>
              <a:t>en</a:t>
            </a:r>
            <a:r>
              <a:rPr lang="en-US" sz="1000" dirty="0"/>
              <a:t> </a:t>
            </a:r>
            <a:r>
              <a:rPr lang="en-US" sz="1000" dirty="0" err="1"/>
              <a:t>français</a:t>
            </a:r>
            <a:r>
              <a:rPr lang="en-US" sz="1000" dirty="0"/>
              <a:t>: </a:t>
            </a:r>
            <a:r>
              <a:rPr lang="en-US" sz="900" dirty="0">
                <a:hlinkClick r:id="rId9"/>
              </a:rPr>
              <a:t>https://theodi.org/wp-content/uploads/2021/07/Data-Ethics-Canvas-French-Colour.pdf</a:t>
            </a:r>
            <a:r>
              <a:rPr lang="en-US" sz="900" dirty="0"/>
              <a:t>  </a:t>
            </a:r>
          </a:p>
          <a:p>
            <a:r>
              <a:rPr lang="en-US" sz="900" dirty="0">
                <a:hlinkClick r:id="rId10"/>
              </a:rPr>
              <a:t>https://theodi.org/knowledge-opinion/guides/</a:t>
            </a:r>
            <a:endParaRPr lang="en-US" sz="900" i="0" dirty="0"/>
          </a:p>
          <a:p>
            <a:pPr marL="0" marR="0" lvl="0" indent="0" algn="l" defTabSz="914400" rtl="0" eaLnBrk="1" fontAlgn="auto" latinLnBrk="0" hangingPunct="1">
              <a:lnSpc>
                <a:spcPct val="100000"/>
              </a:lnSpc>
              <a:spcAft>
                <a:spcPts val="0"/>
              </a:spcAft>
              <a:buClrTx/>
              <a:buSzTx/>
              <a:buFontTx/>
              <a:buNone/>
              <a:tabLst/>
              <a:defRPr/>
            </a:pPr>
            <a:endParaRPr lang="fr-FR" sz="800" b="1" i="0" dirty="0"/>
          </a:p>
          <a:p>
            <a:pPr marL="0" marR="0" lvl="0" indent="0" algn="l" defTabSz="914400" rtl="0" eaLnBrk="1" fontAlgn="auto" latinLnBrk="0" hangingPunct="1">
              <a:lnSpc>
                <a:spcPct val="100000"/>
              </a:lnSpc>
              <a:spcAft>
                <a:spcPts val="0"/>
              </a:spcAft>
              <a:buClrTx/>
              <a:buSzTx/>
              <a:buFontTx/>
              <a:buNone/>
              <a:tabLst/>
              <a:defRPr/>
            </a:pPr>
            <a:r>
              <a:rPr lang="en-US" sz="1000" b="0" i="0" dirty="0"/>
              <a:t>Review of codes of conduct, voluntary guidelines and principles relevant for farm data sharing. </a:t>
            </a:r>
            <a:r>
              <a:rPr lang="en-US" sz="1000" b="1" i="0" dirty="0"/>
              <a:t>CGIAR</a:t>
            </a:r>
            <a:r>
              <a:rPr lang="en-US" sz="1000" b="0" i="0" dirty="0"/>
              <a:t>. 2019. </a:t>
            </a:r>
            <a:r>
              <a:rPr lang="fr-FR" sz="1000" b="0" i="0" dirty="0"/>
              <a:t>Couvre surtout: US, New </a:t>
            </a:r>
            <a:r>
              <a:rPr lang="fr-FR" sz="1000" b="0" i="0" dirty="0" err="1"/>
              <a:t>Zealand</a:t>
            </a:r>
            <a:r>
              <a:rPr lang="fr-FR" sz="1000" b="0" i="0" dirty="0"/>
              <a:t> et Europe</a:t>
            </a:r>
            <a:r>
              <a:rPr lang="en-US" sz="1000" b="0" i="0" dirty="0"/>
              <a:t> </a:t>
            </a:r>
            <a:r>
              <a:rPr lang="fr-FR" sz="900" b="0" i="0" dirty="0">
                <a:hlinkClick r:id="rId11"/>
              </a:rPr>
              <a:t>https://cgspace.cgiar.org/bitstream/handle/10568/106587/2113_PDF.pdf?sequence=1&amp;isAllowed=y</a:t>
            </a:r>
            <a:r>
              <a:rPr lang="fr-FR" sz="900" b="0" i="0" dirty="0"/>
              <a:t> </a:t>
            </a:r>
          </a:p>
          <a:p>
            <a:pPr marL="0" marR="0" lvl="0" indent="0" algn="l" defTabSz="914400" rtl="0" eaLnBrk="1" fontAlgn="auto" latinLnBrk="0" hangingPunct="1">
              <a:lnSpc>
                <a:spcPct val="100000"/>
              </a:lnSpc>
              <a:spcAft>
                <a:spcPts val="0"/>
              </a:spcAft>
              <a:buClrTx/>
              <a:buSzTx/>
              <a:buFontTx/>
              <a:buNone/>
              <a:tabLst/>
              <a:defRPr/>
            </a:pPr>
            <a:r>
              <a:rPr lang="en-US" sz="1000" i="0" dirty="0"/>
              <a:t>Especially true in the case of smallholder farmers, whose farm data often coincides with household data and personal data, and who are in the weakest position to negotiate their data rights. </a:t>
            </a:r>
            <a:r>
              <a:rPr lang="fr-FR" sz="1000" dirty="0"/>
              <a:t>Le code est constitué d’une boîte à outil qui en 17 points abordent tous les points à intégrer dans un projet incluant le partage et l’échange de données. L’intérêt de ce code de bonne conduite est aussi de faire référence aux chartes élaborées en </a:t>
            </a:r>
            <a:r>
              <a:rPr lang="fr-FR" sz="1000" dirty="0">
                <a:hlinkClick r:id="rId12"/>
              </a:rPr>
              <a:t>Europe</a:t>
            </a:r>
            <a:r>
              <a:rPr lang="fr-FR" sz="1000" dirty="0"/>
              <a:t>, </a:t>
            </a:r>
            <a:r>
              <a:rPr lang="fr-FR" sz="1000" dirty="0">
                <a:hlinkClick r:id="rId13"/>
              </a:rPr>
              <a:t>USA</a:t>
            </a:r>
            <a:r>
              <a:rPr lang="fr-FR" sz="1000" dirty="0"/>
              <a:t>, </a:t>
            </a:r>
            <a:r>
              <a:rPr lang="fr-FR" sz="1000" dirty="0">
                <a:hlinkClick r:id="rId14"/>
              </a:rPr>
              <a:t>Australie</a:t>
            </a:r>
            <a:r>
              <a:rPr lang="fr-FR" sz="1000" dirty="0"/>
              <a:t> et </a:t>
            </a:r>
            <a:r>
              <a:rPr lang="fr-FR" sz="1000" dirty="0">
                <a:hlinkClick r:id="rId15"/>
              </a:rPr>
              <a:t>Nouvelle Zélande</a:t>
            </a:r>
            <a:r>
              <a:rPr lang="fr-FR" sz="1000" dirty="0"/>
              <a:t>….</a:t>
            </a:r>
          </a:p>
          <a:p>
            <a:pPr marL="0" marR="0" lvl="0" indent="0" algn="l" defTabSz="914400" rtl="0" eaLnBrk="1" fontAlgn="auto" latinLnBrk="0" hangingPunct="1">
              <a:lnSpc>
                <a:spcPct val="100000"/>
              </a:lnSpc>
              <a:spcAft>
                <a:spcPts val="0"/>
              </a:spcAft>
              <a:buClrTx/>
              <a:buSzTx/>
              <a:buFontTx/>
              <a:buNone/>
              <a:tabLst/>
              <a:defRPr/>
            </a:pPr>
            <a:endParaRPr lang="fr-FR" sz="800" dirty="0"/>
          </a:p>
          <a:p>
            <a:pPr marL="0" marR="0" lvl="0" indent="0" algn="l" defTabSz="914400" rtl="0" eaLnBrk="1" fontAlgn="auto" latinLnBrk="0" hangingPunct="1">
              <a:lnSpc>
                <a:spcPct val="100000"/>
              </a:lnSpc>
              <a:spcAft>
                <a:spcPts val="0"/>
              </a:spcAft>
              <a:buClrTx/>
              <a:buSzTx/>
              <a:buFontTx/>
              <a:buNone/>
              <a:tabLst/>
              <a:defRPr/>
            </a:pPr>
            <a:r>
              <a:rPr lang="fr-FR" sz="1000" b="1" dirty="0"/>
              <a:t>Europe</a:t>
            </a:r>
            <a:r>
              <a:rPr lang="fr-FR" sz="1000" dirty="0"/>
              <a:t>: </a:t>
            </a:r>
            <a:r>
              <a:rPr lang="en-US" sz="1000" dirty="0"/>
              <a:t>How to complete your ethics self-assessment. Version 2.0. 13 July 2021: </a:t>
            </a:r>
            <a:r>
              <a:rPr lang="fr-FR" sz="1000" dirty="0">
                <a:hlinkClick r:id="rId16"/>
              </a:rPr>
              <a:t>https://ec.europa.eu/info/funding-tenders/opportunities/docs/2021-2027/common/guidance/how-to-complete-your-ethics-self-assessment_en.pdf</a:t>
            </a:r>
            <a:r>
              <a:rPr lang="fr-FR" sz="1000" dirty="0"/>
              <a:t> </a:t>
            </a:r>
          </a:p>
          <a:p>
            <a:pPr algn="just"/>
            <a:r>
              <a:rPr lang="en-US" sz="1000" i="0" dirty="0"/>
              <a:t>6. Non-EU countries (ex: exploitation of participants; exploitation of local resources; material is imported from or exported to a non-EU country;…)</a:t>
            </a:r>
          </a:p>
          <a:p>
            <a:pPr algn="just"/>
            <a:r>
              <a:rPr lang="en-US" sz="1000" i="0" dirty="0"/>
              <a:t>7. Environment, health and safety (concerns activities that may adversely affect: the environment or the health and safety of the persons involved).</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1" kern="1200" dirty="0">
                <a:solidFill>
                  <a:schemeClr val="tx1"/>
                </a:solidFill>
                <a:effectLst/>
                <a:latin typeface="+mn-lt"/>
                <a:ea typeface="+mn-ea"/>
                <a:cs typeface="+mn-cs"/>
              </a:rPr>
              <a:t>Code de conduite européen pour l’intégrité en recherche</a:t>
            </a:r>
            <a:r>
              <a:rPr lang="fr-FR" sz="1000" kern="1200" dirty="0">
                <a:solidFill>
                  <a:schemeClr val="tx1"/>
                </a:solidFill>
                <a:effectLst/>
                <a:latin typeface="+mn-lt"/>
                <a:ea typeface="+mn-ea"/>
                <a:cs typeface="+mn-cs"/>
              </a:rPr>
              <a:t>: </a:t>
            </a:r>
            <a:r>
              <a:rPr lang="fr-FR" sz="1000" dirty="0">
                <a:hlinkClick r:id="rId17"/>
              </a:rPr>
              <a:t>https://www.allea.org/wp-content/uploads/2018/01/FR_ALLEA_Code_de_conduite_europeen_pour_lintegrite_en_recherche.pdf</a:t>
            </a:r>
            <a:r>
              <a:rPr lang="fr-FR" sz="1000" dirty="0"/>
              <a:t>; </a:t>
            </a:r>
            <a:r>
              <a:rPr lang="fr-FR" sz="1000" kern="1200" dirty="0">
                <a:solidFill>
                  <a:schemeClr val="tx1"/>
                </a:solidFill>
                <a:effectLst/>
                <a:latin typeface="+mn-lt"/>
                <a:ea typeface="+mn-ea"/>
                <a:cs typeface="+mn-cs"/>
              </a:rPr>
              <a:t>23 articles sur: Equité; Respect; Care; Honnêteté. </a:t>
            </a:r>
            <a:r>
              <a:rPr lang="fr-FR" sz="1000" b="1" kern="1200" dirty="0">
                <a:solidFill>
                  <a:schemeClr val="tx1"/>
                </a:solidFill>
                <a:effectLst/>
                <a:latin typeface="+mn-lt"/>
                <a:ea typeface="+mn-ea"/>
                <a:cs typeface="+mn-cs"/>
              </a:rPr>
              <a:t>Nouvelle version en 2023:</a:t>
            </a:r>
            <a:r>
              <a:rPr lang="fr-FR" sz="100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hlinkClick r:id="rId18"/>
              </a:rPr>
              <a:t>https://allea.org/wp-content/uploads/2023/06/European-Code-of-Conduct-Revised-Edition-2023.pdf</a:t>
            </a:r>
            <a:endParaRPr lang="fr-FR" sz="1000" kern="1200" dirty="0">
              <a:solidFill>
                <a:schemeClr val="tx1"/>
              </a:solidFill>
              <a:effectLst/>
              <a:latin typeface="+mn-lt"/>
              <a:ea typeface="+mn-ea"/>
              <a:cs typeface="+mn-cs"/>
            </a:endParaRPr>
          </a:p>
          <a:p>
            <a:pPr algn="just"/>
            <a:endParaRPr lang="en-US" sz="1000" i="0" dirty="0"/>
          </a:p>
          <a:p>
            <a:r>
              <a:rPr lang="en-US" sz="1050" b="1" kern="1200" dirty="0">
                <a:solidFill>
                  <a:schemeClr val="tx1"/>
                </a:solidFill>
                <a:effectLst/>
                <a:latin typeface="+mn-lt"/>
                <a:ea typeface="+mn-ea"/>
                <a:cs typeface="+mn-cs"/>
              </a:rPr>
              <a:t>CARE Principles </a:t>
            </a:r>
            <a:r>
              <a:rPr lang="en-US" sz="1050" kern="1200" dirty="0">
                <a:solidFill>
                  <a:schemeClr val="tx1"/>
                </a:solidFill>
                <a:effectLst/>
                <a:latin typeface="+mn-lt"/>
                <a:ea typeface="+mn-ea"/>
                <a:cs typeface="+mn-cs"/>
              </a:rPr>
              <a:t>for Indigenous Data Governance: </a:t>
            </a:r>
            <a:r>
              <a:rPr lang="en-US" sz="1000" kern="1200" dirty="0">
                <a:solidFill>
                  <a:schemeClr val="tx1"/>
                </a:solidFill>
                <a:effectLst/>
                <a:latin typeface="+mn-lt"/>
                <a:ea typeface="+mn-ea"/>
                <a:cs typeface="+mn-cs"/>
                <a:hlinkClick r:id="rId19"/>
              </a:rPr>
              <a:t>https://www.gida-global.org/care</a:t>
            </a:r>
            <a:r>
              <a:rPr lang="en-US" sz="1000" kern="1200" dirty="0">
                <a:solidFill>
                  <a:schemeClr val="tx1"/>
                </a:solidFill>
                <a:effectLst/>
                <a:latin typeface="+mn-lt"/>
                <a:ea typeface="+mn-ea"/>
                <a:cs typeface="+mn-cs"/>
              </a:rPr>
              <a:t> .   </a:t>
            </a:r>
          </a:p>
          <a:p>
            <a:r>
              <a:rPr lang="en-US" sz="1050" kern="1200" dirty="0">
                <a:solidFill>
                  <a:schemeClr val="tx1"/>
                </a:solidFill>
                <a:effectLst/>
                <a:latin typeface="+mn-lt"/>
                <a:ea typeface="+mn-ea"/>
                <a:cs typeface="+mn-cs"/>
              </a:rPr>
              <a:t>CARE = Collective Benefit, Authority to Control, Responsibility, Ethics</a:t>
            </a:r>
          </a:p>
          <a:p>
            <a:r>
              <a:rPr lang="en-US" sz="1050" kern="1200" dirty="0" err="1">
                <a:solidFill>
                  <a:schemeClr val="tx1"/>
                </a:solidFill>
                <a:effectLst/>
                <a:latin typeface="+mn-lt"/>
                <a:ea typeface="+mn-ea"/>
                <a:cs typeface="+mn-cs"/>
              </a:rPr>
              <a:t>En</a:t>
            </a:r>
            <a:r>
              <a:rPr lang="en-US" sz="1050" kern="1200" dirty="0">
                <a:solidFill>
                  <a:schemeClr val="tx1"/>
                </a:solidFill>
                <a:effectLst/>
                <a:latin typeface="+mn-lt"/>
                <a:ea typeface="+mn-ea"/>
                <a:cs typeface="+mn-cs"/>
              </a:rPr>
              <a:t> résumé: </a:t>
            </a:r>
            <a:r>
              <a:rPr lang="en-US" sz="1000" kern="1200" dirty="0">
                <a:solidFill>
                  <a:schemeClr val="tx1"/>
                </a:solidFill>
                <a:effectLst/>
                <a:latin typeface="+mn-lt"/>
                <a:ea typeface="+mn-ea"/>
                <a:cs typeface="+mn-cs"/>
                <a:hlinkClick r:id="rId20"/>
              </a:rPr>
              <a:t>https://static1.squarespace.com/static/5d3799de845604000199cd24/t/5d79c383e904c741c9e9cd86/1568260995760/CARE+Principles+for+Indigenous+Data+Governance_FINAL_Sept+06+2019.pdf</a:t>
            </a:r>
            <a:r>
              <a:rPr lang="en-US" sz="1000" kern="1200" dirty="0">
                <a:solidFill>
                  <a:schemeClr val="tx1"/>
                </a:solidFill>
                <a:effectLst/>
                <a:latin typeface="+mn-lt"/>
                <a:ea typeface="+mn-ea"/>
                <a:cs typeface="+mn-cs"/>
              </a:rPr>
              <a:t>  </a:t>
            </a:r>
          </a:p>
          <a:p>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effectLst/>
                <a:latin typeface="+mn-lt"/>
                <a:ea typeface="+mn-ea"/>
                <a:cs typeface="+mn-cs"/>
              </a:rPr>
              <a:t>OCAP : </a:t>
            </a:r>
            <a:r>
              <a:rPr lang="en-US" sz="1000" b="0" kern="1200" dirty="0">
                <a:solidFill>
                  <a:schemeClr val="tx1"/>
                </a:solidFill>
                <a:effectLst/>
                <a:latin typeface="+mn-lt"/>
                <a:ea typeface="+mn-ea"/>
                <a:cs typeface="+mn-cs"/>
                <a:hlinkClick r:id="rId21"/>
              </a:rPr>
              <a:t>https://fnigc.ca/ocap-training</a:t>
            </a:r>
            <a:r>
              <a:rPr lang="en-US" sz="1100" b="0" kern="1200" dirty="0">
                <a:solidFill>
                  <a:schemeClr val="tx1"/>
                </a:solidFill>
                <a:effectLst/>
                <a:latin typeface="+mn-lt"/>
                <a:ea typeface="+mn-ea"/>
                <a:cs typeface="+mn-cs"/>
                <a:hlinkClick r:id="rId21"/>
              </a:rPr>
              <a:t>/</a:t>
            </a:r>
            <a:r>
              <a:rPr lang="en-US" sz="1100" b="0" kern="1200" dirty="0">
                <a:solidFill>
                  <a:schemeClr val="tx1"/>
                </a:solidFill>
                <a:effectLst/>
                <a:latin typeface="+mn-lt"/>
                <a:ea typeface="+mn-ea"/>
                <a:cs typeface="+mn-cs"/>
              </a:rPr>
              <a:t>; The First Nations principles of ownership, control, access, and possession assert that First Nations have control over data collection processes, and that they own and control how this information can be used.</a:t>
            </a:r>
            <a:endParaRPr lang="fr-FR"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t>Global code of conduct for research in resource-poor settings </a:t>
            </a:r>
            <a:r>
              <a:rPr lang="en-US" sz="1050" i="0" dirty="0"/>
              <a:t>: </a:t>
            </a:r>
            <a:r>
              <a:rPr lang="en-US" sz="1000" i="0" dirty="0">
                <a:hlinkClick r:id="rId22"/>
              </a:rPr>
              <a:t>https://www.globalcodeofconduct.org/</a:t>
            </a:r>
            <a:r>
              <a:rPr lang="en-US" sz="100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G</a:t>
            </a:r>
            <a:r>
              <a:rPr lang="en-US" sz="1050" i="0" dirty="0"/>
              <a:t>uide soutenu par </a:t>
            </a:r>
            <a:r>
              <a:rPr lang="en-US" sz="1050" i="0" dirty="0" err="1"/>
              <a:t>l’Europe</a:t>
            </a:r>
            <a:r>
              <a:rPr lang="en-US" sz="1050" i="0" dirty="0"/>
              <a:t>, </a:t>
            </a:r>
            <a:r>
              <a:rPr lang="en-US" sz="1050" i="0" dirty="0" err="1"/>
              <a:t>l’UNESCO</a:t>
            </a:r>
            <a:r>
              <a:rPr lang="en-US" sz="1050" i="0" dirty="0"/>
              <a:t>, </a:t>
            </a:r>
            <a:r>
              <a:rPr lang="en-US" sz="1050" i="0" dirty="0" err="1"/>
              <a:t>l’INSERM</a:t>
            </a:r>
            <a:r>
              <a:rPr lang="en-US" sz="1050" i="0" dirty="0"/>
              <a:t>, Action </a:t>
            </a:r>
            <a:r>
              <a:rPr lang="en-US" sz="1050" i="0" dirty="0" err="1"/>
              <a:t>contre</a:t>
            </a:r>
            <a:r>
              <a:rPr lang="en-US" sz="1050" i="0" dirty="0"/>
              <a:t> la </a:t>
            </a:r>
            <a:r>
              <a:rPr lang="en-US" sz="1050" i="0" dirty="0" err="1"/>
              <a:t>faim</a:t>
            </a:r>
            <a:r>
              <a:rPr lang="en-US" sz="105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i="0" dirty="0"/>
              <a:t>Guide </a:t>
            </a:r>
            <a:r>
              <a:rPr lang="en-US" sz="1050" i="0" dirty="0" err="1"/>
              <a:t>recommandé</a:t>
            </a:r>
            <a:r>
              <a:rPr lang="en-US" sz="1050" i="0" dirty="0"/>
              <a:t> par la revue</a:t>
            </a:r>
            <a:r>
              <a:rPr lang="en-US" sz="1050" i="1" dirty="0"/>
              <a:t> JGR </a:t>
            </a:r>
            <a:r>
              <a:rPr lang="en-US" sz="1050" i="1" dirty="0" err="1"/>
              <a:t>Biogeosciences</a:t>
            </a:r>
            <a:r>
              <a:rPr lang="en-US" sz="1050" dirty="0"/>
              <a:t> (</a:t>
            </a:r>
            <a:r>
              <a:rPr lang="en-US" sz="1050" i="1" dirty="0"/>
              <a:t>encourage researchers to consider recommendations from the </a:t>
            </a:r>
            <a:r>
              <a:rPr lang="en-US" sz="1050" i="1" dirty="0">
                <a:hlinkClick r:id="rId23"/>
              </a:rPr>
              <a:t>Global Code of Conduct for Research in Resource-Poor Settings</a:t>
            </a:r>
            <a:r>
              <a:rPr lang="en-US" sz="1050" i="1" dirty="0"/>
              <a:t> when conducting and reporting their research</a:t>
            </a:r>
            <a:r>
              <a:rPr lang="en-US" sz="1050" dirty="0"/>
              <a:t>).</a:t>
            </a:r>
            <a:endParaRPr lang="fr-FR" sz="1050" kern="1200" dirty="0">
              <a:solidFill>
                <a:schemeClr val="tx1"/>
              </a:solidFill>
              <a:effectLst/>
              <a:latin typeface="+mn-lt"/>
              <a:ea typeface="+mn-ea"/>
              <a:cs typeface="+mn-cs"/>
            </a:endParaRPr>
          </a:p>
          <a:p>
            <a:endParaRPr lang="en-US" sz="105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ea typeface="+mn-ea"/>
                <a:cs typeface="+mn-cs"/>
                <a:sym typeface="Wingdings" panose="05000000000000000000" pitchFamily="2" charset="2"/>
              </a:rPr>
              <a:t>Protégeant la biodiversité : </a:t>
            </a:r>
            <a:r>
              <a:rPr lang="fr-FR" sz="105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hlinkClick r:id="rId24"/>
              </a:rPr>
              <a:t>https://docs.gbif.org/sensitive-species-best-practices/master/fr/</a:t>
            </a:r>
            <a:r>
              <a:rPr lang="fr-FR" sz="105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 </a:t>
            </a:r>
          </a:p>
          <a:p>
            <a:pPr algn="just"/>
            <a:endParaRPr lang="en-US" sz="1000" i="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125</a:t>
            </a:fld>
            <a:endParaRPr lang="fr-FR" dirty="0"/>
          </a:p>
        </p:txBody>
      </p:sp>
    </p:spTree>
    <p:extLst>
      <p:ext uri="{BB962C8B-B14F-4D97-AF65-F5344CB8AC3E}">
        <p14:creationId xmlns:p14="http://schemas.microsoft.com/office/powerpoint/2010/main" val="35644481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Ethics Canvas Guide. 2021. Disponible </a:t>
            </a:r>
            <a:r>
              <a:rPr lang="en-US" sz="1200" dirty="0" err="1"/>
              <a:t>en</a:t>
            </a:r>
            <a:r>
              <a:rPr lang="en-US" sz="1200" dirty="0"/>
              <a:t> </a:t>
            </a:r>
            <a:r>
              <a:rPr lang="en-US" sz="1200" dirty="0" err="1"/>
              <a:t>plusieurs</a:t>
            </a:r>
            <a:r>
              <a:rPr lang="en-US" sz="1200" dirty="0"/>
              <a:t> </a:t>
            </a:r>
            <a:r>
              <a:rPr lang="en-US" sz="1200" dirty="0" err="1"/>
              <a:t>langues</a:t>
            </a:r>
            <a:r>
              <a:rPr lang="en-US" sz="1200" dirty="0"/>
              <a:t> : </a:t>
            </a:r>
            <a:r>
              <a:rPr lang="en-US" sz="1100" dirty="0">
                <a:hlinkClick r:id="rId3"/>
              </a:rPr>
              <a:t>https://www.theodi.org/article/the-data-ethics-canvas-2021/</a:t>
            </a:r>
            <a:r>
              <a:rPr lang="en-US" sz="1100" dirty="0"/>
              <a:t> ; version </a:t>
            </a:r>
            <a:r>
              <a:rPr lang="en-US" sz="1100" dirty="0" err="1"/>
              <a:t>courte</a:t>
            </a:r>
            <a:r>
              <a:rPr lang="en-US" sz="1100" dirty="0"/>
              <a:t> </a:t>
            </a:r>
            <a:r>
              <a:rPr lang="en-US" sz="1100" dirty="0" err="1"/>
              <a:t>en</a:t>
            </a:r>
            <a:r>
              <a:rPr lang="en-US" sz="1100" dirty="0"/>
              <a:t> </a:t>
            </a:r>
            <a:r>
              <a:rPr lang="en-US" sz="1100" dirty="0" err="1"/>
              <a:t>français</a:t>
            </a:r>
            <a:r>
              <a:rPr lang="en-US" sz="1100" dirty="0"/>
              <a:t>: </a:t>
            </a:r>
            <a:r>
              <a:rPr lang="en-US" sz="1100" dirty="0">
                <a:hlinkClick r:id="rId4"/>
              </a:rPr>
              <a:t>https://theodi.org/wp-content/uploads/2021/07/Data-Ethics-Canvas-French-Colour.pdf</a:t>
            </a:r>
            <a:r>
              <a:rPr lang="en-US" sz="1100" dirty="0"/>
              <a:t>  </a:t>
            </a:r>
          </a:p>
          <a:p>
            <a:r>
              <a:rPr lang="fr-FR" dirty="0"/>
              <a:t>« …La façon dont les données sont recueillies, utilisées ou partagées pourrait-elle causer du tort ou exposer les personnes au risque d'être réidentifiées ? Pourraient-elles être utilisées pour cibler, profiler ou préjuger des personnes, ou pour restreindre injustement l'accès (par exemple, des accords d'exclusivité) ?</a:t>
            </a:r>
          </a:p>
          <a:p>
            <a:r>
              <a:rPr lang="fr-FR" dirty="0"/>
              <a:t>Comment les risques sont-ils communiqués aux gens (les personnes sur lesquelles portent les données, les personnes touchées par leur utilisation et les organisations qui utilisent les données) ?</a:t>
            </a:r>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126</a:t>
            </a:fld>
            <a:endParaRPr lang="fr-FR"/>
          </a:p>
        </p:txBody>
      </p:sp>
    </p:spTree>
    <p:extLst>
      <p:ext uri="{BB962C8B-B14F-4D97-AF65-F5344CB8AC3E}">
        <p14:creationId xmlns:p14="http://schemas.microsoft.com/office/powerpoint/2010/main" val="11643382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t>Projet H2020 SOLIDUS – </a:t>
            </a:r>
            <a:r>
              <a:rPr lang="en-US" sz="1000" dirty="0"/>
              <a:t>Solidarity in European societies: empowerment, social justice and citizenship.</a:t>
            </a:r>
          </a:p>
          <a:p>
            <a:r>
              <a:rPr lang="en-US" sz="1000" dirty="0"/>
              <a:t>Le PGD </a:t>
            </a:r>
            <a:r>
              <a:rPr lang="en-US" sz="1000" dirty="0" err="1"/>
              <a:t>est</a:t>
            </a:r>
            <a:r>
              <a:rPr lang="en-US" sz="1000" dirty="0"/>
              <a:t> accessible sur le site Cordis de </a:t>
            </a:r>
            <a:r>
              <a:rPr lang="en-US" sz="1000" dirty="0" err="1"/>
              <a:t>l’UE</a:t>
            </a:r>
            <a:r>
              <a:rPr lang="en-US" sz="1000" dirty="0"/>
              <a:t> : </a:t>
            </a:r>
            <a:r>
              <a:rPr lang="en-US" sz="1000" dirty="0">
                <a:hlinkClick r:id="rId3"/>
              </a:rPr>
              <a:t>https://cordis.europa.eu/project/id/649489/results</a:t>
            </a:r>
            <a:r>
              <a:rPr lang="en-US" sz="1000" dirty="0"/>
              <a:t> (dans “Results” et dans “Documents, Reports”)</a:t>
            </a:r>
          </a:p>
          <a:p>
            <a:r>
              <a:rPr lang="fr-FR" sz="1000" dirty="0">
                <a:sym typeface="Wingdings" panose="05000000000000000000" pitchFamily="2" charset="2"/>
                <a:hlinkClick r:id="rId4"/>
              </a:rPr>
              <a:t>https://solidush2020.eu/fr/</a:t>
            </a:r>
            <a:r>
              <a:rPr lang="fr-FR" sz="1000" dirty="0">
                <a:sym typeface="Wingdings" panose="05000000000000000000" pitchFamily="2" charset="2"/>
              </a:rPr>
              <a:t> </a:t>
            </a:r>
          </a:p>
          <a:p>
            <a:r>
              <a:rPr lang="fr-FR" sz="1000" dirty="0">
                <a:sym typeface="Wingdings" panose="05000000000000000000" pitchFamily="2" charset="2"/>
                <a:hlinkClick r:id="rId5"/>
              </a:rPr>
              <a:t>http://solidush2020.eu/wp-content/uploads/2016/03/SOLIDUS.-D11.5-DMPlan_v1.pdf</a:t>
            </a:r>
            <a:r>
              <a:rPr lang="fr-FR" sz="1000" dirty="0">
                <a:sym typeface="Wingdings" panose="05000000000000000000" pitchFamily="2" charset="2"/>
              </a:rPr>
              <a:t> </a:t>
            </a:r>
          </a:p>
          <a:p>
            <a:pPr marL="171450" indent="-171450">
              <a:buFontTx/>
              <a:buChar char="-"/>
            </a:pPr>
            <a:endParaRPr lang="fr-FR"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Projet</a:t>
            </a:r>
            <a:r>
              <a:rPr lang="en-US" sz="1000" dirty="0"/>
              <a:t> INVITE - </a:t>
            </a:r>
            <a:r>
              <a:rPr lang="en-US" sz="1000" dirty="0" err="1"/>
              <a:t>INnovations</a:t>
            </a:r>
            <a:r>
              <a:rPr lang="en-US" sz="1000" dirty="0"/>
              <a:t> in plant </a:t>
            </a:r>
            <a:r>
              <a:rPr lang="en-US" sz="1000" dirty="0" err="1"/>
              <a:t>VarIety</a:t>
            </a:r>
            <a:r>
              <a:rPr lang="en-US" sz="1000" dirty="0"/>
              <a:t> Testing in Europe to foster the introduction of new varieties better adapted to varying biotic and abiotic conditions and to more sustainable crop management practices. </a:t>
            </a:r>
            <a:r>
              <a:rPr lang="en-US" sz="1000" dirty="0">
                <a:hlinkClick r:id="rId6"/>
              </a:rPr>
              <a:t>https://cordis.europa.eu/project/id/817970/results</a:t>
            </a:r>
            <a:r>
              <a:rPr lang="en-U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9586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671714" cy="6009079"/>
          </a:xfrm>
        </p:spPr>
        <p:txBody>
          <a:bodyPr/>
          <a:lstStyle/>
          <a:p>
            <a:r>
              <a:rPr lang="fr-FR" sz="1000" b="1" kern="1200" dirty="0">
                <a:solidFill>
                  <a:schemeClr val="tx1"/>
                </a:solidFill>
                <a:effectLst/>
                <a:ea typeface="+mn-ea"/>
                <a:cs typeface="+mn-cs"/>
              </a:rPr>
              <a:t>Protocole de Nagoya</a:t>
            </a:r>
            <a:r>
              <a:rPr lang="fr-FR" sz="1000" b="0" kern="1200" dirty="0">
                <a:solidFill>
                  <a:schemeClr val="tx1"/>
                </a:solidFill>
                <a:effectLst/>
                <a:ea typeface="+mn-ea"/>
                <a:cs typeface="+mn-cs"/>
              </a:rPr>
              <a:t>: </a:t>
            </a:r>
            <a:r>
              <a:rPr lang="fr-FR" sz="1000" dirty="0"/>
              <a:t>L’Union européenne a ratifié le Protocole de Nagoya le 16 mai 2014 et a publié le </a:t>
            </a:r>
            <a:r>
              <a:rPr lang="fr-FR" sz="1000" kern="1200" dirty="0">
                <a:solidFill>
                  <a:schemeClr val="tx1"/>
                </a:solidFill>
                <a:effectLst/>
                <a:ea typeface="+mn-ea"/>
                <a:cs typeface="+mn-cs"/>
                <a:hlinkClick r:id="rId3"/>
              </a:rPr>
              <a:t>Règlement (UE) No 511/2014</a:t>
            </a:r>
            <a:r>
              <a:rPr lang="fr-FR" sz="1000" dirty="0"/>
              <a:t> du parlement européen et du conseil en date également du 16 avril 2014 relatif aux mesures concernant le respect par les utilisateurs dans l’Union du Protocole de Nagoya sur l’accès aux RG et le partage juste et équitable des avantages découlant de leur utilisation.</a:t>
            </a:r>
          </a:p>
          <a:p>
            <a:endParaRPr lang="fr-FR" sz="1000" dirty="0"/>
          </a:p>
          <a:p>
            <a:r>
              <a:rPr lang="fr-FR" sz="1000" b="1" dirty="0"/>
              <a:t>Fondation pour la recherche sur la biodiversité </a:t>
            </a:r>
            <a:r>
              <a:rPr lang="fr-FR" sz="1000" dirty="0"/>
              <a:t>(FRB) - Réglementation européenne sur l’accès et le partage des avantages (APA) :</a:t>
            </a:r>
          </a:p>
          <a:p>
            <a:r>
              <a:rPr lang="fr-FR" sz="900" u="sng" dirty="0">
                <a:hlinkClick r:id="rId4"/>
              </a:rPr>
              <a:t>https://www.fondationbiodiversite.fr/reglementation-europeenne-sur-lacces-et-le-partage-des-avantages-apa/</a:t>
            </a:r>
            <a:r>
              <a:rPr lang="fr-FR" sz="900" dirty="0"/>
              <a:t> </a:t>
            </a:r>
          </a:p>
          <a:p>
            <a:pPr algn="just"/>
            <a:r>
              <a:rPr lang="fr-FR" sz="1000" dirty="0">
                <a:ea typeface="Calibri" panose="020F0502020204030204" pitchFamily="34" charset="0"/>
                <a:cs typeface="Times New Roman" panose="02020603050405020304" pitchFamily="18" charset="0"/>
              </a:rPr>
              <a:t>Pour respecter l’obligation de diligence nécessaire, les utilisateurs doivent prendre des mesures pour </a:t>
            </a:r>
            <a:r>
              <a:rPr lang="fr-FR" sz="1000" b="1" dirty="0">
                <a:ea typeface="Calibri" panose="020F0502020204030204" pitchFamily="34" charset="0"/>
                <a:cs typeface="Times New Roman" panose="02020603050405020304" pitchFamily="18" charset="0"/>
              </a:rPr>
              <a:t>tracer</a:t>
            </a:r>
            <a:r>
              <a:rPr lang="fr-FR" sz="1000" dirty="0">
                <a:ea typeface="Calibri" panose="020F0502020204030204" pitchFamily="34" charset="0"/>
                <a:cs typeface="Times New Roman" panose="02020603050405020304" pitchFamily="18" charset="0"/>
              </a:rPr>
              <a:t>, </a:t>
            </a:r>
            <a:r>
              <a:rPr lang="fr-FR" sz="1000" b="1" dirty="0">
                <a:ea typeface="Calibri" panose="020F0502020204030204" pitchFamily="34" charset="0"/>
                <a:cs typeface="Times New Roman" panose="02020603050405020304" pitchFamily="18" charset="0"/>
              </a:rPr>
              <a:t>documenter, conserver</a:t>
            </a:r>
            <a:r>
              <a:rPr lang="fr-FR" sz="1000" dirty="0">
                <a:ea typeface="Calibri" panose="020F0502020204030204" pitchFamily="34" charset="0"/>
                <a:cs typeface="Times New Roman" panose="02020603050405020304" pitchFamily="18" charset="0"/>
              </a:rPr>
              <a:t> et </a:t>
            </a:r>
            <a:r>
              <a:rPr lang="fr-FR" sz="1000" b="1" dirty="0">
                <a:ea typeface="Calibri" panose="020F0502020204030204" pitchFamily="34" charset="0"/>
                <a:cs typeface="Times New Roman" panose="02020603050405020304" pitchFamily="18" charset="0"/>
              </a:rPr>
              <a:t>transférer</a:t>
            </a:r>
            <a:r>
              <a:rPr lang="fr-FR" sz="1000" dirty="0">
                <a:ea typeface="Calibri" panose="020F0502020204030204" pitchFamily="34" charset="0"/>
                <a:cs typeface="Times New Roman" panose="02020603050405020304" pitchFamily="18" charset="0"/>
              </a:rPr>
              <a:t> les informations liées à l’utilisation des ressources génétiques (RG) et connaissances traditionnelles associées. La documentation sera </a:t>
            </a:r>
            <a:r>
              <a:rPr lang="fr-FR" sz="1000" b="1" dirty="0">
                <a:ea typeface="Calibri" panose="020F0502020204030204" pitchFamily="34" charset="0"/>
                <a:cs typeface="Times New Roman" panose="02020603050405020304" pitchFamily="18" charset="0"/>
              </a:rPr>
              <a:t>conservée 20 ans après utilisation</a:t>
            </a:r>
            <a:r>
              <a:rPr lang="fr-FR" sz="1000" dirty="0">
                <a:ea typeface="Calibri" panose="020F0502020204030204" pitchFamily="34" charset="0"/>
                <a:cs typeface="Times New Roman" panose="02020603050405020304" pitchFamily="18" charset="0"/>
              </a:rPr>
              <a:t>.  Les exclusions concernent :</a:t>
            </a:r>
          </a:p>
          <a:p>
            <a:pPr algn="just"/>
            <a:r>
              <a:rPr lang="fr-FR" sz="1000" dirty="0">
                <a:ea typeface="Calibri" panose="020F0502020204030204" pitchFamily="34" charset="0"/>
                <a:cs typeface="Times New Roman" panose="02020603050405020304" pitchFamily="18" charset="0"/>
              </a:rPr>
              <a:t>les RG et connaissances traditionnelles associées acquises avant octobre 2014 ;</a:t>
            </a:r>
          </a:p>
          <a:p>
            <a:pPr algn="just"/>
            <a:r>
              <a:rPr lang="fr-FR" sz="1000" dirty="0">
                <a:ea typeface="Calibri" panose="020F0502020204030204" pitchFamily="34" charset="0"/>
                <a:cs typeface="Times New Roman" panose="02020603050405020304" pitchFamily="18" charset="0"/>
              </a:rPr>
              <a:t>les RG couvertes par d’autres instruments: Traité international sur les ressources </a:t>
            </a:r>
            <a:r>
              <a:rPr lang="fr-FR" sz="1000" dirty="0" err="1">
                <a:ea typeface="Calibri" panose="020F0502020204030204" pitchFamily="34" charset="0"/>
                <a:cs typeface="Times New Roman" panose="02020603050405020304" pitchFamily="18" charset="0"/>
              </a:rPr>
              <a:t>phytogénétiques</a:t>
            </a:r>
            <a:r>
              <a:rPr lang="fr-FR" sz="1000" dirty="0">
                <a:ea typeface="Calibri" panose="020F0502020204030204" pitchFamily="34" charset="0"/>
                <a:cs typeface="Times New Roman" panose="02020603050405020304" pitchFamily="18" charset="0"/>
              </a:rPr>
              <a:t> pour l’alimentation et l’agriculture (TIRPAA), Cadre de préparation en cas de grippe pandémique (</a:t>
            </a:r>
            <a:r>
              <a:rPr lang="fr-FR" sz="1000" i="1" dirty="0">
                <a:ea typeface="Calibri" panose="020F0502020204030204" pitchFamily="34" charset="0"/>
                <a:cs typeface="Times New Roman" panose="02020603050405020304" pitchFamily="18" charset="0"/>
              </a:rPr>
              <a:t>PIP Framework</a:t>
            </a:r>
            <a:r>
              <a:rPr lang="fr-FR" sz="1000" dirty="0">
                <a:ea typeface="Calibri" panose="020F0502020204030204" pitchFamily="34" charset="0"/>
                <a:cs typeface="Times New Roman" panose="02020603050405020304" pitchFamily="18" charset="0"/>
              </a:rPr>
              <a:t>). </a:t>
            </a:r>
          </a:p>
          <a:p>
            <a:pPr algn="just"/>
            <a:r>
              <a:rPr lang="fr-FR" sz="1000" b="1" dirty="0">
                <a:ea typeface="Calibri" panose="020F0502020204030204" pitchFamily="34" charset="0"/>
                <a:cs typeface="Times New Roman" panose="02020603050405020304" pitchFamily="18" charset="0"/>
              </a:rPr>
              <a:t>TIRPAA</a:t>
            </a:r>
            <a:r>
              <a:rPr lang="fr-FR" sz="900" dirty="0">
                <a:ea typeface="Calibri" panose="020F0502020204030204" pitchFamily="34" charset="0"/>
                <a:cs typeface="Times New Roman" panose="02020603050405020304" pitchFamily="18" charset="0"/>
              </a:rPr>
              <a:t>: </a:t>
            </a:r>
            <a:r>
              <a:rPr lang="fr-FR" sz="900" dirty="0">
                <a:ea typeface="Calibri" panose="020F0502020204030204" pitchFamily="34" charset="0"/>
                <a:cs typeface="Times New Roman" panose="02020603050405020304" pitchFamily="18" charset="0"/>
                <a:hlinkClick r:id="rId5"/>
              </a:rPr>
              <a:t>https://www.fao.org/plant-treaty/en/</a:t>
            </a:r>
            <a:r>
              <a:rPr lang="fr-FR" sz="900" dirty="0">
                <a:ea typeface="Calibri" panose="020F0502020204030204" pitchFamily="34" charset="0"/>
                <a:cs typeface="Times New Roman" panose="02020603050405020304" pitchFamily="18" charset="0"/>
              </a:rPr>
              <a:t>  ; </a:t>
            </a:r>
            <a:r>
              <a:rPr lang="fr-FR" sz="900" dirty="0">
                <a:ea typeface="Calibri" panose="020F0502020204030204" pitchFamily="34" charset="0"/>
                <a:cs typeface="Times New Roman" panose="02020603050405020304" pitchFamily="18" charset="0"/>
                <a:hlinkClick r:id="rId6"/>
              </a:rPr>
              <a:t>https://www.fao.org/plant-treaty/overview/texts-of-the-treaty/fr/</a:t>
            </a:r>
            <a:r>
              <a:rPr lang="fr-FR" sz="900" dirty="0">
                <a:ea typeface="Calibri" panose="020F0502020204030204" pitchFamily="34" charset="0"/>
                <a:cs typeface="Times New Roman" panose="02020603050405020304" pitchFamily="18" charset="0"/>
              </a:rPr>
              <a:t> </a:t>
            </a:r>
          </a:p>
          <a:p>
            <a:pPr algn="just"/>
            <a:r>
              <a:rPr lang="fr-FR" sz="1000" dirty="0">
                <a:ea typeface="Calibri" panose="020F0502020204030204" pitchFamily="34" charset="0"/>
                <a:cs typeface="Times New Roman" panose="02020603050405020304" pitchFamily="18" charset="0"/>
              </a:rPr>
              <a:t>Document Cirad en français sur le TIRPAA: </a:t>
            </a:r>
            <a:r>
              <a:rPr lang="fr-FR" sz="900" dirty="0">
                <a:ea typeface="Calibri" panose="020F0502020204030204" pitchFamily="34" charset="0"/>
                <a:cs typeface="Times New Roman" panose="02020603050405020304" pitchFamily="18" charset="0"/>
                <a:hlinkClick r:id="rId7"/>
              </a:rPr>
              <a:t>https://intranet-dgdrs.cirad.fr/content/download/14764/98827/version/1/file/tirpaa%5B1%5D.pdf</a:t>
            </a:r>
            <a:r>
              <a:rPr lang="fr-FR" sz="900" dirty="0">
                <a:ea typeface="Calibri" panose="020F0502020204030204" pitchFamily="34" charset="0"/>
                <a:cs typeface="Times New Roman" panose="02020603050405020304" pitchFamily="18" charset="0"/>
              </a:rPr>
              <a:t> </a:t>
            </a:r>
          </a:p>
          <a:p>
            <a:r>
              <a:rPr lang="fr-FR" sz="1000" dirty="0"/>
              <a:t>En 2017 le TIRPAA concerne 64 des principales espèces utilisées pour l’Agriculture et l’Alimentation mondiale. Il comprend aujourd’hui 1 500 000 ressources génétiques. </a:t>
            </a:r>
            <a:r>
              <a:rPr lang="fr-FR" sz="800" dirty="0">
                <a:hlinkClick r:id="rId8"/>
              </a:rPr>
              <a:t>https://fr.wikipedia.org/wiki/Trait%C3%A9_international_sur_les_ressources_phytog%C3%A9n%C3%A9tiques_pour_l%27alimentation_et_l%27agriculture</a:t>
            </a:r>
            <a:r>
              <a:rPr lang="fr-FR" sz="800" dirty="0"/>
              <a:t> </a:t>
            </a:r>
          </a:p>
          <a:p>
            <a:endParaRPr lang="fr-FR" sz="800" dirty="0"/>
          </a:p>
          <a:p>
            <a:pPr marL="0" indent="0">
              <a:buFont typeface="Wingdings" panose="05000000000000000000" pitchFamily="2" charset="2"/>
              <a:buNone/>
            </a:pPr>
            <a:r>
              <a:rPr lang="fr-FR" sz="1000" b="1" dirty="0"/>
              <a:t>MUSE </a:t>
            </a:r>
            <a:r>
              <a:rPr lang="fr-FR" sz="1000" b="0" dirty="0"/>
              <a:t>(info reçue par m</a:t>
            </a:r>
            <a:r>
              <a:rPr lang="fr-FR" sz="1000" dirty="0"/>
              <a:t>ail</a:t>
            </a:r>
            <a:r>
              <a:rPr lang="fr-FR" sz="1000" baseline="0" dirty="0"/>
              <a:t> en 2020) : </a:t>
            </a:r>
            <a:r>
              <a:rPr lang="fr-FR" sz="1000" dirty="0"/>
              <a:t>Application du Protocole de Nagoya : les membres de l'I-Site Muse s’organisent pour accompagner les chercheurs. Les membres du consortium de l’I-Site MUSE ont constitué un comité inter-établissement pour accompagner les labos dans le mise en œuvre des règlementations internationales, européennes et nationales, qui découlent du Protocole de Nagoya.</a:t>
            </a:r>
          </a:p>
          <a:p>
            <a:pPr marL="0" indent="0">
              <a:buFont typeface="Wingdings" panose="05000000000000000000" pitchFamily="2" charset="2"/>
              <a:buNone/>
            </a:pPr>
            <a:r>
              <a:rPr lang="fr-FR" sz="1000" dirty="0"/>
              <a:t>Le Protocole de Nagoya, entré en vigueur en 2014, pose les principes de l’APA, l'accès contrôlé aux ressources génétiques et aux connaissances traditionnelles associées et du partage juste et équitable entre le fournisseur et l'utilisateur des avantages issus de son utilisation.</a:t>
            </a:r>
          </a:p>
          <a:p>
            <a:endParaRPr lang="fr-FR" sz="8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000" baseline="0" dirty="0"/>
              <a:t>Recommandations de </a:t>
            </a:r>
            <a:r>
              <a:rPr lang="fr-FR" sz="1000" b="1" baseline="0" dirty="0"/>
              <a:t>L’Académie des Sciences </a:t>
            </a:r>
            <a:r>
              <a:rPr lang="fr-FR" sz="1000" baseline="0" dirty="0"/>
              <a:t>pour une Mise en Pratique des Principes de la Science Ouverte (2022): </a:t>
            </a:r>
            <a:r>
              <a:rPr lang="fr-FR" sz="900" baseline="0" dirty="0">
                <a:hlinkClick r:id="rId9"/>
              </a:rPr>
              <a:t>https://www.academie-sciences.fr/pdf/rapport/22_01_27_science_ouverte.pdf</a:t>
            </a:r>
            <a:r>
              <a:rPr lang="fr-FR" sz="900" baseline="0" dirty="0"/>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000" baseline="0" dirty="0"/>
              <a:t>Extrait (page 9): « Plus grave encore, l'intégration des données de séquences génomiques dans le protocole de Nagoya, qui est malheureusement en bonne voie, signifie que certains pays pourront restreindre l'accès aux séquences d'organismes vivants récoltés sur leur sol. Il s'agit là d'une menace très forte pour la science, non seulement pour son ouverture mais aussi pour sa fiabilité et reproductibilité. »</a:t>
            </a:r>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128</a:t>
            </a:fld>
            <a:endParaRPr lang="fr-FR"/>
          </a:p>
        </p:txBody>
      </p:sp>
    </p:spTree>
    <p:extLst>
      <p:ext uri="{BB962C8B-B14F-4D97-AF65-F5344CB8AC3E}">
        <p14:creationId xmlns:p14="http://schemas.microsoft.com/office/powerpoint/2010/main" val="16009185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671714" cy="8817391"/>
          </a:xfrm>
        </p:spPr>
        <p:txBody>
          <a:bodyPr/>
          <a:lstStyle/>
          <a:p>
            <a:pPr lvl="0">
              <a:defRPr/>
            </a:pPr>
            <a:r>
              <a:rPr lang="fr-FR" sz="1000" b="1" kern="1200" dirty="0">
                <a:solidFill>
                  <a:schemeClr val="tx1"/>
                </a:solidFill>
                <a:effectLst/>
                <a:latin typeface="+mn-lt"/>
                <a:ea typeface="+mn-ea"/>
                <a:cs typeface="+mn-cs"/>
              </a:rPr>
              <a:t>Nagoya </a:t>
            </a:r>
            <a:r>
              <a:rPr lang="fr-FR" sz="1000" b="1" dirty="0"/>
              <a:t>– réglementation d’accès et de partage des avantages (APA) </a:t>
            </a:r>
            <a:r>
              <a:rPr lang="fr-FR" sz="1000" b="1" kern="1200" dirty="0">
                <a:solidFill>
                  <a:schemeClr val="tx1"/>
                </a:solidFill>
                <a:effectLst/>
                <a:latin typeface="+mn-lt"/>
                <a:ea typeface="+mn-ea"/>
                <a:cs typeface="+mn-cs"/>
              </a:rPr>
              <a:t>: </a:t>
            </a:r>
            <a:r>
              <a:rPr lang="fr-FR" sz="900" b="0" kern="1200" dirty="0">
                <a:solidFill>
                  <a:schemeClr val="tx1"/>
                </a:solidFill>
                <a:effectLst/>
                <a:latin typeface="+mn-lt"/>
                <a:ea typeface="+mn-ea"/>
                <a:cs typeface="+mn-cs"/>
                <a:hlinkClick r:id="rId3"/>
              </a:rPr>
              <a:t>https://www.ecologie.gouv.fr/acces-et-partage-des-avantages-decoulant-lutilisation-des-ressources-genetiques-et-des-connaissances#scroll-nav__1</a:t>
            </a:r>
            <a:endParaRPr lang="fr-FR" sz="900" b="0" kern="1200" dirty="0">
              <a:solidFill>
                <a:schemeClr val="tx1"/>
              </a:solidFill>
              <a:effectLst/>
              <a:latin typeface="+mn-lt"/>
              <a:ea typeface="+mn-ea"/>
              <a:cs typeface="+mn-cs"/>
            </a:endParaRPr>
          </a:p>
          <a:p>
            <a:pPr marL="0" indent="0">
              <a:buFont typeface="Wingdings" panose="05000000000000000000" pitchFamily="2" charset="2"/>
              <a:buNone/>
            </a:pPr>
            <a:endParaRPr lang="fr-FR" sz="800" b="1" dirty="0"/>
          </a:p>
          <a:p>
            <a:pPr algn="just"/>
            <a:r>
              <a:rPr lang="fr-FR" sz="1000" b="1" dirty="0"/>
              <a:t>Convention sur la Diversité Biologique (CBD): </a:t>
            </a:r>
            <a:r>
              <a:rPr lang="fr-FR" sz="1000" dirty="0"/>
              <a:t>Pour prouver l’origine d’une ressource génétique, si le pays est signataire du Protocole de Nagoya et doté d’une législation APA, il est nécessaire d’obtenir un certificat de conformité internationalement reconnu (permis ou document équivalent) (Issu du doc : Guide APA 2017).  </a:t>
            </a:r>
            <a:r>
              <a:rPr lang="en-US" sz="1000" b="0" dirty="0"/>
              <a:t>Genetic resources </a:t>
            </a:r>
            <a:r>
              <a:rPr lang="en-US" sz="1000" dirty="0"/>
              <a:t>: Nagoya Protocol on Access and Benefit Sharing. </a:t>
            </a:r>
            <a:r>
              <a:rPr lang="en-US" sz="800" dirty="0">
                <a:hlinkClick r:id="rId4"/>
              </a:rPr>
              <a:t>http://www.cbd.int/abs</a:t>
            </a:r>
            <a:r>
              <a:rPr lang="en-US" sz="800" dirty="0"/>
              <a:t> </a:t>
            </a:r>
          </a:p>
          <a:p>
            <a:pPr marL="0" indent="0">
              <a:buFont typeface="Wingdings" panose="05000000000000000000" pitchFamily="2" charset="2"/>
              <a:buNone/>
            </a:pPr>
            <a:endParaRPr lang="fr-FR" sz="800" dirty="0"/>
          </a:p>
          <a:p>
            <a:pPr algn="just"/>
            <a:r>
              <a:rPr lang="fr-FR" sz="1000" dirty="0">
                <a:ea typeface="Calibri" panose="020F0502020204030204" pitchFamily="34" charset="0"/>
                <a:cs typeface="Times New Roman" panose="02020603050405020304" pitchFamily="18" charset="0"/>
              </a:rPr>
              <a:t>Pour connaitre la législation du pays fournisseur voir le site de la Convention sur la diversité biologique : </a:t>
            </a:r>
            <a:r>
              <a:rPr lang="fr-FR" sz="900" u="sng" dirty="0">
                <a:solidFill>
                  <a:srgbClr val="0563C1"/>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https://absch.cbd.int/fr/countries</a:t>
            </a:r>
            <a:r>
              <a:rPr lang="fr-FR" sz="900" dirty="0">
                <a:ea typeface="Calibri" panose="020F0502020204030204" pitchFamily="34" charset="0"/>
                <a:cs typeface="Times New Roman" panose="02020603050405020304" pitchFamily="18" charset="0"/>
              </a:rPr>
              <a:t> </a:t>
            </a:r>
          </a:p>
          <a:p>
            <a:pPr algn="just"/>
            <a:r>
              <a:rPr lang="fr-FR" sz="1000" dirty="0">
                <a:ea typeface="Calibri" panose="020F0502020204030204" pitchFamily="34" charset="0"/>
                <a:cs typeface="Times New Roman" panose="02020603050405020304" pitchFamily="18" charset="0"/>
              </a:rPr>
              <a:t>Pour la France: </a:t>
            </a:r>
            <a:r>
              <a:rPr lang="fr-FR" sz="900" dirty="0">
                <a:ea typeface="Calibri" panose="020F0502020204030204" pitchFamily="34" charset="0"/>
                <a:cs typeface="Times New Roman" panose="02020603050405020304" pitchFamily="18" charset="0"/>
                <a:hlinkClick r:id="rId6"/>
              </a:rPr>
              <a:t>https://absch.cbd.int/fr/countries/FR/NFP</a:t>
            </a:r>
            <a:r>
              <a:rPr lang="fr-FR" sz="900" dirty="0">
                <a:ea typeface="Calibri" panose="020F0502020204030204" pitchFamily="34" charset="0"/>
                <a:cs typeface="Times New Roman" panose="02020603050405020304" pitchFamily="18" charset="0"/>
              </a:rPr>
              <a:t> </a:t>
            </a:r>
          </a:p>
          <a:p>
            <a:pPr algn="just"/>
            <a:r>
              <a:rPr lang="fr-FR" sz="1000" dirty="0">
                <a:ea typeface="Calibri" panose="020F0502020204030204" pitchFamily="34" charset="0"/>
                <a:cs typeface="Times New Roman" panose="02020603050405020304" pitchFamily="18" charset="0"/>
              </a:rPr>
              <a:t>Les régimes d’APA en vigueur en France Outre-mer : </a:t>
            </a:r>
            <a:r>
              <a:rPr lang="fr-FR" sz="900" dirty="0">
                <a:ea typeface="Calibri" panose="020F0502020204030204" pitchFamily="34" charset="0"/>
                <a:cs typeface="Times New Roman" panose="02020603050405020304" pitchFamily="18" charset="0"/>
                <a:hlinkClick r:id="rId7"/>
              </a:rPr>
              <a:t>https://www.fondationbiodiversite.fr/les-regimes-dapa-en-vigueur-en-outre-mer/</a:t>
            </a:r>
            <a:r>
              <a:rPr lang="fr-FR" sz="900" dirty="0">
                <a:ea typeface="Calibri" panose="020F0502020204030204" pitchFamily="34" charset="0"/>
                <a:cs typeface="Times New Roman" panose="02020603050405020304" pitchFamily="18" charset="0"/>
              </a:rPr>
              <a:t> </a:t>
            </a:r>
          </a:p>
          <a:p>
            <a:r>
              <a:rPr lang="fr-FR" b="1" dirty="0"/>
              <a:t>FRB</a:t>
            </a:r>
            <a:r>
              <a:rPr lang="fr-FR" dirty="0"/>
              <a:t>: Fiches pays relatives à la réglementation APA. 2019. </a:t>
            </a:r>
            <a:r>
              <a:rPr lang="fr-FR" sz="800" dirty="0">
                <a:hlinkClick r:id="rId8"/>
              </a:rPr>
              <a:t>https://www.fondationbiodiversite.fr/wp-content/uploads/2019/08/FRB-APA-Fiches-pays.pdf</a:t>
            </a:r>
            <a:r>
              <a:rPr lang="fr-FR" sz="800" dirty="0"/>
              <a:t>  </a:t>
            </a:r>
          </a:p>
          <a:p>
            <a:r>
              <a:rPr lang="fr-FR" sz="1000" dirty="0"/>
              <a:t>Question posée dans le questionnaire à remplir par chaque pays (</a:t>
            </a:r>
            <a:r>
              <a:rPr lang="fr-FR" sz="900" dirty="0">
                <a:hlinkClick r:id="rId9"/>
              </a:rPr>
              <a:t>https://absch.cbd.int/fr/search</a:t>
            </a:r>
            <a:r>
              <a:rPr lang="fr-FR" sz="900" dirty="0"/>
              <a:t> </a:t>
            </a:r>
            <a:r>
              <a:rPr lang="fr-FR" sz="1000" dirty="0"/>
              <a:t>): « </a:t>
            </a:r>
            <a:r>
              <a:rPr lang="fr-FR" sz="1000" i="1" dirty="0"/>
              <a:t>Votre pays a-t-il mis à disposition sur le Centre d’échange sur l’APA les permis ou documents équivalents délivrés au moment de l’accès pour attester de la décision d’accorder le consentement préalable en connaissance de cause (CPCC) et de la conclusion de conditions convenues d’un commun accord (CCCA)? »</a:t>
            </a:r>
          </a:p>
          <a:p>
            <a:endParaRPr lang="fr-FR" sz="1000" dirty="0">
              <a:hlinkClick r:id="rId10">
                <a:extLst>
                  <a:ext uri="{A12FA001-AC4F-418D-AE19-62706E023703}">
                    <ahyp:hlinkClr xmlns:ahyp="http://schemas.microsoft.com/office/drawing/2018/hyperlinkcolor" val="tx"/>
                  </a:ext>
                </a:extLst>
              </a:hlinkClick>
            </a:endParaRPr>
          </a:p>
          <a:p>
            <a:r>
              <a:rPr lang="fr-FR" sz="1000" dirty="0">
                <a:hlinkClick r:id="rId10">
                  <a:extLst>
                    <a:ext uri="{A12FA001-AC4F-418D-AE19-62706E023703}">
                      <ahyp:hlinkClr xmlns:ahyp="http://schemas.microsoft.com/office/drawing/2018/hyperlinkcolor" val="tx"/>
                    </a:ext>
                  </a:extLst>
                </a:hlinkClick>
              </a:rPr>
              <a:t>Guide de la mise en </a:t>
            </a:r>
            <a:r>
              <a:rPr lang="fr-FR" sz="1000" dirty="0" err="1">
                <a:hlinkClick r:id="rId10">
                  <a:extLst>
                    <a:ext uri="{A12FA001-AC4F-418D-AE19-62706E023703}">
                      <ahyp:hlinkClr xmlns:ahyp="http://schemas.microsoft.com/office/drawing/2018/hyperlinkcolor" val="tx"/>
                    </a:ext>
                  </a:extLst>
                </a:hlinkClick>
              </a:rPr>
              <a:t>oeuvre</a:t>
            </a:r>
            <a:r>
              <a:rPr lang="fr-FR" sz="1000" dirty="0">
                <a:hlinkClick r:id="rId10">
                  <a:extLst>
                    <a:ext uri="{A12FA001-AC4F-418D-AE19-62706E023703}">
                      <ahyp:hlinkClr xmlns:ahyp="http://schemas.microsoft.com/office/drawing/2018/hyperlinkcolor" val="tx"/>
                    </a:ext>
                  </a:extLst>
                </a:hlinkClick>
              </a:rPr>
              <a:t> de l'APA pour les </a:t>
            </a:r>
            <a:r>
              <a:rPr lang="fr-FR" sz="1000" dirty="0" err="1">
                <a:hlinkClick r:id="rId10">
                  <a:extLst>
                    <a:ext uri="{A12FA001-AC4F-418D-AE19-62706E023703}">
                      <ahyp:hlinkClr xmlns:ahyp="http://schemas.microsoft.com/office/drawing/2018/hyperlinkcolor" val="tx"/>
                    </a:ext>
                  </a:extLst>
                </a:hlinkClick>
              </a:rPr>
              <a:t>CRBs</a:t>
            </a:r>
            <a:r>
              <a:rPr lang="fr-FR" sz="1000" dirty="0">
                <a:hlinkClick r:id="rId10">
                  <a:extLst>
                    <a:ext uri="{A12FA001-AC4F-418D-AE19-62706E023703}">
                      <ahyp:hlinkClr xmlns:ahyp="http://schemas.microsoft.com/office/drawing/2018/hyperlinkcolor" val="tx"/>
                    </a:ext>
                  </a:extLst>
                </a:hlinkClick>
              </a:rPr>
              <a:t>. </a:t>
            </a:r>
            <a:r>
              <a:rPr lang="fr-FR" sz="900" dirty="0">
                <a:hlinkClick r:id="rId10"/>
              </a:rPr>
              <a:t>http://publications.cirad.fr/une_notice.php?dk=598305</a:t>
            </a:r>
            <a:endParaRPr lang="fr-FR" sz="900" dirty="0"/>
          </a:p>
          <a:p>
            <a:pPr algn="just">
              <a:lnSpc>
                <a:spcPct val="107000"/>
              </a:lnSpc>
              <a:spcBef>
                <a:spcPts val="600"/>
              </a:spcBef>
              <a:spcAft>
                <a:spcPts val="800"/>
              </a:spcAft>
            </a:pPr>
            <a:r>
              <a:rPr lang="fr-FR" sz="1000" dirty="0">
                <a:ea typeface="Calibri" panose="020F0502020204030204" pitchFamily="34" charset="0"/>
                <a:cs typeface="Times New Roman" panose="02020603050405020304" pitchFamily="18" charset="0"/>
              </a:rPr>
              <a:t>Rapport de la FRB sur le cas particulier de l’utilisation des </a:t>
            </a:r>
            <a:r>
              <a:rPr lang="fr-FR" sz="1000" b="1" dirty="0">
                <a:ea typeface="Calibri" panose="020F0502020204030204" pitchFamily="34" charset="0"/>
                <a:cs typeface="Times New Roman" panose="02020603050405020304" pitchFamily="18" charset="0"/>
              </a:rPr>
              <a:t>données de séquençage </a:t>
            </a:r>
            <a:r>
              <a:rPr lang="fr-FR" sz="1000" dirty="0">
                <a:ea typeface="Calibri" panose="020F0502020204030204" pitchFamily="34" charset="0"/>
                <a:cs typeface="Times New Roman" panose="02020603050405020304" pitchFamily="18" charset="0"/>
              </a:rPr>
              <a:t>de RG pour l’alimentation et l’agriculture : </a:t>
            </a:r>
            <a:r>
              <a:rPr lang="fr-FR" sz="900" u="sng" dirty="0">
                <a:solidFill>
                  <a:srgbClr val="0563C1"/>
                </a:solidFill>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https://www.fondationbiodiversite.fr/wp-content/uploads/2019/11/FRB-Rapport-DSI-Resume-executif-2019.pdf</a:t>
            </a:r>
            <a:r>
              <a:rPr lang="fr-FR" sz="900" dirty="0">
                <a:ea typeface="Calibri" panose="020F0502020204030204" pitchFamily="34" charset="0"/>
                <a:cs typeface="Times New Roman" panose="02020603050405020304" pitchFamily="18" charset="0"/>
              </a:rPr>
              <a:t> </a:t>
            </a:r>
            <a:endParaRPr lang="fr-FR" dirty="0"/>
          </a:p>
          <a:p>
            <a:r>
              <a:rPr lang="fr-FR" sz="1000" dirty="0"/>
              <a:t>Lignes directrices de </a:t>
            </a:r>
            <a:r>
              <a:rPr lang="fr-FR" sz="1000" b="1" dirty="0"/>
              <a:t>l’Union Africaine </a:t>
            </a:r>
            <a:r>
              <a:rPr lang="fr-FR" sz="1000" dirty="0"/>
              <a:t>pour la mise en œuvre du Protocole de Nagoya en Afrique. 2015. </a:t>
            </a:r>
            <a:r>
              <a:rPr lang="fr-FR" sz="800" dirty="0">
                <a:hlinkClick r:id="rId12"/>
              </a:rPr>
              <a:t>http://www.abs-initiative.info/fileadmin/media/Knowledge_Center/Pulications/African_Union_Guidelines/UA_Lignes_Directrices_Pratiques_Sur_APA_-_20150215.pdf</a:t>
            </a:r>
            <a:r>
              <a:rPr lang="fr-FR" sz="800" dirty="0"/>
              <a:t>  </a:t>
            </a:r>
          </a:p>
          <a:p>
            <a:pPr lvl="0">
              <a:spcBef>
                <a:spcPts val="600"/>
              </a:spcBef>
            </a:pPr>
            <a:r>
              <a:rPr lang="fr-FR" sz="1000" b="1" dirty="0">
                <a:solidFill>
                  <a:prstClr val="black"/>
                </a:solidFill>
              </a:rPr>
              <a:t>Projets ANR : « </a:t>
            </a:r>
            <a:r>
              <a:rPr lang="fr-FR" sz="1000" dirty="0">
                <a:solidFill>
                  <a:prstClr val="black"/>
                </a:solidFill>
              </a:rPr>
              <a:t>Dans l’éventualité où des ressources génétiques seraient utilisées dans le projet déposé, le déposant s’engage (case à cocher en ligne) à ce que tous les participants au projet – demandant ou non un financement – respectent les obligations associées au protocole de Nagoya » (</a:t>
            </a:r>
            <a:r>
              <a:rPr lang="fr-FR" sz="1000" dirty="0">
                <a:solidFill>
                  <a:prstClr val="black"/>
                </a:solidFill>
                <a:hlinkClick r:id="rId13">
                  <a:extLst>
                    <a:ext uri="{A12FA001-AC4F-418D-AE19-62706E023703}">
                      <ahyp:hlinkClr xmlns:ahyp="http://schemas.microsoft.com/office/drawing/2018/hyperlinkcolor" val="tx"/>
                    </a:ext>
                  </a:extLst>
                </a:hlinkClick>
              </a:rPr>
              <a:t>https://anr.fr/fileadmin/aap/2019/aapg-anr-2019-Guide.pdf</a:t>
            </a:r>
            <a:r>
              <a:rPr lang="fr-FR" sz="1000" dirty="0">
                <a:solidFill>
                  <a:prstClr val="black"/>
                </a:solidFill>
              </a:rPr>
              <a:t>  - page 21). … « </a:t>
            </a:r>
            <a:r>
              <a:rPr lang="fr-FR" sz="1000" i="1" dirty="0">
                <a:solidFill>
                  <a:prstClr val="black"/>
                </a:solidFill>
              </a:rPr>
              <a:t>l'ANR  doit  obtenir  les  récépissés  de  Déclarations  de  Due  Diligence (DDD)  pour  les  projets qu'elle  finance</a:t>
            </a:r>
            <a:r>
              <a:rPr lang="fr-FR" sz="1000" dirty="0">
                <a:solidFill>
                  <a:prstClr val="black"/>
                </a:solidFill>
              </a:rPr>
              <a:t>. L</a:t>
            </a:r>
            <a:r>
              <a:rPr lang="fr-FR" sz="1000" i="1" dirty="0">
                <a:solidFill>
                  <a:prstClr val="black"/>
                </a:solidFill>
              </a:rPr>
              <a:t>es  soumissionnaires  seront  invités  à  déclarer une potentielle utilisation de ressources génétiques durant leurs projets. </a:t>
            </a:r>
            <a:r>
              <a:rPr lang="fr-FR" sz="1000" dirty="0">
                <a:solidFill>
                  <a:prstClr val="black"/>
                </a:solidFill>
                <a:hlinkClick r:id="rId14">
                  <a:extLst>
                    <a:ext uri="{A12FA001-AC4F-418D-AE19-62706E023703}">
                      <ahyp:hlinkClr xmlns:ahyp="http://schemas.microsoft.com/office/drawing/2018/hyperlinkcolor" val="tx"/>
                    </a:ext>
                  </a:extLst>
                </a:hlinkClick>
              </a:rPr>
              <a:t>https://anr.fr/fileadmin/documents/2018/Plan-d-action-ANR-2019.pdf</a:t>
            </a:r>
            <a:r>
              <a:rPr lang="fr-FR" sz="1000" dirty="0">
                <a:solidFill>
                  <a:prstClr val="black"/>
                </a:solidFill>
              </a:rPr>
              <a:t>  </a:t>
            </a:r>
          </a:p>
          <a:p>
            <a:pPr lvl="0"/>
            <a:r>
              <a:rPr lang="fr-FR" sz="1000" dirty="0">
                <a:solidFill>
                  <a:prstClr val="black"/>
                </a:solidFill>
              </a:rPr>
              <a:t>Les utilisateurs doivent s’assurer que l’accès aux Ressources Génétiques et aux Connaissances Traditionnelles associées s’est effectué conformément aux dispositions législatives et réglementaires applicables en  matière d’</a:t>
            </a:r>
            <a:r>
              <a:rPr lang="fr-FR" sz="1000" dirty="0" err="1">
                <a:solidFill>
                  <a:prstClr val="black"/>
                </a:solidFill>
              </a:rPr>
              <a:t>acces</a:t>
            </a:r>
            <a:r>
              <a:rPr lang="fr-FR" sz="1000" dirty="0">
                <a:solidFill>
                  <a:prstClr val="black"/>
                </a:solidFill>
              </a:rPr>
              <a:t> et de partage équitable des avantages.</a:t>
            </a:r>
          </a:p>
          <a:p>
            <a:pPr marL="171450" lvl="0" indent="-171450">
              <a:buFont typeface="Wingdings" panose="05000000000000000000" pitchFamily="2" charset="2"/>
              <a:buChar char="à"/>
            </a:pPr>
            <a:r>
              <a:rPr lang="fr-FR" sz="1000" dirty="0">
                <a:solidFill>
                  <a:prstClr val="black"/>
                </a:solidFill>
                <a:sym typeface="Wingdings" panose="05000000000000000000" pitchFamily="2" charset="2"/>
              </a:rPr>
              <a:t>s</a:t>
            </a:r>
            <a:r>
              <a:rPr lang="fr-FR" sz="1000" dirty="0">
                <a:solidFill>
                  <a:prstClr val="black"/>
                </a:solidFill>
              </a:rPr>
              <a:t>e conformer aux obligations APA « </a:t>
            </a:r>
            <a:r>
              <a:rPr lang="fr-FR" sz="1000" i="1" dirty="0">
                <a:solidFill>
                  <a:prstClr val="black"/>
                </a:solidFill>
              </a:rPr>
              <a:t>je déclare que le me suis bien conformé aux obligations APA </a:t>
            </a:r>
            <a:r>
              <a:rPr lang="fr-FR" sz="1000" dirty="0">
                <a:solidFill>
                  <a:prstClr val="black"/>
                </a:solidFill>
              </a:rPr>
              <a:t>= déclaration de diligence nécessaire</a:t>
            </a:r>
          </a:p>
          <a:p>
            <a:pPr lvl="0"/>
            <a:r>
              <a:rPr lang="fr-FR" sz="1000" dirty="0">
                <a:solidFill>
                  <a:prstClr val="black"/>
                </a:solidFill>
              </a:rPr>
              <a:t>Dans le cas d’un projet : la DDD doit être faite après la 1ere tranche de financement et au + tard lors du rapport final ou à la fin du projet (formulaire en ligne sur le site du MESRI). Voir la présentation faite au CODEP BIOS en décembre 2019 par Thibault SUREAU.</a:t>
            </a:r>
            <a:endParaRPr lang="fr-FR" sz="1000" b="1" dirty="0"/>
          </a:p>
          <a:p>
            <a:pPr lvl="0">
              <a:spcBef>
                <a:spcPts val="600"/>
              </a:spcBef>
              <a:defRPr/>
            </a:pPr>
            <a:r>
              <a:rPr lang="fr-FR" b="1" dirty="0"/>
              <a:t>H2020</a:t>
            </a:r>
            <a:r>
              <a:rPr lang="fr-FR" dirty="0"/>
              <a:t> : Self-</a:t>
            </a:r>
            <a:r>
              <a:rPr lang="fr-FR" dirty="0" err="1"/>
              <a:t>Ethic</a:t>
            </a:r>
            <a:r>
              <a:rPr lang="fr-FR" dirty="0"/>
              <a:t> assessment </a:t>
            </a:r>
            <a:r>
              <a:rPr lang="fr-FR" sz="1200" dirty="0"/>
              <a:t>: </a:t>
            </a:r>
            <a:r>
              <a:rPr lang="fr-FR" sz="900" dirty="0">
                <a:hlinkClick r:id="rId15"/>
              </a:rPr>
              <a:t>https://ec.europa.eu/research/participants/portal/doc/call/h2020/h2020-msca-itn-2015/1620147-h2020_-_guidance_ethics_self_assess_en.pdf</a:t>
            </a:r>
            <a:r>
              <a:rPr lang="fr-FR" sz="900" dirty="0"/>
              <a:t>  </a:t>
            </a:r>
          </a:p>
          <a:p>
            <a:r>
              <a:rPr lang="en-US" dirty="0"/>
              <a:t>Regulation (EU) No 511/2014 of the European Parliament and of the Council of 16 April 2014 on compliance measures for users from the Nagoya Protocol on Access to Genetic Resources and the fair and equitable sharing of benefits arising from their utilization in the Union. </a:t>
            </a:r>
          </a:p>
          <a:p>
            <a:r>
              <a:rPr lang="en-US" sz="1000" dirty="0" err="1"/>
              <a:t>Selon</a:t>
            </a:r>
            <a:r>
              <a:rPr lang="en-US" sz="1000" dirty="0"/>
              <a:t> les </a:t>
            </a:r>
            <a:r>
              <a:rPr lang="en-US" sz="1000" dirty="0" err="1"/>
              <a:t>avantages</a:t>
            </a:r>
            <a:r>
              <a:rPr lang="en-US" sz="1000" dirty="0"/>
              <a:t> </a:t>
            </a:r>
            <a:r>
              <a:rPr lang="en-US" sz="1000" dirty="0" err="1"/>
              <a:t>définis</a:t>
            </a:r>
            <a:r>
              <a:rPr lang="en-US" sz="1000" dirty="0"/>
              <a:t> par </a:t>
            </a:r>
            <a:r>
              <a:rPr lang="en-US" sz="1000" dirty="0" err="1"/>
              <a:t>l’APA</a:t>
            </a:r>
            <a:r>
              <a:rPr lang="en-US" sz="1000" dirty="0"/>
              <a:t>: </a:t>
            </a:r>
            <a:r>
              <a:rPr lang="fr-FR" sz="1000" dirty="0"/>
              <a:t>Certains pourraient s’avérer incompatibles avec une politique d’ouverture des données (ex : transfert au fournisseur de ressources génétiques des connaissances et technologies à des conditions équitables). Pour éviter d’être confronté à cette difficulté, il faudrait s’assurer, avant toute utilisation d’une ressource génétique ou d’une connaissance traditionnelle associée, que leurs modalités d’utilisation ne prévoient pas de restriction dans la diffusion des données. Et si c’est le cas, vérifier que ces restrictions soient compatibles avec le régime d’ouverture des données du projet. </a:t>
            </a:r>
            <a:r>
              <a:rPr lang="fr-FR" sz="900" dirty="0">
                <a:hlinkClick r:id="rId16"/>
              </a:rPr>
              <a:t>https://ist.blogs.inrae.fr/questionreponses/2019/08/07/protocole-de-nagoya-et-open-data/</a:t>
            </a:r>
            <a:r>
              <a:rPr lang="fr-FR" sz="900" dirty="0"/>
              <a:t> </a:t>
            </a:r>
          </a:p>
          <a:p>
            <a:pPr marL="0" indent="0">
              <a:buFont typeface="Wingdings" panose="05000000000000000000" pitchFamily="2" charset="2"/>
              <a:buNone/>
            </a:pPr>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129</a:t>
            </a:fld>
            <a:endParaRPr lang="fr-FR" dirty="0"/>
          </a:p>
        </p:txBody>
      </p:sp>
    </p:spTree>
    <p:extLst>
      <p:ext uri="{BB962C8B-B14F-4D97-AF65-F5344CB8AC3E}">
        <p14:creationId xmlns:p14="http://schemas.microsoft.com/office/powerpoint/2010/main" val="190184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0"/>
            <a:ext cx="5904656" cy="604867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Vidéo par la directrice du patrimoine et des ressources scientifiques de l'Académie des sciences. 2023: </a:t>
            </a:r>
            <a:r>
              <a:rPr lang="fr-FR" sz="900" dirty="0">
                <a:hlinkClick r:id="rId3"/>
              </a:rPr>
              <a:t>https://www.canalacademies.com/emissions/petites-histoires-de-science/transmettre-la-science/quest-ce-que-la-science-ouverte</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Exemples de </a:t>
            </a:r>
            <a:r>
              <a:rPr lang="fr-FR" sz="1000" i="1" dirty="0"/>
              <a:t>Data </a:t>
            </a:r>
            <a:r>
              <a:rPr lang="fr-FR" sz="1000" i="1" dirty="0" err="1"/>
              <a:t>Availability</a:t>
            </a:r>
            <a:r>
              <a:rPr lang="fr-FR" sz="1000" i="1" dirty="0"/>
              <a:t> </a:t>
            </a:r>
            <a:r>
              <a:rPr lang="fr-FR" sz="1000" i="1" dirty="0" err="1"/>
              <a:t>Statement</a:t>
            </a:r>
            <a:r>
              <a:rPr lang="fr-FR" sz="1000" i="1" dirty="0"/>
              <a:t>  </a:t>
            </a:r>
            <a:r>
              <a:rPr lang="fr-FR" sz="1000" dirty="0"/>
              <a:t>chez Springer : </a:t>
            </a:r>
            <a:r>
              <a:rPr lang="fr-FR" sz="900" dirty="0">
                <a:hlinkClick r:id="rId4"/>
              </a:rPr>
              <a:t>https://www.springernature.com/gp/authors/research-data-policy/data-availability-statements</a:t>
            </a:r>
            <a:r>
              <a:rPr lang="fr-FR" sz="900" dirty="0"/>
              <a:t>  </a:t>
            </a:r>
          </a:p>
          <a:p>
            <a:r>
              <a:rPr lang="fr-FR" sz="1000" dirty="0"/>
              <a:t>2eme PNSO (page 14) </a:t>
            </a:r>
            <a:r>
              <a:rPr lang="fr-FR" sz="900" dirty="0"/>
              <a:t>: </a:t>
            </a:r>
            <a:r>
              <a:rPr lang="fr-FR" sz="900" dirty="0">
                <a:hlinkClick r:id="rId5"/>
              </a:rPr>
              <a:t>https://www.ouvrirlascience.fr/wp-content/uploads/2021/06/Deuxieme-Plan-National-Science-Ouverte_2021-2024.pdf</a:t>
            </a:r>
            <a:r>
              <a:rPr lang="fr-FR" sz="900" dirty="0"/>
              <a:t> </a:t>
            </a:r>
          </a:p>
          <a:p>
            <a:r>
              <a:rPr lang="fr-FR" sz="1000" dirty="0"/>
              <a:t>« Mettre en œuvre les recommandations du Comité international des rédacteurs de revues médicales (ICMJE) en développant les </a:t>
            </a:r>
            <a:r>
              <a:rPr lang="fr-FR" sz="1000" b="1" dirty="0"/>
              <a:t>déclarations de partage des données </a:t>
            </a:r>
            <a:r>
              <a:rPr lang="fr-FR" sz="1000" dirty="0"/>
              <a:t>(Data Sharing </a:t>
            </a:r>
            <a:r>
              <a:rPr lang="fr-FR" sz="1000" dirty="0" err="1"/>
              <a:t>Statement</a:t>
            </a:r>
            <a:r>
              <a:rPr lang="fr-FR" sz="1000" dirty="0"/>
              <a:t>), qui exposent publiquement les conditions et procédures d’accès aux données qui ne peuvent pas être ouvertes.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Partager les données liées aux publications scientifiques. R</a:t>
            </a:r>
            <a:r>
              <a:rPr lang="en-US" sz="1000" dirty="0" err="1"/>
              <a:t>apport</a:t>
            </a:r>
            <a:r>
              <a:rPr lang="en-US" sz="1000" dirty="0"/>
              <a:t> du COSO. 2022 : </a:t>
            </a:r>
            <a:r>
              <a:rPr lang="en-US" sz="900" dirty="0">
                <a:hlinkClick r:id="rId6"/>
              </a:rPr>
              <a:t>https://www.ouvrirlascience.fr/partager-les-donnees-liees-aux-publications-scientifiques-guide-pour-les-chercheurs/</a:t>
            </a:r>
            <a:r>
              <a:rPr lang="en-US"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Déclaration de Science Europe:</a:t>
            </a:r>
            <a:r>
              <a:rPr lang="fr-FR" sz="900" dirty="0"/>
              <a:t> </a:t>
            </a:r>
            <a:r>
              <a:rPr lang="fr-FR" sz="900" dirty="0">
                <a:hlinkClick r:id="rId7"/>
              </a:rPr>
              <a:t>https://www.cesaer.org/content/5-operations/2021/20210525-joint-statement-empower-researchers-open-access.pdf</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a:p>
            <a:r>
              <a:rPr lang="fr-FR" sz="1000" dirty="0"/>
              <a:t>Le futur du partage des données selon le directeur Science Ouverte de </a:t>
            </a:r>
            <a:r>
              <a:rPr lang="en-US" sz="1000" dirty="0" err="1"/>
              <a:t>PLoS</a:t>
            </a:r>
            <a:r>
              <a:rPr lang="en-US" sz="1000" dirty="0"/>
              <a:t> (22/07/2021): </a:t>
            </a:r>
            <a:r>
              <a:rPr lang="en-US" sz="900" dirty="0">
                <a:hlinkClick r:id="rId8"/>
              </a:rPr>
              <a:t>https://www.redactionmedicale.fr/2021/07/le-futur-du-partage-des-donnees-selon-le-directeur-science-ouverte-de-plos</a:t>
            </a:r>
            <a:r>
              <a:rPr lang="en-US" sz="900" dirty="0"/>
              <a:t> </a:t>
            </a:r>
          </a:p>
          <a:p>
            <a:endParaRPr lang="en-US" sz="800" dirty="0"/>
          </a:p>
          <a:p>
            <a:r>
              <a:rPr lang="en-US" sz="1000" dirty="0"/>
              <a:t>An inherent principle of publication is that others should be able to </a:t>
            </a:r>
            <a:r>
              <a:rPr lang="en-US" sz="1000" b="1" dirty="0"/>
              <a:t>replicate</a:t>
            </a:r>
            <a:r>
              <a:rPr lang="en-US" sz="1000" dirty="0"/>
              <a:t> and build upon the authors' published claims. </a:t>
            </a:r>
            <a:r>
              <a:rPr lang="en-US" sz="900" dirty="0">
                <a:hlinkClick r:id="rId9"/>
              </a:rPr>
              <a:t>https://www.nature.com/srep/journal-policies/editorial-policies#availability</a:t>
            </a:r>
            <a:r>
              <a:rPr lang="en-US" sz="900" dirty="0"/>
              <a:t>.</a:t>
            </a:r>
          </a:p>
          <a:p>
            <a:endParaRPr lang="en-US" sz="800" dirty="0"/>
          </a:p>
          <a:p>
            <a:r>
              <a:rPr lang="en-US" sz="1000" dirty="0"/>
              <a:t>In the </a:t>
            </a:r>
            <a:r>
              <a:rPr lang="en-US" sz="1000" b="1" dirty="0"/>
              <a:t>Earth, space, and environmental scie</a:t>
            </a:r>
            <a:r>
              <a:rPr lang="en-US" sz="1000" dirty="0"/>
              <a:t>nces, the Coalition for Publishing Data in the Earth and Space Sciences (COPDESS) and the major journal publishers in these domains were signatories of a statement of commitment regarding data. </a:t>
            </a:r>
            <a:r>
              <a:rPr lang="en-US" sz="900" dirty="0">
                <a:hlinkClick r:id="rId10"/>
              </a:rPr>
              <a:t>http://www.copdess.org/enabling-fair-data-project/author-guidelines/</a:t>
            </a:r>
            <a:r>
              <a:rPr lang="en-US" sz="900" dirty="0"/>
              <a:t>  </a:t>
            </a:r>
          </a:p>
          <a:p>
            <a:r>
              <a:rPr lang="en-US" sz="1000" dirty="0"/>
              <a:t>COPDESS effort to establish common policies across all publishers that require </a:t>
            </a:r>
            <a:r>
              <a:rPr lang="en-US" sz="1000" b="1" dirty="0"/>
              <a:t>data be as open as possible and preserved in a repository </a:t>
            </a:r>
            <a:r>
              <a:rPr lang="en-US" sz="1000" dirty="0"/>
              <a:t>that follows the FAIR data guidelines. </a:t>
            </a:r>
            <a:r>
              <a:rPr lang="en-US" sz="800" dirty="0">
                <a:hlinkClick r:id="rId11"/>
              </a:rPr>
              <a:t>https://www.csescienceeditor.org/article/data-sharing-and-citations-new-author-guidelines-promoting-open-and-fair-data-in-the-earth-space-and-environmental-sciences</a:t>
            </a:r>
            <a:r>
              <a:rPr lang="en-US" sz="900" dirty="0">
                <a:hlinkClick r:id="rId11"/>
              </a:rPr>
              <a:t>/</a:t>
            </a:r>
            <a:endParaRPr lang="en-US" sz="900" dirty="0"/>
          </a:p>
          <a:p>
            <a:endParaRPr lang="en-US" sz="800" dirty="0"/>
          </a:p>
          <a:p>
            <a:r>
              <a:rPr lang="en-US" sz="1000" b="1" dirty="0"/>
              <a:t>Scholarly publishers: to adopt common policy that data are no longer archived in the supplementary information </a:t>
            </a:r>
            <a:r>
              <a:rPr lang="en-US" sz="1000" dirty="0"/>
              <a:t>of a manuscript, that all data are to be deposited, documented, and preserved in a FAIR-aligned repository, and cited in the manuscript with an appropriate data availability statement.</a:t>
            </a:r>
          </a:p>
          <a:p>
            <a:r>
              <a:rPr lang="en-US" sz="1000" dirty="0"/>
              <a:t>Scientific repositories: to support authors and researchers by providing services to ensure data and software that support published research are well documented, identified with global persistent identifiers (PIDs), and have landing pages that support both machine and human readable data citation information.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800" b="1"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1"/>
                </a:solidFill>
                <a:effectLst/>
                <a:latin typeface="+mn-lt"/>
                <a:ea typeface="+mn-ea"/>
                <a:cs typeface="+mn-cs"/>
              </a:rPr>
              <a:t>cOAlition</a:t>
            </a:r>
            <a:r>
              <a:rPr lang="en-US" sz="1000" b="1" kern="1200" dirty="0">
                <a:solidFill>
                  <a:schemeClr val="tx1"/>
                </a:solidFill>
                <a:effectLst/>
                <a:latin typeface="+mn-lt"/>
                <a:ea typeface="+mn-ea"/>
                <a:cs typeface="+mn-cs"/>
              </a:rPr>
              <a:t> S </a:t>
            </a:r>
            <a:r>
              <a:rPr lang="en-US" sz="1000" kern="1200" dirty="0">
                <a:solidFill>
                  <a:schemeClr val="tx1"/>
                </a:solidFill>
                <a:effectLst/>
                <a:latin typeface="+mn-lt"/>
                <a:ea typeface="+mn-ea"/>
                <a:cs typeface="+mn-cs"/>
              </a:rPr>
              <a:t>is an international consortium of research funding and performing </a:t>
            </a:r>
            <a:r>
              <a:rPr lang="en-US" sz="1000" kern="1200" dirty="0" err="1">
                <a:solidFill>
                  <a:schemeClr val="tx1"/>
                </a:solidFill>
                <a:effectLst/>
                <a:latin typeface="+mn-lt"/>
                <a:ea typeface="+mn-ea"/>
                <a:cs typeface="+mn-cs"/>
              </a:rPr>
              <a:t>organisations</a:t>
            </a:r>
            <a:r>
              <a:rPr lang="en-US" sz="1000" kern="1200" dirty="0">
                <a:solidFill>
                  <a:schemeClr val="tx1"/>
                </a:solidFill>
                <a:effectLst/>
                <a:latin typeface="+mn-lt"/>
                <a:ea typeface="+mn-ea"/>
                <a:cs typeface="+mn-cs"/>
              </a:rPr>
              <a:t> supporting Plan S, an Open Access publishing initiative to make full and immediate Open Access to research publications a reality. </a:t>
            </a:r>
            <a:r>
              <a:rPr lang="en-US" sz="900" kern="1200" dirty="0">
                <a:solidFill>
                  <a:schemeClr val="tx1"/>
                </a:solidFill>
                <a:effectLst/>
                <a:latin typeface="+mn-lt"/>
                <a:ea typeface="+mn-ea"/>
                <a:cs typeface="+mn-cs"/>
                <a:hlinkClick r:id="rId12"/>
              </a:rPr>
              <a:t>www.coalition-s.org</a:t>
            </a:r>
            <a:r>
              <a:rPr lang="en-US" sz="900" kern="1200" dirty="0">
                <a:solidFill>
                  <a:schemeClr val="tx1"/>
                </a:solidFill>
                <a:effectLst/>
                <a:latin typeface="+mn-lt"/>
                <a:ea typeface="+mn-ea"/>
                <a:cs typeface="+mn-cs"/>
              </a:rPr>
              <a:t> </a:t>
            </a:r>
            <a:endParaRPr lang="en-US" sz="900" kern="1200" baseline="0" dirty="0">
              <a:solidFill>
                <a:schemeClr val="tx1"/>
              </a:solidFill>
              <a:effectLst/>
              <a:latin typeface="+mn-lt"/>
              <a:ea typeface="+mn-ea"/>
              <a:cs typeface="+mn-cs"/>
            </a:endParaRPr>
          </a:p>
          <a:p>
            <a:endParaRPr lang="fr-FR" sz="1000" baseline="0" dirty="0"/>
          </a:p>
          <a:p>
            <a:endParaRPr lang="fr-FR" sz="1000" baseline="0" dirty="0"/>
          </a:p>
          <a:p>
            <a:endParaRPr lang="fr-FR" sz="9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8973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Projet </a:t>
            </a:r>
            <a:r>
              <a:rPr lang="fr-FR" sz="1000" b="1" dirty="0">
                <a:sym typeface="Wingdings" panose="05000000000000000000" pitchFamily="2" charset="2"/>
              </a:rPr>
              <a:t>TROPIBIO</a:t>
            </a:r>
            <a:r>
              <a:rPr lang="fr-FR" sz="1000" dirty="0">
                <a:sym typeface="Wingdings" panose="05000000000000000000" pitchFamily="2" charset="2"/>
              </a:rPr>
              <a:t> - </a:t>
            </a:r>
            <a:r>
              <a:rPr lang="en-US" sz="1000" dirty="0">
                <a:sym typeface="Wingdings" panose="05000000000000000000" pitchFamily="2" charset="2"/>
              </a:rPr>
              <a:t>Expanding potential in </a:t>
            </a:r>
            <a:r>
              <a:rPr lang="en-US" sz="1000" dirty="0" err="1">
                <a:sym typeface="Wingdings" panose="05000000000000000000" pitchFamily="2" charset="2"/>
              </a:rPr>
              <a:t>TROPIcal</a:t>
            </a:r>
            <a:r>
              <a:rPr lang="en-US" sz="1000" dirty="0">
                <a:sym typeface="Wingdings" panose="05000000000000000000" pitchFamily="2" charset="2"/>
              </a:rPr>
              <a:t> </a:t>
            </a:r>
            <a:r>
              <a:rPr lang="en-US" sz="1000" dirty="0" err="1">
                <a:sym typeface="Wingdings" panose="05000000000000000000" pitchFamily="2" charset="2"/>
              </a:rPr>
              <a:t>BIOdiversity</a:t>
            </a:r>
            <a:r>
              <a:rPr lang="en-US" sz="1000" dirty="0">
                <a:sym typeface="Wingdings" panose="05000000000000000000" pitchFamily="2" charset="2"/>
              </a:rPr>
              <a:t> and ecosystem research towards sustainable life on land. </a:t>
            </a:r>
            <a:r>
              <a:rPr lang="fr-FR" sz="800" dirty="0">
                <a:sym typeface="Wingdings" panose="05000000000000000000" pitchFamily="2" charset="2"/>
                <a:hlinkClick r:id="rId3"/>
              </a:rPr>
              <a:t>https://cordis.europa.eu/project/id/854248/results</a:t>
            </a:r>
            <a:r>
              <a:rPr lang="fr-FR" sz="800" dirty="0">
                <a:sym typeface="Wingdings" panose="05000000000000000000" pitchFamily="2" charset="2"/>
              </a:rPr>
              <a:t> (le PGD est accessible en cliquant sur Open Research Data Pilot.)</a:t>
            </a: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79834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928959"/>
          </a:xfrm>
        </p:spPr>
        <p:txBody>
          <a:bodyPr/>
          <a:lstStyle/>
          <a:p>
            <a:r>
              <a:rPr lang="fr-FR" sz="1100" b="0" dirty="0"/>
              <a:t>Voir page « Réutiliser des données » dans l’Intranet Data : </a:t>
            </a:r>
            <a:r>
              <a:rPr lang="fr-FR" sz="900" b="0" dirty="0">
                <a:hlinkClick r:id="rId3"/>
              </a:rPr>
              <a:t>https://intranet-data.cirad.fr/droits/reutiliser-des-donnees</a:t>
            </a:r>
            <a:r>
              <a:rPr lang="fr-FR" sz="900" b="0" dirty="0"/>
              <a:t> </a:t>
            </a:r>
          </a:p>
          <a:p>
            <a:endParaRPr lang="fr-FR" sz="800" dirty="0"/>
          </a:p>
          <a:p>
            <a:r>
              <a:rPr lang="fr-FR" sz="1000" b="1" dirty="0"/>
              <a:t>Les droits de propriété intellectuelle et la science ouverte en Europe. </a:t>
            </a:r>
            <a:r>
              <a:rPr lang="fr-FR" sz="1000" b="0" dirty="0"/>
              <a:t>C. Winter. </a:t>
            </a:r>
            <a:r>
              <a:rPr lang="fr-FR" sz="1000" b="0" dirty="0" err="1"/>
              <a:t>J</a:t>
            </a:r>
            <a:r>
              <a:rPr lang="fr-FR" sz="1000" dirty="0" err="1"/>
              <a:t>ul</a:t>
            </a:r>
            <a:r>
              <a:rPr lang="fr-FR" sz="1000" dirty="0"/>
              <a:t> 28, 2023. </a:t>
            </a:r>
            <a:r>
              <a:rPr lang="fr-FR" sz="900" dirty="0">
                <a:hlinkClick r:id="rId4"/>
              </a:rPr>
              <a:t>https://ospolicyobservatory.uvic.ca/?s=les+DPI+et+la+SO</a:t>
            </a:r>
            <a:endParaRPr lang="fr-FR" sz="900" dirty="0"/>
          </a:p>
          <a:p>
            <a:pPr>
              <a:spcBef>
                <a:spcPts val="600"/>
              </a:spcBef>
            </a:pPr>
            <a:r>
              <a:rPr lang="fr-FR" dirty="0"/>
              <a:t>Dans le PGD </a:t>
            </a:r>
            <a:r>
              <a:rPr lang="fr-FR" dirty="0" err="1"/>
              <a:t>INRAe</a:t>
            </a:r>
            <a:r>
              <a:rPr lang="fr-FR" dirty="0"/>
              <a:t>, on trouve aussi cette question dans la section « Droits de PI »: </a:t>
            </a:r>
            <a:r>
              <a:rPr lang="fr-FR" sz="900" dirty="0">
                <a:hlinkClick r:id="rId5"/>
              </a:rPr>
              <a:t>https://dmp.opidor.fr/template_export/32410048.pdf</a:t>
            </a:r>
            <a:r>
              <a:rPr lang="fr-FR" sz="900" dirty="0"/>
              <a:t> </a:t>
            </a:r>
          </a:p>
          <a:p>
            <a:r>
              <a:rPr lang="fr-FR" dirty="0"/>
              <a:t>Du matériel protégé par des droits spécifiques sera t-il utilisé au cours du projet ? </a:t>
            </a:r>
          </a:p>
          <a:p>
            <a:r>
              <a:rPr lang="fr-FR" dirty="0"/>
              <a:t>Dans ce cas, qui s'occupe des formalités à accomplir, obtient les autorisations d’utilisation et de diffusion éventuelle ...</a:t>
            </a:r>
          </a:p>
          <a:p>
            <a:r>
              <a:rPr lang="fr-FR" dirty="0"/>
              <a:t>Expliquez qui sera le propriétaire des données, c’est-à-dire qui aura le droit d’en contrôler l’accès (</a:t>
            </a:r>
            <a:r>
              <a:rPr lang="fr-FR" dirty="0" err="1"/>
              <a:t>template</a:t>
            </a:r>
            <a:r>
              <a:rPr lang="fr-FR" dirty="0"/>
              <a:t> de PGD de Science Europe) : détail dans le Consortium agreement recommandé !</a:t>
            </a:r>
          </a:p>
          <a:p>
            <a:endParaRPr lang="fr-FR" b="1" dirty="0"/>
          </a:p>
          <a:p>
            <a:r>
              <a:rPr lang="fr-FR" sz="1000" b="1" dirty="0"/>
              <a:t>Ressources </a:t>
            </a:r>
            <a:r>
              <a:rPr lang="fr-FR" sz="1000" b="1" dirty="0" err="1"/>
              <a:t>DoraNum</a:t>
            </a:r>
            <a:r>
              <a:rPr lang="fr-FR" sz="1000" b="1" dirty="0"/>
              <a:t>: </a:t>
            </a:r>
          </a:p>
          <a:p>
            <a:r>
              <a:rPr lang="fr-FR" sz="1000" dirty="0"/>
              <a:t>Les données : Les questions à se poser pour leur diffusion. 2021 : </a:t>
            </a:r>
            <a:r>
              <a:rPr lang="fr-FR" sz="900" dirty="0">
                <a:hlinkClick r:id="rId6"/>
              </a:rPr>
              <a:t>https://doranum.fr/aspects-juridiques-ethiques/les-donnees-les-questions-a-se-poser-pour-leur-diffusion_10_13143_8f0g-6491/</a:t>
            </a:r>
            <a:r>
              <a:rPr lang="fr-FR" sz="900" dirty="0"/>
              <a:t> </a:t>
            </a:r>
          </a:p>
          <a:p>
            <a:r>
              <a:rPr lang="fr-FR" sz="1000" dirty="0"/>
              <a:t>Cours introductif sur les aspects juridiques et éthiques. 2022 : </a:t>
            </a:r>
            <a:r>
              <a:rPr lang="fr-FR" sz="900" dirty="0">
                <a:hlinkClick r:id="rId7"/>
              </a:rPr>
              <a:t>https://doranum.fr/aspects-juridiques-ethiques/cours-introductif-sur-les-aspects-juridiques-et-ethiques_10_13143_eanf-pz90/</a:t>
            </a:r>
            <a:r>
              <a:rPr lang="fr-FR" sz="900" dirty="0"/>
              <a:t> </a:t>
            </a:r>
          </a:p>
          <a:p>
            <a:r>
              <a:rPr lang="fr-FR" sz="1000" dirty="0"/>
              <a:t>Les questions juridiques et éthiques : un chapitre important dans la rédaction des plans de gestion de données. 2022 : </a:t>
            </a:r>
            <a:r>
              <a:rPr lang="fr-FR" sz="900" dirty="0">
                <a:hlinkClick r:id="rId8"/>
              </a:rPr>
              <a:t>https://ethiquedroit.hypotheses.org/3330?utm_campaign=Data%20veille&amp;utm_medium=email&amp;utm_source=Revue%20newsletter</a:t>
            </a:r>
            <a:r>
              <a:rPr lang="fr-FR" sz="900" dirty="0"/>
              <a:t> </a:t>
            </a:r>
          </a:p>
          <a:p>
            <a:pPr>
              <a:spcBef>
                <a:spcPts val="600"/>
              </a:spcBef>
            </a:pPr>
            <a:r>
              <a:rPr lang="fr-FR" sz="1000" kern="1200" dirty="0">
                <a:solidFill>
                  <a:schemeClr val="tx1"/>
                </a:solidFill>
                <a:effectLst/>
                <a:latin typeface="+mn-lt"/>
                <a:ea typeface="+mn-ea"/>
                <a:cs typeface="+mn-cs"/>
              </a:rPr>
              <a:t>Dans le cas du code informatique : l’établissement est toujours titulaire des droits :  </a:t>
            </a:r>
            <a:r>
              <a:rPr lang="fr-FR" sz="900" kern="1200" dirty="0">
                <a:solidFill>
                  <a:schemeClr val="tx1"/>
                </a:solidFill>
                <a:effectLst/>
                <a:latin typeface="+mn-lt"/>
                <a:ea typeface="+mn-ea"/>
                <a:cs typeface="+mn-cs"/>
                <a:hlinkClick r:id="rId9"/>
              </a:rPr>
              <a:t>https://hal-enpc.archives-ouvertes.fr/hal-02372271/document</a:t>
            </a:r>
            <a:r>
              <a:rPr lang="fr-FR" sz="900" kern="1200" dirty="0">
                <a:solidFill>
                  <a:schemeClr val="tx1"/>
                </a:solidFill>
                <a:effectLst/>
                <a:latin typeface="+mn-lt"/>
                <a:ea typeface="+mn-ea"/>
                <a:cs typeface="+mn-cs"/>
              </a:rPr>
              <a:t>  </a:t>
            </a:r>
          </a:p>
          <a:p>
            <a:pPr marL="171450" indent="-171450">
              <a:buFontTx/>
              <a:buChar char="-"/>
            </a:pPr>
            <a:r>
              <a:rPr lang="fr-FR" sz="1000" kern="1200" dirty="0">
                <a:solidFill>
                  <a:schemeClr val="tx1"/>
                </a:solidFill>
                <a:effectLst/>
                <a:latin typeface="+mn-lt"/>
                <a:ea typeface="+mn-ea"/>
                <a:cs typeface="+mn-cs"/>
              </a:rPr>
              <a:t>quel que soit le statut du chercheur</a:t>
            </a:r>
          </a:p>
          <a:p>
            <a:pPr marL="171450" indent="-171450">
              <a:buFontTx/>
              <a:buChar char="-"/>
            </a:pPr>
            <a:r>
              <a:rPr lang="fr-FR" sz="1000" kern="1200" dirty="0">
                <a:solidFill>
                  <a:schemeClr val="tx1"/>
                </a:solidFill>
                <a:effectLst/>
                <a:latin typeface="+mn-lt"/>
                <a:ea typeface="+mn-ea"/>
                <a:cs typeface="+mn-cs"/>
              </a:rPr>
              <a:t>sauf si un contrat signé avec le chercheur stipule l’inverse.</a:t>
            </a:r>
          </a:p>
          <a:p>
            <a:pPr marL="171450" indent="-171450">
              <a:buFontTx/>
              <a:buChar char="-"/>
            </a:pPr>
            <a:endParaRPr lang="fr-FR"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Exemple pour les données satellitaires et licences : </a:t>
            </a:r>
            <a:r>
              <a:rPr lang="fr-FR" sz="1000" dirty="0">
                <a:hlinkClick r:id="rId10"/>
              </a:rPr>
              <a:t>https://ids-dinamis.data-terra.org/web/guest/37</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pPr marL="0" indent="0">
              <a:buFontTx/>
              <a:buNone/>
            </a:pPr>
            <a:endParaRPr lang="fr-FR" sz="1000" kern="1200" dirty="0">
              <a:solidFill>
                <a:schemeClr val="tx1"/>
              </a:solidFill>
              <a:effectLst/>
              <a:latin typeface="+mn-lt"/>
              <a:ea typeface="+mn-ea"/>
              <a:cs typeface="+mn-cs"/>
            </a:endParaRPr>
          </a:p>
          <a:p>
            <a:pPr marL="0" indent="0">
              <a:buFontTx/>
              <a:buNone/>
            </a:pPr>
            <a:endParaRPr lang="fr-FR" sz="1000" kern="1200" dirty="0">
              <a:solidFill>
                <a:schemeClr val="tx1"/>
              </a:solidFill>
              <a:effectLst/>
              <a:latin typeface="+mn-lt"/>
              <a:ea typeface="+mn-ea"/>
              <a:cs typeface="+mn-cs"/>
            </a:endParaRP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131</a:t>
            </a:fld>
            <a:endParaRPr lang="fr-FR"/>
          </a:p>
        </p:txBody>
      </p:sp>
    </p:spTree>
    <p:extLst>
      <p:ext uri="{BB962C8B-B14F-4D97-AF65-F5344CB8AC3E}">
        <p14:creationId xmlns:p14="http://schemas.microsoft.com/office/powerpoint/2010/main" val="36644065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928959"/>
          </a:xfrm>
        </p:spPr>
        <p:txBody>
          <a:bodyPr/>
          <a:lstStyle/>
          <a:p>
            <a:r>
              <a:rPr lang="fr-FR" sz="1100" b="0" dirty="0"/>
              <a:t>Voir page « Réutiliser des données » dans l’Intranet Data : </a:t>
            </a:r>
            <a:r>
              <a:rPr lang="fr-FR" sz="900" b="0" dirty="0">
                <a:hlinkClick r:id="rId3"/>
              </a:rPr>
              <a:t>https://intranet-data.cirad.fr/droits/reutiliser-des-donnees</a:t>
            </a:r>
            <a:r>
              <a:rPr lang="fr-FR" sz="900" b="0" dirty="0"/>
              <a:t> </a:t>
            </a:r>
          </a:p>
          <a:p>
            <a:endParaRPr lang="fr-FR" sz="800" dirty="0"/>
          </a:p>
          <a:p>
            <a:r>
              <a:rPr lang="fr-FR" sz="1000" b="1" dirty="0"/>
              <a:t>Les droits de propriété intellectuelle et la science ouverte en Europe. </a:t>
            </a:r>
            <a:r>
              <a:rPr lang="fr-FR" sz="1000" b="0" dirty="0"/>
              <a:t>C. Winter. </a:t>
            </a:r>
            <a:r>
              <a:rPr lang="fr-FR" sz="1000" b="0" dirty="0" err="1"/>
              <a:t>J</a:t>
            </a:r>
            <a:r>
              <a:rPr lang="fr-FR" sz="1000" dirty="0" err="1"/>
              <a:t>ul</a:t>
            </a:r>
            <a:r>
              <a:rPr lang="fr-FR" sz="1000" dirty="0"/>
              <a:t> 28, 2023. </a:t>
            </a:r>
            <a:r>
              <a:rPr lang="fr-FR" sz="900" dirty="0">
                <a:hlinkClick r:id="rId4"/>
              </a:rPr>
              <a:t>https://ospolicyobservatory.uvic.ca/?s=les+DPI+et+la+SO</a:t>
            </a:r>
            <a:endParaRPr lang="fr-FR" sz="900" dirty="0"/>
          </a:p>
          <a:p>
            <a:pPr>
              <a:spcBef>
                <a:spcPts val="600"/>
              </a:spcBef>
            </a:pPr>
            <a:r>
              <a:rPr lang="fr-FR" dirty="0"/>
              <a:t>Dans le PGD </a:t>
            </a:r>
            <a:r>
              <a:rPr lang="fr-FR" dirty="0" err="1"/>
              <a:t>INRAe</a:t>
            </a:r>
            <a:r>
              <a:rPr lang="fr-FR" dirty="0"/>
              <a:t>, on trouve aussi cette question dans la section « Droits de PI »: </a:t>
            </a:r>
            <a:r>
              <a:rPr lang="fr-FR" sz="900" dirty="0">
                <a:hlinkClick r:id="rId5"/>
              </a:rPr>
              <a:t>https://dmp.opidor.fr/template_export/32410048.pdf</a:t>
            </a:r>
            <a:r>
              <a:rPr lang="fr-FR" sz="900" dirty="0"/>
              <a:t> </a:t>
            </a:r>
          </a:p>
          <a:p>
            <a:r>
              <a:rPr lang="fr-FR" dirty="0"/>
              <a:t>Du matériel protégé par des droits spécifiques sera t-il utilisé au cours du projet ? </a:t>
            </a:r>
          </a:p>
          <a:p>
            <a:r>
              <a:rPr lang="fr-FR" dirty="0"/>
              <a:t>Dans ce cas, qui s'occupe des formalités à accomplir, obtient les autorisations d’utilisation et de diffusion éventuelle ...</a:t>
            </a:r>
          </a:p>
          <a:p>
            <a:r>
              <a:rPr lang="fr-FR" dirty="0"/>
              <a:t>Expliquez qui sera le propriétaire des données, c’est-à-dire qui aura le droit d’en contrôler l’accès (</a:t>
            </a:r>
            <a:r>
              <a:rPr lang="fr-FR" dirty="0" err="1"/>
              <a:t>template</a:t>
            </a:r>
            <a:r>
              <a:rPr lang="fr-FR" dirty="0"/>
              <a:t> de PGD de Science Europe) : détail dans le Consortium agreement recommandé !</a:t>
            </a:r>
          </a:p>
          <a:p>
            <a:endParaRPr lang="fr-FR" b="1" dirty="0"/>
          </a:p>
          <a:p>
            <a:r>
              <a:rPr lang="fr-FR" sz="1000" b="1" dirty="0"/>
              <a:t>Ressources </a:t>
            </a:r>
            <a:r>
              <a:rPr lang="fr-FR" sz="1000" b="1" dirty="0" err="1"/>
              <a:t>DoraNum</a:t>
            </a:r>
            <a:r>
              <a:rPr lang="fr-FR" sz="1000" b="1" dirty="0"/>
              <a:t>: </a:t>
            </a:r>
          </a:p>
          <a:p>
            <a:r>
              <a:rPr lang="fr-FR" sz="1000" dirty="0"/>
              <a:t>Les données : Les questions à se poser pour leur diffusion. 2021 : </a:t>
            </a:r>
            <a:r>
              <a:rPr lang="fr-FR" sz="900" dirty="0">
                <a:hlinkClick r:id="rId6"/>
              </a:rPr>
              <a:t>https://doranum.fr/aspects-juridiques-ethiques/les-donnees-les-questions-a-se-poser-pour-leur-diffusion_10_13143_8f0g-6491/</a:t>
            </a:r>
            <a:r>
              <a:rPr lang="fr-FR" sz="900" dirty="0"/>
              <a:t> </a:t>
            </a:r>
          </a:p>
          <a:p>
            <a:r>
              <a:rPr lang="fr-FR" sz="1000" dirty="0"/>
              <a:t>Cours introductif sur les aspects juridiques et éthiques. 2022 : </a:t>
            </a:r>
            <a:r>
              <a:rPr lang="fr-FR" sz="900" dirty="0">
                <a:hlinkClick r:id="rId7"/>
              </a:rPr>
              <a:t>https://doranum.fr/aspects-juridiques-ethiques/cours-introductif-sur-les-aspects-juridiques-et-ethiques_10_13143_eanf-pz90/</a:t>
            </a:r>
            <a:r>
              <a:rPr lang="fr-FR" sz="900" dirty="0"/>
              <a:t> </a:t>
            </a:r>
          </a:p>
          <a:p>
            <a:r>
              <a:rPr lang="fr-FR" sz="1000" dirty="0"/>
              <a:t>Les questions juridiques et éthiques : un chapitre important dans la rédaction des plans de gestion de données. 2022 : </a:t>
            </a:r>
            <a:r>
              <a:rPr lang="fr-FR" sz="900" dirty="0">
                <a:hlinkClick r:id="rId8"/>
              </a:rPr>
              <a:t>https://ethiquedroit.hypotheses.org/3330?utm_campaign=Data%20veille&amp;utm_medium=email&amp;utm_source=Revue%20newsletter</a:t>
            </a:r>
            <a:r>
              <a:rPr lang="fr-FR" sz="900" dirty="0"/>
              <a:t> </a:t>
            </a:r>
          </a:p>
          <a:p>
            <a:pPr>
              <a:spcBef>
                <a:spcPts val="600"/>
              </a:spcBef>
            </a:pPr>
            <a:r>
              <a:rPr lang="fr-FR" sz="1000" kern="1200" dirty="0">
                <a:solidFill>
                  <a:schemeClr val="tx1"/>
                </a:solidFill>
                <a:effectLst/>
                <a:latin typeface="+mn-lt"/>
                <a:ea typeface="+mn-ea"/>
                <a:cs typeface="+mn-cs"/>
              </a:rPr>
              <a:t>Dans le cas du code informatique : l’établissement est toujours titulaire des droits :  </a:t>
            </a:r>
            <a:r>
              <a:rPr lang="fr-FR" sz="900" kern="1200" dirty="0">
                <a:solidFill>
                  <a:schemeClr val="tx1"/>
                </a:solidFill>
                <a:effectLst/>
                <a:latin typeface="+mn-lt"/>
                <a:ea typeface="+mn-ea"/>
                <a:cs typeface="+mn-cs"/>
                <a:hlinkClick r:id="rId9"/>
              </a:rPr>
              <a:t>https://hal-enpc.archives-ouvertes.fr/hal-02372271/document</a:t>
            </a:r>
            <a:r>
              <a:rPr lang="fr-FR" sz="900" kern="1200" dirty="0">
                <a:solidFill>
                  <a:schemeClr val="tx1"/>
                </a:solidFill>
                <a:effectLst/>
                <a:latin typeface="+mn-lt"/>
                <a:ea typeface="+mn-ea"/>
                <a:cs typeface="+mn-cs"/>
              </a:rPr>
              <a:t>  </a:t>
            </a:r>
          </a:p>
          <a:p>
            <a:pPr marL="171450" indent="-171450">
              <a:buFontTx/>
              <a:buChar char="-"/>
            </a:pPr>
            <a:r>
              <a:rPr lang="fr-FR" sz="1000" kern="1200" dirty="0">
                <a:solidFill>
                  <a:schemeClr val="tx1"/>
                </a:solidFill>
                <a:effectLst/>
                <a:latin typeface="+mn-lt"/>
                <a:ea typeface="+mn-ea"/>
                <a:cs typeface="+mn-cs"/>
              </a:rPr>
              <a:t>quel que soit le statut du chercheur</a:t>
            </a:r>
          </a:p>
          <a:p>
            <a:pPr marL="171450" indent="-171450">
              <a:buFontTx/>
              <a:buChar char="-"/>
            </a:pPr>
            <a:r>
              <a:rPr lang="fr-FR" sz="1000" kern="1200" dirty="0">
                <a:solidFill>
                  <a:schemeClr val="tx1"/>
                </a:solidFill>
                <a:effectLst/>
                <a:latin typeface="+mn-lt"/>
                <a:ea typeface="+mn-ea"/>
                <a:cs typeface="+mn-cs"/>
              </a:rPr>
              <a:t>sauf si un contrat signé avec le chercheur stipule l’inverse.</a:t>
            </a:r>
          </a:p>
          <a:p>
            <a:pPr marL="171450" indent="-171450">
              <a:buFontTx/>
              <a:buChar char="-"/>
            </a:pPr>
            <a:endParaRPr lang="fr-FR"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Exemple pour les données satellitaires et licences : </a:t>
            </a:r>
            <a:r>
              <a:rPr lang="fr-FR" sz="1000" dirty="0">
                <a:hlinkClick r:id="rId10"/>
              </a:rPr>
              <a:t>https://ids-dinamis.data-terra.org/web/guest/37</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pPr marL="0" indent="0">
              <a:buFontTx/>
              <a:buNone/>
            </a:pPr>
            <a:endParaRPr lang="fr-FR" sz="1000" kern="1200" dirty="0">
              <a:solidFill>
                <a:schemeClr val="tx1"/>
              </a:solidFill>
              <a:effectLst/>
              <a:latin typeface="+mn-lt"/>
              <a:ea typeface="+mn-ea"/>
              <a:cs typeface="+mn-cs"/>
            </a:endParaRPr>
          </a:p>
          <a:p>
            <a:pPr marL="0" indent="0">
              <a:buFontTx/>
              <a:buNone/>
            </a:pPr>
            <a:endParaRPr lang="fr-FR" sz="1000" kern="1200" dirty="0">
              <a:solidFill>
                <a:schemeClr val="tx1"/>
              </a:solidFill>
              <a:effectLst/>
              <a:latin typeface="+mn-lt"/>
              <a:ea typeface="+mn-ea"/>
              <a:cs typeface="+mn-cs"/>
            </a:endParaRP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132</a:t>
            </a:fld>
            <a:endParaRPr lang="fr-FR"/>
          </a:p>
        </p:txBody>
      </p:sp>
    </p:spTree>
    <p:extLst>
      <p:ext uri="{BB962C8B-B14F-4D97-AF65-F5344CB8AC3E}">
        <p14:creationId xmlns:p14="http://schemas.microsoft.com/office/powerpoint/2010/main" val="32138562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467225"/>
          </a:xfrm>
        </p:spPr>
        <p:txBody>
          <a:bodyPr/>
          <a:lstStyle/>
          <a:p>
            <a:r>
              <a:rPr lang="fr-FR" sz="1000" dirty="0"/>
              <a:t>Site du projet LANDMARK : </a:t>
            </a:r>
            <a:r>
              <a:rPr lang="fr-FR" sz="1000" dirty="0">
                <a:hlinkClick r:id="rId3"/>
              </a:rPr>
              <a:t>https://landmark2020.eu/</a:t>
            </a:r>
            <a:endParaRPr lang="fr-FR" sz="1000" dirty="0"/>
          </a:p>
          <a:p>
            <a:r>
              <a:rPr lang="fr-FR" sz="1000" dirty="0"/>
              <a:t>Description du projet sur le site CORDIS de l’EU : </a:t>
            </a:r>
            <a:r>
              <a:rPr lang="fr-FR" sz="800" dirty="0">
                <a:hlinkClick r:id="rId4"/>
              </a:rPr>
              <a:t>https://cordis.europa.eu/project/id/635201</a:t>
            </a:r>
            <a:r>
              <a:rPr lang="fr-FR" sz="800" dirty="0"/>
              <a:t> </a:t>
            </a:r>
          </a:p>
          <a:p>
            <a:r>
              <a:rPr lang="fr-FR" sz="1000" dirty="0"/>
              <a:t>Accès au PGD final dans « </a:t>
            </a:r>
            <a:r>
              <a:rPr lang="fr-FR" sz="1000" dirty="0" err="1"/>
              <a:t>Results</a:t>
            </a:r>
            <a:r>
              <a:rPr lang="fr-FR" sz="1000" dirty="0"/>
              <a:t> » </a:t>
            </a:r>
            <a:r>
              <a:rPr lang="fr-FR" sz="1000" dirty="0">
                <a:hlinkClick r:id="rId5"/>
              </a:rPr>
              <a:t>https://cordis.europa.eu/project/id/635201/results</a:t>
            </a:r>
            <a:r>
              <a:rPr lang="fr-FR" sz="1000" dirty="0"/>
              <a:t> en cliquant sur « Documents, Reports ».</a:t>
            </a:r>
          </a:p>
          <a:p>
            <a:r>
              <a:rPr lang="fr-FR" sz="1000" dirty="0"/>
              <a:t>Voir le point </a:t>
            </a:r>
            <a:r>
              <a:rPr lang="en-US" sz="1000" dirty="0"/>
              <a:t>2.1 du DMP : Plans for intellectual property rights (background and foreground)</a:t>
            </a:r>
            <a:endParaRPr lang="fr-FR" sz="1000" dirty="0"/>
          </a:p>
          <a:p>
            <a:r>
              <a:rPr lang="fr-FR" sz="1000" b="0" i="0" u="none" strike="noStrike" kern="1200" baseline="0" dirty="0">
                <a:solidFill>
                  <a:schemeClr val="tx1"/>
                </a:solidFill>
                <a:latin typeface="+mn-lt"/>
                <a:ea typeface="+mn-ea"/>
                <a:cs typeface="+mn-cs"/>
              </a:rPr>
              <a:t>LANDMARK </a:t>
            </a:r>
            <a:r>
              <a:rPr lang="fr-FR" sz="1000" b="0" i="0" u="none" strike="noStrike" kern="1200" baseline="0" dirty="0" err="1">
                <a:solidFill>
                  <a:schemeClr val="tx1"/>
                </a:solidFill>
                <a:latin typeface="+mn-lt"/>
                <a:ea typeface="+mn-ea"/>
                <a:cs typeface="+mn-cs"/>
              </a:rPr>
              <a:t>will</a:t>
            </a:r>
            <a:r>
              <a:rPr lang="fr-FR" sz="1000" b="0" i="0" u="none" strike="noStrike" kern="1200" baseline="0" dirty="0">
                <a:solidFill>
                  <a:schemeClr val="tx1"/>
                </a:solidFill>
                <a:latin typeface="+mn-lt"/>
                <a:ea typeface="+mn-ea"/>
                <a:cs typeface="+mn-cs"/>
              </a:rPr>
              <a:t> </a:t>
            </a:r>
            <a:r>
              <a:rPr lang="fr-FR" sz="1000" b="0" i="0" u="none" strike="noStrike" kern="1200" baseline="0" dirty="0" err="1">
                <a:solidFill>
                  <a:schemeClr val="tx1"/>
                </a:solidFill>
                <a:latin typeface="+mn-lt"/>
                <a:ea typeface="+mn-ea"/>
                <a:cs typeface="+mn-cs"/>
              </a:rPr>
              <a:t>build</a:t>
            </a:r>
            <a:r>
              <a:rPr lang="fr-FR" sz="1000" b="0" i="0" u="none" strike="noStrike" kern="1200" baseline="0" dirty="0">
                <a:solidFill>
                  <a:schemeClr val="tx1"/>
                </a:solidFill>
                <a:latin typeface="+mn-lt"/>
                <a:ea typeface="+mn-ea"/>
                <a:cs typeface="+mn-cs"/>
              </a:rPr>
              <a:t> on </a:t>
            </a:r>
            <a:r>
              <a:rPr lang="fr-FR" sz="1000" b="0" i="0" u="none" strike="noStrike" kern="1200" baseline="0" dirty="0" err="1">
                <a:solidFill>
                  <a:schemeClr val="tx1"/>
                </a:solidFill>
                <a:latin typeface="+mn-lt"/>
                <a:ea typeface="+mn-ea"/>
                <a:cs typeface="+mn-cs"/>
              </a:rPr>
              <a:t>existing</a:t>
            </a:r>
            <a:r>
              <a:rPr lang="fr-FR" sz="1000" b="0" i="0" u="none" strike="noStrike" kern="1200" baseline="0" dirty="0">
                <a:solidFill>
                  <a:schemeClr val="tx1"/>
                </a:solidFill>
                <a:latin typeface="+mn-lt"/>
                <a:ea typeface="+mn-ea"/>
                <a:cs typeface="+mn-cs"/>
              </a:rPr>
              <a:t> R&amp;D initiatives: the consortium </a:t>
            </a:r>
            <a:r>
              <a:rPr lang="fr-FR" sz="1000" b="0" i="0" u="none" strike="noStrike" kern="1200" baseline="0" dirty="0" err="1">
                <a:solidFill>
                  <a:schemeClr val="tx1"/>
                </a:solidFill>
                <a:latin typeface="+mn-lt"/>
                <a:ea typeface="+mn-ea"/>
                <a:cs typeface="+mn-cs"/>
              </a:rPr>
              <a:t>partners</a:t>
            </a:r>
            <a:r>
              <a:rPr lang="fr-FR" sz="1000" b="0" i="0" u="none" strike="noStrike" kern="1200" baseline="0" dirty="0">
                <a:solidFill>
                  <a:schemeClr val="tx1"/>
                </a:solidFill>
                <a:latin typeface="+mn-lt"/>
                <a:ea typeface="+mn-ea"/>
                <a:cs typeface="+mn-cs"/>
              </a:rPr>
              <a:t> </a:t>
            </a:r>
            <a:r>
              <a:rPr lang="fr-FR" sz="1000" b="0" i="0" u="none" strike="noStrike" kern="1200" baseline="0" dirty="0" err="1">
                <a:solidFill>
                  <a:schemeClr val="tx1"/>
                </a:solidFill>
                <a:latin typeface="+mn-lt"/>
                <a:ea typeface="+mn-ea"/>
                <a:cs typeface="+mn-cs"/>
              </a:rPr>
              <a:t>bring</a:t>
            </a:r>
            <a:r>
              <a:rPr lang="fr-FR" sz="1000" b="0" i="0" u="none" strike="noStrike" kern="1200" baseline="0" dirty="0">
                <a:solidFill>
                  <a:schemeClr val="tx1"/>
                </a:solidFill>
                <a:latin typeface="+mn-lt"/>
                <a:ea typeface="+mn-ea"/>
                <a:cs typeface="+mn-cs"/>
              </a:rPr>
              <a:t> </a:t>
            </a:r>
            <a:r>
              <a:rPr lang="fr-FR" sz="1000" b="0" i="0" u="none" strike="noStrike" kern="1200" baseline="0" dirty="0" err="1">
                <a:solidFill>
                  <a:schemeClr val="tx1"/>
                </a:solidFill>
                <a:latin typeface="+mn-lt"/>
                <a:ea typeface="+mn-ea"/>
                <a:cs typeface="+mn-cs"/>
              </a:rPr>
              <a:t>together</a:t>
            </a:r>
            <a:r>
              <a:rPr lang="fr-FR" sz="1000" b="0" i="0" u="none" strike="noStrike" kern="1200" baseline="0" dirty="0">
                <a:solidFill>
                  <a:schemeClr val="tx1"/>
                </a:solidFill>
                <a:latin typeface="+mn-lt"/>
                <a:ea typeface="+mn-ea"/>
                <a:cs typeface="+mn-cs"/>
              </a:rPr>
              <a:t> a </a:t>
            </a:r>
            <a:r>
              <a:rPr lang="fr-FR" sz="1000" b="0" i="0" u="none" strike="noStrike" kern="1200" baseline="0" dirty="0" err="1">
                <a:solidFill>
                  <a:schemeClr val="tx1"/>
                </a:solidFill>
                <a:latin typeface="+mn-lt"/>
                <a:ea typeface="+mn-ea"/>
                <a:cs typeface="+mn-cs"/>
              </a:rPr>
              <a:t>wide</a:t>
            </a:r>
            <a:r>
              <a:rPr lang="fr-FR" sz="1000" b="0" i="0" u="none" strike="noStrike" kern="1200" baseline="0" dirty="0">
                <a:solidFill>
                  <a:schemeClr val="tx1"/>
                </a:solidFill>
                <a:latin typeface="+mn-lt"/>
                <a:ea typeface="+mn-ea"/>
                <a:cs typeface="+mn-cs"/>
              </a:rPr>
              <a:t> range of </a:t>
            </a:r>
            <a:r>
              <a:rPr lang="fr-FR" sz="1000" b="0" i="0" u="none" strike="noStrike" kern="1200" baseline="0" dirty="0" err="1">
                <a:solidFill>
                  <a:schemeClr val="tx1"/>
                </a:solidFill>
                <a:latin typeface="+mn-lt"/>
                <a:ea typeface="+mn-ea"/>
                <a:cs typeface="+mn-cs"/>
              </a:rPr>
              <a:t>significant</a:t>
            </a:r>
            <a:r>
              <a:rPr lang="fr-FR" sz="1000" b="0" i="0" u="none" strike="noStrike" kern="1200" baseline="0" dirty="0">
                <a:solidFill>
                  <a:schemeClr val="tx1"/>
                </a:solidFill>
                <a:latin typeface="+mn-lt"/>
                <a:ea typeface="+mn-ea"/>
                <a:cs typeface="+mn-cs"/>
              </a:rPr>
              <a:t> national and EU </a:t>
            </a:r>
            <a:r>
              <a:rPr lang="fr-FR" sz="1000" b="0" i="0" u="none" strike="noStrike" kern="1200" baseline="0" dirty="0" err="1">
                <a:solidFill>
                  <a:schemeClr val="tx1"/>
                </a:solidFill>
                <a:latin typeface="+mn-lt"/>
                <a:ea typeface="+mn-ea"/>
                <a:cs typeface="+mn-cs"/>
              </a:rPr>
              <a:t>datasets</a:t>
            </a:r>
            <a:r>
              <a:rPr lang="fr-FR" sz="1000" b="0" i="0" u="none" strike="noStrike" kern="1200" baseline="0" dirty="0">
                <a:solidFill>
                  <a:schemeClr val="tx1"/>
                </a:solidFill>
                <a:latin typeface="+mn-lt"/>
                <a:ea typeface="+mn-ea"/>
                <a:cs typeface="+mn-cs"/>
              </a:rPr>
              <a:t>, </a:t>
            </a:r>
            <a:r>
              <a:rPr lang="fr-FR" sz="1000" b="0" i="0" u="none" strike="noStrike" kern="1200" baseline="0" dirty="0" err="1">
                <a:solidFill>
                  <a:schemeClr val="tx1"/>
                </a:solidFill>
                <a:latin typeface="+mn-lt"/>
                <a:ea typeface="+mn-ea"/>
                <a:cs typeface="+mn-cs"/>
              </a:rPr>
              <a:t>with</a:t>
            </a:r>
            <a:r>
              <a:rPr lang="fr-FR" sz="1000" b="0" i="0" u="none" strike="noStrike" kern="1200" baseline="0" dirty="0">
                <a:solidFill>
                  <a:schemeClr val="tx1"/>
                </a:solidFill>
                <a:latin typeface="+mn-lt"/>
                <a:ea typeface="+mn-ea"/>
                <a:cs typeface="+mn-cs"/>
              </a:rPr>
              <a:t> the ambition of </a:t>
            </a:r>
            <a:r>
              <a:rPr lang="fr-FR" sz="1000" b="0" i="0" u="none" strike="noStrike" kern="1200" baseline="0" dirty="0" err="1">
                <a:solidFill>
                  <a:schemeClr val="tx1"/>
                </a:solidFill>
                <a:latin typeface="+mn-lt"/>
                <a:ea typeface="+mn-ea"/>
                <a:cs typeface="+mn-cs"/>
              </a:rPr>
              <a:t>developing</a:t>
            </a:r>
            <a:r>
              <a:rPr lang="fr-FR" sz="1000" b="0" i="0" u="none" strike="noStrike" kern="1200" baseline="0" dirty="0">
                <a:solidFill>
                  <a:schemeClr val="tx1"/>
                </a:solidFill>
                <a:latin typeface="+mn-lt"/>
                <a:ea typeface="+mn-ea"/>
                <a:cs typeface="+mn-cs"/>
              </a:rPr>
              <a:t> an </a:t>
            </a:r>
            <a:r>
              <a:rPr lang="fr-FR" sz="1000" b="0" i="0" u="none" strike="noStrike" kern="1200" baseline="0" dirty="0" err="1">
                <a:solidFill>
                  <a:schemeClr val="tx1"/>
                </a:solidFill>
                <a:latin typeface="+mn-lt"/>
                <a:ea typeface="+mn-ea"/>
                <a:cs typeface="+mn-cs"/>
              </a:rPr>
              <a:t>interdisciplinary</a:t>
            </a:r>
            <a:r>
              <a:rPr lang="fr-FR" sz="1000" b="0" i="0" u="none" strike="noStrike" kern="1200" baseline="0" dirty="0">
                <a:solidFill>
                  <a:schemeClr val="tx1"/>
                </a:solidFill>
                <a:latin typeface="+mn-lt"/>
                <a:ea typeface="+mn-ea"/>
                <a:cs typeface="+mn-cs"/>
              </a:rPr>
              <a:t> </a:t>
            </a:r>
            <a:r>
              <a:rPr lang="fr-FR" sz="1000" b="0" i="0" u="none" strike="noStrike" kern="1200" baseline="0" dirty="0" err="1">
                <a:solidFill>
                  <a:schemeClr val="tx1"/>
                </a:solidFill>
                <a:latin typeface="+mn-lt"/>
                <a:ea typeface="+mn-ea"/>
                <a:cs typeface="+mn-cs"/>
              </a:rPr>
              <a:t>scientific</a:t>
            </a:r>
            <a:r>
              <a:rPr lang="fr-FR" sz="1000" b="0" i="0" u="none" strike="noStrike" kern="1200" baseline="0" dirty="0">
                <a:solidFill>
                  <a:schemeClr val="tx1"/>
                </a:solidFill>
                <a:latin typeface="+mn-lt"/>
                <a:ea typeface="+mn-ea"/>
                <a:cs typeface="+mn-cs"/>
              </a:rPr>
              <a:t> </a:t>
            </a:r>
            <a:r>
              <a:rPr lang="fr-FR" sz="1000" b="0" i="0" u="none" strike="noStrike" kern="1200" baseline="0" dirty="0" err="1">
                <a:solidFill>
                  <a:schemeClr val="tx1"/>
                </a:solidFill>
                <a:latin typeface="+mn-lt"/>
                <a:ea typeface="+mn-ea"/>
                <a:cs typeface="+mn-cs"/>
              </a:rPr>
              <a:t>framework</a:t>
            </a:r>
            <a:r>
              <a:rPr lang="fr-FR" sz="1000" b="0" i="0" u="none" strike="noStrike" kern="1200" baseline="0" dirty="0">
                <a:solidFill>
                  <a:schemeClr val="tx1"/>
                </a:solidFill>
                <a:latin typeface="+mn-lt"/>
                <a:ea typeface="+mn-ea"/>
                <a:cs typeface="+mn-cs"/>
              </a:rPr>
              <a:t> for </a:t>
            </a:r>
            <a:r>
              <a:rPr lang="fr-FR" sz="1000" b="0" i="0" u="none" strike="noStrike" kern="1200" baseline="0" dirty="0" err="1">
                <a:solidFill>
                  <a:schemeClr val="tx1"/>
                </a:solidFill>
                <a:latin typeface="+mn-lt"/>
                <a:ea typeface="+mn-ea"/>
                <a:cs typeface="+mn-cs"/>
              </a:rPr>
              <a:t>sustainable</a:t>
            </a:r>
            <a:r>
              <a:rPr lang="fr-FR" sz="1000" b="0" i="0" u="none" strike="noStrike" kern="1200" baseline="0" dirty="0">
                <a:solidFill>
                  <a:schemeClr val="tx1"/>
                </a:solidFill>
                <a:latin typeface="+mn-lt"/>
                <a:ea typeface="+mn-ea"/>
                <a:cs typeface="+mn-cs"/>
              </a:rPr>
              <a:t> </a:t>
            </a:r>
            <a:r>
              <a:rPr lang="fr-FR" sz="1000" b="0" i="0" u="none" strike="noStrike" kern="1200" baseline="0" dirty="0" err="1">
                <a:solidFill>
                  <a:schemeClr val="tx1"/>
                </a:solidFill>
                <a:latin typeface="+mn-lt"/>
                <a:ea typeface="+mn-ea"/>
                <a:cs typeface="+mn-cs"/>
              </a:rPr>
              <a:t>soil</a:t>
            </a:r>
            <a:r>
              <a:rPr lang="fr-FR" sz="1000" b="0" i="0" u="none" strike="noStrike" kern="1200" baseline="0" dirty="0">
                <a:solidFill>
                  <a:schemeClr val="tx1"/>
                </a:solidFill>
                <a:latin typeface="+mn-lt"/>
                <a:ea typeface="+mn-ea"/>
                <a:cs typeface="+mn-cs"/>
              </a:rPr>
              <a:t> management. </a:t>
            </a:r>
          </a:p>
          <a:p>
            <a:r>
              <a:rPr lang="en-US" sz="1000" dirty="0"/>
              <a:t>The final DMP aims to establish the data flow to ensure the efficient integration of all the projects activities.</a:t>
            </a:r>
            <a:endParaRPr lang="fr-FR" sz="1000" dirty="0"/>
          </a:p>
          <a:p>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Autres PGD intégrant des droits de PI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ZERO BRINE: </a:t>
            </a:r>
            <a:r>
              <a:rPr lang="fr-FR" sz="1000" dirty="0">
                <a:sym typeface="Wingdings" panose="05000000000000000000" pitchFamily="2" charset="2"/>
                <a:hlinkClick r:id="rId6"/>
              </a:rPr>
              <a:t>https://libereurope.eu/dmp/zero-brine-data-management-plan/</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Voir section </a:t>
            </a:r>
            <a:r>
              <a:rPr lang="en-US" sz="1000" dirty="0">
                <a:sym typeface="Wingdings" panose="05000000000000000000" pitchFamily="2" charset="2"/>
              </a:rPr>
              <a:t>6.1 Copyright and Intellectual Property Rights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ym typeface="Wingdings" panose="05000000000000000000" pitchFamily="2" charset="2"/>
              </a:rPr>
              <a:t>SEAFOOD TOMORROW - Nutritious, safe and sustainable seafood for consumers of tomorrow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ym typeface="Wingdings" panose="05000000000000000000" pitchFamily="2" charset="2"/>
                <a:hlinkClick r:id="rId7"/>
              </a:rPr>
              <a:t>https://cordis.europa.eu/project/id/773400/results</a:t>
            </a:r>
            <a:r>
              <a:rPr lang="en-US" sz="1000" dirty="0">
                <a:sym typeface="Wingdings" panose="05000000000000000000" pitchFamily="2" charset="2"/>
              </a:rPr>
              <a:t>  (</a:t>
            </a:r>
            <a:r>
              <a:rPr lang="en-US" sz="1000" dirty="0" err="1">
                <a:sym typeface="Wingdings" panose="05000000000000000000" pitchFamily="2" charset="2"/>
              </a:rPr>
              <a:t>Accces</a:t>
            </a:r>
            <a:r>
              <a:rPr lang="en-US" sz="1000" dirty="0">
                <a:sym typeface="Wingdings" panose="05000000000000000000" pitchFamily="2" charset="2"/>
              </a:rPr>
              <a:t> au PGD dans “Results” et “Open Research Data Pilot”)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 </a:t>
            </a:r>
            <a:r>
              <a:rPr lang="en-US" sz="1000" i="1" dirty="0"/>
              <a:t>It is essential to ensure that intellectual property is protected before making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t>knowledge publicly available in order to, subsequently, attract investments that can help translate research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t>into innovation.”</a:t>
            </a:r>
            <a:endParaRPr lang="fr-FR" sz="1000" i="1" dirty="0"/>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4210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2519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9417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5352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8327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37226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Aujourd’hui, la valeur des données de recherche n’est pas suffisamment reconnue. Pire, ces données sont parfois perdues ou inexploitables car insuffisamment documentées. Pourtant la préservation et le partage des données permet d’étayer les résultats de la recherche et d’alimenter de nouvelles découvertes scientifiques grâce à leur réutilisation. …  Le défi consiste à rendre les données de recherche découvrables, utilisables, évaluables, intelligibles et interprétables, le tout pour de longues périodes. (Fiche pratique du COSO : </a:t>
            </a:r>
            <a:r>
              <a:rPr lang="fr-FR" sz="900" dirty="0">
                <a:hlinkClick r:id="rId3"/>
              </a:rPr>
              <a:t>https://www.ouvrirlascience.fr/wp-content/uploads/2023/06/Fiches_Du_GererPartagerDonneesweb-1.pdf</a:t>
            </a:r>
            <a:r>
              <a:rPr lang="fr-FR" sz="900" dirty="0"/>
              <a:t> ).</a:t>
            </a:r>
          </a:p>
          <a:p>
            <a:endParaRPr lang="fr-FR" sz="1000" dirty="0"/>
          </a:p>
          <a:p>
            <a:r>
              <a:rPr lang="fr-FR" sz="1000" dirty="0"/>
              <a:t>Données originales : données rares ou uniques, données jamais publiées ; expérimentations impossibles à répéter ou très couteuses ; groupes difficilement accessibles, phénomènes rares</a:t>
            </a:r>
          </a:p>
          <a:p>
            <a:r>
              <a:rPr lang="fr-FR" sz="1000" dirty="0"/>
              <a:t>Portée scientifique: données obtenues sur plusieurs années, plusieurs espèces, sur toute une filière ; données de référence ; contribuant à un enjeu majeur</a:t>
            </a:r>
          </a:p>
          <a:p>
            <a:r>
              <a:rPr lang="fr-FR" sz="1000" dirty="0"/>
              <a:t>valeur économique, sociétale, environnementale, culturelle, …: ex: données pouvant servir à développer des tests, vaccins, outils,  modèles, services,…</a:t>
            </a:r>
          </a:p>
          <a:p>
            <a:r>
              <a:rPr lang="fr-FR" sz="1000" dirty="0"/>
              <a:t>Utiles aux bénéficiaires du projet ; communautés scientifiques, décideurs, acteurs privé, </a:t>
            </a:r>
            <a:r>
              <a:rPr lang="fr-FR" sz="1000" dirty="0" err="1"/>
              <a:t>ONGs</a:t>
            </a:r>
            <a:r>
              <a:rPr lang="fr-FR" sz="1000" dirty="0"/>
              <a:t>, journalistes, enseignants, grand public </a:t>
            </a:r>
          </a:p>
          <a:p>
            <a:endParaRPr lang="fr-FR" sz="1000" dirty="0"/>
          </a:p>
          <a:p>
            <a:r>
              <a:rPr lang="fr-FR" sz="1000" dirty="0"/>
              <a:t>Choisir un ensemble de données : voir le guide : </a:t>
            </a:r>
            <a:r>
              <a:rPr lang="fr-FR" sz="1000" dirty="0">
                <a:hlinkClick r:id="rId4"/>
              </a:rPr>
              <a:t>http://opendatahandbook.org/guide/fr/how-to-open-up-data/</a:t>
            </a:r>
            <a:r>
              <a:rPr lang="fr-FR" sz="1000" dirty="0"/>
              <a:t>  </a:t>
            </a:r>
          </a:p>
          <a:p>
            <a:r>
              <a:rPr lang="fr-FR" sz="1000" i="1" dirty="0"/>
              <a:t>Parfois, plutôt que de décider quelles données ont le plus de valeur, il peut être utile de regarder quelles données sont les plus faciles à mettre entre les mains du public. Des libérations de données à petite échelle et faciles à mettre en </a:t>
            </a:r>
            <a:r>
              <a:rPr lang="fr-FR" sz="1000" i="1" dirty="0" err="1"/>
              <a:t>oeuvre</a:t>
            </a:r>
            <a:r>
              <a:rPr lang="fr-FR" sz="1000" i="1" dirty="0"/>
              <a:t> peuvent agir comme catalyseur de changement plus important dans le comportement au sein des organisations</a:t>
            </a:r>
            <a:r>
              <a:rPr lang="fr-FR" sz="1000" dirty="0"/>
              <a:t>.</a:t>
            </a:r>
          </a:p>
          <a:p>
            <a:endParaRPr lang="fr-FR" sz="1000" dirty="0"/>
          </a:p>
          <a:p>
            <a:pPr algn="just"/>
            <a:r>
              <a:rPr lang="en-US" sz="1000" dirty="0"/>
              <a:t>Does your data have potential value in terms of reuse, national/international standing and quality, historical importance, uniqueness (the data contain non-repeatable observations), originality, size, scale, costs of data production or innovative nature of the research? Could you foresee that secondary analyses on your data would benefit science? If your answer to any of these is yes, your dataset has serious reuse potential. (</a:t>
            </a:r>
            <a:r>
              <a:rPr lang="en-US" sz="1000" dirty="0" err="1"/>
              <a:t>issu</a:t>
            </a:r>
            <a:r>
              <a:rPr lang="en-US" sz="1000" dirty="0"/>
              <a:t> du </a:t>
            </a:r>
            <a:r>
              <a:rPr lang="en-US" sz="1000" dirty="0" err="1"/>
              <a:t>cours</a:t>
            </a:r>
            <a:r>
              <a:rPr lang="en-US" sz="1000" dirty="0"/>
              <a:t> du CESSDA: </a:t>
            </a:r>
            <a:r>
              <a:rPr lang="en-US" sz="1000" dirty="0">
                <a:hlinkClick r:id="rId5"/>
              </a:rPr>
              <a:t>https://zenodo.org/record/3820473#.X4g-5-06-Uk</a:t>
            </a:r>
            <a:r>
              <a:rPr lang="en-US" sz="1000" dirty="0"/>
              <a:t> ). </a:t>
            </a:r>
          </a:p>
          <a:p>
            <a:endParaRPr lang="en-US" sz="1000" dirty="0"/>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24355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lvl="0">
              <a:buNone/>
              <a:defRPr/>
            </a:pPr>
            <a:r>
              <a:rPr lang="en-US" sz="1000" dirty="0">
                <a:latin typeface="Calibri" panose="020F0502020204030204" pitchFamily="34" charset="0"/>
                <a:cs typeface="Calibri" panose="020F0502020204030204" pitchFamily="34" charset="0"/>
              </a:rPr>
              <a:t>Illustration issue de la presentation: Challenges and opportunities with data sharing. Tim Errington. Center for Open Science. 2022.</a:t>
            </a:r>
            <a:endParaRPr lang="fr-FR" sz="1000" dirty="0">
              <a:latin typeface="Calibri" panose="020F0502020204030204" pitchFamily="34" charset="0"/>
              <a:cs typeface="Calibri" panose="020F0502020204030204" pitchFamily="34" charset="0"/>
            </a:endParaRPr>
          </a:p>
          <a:p>
            <a:pPr lvl="0">
              <a:buNone/>
              <a:defRPr/>
            </a:pPr>
            <a:r>
              <a:rPr lang="fr-FR" sz="1000" dirty="0">
                <a:latin typeface="Calibri" panose="020F0502020204030204" pitchFamily="34" charset="0"/>
                <a:cs typeface="Calibri" panose="020F0502020204030204" pitchFamily="34" charset="0"/>
                <a:hlinkClick r:id="rId3"/>
              </a:rPr>
              <a:t>https://datascience.nih.gov/sites/default/files/Errington-508.pdf</a:t>
            </a:r>
            <a:r>
              <a:rPr lang="fr-FR"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00866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4299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lvl="0">
              <a:buNone/>
              <a:defRPr/>
            </a:pPr>
            <a:r>
              <a:rPr lang="en-US" sz="1000" dirty="0">
                <a:latin typeface="Calibri" panose="020F0502020204030204" pitchFamily="34" charset="0"/>
                <a:cs typeface="Calibri" panose="020F0502020204030204" pitchFamily="34" charset="0"/>
              </a:rPr>
              <a:t>Illustration issue de la presentation: Challenges and opportunities with data sharing. Tim Errington. Center for Open Science. 2022.</a:t>
            </a:r>
            <a:endParaRPr lang="fr-FR" sz="1000" dirty="0">
              <a:latin typeface="Calibri" panose="020F0502020204030204" pitchFamily="34" charset="0"/>
              <a:cs typeface="Calibri" panose="020F0502020204030204" pitchFamily="34" charset="0"/>
            </a:endParaRPr>
          </a:p>
          <a:p>
            <a:pPr lvl="0">
              <a:buNone/>
              <a:defRPr/>
            </a:pPr>
            <a:r>
              <a:rPr lang="fr-FR" sz="1000" dirty="0">
                <a:latin typeface="Calibri" panose="020F0502020204030204" pitchFamily="34" charset="0"/>
                <a:cs typeface="Calibri" panose="020F0502020204030204" pitchFamily="34" charset="0"/>
                <a:hlinkClick r:id="rId3"/>
              </a:rPr>
              <a:t>https://datascience.nih.gov/sites/default/files/Errington-508.pdf</a:t>
            </a:r>
            <a:r>
              <a:rPr lang="fr-FR"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378790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1"/>
            <a:ext cx="5438775" cy="4467220"/>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dirty="0">
                <a:solidFill>
                  <a:srgbClr val="FF0000"/>
                </a:solidFill>
              </a:rPr>
              <a:t>All research data underpinning publications will be made available for verification and re-use unless there are justified </a:t>
            </a:r>
            <a:r>
              <a:rPr lang="en-US" sz="1000" b="1" dirty="0">
                <a:solidFill>
                  <a:srgbClr val="FF0000"/>
                </a:solidFill>
              </a:rPr>
              <a:t>reasons for keeping specific datasets confidential</a:t>
            </a:r>
            <a:r>
              <a:rPr lang="en-US" sz="1000" dirty="0">
                <a:solidFill>
                  <a:srgbClr val="FF0000"/>
                </a:solidFill>
              </a:rPr>
              <a:t> </a:t>
            </a:r>
            <a:r>
              <a:rPr lang="en-US" sz="1000" dirty="0"/>
              <a:t>: ethical, personal data, </a:t>
            </a:r>
            <a:r>
              <a:rPr lang="fr-FR" sz="1000" dirty="0"/>
              <a:t>droit à la vie privée, respect des sujets d’étude humains,</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000" dirty="0"/>
              <a:t>commercial, </a:t>
            </a:r>
            <a:r>
              <a:rPr lang="fr-FR" sz="1000" dirty="0" err="1"/>
              <a:t>privacy-related</a:t>
            </a:r>
            <a:r>
              <a:rPr lang="fr-FR" sz="1000" dirty="0"/>
              <a:t>, </a:t>
            </a:r>
            <a:r>
              <a:rPr lang="fr-FR" sz="1000" dirty="0" err="1"/>
              <a:t>security-related</a:t>
            </a:r>
            <a:r>
              <a:rPr lang="fr-FR" sz="1000" dirty="0"/>
              <a:t>, s</a:t>
            </a:r>
            <a:r>
              <a:rPr lang="fr-FR" sz="1000" dirty="0">
                <a:latin typeface="+mn-lt"/>
              </a:rPr>
              <a:t>ecret professionnel, secrets industriels et commerciaux,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Exceptions légitimes encadrées par la loi, par exemple en ce qui concerne le secret professionnel, les secrets industriels et commerciaux, les don-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nées personnelles ou les contenus protégés par le droit d’auteur.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Possibilité de non partage des données pour protéger les intérêts publics et privés légitimes, notamment ceux afférents à la sécurité nationale, à l’application des lois, à la protection de la vie privée, des droits humains, droits de propriété intellectuelle, ainsi qu’à des normes éthiques telles que équité, dignité humaine, autonomie et autodétermination, et protection contre les biais et discriminations injustifiés à l’égard d’individus ou de groupes sociaux (</a:t>
            </a:r>
            <a:r>
              <a:rPr lang="fr-FR" sz="1000" dirty="0">
                <a:hlinkClick r:id="rId3"/>
              </a:rPr>
              <a:t>https://legalinstruments.oecd.org/fr/instruments/OECD-LEGAL-0463</a:t>
            </a:r>
            <a:r>
              <a:rPr lang="fr-FR" sz="1000" dirty="0"/>
              <a:t> ) </a:t>
            </a:r>
          </a:p>
          <a:p>
            <a:endParaRPr lang="en-US" sz="1050" b="1" kern="1200" dirty="0">
              <a:solidFill>
                <a:schemeClr val="tx1"/>
              </a:solidFill>
              <a:effectLst/>
              <a:latin typeface="+mn-lt"/>
              <a:ea typeface="+mn-ea"/>
              <a:cs typeface="+mn-cs"/>
            </a:endParaRPr>
          </a:p>
          <a:p>
            <a:r>
              <a:rPr lang="en-US" sz="1000" dirty="0">
                <a:latin typeface="+mn-lt"/>
              </a:rPr>
              <a:t>The main elements when considering confidentiality of datasets are: </a:t>
            </a:r>
          </a:p>
          <a:p>
            <a:pPr defTabSz="266700"/>
            <a:r>
              <a:rPr lang="en-US" sz="1000" dirty="0">
                <a:latin typeface="+mn-lt"/>
              </a:rPr>
              <a:t>	Protection of intellectual property regarding new processes, products and technologies where the data could be used to derive sensitive information that would impact the competitive advantage of the consortium or its members,  </a:t>
            </a:r>
          </a:p>
          <a:p>
            <a:pPr defTabSz="266700"/>
            <a:r>
              <a:rPr lang="en-US" sz="1000" dirty="0"/>
              <a:t>	</a:t>
            </a:r>
            <a:r>
              <a:rPr lang="en-US" sz="1000" dirty="0">
                <a:latin typeface="+mn-lt"/>
              </a:rPr>
              <a:t>Commercial  agreements  as  part  of  the  procurements  of  components  or  materials  that  might  foresee  the  confidentiality of data  </a:t>
            </a:r>
          </a:p>
          <a:p>
            <a:pPr defTabSz="266700"/>
            <a:r>
              <a:rPr lang="en-US" sz="1000" dirty="0"/>
              <a:t>	</a:t>
            </a:r>
            <a:r>
              <a:rPr lang="en-US" sz="1000" dirty="0">
                <a:latin typeface="+mn-lt"/>
              </a:rPr>
              <a:t>Personal data that might have been collected in the project where sharing them is not allowed by the national and European legislation. </a:t>
            </a:r>
          </a:p>
          <a:p>
            <a:endParaRPr lang="fr-FR" sz="1000" dirty="0">
              <a:latin typeface="+mn-lt"/>
            </a:endParaRPr>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8192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3722687"/>
          </a:xfrm>
        </p:spPr>
        <p:txBody>
          <a:bodyPr/>
          <a:lstStyle/>
          <a:p>
            <a:r>
              <a:rPr lang="fr-FR" sz="1000" dirty="0"/>
              <a:t>Données à conserver citées dans le cas des projets ANR : « les partenaires doivent veiller à conserver toutes les données relatives à ces ressources génétiques ou connaissances traditionnelles associées afin de pouvoir démontrer que les diligences nécessaires ont été accomplies ».</a:t>
            </a:r>
          </a:p>
          <a:p>
            <a:pPr marL="0" indent="0">
              <a:buFontTx/>
              <a:buNone/>
            </a:pPr>
            <a:endParaRPr lang="fr-FR" sz="800" i="0" baseline="0" dirty="0"/>
          </a:p>
          <a:p>
            <a:r>
              <a:rPr lang="en-US" sz="1000" i="1" baseline="0" dirty="0"/>
              <a:t>Decide what data to preserve : Best Practice</a:t>
            </a:r>
            <a:r>
              <a:rPr lang="en-US" sz="1000" baseline="0" dirty="0"/>
              <a:t>. Lesson de </a:t>
            </a:r>
            <a:r>
              <a:rPr lang="en-US" sz="1000" baseline="0" dirty="0" err="1"/>
              <a:t>DataOne</a:t>
            </a:r>
            <a:r>
              <a:rPr lang="en-US" sz="1000" baseline="0" dirty="0"/>
              <a:t> : </a:t>
            </a:r>
            <a:r>
              <a:rPr lang="en-US" sz="1000" baseline="0" dirty="0">
                <a:hlinkClick r:id="rId3"/>
              </a:rPr>
              <a:t>https://old.dataone.org/best-practices/decide-what-data-preserve</a:t>
            </a:r>
            <a:r>
              <a:rPr lang="en-US" sz="1000" baseline="0" dirty="0"/>
              <a:t>  </a:t>
            </a:r>
          </a:p>
          <a:p>
            <a:pPr indent="0">
              <a:buNone/>
            </a:pPr>
            <a:r>
              <a:rPr lang="fr-FR" sz="1000" b="1" dirty="0">
                <a:latin typeface="+mn-lt"/>
              </a:rPr>
              <a:t>Données à caractères personnel : </a:t>
            </a:r>
            <a:r>
              <a:rPr lang="fr-FR" sz="1000" dirty="0">
                <a:latin typeface="+mn-lt"/>
              </a:rPr>
              <a:t>Une fois arrivé au terme du délai de conservation, les données personnelles doivent être supprimées ou anonymisées. </a:t>
            </a:r>
            <a:r>
              <a:rPr lang="fr-FR" sz="1000" b="1" dirty="0">
                <a:latin typeface="+mn-lt"/>
              </a:rPr>
              <a:t>Données de simulations </a:t>
            </a:r>
            <a:r>
              <a:rPr lang="fr-FR" sz="1000" b="0" dirty="0">
                <a:latin typeface="+mn-lt"/>
              </a:rPr>
              <a:t>ou de calculs numériques: </a:t>
            </a:r>
            <a:r>
              <a:rPr lang="fr-FR" sz="1000" dirty="0">
                <a:latin typeface="+mn-lt"/>
              </a:rPr>
              <a:t>Toutes les données autres que le code source, les conditions initiales des simulations et des données de vérification.</a:t>
            </a:r>
          </a:p>
          <a:p>
            <a:pPr indent="0">
              <a:buNone/>
            </a:pPr>
            <a:r>
              <a:rPr lang="fr-FR" sz="1000" b="1" dirty="0">
                <a:latin typeface="+mn-lt"/>
              </a:rPr>
              <a:t>Données de mauvaise qualité</a:t>
            </a:r>
          </a:p>
          <a:p>
            <a:pPr marL="895350" lvl="1" indent="-180975">
              <a:buFont typeface="Arial" panose="020B0604020202020204" pitchFamily="34" charset="0"/>
              <a:buChar char="•"/>
            </a:pPr>
            <a:r>
              <a:rPr lang="fr-FR" sz="1000" b="0" dirty="0">
                <a:latin typeface="+mn-lt"/>
              </a:rPr>
              <a:t>Non documentées : pas de métadonnées, plus de protocole d’expérimentation, …</a:t>
            </a:r>
          </a:p>
          <a:p>
            <a:pPr marL="895350" lvl="1" indent="-180975">
              <a:buFont typeface="Arial" panose="020B0604020202020204" pitchFamily="34" charset="0"/>
              <a:buChar char="•"/>
            </a:pPr>
            <a:r>
              <a:rPr lang="fr-FR" sz="1000" b="0" dirty="0">
                <a:latin typeface="+mn-lt"/>
              </a:rPr>
              <a:t>Incomplètes : ne pas disposer de toutes les données dont on a besoin</a:t>
            </a:r>
          </a:p>
          <a:p>
            <a:pPr marL="895350" lvl="1" indent="-180975">
              <a:buFont typeface="Arial" panose="020B0604020202020204" pitchFamily="34" charset="0"/>
              <a:buChar char="•"/>
            </a:pPr>
            <a:r>
              <a:rPr lang="fr-FR" sz="1000" b="0" dirty="0">
                <a:latin typeface="+mn-lt"/>
              </a:rPr>
              <a:t>Inexactes : fautes d'orthographe, informations manquantes, vides</a:t>
            </a:r>
          </a:p>
          <a:p>
            <a:pPr marL="895350" lvl="1" indent="-180975">
              <a:buFont typeface="Arial" panose="020B0604020202020204" pitchFamily="34" charset="0"/>
              <a:buChar char="•"/>
            </a:pPr>
            <a:r>
              <a:rPr lang="fr-FR" sz="1000" b="0" dirty="0">
                <a:latin typeface="+mn-lt"/>
              </a:rPr>
              <a:t>Non conformes : les données ne répondant pas aux normes réglementaires</a:t>
            </a:r>
          </a:p>
          <a:p>
            <a:pPr marL="895350" lvl="1" indent="-180975">
              <a:buFont typeface="Arial" panose="020B0604020202020204" pitchFamily="34" charset="0"/>
              <a:buChar char="•"/>
            </a:pPr>
            <a:r>
              <a:rPr lang="fr-FR" sz="1000" b="0" dirty="0">
                <a:latin typeface="+mn-lt"/>
              </a:rPr>
              <a:t>Non actualisées : dans certain cas, une donnée non mise à jour devient obsolète et inutile</a:t>
            </a:r>
          </a:p>
          <a:p>
            <a:pPr marL="895350" lvl="1" indent="-180975">
              <a:buFont typeface="Arial" panose="020B0604020202020204" pitchFamily="34" charset="0"/>
              <a:buChar char="•"/>
            </a:pPr>
            <a:r>
              <a:rPr lang="fr-FR" sz="1000" b="0" dirty="0">
                <a:latin typeface="+mn-lt"/>
              </a:rPr>
              <a:t>Indisponibles : utilisant des formats de fichiers propriétaires obsolètes, éparpillées entre plusieurs supports</a:t>
            </a:r>
          </a:p>
          <a:p>
            <a:pPr marL="895350" lvl="1" indent="-180975">
              <a:buFont typeface="Arial" panose="020B0604020202020204" pitchFamily="34" charset="0"/>
              <a:buChar char="•"/>
            </a:pPr>
            <a:r>
              <a:rPr lang="fr-FR" sz="1000" b="0" dirty="0">
                <a:latin typeface="+mn-lt"/>
              </a:rPr>
              <a:t>Non sécurisées : les données laissées sans contrôle peuvent être piratées</a:t>
            </a:r>
            <a:endParaRPr lang="fr-FR" sz="1000" baseline="0" dirty="0"/>
          </a:p>
          <a:p>
            <a:endParaRPr lang="fr-FR" sz="1000" dirty="0"/>
          </a:p>
          <a:p>
            <a:pPr lvl="0">
              <a:defRPr/>
            </a:pPr>
            <a:r>
              <a:rPr lang="fr-FR" sz="1000" b="1" dirty="0">
                <a:sym typeface="Wingdings" panose="05000000000000000000" pitchFamily="2" charset="2"/>
              </a:rPr>
              <a:t>Impact environnemental des données</a:t>
            </a:r>
            <a:r>
              <a:rPr lang="fr-FR" sz="1000" dirty="0">
                <a:sym typeface="Wingdings" panose="05000000000000000000" pitchFamily="2" charset="2"/>
              </a:rPr>
              <a:t>: nombreux guides, MOOC et docs existent: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Guide des bonnes pratiques numérique responsables pour les organisations: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hlinkClick r:id="rId4"/>
              </a:rPr>
              <a:t>https://ecoresponsable.numerique.gouv.fr/docs/2022/guide-de-bonnes-pratiques-numerique-responsable-version-beta.pdf</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Extraits: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 Stratégie de gestion des données (P 51): « Les données redondantes consomment des ressources matérielles (les disques de stockage) et de façon récurrente de l’électricité (pour la redondance). Elles polluent donc considérablement les systèmes d’information.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 Réduire le volume de données stockées (P 52).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 Limiter les flux de données (P 50) : « En 2020, plus de 64 zettaoctets de données ont été créés ou répliqués dans le monde (équivaut à 1 280 milliards de disques blu-ray de 50Go pour stocker ces données). Selon les prévisions, plus de 2 140 zettaoctets de données seront produits en 2035. Cette somme de données transite dans les réseaux, certaines plus que d’autres. Les vidéos représentent plus de 80 % des flux (source : The Shift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 Réduire les impacts liés à la messagerie (P 53): « Un courriel, suivant sa taille et le nombre de destinataires, a un impact de quelques grammes de CO2. Or, dans le monde, environ 300 milliards de courriels sont échangés par jour, ce qui représente des millions de tonnes de CO2 émis par 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dirty="0">
                <a:sym typeface="Wingdings" panose="05000000000000000000" pitchFamily="2" charset="2"/>
              </a:rPr>
              <a:t>Intégrer des clauses environnementales lors du choix d’un prestataire d’hébergement (P 69)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dirty="0">
                <a:sym typeface="Wingdings" panose="05000000000000000000" pitchFamily="2" charset="2"/>
              </a:rPr>
              <a:t>Utiliser un hébergement signataire du Code de Conduite européen des centres de données (P 70).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MOOC Numérique Responsable: </a:t>
            </a:r>
            <a:r>
              <a:rPr lang="fr-FR" sz="1000" dirty="0">
                <a:sym typeface="Wingdings" panose="05000000000000000000" pitchFamily="2" charset="2"/>
                <a:hlinkClick r:id="rId5"/>
              </a:rPr>
              <a:t>https://www.academie-nr.org/</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Impacts environnementaux du numérique: </a:t>
            </a:r>
            <a:r>
              <a:rPr lang="fr-FR" sz="1000" dirty="0">
                <a:sym typeface="Wingdings" panose="05000000000000000000" pitchFamily="2" charset="2"/>
                <a:hlinkClick r:id="rId6"/>
              </a:rPr>
              <a:t>https://www.fun-mooc.fr/fr/cours/impacts-environnementaux-du-numerique/</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Référentiel Green Data : </a:t>
            </a:r>
            <a:r>
              <a:rPr lang="fr-FR" sz="1000" dirty="0">
                <a:sym typeface="Wingdings" panose="05000000000000000000" pitchFamily="2" charset="2"/>
                <a:hlinkClick r:id="rId7"/>
              </a:rPr>
              <a:t>https://www.opendatafrance.net/2022/07/21/nouveau-referentiel-greendata-pour-un-impact-maitrise-de-la-donnee-a-vos-contributions/</a:t>
            </a:r>
            <a:r>
              <a:rPr lang="fr-FR" sz="1000" dirty="0">
                <a:sym typeface="Wingdings" panose="05000000000000000000" pitchFamily="2" charset="2"/>
              </a:rPr>
              <a:t> </a:t>
            </a:r>
          </a:p>
          <a:p>
            <a:pPr lvl="0">
              <a:defRPr/>
            </a:pPr>
            <a:r>
              <a:rPr lang="en-US" sz="1000" dirty="0" err="1"/>
              <a:t>Cout</a:t>
            </a:r>
            <a:r>
              <a:rPr lang="en-US" sz="1000" dirty="0"/>
              <a:t> </a:t>
            </a:r>
            <a:r>
              <a:rPr lang="en-US" sz="1000" dirty="0" err="1"/>
              <a:t>energetique</a:t>
            </a:r>
            <a:r>
              <a:rPr lang="en-US" sz="1000" dirty="0"/>
              <a:t> “</a:t>
            </a:r>
            <a:r>
              <a:rPr lang="fr-FR" sz="1000" dirty="0"/>
              <a:t>Sans </a:t>
            </a:r>
            <a:r>
              <a:rPr lang="fr-FR" sz="1000" dirty="0" err="1"/>
              <a:t>sobriéte</a:t>
            </a:r>
            <a:r>
              <a:rPr lang="fr-FR" sz="1000" dirty="0"/>
              <a:t>́ </a:t>
            </a:r>
            <a:r>
              <a:rPr lang="fr-FR" sz="1000" dirty="0" err="1"/>
              <a:t>numérique</a:t>
            </a:r>
            <a:r>
              <a:rPr lang="fr-FR" sz="1000" dirty="0"/>
              <a:t>, oubliez la transition </a:t>
            </a:r>
            <a:r>
              <a:rPr lang="fr-FR" sz="1000" dirty="0" err="1"/>
              <a:t>écologique</a:t>
            </a:r>
            <a:r>
              <a:rPr lang="fr-FR" sz="1000" dirty="0"/>
              <a:t> ! » </a:t>
            </a:r>
            <a:r>
              <a:rPr lang="en-US" sz="1000" dirty="0"/>
              <a:t>2021: </a:t>
            </a:r>
            <a:r>
              <a:rPr lang="en-US" sz="1000" dirty="0">
                <a:hlinkClick r:id="rId8"/>
              </a:rPr>
              <a:t>https://usbeketrica.com/fr/article/sans-sobriete-numerique-oubliez-la-transition-ecologique</a:t>
            </a:r>
            <a:endParaRPr lang="en-US" sz="1000" dirty="0"/>
          </a:p>
          <a:p>
            <a:pPr lvl="0">
              <a:defRPr/>
            </a:pPr>
            <a:r>
              <a:rPr lang="fr-FR" sz="1000" dirty="0"/>
              <a:t>Aujourd’hui, le numérique représente déjà environ </a:t>
            </a:r>
            <a:r>
              <a:rPr lang="fr-FR" sz="1000" dirty="0">
                <a:hlinkClick r:id="rId9"/>
              </a:rPr>
              <a:t>4 % des émissions de gaz à effet de serre (GES) mondiales</a:t>
            </a:r>
            <a:r>
              <a:rPr lang="fr-FR" sz="1000" dirty="0"/>
              <a:t> (plus que l’aviation civile !) et pourrait atteindre </a:t>
            </a:r>
            <a:r>
              <a:rPr lang="fr-FR" sz="1000" dirty="0">
                <a:hlinkClick r:id="rId10"/>
              </a:rPr>
              <a:t>7 % dès 2025</a:t>
            </a:r>
            <a:r>
              <a:rPr lang="fr-FR" sz="1000" dirty="0"/>
              <a:t>. </a:t>
            </a:r>
          </a:p>
          <a:p>
            <a:pPr lvl="0">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ym typeface="Wingdings" panose="05000000000000000000" pitchFamily="2" charset="2"/>
            </a:endParaRPr>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0603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6657151"/>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aseline="0" dirty="0"/>
              <a:t>A 2020 study of more than 500,000 published research articles found articles that link to data in a public repository have a </a:t>
            </a:r>
            <a:r>
              <a:rPr lang="en-US" sz="1000" b="1" baseline="0" dirty="0"/>
              <a:t>25% higher citation rate </a:t>
            </a:r>
            <a:r>
              <a:rPr lang="en-US" sz="1000" baseline="0" dirty="0"/>
              <a:t>on average than articles where data is available on request or as Supporting Information. </a:t>
            </a:r>
            <a:r>
              <a:rPr lang="en-US" sz="1000" baseline="0" dirty="0" err="1"/>
              <a:t>PLoS</a:t>
            </a:r>
            <a:r>
              <a:rPr lang="en-US" sz="1000" baseline="0" dirty="0"/>
              <a:t> One. </a:t>
            </a:r>
            <a:r>
              <a:rPr lang="en-US" sz="1000" i="1" baseline="0" dirty="0"/>
              <a:t>The citation advantage of linking publications to research data</a:t>
            </a:r>
            <a:r>
              <a:rPr lang="en-US" sz="1000" baseline="0" dirty="0"/>
              <a:t>. </a:t>
            </a:r>
            <a:r>
              <a:rPr lang="en-US" sz="1000" baseline="0" dirty="0">
                <a:hlinkClick r:id="rId3"/>
              </a:rPr>
              <a:t>https://journals.plos.org/plosone/article?id=10.1371/journal.pone.0230416</a:t>
            </a:r>
            <a:r>
              <a:rPr lang="en-US" sz="1000" baseline="0" dirty="0"/>
              <a:t> </a:t>
            </a:r>
          </a:p>
          <a:p>
            <a:pPr lvl="0" algn="just">
              <a:buNone/>
              <a:defRPr/>
            </a:pPr>
            <a:endParaRPr lang="fr-FR" sz="800" dirty="0">
              <a:latin typeface="+mn-lt"/>
            </a:endParaRPr>
          </a:p>
          <a:p>
            <a:pPr marL="0" lvl="1">
              <a:defRPr/>
            </a:pPr>
            <a:r>
              <a:rPr lang="en-US" sz="1000" dirty="0"/>
              <a:t>Advantages of depositing data in internationally recognized repositories include: </a:t>
            </a:r>
            <a:r>
              <a:rPr lang="en-US" sz="800" dirty="0"/>
              <a:t>(</a:t>
            </a:r>
            <a:r>
              <a:rPr lang="en-US" sz="800" dirty="0">
                <a:hlinkClick r:id="rId4"/>
              </a:rPr>
              <a:t>https://riojournal.com/article/12431/list/9/</a:t>
            </a:r>
            <a:r>
              <a:rPr lang="en-US" sz="800" dirty="0"/>
              <a:t> ) </a:t>
            </a:r>
          </a:p>
          <a:p>
            <a:pPr marL="0" lvl="1">
              <a:defRPr/>
            </a:pPr>
            <a:r>
              <a:rPr lang="en-US" sz="1000" dirty="0"/>
              <a:t>- </a:t>
            </a:r>
            <a:r>
              <a:rPr lang="en-US" sz="1000" b="1" dirty="0"/>
              <a:t>Visibility</a:t>
            </a:r>
            <a:r>
              <a:rPr lang="en-US" sz="1000" dirty="0"/>
              <a:t>: Making your data available online (and linking it to the publication) provides an independent way for others to discover your work.</a:t>
            </a:r>
          </a:p>
          <a:p>
            <a:pPr marL="0" lvl="1">
              <a:defRPr/>
            </a:pPr>
            <a:r>
              <a:rPr lang="en-US" sz="1000" dirty="0"/>
              <a:t>- </a:t>
            </a:r>
            <a:r>
              <a:rPr lang="en-US" sz="1000" b="1" dirty="0" err="1"/>
              <a:t>Citability</a:t>
            </a:r>
            <a:r>
              <a:rPr lang="en-US" sz="1000" dirty="0"/>
              <a:t>: all data you deposit will receive a persistent identifier that can be used in a citation.</a:t>
            </a:r>
          </a:p>
          <a:p>
            <a:pPr marL="0" lvl="1">
              <a:defRPr/>
            </a:pPr>
            <a:r>
              <a:rPr lang="en-US" sz="1000" dirty="0"/>
              <a:t>- </a:t>
            </a:r>
            <a:r>
              <a:rPr lang="en-US" sz="1000" b="1" dirty="0"/>
              <a:t>Workload reduction</a:t>
            </a:r>
            <a:r>
              <a:rPr lang="en-US" sz="1000" dirty="0"/>
              <a:t>: if you receive individual requests for data, you can simply direct them to the files in the repository.</a:t>
            </a:r>
          </a:p>
          <a:p>
            <a:pPr marL="0" lvl="1">
              <a:defRPr/>
            </a:pPr>
            <a:r>
              <a:rPr lang="en-US" sz="1000" dirty="0"/>
              <a:t>- </a:t>
            </a:r>
            <a:r>
              <a:rPr lang="en-US" sz="1000" b="1" dirty="0"/>
              <a:t>Preservation</a:t>
            </a:r>
            <a:r>
              <a:rPr lang="en-US" sz="1000" dirty="0"/>
              <a:t>: your data files will be safely archived in perpetuity.</a:t>
            </a:r>
          </a:p>
          <a:p>
            <a:pPr marL="0" lvl="1">
              <a:defRPr/>
            </a:pPr>
            <a:r>
              <a:rPr lang="en-US" sz="1000" dirty="0"/>
              <a:t> </a:t>
            </a:r>
            <a:r>
              <a:rPr lang="en-US" sz="1000" b="1" dirty="0"/>
              <a:t>-  Impact</a:t>
            </a:r>
            <a:r>
              <a:rPr lang="en-US" sz="1000" dirty="0"/>
              <a:t>: other researchers have more opportunities to use and cite your work.</a:t>
            </a:r>
          </a:p>
          <a:p>
            <a:pPr marL="0" lvl="1">
              <a:defRPr/>
            </a:pPr>
            <a:r>
              <a:rPr lang="fr-FR" sz="1000" dirty="0"/>
              <a:t>De plus, il existe des entrepôts certifiés par différents organismes (CTS, ODS, ISO,…)</a:t>
            </a:r>
            <a:endParaRPr lang="en-US" sz="800" dirty="0"/>
          </a:p>
          <a:p>
            <a:pPr>
              <a:spcBef>
                <a:spcPts val="600"/>
              </a:spcBef>
              <a:defRPr/>
            </a:pPr>
            <a:r>
              <a:rPr lang="fr-FR" sz="1000" dirty="0"/>
              <a:t>Importance de la visibilité dans les entrepôts + visibilité dans les moteurs de recherche (ex: </a:t>
            </a:r>
            <a:r>
              <a:rPr lang="fr-FR" sz="1000" dirty="0" err="1"/>
              <a:t>DataCite</a:t>
            </a:r>
            <a:r>
              <a:rPr lang="fr-FR" sz="1000" dirty="0"/>
              <a:t> </a:t>
            </a:r>
            <a:r>
              <a:rPr lang="fr-FR" sz="1000" dirty="0" err="1"/>
              <a:t>Search</a:t>
            </a:r>
            <a:r>
              <a:rPr lang="fr-FR" sz="1000" dirty="0"/>
              <a:t>, Data Citation Index du </a:t>
            </a:r>
            <a:r>
              <a:rPr lang="fr-FR" sz="1000" dirty="0" err="1"/>
              <a:t>WoS</a:t>
            </a:r>
            <a:r>
              <a:rPr lang="fr-FR" sz="1000" dirty="0"/>
              <a:t>)</a:t>
            </a:r>
          </a:p>
          <a:p>
            <a:pPr>
              <a:defRPr/>
            </a:pPr>
            <a:r>
              <a:rPr lang="fr-FR" sz="1000" dirty="0"/>
              <a:t>Plus value : entrepôt qui possède un potentiel de réutilisation de vos données ou qui assure le suivi de l’utilisation de vos données.</a:t>
            </a:r>
          </a:p>
          <a:p>
            <a:pPr marL="0" lvl="1">
              <a:defRPr/>
            </a:pPr>
            <a:r>
              <a:rPr lang="fr-FR" sz="1000" dirty="0"/>
              <a:t>Par ex </a:t>
            </a:r>
            <a:r>
              <a:rPr lang="fr-FR" sz="1000" b="1" dirty="0"/>
              <a:t>GBIF</a:t>
            </a:r>
            <a:r>
              <a:rPr lang="fr-FR" sz="1000" dirty="0"/>
              <a:t>: en y déposant ses données, on les rend + visibles, + faciles à utiliser et on augmente leur utilité en les intégrant dans la </a:t>
            </a:r>
            <a:r>
              <a:rPr lang="fr-FR" sz="1000" b="1" dirty="0"/>
              <a:t>communauté mondiale de la biodiversité</a:t>
            </a:r>
            <a:r>
              <a:rPr lang="fr-FR" sz="1000" dirty="0"/>
              <a:t>.</a:t>
            </a:r>
          </a:p>
          <a:p>
            <a:pPr>
              <a:spcBef>
                <a:spcPts val="600"/>
              </a:spcBef>
              <a:defRPr/>
            </a:pPr>
            <a:r>
              <a:rPr lang="en-US" sz="1000" i="1" dirty="0"/>
              <a:t>Data Management Expert Guide </a:t>
            </a:r>
            <a:r>
              <a:rPr lang="en-US" sz="1000" dirty="0"/>
              <a:t>du CESSDA. 2020. </a:t>
            </a:r>
            <a:r>
              <a:rPr lang="en-US" sz="1000" dirty="0">
                <a:hlinkClick r:id="rId5"/>
              </a:rPr>
              <a:t>https://zenodo.org/record/3820473#.X4g-5-06-Uk</a:t>
            </a:r>
            <a:r>
              <a:rPr lang="en-US" sz="1000" dirty="0"/>
              <a:t> : </a:t>
            </a:r>
            <a:r>
              <a:rPr lang="en-US" sz="1000" dirty="0" err="1"/>
              <a:t>Voir</a:t>
            </a:r>
            <a:r>
              <a:rPr lang="en-US" sz="1000" dirty="0"/>
              <a:t> “</a:t>
            </a:r>
            <a:r>
              <a:rPr lang="fr-FR" sz="1000" dirty="0" err="1"/>
              <a:t>Promoting</a:t>
            </a:r>
            <a:r>
              <a:rPr lang="fr-FR" sz="1000" dirty="0"/>
              <a:t> </a:t>
            </a:r>
            <a:r>
              <a:rPr lang="fr-FR" sz="1000" dirty="0" err="1"/>
              <a:t>your</a:t>
            </a:r>
            <a:r>
              <a:rPr lang="fr-FR" sz="1000" dirty="0"/>
              <a:t> data » : </a:t>
            </a:r>
            <a:r>
              <a:rPr lang="fr-FR" sz="900" dirty="0">
                <a:hlinkClick r:id="rId6"/>
              </a:rPr>
              <a:t>https://www.cessda.eu/Training/Training-Resources/Library/Data-Management-Expert-Guide/6.-Archive-Publish/Promoting-your-data</a:t>
            </a:r>
            <a:r>
              <a:rPr lang="fr-FR" sz="900" dirty="0"/>
              <a:t> </a:t>
            </a:r>
          </a:p>
          <a:p>
            <a:pPr>
              <a:defRPr/>
            </a:pPr>
            <a:r>
              <a:rPr lang="en-US" sz="1000" i="1" dirty="0"/>
              <a:t>What a difference a data repository makes: Six ways depositing data maximizes the impact of your science</a:t>
            </a:r>
            <a:r>
              <a:rPr lang="en-US" sz="1000" dirty="0"/>
              <a:t>. 2021. </a:t>
            </a:r>
            <a:r>
              <a:rPr lang="en-US" sz="1000" dirty="0" err="1"/>
              <a:t>PLoS</a:t>
            </a:r>
            <a:r>
              <a:rPr lang="en-US" sz="1000" dirty="0"/>
              <a:t> Blog. </a:t>
            </a:r>
            <a:r>
              <a:rPr lang="en-US" sz="900" dirty="0">
                <a:hlinkClick r:id="rId7"/>
              </a:rPr>
              <a:t>https://theplosblog.plos.org/2021/10/data-repository/</a:t>
            </a:r>
            <a:r>
              <a:rPr lang="en-US" sz="900" dirty="0"/>
              <a:t> </a:t>
            </a:r>
            <a:endParaRPr lang="fr-FR" sz="900" dirty="0">
              <a:latin typeface="+mn-lt"/>
            </a:endParaRPr>
          </a:p>
          <a:p>
            <a:pPr lvl="0" algn="just">
              <a:spcBef>
                <a:spcPts val="600"/>
              </a:spcBef>
              <a:buNone/>
              <a:defRPr/>
            </a:pPr>
            <a:r>
              <a:rPr lang="fr-FR" sz="1000" dirty="0">
                <a:latin typeface="+mn-lt"/>
              </a:rPr>
              <a:t>La France possède maintenant un </a:t>
            </a:r>
            <a:r>
              <a:rPr lang="fr-FR" sz="1000" b="1" dirty="0">
                <a:latin typeface="+mn-lt"/>
              </a:rPr>
              <a:t>entrepôt national de données </a:t>
            </a:r>
            <a:r>
              <a:rPr lang="fr-FR" sz="1000" dirty="0">
                <a:latin typeface="+mn-lt"/>
              </a:rPr>
              <a:t>: Recherche Data Gouv (entrepôt de type Dataverse). </a:t>
            </a:r>
            <a:r>
              <a:rPr lang="fr-FR" sz="1000" dirty="0">
                <a:latin typeface="+mn-lt"/>
                <a:hlinkClick r:id="rId8"/>
              </a:rPr>
              <a:t>https://projet-recherchedatagv.ouvrirlascience.fr/actualites/detail-actualite/save-the-date-8-juillet-2022-inauguration-recherche-data-gouv</a:t>
            </a:r>
            <a:r>
              <a:rPr lang="fr-FR" sz="1000" dirty="0">
                <a:latin typeface="+mn-lt"/>
              </a:rPr>
              <a:t> </a:t>
            </a:r>
            <a:endParaRPr lang="en-US" sz="1000" dirty="0">
              <a:latin typeface="+mn-lt"/>
            </a:endParaRPr>
          </a:p>
          <a:p>
            <a:pPr marR="0" lvl="0" algn="just" defTabSz="914400" rtl="0" eaLnBrk="1" fontAlgn="auto" latinLnBrk="0" hangingPunct="1">
              <a:lnSpc>
                <a:spcPct val="100000"/>
              </a:lnSpc>
              <a:spcBef>
                <a:spcPts val="600"/>
              </a:spcBef>
              <a:spcAft>
                <a:spcPts val="0"/>
              </a:spcAft>
              <a:buClr>
                <a:srgbClr val="000000"/>
              </a:buClr>
              <a:buSzPts val="1100"/>
              <a:buFont typeface="Arial"/>
              <a:buNone/>
              <a:tabLst/>
              <a:defRPr/>
            </a:pPr>
            <a:r>
              <a:rPr lang="en-US" sz="1000" b="1" dirty="0">
                <a:latin typeface="+mn-lt"/>
              </a:rPr>
              <a:t>Dryad </a:t>
            </a:r>
            <a:r>
              <a:rPr lang="en-US" sz="1000" dirty="0">
                <a:latin typeface="+mn-lt"/>
              </a:rPr>
              <a:t>is a repository for the raw, unprocessed data that were used to support the conclusions presented in your article. We have partnered with </a:t>
            </a:r>
            <a:r>
              <a:rPr lang="en-US" sz="1000" dirty="0" err="1">
                <a:latin typeface="+mn-lt"/>
              </a:rPr>
              <a:t>Zenodo</a:t>
            </a:r>
            <a:r>
              <a:rPr lang="en-US" sz="1000" dirty="0">
                <a:latin typeface="+mn-lt"/>
              </a:rPr>
              <a:t> to host software files and supplemental information uploaded to our site. Submitters will also have the opportunity to select the proper license for their software, as opposed to Dryad’s CC0 license. </a:t>
            </a:r>
            <a:r>
              <a:rPr lang="en-US" sz="1000" dirty="0">
                <a:latin typeface="+mn-lt"/>
                <a:hlinkClick r:id="rId9"/>
              </a:rPr>
              <a:t>https://datadryad.org/stash/submission_process#upload-methods</a:t>
            </a:r>
            <a:r>
              <a:rPr lang="en-US" sz="1000" dirty="0">
                <a:latin typeface="+mn-lt"/>
              </a:rPr>
              <a:t>  </a:t>
            </a:r>
          </a:p>
          <a:p>
            <a:pPr lvl="0" algn="just">
              <a:buNone/>
              <a:defRPr/>
            </a:pPr>
            <a:r>
              <a:rPr lang="en-US" sz="1000" dirty="0">
                <a:latin typeface="+mn-lt"/>
              </a:rPr>
              <a:t>Dryad does not accept any files with licensing terms that are incompatible with the Creative Commons Zero waiver. </a:t>
            </a:r>
            <a:r>
              <a:rPr lang="en-US" sz="1000" dirty="0">
                <a:latin typeface="+mn-lt"/>
                <a:hlinkClick r:id="rId10"/>
              </a:rPr>
              <a:t>https://datadryad.org/stash/faq#metadata</a:t>
            </a:r>
            <a:r>
              <a:rPr lang="en-US" sz="1000" dirty="0">
                <a:latin typeface="+mn-lt"/>
              </a:rPr>
              <a:t> </a:t>
            </a:r>
            <a:endParaRPr lang="fr-FR" sz="1000" i="0" baseline="0" dirty="0">
              <a:latin typeface="+mn-lt"/>
              <a:cs typeface="Calibri" panose="020F0502020204030204" pitchFamily="34" charset="0"/>
            </a:endParaRPr>
          </a:p>
          <a:p>
            <a:pPr algn="just">
              <a:spcBef>
                <a:spcPts val="600"/>
              </a:spcBef>
            </a:pPr>
            <a:r>
              <a:rPr lang="fr-FR" sz="1000" b="1" dirty="0">
                <a:latin typeface="+mn-lt"/>
              </a:rPr>
              <a:t>L</a:t>
            </a:r>
            <a:r>
              <a:rPr lang="fr-FR" sz="1000" b="1" dirty="0">
                <a:latin typeface="+mn-lt"/>
                <a:hlinkClick r:id="rId11"/>
              </a:rPr>
              <a:t>’</a:t>
            </a:r>
            <a:r>
              <a:rPr lang="fr-FR" sz="1000" b="1" dirty="0">
                <a:latin typeface="+mn-lt"/>
              </a:rPr>
              <a:t>EOSC</a:t>
            </a:r>
            <a:r>
              <a:rPr lang="fr-FR" sz="1000" dirty="0">
                <a:latin typeface="+mn-lt"/>
              </a:rPr>
              <a:t> (</a:t>
            </a:r>
            <a:r>
              <a:rPr lang="fr-FR" sz="1000" dirty="0" err="1">
                <a:latin typeface="+mn-lt"/>
                <a:hlinkClick r:id="rId11"/>
              </a:rPr>
              <a:t>European</a:t>
            </a:r>
            <a:r>
              <a:rPr lang="fr-FR" sz="1000" dirty="0">
                <a:latin typeface="+mn-lt"/>
                <a:hlinkClick r:id="rId11"/>
              </a:rPr>
              <a:t> Open Science Cloud</a:t>
            </a:r>
            <a:r>
              <a:rPr lang="fr-FR" sz="1000" dirty="0">
                <a:latin typeface="+mn-lt"/>
              </a:rPr>
              <a:t>) vise à fournir un réseau de données FAIR (</a:t>
            </a:r>
            <a:r>
              <a:rPr lang="fr-FR" sz="1000" dirty="0" err="1">
                <a:latin typeface="+mn-lt"/>
              </a:rPr>
              <a:t>Findable</a:t>
            </a:r>
            <a:r>
              <a:rPr lang="fr-FR" sz="1000" dirty="0">
                <a:latin typeface="+mn-lt"/>
              </a:rPr>
              <a:t>, Accessible, </a:t>
            </a:r>
            <a:r>
              <a:rPr lang="fr-FR" sz="1000" dirty="0" err="1">
                <a:latin typeface="+mn-lt"/>
              </a:rPr>
              <a:t>Interoperable</a:t>
            </a:r>
            <a:r>
              <a:rPr lang="fr-FR" sz="1000" dirty="0">
                <a:latin typeface="+mn-lt"/>
              </a:rPr>
              <a:t>, </a:t>
            </a:r>
            <a:r>
              <a:rPr lang="fr-FR" sz="1000" dirty="0" err="1">
                <a:latin typeface="+mn-lt"/>
              </a:rPr>
              <a:t>Reusable</a:t>
            </a:r>
            <a:r>
              <a:rPr lang="fr-FR" sz="1000" dirty="0">
                <a:latin typeface="+mn-lt"/>
              </a:rPr>
              <a:t>) et services pour la recherche en Europe. Il permet aux chercheurs européens d'accéder aux données, services et e-infrastructures pour analyser les données. </a:t>
            </a:r>
            <a:r>
              <a:rPr lang="fr-FR" sz="1000" dirty="0">
                <a:latin typeface="+mn-lt"/>
                <a:hlinkClick r:id="rId12"/>
              </a:rPr>
              <a:t>https://www.horizon-europe.gouv.fr/eosc-en-7-questions-28232</a:t>
            </a:r>
            <a:r>
              <a:rPr lang="fr-FR" sz="1000" dirty="0">
                <a:latin typeface="+mn-lt"/>
              </a:rPr>
              <a:t> </a:t>
            </a:r>
          </a:p>
          <a:p>
            <a:pPr algn="just"/>
            <a:endParaRPr lang="fr-FR" sz="1000" dirty="0">
              <a:latin typeface="+mn-lt"/>
            </a:endParaRPr>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0869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144</a:t>
            </a:fld>
            <a:endParaRPr lang="fr-FR"/>
          </a:p>
        </p:txBody>
      </p:sp>
    </p:spTree>
    <p:extLst>
      <p:ext uri="{BB962C8B-B14F-4D97-AF65-F5344CB8AC3E}">
        <p14:creationId xmlns:p14="http://schemas.microsoft.com/office/powerpoint/2010/main" val="42006069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399"/>
            <a:ext cx="5486400" cy="6668592"/>
          </a:xfrm>
          <a:prstGeom prst="rect">
            <a:avLst/>
          </a:prstGeom>
        </p:spPr>
        <p:txBody>
          <a:bodyPr spcFirstLastPara="1" wrap="square" lIns="91425" tIns="91425" rIns="91425" bIns="91425" anchor="t" anchorCtr="0">
            <a:noAutofit/>
          </a:bodyPr>
          <a:lstStyle/>
          <a:p>
            <a:pPr lvl="0" algn="just">
              <a:buNone/>
              <a:defRPr/>
            </a:pPr>
            <a:r>
              <a:rPr lang="fr-FR" sz="1000" dirty="0"/>
              <a:t>L’</a:t>
            </a:r>
            <a:r>
              <a:rPr lang="fr-FR" sz="1000" dirty="0" err="1"/>
              <a:t>entrepot</a:t>
            </a:r>
            <a:r>
              <a:rPr lang="fr-FR" sz="1000" dirty="0"/>
              <a:t> national </a:t>
            </a:r>
            <a:r>
              <a:rPr lang="fr-FR" sz="1000" b="1" dirty="0"/>
              <a:t>Recherche Data Gouv </a:t>
            </a:r>
            <a:r>
              <a:rPr lang="fr-FR" sz="1000" dirty="0"/>
              <a:t>(entrepôt type Dataverse) fête sa 1ère année : </a:t>
            </a:r>
            <a:r>
              <a:rPr lang="fr-FR" sz="1000" dirty="0">
                <a:hlinkClick r:id="rId3"/>
              </a:rPr>
              <a:t>https://recherche.data.gouv.fr/fr/actualite/recherche-data-gouv-a-un-an</a:t>
            </a:r>
            <a:r>
              <a:rPr lang="fr-FR" sz="1000" dirty="0"/>
              <a:t>. Plus de 2000 jeux de données, correspondant à 36 000 fichiers de données totalement ouverts ou partagés en accès restreint quand la nature des données l’impose. Environ 288 500 fichiers téléchargés depuis le 8 juillet 2022.</a:t>
            </a:r>
          </a:p>
          <a:p>
            <a:r>
              <a:rPr lang="fr-FR" sz="1000" kern="1200" dirty="0">
                <a:solidFill>
                  <a:schemeClr val="tx1"/>
                </a:solidFill>
                <a:effectLst/>
                <a:latin typeface="+mn-lt"/>
                <a:ea typeface="+mn-ea"/>
                <a:cs typeface="+mn-cs"/>
              </a:rPr>
              <a:t>Attention à vérifier le lieu d'hébergement de l'entrepôt choisi car ce sera </a:t>
            </a:r>
            <a:r>
              <a:rPr lang="fr-FR" sz="1000" b="1" kern="1200" dirty="0">
                <a:solidFill>
                  <a:schemeClr val="tx1"/>
                </a:solidFill>
                <a:effectLst/>
                <a:latin typeface="+mn-lt"/>
                <a:ea typeface="+mn-ea"/>
                <a:cs typeface="+mn-cs"/>
              </a:rPr>
              <a:t>le droit du pays</a:t>
            </a:r>
            <a:r>
              <a:rPr lang="fr-FR" sz="1000" kern="1200" dirty="0">
                <a:solidFill>
                  <a:schemeClr val="tx1"/>
                </a:solidFill>
                <a:effectLst/>
                <a:latin typeface="+mn-lt"/>
                <a:ea typeface="+mn-ea"/>
                <a:cs typeface="+mn-cs"/>
              </a:rPr>
              <a:t> qui s'appliquera. Concernant la licence, l</a:t>
            </a:r>
            <a:r>
              <a:rPr lang="fr-FR" sz="1000" b="1" kern="1200" dirty="0">
                <a:solidFill>
                  <a:schemeClr val="tx1"/>
                </a:solidFill>
                <a:effectLst/>
                <a:latin typeface="+mn-lt"/>
                <a:ea typeface="+mn-ea"/>
                <a:cs typeface="+mn-cs"/>
              </a:rPr>
              <a:t>e droit français demande d'appliquer a minima une licence reconnaissant la paternité</a:t>
            </a:r>
            <a:r>
              <a:rPr lang="fr-FR" sz="1000" kern="1200" dirty="0">
                <a:solidFill>
                  <a:schemeClr val="tx1"/>
                </a:solidFill>
                <a:effectLst/>
                <a:latin typeface="+mn-lt"/>
                <a:ea typeface="+mn-ea"/>
                <a:cs typeface="+mn-cs"/>
              </a:rPr>
              <a:t> (comme la Licence Ouverte Etalab ou la CC-By).</a:t>
            </a:r>
          </a:p>
          <a:p>
            <a:endParaRPr lang="fr-FR" sz="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mn-lt"/>
              </a:rPr>
              <a:t>Can you really deposit your data in a public repository? : </a:t>
            </a:r>
            <a:r>
              <a:rPr lang="en-US" sz="900" b="0" dirty="0">
                <a:latin typeface="+mn-lt"/>
                <a:hlinkClick r:id="rId4"/>
              </a:rPr>
              <a:t>https://rdmkit.elixir-europe.org/data_publication.html#can-you-really-deposit-your-data-in-a-public-repository</a:t>
            </a:r>
            <a:r>
              <a:rPr lang="en-US" sz="900" b="0" dirty="0">
                <a:latin typeface="+mn-lt"/>
              </a:rPr>
              <a:t> </a:t>
            </a:r>
          </a:p>
          <a:p>
            <a:pPr algn="just">
              <a:buClr>
                <a:srgbClr val="000000"/>
              </a:buClr>
              <a:buSzPts val="1100"/>
              <a:defRPr/>
            </a:pPr>
            <a:endParaRPr lang="en-US" sz="800" b="1" dirty="0"/>
          </a:p>
          <a:p>
            <a:pPr algn="just">
              <a:buClr>
                <a:srgbClr val="000000"/>
              </a:buClr>
              <a:buSzPts val="1100"/>
              <a:defRPr/>
            </a:pPr>
            <a:r>
              <a:rPr lang="en-US" sz="1000" b="1" dirty="0"/>
              <a:t>Dryad: </a:t>
            </a:r>
            <a:r>
              <a:rPr lang="en-US" sz="1000" dirty="0"/>
              <a:t>a repository for the raw, unprocessed data that were used to support the conclusions presented in the article. Dryad does not accept any files with licensing terms that are incompatible with the CC-Zero waiver. </a:t>
            </a:r>
            <a:r>
              <a:rPr lang="en-US" sz="1000" dirty="0">
                <a:hlinkClick r:id="rId5"/>
              </a:rPr>
              <a:t>https://datadryad.org/stash/faq#metadata</a:t>
            </a:r>
            <a:r>
              <a:rPr lang="en-US" sz="1000" dirty="0"/>
              <a:t> </a:t>
            </a:r>
            <a:endParaRPr lang="fr-FR" sz="1000" dirty="0"/>
          </a:p>
          <a:p>
            <a:pPr marR="0" lvl="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dirty="0"/>
              <a:t>Dryad has partnered with </a:t>
            </a:r>
            <a:r>
              <a:rPr lang="en-US" sz="1000" dirty="0" err="1"/>
              <a:t>Zenodo</a:t>
            </a:r>
            <a:r>
              <a:rPr lang="en-US" sz="1000" dirty="0"/>
              <a:t> to host software files and supplemental information uploaded to our site. Submitters will also have the opportunity to select the proper license for their software, as opposed to Dryad’s CC0 license. </a:t>
            </a:r>
            <a:r>
              <a:rPr lang="en-US" sz="1000" dirty="0">
                <a:hlinkClick r:id="rId6"/>
              </a:rPr>
              <a:t>https://datadryad.org/stash/submission_process#upload-methods</a:t>
            </a:r>
            <a:r>
              <a:rPr lang="en-US" sz="1000" dirty="0"/>
              <a:t>  </a:t>
            </a:r>
          </a:p>
          <a:p>
            <a:pPr algn="just">
              <a:buNone/>
            </a:pPr>
            <a:endParaRPr lang="fr-FR" sz="800" i="0" baseline="0" dirty="0">
              <a:cs typeface="Calibri" panose="020F0502020204030204" pitchFamily="34" charset="0"/>
            </a:endParaRPr>
          </a:p>
          <a:p>
            <a:pPr algn="just">
              <a:buNone/>
            </a:pPr>
            <a:r>
              <a:rPr lang="fr-FR" sz="1000" i="0" baseline="0" dirty="0">
                <a:cs typeface="Calibri" panose="020F0502020204030204" pitchFamily="34" charset="0"/>
              </a:rPr>
              <a:t>Depuis 2011 </a:t>
            </a:r>
            <a:r>
              <a:rPr lang="fr-FR" sz="1000" b="1" i="0" baseline="0" dirty="0">
                <a:cs typeface="Calibri" panose="020F0502020204030204" pitchFamily="34" charset="0"/>
              </a:rPr>
              <a:t>EUDAT</a:t>
            </a:r>
            <a:r>
              <a:rPr lang="fr-FR" sz="1000" i="0" baseline="0" dirty="0">
                <a:cs typeface="Calibri" panose="020F0502020204030204" pitchFamily="34" charset="0"/>
              </a:rPr>
              <a:t> répond aux besoin des chercheurs, des communautés de recherche et des infrastructures qui produisent ou utilisent des ensembles de données très volumineux à des fins de recherche, en s’assurant que les données sont gérées et stockées de manière sécurisée, professionnelle et persistante. </a:t>
            </a:r>
            <a:r>
              <a:rPr lang="fr-FR" sz="1000" i="0" baseline="0" dirty="0">
                <a:cs typeface="Calibri" panose="020F0502020204030204" pitchFamily="34" charset="0"/>
                <a:hlinkClick r:id="rId7"/>
              </a:rPr>
              <a:t>https://www.cines.fr/europe/eudat-cdi/</a:t>
            </a:r>
            <a:endParaRPr lang="fr-FR" sz="1000" i="0" baseline="0" dirty="0">
              <a:cs typeface="Calibri" panose="020F0502020204030204" pitchFamily="34" charset="0"/>
            </a:endParaRPr>
          </a:p>
          <a:p>
            <a:pPr algn="just">
              <a:buNone/>
            </a:pPr>
            <a:r>
              <a:rPr lang="fr-FR" sz="1000" i="0" baseline="0" dirty="0">
                <a:cs typeface="Calibri" panose="020F0502020204030204" pitchFamily="34" charset="0"/>
              </a:rPr>
              <a:t>Les services développés dans le cadre d’EUDAT sont: </a:t>
            </a:r>
          </a:p>
          <a:p>
            <a:r>
              <a:rPr lang="fr-FR" sz="1000" b="0" dirty="0">
                <a:cs typeface="Calibri" panose="020F0502020204030204" pitchFamily="34" charset="0"/>
                <a:hlinkClick r:id="rId8"/>
              </a:rPr>
              <a:t>B2SHARE</a:t>
            </a:r>
            <a:r>
              <a:rPr lang="fr-FR" sz="1000" b="0" dirty="0">
                <a:cs typeface="Calibri" panose="020F0502020204030204" pitchFamily="34" charset="0"/>
              </a:rPr>
              <a:t>: service de stockage et partage de données de recherche</a:t>
            </a:r>
          </a:p>
          <a:p>
            <a:r>
              <a:rPr lang="fr-FR" sz="1000" b="0" dirty="0">
                <a:cs typeface="Calibri" panose="020F0502020204030204" pitchFamily="34" charset="0"/>
                <a:hlinkClick r:id="rId9"/>
              </a:rPr>
              <a:t>B2FIND</a:t>
            </a:r>
            <a:r>
              <a:rPr lang="fr-FR" sz="1000" b="0" dirty="0">
                <a:cs typeface="Calibri" panose="020F0502020204030204" pitchFamily="34" charset="0"/>
              </a:rPr>
              <a:t>: portail permettant de rechercher des collections de données de recherche stockées dans des centres de données EUDAT et d’autres référentiels de recherche</a:t>
            </a:r>
          </a:p>
          <a:p>
            <a:r>
              <a:rPr lang="fr-FR" sz="1000" b="0" dirty="0">
                <a:cs typeface="Calibri" panose="020F0502020204030204" pitchFamily="34" charset="0"/>
                <a:hlinkClick r:id="rId10"/>
              </a:rPr>
              <a:t>ETDR</a:t>
            </a:r>
            <a:r>
              <a:rPr lang="fr-FR" sz="1000" b="0" dirty="0">
                <a:cs typeface="Calibri" panose="020F0502020204030204" pitchFamily="34" charset="0"/>
              </a:rPr>
              <a:t> </a:t>
            </a:r>
            <a:r>
              <a:rPr lang="fr-FR" sz="1000" dirty="0">
                <a:cs typeface="Calibri" panose="020F0502020204030204" pitchFamily="34" charset="0"/>
              </a:rPr>
              <a:t>: service de préservation à long-terme de données de recherche. Le niveau de service de l’instance déployée au CINES est disponible </a:t>
            </a:r>
            <a:r>
              <a:rPr lang="fr-FR" sz="1000" dirty="0">
                <a:cs typeface="Calibri" panose="020F0502020204030204" pitchFamily="34" charset="0"/>
                <a:hlinkClick r:id="rId11"/>
              </a:rPr>
              <a:t>ici</a:t>
            </a:r>
            <a:r>
              <a:rPr lang="fr-FR" sz="1000" dirty="0">
                <a:cs typeface="Calibri" panose="020F0502020204030204" pitchFamily="34" charset="0"/>
              </a:rPr>
              <a:t>, les conditions d’utilisation</a:t>
            </a:r>
            <a:r>
              <a:rPr lang="fr-FR" sz="1000" dirty="0">
                <a:cs typeface="Calibri" panose="020F0502020204030204" pitchFamily="34" charset="0"/>
                <a:hlinkClick r:id="rId12"/>
              </a:rPr>
              <a:t> ici</a:t>
            </a:r>
            <a:r>
              <a:rPr lang="fr-FR" sz="1000" dirty="0">
                <a:cs typeface="Calibri" panose="020F0502020204030204" pitchFamily="34" charset="0"/>
              </a:rPr>
              <a:t>, la politique de confidentialité </a:t>
            </a:r>
            <a:r>
              <a:rPr lang="fr-FR" sz="1000" dirty="0">
                <a:cs typeface="Calibri" panose="020F0502020204030204" pitchFamily="34" charset="0"/>
                <a:hlinkClick r:id="rId13"/>
              </a:rPr>
              <a:t>ici</a:t>
            </a:r>
            <a:r>
              <a:rPr lang="fr-FR" sz="1000" dirty="0">
                <a:cs typeface="Calibri" panose="020F0502020204030204" pitchFamily="34" charset="0"/>
              </a:rPr>
              <a:t>, et le manuel d’utilisation peut être consulté </a:t>
            </a:r>
            <a:r>
              <a:rPr lang="fr-FR" sz="1000" dirty="0">
                <a:cs typeface="Calibri" panose="020F0502020204030204" pitchFamily="34" charset="0"/>
                <a:hlinkClick r:id="rId14"/>
              </a:rPr>
              <a:t>ici</a:t>
            </a:r>
            <a:endParaRPr lang="fr-FR" sz="1000"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mn-lt"/>
              </a:rPr>
              <a:t>Entrepôts </a:t>
            </a:r>
            <a:r>
              <a:rPr lang="en-US" sz="1000" b="1" dirty="0" err="1">
                <a:latin typeface="+mn-lt"/>
              </a:rPr>
              <a:t>d’éditeurs</a:t>
            </a:r>
            <a:r>
              <a:rPr lang="en-US" sz="1000" b="1" dirty="0">
                <a:latin typeface="+mn-lt"/>
              </a:rPr>
              <a:t> </a:t>
            </a:r>
            <a:r>
              <a:rPr lang="en-US" sz="1000" dirty="0">
                <a:latin typeface="+mn-lt"/>
              </a:rPr>
              <a:t>:  </a:t>
            </a:r>
          </a:p>
          <a:p>
            <a:r>
              <a:rPr lang="fr-FR" sz="1000" b="1" dirty="0" err="1">
                <a:cs typeface="Calibri" panose="020F0502020204030204" pitchFamily="34" charset="0"/>
              </a:rPr>
              <a:t>GigaDB</a:t>
            </a:r>
            <a:r>
              <a:rPr lang="fr-FR" sz="1000" dirty="0">
                <a:cs typeface="Calibri" panose="020F0502020204030204" pitchFamily="34" charset="0"/>
              </a:rPr>
              <a:t>: http://gigadb.org/site/about</a:t>
            </a:r>
          </a:p>
          <a:p>
            <a:r>
              <a:rPr lang="en-US" sz="1000" dirty="0"/>
              <a:t>all datasets in </a:t>
            </a:r>
            <a:r>
              <a:rPr lang="en-US" sz="1000" i="1" dirty="0" err="1">
                <a:hlinkClick r:id="rId15"/>
              </a:rPr>
              <a:t>GigaDB</a:t>
            </a:r>
            <a:r>
              <a:rPr lang="en-US" sz="1000" dirty="0"/>
              <a:t> are placed under a </a:t>
            </a:r>
            <a:r>
              <a:rPr lang="en-US" sz="1000" dirty="0">
                <a:hlinkClick r:id="rId16"/>
              </a:rPr>
              <a:t>CC0 waiver</a:t>
            </a:r>
            <a:r>
              <a:rPr lang="en-US" sz="1000" dirty="0"/>
              <a:t>.</a:t>
            </a:r>
          </a:p>
          <a:p>
            <a:r>
              <a:rPr lang="en-US" sz="1000" b="1" dirty="0">
                <a:cs typeface="Calibri" panose="020F0502020204030204" pitchFamily="34" charset="0"/>
              </a:rPr>
              <a:t>Mendeley Data </a:t>
            </a:r>
            <a:r>
              <a:rPr lang="en-US" sz="1000" dirty="0">
                <a:cs typeface="Calibri" panose="020F0502020204030204" pitchFamily="34" charset="0"/>
              </a:rPr>
              <a:t>is a certified, free-to-use repository that hosts open data from all disciplines, whatever its format (e.g. raw and processed data, tables, codes and software)</a:t>
            </a:r>
          </a:p>
          <a:p>
            <a:r>
              <a:rPr lang="en-US" sz="1000" b="1" dirty="0">
                <a:latin typeface="+mn-lt"/>
              </a:rPr>
              <a:t>IEEE </a:t>
            </a:r>
            <a:r>
              <a:rPr lang="en-US" sz="1000" dirty="0">
                <a:latin typeface="+mn-lt"/>
              </a:rPr>
              <a:t>(world’s largest technical professional organization dedicated to advancing technology for the benefit of humanity): </a:t>
            </a:r>
            <a:r>
              <a:rPr lang="en-US" sz="1000" dirty="0">
                <a:latin typeface="+mn-lt"/>
                <a:hlinkClick r:id="rId17"/>
              </a:rPr>
              <a:t>IEEE </a:t>
            </a:r>
            <a:r>
              <a:rPr lang="en-US" sz="1000" dirty="0" err="1">
                <a:latin typeface="+mn-lt"/>
                <a:hlinkClick r:id="rId17"/>
              </a:rPr>
              <a:t>DataPort</a:t>
            </a:r>
            <a:r>
              <a:rPr lang="en-US" sz="1000" dirty="0">
                <a:latin typeface="+mn-lt"/>
              </a:rPr>
              <a:t>, repository of datasets and data analysis tools, fully integrated with </a:t>
            </a:r>
            <a:r>
              <a:rPr lang="en-US" sz="1000" dirty="0">
                <a:latin typeface="+mn-lt"/>
                <a:hlinkClick r:id="rId18"/>
              </a:rPr>
              <a:t>IEEE </a:t>
            </a:r>
            <a:r>
              <a:rPr lang="en-US" sz="1000" i="1" dirty="0">
                <a:latin typeface="+mn-lt"/>
                <a:hlinkClick r:id="rId18"/>
              </a:rPr>
              <a:t>Xplore</a:t>
            </a:r>
            <a:r>
              <a:rPr lang="en-US" sz="1000" dirty="0">
                <a:latin typeface="+mn-lt"/>
              </a:rPr>
              <a:t>. accepts all types of datasets up to 2TB and provides a DOI. IEEE </a:t>
            </a:r>
            <a:r>
              <a:rPr lang="en-US" sz="1000" dirty="0" err="1">
                <a:latin typeface="+mn-lt"/>
              </a:rPr>
              <a:t>DataPort</a:t>
            </a:r>
            <a:r>
              <a:rPr lang="en-US" sz="1000" dirty="0">
                <a:latin typeface="+mn-lt"/>
              </a:rPr>
              <a:t> is currently available for free. IEEE works with </a:t>
            </a:r>
            <a:r>
              <a:rPr lang="en-US" sz="1000" dirty="0">
                <a:latin typeface="+mn-lt"/>
                <a:hlinkClick r:id="rId19"/>
              </a:rPr>
              <a:t>Code Ocean</a:t>
            </a:r>
            <a:r>
              <a:rPr lang="en-US" sz="1000" dirty="0">
                <a:latin typeface="+mn-lt"/>
              </a:rPr>
              <a:t>, a cloud-based computational reproducibility platform, to make code discoverable. It allows authors to further enhance the visibility and impact of their research by enabling them to share their code on Code Ocean so that readers can browse, view, run, and experiment with the code.</a:t>
            </a:r>
          </a:p>
          <a:p>
            <a:endParaRPr lang="fr-FR" sz="1000" dirty="0">
              <a:cs typeface="Calibri" panose="020F0502020204030204" pitchFamily="34" charset="0"/>
            </a:endParaRPr>
          </a:p>
        </p:txBody>
      </p:sp>
    </p:spTree>
    <p:extLst>
      <p:ext uri="{BB962C8B-B14F-4D97-AF65-F5344CB8AC3E}">
        <p14:creationId xmlns:p14="http://schemas.microsoft.com/office/powerpoint/2010/main" val="18456520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8889399"/>
          </a:xfrm>
        </p:spPr>
        <p:txBody>
          <a:bodyPr/>
          <a:lstStyle/>
          <a:p>
            <a:pPr algn="just">
              <a:buNone/>
            </a:pPr>
            <a:r>
              <a:rPr lang="en-US" sz="1000" i="1" baseline="0" dirty="0">
                <a:cs typeface="Calibri" panose="020F0502020204030204" pitchFamily="34" charset="0"/>
              </a:rPr>
              <a:t>Different repositories allow a given researcher to find:</a:t>
            </a:r>
          </a:p>
          <a:p>
            <a:pPr algn="just">
              <a:buNone/>
            </a:pPr>
            <a:r>
              <a:rPr lang="en-US" sz="1000" i="1" baseline="0" dirty="0">
                <a:cs typeface="Calibri" panose="020F0502020204030204" pitchFamily="34" charset="0"/>
              </a:rPr>
              <a:t>• All types of data for a specific organism</a:t>
            </a:r>
          </a:p>
          <a:p>
            <a:pPr algn="just">
              <a:buNone/>
            </a:pPr>
            <a:r>
              <a:rPr lang="en-US" sz="1000" i="1" baseline="0" dirty="0">
                <a:cs typeface="Calibri" panose="020F0502020204030204" pitchFamily="34" charset="0"/>
              </a:rPr>
              <a:t>• All types of data related to a specific disease</a:t>
            </a:r>
          </a:p>
          <a:p>
            <a:pPr algn="just">
              <a:buNone/>
            </a:pPr>
            <a:r>
              <a:rPr lang="en-US" sz="1000" i="1" baseline="0" dirty="0">
                <a:cs typeface="Calibri" panose="020F0502020204030204" pitchFamily="34" charset="0"/>
              </a:rPr>
              <a:t>• A particular data type across species</a:t>
            </a:r>
            <a:endParaRPr lang="fr-FR" sz="800" i="0" baseline="0" dirty="0">
              <a:cs typeface="Calibri" panose="020F0502020204030204" pitchFamily="34" charset="0"/>
            </a:endParaRPr>
          </a:p>
          <a:p>
            <a:pPr marL="0" marR="0" lvl="0" indent="0" algn="l" defTabSz="914400" rtl="0" eaLnBrk="1" fontAlgn="auto" latinLnBrk="0" hangingPunct="1">
              <a:buClrTx/>
              <a:buSzTx/>
              <a:buFontTx/>
              <a:buNone/>
              <a:tabLst/>
              <a:defRPr/>
            </a:pPr>
            <a:r>
              <a:rPr lang="fr-FR" sz="1000" b="1" dirty="0">
                <a:hlinkClick r:id="rId3"/>
              </a:rPr>
              <a:t>GBIF</a:t>
            </a:r>
            <a:r>
              <a:rPr lang="fr-FR" sz="1000" dirty="0"/>
              <a:t> (</a:t>
            </a:r>
            <a:r>
              <a:rPr lang="fr-FR" sz="1000" b="1" dirty="0"/>
              <a:t>G</a:t>
            </a:r>
            <a:r>
              <a:rPr lang="fr-FR" sz="1000" dirty="0"/>
              <a:t>lobal </a:t>
            </a:r>
            <a:r>
              <a:rPr lang="fr-FR" sz="1000" b="1" dirty="0" err="1"/>
              <a:t>B</a:t>
            </a:r>
            <a:r>
              <a:rPr lang="fr-FR" sz="1000" dirty="0" err="1"/>
              <a:t>iodiversity</a:t>
            </a:r>
            <a:r>
              <a:rPr lang="fr-FR" sz="1000" dirty="0"/>
              <a:t> </a:t>
            </a:r>
            <a:r>
              <a:rPr lang="fr-FR" sz="1000" b="1" dirty="0"/>
              <a:t>I</a:t>
            </a:r>
            <a:r>
              <a:rPr lang="fr-FR" sz="1000" dirty="0"/>
              <a:t>nformation </a:t>
            </a:r>
            <a:r>
              <a:rPr lang="fr-FR" sz="1000" b="1" dirty="0"/>
              <a:t>F</a:t>
            </a:r>
            <a:r>
              <a:rPr lang="fr-FR" sz="1000" dirty="0"/>
              <a:t>acility) : le</a:t>
            </a:r>
            <a:r>
              <a:rPr lang="fr-FR" sz="1000" b="1" dirty="0"/>
              <a:t> système mondial d'information sur la biodiversité</a:t>
            </a:r>
            <a:r>
              <a:rPr lang="fr-FR" sz="1000" b="0" dirty="0"/>
              <a:t>. Il existe un GBIF par pays: GBIF France: </a:t>
            </a:r>
            <a:r>
              <a:rPr lang="fr-FR" sz="1000" b="0" dirty="0">
                <a:hlinkClick r:id="rId4"/>
              </a:rPr>
              <a:t>http://www.gbif.fr/</a:t>
            </a:r>
            <a:r>
              <a:rPr lang="fr-FR" sz="1000" b="0" dirty="0"/>
              <a:t> </a:t>
            </a:r>
          </a:p>
          <a:p>
            <a:r>
              <a:rPr lang="en-US" sz="1000" b="1" dirty="0"/>
              <a:t>KNB</a:t>
            </a:r>
            <a:r>
              <a:rPr lang="en-US" sz="1000" dirty="0"/>
              <a:t> : international Data repository intended to facilitate </a:t>
            </a:r>
            <a:r>
              <a:rPr lang="en-US" sz="1000" b="1" dirty="0"/>
              <a:t>ecological, environmental and earth science</a:t>
            </a:r>
            <a:r>
              <a:rPr lang="en-US" sz="1000" baseline="0" dirty="0"/>
              <a:t>, and </a:t>
            </a:r>
            <a:r>
              <a:rPr lang="en-US" sz="1000" b="1" baseline="0" dirty="0"/>
              <a:t>sociological data </a:t>
            </a:r>
            <a:r>
              <a:rPr lang="en-US" sz="1000" baseline="0" dirty="0"/>
              <a:t>and the software used to create and manage those data. </a:t>
            </a:r>
          </a:p>
          <a:p>
            <a:r>
              <a:rPr lang="fr-FR" sz="1000" b="1" dirty="0"/>
              <a:t>EDI </a:t>
            </a:r>
            <a:r>
              <a:rPr lang="fr-FR" sz="1000" dirty="0"/>
              <a:t>: porté par LTER + </a:t>
            </a:r>
            <a:r>
              <a:rPr lang="fr-FR" sz="1000" dirty="0" err="1"/>
              <a:t>DataOne</a:t>
            </a:r>
            <a:r>
              <a:rPr lang="fr-FR" sz="1000" dirty="0"/>
              <a:t> + </a:t>
            </a:r>
            <a:r>
              <a:rPr lang="fr-FR" sz="1000" dirty="0" err="1"/>
              <a:t>univ</a:t>
            </a:r>
            <a:r>
              <a:rPr lang="fr-FR" sz="1000" dirty="0"/>
              <a:t> New Mexico/Wisconsin….</a:t>
            </a:r>
          </a:p>
          <a:p>
            <a:endParaRPr lang="fr-FR" sz="800" b="1" dirty="0"/>
          </a:p>
          <a:p>
            <a:r>
              <a:rPr lang="fr-FR" sz="1000" b="1" dirty="0" err="1"/>
              <a:t>African</a:t>
            </a:r>
            <a:r>
              <a:rPr lang="fr-FR" sz="1000" b="1" dirty="0"/>
              <a:t> Open Science</a:t>
            </a:r>
            <a:r>
              <a:rPr lang="fr-FR" sz="1000" b="1" baseline="0" dirty="0"/>
              <a:t> Platform</a:t>
            </a:r>
          </a:p>
          <a:p>
            <a:r>
              <a:rPr lang="en-US" sz="1000" dirty="0">
                <a:hlinkClick r:id="rId5"/>
              </a:rPr>
              <a:t>Protein Data Bank</a:t>
            </a:r>
            <a:r>
              <a:rPr lang="en-US" sz="1000" dirty="0"/>
              <a:t>: a repository of over 50 years old — pulling together homogenous datasets, ideal for AI and machine learning.</a:t>
            </a:r>
            <a:endParaRPr lang="fr-FR" sz="1000" baseline="0" dirty="0"/>
          </a:p>
          <a:p>
            <a:endParaRPr lang="en-US" sz="800" dirty="0">
              <a:hlinkClick r:id="rId5"/>
            </a:endParaRPr>
          </a:p>
          <a:p>
            <a:r>
              <a:rPr lang="en-US" sz="1000" b="1" dirty="0"/>
              <a:t>CBS-KNAW </a:t>
            </a:r>
            <a:r>
              <a:rPr lang="en-US" sz="1000" dirty="0"/>
              <a:t>culture collection is the largest one in the world with more 100.000 strains of fungi (including yeasts) and bacteria and plasmids: </a:t>
            </a:r>
            <a:r>
              <a:rPr lang="en-US" sz="1000" dirty="0">
                <a:hlinkClick r:id="rId6"/>
              </a:rPr>
              <a:t>https://wi.knaw.nl/</a:t>
            </a:r>
            <a:r>
              <a:rPr lang="en-US" sz="1000" dirty="0"/>
              <a:t>  </a:t>
            </a:r>
          </a:p>
          <a:p>
            <a:pPr marL="0" marR="0" lvl="0" indent="0" algn="just" defTabSz="914400" rtl="0" eaLnBrk="1" fontAlgn="auto" latinLnBrk="0" hangingPunct="1">
              <a:buClrTx/>
              <a:buSzTx/>
              <a:buFontTx/>
              <a:buNone/>
              <a:tabLst/>
              <a:defRPr/>
            </a:pPr>
            <a:r>
              <a:rPr lang="fr-FR" sz="1000" b="1" dirty="0" err="1"/>
              <a:t>MetaboLights</a:t>
            </a:r>
            <a:r>
              <a:rPr lang="fr-FR" sz="1000" b="0" dirty="0"/>
              <a:t>: </a:t>
            </a:r>
            <a:r>
              <a:rPr lang="fr-FR" sz="900" b="0" dirty="0">
                <a:hlinkClick r:id="rId7"/>
              </a:rPr>
              <a:t>https://www.ebi.ac.uk/metabolights/</a:t>
            </a:r>
            <a:r>
              <a:rPr lang="fr-FR" sz="1000" b="0" dirty="0"/>
              <a:t>; membre du réseau Européen EMBL/EBI (</a:t>
            </a:r>
            <a:r>
              <a:rPr lang="fr-FR" sz="900" b="0" dirty="0">
                <a:hlinkClick r:id="rId8"/>
              </a:rPr>
              <a:t>https://www.ebi.ac.uk/about/terms-of-use</a:t>
            </a:r>
            <a:r>
              <a:rPr lang="fr-FR" sz="1000" b="0" dirty="0"/>
              <a:t>) et d’ELIZIR; </a:t>
            </a:r>
            <a:r>
              <a:rPr lang="en-US" sz="1000" b="0" dirty="0"/>
              <a:t>recommended by a number of leading journals.</a:t>
            </a:r>
            <a:endParaRPr lang="fr-FR" sz="1000" b="0" dirty="0"/>
          </a:p>
          <a:p>
            <a:pPr algn="just"/>
            <a:r>
              <a:rPr lang="en-US" sz="1000" b="1" dirty="0" err="1">
                <a:effectLst/>
              </a:rPr>
              <a:t>ComBase</a:t>
            </a:r>
            <a:r>
              <a:rPr lang="en-US" sz="1000" dirty="0">
                <a:effectLst/>
              </a:rPr>
              <a:t> </a:t>
            </a:r>
            <a:r>
              <a:rPr lang="en-US" sz="1000" dirty="0">
                <a:effectLst/>
                <a:hlinkClick r:id="rId9"/>
              </a:rPr>
              <a:t>https://www.combase.cc/index.php/en/donate-data</a:t>
            </a:r>
            <a:r>
              <a:rPr lang="en-US" sz="1000" dirty="0">
                <a:effectLst/>
              </a:rPr>
              <a:t> </a:t>
            </a:r>
            <a:r>
              <a:rPr lang="en-US" sz="1000" dirty="0"/>
              <a:t>accepts data that describes how microorganisms behave (grow, survive, die) in a food or broth environment. It is a useful tool for food companies to understand safer ways of producing and storing foods. Data can be deposited in the Public or Private section. </a:t>
            </a:r>
            <a:r>
              <a:rPr lang="en-US" sz="1000" dirty="0">
                <a:effectLst/>
              </a:rPr>
              <a:t>Over 60,000 records have been deposited, describing how food environments, such as temperature, pH, and water activity, as well as other factors (e.g. preservatives and atmosphere) affect the growth of bacteria.</a:t>
            </a:r>
            <a:endParaRPr lang="en-US" sz="1000" dirty="0"/>
          </a:p>
          <a:p>
            <a:r>
              <a:rPr lang="en-US" sz="1000" b="1" dirty="0"/>
              <a:t>NAKALA : </a:t>
            </a:r>
            <a:r>
              <a:rPr lang="en-US" sz="900" dirty="0">
                <a:hlinkClick r:id="rId10"/>
              </a:rPr>
              <a:t>https://doranum.fr/2021/12/03/tout-savoir-sur-nakala/</a:t>
            </a:r>
            <a:r>
              <a:rPr lang="en-US" sz="900" dirty="0"/>
              <a:t> </a:t>
            </a:r>
          </a:p>
          <a:p>
            <a:pPr marL="0" indent="0">
              <a:buNone/>
            </a:pPr>
            <a:r>
              <a:rPr lang="fr-FR" sz="1000" b="1" dirty="0"/>
              <a:t>ICPSR:</a:t>
            </a:r>
            <a:r>
              <a:rPr lang="fr-FR" sz="1000" dirty="0"/>
              <a:t> consortium inter-universités </a:t>
            </a:r>
            <a:r>
              <a:rPr lang="en-US" sz="1000" dirty="0"/>
              <a:t>for Political and Social Research. </a:t>
            </a:r>
            <a:r>
              <a:rPr lang="en-US" sz="1000" dirty="0" err="1"/>
              <a:t>Couvre</a:t>
            </a:r>
            <a:r>
              <a:rPr lang="en-US" sz="1000" dirty="0"/>
              <a:t> de </a:t>
            </a:r>
            <a:r>
              <a:rPr lang="en-US" sz="1000" dirty="0" err="1"/>
              <a:t>nombreux</a:t>
            </a:r>
            <a:r>
              <a:rPr lang="en-US" sz="1000" dirty="0"/>
              <a:t> pays dans </a:t>
            </a:r>
            <a:r>
              <a:rPr lang="en-US" sz="1000" dirty="0" err="1"/>
              <a:t>tous</a:t>
            </a:r>
            <a:r>
              <a:rPr lang="en-US" sz="1000" dirty="0"/>
              <a:t> les continents. Entrepôt </a:t>
            </a:r>
            <a:r>
              <a:rPr lang="en-US" sz="1000" dirty="0" err="1"/>
              <a:t>existant</a:t>
            </a:r>
            <a:r>
              <a:rPr lang="en-US" sz="1000" dirty="0"/>
              <a:t> </a:t>
            </a:r>
            <a:r>
              <a:rPr lang="en-US" sz="1000" dirty="0" err="1"/>
              <a:t>depuis</a:t>
            </a:r>
            <a:r>
              <a:rPr lang="en-US" sz="1000" dirty="0"/>
              <a:t> 60 </a:t>
            </a:r>
            <a:r>
              <a:rPr lang="en-US" sz="1000" dirty="0" err="1"/>
              <a:t>ans</a:t>
            </a:r>
            <a:r>
              <a:rPr lang="en-US" sz="1000" dirty="0"/>
              <a:t> ! </a:t>
            </a:r>
            <a:r>
              <a:rPr lang="en-US" sz="900" dirty="0">
                <a:hlinkClick r:id="rId11"/>
              </a:rPr>
              <a:t>https://www.icpsr.umich.edu/web/pages/</a:t>
            </a:r>
            <a:r>
              <a:rPr lang="en-US" sz="900" dirty="0"/>
              <a:t> </a:t>
            </a:r>
            <a:endParaRPr lang="fr-FR" sz="900" dirty="0"/>
          </a:p>
          <a:p>
            <a:pPr marL="0" indent="0">
              <a:buNone/>
            </a:pPr>
            <a:endParaRPr lang="fr-FR" sz="800" dirty="0"/>
          </a:p>
          <a:p>
            <a:pPr marL="0" indent="0">
              <a:buNone/>
            </a:pPr>
            <a:r>
              <a:rPr lang="fr-FR" sz="1000" dirty="0"/>
              <a:t>Vidéo sur Software </a:t>
            </a:r>
            <a:r>
              <a:rPr lang="fr-FR" sz="1000" dirty="0" err="1"/>
              <a:t>Heritage</a:t>
            </a:r>
            <a:r>
              <a:rPr lang="fr-FR" sz="1000" dirty="0"/>
              <a:t>. 2022: </a:t>
            </a:r>
            <a:r>
              <a:rPr lang="fr-FR" sz="900" dirty="0">
                <a:hlinkClick r:id="rId12"/>
              </a:rPr>
              <a:t>https://www.canal-u.tv/chaines/llf/software-heritage</a:t>
            </a:r>
            <a:r>
              <a:rPr lang="fr-FR" sz="900" dirty="0"/>
              <a:t> </a:t>
            </a:r>
          </a:p>
          <a:p>
            <a:pPr marL="0" indent="0">
              <a:buNone/>
            </a:pPr>
            <a:r>
              <a:rPr lang="fr-FR" sz="1000" b="1" dirty="0"/>
              <a:t>Software </a:t>
            </a:r>
            <a:r>
              <a:rPr lang="fr-FR" sz="1000" b="1" dirty="0" err="1"/>
              <a:t>Heritage</a:t>
            </a:r>
            <a:r>
              <a:rPr lang="fr-FR" sz="1000" b="1" dirty="0"/>
              <a:t> </a:t>
            </a:r>
            <a:r>
              <a:rPr lang="fr-FR" sz="1000" dirty="0"/>
              <a:t>délivre des identifiants pour les codes à collecter, sauvegarder et partager. Partenariat UNESCO. 12 milliards de fichiers de codes sources uniques (180 Mn de projets archivés).</a:t>
            </a:r>
            <a:endParaRPr lang="en-US" sz="1000" b="0" dirty="0"/>
          </a:p>
          <a:p>
            <a:pPr marL="0" marR="0" lvl="1" indent="0" algn="l" defTabSz="914400" rtl="0" eaLnBrk="1" fontAlgn="auto" latinLnBrk="0" hangingPunct="1">
              <a:buClrTx/>
              <a:buSzTx/>
              <a:buFontTx/>
              <a:buNone/>
              <a:tabLst/>
              <a:defRPr/>
            </a:pPr>
            <a:r>
              <a:rPr lang="fr-FR" sz="1000" b="0" i="0" u="none" strike="noStrike" cap="none" baseline="0" dirty="0">
                <a:solidFill>
                  <a:srgbClr val="000000"/>
                </a:solidFill>
                <a:cs typeface="Arial"/>
                <a:sym typeface="Arial"/>
              </a:rPr>
              <a:t>En </a:t>
            </a:r>
            <a:r>
              <a:rPr lang="fr-FR" sz="1000" b="1" i="0" u="none" strike="noStrike" cap="none" baseline="0" dirty="0">
                <a:solidFill>
                  <a:srgbClr val="000000"/>
                </a:solidFill>
                <a:cs typeface="Arial"/>
                <a:sym typeface="Arial"/>
              </a:rPr>
              <a:t>physique-chimie</a:t>
            </a:r>
            <a:r>
              <a:rPr lang="fr-FR" sz="1000" b="0" i="0" u="none" strike="noStrike" cap="none" baseline="0" dirty="0">
                <a:solidFill>
                  <a:srgbClr val="000000"/>
                </a:solidFill>
                <a:cs typeface="Arial"/>
                <a:sym typeface="Arial"/>
              </a:rPr>
              <a:t> : voir : </a:t>
            </a:r>
            <a:r>
              <a:rPr lang="fr-FR" sz="900" b="0" i="0" u="none" strike="noStrike" cap="none" baseline="0" dirty="0">
                <a:solidFill>
                  <a:srgbClr val="000000"/>
                </a:solidFill>
                <a:cs typeface="Arial"/>
                <a:sym typeface="Arial"/>
                <a:hlinkClick r:id="rId13"/>
              </a:rPr>
              <a:t>https://www.datacc.org/vos-besoins/valoriser-ses-donnees/deposer-ses-donnees-en-ligne-ou-et-comment/</a:t>
            </a:r>
            <a:r>
              <a:rPr lang="fr-FR" sz="900" b="0" i="0" u="none" strike="noStrike" cap="none" baseline="0" dirty="0">
                <a:solidFill>
                  <a:srgbClr val="000000"/>
                </a:solidFill>
                <a:cs typeface="Arial"/>
                <a:sym typeface="Arial"/>
              </a:rPr>
              <a:t> </a:t>
            </a:r>
            <a:endParaRPr lang="en-US" sz="900" b="0" dirty="0"/>
          </a:p>
          <a:p>
            <a:pPr marL="0" marR="0" lvl="1" indent="0" algn="l" defTabSz="914400" rtl="0" eaLnBrk="1" fontAlgn="auto" latinLnBrk="0" hangingPunct="1">
              <a:buClrTx/>
              <a:buSzTx/>
              <a:buFontTx/>
              <a:buNone/>
              <a:tabLst/>
              <a:defRPr/>
            </a:pPr>
            <a:endParaRPr lang="en-US" sz="800" b="1" dirty="0"/>
          </a:p>
          <a:p>
            <a:pPr marL="0" marR="0" lvl="1" indent="0" algn="l" defTabSz="914400" rtl="0" eaLnBrk="1" fontAlgn="auto" latinLnBrk="0" hangingPunct="1">
              <a:buClrTx/>
              <a:buSzTx/>
              <a:buFontTx/>
              <a:buNone/>
              <a:tabLst/>
              <a:defRPr/>
            </a:pPr>
            <a:r>
              <a:rPr lang="en-US" sz="1000" b="1" dirty="0"/>
              <a:t>Embargo: </a:t>
            </a:r>
            <a:r>
              <a:rPr lang="en-US" sz="1000" b="0" dirty="0"/>
              <a:t>Certain repositories offer solutions for depositing data that need to be under restricted access. This allows for data to be findable even when it can not be published openly. Example: </a:t>
            </a:r>
            <a:r>
              <a:rPr lang="en-US" sz="1000" b="1" dirty="0"/>
              <a:t>The European Genome-phenome Archive (EGA) </a:t>
            </a:r>
            <a:r>
              <a:rPr lang="en-US" sz="1000" b="0" dirty="0"/>
              <a:t>that can be used to deposit potentially identifiable genetic and phenotypic human data.</a:t>
            </a:r>
          </a:p>
          <a:p>
            <a:pPr marL="0" marR="0" lvl="1" indent="0" algn="l" defTabSz="914400" rtl="0" eaLnBrk="1" fontAlgn="auto" latinLnBrk="0" hangingPunct="1">
              <a:buClrTx/>
              <a:buSzTx/>
              <a:buFontTx/>
              <a:buNone/>
              <a:tabLst/>
              <a:defRPr/>
            </a:pPr>
            <a:r>
              <a:rPr lang="en-US" sz="1000" b="0" dirty="0" err="1"/>
              <a:t>Liste</a:t>
            </a:r>
            <a:r>
              <a:rPr lang="en-US" sz="1000" b="0" dirty="0"/>
              <a:t> </a:t>
            </a:r>
            <a:r>
              <a:rPr lang="en-US" sz="1000" b="0" dirty="0" err="1"/>
              <a:t>d’entrepôts</a:t>
            </a:r>
            <a:r>
              <a:rPr lang="en-US" sz="1000" b="0" dirty="0"/>
              <a:t> avec embargo : </a:t>
            </a:r>
            <a:r>
              <a:rPr lang="en-US" sz="800" b="0" dirty="0">
                <a:hlinkClick r:id="rId14"/>
              </a:rPr>
              <a:t>https://osf.io/tvyxz/wiki/8.%20Approved%20Protected%20Access%20Repositories/</a:t>
            </a:r>
            <a:r>
              <a:rPr lang="en-US" sz="800" b="0" dirty="0"/>
              <a:t> </a:t>
            </a:r>
            <a:br>
              <a:rPr lang="fr-FR" sz="1000" b="0" dirty="0"/>
            </a:br>
            <a:endParaRPr lang="fr-FR" sz="1000" b="0" dirty="0"/>
          </a:p>
          <a:p>
            <a:r>
              <a:rPr lang="fr-FR" sz="1000" dirty="0"/>
              <a:t>Exemples d’entrepôts offrant de la </a:t>
            </a:r>
            <a:r>
              <a:rPr lang="fr-FR" sz="1000" b="1" dirty="0" err="1"/>
              <a:t>Datavisualiation</a:t>
            </a:r>
            <a:r>
              <a:rPr lang="fr-FR" sz="1000" dirty="0"/>
              <a:t>:  </a:t>
            </a:r>
            <a:r>
              <a:rPr lang="fr-FR" sz="900" dirty="0">
                <a:hlinkClick r:id="rId15"/>
              </a:rPr>
              <a:t>https://doranum.fr/acces-visualisation/la-visualisation-des-donnees-quelques-exemples_10_13143_csje-a859/</a:t>
            </a:r>
            <a:r>
              <a:rPr lang="fr-FR" sz="900" dirty="0"/>
              <a:t> </a:t>
            </a:r>
          </a:p>
          <a:p>
            <a:endParaRPr lang="fr-FR" sz="800" dirty="0"/>
          </a:p>
          <a:p>
            <a:r>
              <a:rPr lang="fr-FR" sz="1000" b="1" dirty="0">
                <a:effectLst/>
              </a:rPr>
              <a:t>ICOS</a:t>
            </a:r>
            <a:r>
              <a:rPr lang="fr-FR" sz="1000" dirty="0">
                <a:effectLst/>
              </a:rPr>
              <a:t> (Integrated Carbon Observation System) est une infrastructure de recherche née de l’idée des communautés scientifiques européennes de disposer d'un réseau de mesures cohérent et durable. Cette infrastructure fonctionne exactement selon les mêmes normes techniques et scientifiques. Cela permet une recherche de haute qualité sur le changement climatique et accroit l'exploitabilité des données de recherche.</a:t>
            </a:r>
          </a:p>
          <a:p>
            <a:r>
              <a:rPr lang="fr-FR" sz="1000" b="1" dirty="0">
                <a:hlinkClick r:id="rId16"/>
              </a:rPr>
              <a:t>2.1. ICOS Data Portal</a:t>
            </a:r>
            <a:r>
              <a:rPr lang="fr-FR" sz="1000" b="1" dirty="0"/>
              <a:t> : </a:t>
            </a:r>
            <a:r>
              <a:rPr lang="fr-FR" sz="1000" dirty="0"/>
              <a:t>fournit des données d'observation de l'état du cycle du carbone en Europe et dans le monde. ICOS collecte des observations de concentration et de flux de gaz à effet de serre à partir de 3 réseaux distincts. Toutes ces observations sont réalisées pour soutenir la recherche afin d’aider à comprendre le fonctionnement de l'équilibre des gaz à effet de serre sur la Terre.</a:t>
            </a:r>
          </a:p>
          <a:p>
            <a:r>
              <a:rPr lang="fr-FR" sz="1000" b="1" dirty="0">
                <a:hlinkClick r:id="rId17"/>
              </a:rPr>
              <a:t>2.2. SILT </a:t>
            </a:r>
            <a:r>
              <a:rPr lang="fr-FR" sz="1000" b="1" dirty="0" err="1">
                <a:hlinkClick r:id="rId17"/>
              </a:rPr>
              <a:t>results</a:t>
            </a:r>
            <a:r>
              <a:rPr lang="fr-FR" sz="1000" b="1" dirty="0">
                <a:hlinkClick r:id="rId17"/>
              </a:rPr>
              <a:t> </a:t>
            </a:r>
            <a:r>
              <a:rPr lang="fr-FR" sz="1000" b="1" dirty="0" err="1">
                <a:hlinkClick r:id="rId17"/>
              </a:rPr>
              <a:t>viewer</a:t>
            </a:r>
            <a:r>
              <a:rPr lang="fr-FR" sz="1000" b="1" dirty="0"/>
              <a:t>. </a:t>
            </a:r>
            <a:r>
              <a:rPr lang="fr-FR" sz="1000" dirty="0"/>
              <a:t>Les données disponibles sur le portail ICOS Carbon Portal proviennent de séries chronologiques de valeurs sur des centaines de paramètres.  On peut voir, par exemple, à l’aide de l’outil de visualisation SILT </a:t>
            </a:r>
            <a:r>
              <a:rPr lang="fr-FR" sz="1000" dirty="0" err="1"/>
              <a:t>results</a:t>
            </a:r>
            <a:r>
              <a:rPr lang="fr-FR" sz="1000" dirty="0"/>
              <a:t> </a:t>
            </a:r>
            <a:r>
              <a:rPr lang="fr-FR" sz="1000" dirty="0" err="1"/>
              <a:t>viewer</a:t>
            </a:r>
            <a:r>
              <a:rPr lang="fr-FR" sz="1000" dirty="0"/>
              <a:t>, l’évolution des concentrations de CO2 sur une année, couplée à l’origine de la masse d’air. Ce serait très difficile à appréhender sans passer par la visualisation de données.</a:t>
            </a:r>
          </a:p>
          <a:p>
            <a:pPr marL="0" marR="0" lvl="1" indent="0" algn="l" defTabSz="914400" rtl="0" eaLnBrk="1" fontAlgn="auto" latinLnBrk="0" hangingPunct="1">
              <a:buClrTx/>
              <a:buSzTx/>
              <a:buFontTx/>
              <a:buNone/>
              <a:tabLst/>
              <a:defRPr/>
            </a:pPr>
            <a:endParaRPr lang="fr-FR" sz="1000" b="0" dirty="0"/>
          </a:p>
          <a:p>
            <a:pPr marL="0" marR="0" lvl="1" indent="0" algn="l" defTabSz="914400" rtl="0" eaLnBrk="1" fontAlgn="auto" latinLnBrk="0" hangingPunct="1">
              <a:buClrTx/>
              <a:buSzTx/>
              <a:buFontTx/>
              <a:buNone/>
              <a:tabLst/>
              <a:defRPr/>
            </a:pPr>
            <a:endParaRPr lang="fr-FR" sz="1000" b="0" dirty="0"/>
          </a:p>
          <a:p>
            <a:endParaRPr lang="fr-FR" sz="10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5206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765675" cy="3575050"/>
          </a:xfrm>
        </p:spPr>
      </p:sp>
      <p:sp>
        <p:nvSpPr>
          <p:cNvPr id="3" name="Espace réservé des commentaires 2"/>
          <p:cNvSpPr>
            <a:spLocks noGrp="1"/>
          </p:cNvSpPr>
          <p:nvPr>
            <p:ph type="body" idx="1"/>
          </p:nvPr>
        </p:nvSpPr>
        <p:spPr>
          <a:xfrm>
            <a:off x="747837" y="4459259"/>
            <a:ext cx="5171279" cy="4017991"/>
          </a:xfrm>
        </p:spPr>
        <p:txBody>
          <a:bodyPr/>
          <a:lstStyle/>
          <a:p>
            <a:pPr marL="0" lvl="1" algn="just">
              <a:defRPr/>
            </a:pPr>
            <a:r>
              <a:rPr lang="fr-FR" sz="1000" dirty="0"/>
              <a:t>Offre un espace privé pour stocker et partager des données entre partenaires; données sécurisées avec protocole de sauvegarde et un espace de partage et diffusion.</a:t>
            </a:r>
          </a:p>
          <a:p>
            <a:pPr marL="0" lvl="1" algn="just">
              <a:defRPr/>
            </a:pPr>
            <a:r>
              <a:rPr lang="fr-FR" sz="1000" dirty="0"/>
              <a:t>limite de 2 Gdb / </a:t>
            </a:r>
            <a:r>
              <a:rPr lang="fr-FR" sz="1000" dirty="0" err="1"/>
              <a:t>dataset</a:t>
            </a:r>
            <a:r>
              <a:rPr lang="fr-FR" sz="1000" dirty="0"/>
              <a:t> et de 1.8 Gdb / fichier</a:t>
            </a:r>
          </a:p>
          <a:p>
            <a:pPr marL="0" lvl="1" algn="just">
              <a:defRPr/>
            </a:pPr>
            <a:r>
              <a:rPr lang="fr-FR" sz="1000" dirty="0"/>
              <a:t>Le Dataverse est moissonné par les moteurs de recherche tels que l’</a:t>
            </a:r>
            <a:r>
              <a:rPr lang="fr-FR" sz="1000" dirty="0" err="1"/>
              <a:t>entrepot</a:t>
            </a:r>
            <a:r>
              <a:rPr lang="fr-FR" sz="1000" dirty="0"/>
              <a:t> national Research Data Gouv mais aussi </a:t>
            </a:r>
            <a:r>
              <a:rPr lang="fr-FR" sz="1000" dirty="0" err="1"/>
              <a:t>Datacite</a:t>
            </a:r>
            <a:r>
              <a:rPr lang="fr-FR" sz="1000" dirty="0"/>
              <a:t>, Google </a:t>
            </a:r>
            <a:r>
              <a:rPr lang="fr-FR" sz="1000" dirty="0" err="1"/>
              <a:t>datasearch</a:t>
            </a:r>
            <a:r>
              <a:rPr lang="fr-FR" sz="1000" dirty="0"/>
              <a:t>, …</a:t>
            </a:r>
          </a:p>
          <a:p>
            <a:pPr marL="0" marR="0" lvl="1" indent="0" algn="just" defTabSz="914400" rtl="0" eaLnBrk="1" fontAlgn="auto" latinLnBrk="0" hangingPunct="1">
              <a:lnSpc>
                <a:spcPct val="100000"/>
              </a:lnSpc>
              <a:spcBef>
                <a:spcPts val="0"/>
              </a:spcBef>
              <a:spcAft>
                <a:spcPts val="0"/>
              </a:spcAft>
              <a:buClrTx/>
              <a:buSzTx/>
              <a:buFontTx/>
              <a:buNone/>
              <a:tabLst/>
              <a:defRPr/>
            </a:pPr>
            <a:endParaRPr lang="fr-FR" sz="800" b="0" dirty="0"/>
          </a:p>
          <a:p>
            <a:pPr marL="0" marR="0" lvl="1" indent="0" algn="just" defTabSz="914400" rtl="0" eaLnBrk="1" fontAlgn="auto" latinLnBrk="0" hangingPunct="1">
              <a:lnSpc>
                <a:spcPct val="100000"/>
              </a:lnSpc>
              <a:spcBef>
                <a:spcPts val="0"/>
              </a:spcBef>
              <a:spcAft>
                <a:spcPts val="0"/>
              </a:spcAft>
              <a:buClrTx/>
              <a:buSzTx/>
              <a:buFontTx/>
              <a:buNone/>
              <a:tabLst/>
              <a:defRPr/>
            </a:pPr>
            <a:r>
              <a:rPr lang="fr-FR" sz="1000" b="0" dirty="0"/>
              <a:t>Dataverse Cirad en aout 2023</a:t>
            </a:r>
          </a:p>
          <a:p>
            <a:pPr marL="0" marR="0" lvl="1" indent="0" algn="just" defTabSz="914400" rtl="0" eaLnBrk="1" fontAlgn="auto" latinLnBrk="0" hangingPunct="1">
              <a:lnSpc>
                <a:spcPct val="100000"/>
              </a:lnSpc>
              <a:spcBef>
                <a:spcPts val="0"/>
              </a:spcBef>
              <a:spcAft>
                <a:spcPts val="0"/>
              </a:spcAft>
              <a:buClrTx/>
              <a:buSzTx/>
              <a:buFontTx/>
              <a:buNone/>
              <a:tabLst/>
              <a:defRPr/>
            </a:pPr>
            <a:r>
              <a:rPr lang="fr-FR" sz="1000" b="0" dirty="0"/>
              <a:t>77 </a:t>
            </a:r>
            <a:r>
              <a:rPr lang="fr-FR" sz="1000" dirty="0"/>
              <a:t>Dataverses d'UR, d’équipes et de projets</a:t>
            </a:r>
          </a:p>
          <a:p>
            <a:pPr algn="just"/>
            <a:r>
              <a:rPr lang="fr-FR" sz="1000" dirty="0"/>
              <a:t>Plus de 600 jeux de données déposés (&gt; 4000 fichiers) et plus de 37 000 téléchargements</a:t>
            </a:r>
            <a:endParaRPr lang="fr-FR" sz="1000" b="0" dirty="0"/>
          </a:p>
          <a:p>
            <a:pPr marL="0" marR="0" lvl="1" indent="0" algn="just" defTabSz="914400" rtl="0" eaLnBrk="1" fontAlgn="auto" latinLnBrk="0" hangingPunct="1">
              <a:lnSpc>
                <a:spcPct val="100000"/>
              </a:lnSpc>
              <a:spcBef>
                <a:spcPts val="0"/>
              </a:spcBef>
              <a:spcAft>
                <a:spcPts val="0"/>
              </a:spcAft>
              <a:buClrTx/>
              <a:buSzTx/>
              <a:buFontTx/>
              <a:buNone/>
              <a:tabLst/>
              <a:defRPr/>
            </a:pPr>
            <a:endParaRPr lang="fr-FR" sz="800" b="0" dirty="0"/>
          </a:p>
          <a:p>
            <a:pPr marL="0" marR="0" lvl="1" indent="0" defTabSz="914400" rtl="0" eaLnBrk="1" fontAlgn="auto" latinLnBrk="0" hangingPunct="1">
              <a:lnSpc>
                <a:spcPct val="100000"/>
              </a:lnSpc>
              <a:spcBef>
                <a:spcPts val="0"/>
              </a:spcBef>
              <a:spcAft>
                <a:spcPts val="0"/>
              </a:spcAft>
              <a:buClrTx/>
              <a:buSzTx/>
              <a:buFontTx/>
              <a:buNone/>
              <a:tabLst/>
              <a:defRPr/>
            </a:pPr>
            <a:r>
              <a:rPr lang="fr-FR" sz="1000" b="0" dirty="0"/>
              <a:t>Logiciel open source, gratuit, développé depuis 2006 à l’Université de Harvard (Etats-Unis). Actuellement utilisé par 95 entrepôts à travers le monde</a:t>
            </a:r>
          </a:p>
          <a:p>
            <a:pPr marL="0" marR="0" lvl="1" indent="0" defTabSz="914400" rtl="0" eaLnBrk="1" fontAlgn="auto" latinLnBrk="0" hangingPunct="1">
              <a:lnSpc>
                <a:spcPct val="100000"/>
              </a:lnSpc>
              <a:spcBef>
                <a:spcPts val="0"/>
              </a:spcBef>
              <a:spcAft>
                <a:spcPts val="0"/>
              </a:spcAft>
              <a:buClrTx/>
              <a:buSzTx/>
              <a:buFontTx/>
              <a:buNone/>
              <a:tabLst/>
              <a:defRPr/>
            </a:pPr>
            <a:r>
              <a:rPr lang="fr-FR" sz="1000" b="0" dirty="0"/>
              <a:t>Harvard Dataverse a comparé les entrepôts généralistes: </a:t>
            </a:r>
            <a:r>
              <a:rPr lang="fr-FR" sz="900" b="0" dirty="0">
                <a:hlinkClick r:id="rId3"/>
              </a:rPr>
              <a:t>https://datamanagement.hms.harvard.edu/repositories</a:t>
            </a:r>
            <a:r>
              <a:rPr lang="fr-FR" sz="900" b="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0" dirty="0"/>
              <a:t>Harvard Dataverse </a:t>
            </a:r>
            <a:r>
              <a:rPr lang="fr-FR" sz="1000" b="0" dirty="0" err="1"/>
              <a:t>offers</a:t>
            </a:r>
            <a:r>
              <a:rPr lang="fr-FR" sz="1000" b="0" dirty="0"/>
              <a:t> </a:t>
            </a:r>
            <a:r>
              <a:rPr lang="fr-FR" sz="1000" b="0" dirty="0" err="1"/>
              <a:t>several</a:t>
            </a:r>
            <a:r>
              <a:rPr lang="fr-FR" sz="1000" b="0" dirty="0"/>
              <a:t> </a:t>
            </a:r>
            <a:r>
              <a:rPr lang="fr-FR" sz="1000" b="0" dirty="0" err="1"/>
              <a:t>different</a:t>
            </a:r>
            <a:r>
              <a:rPr lang="fr-FR" sz="1000" b="0" dirty="0"/>
              <a:t> </a:t>
            </a:r>
            <a:r>
              <a:rPr lang="fr-FR" sz="1000" b="0" dirty="0" err="1"/>
              <a:t>metadata</a:t>
            </a:r>
            <a:r>
              <a:rPr lang="fr-FR" sz="1000" b="0" dirty="0"/>
              <a:t> </a:t>
            </a:r>
            <a:r>
              <a:rPr lang="fr-FR" sz="1000" b="0" dirty="0" err="1"/>
              <a:t>templates</a:t>
            </a:r>
            <a:r>
              <a:rPr lang="fr-FR" sz="1000" b="0" dirty="0"/>
              <a:t> </a:t>
            </a:r>
            <a:r>
              <a:rPr lang="fr-FR" sz="1000" b="0" dirty="0" err="1"/>
              <a:t>appropriate</a:t>
            </a:r>
            <a:r>
              <a:rPr lang="fr-FR" sz="1000" b="0" dirty="0"/>
              <a:t> for </a:t>
            </a:r>
            <a:r>
              <a:rPr lang="fr-FR" sz="1000" b="0" dirty="0" err="1"/>
              <a:t>datasets</a:t>
            </a:r>
            <a:r>
              <a:rPr lang="fr-FR" sz="1000" b="0" dirty="0"/>
              <a:t> </a:t>
            </a:r>
            <a:r>
              <a:rPr lang="fr-FR" sz="1000" b="0" dirty="0" err="1"/>
              <a:t>from</a:t>
            </a:r>
            <a:r>
              <a:rPr lang="fr-FR" sz="1000" b="0" dirty="0"/>
              <a:t> </a:t>
            </a:r>
            <a:r>
              <a:rPr lang="fr-FR" sz="1000" b="0" dirty="0" err="1"/>
              <a:t>different</a:t>
            </a:r>
            <a:r>
              <a:rPr lang="fr-FR" sz="1000" b="0" dirty="0"/>
              <a:t> disciplines, and the life sciences </a:t>
            </a:r>
            <a:r>
              <a:rPr lang="fr-FR" sz="1000" b="0" dirty="0" err="1"/>
              <a:t>metadata</a:t>
            </a:r>
            <a:r>
              <a:rPr lang="fr-FR" sz="1000" b="0" dirty="0"/>
              <a:t> </a:t>
            </a:r>
            <a:r>
              <a:rPr lang="fr-FR" sz="1000" b="0" dirty="0" err="1"/>
              <a:t>template</a:t>
            </a:r>
            <a:r>
              <a:rPr lang="fr-FR" sz="1000" b="0" dirty="0"/>
              <a:t> </a:t>
            </a:r>
            <a:r>
              <a:rPr lang="fr-FR" sz="1000" b="0" dirty="0" err="1"/>
              <a:t>adheres</a:t>
            </a:r>
            <a:r>
              <a:rPr lang="fr-FR" sz="1000" b="0" dirty="0"/>
              <a:t> to the ISA-TAB </a:t>
            </a:r>
            <a:r>
              <a:rPr lang="fr-FR" sz="1000" b="0" dirty="0" err="1"/>
              <a:t>specification</a:t>
            </a:r>
            <a:r>
              <a:rPr lang="fr-FR" sz="1000" b="0" dirty="0"/>
              <a:t>. </a:t>
            </a:r>
            <a:r>
              <a:rPr lang="fr-FR" sz="1000" b="0" dirty="0">
                <a:hlinkClick r:id="rId4"/>
              </a:rPr>
              <a:t>https://datamanagement.hms.harvard.edu/repositories-harvard-dataverse</a:t>
            </a:r>
            <a:r>
              <a:rPr lang="fr-FR" sz="1000" b="0" dirty="0"/>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dirty="0"/>
          </a:p>
          <a:p>
            <a:pPr marL="0" lvl="1">
              <a:defRPr/>
            </a:pPr>
            <a:r>
              <a:rPr lang="fr-FR" sz="1000" b="0" dirty="0"/>
              <a:t>Possible d’importer un </a:t>
            </a:r>
            <a:r>
              <a:rPr lang="fr-FR" sz="1000" b="0" dirty="0" err="1"/>
              <a:t>dataset</a:t>
            </a:r>
            <a:r>
              <a:rPr lang="fr-FR" sz="1000" b="0" dirty="0"/>
              <a:t> avec un PID: </a:t>
            </a:r>
            <a:r>
              <a:rPr lang="en-US" sz="1000" i="1" dirty="0"/>
              <a:t>To import a dataset with an existing persistent identifier (PID), you have to provide the PID as a parameter at the URL. The following line imports a dataset with the PID PERSISTENT_IDENTIFIER to Dataverse, and then releases it: </a:t>
            </a:r>
            <a:r>
              <a:rPr lang="en-US" sz="900" dirty="0">
                <a:hlinkClick r:id="rId5"/>
              </a:rPr>
              <a:t>https://guides.dataverse.org/en/latest/api/native-api.html#list-metadata-blocks-defined-on-a-dataverse</a:t>
            </a:r>
            <a:r>
              <a:rPr lang="en-US" sz="900" dirty="0"/>
              <a:t> </a:t>
            </a:r>
            <a:endParaRPr lang="fr-FR" sz="900" b="0" dirty="0">
              <a:latin typeface="+mn-lt"/>
            </a:endParaRPr>
          </a:p>
          <a:p>
            <a:pPr marL="0" lvl="1">
              <a:defRPr/>
            </a:pPr>
            <a:endParaRPr lang="fr-FR" sz="900" b="0" i="1" dirty="0">
              <a:latin typeface="+mn-lt"/>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900" b="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147</a:t>
            </a:fld>
            <a:endParaRPr lang="fr-FR">
              <a:solidFill>
                <a:prstClr val="black"/>
              </a:solidFill>
            </a:endParaRPr>
          </a:p>
        </p:txBody>
      </p:sp>
    </p:spTree>
    <p:extLst>
      <p:ext uri="{BB962C8B-B14F-4D97-AF65-F5344CB8AC3E}">
        <p14:creationId xmlns:p14="http://schemas.microsoft.com/office/powerpoint/2010/main" val="201300032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3716263"/>
          </a:xfrm>
          <a:prstGeom prst="rect">
            <a:avLst/>
          </a:prstGeom>
        </p:spPr>
        <p:txBody>
          <a:bodyPr spcFirstLastPara="1" wrap="square" lIns="91425" tIns="91425" rIns="91425" bIns="91425" anchor="t" anchorCtr="0">
            <a:noAutofit/>
          </a:bodyPr>
          <a:lstStyle/>
          <a:p>
            <a:pPr marL="0" indent="0">
              <a:buNone/>
            </a:pPr>
            <a:r>
              <a:rPr lang="fr-FR" sz="1000" b="0" i="0" u="none" strike="noStrike" kern="1200" cap="none" dirty="0">
                <a:solidFill>
                  <a:schemeClr val="tx1"/>
                </a:solidFill>
                <a:effectLst/>
                <a:ea typeface="Arial"/>
                <a:cs typeface="Arial"/>
                <a:sym typeface="Arial"/>
              </a:rPr>
              <a:t>Autre liste d’entrepôts créé par l’Open </a:t>
            </a:r>
            <a:r>
              <a:rPr lang="fr-FR" sz="1000" b="0" i="0" u="none" strike="noStrike" kern="1200" cap="none" dirty="0" err="1">
                <a:solidFill>
                  <a:schemeClr val="tx1"/>
                </a:solidFill>
                <a:effectLst/>
                <a:ea typeface="Arial"/>
                <a:cs typeface="Arial"/>
                <a:sym typeface="Arial"/>
              </a:rPr>
              <a:t>Acces</a:t>
            </a:r>
            <a:r>
              <a:rPr lang="fr-FR" sz="1000" b="0" i="0" u="none" strike="noStrike" kern="1200" cap="none" dirty="0">
                <a:solidFill>
                  <a:schemeClr val="tx1"/>
                </a:solidFill>
                <a:effectLst/>
                <a:ea typeface="Arial"/>
                <a:cs typeface="Arial"/>
                <a:sym typeface="Arial"/>
              </a:rPr>
              <a:t> Directory (OAD) et hébergée par Simmons </a:t>
            </a:r>
            <a:r>
              <a:rPr lang="fr-FR" sz="1000" b="0" i="0" u="none" strike="noStrike" kern="1200" cap="none" dirty="0" err="1">
                <a:solidFill>
                  <a:schemeClr val="tx1"/>
                </a:solidFill>
                <a:effectLst/>
                <a:ea typeface="Arial"/>
                <a:cs typeface="Arial"/>
                <a:sym typeface="Arial"/>
              </a:rPr>
              <a:t>University</a:t>
            </a:r>
            <a:r>
              <a:rPr lang="fr-FR" sz="1000" b="0" i="0" u="none" strike="noStrike" kern="1200" cap="none" dirty="0">
                <a:solidFill>
                  <a:schemeClr val="tx1"/>
                </a:solidFill>
                <a:effectLst/>
                <a:ea typeface="Arial"/>
                <a:cs typeface="Arial"/>
                <a:sym typeface="Arial"/>
              </a:rPr>
              <a:t> : </a:t>
            </a:r>
            <a:r>
              <a:rPr lang="fr-FR" sz="1000" b="0" i="0" u="none" strike="noStrike" kern="1200" cap="none" dirty="0">
                <a:solidFill>
                  <a:schemeClr val="tx1"/>
                </a:solidFill>
                <a:effectLst/>
                <a:ea typeface="Arial"/>
                <a:cs typeface="Arial"/>
                <a:sym typeface="Arial"/>
                <a:hlinkClick r:id="rId3"/>
              </a:rPr>
              <a:t>http://oad.simmons.edu/oadwiki/Data_repositories</a:t>
            </a:r>
            <a:r>
              <a:rPr lang="fr-FR" sz="1000" b="0" i="0" u="none" strike="noStrike" kern="1200" cap="none" dirty="0">
                <a:solidFill>
                  <a:schemeClr val="tx1"/>
                </a:solidFill>
                <a:effectLst/>
                <a:ea typeface="Arial"/>
                <a:cs typeface="Arial"/>
                <a:sym typeface="Arial"/>
              </a:rPr>
              <a:t> </a:t>
            </a:r>
            <a:endParaRPr lang="fr-FR" sz="1000" dirty="0"/>
          </a:p>
          <a:p>
            <a:pPr marL="0" marR="0" lvl="1" indent="0" algn="l" defTabSz="914400" rtl="0" eaLnBrk="1" fontAlgn="auto" latinLnBrk="0" hangingPunct="1">
              <a:lnSpc>
                <a:spcPct val="100000"/>
              </a:lnSpc>
              <a:spcBef>
                <a:spcPts val="600"/>
              </a:spcBef>
              <a:spcAft>
                <a:spcPts val="0"/>
              </a:spcAft>
              <a:buClrTx/>
              <a:buSzTx/>
              <a:buFontTx/>
              <a:buNone/>
              <a:tabLst/>
              <a:defRPr/>
            </a:pPr>
            <a:r>
              <a:rPr lang="en-US" sz="1000" i="0" baseline="0" dirty="0"/>
              <a:t>Rapport </a:t>
            </a:r>
            <a:r>
              <a:rPr lang="en-US" sz="1000" i="0" baseline="0" dirty="0" err="1"/>
              <a:t>publié</a:t>
            </a:r>
            <a:r>
              <a:rPr lang="en-US" sz="1000" i="0" baseline="0" dirty="0"/>
              <a:t> </a:t>
            </a:r>
            <a:r>
              <a:rPr lang="en-US" sz="1000" i="0" baseline="0" dirty="0" err="1"/>
              <a:t>en</a:t>
            </a:r>
            <a:r>
              <a:rPr lang="en-US" sz="1000" i="0" baseline="0" dirty="0"/>
              <a:t> 2020 : Data Repository Selection: Criteria That Matter : </a:t>
            </a:r>
            <a:r>
              <a:rPr lang="en-US" sz="900" i="0" baseline="0" dirty="0">
                <a:hlinkClick r:id="rId4"/>
              </a:rPr>
              <a:t>https://zenodo.org/record/4084763#.Ylfh19PP3V_</a:t>
            </a:r>
            <a:endParaRPr lang="en-US" sz="900" i="0" baseline="0" dirty="0"/>
          </a:p>
          <a:p>
            <a:pPr marL="0" indent="0">
              <a:spcBef>
                <a:spcPts val="600"/>
              </a:spcBef>
              <a:buNone/>
            </a:pPr>
            <a:r>
              <a:rPr lang="fr-FR" sz="1000" dirty="0"/>
              <a:t>Entrepôts certifiés CTS : </a:t>
            </a:r>
            <a:r>
              <a:rPr lang="fr-FR" sz="1000" dirty="0">
                <a:hlinkClick r:id="rId5"/>
              </a:rPr>
              <a:t>https://www.coretrustseal.org/why-certification/certified-repositories/</a:t>
            </a:r>
            <a:r>
              <a:rPr lang="fr-FR" sz="1000" dirty="0"/>
              <a:t> </a:t>
            </a:r>
          </a:p>
          <a:p>
            <a:pPr marL="0" indent="0">
              <a:buNone/>
            </a:pPr>
            <a:r>
              <a:rPr lang="fr-FR" sz="1000" dirty="0"/>
              <a:t>exemples: </a:t>
            </a:r>
            <a:r>
              <a:rPr lang="fr-FR" sz="1000" dirty="0" err="1"/>
              <a:t>MoveBank</a:t>
            </a:r>
            <a:r>
              <a:rPr lang="fr-FR" sz="1000" dirty="0"/>
              <a:t>, </a:t>
            </a:r>
            <a:r>
              <a:rPr lang="fr-FR" sz="1000" dirty="0" err="1"/>
              <a:t>UniProt</a:t>
            </a:r>
            <a:r>
              <a:rPr lang="fr-FR" sz="1000" dirty="0"/>
              <a:t>, </a:t>
            </a:r>
            <a:r>
              <a:rPr lang="fr-FR" sz="1000" dirty="0" err="1"/>
              <a:t>DataverseNO</a:t>
            </a:r>
            <a:r>
              <a:rPr lang="fr-FR" sz="1000" dirty="0"/>
              <a:t>, IFREMER-SISMER, ICPSR, PANGAEA, </a:t>
            </a:r>
            <a:r>
              <a:rPr lang="fr-FR" sz="1000" dirty="0" err="1"/>
              <a:t>Environmental</a:t>
            </a:r>
            <a:r>
              <a:rPr lang="fr-FR" sz="1000" dirty="0"/>
              <a:t> Information Data Centre </a:t>
            </a:r>
            <a:r>
              <a:rPr lang="fr-FR" sz="900" dirty="0"/>
              <a:t>(</a:t>
            </a:r>
            <a:r>
              <a:rPr lang="fr-FR" sz="900" dirty="0">
                <a:hlinkClick r:id="rId6"/>
              </a:rPr>
              <a:t>http://eidc.ceh.ac.uk/</a:t>
            </a:r>
            <a:r>
              <a:rPr lang="fr-FR" sz="900" dirty="0"/>
              <a:t>), </a:t>
            </a:r>
            <a:r>
              <a:rPr lang="en-US" sz="1000" dirty="0"/>
              <a:t>World Data Centre for Climate (WDCC) </a:t>
            </a:r>
            <a:r>
              <a:rPr lang="en-US" sz="900" dirty="0">
                <a:hlinkClick r:id="rId7"/>
              </a:rPr>
              <a:t>https://www.dkrz.de/up/systems/wdcc</a:t>
            </a:r>
            <a:r>
              <a:rPr lang="en-US" sz="1000" dirty="0"/>
              <a:t>, </a:t>
            </a:r>
            <a:r>
              <a:rPr lang="fr-FR" sz="1000" dirty="0"/>
              <a:t>ISRIC - WDC </a:t>
            </a:r>
            <a:r>
              <a:rPr lang="fr-FR" sz="1000" dirty="0" err="1"/>
              <a:t>Soils</a:t>
            </a:r>
            <a:r>
              <a:rPr lang="fr-FR" sz="1000" dirty="0"/>
              <a:t> </a:t>
            </a:r>
            <a:r>
              <a:rPr lang="fr-FR" sz="900" dirty="0"/>
              <a:t>(</a:t>
            </a:r>
            <a:r>
              <a:rPr lang="fr-FR" sz="900" dirty="0">
                <a:hlinkClick r:id="rId8"/>
              </a:rPr>
              <a:t>https://www.isric.org/about/world-data-centre-soils-wdc-soils</a:t>
            </a:r>
            <a:r>
              <a:rPr lang="fr-FR" sz="900" dirty="0"/>
              <a:t>), </a:t>
            </a:r>
            <a:r>
              <a:rPr lang="fr-FR" sz="1000" dirty="0" err="1"/>
              <a:t>wwPDB</a:t>
            </a:r>
            <a:r>
              <a:rPr lang="fr-FR" sz="1000" dirty="0"/>
              <a:t>, GBIF, </a:t>
            </a:r>
            <a:r>
              <a:rPr lang="en-US" sz="1000" dirty="0"/>
              <a:t>Interdisciplinary Earth Data Alliance </a:t>
            </a:r>
            <a:r>
              <a:rPr lang="en-US" sz="900" dirty="0"/>
              <a:t>(</a:t>
            </a:r>
            <a:r>
              <a:rPr lang="en-US" sz="900" dirty="0">
                <a:hlinkClick r:id="rId9"/>
              </a:rPr>
              <a:t>https://www.iedadata.org</a:t>
            </a:r>
            <a:r>
              <a:rPr lang="en-US" sz="900" dirty="0"/>
              <a:t>)</a:t>
            </a:r>
          </a:p>
          <a:p>
            <a:pPr marL="0" indent="0">
              <a:buNone/>
            </a:pPr>
            <a:endParaRPr lang="en-US" sz="900" dirty="0"/>
          </a:p>
          <a:p>
            <a:pPr marL="0" indent="0">
              <a:spcBef>
                <a:spcPts val="600"/>
              </a:spcBef>
              <a:buNone/>
            </a:pPr>
            <a:r>
              <a:rPr lang="en-US" sz="1000" kern="1200" dirty="0">
                <a:solidFill>
                  <a:schemeClr val="tx1"/>
                </a:solidFill>
              </a:rPr>
              <a:t>TRUST principles (Lin et al., 2020): Transparency, Responsibility, User Focus, Sustainability and Technology (</a:t>
            </a:r>
            <a:r>
              <a:rPr lang="en-US" sz="1000" kern="1200" dirty="0" err="1">
                <a:solidFill>
                  <a:schemeClr val="tx1"/>
                </a:solidFill>
              </a:rPr>
              <a:t>issu</a:t>
            </a:r>
            <a:r>
              <a:rPr lang="en-US" sz="1000" kern="1200" dirty="0">
                <a:solidFill>
                  <a:schemeClr val="tx1"/>
                </a:solidFill>
              </a:rPr>
              <a:t> du rapport EOSC sur certification (2021): </a:t>
            </a:r>
            <a:r>
              <a:rPr lang="en-US" sz="900" kern="1200" dirty="0">
                <a:solidFill>
                  <a:schemeClr val="tx1"/>
                </a:solidFill>
                <a:hlinkClick r:id="rId10"/>
              </a:rPr>
              <a:t>https://op.europa.eu/en/publication-detail/-/publication/70aa74b5-53bf-11eb-b59f-01aa75ed71a1/language-en</a:t>
            </a:r>
            <a:r>
              <a:rPr lang="en-US" sz="900" kern="1200" dirty="0">
                <a:solidFill>
                  <a:schemeClr val="tx1"/>
                </a:solidFill>
              </a:rPr>
              <a:t>  </a:t>
            </a:r>
            <a:r>
              <a:rPr lang="en-US" sz="1000" kern="1200" dirty="0">
                <a:solidFill>
                  <a:schemeClr val="tx1"/>
                </a:solidFill>
              </a:rPr>
              <a:t>(page 16) + article </a:t>
            </a:r>
            <a:r>
              <a:rPr lang="en-US" sz="1000" kern="1200" dirty="0" err="1">
                <a:solidFill>
                  <a:schemeClr val="tx1"/>
                </a:solidFill>
              </a:rPr>
              <a:t>d’origine</a:t>
            </a:r>
            <a:r>
              <a:rPr lang="en-US" sz="1000" kern="1200" dirty="0">
                <a:solidFill>
                  <a:schemeClr val="tx1"/>
                </a:solidFill>
              </a:rPr>
              <a:t> : </a:t>
            </a:r>
            <a:r>
              <a:rPr lang="en-US" sz="900" kern="1200" dirty="0">
                <a:solidFill>
                  <a:schemeClr val="tx1"/>
                </a:solidFill>
                <a:hlinkClick r:id="rId11"/>
              </a:rPr>
              <a:t>https://www.nature.com/articles/s41597-020-0486-7</a:t>
            </a:r>
            <a:r>
              <a:rPr lang="en-US" sz="900" kern="1200" dirty="0">
                <a:solidFill>
                  <a:schemeClr val="tx1"/>
                </a:solidFill>
              </a:rPr>
              <a:t>  </a:t>
            </a:r>
          </a:p>
          <a:p>
            <a:pPr marL="0" indent="0">
              <a:spcBef>
                <a:spcPts val="600"/>
              </a:spcBef>
              <a:buNone/>
            </a:pPr>
            <a:r>
              <a:rPr lang="fr-FR" sz="1000" kern="1200" dirty="0" err="1">
                <a:solidFill>
                  <a:schemeClr val="tx1"/>
                </a:solidFill>
              </a:rPr>
              <a:t>CertifyMyRepo</a:t>
            </a:r>
            <a:r>
              <a:rPr lang="fr-FR" sz="1000" kern="1200" dirty="0">
                <a:solidFill>
                  <a:schemeClr val="tx1"/>
                </a:solidFill>
              </a:rPr>
              <a:t> : outil d’évaluation</a:t>
            </a:r>
          </a:p>
          <a:p>
            <a:pPr marL="0" lvl="1" indent="0">
              <a:spcBef>
                <a:spcPts val="600"/>
              </a:spcBef>
              <a:buClrTx/>
              <a:buSzTx/>
              <a:buNone/>
              <a:defRPr/>
            </a:pPr>
            <a:r>
              <a:rPr lang="fr-FR" sz="1000" i="0" baseline="0" dirty="0"/>
              <a:t>Fiche </a:t>
            </a:r>
            <a:r>
              <a:rPr lang="fr-FR" sz="1000" i="0" baseline="0" dirty="0" err="1"/>
              <a:t>DoRANum</a:t>
            </a:r>
            <a:r>
              <a:rPr lang="fr-FR" sz="1000" i="0" baseline="0" dirty="0"/>
              <a:t> « </a:t>
            </a:r>
            <a:r>
              <a:rPr lang="fr-FR" sz="1000" dirty="0"/>
              <a:t>Dépôt et Entrepôts » : </a:t>
            </a:r>
            <a:r>
              <a:rPr lang="fr-FR" sz="900" i="0" baseline="0" dirty="0">
                <a:hlinkClick r:id="rId12"/>
              </a:rPr>
              <a:t>https://doranum.fr/depot-entrepots/fiche-synthetique/</a:t>
            </a:r>
            <a:r>
              <a:rPr lang="fr-FR" sz="900" i="0" baseline="0" dirty="0"/>
              <a:t> </a:t>
            </a:r>
          </a:p>
          <a:p>
            <a:pPr marL="0" marR="0" indent="0" algn="l" defTabSz="914400" rtl="0" eaLnBrk="1" fontAlgn="auto" latinLnBrk="0" hangingPunct="1">
              <a:lnSpc>
                <a:spcPct val="100000"/>
              </a:lnSpc>
              <a:spcBef>
                <a:spcPts val="600"/>
              </a:spcBef>
              <a:spcAft>
                <a:spcPts val="0"/>
              </a:spcAft>
              <a:buClrTx/>
              <a:buSzTx/>
              <a:buFontTx/>
              <a:buNone/>
              <a:tabLst/>
              <a:defRPr/>
            </a:pPr>
            <a:r>
              <a:rPr lang="fr-FR" sz="1000" baseline="0" dirty="0"/>
              <a:t>Moteurs de recherche de données : </a:t>
            </a:r>
          </a:p>
          <a:p>
            <a:pPr marL="182563" lvl="1">
              <a:buClr>
                <a:srgbClr val="FFCCFF"/>
              </a:buClr>
              <a:tabLst>
                <a:tab pos="1077913" algn="l"/>
              </a:tabLst>
            </a:pPr>
            <a:r>
              <a:rPr lang="fr-FR" sz="1000" dirty="0" err="1">
                <a:solidFill>
                  <a:prstClr val="black"/>
                </a:solidFill>
                <a:hlinkClick r:id="rId13"/>
              </a:rPr>
              <a:t>DataCite</a:t>
            </a:r>
            <a:r>
              <a:rPr lang="fr-FR" sz="1000" dirty="0">
                <a:solidFill>
                  <a:prstClr val="black"/>
                </a:solidFill>
              </a:rPr>
              <a:t> </a:t>
            </a:r>
          </a:p>
          <a:p>
            <a:pPr marL="182563" lvl="1">
              <a:buClr>
                <a:srgbClr val="FFCCFF"/>
              </a:buClr>
              <a:tabLst>
                <a:tab pos="1077913" algn="l"/>
              </a:tabLst>
            </a:pPr>
            <a:r>
              <a:rPr lang="fr-FR" sz="1000" dirty="0">
                <a:solidFill>
                  <a:prstClr val="black"/>
                </a:solidFill>
                <a:hlinkClick r:id="rId14"/>
              </a:rPr>
              <a:t>Google </a:t>
            </a:r>
            <a:r>
              <a:rPr lang="fr-FR" sz="1000" dirty="0" err="1">
                <a:solidFill>
                  <a:prstClr val="black"/>
                </a:solidFill>
                <a:hlinkClick r:id="rId14"/>
              </a:rPr>
              <a:t>Dataset</a:t>
            </a:r>
            <a:r>
              <a:rPr lang="fr-FR" sz="1000" dirty="0">
                <a:solidFill>
                  <a:prstClr val="black"/>
                </a:solidFill>
                <a:hlinkClick r:id="rId14"/>
              </a:rPr>
              <a:t> </a:t>
            </a:r>
            <a:r>
              <a:rPr lang="fr-FR" sz="1000" dirty="0" err="1">
                <a:solidFill>
                  <a:prstClr val="black"/>
                </a:solidFill>
                <a:hlinkClick r:id="rId14"/>
              </a:rPr>
              <a:t>search</a:t>
            </a:r>
            <a:r>
              <a:rPr lang="fr-FR" sz="1000" dirty="0">
                <a:solidFill>
                  <a:prstClr val="black"/>
                </a:solidFill>
              </a:rPr>
              <a:t>, </a:t>
            </a:r>
          </a:p>
          <a:p>
            <a:pPr marL="182563" lvl="1">
              <a:buClr>
                <a:srgbClr val="FFCCFF"/>
              </a:buClr>
              <a:tabLst>
                <a:tab pos="1077913" algn="l"/>
              </a:tabLst>
            </a:pPr>
            <a:r>
              <a:rPr lang="fr-FR" sz="1000" dirty="0" err="1">
                <a:solidFill>
                  <a:prstClr val="black"/>
                </a:solidFill>
                <a:hlinkClick r:id="rId15"/>
              </a:rPr>
              <a:t>WoS</a:t>
            </a:r>
            <a:r>
              <a:rPr lang="fr-FR" sz="1000" dirty="0">
                <a:solidFill>
                  <a:prstClr val="black"/>
                </a:solidFill>
              </a:rPr>
              <a:t> (Data Citation Index)…: réservé aux institutions ayant payées l’abonnement à </a:t>
            </a:r>
            <a:r>
              <a:rPr lang="fr-FR" sz="1000" dirty="0" err="1">
                <a:solidFill>
                  <a:prstClr val="black"/>
                </a:solidFill>
              </a:rPr>
              <a:t>Clarivate</a:t>
            </a:r>
            <a:r>
              <a:rPr lang="fr-FR" sz="1000" dirty="0">
                <a:solidFill>
                  <a:prstClr val="black"/>
                </a:solidFill>
              </a:rPr>
              <a:t>.</a:t>
            </a:r>
            <a:endParaRPr lang="fr-FR" sz="1000" dirty="0">
              <a:solidFill>
                <a:srgbClr val="0070C0"/>
              </a:solidFill>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p>
          <a:p>
            <a:pPr marL="0" indent="0">
              <a:buNone/>
            </a:pPr>
            <a:endParaRPr lang="fr-FR" sz="1000" kern="1200" dirty="0">
              <a:solidFill>
                <a:schemeClr val="tx1"/>
              </a:solidFill>
            </a:endParaRPr>
          </a:p>
          <a:p>
            <a:endParaRPr lang="fr-FR" sz="1000" kern="1200" dirty="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i="0" baseline="0" dirty="0"/>
          </a:p>
        </p:txBody>
      </p:sp>
    </p:spTree>
    <p:extLst>
      <p:ext uri="{BB962C8B-B14F-4D97-AF65-F5344CB8AC3E}">
        <p14:creationId xmlns:p14="http://schemas.microsoft.com/office/powerpoint/2010/main" val="26304989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158750" indent="0">
              <a:buNone/>
            </a:pPr>
            <a:endParaRPr lang="fr-FR" sz="10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i="0" baseline="0" dirty="0"/>
          </a:p>
        </p:txBody>
      </p:sp>
    </p:spTree>
    <p:extLst>
      <p:ext uri="{BB962C8B-B14F-4D97-AF65-F5344CB8AC3E}">
        <p14:creationId xmlns:p14="http://schemas.microsoft.com/office/powerpoint/2010/main" val="221173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2466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i="0" baseline="0" dirty="0"/>
          </a:p>
        </p:txBody>
      </p:sp>
    </p:spTree>
    <p:extLst>
      <p:ext uri="{BB962C8B-B14F-4D97-AF65-F5344CB8AC3E}">
        <p14:creationId xmlns:p14="http://schemas.microsoft.com/office/powerpoint/2010/main" val="18102093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a34df02ff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a34df02ff_1_66:notes"/>
          <p:cNvSpPr txBox="1">
            <a:spLocks noGrp="1"/>
          </p:cNvSpPr>
          <p:nvPr>
            <p:ph type="body" idx="1"/>
          </p:nvPr>
        </p:nvSpPr>
        <p:spPr>
          <a:xfrm>
            <a:off x="685800" y="4343400"/>
            <a:ext cx="5486400" cy="4584700"/>
          </a:xfrm>
          <a:prstGeom prst="rect">
            <a:avLst/>
          </a:prstGeom>
        </p:spPr>
        <p:txBody>
          <a:bodyPr spcFirstLastPara="1" wrap="square" lIns="91425" tIns="91425" rIns="91425" bIns="91425" anchor="t"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t>SEANOE (SEA </a:t>
            </a:r>
            <a:r>
              <a:rPr lang="en-US" sz="1000" i="0" baseline="0" dirty="0" err="1"/>
              <a:t>scieNtific</a:t>
            </a:r>
            <a:r>
              <a:rPr lang="en-US" sz="1000" i="0" baseline="0" dirty="0"/>
              <a:t> Open data Edition) is a publisher of scientific data in the field of marine sciences. It is operated by </a:t>
            </a:r>
            <a:r>
              <a:rPr lang="en-US" sz="1000" i="0" baseline="0" dirty="0" err="1"/>
              <a:t>Sismer</a:t>
            </a:r>
            <a:r>
              <a:rPr lang="en-US" sz="1000" i="0" baseline="0" dirty="0"/>
              <a:t> within the framework of the </a:t>
            </a:r>
            <a:r>
              <a:rPr lang="en-US" sz="1000" i="0" baseline="0" dirty="0" err="1"/>
              <a:t>Odatis</a:t>
            </a:r>
            <a:r>
              <a:rPr lang="en-US" sz="1000" i="0" baseline="0" dirty="0"/>
              <a:t>. </a:t>
            </a:r>
            <a:r>
              <a:rPr lang="en-US" sz="1000" i="0" baseline="0" dirty="0">
                <a:hlinkClick r:id="rId3"/>
              </a:rPr>
              <a:t>https://www.seanoe.org/html/about.htm</a:t>
            </a:r>
            <a:r>
              <a:rPr lang="en-US" sz="1000" i="0" baseline="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t>Data published by SEANOE are available free. They can be used in accordance with the terms of the Creative Commons license selected by the author of data. you fix by yourself the conditions of use of your data by selecting one of the 7 CC licenses.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t>Total </a:t>
            </a:r>
            <a:r>
              <a:rPr lang="en-US" sz="1000" b="1" i="0" baseline="0" dirty="0"/>
              <a:t>files size limit </a:t>
            </a:r>
            <a:r>
              <a:rPr lang="en-US" sz="1000" i="0" baseline="0" dirty="0"/>
              <a:t>per record is </a:t>
            </a:r>
            <a:r>
              <a:rPr lang="en-US" sz="1000" b="1" i="0" baseline="0" dirty="0"/>
              <a:t>100GB </a:t>
            </a:r>
            <a:r>
              <a:rPr lang="en-US" sz="1000" i="0" baseline="0" dirty="0"/>
              <a:t>(you can publish multiple datasets).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t>An </a:t>
            </a:r>
            <a:r>
              <a:rPr lang="en-US" sz="1000" b="1" i="0" baseline="0" dirty="0"/>
              <a:t>embargo limited to 2 years</a:t>
            </a:r>
            <a:r>
              <a:rPr lang="en-US" sz="1000" i="0" baseline="0" dirty="0"/>
              <a:t> on a set of data is possible; for example to restrict access to data of a publication under scientific review.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000" i="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i="0" baseline="0" dirty="0"/>
              <a:t>Data published in SEANOE are also </a:t>
            </a:r>
            <a:r>
              <a:rPr lang="en-US" sz="1000" b="1" i="0" baseline="0" dirty="0"/>
              <a:t>automatically duplicated to the EMODnet Data Ingestion portal </a:t>
            </a:r>
            <a:r>
              <a:rPr lang="en-US" sz="1000" i="0" baseline="0" dirty="0"/>
              <a:t>so that marine data centers of the EMODnet Ingestion network will be informed about the existence and the availability of datasets published in SEANOE. Those data centers will then undertake activities for elaborating submitted datasets for uptake in their national databases and wider publishing in European data portals such as </a:t>
            </a:r>
            <a:r>
              <a:rPr lang="en-US" sz="1000" i="0" baseline="0" dirty="0" err="1"/>
              <a:t>SeaDataNet</a:t>
            </a:r>
            <a:r>
              <a:rPr lang="en-US" sz="1000" i="0" baseline="0" dirty="0"/>
              <a:t>, </a:t>
            </a:r>
            <a:r>
              <a:rPr lang="en-US" sz="1000" i="0" baseline="0" dirty="0" err="1"/>
              <a:t>EurOBIS</a:t>
            </a:r>
            <a:r>
              <a:rPr lang="en-US" sz="1000" i="0" baseline="0" dirty="0"/>
              <a:t>, and EMODnet thematic portals, if the datasets are of interest for their portfolio. </a:t>
            </a:r>
          </a:p>
          <a:p>
            <a:pPr marL="0" marR="0" lvl="1" indent="0" algn="l" defTabSz="914400" rtl="0" eaLnBrk="1" fontAlgn="auto" latinLnBrk="0" hangingPunct="1">
              <a:lnSpc>
                <a:spcPct val="100000"/>
              </a:lnSpc>
              <a:spcBef>
                <a:spcPts val="0"/>
              </a:spcBef>
              <a:spcAft>
                <a:spcPts val="0"/>
              </a:spcAft>
              <a:buClrTx/>
              <a:buSzTx/>
              <a:buFontTx/>
              <a:buNone/>
              <a:tabLst/>
              <a:defRPr/>
            </a:pPr>
            <a:br>
              <a:rPr lang="en-US" sz="1000" dirty="0"/>
            </a:br>
            <a:r>
              <a:rPr lang="en-US" sz="1000" dirty="0"/>
              <a:t>Once published, SEANOE will survey the dataset citation in articles and will register these citations in the dataset record. Download statistics are reported to authors once a year. </a:t>
            </a:r>
            <a:endParaRPr lang="fr-FR" sz="1000" i="0" baseline="0" dirty="0"/>
          </a:p>
        </p:txBody>
      </p:sp>
    </p:spTree>
    <p:extLst>
      <p:ext uri="{BB962C8B-B14F-4D97-AF65-F5344CB8AC3E}">
        <p14:creationId xmlns:p14="http://schemas.microsoft.com/office/powerpoint/2010/main" val="14332107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5144983"/>
          </a:xfrm>
        </p:spPr>
        <p:txBody>
          <a:bodyPr/>
          <a:lstStyle/>
          <a:p>
            <a:r>
              <a:rPr lang="fr-FR" dirty="0"/>
              <a:t>Indiquer si le partage des données sera différé ou limité, par exemple pour des raisons de publication, pour protéger la propriété intellectuelle, ou le dépôt de brevets.</a:t>
            </a:r>
          </a:p>
          <a:p>
            <a:endParaRPr lang="fr-FR" dirty="0"/>
          </a:p>
          <a:p>
            <a:r>
              <a:rPr lang="fr-FR" dirty="0"/>
              <a:t>Modalités différentes selon que vous appartenez à un organisme de recherche publique ou centre de recherche privé</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5630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7161207"/>
          </a:xfrm>
        </p:spPr>
        <p:txBody>
          <a:bodyPr/>
          <a:lstStyle/>
          <a:p>
            <a:r>
              <a:rPr lang="fr-FR" sz="1000" dirty="0"/>
              <a:t>Comment choisir une licence de diffusion pour ses données de recherche ? Blog de l’Institut Pasteur. avril 2023. </a:t>
            </a:r>
            <a:r>
              <a:rPr lang="fr-FR" sz="900" dirty="0">
                <a:hlinkClick r:id="rId3"/>
              </a:rPr>
              <a:t>https://openscience.pasteur.fr/2023/04/12/comment-choisir-une-licence-de-diffusion-pour-ses-donnees-de-recherche/</a:t>
            </a:r>
            <a:r>
              <a:rPr lang="fr-FR" sz="900" dirty="0"/>
              <a:t> </a:t>
            </a:r>
          </a:p>
          <a:p>
            <a:endParaRPr lang="fr-FR"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err="1"/>
              <a:t>DorANum</a:t>
            </a:r>
            <a:r>
              <a:rPr lang="fr-FR" sz="1000" b="0" dirty="0"/>
              <a:t> : Guide des licences ouvertes : </a:t>
            </a:r>
            <a:r>
              <a:rPr lang="fr-FR" sz="1000" b="0" dirty="0">
                <a:hlinkClick r:id="rId4"/>
              </a:rPr>
              <a:t>https://doranum.fr/2022/06/16/nouvelle-ressource-doranum-guide-des-licences-ouvertes/</a:t>
            </a:r>
            <a:r>
              <a:rPr lang="fr-FR" sz="10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Fiche synthétique : </a:t>
            </a:r>
            <a:r>
              <a:rPr lang="fr-FR" sz="900" b="0" dirty="0">
                <a:hlinkClick r:id="rId5"/>
              </a:rPr>
              <a:t>https://doranum.fr/wp-content/uploads/fiche_synthetique_Creative_Commons.pdf</a:t>
            </a:r>
            <a:r>
              <a:rPr lang="fr-FR" sz="9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Afin d’éviter la prolifération des licences, la loi pour une République numérique a prévu la création d’une liste, fixée par décret, de licences qui peuvent être utilisées par les administrations pour la réutilisation à titre gratuit de leurs informations publiques, qu’il s’agisse de données ou de code source d’un logiciel: https://www.data.gouv.fr/fr/pages/legal/licences/</a:t>
            </a:r>
          </a:p>
          <a:p>
            <a:pPr>
              <a:spcBef>
                <a:spcPts val="600"/>
              </a:spcBef>
            </a:pPr>
            <a:r>
              <a:rPr lang="fr-FR" sz="1000" b="0" dirty="0"/>
              <a:t>Outils : </a:t>
            </a:r>
            <a:r>
              <a:rPr lang="fr-FR" sz="1000" b="0" dirty="0" err="1"/>
              <a:t>Choose</a:t>
            </a:r>
            <a:r>
              <a:rPr lang="fr-FR" sz="1000" b="0" dirty="0"/>
              <a:t> a licence </a:t>
            </a:r>
            <a:r>
              <a:rPr lang="fr-FR" sz="900" dirty="0">
                <a:hlinkClick r:id="rId6"/>
              </a:rPr>
              <a:t>http://ufal.github.io/public-license-selector/</a:t>
            </a:r>
            <a:r>
              <a:rPr lang="fr-FR" sz="900" dirty="0"/>
              <a:t>  ; </a:t>
            </a:r>
            <a:r>
              <a:rPr lang="fr-FR" sz="900" dirty="0">
                <a:hlinkClick r:id="rId7"/>
              </a:rPr>
              <a:t>https://choosealicense.com/non-software/</a:t>
            </a:r>
            <a:r>
              <a:rPr lang="fr-FR" sz="900" dirty="0"/>
              <a:t>  </a:t>
            </a:r>
            <a:endParaRPr lang="fr-FR" sz="1000" dirty="0"/>
          </a:p>
          <a:p>
            <a:pPr>
              <a:spcBef>
                <a:spcPts val="600"/>
              </a:spcBef>
            </a:pPr>
            <a:r>
              <a:rPr lang="fr-FR" sz="1000" dirty="0"/>
              <a:t>Exemple de modalités d’accès « sur demande » aux données déposées dans l’entrepôt </a:t>
            </a:r>
            <a:r>
              <a:rPr lang="fr-FR" sz="1000" dirty="0" err="1"/>
              <a:t>ForestPlots</a:t>
            </a:r>
            <a:r>
              <a:rPr lang="fr-FR" sz="1000" dirty="0"/>
              <a:t> : </a:t>
            </a:r>
            <a:r>
              <a:rPr lang="fr-FR" sz="900" dirty="0">
                <a:hlinkClick r:id="rId8"/>
              </a:rPr>
              <a:t>https://www.forestplots.net/en/join-forestplots/working-with-data</a:t>
            </a:r>
            <a:r>
              <a:rPr lang="fr-FR" sz="900" dirty="0"/>
              <a:t> </a:t>
            </a:r>
            <a:r>
              <a:rPr lang="en-US" sz="1000" dirty="0"/>
              <a:t>ForestPlots.net provides a unique place for everyone who wants to measure, monitor and understand the world’s forests, and especially the tropical forests. Together we track more than 6,000 forest plots in 62 countries, recording the work of over 2,500 people. </a:t>
            </a:r>
            <a:r>
              <a:rPr lang="en-US" sz="1000" dirty="0">
                <a:hlinkClick r:id="rId9"/>
              </a:rPr>
              <a:t>https://www.forestplots.net/en/about</a:t>
            </a:r>
            <a:r>
              <a:rPr lang="en-US" sz="1000" dirty="0"/>
              <a:t> </a:t>
            </a:r>
            <a:endParaRPr lang="fr-FR" sz="1000" dirty="0"/>
          </a:p>
          <a:p>
            <a:endParaRPr lang="fr-FR" sz="1000" dirty="0"/>
          </a:p>
          <a:p>
            <a:r>
              <a:rPr lang="en-US" sz="1000" b="0" kern="1200" dirty="0" err="1">
                <a:solidFill>
                  <a:schemeClr val="tx1"/>
                </a:solidFill>
                <a:effectLst/>
                <a:latin typeface="+mn-lt"/>
                <a:ea typeface="+mn-ea"/>
                <a:cs typeface="+mn-cs"/>
              </a:rPr>
              <a:t>Projets</a:t>
            </a:r>
            <a:r>
              <a:rPr lang="en-US" sz="1000" b="0" kern="1200" dirty="0">
                <a:solidFill>
                  <a:schemeClr val="tx1"/>
                </a:solidFill>
                <a:effectLst/>
                <a:latin typeface="+mn-lt"/>
                <a:ea typeface="+mn-ea"/>
                <a:cs typeface="+mn-cs"/>
              </a:rPr>
              <a:t> Horizon Europe: The beneficiaries must manage the research data generated in the action  responsibly, in line with the FAIR principles and by taking all of the following actions:</a:t>
            </a:r>
            <a:br>
              <a:rPr lang="en-US" sz="1000" b="0" dirty="0"/>
            </a:br>
            <a:r>
              <a:rPr lang="en-US" sz="1000" b="0" kern="1200" dirty="0">
                <a:solidFill>
                  <a:schemeClr val="tx1"/>
                </a:solidFill>
                <a:effectLst/>
                <a:latin typeface="+mn-lt"/>
                <a:ea typeface="+mn-ea"/>
                <a:cs typeface="+mn-cs"/>
              </a:rPr>
              <a:t>- establish a data management plan (‘DMP’) (and regularly update it)</a:t>
            </a:r>
            <a:br>
              <a:rPr lang="en-US" sz="1000" b="0" dirty="0"/>
            </a:br>
            <a:r>
              <a:rPr lang="en-US" sz="1000" b="0" kern="1200" dirty="0">
                <a:solidFill>
                  <a:schemeClr val="tx1"/>
                </a:solidFill>
                <a:effectLst/>
                <a:latin typeface="+mn-lt"/>
                <a:ea typeface="+mn-ea"/>
                <a:cs typeface="+mn-cs"/>
              </a:rPr>
              <a:t>- as soon as possible and within the deadlines set out in the DMP, deposit the data in a trusted repository</a:t>
            </a:r>
            <a:br>
              <a:rPr lang="en-US" sz="1000" dirty="0"/>
            </a:br>
            <a:r>
              <a:rPr lang="en-US" sz="1000" dirty="0"/>
              <a:t>-</a:t>
            </a:r>
            <a:r>
              <a:rPr lang="en-US" sz="1000" kern="1200" dirty="0">
                <a:solidFill>
                  <a:schemeClr val="tx1"/>
                </a:solidFill>
                <a:effectLst/>
                <a:latin typeface="+mn-lt"/>
                <a:ea typeface="+mn-ea"/>
                <a:cs typeface="+mn-cs"/>
              </a:rPr>
              <a:t> </a:t>
            </a:r>
            <a:r>
              <a:rPr lang="en-US" sz="1000" b="1" kern="1200" dirty="0">
                <a:solidFill>
                  <a:schemeClr val="tx1"/>
                </a:solidFill>
                <a:effectLst/>
                <a:latin typeface="+mn-lt"/>
                <a:ea typeface="+mn-ea"/>
                <a:cs typeface="+mn-cs"/>
              </a:rPr>
              <a:t>ensure open access, via the repository, to the deposited data</a:t>
            </a:r>
            <a:r>
              <a:rPr lang="en-US" sz="1000" kern="1200" dirty="0">
                <a:solidFill>
                  <a:schemeClr val="tx1"/>
                </a:solidFill>
                <a:effectLst/>
                <a:latin typeface="+mn-lt"/>
                <a:ea typeface="+mn-ea"/>
                <a:cs typeface="+mn-cs"/>
              </a:rPr>
              <a:t>, under a </a:t>
            </a:r>
            <a:r>
              <a:rPr lang="en-US" sz="1000" b="1" kern="1200" dirty="0">
                <a:solidFill>
                  <a:schemeClr val="tx1"/>
                </a:solidFill>
                <a:effectLst/>
                <a:latin typeface="+mn-lt"/>
                <a:ea typeface="+mn-ea"/>
                <a:cs typeface="+mn-cs"/>
              </a:rPr>
              <a:t>CC-BY License </a:t>
            </a:r>
            <a:r>
              <a:rPr lang="en-US" sz="1000" kern="1200" dirty="0">
                <a:solidFill>
                  <a:schemeClr val="tx1"/>
                </a:solidFill>
                <a:effectLst/>
                <a:latin typeface="+mn-lt"/>
                <a:ea typeface="+mn-ea"/>
                <a:cs typeface="+mn-cs"/>
              </a:rPr>
              <a:t>or CC0 or equivalent </a:t>
            </a:r>
            <a:r>
              <a:rPr lang="en-US" sz="1000" kern="1200" dirty="0" err="1">
                <a:solidFill>
                  <a:schemeClr val="tx1"/>
                </a:solidFill>
                <a:effectLst/>
                <a:latin typeface="+mn-lt"/>
                <a:ea typeface="+mn-ea"/>
                <a:cs typeface="+mn-cs"/>
              </a:rPr>
              <a:t>licence</a:t>
            </a:r>
            <a:r>
              <a:rPr lang="en-US" sz="1000" kern="1200" dirty="0">
                <a:solidFill>
                  <a:schemeClr val="tx1"/>
                </a:solidFill>
                <a:effectLst/>
                <a:latin typeface="+mn-lt"/>
                <a:ea typeface="+mn-ea"/>
                <a:cs typeface="+mn-cs"/>
              </a:rPr>
              <a:t>, following the principle ‘as open as possible as closed as necessary’, unless providing open access would be against:</a:t>
            </a:r>
          </a:p>
          <a:p>
            <a:pPr defTabSz="182563"/>
            <a:r>
              <a:rPr lang="en-US" sz="1000" kern="1200" dirty="0">
                <a:solidFill>
                  <a:schemeClr val="tx1"/>
                </a:solidFill>
                <a:effectLst/>
                <a:latin typeface="+mn-lt"/>
                <a:ea typeface="+mn-ea"/>
                <a:cs typeface="+mn-cs"/>
              </a:rPr>
              <a:t>	- the beneficiary’s legitimate interests, including regarding commercial exploitation, or</a:t>
            </a:r>
          </a:p>
          <a:p>
            <a:pPr defTabSz="179388"/>
            <a:r>
              <a:rPr lang="en-US" sz="1000" kern="1200" dirty="0">
                <a:solidFill>
                  <a:schemeClr val="tx1"/>
                </a:solidFill>
                <a:effectLst/>
                <a:latin typeface="+mn-lt"/>
                <a:ea typeface="+mn-ea"/>
                <a:cs typeface="+mn-cs"/>
              </a:rPr>
              <a:t>	- be contrary to any other constraints, in particular the EU competitive interests or the beneficiary’s obligations under this Agreement; </a:t>
            </a:r>
          </a:p>
          <a:p>
            <a:r>
              <a:rPr lang="en-US" sz="1000" b="1" kern="1200" dirty="0">
                <a:solidFill>
                  <a:schemeClr val="tx1"/>
                </a:solidFill>
                <a:effectLst/>
                <a:latin typeface="+mn-lt"/>
                <a:ea typeface="+mn-ea"/>
                <a:cs typeface="+mn-cs"/>
              </a:rPr>
              <a:t>if open access is not provided </a:t>
            </a:r>
            <a:r>
              <a:rPr lang="en-US" sz="1000" b="0" kern="1200" dirty="0">
                <a:solidFill>
                  <a:schemeClr val="tx1"/>
                </a:solidFill>
                <a:effectLst/>
                <a:latin typeface="+mn-lt"/>
                <a:ea typeface="+mn-ea"/>
                <a:cs typeface="+mn-cs"/>
              </a:rPr>
              <a:t>(to some or all data), </a:t>
            </a:r>
            <a:r>
              <a:rPr lang="en-US" sz="1000" b="1" kern="1200" dirty="0">
                <a:solidFill>
                  <a:schemeClr val="tx1"/>
                </a:solidFill>
                <a:effectLst/>
                <a:latin typeface="+mn-lt"/>
                <a:ea typeface="+mn-ea"/>
                <a:cs typeface="+mn-cs"/>
              </a:rPr>
              <a:t>this must be justified in the DMP.</a:t>
            </a:r>
          </a:p>
          <a:p>
            <a:pPr marL="171450" indent="-171450">
              <a:buFontTx/>
              <a:buChar char="-"/>
            </a:pPr>
            <a:r>
              <a:rPr lang="en-US" sz="1000" kern="1200" dirty="0">
                <a:solidFill>
                  <a:schemeClr val="tx1"/>
                </a:solidFill>
                <a:effectLst/>
                <a:latin typeface="+mn-lt"/>
                <a:ea typeface="+mn-ea"/>
                <a:cs typeface="+mn-cs"/>
              </a:rPr>
              <a:t>provide information via the repository about any research output or any other tools and instruments needed to re-use or validate the data.</a:t>
            </a:r>
            <a:endParaRPr lang="fr-FR" sz="1000" dirty="0"/>
          </a:p>
          <a:p>
            <a:pPr>
              <a:spcBef>
                <a:spcPts val="600"/>
              </a:spcBef>
            </a:pPr>
            <a:r>
              <a:rPr lang="fr-FR" sz="1000" b="1" dirty="0"/>
              <a:t>Licence CC-BY</a:t>
            </a:r>
            <a:r>
              <a:rPr lang="fr-FR" sz="1000" dirty="0"/>
              <a:t>: </a:t>
            </a:r>
            <a:r>
              <a:rPr lang="fr-FR" sz="1000" dirty="0">
                <a:hlinkClick r:id="rId10"/>
              </a:rPr>
              <a:t>https://creativecommons.org/licenses/by/2.0/fr/</a:t>
            </a:r>
            <a:r>
              <a:rPr lang="fr-FR" sz="1000" dirty="0"/>
              <a:t>. Cette licence autorise l’utilisateur à:</a:t>
            </a:r>
          </a:p>
          <a:p>
            <a:r>
              <a:rPr lang="fr-FR" sz="1000" dirty="0"/>
              <a:t>    Partager: copier, distribuer et communiquer le matériel par tous moyens</a:t>
            </a:r>
          </a:p>
          <a:p>
            <a:r>
              <a:rPr lang="fr-FR" sz="1000" dirty="0"/>
              <a:t>    Adapter: remixer, transformer et créer à partir du matériel pour toute utilisation, y compris commerciale. </a:t>
            </a:r>
          </a:p>
          <a:p>
            <a:r>
              <a:rPr lang="fr-FR" sz="1000" dirty="0"/>
              <a:t>Selon les conditions suivantes :</a:t>
            </a:r>
          </a:p>
          <a:p>
            <a:r>
              <a:rPr lang="fr-FR" sz="1000" dirty="0"/>
              <a:t>    Attribution: l’utilisateur doit vous créditer de l'Œuvre, intégrer un lien vers la licence et indiquer si des modifications ont été effectuées. </a:t>
            </a:r>
          </a:p>
          <a:p>
            <a:r>
              <a:rPr lang="fr-FR" sz="1000" dirty="0"/>
              <a:t>    Pas de restrictions complémentaires: l’utilisateur n’est pas autorisé à appliquer des conditions légales ou des mesures techniques qui restreindraient légalement autrui à utiliser l'</a:t>
            </a:r>
            <a:r>
              <a:rPr lang="fr-FR" sz="1000" dirty="0" err="1"/>
              <a:t>Oeuvre</a:t>
            </a:r>
            <a:r>
              <a:rPr lang="fr-FR" sz="1000" dirty="0"/>
              <a:t> dans les conditions décrites par la licence.</a:t>
            </a:r>
          </a:p>
          <a:p>
            <a:endParaRPr lang="fr-FR" sz="1000" dirty="0"/>
          </a:p>
          <a:p>
            <a:r>
              <a:rPr lang="fr-FR" sz="1000" dirty="0"/>
              <a:t>Exemples de licences de bases de données : </a:t>
            </a:r>
            <a:r>
              <a:rPr lang="fr-FR" sz="900" dirty="0">
                <a:hlinkClick r:id="rId11"/>
              </a:rPr>
              <a:t>https://uquebec.libguides.com/ld.php?content_id=35864375</a:t>
            </a:r>
            <a:r>
              <a:rPr lang="fr-FR" sz="900" dirty="0"/>
              <a:t>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1677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5144983"/>
          </a:xfrm>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9477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1"/>
            <a:ext cx="5438775" cy="5210172"/>
          </a:xfrm>
        </p:spPr>
        <p:txBody>
          <a:bodyPr/>
          <a:lstStyle/>
          <a:p>
            <a:endParaRPr lang="fr-FR" sz="9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41997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36143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mn-lt"/>
              </a:rPr>
              <a:t>Projet </a:t>
            </a:r>
            <a:r>
              <a:rPr lang="fr-FR" sz="1100" b="1" dirty="0" err="1">
                <a:latin typeface="+mn-lt"/>
              </a:rPr>
              <a:t>POdePO</a:t>
            </a:r>
            <a:r>
              <a:rPr lang="fr-FR" sz="1100" b="1" dirty="0">
                <a:latin typeface="+mn-lt"/>
              </a:rPr>
              <a:t> Bourget </a:t>
            </a:r>
            <a:r>
              <a:rPr lang="fr-FR" sz="1100" dirty="0">
                <a:latin typeface="+mn-lt"/>
              </a:rPr>
              <a:t>- Suivi (fictif) de population de poissons dans le lac du Bourget (PGD pédagogique de projet ANR fictif): </a:t>
            </a:r>
            <a:r>
              <a:rPr lang="fr-FR" sz="1050" dirty="0">
                <a:latin typeface="+mn-lt"/>
                <a:hlinkClick r:id="rId3"/>
              </a:rPr>
              <a:t>https://dmp.opidor.fr/plans/12770/export.pdf</a:t>
            </a:r>
            <a:r>
              <a:rPr lang="fr-FR" sz="105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mn-lt"/>
              </a:rPr>
              <a:t>Ce PGD est disponible dans les PGD publics de DMP </a:t>
            </a:r>
            <a:r>
              <a:rPr lang="fr-FR" sz="1100" dirty="0" err="1">
                <a:latin typeface="+mn-lt"/>
              </a:rPr>
              <a:t>OPIDoR</a:t>
            </a:r>
            <a:r>
              <a:rPr lang="fr-FR" sz="1100" dirty="0">
                <a:latin typeface="+mn-lt"/>
              </a:rPr>
              <a:t> : </a:t>
            </a:r>
            <a:r>
              <a:rPr lang="fr-FR" sz="1050" dirty="0">
                <a:latin typeface="+mn-lt"/>
                <a:hlinkClick r:id="rId4"/>
              </a:rPr>
              <a:t>https://dmp.opidor.fr/public_plans</a:t>
            </a:r>
            <a:r>
              <a:rPr lang="fr-FR" sz="1050" dirty="0">
                <a:latin typeface="+mn-lt"/>
              </a:rPr>
              <a:t> </a:t>
            </a: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83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Projet </a:t>
            </a:r>
            <a:r>
              <a:rPr lang="fr-FR" sz="1000" b="1" dirty="0" err="1"/>
              <a:t>EnvMetaGen</a:t>
            </a:r>
            <a:r>
              <a:rPr lang="fr-FR" sz="1000" dirty="0"/>
              <a:t> - </a:t>
            </a:r>
            <a:r>
              <a:rPr lang="en-US" sz="1000" b="0" dirty="0"/>
              <a:t>Capacity Building at </a:t>
            </a:r>
            <a:r>
              <a:rPr lang="en-US" sz="1000" b="0" dirty="0" err="1"/>
              <a:t>InBIO</a:t>
            </a:r>
            <a:r>
              <a:rPr lang="en-US" sz="1000" b="0" dirty="0"/>
              <a:t> for Research and Innovation Using Environmental Metagenomics. </a:t>
            </a:r>
            <a:r>
              <a:rPr lang="fr-FR" sz="1000" dirty="0"/>
              <a:t>Le PGD est accessible dans « </a:t>
            </a:r>
            <a:r>
              <a:rPr lang="fr-FR" sz="1000" dirty="0" err="1"/>
              <a:t>Results</a:t>
            </a:r>
            <a:r>
              <a:rPr lang="fr-FR" sz="1000" dirty="0"/>
              <a:t> » et dans « Documents; Reports »: </a:t>
            </a:r>
            <a:r>
              <a:rPr lang="fr-FR" sz="1000" dirty="0">
                <a:hlinkClick r:id="rId3"/>
              </a:rPr>
              <a:t>https://cordis.europa.eu/project/id/668981/results</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Idem pour le projet </a:t>
            </a:r>
            <a:r>
              <a:rPr lang="fr-FR" sz="1000" b="1" dirty="0"/>
              <a:t>TROPIBIO </a:t>
            </a:r>
            <a:r>
              <a:rPr lang="fr-FR" sz="1000" dirty="0"/>
              <a:t>- </a:t>
            </a:r>
            <a:r>
              <a:rPr lang="en-US" sz="1000" dirty="0"/>
              <a:t>Expanding potential in </a:t>
            </a:r>
            <a:r>
              <a:rPr lang="en-US" sz="1000" dirty="0" err="1"/>
              <a:t>TROPIcal</a:t>
            </a:r>
            <a:r>
              <a:rPr lang="en-US" sz="1000" dirty="0"/>
              <a:t> </a:t>
            </a:r>
            <a:r>
              <a:rPr lang="en-US" sz="1000" dirty="0" err="1"/>
              <a:t>BIOdiversity</a:t>
            </a:r>
            <a:r>
              <a:rPr lang="en-US" sz="1000" dirty="0"/>
              <a:t> and ecosystem research towards sustainable life on land : </a:t>
            </a:r>
            <a:r>
              <a:rPr lang="en-US" sz="1000" dirty="0">
                <a:hlinkClick r:id="rId4"/>
              </a:rPr>
              <a:t>https://cordis.europa.eu/project/id/854248/results</a:t>
            </a:r>
            <a:r>
              <a:rPr lang="en-US" sz="1000" dirty="0"/>
              <a:t> </a:t>
            </a:r>
            <a:endParaRPr lang="fr-FR" sz="1000" dirty="0"/>
          </a:p>
          <a:p>
            <a:endParaRPr lang="fr-FR" sz="1000" dirty="0"/>
          </a:p>
          <a:p>
            <a:r>
              <a:rPr lang="fr-FR" sz="1000" dirty="0"/>
              <a:t>Projet </a:t>
            </a:r>
            <a:r>
              <a:rPr lang="fr-FR" sz="1000" b="1" dirty="0"/>
              <a:t>MUSA</a:t>
            </a:r>
            <a:r>
              <a:rPr lang="fr-FR" sz="1000" dirty="0"/>
              <a:t> - </a:t>
            </a:r>
            <a:r>
              <a:rPr lang="en-US" sz="1000" dirty="0"/>
              <a:t>Microbial Uptakes for Sustainable management of major </a:t>
            </a:r>
            <a:r>
              <a:rPr lang="en-US" sz="1000" dirty="0" err="1"/>
              <a:t>bananA</a:t>
            </a:r>
            <a:r>
              <a:rPr lang="en-US" sz="1000" dirty="0"/>
              <a:t> pests and diseases : </a:t>
            </a:r>
            <a:r>
              <a:rPr lang="fr-FR" sz="1000" dirty="0">
                <a:hlinkClick r:id="rId5"/>
              </a:rPr>
              <a:t>https://cordis.europa.eu/project/id/727624/results</a:t>
            </a:r>
            <a:r>
              <a:rPr lang="fr-FR" sz="1000" dirty="0"/>
              <a:t> </a:t>
            </a:r>
          </a:p>
          <a:p>
            <a:r>
              <a:rPr lang="fr-FR" sz="1000" dirty="0"/>
              <a:t>« The  </a:t>
            </a:r>
            <a:r>
              <a:rPr lang="fr-FR" sz="1000" dirty="0" err="1"/>
              <a:t>sequence</a:t>
            </a:r>
            <a:r>
              <a:rPr lang="fr-FR" sz="1000" dirty="0"/>
              <a:t>  data  for  fungi  and  </a:t>
            </a:r>
            <a:r>
              <a:rPr lang="fr-FR" sz="1000" dirty="0" err="1"/>
              <a:t>bacteria</a:t>
            </a:r>
            <a:r>
              <a:rPr lang="fr-FR" sz="1000" dirty="0"/>
              <a:t>  </a:t>
            </a:r>
            <a:r>
              <a:rPr lang="fr-FR" sz="1000" dirty="0" err="1"/>
              <a:t>will</a:t>
            </a:r>
            <a:r>
              <a:rPr lang="fr-FR" sz="1000" dirty="0"/>
              <a:t>  </a:t>
            </a:r>
            <a:r>
              <a:rPr lang="fr-FR" sz="1000" dirty="0" err="1"/>
              <a:t>be</a:t>
            </a:r>
            <a:r>
              <a:rPr lang="fr-FR" sz="1000" dirty="0"/>
              <a:t>  </a:t>
            </a:r>
            <a:r>
              <a:rPr lang="fr-FR" sz="1000" dirty="0" err="1"/>
              <a:t>permanently</a:t>
            </a:r>
            <a:r>
              <a:rPr lang="fr-FR" sz="1000" dirty="0"/>
              <a:t>  </a:t>
            </a:r>
            <a:r>
              <a:rPr lang="fr-FR" sz="1000" dirty="0" err="1"/>
              <a:t>deposited</a:t>
            </a:r>
            <a:r>
              <a:rPr lang="fr-FR" sz="1000" dirty="0"/>
              <a:t>  in  public repositories  </a:t>
            </a:r>
            <a:r>
              <a:rPr lang="fr-FR" sz="1000" dirty="0" err="1"/>
              <a:t>such</a:t>
            </a:r>
            <a:r>
              <a:rPr lang="fr-FR" sz="1000" dirty="0"/>
              <a:t>  as  NCBI  (</a:t>
            </a:r>
            <a:r>
              <a:rPr lang="fr-FR" sz="1000" dirty="0">
                <a:hlinkClick r:id="rId6"/>
              </a:rPr>
              <a:t>https://www.ncbi.nlm.nih.gov/</a:t>
            </a:r>
            <a:r>
              <a:rPr lang="fr-FR" sz="1000" dirty="0"/>
              <a:t>)  or  EMBO  (</a:t>
            </a:r>
            <a:r>
              <a:rPr lang="fr-FR" sz="1000" dirty="0">
                <a:hlinkClick r:id="rId7"/>
              </a:rPr>
              <a:t>https://www.embo.org/</a:t>
            </a:r>
            <a:r>
              <a:rPr lang="fr-FR" sz="1000" dirty="0"/>
              <a:t> ). </a:t>
            </a:r>
            <a:r>
              <a:rPr lang="fr-FR" sz="1000" dirty="0" err="1"/>
              <a:t>Genome</a:t>
            </a:r>
            <a:r>
              <a:rPr lang="fr-FR" sz="1000" dirty="0"/>
              <a:t> data </a:t>
            </a:r>
            <a:r>
              <a:rPr lang="fr-FR" sz="1000" dirty="0" err="1"/>
              <a:t>from</a:t>
            </a:r>
            <a:r>
              <a:rPr lang="fr-FR" sz="1000" dirty="0"/>
              <a:t> banana </a:t>
            </a:r>
            <a:r>
              <a:rPr lang="fr-FR" sz="1000" dirty="0" err="1"/>
              <a:t>will</a:t>
            </a:r>
            <a:r>
              <a:rPr lang="fr-FR" sz="1000" dirty="0"/>
              <a:t> </a:t>
            </a:r>
            <a:r>
              <a:rPr lang="fr-FR" sz="1000" dirty="0" err="1"/>
              <a:t>be</a:t>
            </a:r>
            <a:r>
              <a:rPr lang="fr-FR" sz="1000" dirty="0"/>
              <a:t> </a:t>
            </a:r>
            <a:r>
              <a:rPr lang="fr-FR" sz="1000" dirty="0" err="1"/>
              <a:t>also</a:t>
            </a:r>
            <a:r>
              <a:rPr lang="fr-FR" sz="1000" dirty="0"/>
              <a:t> </a:t>
            </a:r>
            <a:r>
              <a:rPr lang="fr-FR" sz="1000" dirty="0" err="1"/>
              <a:t>deposited</a:t>
            </a:r>
            <a:r>
              <a:rPr lang="fr-FR" sz="1000" dirty="0"/>
              <a:t> on one or more of the </a:t>
            </a:r>
            <a:r>
              <a:rPr lang="fr-FR" sz="1000" dirty="0" err="1"/>
              <a:t>available</a:t>
            </a:r>
            <a:r>
              <a:rPr lang="fr-FR" sz="1000" dirty="0"/>
              <a:t> public </a:t>
            </a:r>
            <a:r>
              <a:rPr lang="fr-FR" sz="1000" dirty="0" err="1"/>
              <a:t>databases</a:t>
            </a:r>
            <a:r>
              <a:rPr lang="fr-FR" sz="1000" dirty="0"/>
              <a:t> </a:t>
            </a:r>
            <a:r>
              <a:rPr lang="fr-FR" sz="1000" dirty="0" err="1"/>
              <a:t>dedicated</a:t>
            </a:r>
            <a:r>
              <a:rPr lang="fr-FR" sz="1000" dirty="0"/>
              <a:t> to </a:t>
            </a:r>
            <a:r>
              <a:rPr lang="fr-FR" sz="1000" dirty="0" err="1"/>
              <a:t>this</a:t>
            </a:r>
            <a:r>
              <a:rPr lang="fr-FR" sz="1000" dirty="0"/>
              <a:t> </a:t>
            </a:r>
            <a:r>
              <a:rPr lang="fr-FR" sz="1000" dirty="0" err="1"/>
              <a:t>crop</a:t>
            </a:r>
            <a:r>
              <a:rPr lang="fr-FR" sz="1000" dirty="0"/>
              <a:t>, </a:t>
            </a:r>
            <a:r>
              <a:rPr lang="fr-FR" sz="1000" dirty="0" err="1"/>
              <a:t>such</a:t>
            </a:r>
            <a:r>
              <a:rPr lang="fr-FR" sz="1000" dirty="0"/>
              <a:t> as the Banana </a:t>
            </a:r>
            <a:r>
              <a:rPr lang="fr-FR" sz="1000" dirty="0" err="1"/>
              <a:t>Genome</a:t>
            </a:r>
            <a:r>
              <a:rPr lang="fr-FR" sz="1000" dirty="0"/>
              <a:t> Hub (BGH) (http://banana-genome-hub.southgreen.fr/home1),  Musa  Marker  Database  (</a:t>
            </a:r>
            <a:r>
              <a:rPr lang="fr-FR" sz="1000" dirty="0" err="1"/>
              <a:t>MMDb</a:t>
            </a:r>
            <a:r>
              <a:rPr lang="fr-FR" sz="1000" dirty="0"/>
              <a:t>) (</a:t>
            </a:r>
            <a:r>
              <a:rPr lang="fr-FR" sz="1000" dirty="0">
                <a:hlinkClick r:id="rId8"/>
              </a:rPr>
              <a:t>http://www.agrogene.ac.cn:8088/mumdb/index.html</a:t>
            </a:r>
            <a:r>
              <a:rPr lang="fr-FR" sz="1000" dirty="0"/>
              <a:t> ),  </a:t>
            </a:r>
            <a:r>
              <a:rPr lang="fr-FR" sz="1000" dirty="0" err="1"/>
              <a:t>TropGENE</a:t>
            </a:r>
            <a:r>
              <a:rPr lang="fr-FR" sz="1000" dirty="0"/>
              <a:t>  Database  (</a:t>
            </a:r>
            <a:r>
              <a:rPr lang="fr-FR" sz="1000" dirty="0" err="1"/>
              <a:t>TropGeneDB</a:t>
            </a:r>
            <a:r>
              <a:rPr lang="fr-FR" sz="1000" dirty="0"/>
              <a:t>) (</a:t>
            </a:r>
            <a:r>
              <a:rPr lang="fr-FR" sz="1000" dirty="0">
                <a:hlinkClick r:id="rId9"/>
              </a:rPr>
              <a:t>http://tropgenedb.cirad.fr/tropgene/JSP/index.jsp</a:t>
            </a:r>
            <a:r>
              <a:rPr lang="fr-FR" sz="1000" dirty="0"/>
              <a:t> )  and  Musa  </a:t>
            </a:r>
            <a:r>
              <a:rPr lang="fr-FR" sz="1000" dirty="0" err="1"/>
              <a:t>Germplasm</a:t>
            </a:r>
            <a:r>
              <a:rPr lang="fr-FR" sz="1000" dirty="0"/>
              <a:t>  Information System  (MGIS)  (</a:t>
            </a:r>
            <a:r>
              <a:rPr lang="fr-FR" sz="1000" dirty="0">
                <a:hlinkClick r:id="rId10"/>
              </a:rPr>
              <a:t>https://www.crop-diversity.org/mgis/gigwa</a:t>
            </a:r>
            <a:r>
              <a:rPr lang="fr-FR" sz="1000" dirty="0"/>
              <a:t> ). </a:t>
            </a:r>
          </a:p>
          <a:p>
            <a:r>
              <a:rPr lang="en-US" sz="1000" kern="1200" dirty="0">
                <a:solidFill>
                  <a:schemeClr val="tx1"/>
                </a:solidFill>
                <a:effectLst/>
                <a:latin typeface="+mn-lt"/>
                <a:ea typeface="+mn-ea"/>
                <a:cs typeface="+mn-cs"/>
              </a:rPr>
              <a:t>Microbial resources obtained during the MUSA activities will be deposited and stored in </a:t>
            </a:r>
            <a:br>
              <a:rPr lang="en-US" sz="1000" dirty="0"/>
            </a:br>
            <a:r>
              <a:rPr lang="en-US" sz="1000" kern="1200" dirty="0">
                <a:solidFill>
                  <a:schemeClr val="tx1"/>
                </a:solidFill>
                <a:effectLst/>
                <a:latin typeface="+mn-lt"/>
                <a:ea typeface="+mn-ea"/>
                <a:cs typeface="+mn-cs"/>
              </a:rPr>
              <a:t>public collections, such as CBS, DSMZ and other national or international collections. Their </a:t>
            </a:r>
            <a:br>
              <a:rPr lang="en-US" sz="1000" dirty="0"/>
            </a:br>
            <a:r>
              <a:rPr lang="en-US" sz="1000" kern="1200" dirty="0">
                <a:solidFill>
                  <a:schemeClr val="tx1"/>
                </a:solidFill>
                <a:effectLst/>
                <a:latin typeface="+mn-lt"/>
                <a:ea typeface="+mn-ea"/>
                <a:cs typeface="+mn-cs"/>
              </a:rPr>
              <a:t>use and share will be carried out following the Nagoya's protocol provisions. Any related </a:t>
            </a:r>
            <a:br>
              <a:rPr lang="en-US" sz="1000" dirty="0"/>
            </a:br>
            <a:r>
              <a:rPr lang="en-US" sz="1000" kern="1200" dirty="0">
                <a:solidFill>
                  <a:schemeClr val="tx1"/>
                </a:solidFill>
                <a:effectLst/>
                <a:latin typeface="+mn-lt"/>
                <a:ea typeface="+mn-ea"/>
                <a:cs typeface="+mn-cs"/>
              </a:rPr>
              <a:t>exploitation plan will be also subjected to the rules established in the Consortium </a:t>
            </a:r>
            <a:br>
              <a:rPr lang="en-US" sz="1000" dirty="0"/>
            </a:br>
            <a:r>
              <a:rPr lang="en-US" sz="1000" kern="1200" dirty="0">
                <a:solidFill>
                  <a:schemeClr val="tx1"/>
                </a:solidFill>
                <a:effectLst/>
                <a:latin typeface="+mn-lt"/>
                <a:ea typeface="+mn-ea"/>
                <a:cs typeface="+mn-cs"/>
              </a:rPr>
              <a:t>Agreement. A due diligence report will be produced and submitted to an available National </a:t>
            </a:r>
            <a:br>
              <a:rPr lang="en-US" sz="1000" dirty="0"/>
            </a:br>
            <a:r>
              <a:rPr lang="en-US" sz="1000" kern="1200" dirty="0">
                <a:solidFill>
                  <a:schemeClr val="tx1"/>
                </a:solidFill>
                <a:effectLst/>
                <a:latin typeface="+mn-lt"/>
                <a:ea typeface="+mn-ea"/>
                <a:cs typeface="+mn-cs"/>
              </a:rPr>
              <a:t>Authority, during the Project time course. “</a:t>
            </a:r>
          </a:p>
          <a:p>
            <a:endParaRPr lang="en-US" sz="1000" i="1" kern="1200" dirty="0">
              <a:solidFill>
                <a:schemeClr val="tx1"/>
              </a:solidFill>
              <a:effectLst/>
              <a:latin typeface="+mn-lt"/>
              <a:ea typeface="+mn-ea"/>
              <a:cs typeface="+mn-cs"/>
            </a:endParaRPr>
          </a:p>
          <a:p>
            <a:r>
              <a:rPr lang="en-US" sz="1000" i="0" kern="1200" dirty="0">
                <a:solidFill>
                  <a:schemeClr val="tx1"/>
                </a:solidFill>
                <a:effectLst/>
                <a:latin typeface="+mn-lt"/>
                <a:ea typeface="+mn-ea"/>
                <a:cs typeface="+mn-cs"/>
              </a:rPr>
              <a:t>Cas du </a:t>
            </a:r>
            <a:r>
              <a:rPr lang="en-US" sz="1000" i="0" kern="1200" dirty="0" err="1">
                <a:solidFill>
                  <a:schemeClr val="tx1"/>
                </a:solidFill>
                <a:effectLst/>
                <a:latin typeface="+mn-lt"/>
                <a:ea typeface="+mn-ea"/>
                <a:cs typeface="+mn-cs"/>
              </a:rPr>
              <a:t>projet</a:t>
            </a:r>
            <a:r>
              <a:rPr lang="en-US" sz="1000" i="0" kern="1200" dirty="0">
                <a:solidFill>
                  <a:schemeClr val="tx1"/>
                </a:solidFill>
                <a:effectLst/>
                <a:latin typeface="+mn-lt"/>
                <a:ea typeface="+mn-ea"/>
                <a:cs typeface="+mn-cs"/>
              </a:rPr>
              <a:t> </a:t>
            </a:r>
            <a:r>
              <a:rPr lang="en-US" sz="1000" b="1" i="0" kern="1200" dirty="0" err="1">
                <a:solidFill>
                  <a:schemeClr val="tx1"/>
                </a:solidFill>
                <a:effectLst/>
                <a:latin typeface="+mn-lt"/>
                <a:ea typeface="+mn-ea"/>
                <a:cs typeface="+mn-cs"/>
              </a:rPr>
              <a:t>Africultures</a:t>
            </a:r>
            <a:r>
              <a:rPr lang="en-US" sz="1000" dirty="0"/>
              <a:t> – Enhancing Food Security in African Agricultural Systems with the Support of Remote Sensing </a:t>
            </a:r>
            <a:r>
              <a:rPr lang="en-US" sz="1000" i="0" kern="1200" dirty="0">
                <a:solidFill>
                  <a:schemeClr val="tx1"/>
                </a:solidFill>
                <a:effectLst/>
                <a:latin typeface="+mn-lt"/>
                <a:ea typeface="+mn-ea"/>
                <a:cs typeface="+mn-cs"/>
              </a:rPr>
              <a:t>: </a:t>
            </a:r>
            <a:r>
              <a:rPr lang="en-US" sz="1000" i="0" kern="1200" dirty="0">
                <a:solidFill>
                  <a:schemeClr val="tx1"/>
                </a:solidFill>
                <a:effectLst/>
                <a:latin typeface="+mn-lt"/>
                <a:ea typeface="+mn-ea"/>
                <a:cs typeface="+mn-cs"/>
                <a:hlinkClick r:id="rId11"/>
              </a:rPr>
              <a:t>https://www.africultures.eu/afbeeldingen/pdf/AfriCRS-D02-GMV-DataManagementPlan_v1.0_31_07_2018.pdf</a:t>
            </a:r>
            <a:r>
              <a:rPr lang="en-US" sz="1000" i="0" kern="1200" dirty="0">
                <a:solidFill>
                  <a:schemeClr val="tx1"/>
                </a:solidFill>
                <a:effectLst/>
                <a:latin typeface="+mn-lt"/>
                <a:ea typeface="+mn-ea"/>
                <a:cs typeface="+mn-cs"/>
              </a:rPr>
              <a:t> </a:t>
            </a:r>
          </a:p>
          <a:p>
            <a:r>
              <a:rPr lang="en-US" sz="1000" i="0" kern="1200" dirty="0" err="1">
                <a:solidFill>
                  <a:schemeClr val="tx1"/>
                </a:solidFill>
                <a:effectLst/>
                <a:latin typeface="+mn-lt"/>
                <a:ea typeface="+mn-ea"/>
                <a:cs typeface="+mn-cs"/>
              </a:rPr>
              <a:t>Dépot</a:t>
            </a:r>
            <a:r>
              <a:rPr lang="en-US" sz="1000" i="0" kern="1200" dirty="0">
                <a:solidFill>
                  <a:schemeClr val="tx1"/>
                </a:solidFill>
                <a:effectLst/>
                <a:latin typeface="+mn-lt"/>
                <a:ea typeface="+mn-ea"/>
                <a:cs typeface="+mn-cs"/>
              </a:rPr>
              <a:t> des </a:t>
            </a:r>
            <a:r>
              <a:rPr lang="en-US" sz="1000" i="0" kern="1200" dirty="0" err="1">
                <a:solidFill>
                  <a:schemeClr val="tx1"/>
                </a:solidFill>
                <a:effectLst/>
                <a:latin typeface="+mn-lt"/>
                <a:ea typeface="+mn-ea"/>
                <a:cs typeface="+mn-cs"/>
              </a:rPr>
              <a:t>données</a:t>
            </a:r>
            <a:r>
              <a:rPr lang="en-US" sz="1000" i="0" kern="1200" dirty="0">
                <a:solidFill>
                  <a:schemeClr val="tx1"/>
                </a:solidFill>
                <a:effectLst/>
                <a:latin typeface="+mn-lt"/>
                <a:ea typeface="+mn-ea"/>
                <a:cs typeface="+mn-cs"/>
              </a:rPr>
              <a:t> à </a:t>
            </a:r>
            <a:r>
              <a:rPr lang="en-US" sz="1000" i="0" kern="1200" dirty="0" err="1">
                <a:solidFill>
                  <a:schemeClr val="tx1"/>
                </a:solidFill>
                <a:effectLst/>
                <a:latin typeface="+mn-lt"/>
                <a:ea typeface="+mn-ea"/>
                <a:cs typeface="+mn-cs"/>
              </a:rPr>
              <a:t>l’origine</a:t>
            </a:r>
            <a:r>
              <a:rPr lang="en-US" sz="1000" i="0" kern="1200" dirty="0">
                <a:solidFill>
                  <a:schemeClr val="tx1"/>
                </a:solidFill>
                <a:effectLst/>
                <a:latin typeface="+mn-lt"/>
                <a:ea typeface="+mn-ea"/>
                <a:cs typeface="+mn-cs"/>
              </a:rPr>
              <a:t> de publications dans PANGAEA et GEOSS avec justification </a:t>
            </a:r>
            <a:r>
              <a:rPr lang="en-US" sz="1000" i="0" kern="1200" dirty="0" err="1">
                <a:solidFill>
                  <a:schemeClr val="tx1"/>
                </a:solidFill>
                <a:effectLst/>
                <a:latin typeface="+mn-lt"/>
                <a:ea typeface="+mn-ea"/>
                <a:cs typeface="+mn-cs"/>
              </a:rPr>
              <a:t>détaillée</a:t>
            </a:r>
            <a:r>
              <a:rPr lang="en-US" sz="1000" i="0" kern="1200" dirty="0">
                <a:solidFill>
                  <a:schemeClr val="tx1"/>
                </a:solidFill>
                <a:effectLst/>
                <a:latin typeface="+mn-lt"/>
                <a:ea typeface="+mn-ea"/>
                <a:cs typeface="+mn-cs"/>
              </a:rPr>
              <a:t> dans le PGD.</a:t>
            </a:r>
            <a:endParaRPr lang="fr-FR" sz="1000" i="0" dirty="0"/>
          </a:p>
          <a:p>
            <a:endParaRPr lang="fr-FR" sz="900"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158</a:t>
            </a:fld>
            <a:endParaRPr lang="fr-FR"/>
          </a:p>
        </p:txBody>
      </p:sp>
    </p:spTree>
    <p:extLst>
      <p:ext uri="{BB962C8B-B14F-4D97-AF65-F5344CB8AC3E}">
        <p14:creationId xmlns:p14="http://schemas.microsoft.com/office/powerpoint/2010/main" val="41468563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Projet "terri4sol : vers des pratiques de gestion durable du carbone organique des sols en Côte D’Ivoire : </a:t>
            </a:r>
            <a:r>
              <a:rPr lang="fr-FR" sz="900" dirty="0">
                <a:hlinkClick r:id="rId3"/>
              </a:rPr>
              <a:t>https://agritrop.cirad.fr/604742/1/DMP_du_projet_TERRI4SOL_produits_recherche_20230522_v1_finale.pdf</a:t>
            </a:r>
            <a:r>
              <a:rPr lang="fr-FR" sz="900" dirty="0"/>
              <a:t> </a:t>
            </a:r>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159</a:t>
            </a:fld>
            <a:endParaRPr lang="fr-FR"/>
          </a:p>
        </p:txBody>
      </p:sp>
    </p:spTree>
    <p:extLst>
      <p:ext uri="{BB962C8B-B14F-4D97-AF65-F5344CB8AC3E}">
        <p14:creationId xmlns:p14="http://schemas.microsoft.com/office/powerpoint/2010/main" val="4258460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6009079"/>
          </a:xfrm>
        </p:spPr>
        <p:txBody>
          <a:bodyPr/>
          <a:lstStyle/>
          <a:p>
            <a:r>
              <a:rPr lang="fr-FR" sz="1000" i="0" dirty="0"/>
              <a:t>Pour le bailleur : optimisation du financement de la recherche. Donc meilleur usage de l’argent public.</a:t>
            </a:r>
          </a:p>
          <a:p>
            <a:endParaRPr lang="fr-FR" sz="800" i="0" dirty="0"/>
          </a:p>
          <a:p>
            <a:r>
              <a:rPr lang="fr-FR" sz="1000" i="0" dirty="0"/>
              <a:t>Enjeux scientifiques et sociétaux + environnementaux, économiques, éthiques, ...</a:t>
            </a:r>
          </a:p>
          <a:p>
            <a:r>
              <a:rPr lang="fr-FR" sz="1000" b="1" dirty="0"/>
              <a:t>Enjeux : réutilisation des données</a:t>
            </a:r>
            <a:r>
              <a:rPr lang="fr-FR" sz="1000" dirty="0"/>
              <a:t>: par vous, vos collègues, ou par d’autres scientifiques ou d’autres types d’acteurs.</a:t>
            </a:r>
          </a:p>
          <a:p>
            <a:r>
              <a:rPr lang="fr-FR" sz="1000" dirty="0">
                <a:sym typeface="Wingdings" panose="05000000000000000000" pitchFamily="2" charset="2"/>
              </a:rPr>
              <a:t> enjeux</a:t>
            </a:r>
            <a:r>
              <a:rPr lang="fr-FR" sz="1000" baseline="0" dirty="0">
                <a:sym typeface="Wingdings" panose="05000000000000000000" pitchFamily="2" charset="2"/>
              </a:rPr>
              <a:t> de compréhension des données, d’</a:t>
            </a:r>
            <a:r>
              <a:rPr lang="fr-FR" sz="1000" dirty="0"/>
              <a:t>interopérabilité, de préservation</a:t>
            </a:r>
            <a:r>
              <a:rPr lang="fr-FR" sz="1000" baseline="0" dirty="0"/>
              <a:t>.</a:t>
            </a:r>
          </a:p>
          <a:p>
            <a:r>
              <a:rPr lang="en-US" sz="1000" i="1" dirty="0"/>
              <a:t>	Putting data 'on the web' is not enough</a:t>
            </a:r>
            <a:r>
              <a:rPr lang="en-US" sz="1000" dirty="0"/>
              <a:t>. </a:t>
            </a:r>
          </a:p>
          <a:p>
            <a:r>
              <a:rPr lang="en-US" sz="1000" dirty="0"/>
              <a:t>An inherent principle of publication is that others should be able to </a:t>
            </a:r>
            <a:r>
              <a:rPr lang="en-US" sz="1000" b="1" dirty="0"/>
              <a:t>replicate</a:t>
            </a:r>
            <a:r>
              <a:rPr lang="en-US" sz="1000" dirty="0"/>
              <a:t> and build upon the authors' published claims. </a:t>
            </a:r>
            <a:r>
              <a:rPr lang="en-US" sz="800" dirty="0"/>
              <a:t>(</a:t>
            </a:r>
            <a:r>
              <a:rPr lang="en-US" sz="800" dirty="0">
                <a:hlinkClick r:id="rId3"/>
              </a:rPr>
              <a:t>https://www.nature.com/srep/journal-policies/editorial-policies#availability</a:t>
            </a:r>
            <a:r>
              <a:rPr lang="en-US" sz="800" dirty="0"/>
              <a:t> ).</a:t>
            </a:r>
          </a:p>
          <a:p>
            <a:endParaRPr lang="en-US" sz="800" dirty="0"/>
          </a:p>
          <a:p>
            <a:r>
              <a:rPr lang="fr-FR" sz="1000" kern="1200" dirty="0">
                <a:solidFill>
                  <a:schemeClr val="tx1"/>
                </a:solidFill>
                <a:effectLst/>
                <a:latin typeface="+mn-lt"/>
                <a:ea typeface="+mn-ea"/>
                <a:cs typeface="+mn-cs"/>
              </a:rPr>
              <a:t>Depuis + de 25 ans, l’accès aux données de recherche a considérablement amélioré le partage de connaissances et vient </a:t>
            </a:r>
            <a:r>
              <a:rPr lang="fr-FR" sz="1000" b="1" kern="1200" dirty="0">
                <a:solidFill>
                  <a:schemeClr val="tx1"/>
                </a:solidFill>
                <a:effectLst/>
                <a:latin typeface="+mn-lt"/>
                <a:ea typeface="+mn-ea"/>
                <a:cs typeface="+mn-cs"/>
              </a:rPr>
              <a:t>renforcer les conditions d’une recherche intègre </a:t>
            </a:r>
            <a:r>
              <a:rPr lang="fr-FR" sz="1000" kern="1200" dirty="0">
                <a:solidFill>
                  <a:schemeClr val="tx1"/>
                </a:solidFill>
                <a:effectLst/>
                <a:latin typeface="+mn-lt"/>
                <a:ea typeface="+mn-ea"/>
                <a:cs typeface="+mn-cs"/>
              </a:rPr>
              <a:t>(conservation des données facilitant la </a:t>
            </a:r>
            <a:r>
              <a:rPr lang="fr-FR" sz="1000" b="1" kern="1200" dirty="0">
                <a:solidFill>
                  <a:schemeClr val="tx1"/>
                </a:solidFill>
                <a:effectLst/>
                <a:latin typeface="+mn-lt"/>
                <a:ea typeface="+mn-ea"/>
                <a:cs typeface="+mn-cs"/>
              </a:rPr>
              <a:t>reproductibilité des expériences</a:t>
            </a:r>
            <a:r>
              <a:rPr lang="fr-FR" sz="1000" kern="1200" dirty="0">
                <a:solidFill>
                  <a:schemeClr val="tx1"/>
                </a:solidFill>
                <a:effectLst/>
                <a:latin typeface="+mn-lt"/>
                <a:ea typeface="+mn-ea"/>
                <a:cs typeface="+mn-cs"/>
              </a:rPr>
              <a:t>, garantissant la </a:t>
            </a:r>
            <a:r>
              <a:rPr lang="fr-FR" sz="1000" b="1" kern="1200" dirty="0">
                <a:solidFill>
                  <a:schemeClr val="tx1"/>
                </a:solidFill>
                <a:effectLst/>
                <a:latin typeface="+mn-lt"/>
                <a:ea typeface="+mn-ea"/>
                <a:cs typeface="+mn-cs"/>
              </a:rPr>
              <a:t>transparence des sources</a:t>
            </a:r>
            <a:r>
              <a:rPr lang="fr-FR" sz="1000" kern="1200" dirty="0">
                <a:solidFill>
                  <a:schemeClr val="tx1"/>
                </a:solidFill>
                <a:effectLst/>
                <a:latin typeface="+mn-lt"/>
                <a:ea typeface="+mn-ea"/>
                <a:cs typeface="+mn-cs"/>
              </a:rPr>
              <a:t>, etc.). Cette ouverture, soutenant l’adoption de «bonnes pratiques», n’en constitue pas moins un défi, nécessitant une réflexion attentive sur ses modalités de mise en œuvre en prenant conscience de certains risques (non-intégrité des données, pillage, etc.). (issu du programme du colloque «  Intégrité scientifique et science ouverte » - avril 2019: </a:t>
            </a:r>
            <a:r>
              <a:rPr lang="fr-FR" sz="800" kern="1200" dirty="0">
                <a:solidFill>
                  <a:schemeClr val="tx1"/>
                </a:solidFill>
                <a:effectLst/>
                <a:latin typeface="+mn-lt"/>
                <a:ea typeface="+mn-ea"/>
                <a:cs typeface="+mn-cs"/>
                <a:hlinkClick r:id="rId4"/>
              </a:rPr>
              <a:t>https://www.hceres.fr/sites/default/files/media/downloads/190325_Programme_colloque_IS-OS_0.pdf</a:t>
            </a:r>
            <a:r>
              <a:rPr lang="fr-FR" sz="800" kern="1200" dirty="0">
                <a:solidFill>
                  <a:schemeClr val="tx1"/>
                </a:solidFill>
                <a:effectLst/>
                <a:latin typeface="+mn-lt"/>
                <a:ea typeface="+mn-ea"/>
                <a:cs typeface="+mn-cs"/>
              </a:rPr>
              <a:t> ). </a:t>
            </a:r>
            <a:endParaRPr lang="fr-FR" sz="800" dirty="0">
              <a:latin typeface="+mn-lt"/>
            </a:endParaRPr>
          </a:p>
          <a:p>
            <a:endParaRPr lang="fr-FR" sz="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Ouvrir les données rend la </a:t>
            </a:r>
            <a:r>
              <a:rPr lang="fr-FR" sz="1000" b="1" dirty="0">
                <a:latin typeface="+mn-lt"/>
              </a:rPr>
              <a:t>recherche + transparente</a:t>
            </a:r>
            <a:r>
              <a:rPr lang="fr-FR" sz="1000" dirty="0">
                <a:latin typeface="+mn-lt"/>
              </a:rPr>
              <a:t>, renforce la </a:t>
            </a:r>
            <a:r>
              <a:rPr lang="fr-FR" sz="1000" b="1" dirty="0">
                <a:latin typeface="+mn-lt"/>
              </a:rPr>
              <a:t>confiance des citoyens </a:t>
            </a:r>
            <a:r>
              <a:rPr lang="fr-FR" sz="1000" dirty="0">
                <a:latin typeface="+mn-lt"/>
              </a:rPr>
              <a:t>et leur permet de s’impliquer (dans le cadre des </a:t>
            </a:r>
            <a:r>
              <a:rPr lang="fr-FR" sz="1000" dirty="0">
                <a:latin typeface="+mn-lt"/>
                <a:hlinkClick r:id="rId5"/>
              </a:rPr>
              <a:t>sciences participatives</a:t>
            </a:r>
            <a:r>
              <a:rPr lang="fr-FR" sz="1000" dirty="0">
                <a:latin typeface="+mn-lt"/>
              </a:rPr>
              <a:t> par exemple).</a:t>
            </a:r>
            <a:endParaRPr lang="fr-FR" sz="8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Plan d’action du Conseil Scientifique International (ISC) : Faire fonctionner les données pour les grands défis inter-domaines : </a:t>
            </a:r>
            <a:r>
              <a:rPr lang="fr-FR" sz="800" dirty="0">
                <a:latin typeface="+mn-lt"/>
                <a:hlinkClick r:id="rId6"/>
              </a:rPr>
              <a:t>https://council.science/fr/actionplan/making-data-work-for-grand-challenges/</a:t>
            </a:r>
            <a:r>
              <a:rPr lang="fr-FR" sz="8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mn-lt"/>
            </a:endParaRPr>
          </a:p>
          <a:p>
            <a:r>
              <a:rPr lang="fr-FR" sz="1000" b="1" dirty="0"/>
              <a:t>L’objectif de réutilisation doit tenir compte des futurs </a:t>
            </a:r>
            <a:r>
              <a:rPr lang="fr-FR" sz="1000" b="1" dirty="0" err="1"/>
              <a:t>ré-utilisateurs</a:t>
            </a:r>
            <a:endParaRPr lang="fr-FR" sz="1000" b="1" dirty="0"/>
          </a:p>
          <a:p>
            <a:r>
              <a:rPr lang="fr-FR" sz="1000" dirty="0"/>
              <a:t>Favoriser les échanges entre producteurs et </a:t>
            </a:r>
            <a:r>
              <a:rPr lang="fr-FR" sz="1000" b="1" dirty="0"/>
              <a:t>réutilisateurs de données </a:t>
            </a:r>
            <a:r>
              <a:rPr lang="fr-FR" sz="1000" dirty="0"/>
              <a:t>: </a:t>
            </a:r>
            <a:r>
              <a:rPr lang="fr-FR" sz="900" dirty="0">
                <a:hlinkClick r:id="rId7"/>
              </a:rPr>
              <a:t>https://www.data.gouv.fr/fr/posts/nos-reflexions-sur-la-qualite-des-donnees/</a:t>
            </a:r>
            <a:r>
              <a:rPr lang="fr-FR" sz="900" dirty="0"/>
              <a:t>. </a:t>
            </a:r>
            <a:r>
              <a:rPr lang="fr-FR" sz="1000" dirty="0"/>
              <a:t>trop peu de producteurs répondent aux interrogations et demandes des réutilisateurs. Il est indispensable de prendre en compte leurs pratiques, en amont de la production des données. Pour ce faire, une réflexion sur la structure des jeux de données, sur le format des fichiers ou encore sur la documentation doit être menée systématiquement. Ce travail de réflexion facilitera l’appropriation des données par des acteurs tiers et fera gagner du temps à l’organisation productrice, qui n’aura plus à répondre à de nombreuses questions. </a:t>
            </a:r>
            <a:r>
              <a:rPr lang="fr-FR" sz="900" dirty="0">
                <a:hlinkClick r:id="rId8"/>
              </a:rPr>
              <a:t>https://guides.etalab.gouv.fr/qualite/#le-critere-de-qualite-des-donnees</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latin typeface="+mn-lt"/>
            </a:endParaRPr>
          </a:p>
          <a:p>
            <a:pPr algn="just">
              <a:buClr>
                <a:srgbClr val="0070C0"/>
              </a:buClr>
            </a:pPr>
            <a:r>
              <a:rPr lang="fr-FR" sz="1000" b="1" dirty="0"/>
              <a:t>Intégrité scientifique</a:t>
            </a:r>
            <a:r>
              <a:rPr lang="fr-FR" sz="800" b="0" dirty="0"/>
              <a:t>:  </a:t>
            </a:r>
            <a:r>
              <a:rPr lang="fr-FR" sz="1000" b="0" dirty="0"/>
              <a:t>Règles garantissant l’honnêteté et la rigueur scientifique des activités de recherche </a:t>
            </a:r>
          </a:p>
          <a:p>
            <a:pPr marL="257175" indent="-257175" algn="just">
              <a:buClr>
                <a:srgbClr val="0070C0"/>
              </a:buClr>
              <a:buFont typeface="Wingdings" panose="05000000000000000000" pitchFamily="2" charset="2"/>
              <a:buChar char="Ø"/>
            </a:pPr>
            <a:r>
              <a:rPr lang="fr-FR" sz="1000" b="0" dirty="0"/>
              <a:t>Fiabilité, honnêteté, </a:t>
            </a:r>
          </a:p>
          <a:p>
            <a:pPr marL="257175" indent="-257175" algn="just">
              <a:buClr>
                <a:srgbClr val="0070C0"/>
              </a:buClr>
              <a:buFont typeface="Wingdings" panose="05000000000000000000" pitchFamily="2" charset="2"/>
              <a:buChar char="Ø"/>
            </a:pPr>
            <a:r>
              <a:rPr lang="fr-FR" sz="1000" b="0" dirty="0"/>
              <a:t>Consolide le lien de confiance entre science et société</a:t>
            </a:r>
          </a:p>
          <a:p>
            <a:pPr marL="257175" indent="-257175" algn="just">
              <a:buClr>
                <a:srgbClr val="0070C0"/>
              </a:buClr>
              <a:buFont typeface="Wingdings" panose="05000000000000000000" pitchFamily="2" charset="2"/>
              <a:buChar char="Ø"/>
            </a:pPr>
            <a:r>
              <a:rPr lang="fr-FR" sz="1000" b="0" dirty="0"/>
              <a:t>Recommandations : formations + serment d’IS lors soutenance de thèses.</a:t>
            </a: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solidFill>
                <a:schemeClr val="tx1"/>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69439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Issu du PGD du projet </a:t>
            </a:r>
            <a:r>
              <a:rPr lang="fr-FR" sz="1000" dirty="0" err="1">
                <a:sym typeface="Wingdings" panose="05000000000000000000" pitchFamily="2" charset="2"/>
              </a:rPr>
              <a:t>EcoStack</a:t>
            </a:r>
            <a:r>
              <a:rPr lang="fr-FR" sz="1000" dirty="0">
                <a:sym typeface="Wingdings" panose="05000000000000000000" pitchFamily="2" charset="2"/>
              </a:rPr>
              <a:t> - </a:t>
            </a:r>
            <a:r>
              <a:rPr lang="en-US" sz="1000" dirty="0">
                <a:sym typeface="Wingdings" panose="05000000000000000000" pitchFamily="2" charset="2"/>
              </a:rPr>
              <a:t>Stacking of ecosystem services: mechanisms and interactions for optimal crop protection, pollination enhancement, and productivity. </a:t>
            </a:r>
            <a:r>
              <a:rPr lang="fr-FR" sz="1000" dirty="0">
                <a:sym typeface="Wingdings" panose="05000000000000000000" pitchFamily="2" charset="2"/>
                <a:hlinkClick r:id="rId3"/>
              </a:rPr>
              <a:t>https://cordis.europa.eu/project/id/773554/results</a:t>
            </a:r>
            <a:endParaRPr lang="fr-FR" sz="1000" dirty="0">
              <a:sym typeface="Wingdings" panose="05000000000000000000" pitchFamily="2" charset="2"/>
            </a:endParaRPr>
          </a:p>
          <a:p>
            <a:r>
              <a:rPr lang="fr-FR" sz="1000" dirty="0">
                <a:sym typeface="Wingdings" panose="05000000000000000000" pitchFamily="2" charset="2"/>
              </a:rPr>
              <a:t>(</a:t>
            </a:r>
            <a:r>
              <a:rPr lang="fr-FR" sz="1000" dirty="0" err="1">
                <a:sym typeface="Wingdings" panose="05000000000000000000" pitchFamily="2" charset="2"/>
              </a:rPr>
              <a:t>acces</a:t>
            </a:r>
            <a:r>
              <a:rPr lang="fr-FR" sz="1000" dirty="0">
                <a:sym typeface="Wingdings" panose="05000000000000000000" pitchFamily="2" charset="2"/>
              </a:rPr>
              <a:t> au PGD dans « </a:t>
            </a:r>
            <a:r>
              <a:rPr lang="en-US" sz="1000" dirty="0">
                <a:sym typeface="Wingdings" panose="05000000000000000000" pitchFamily="2" charset="2"/>
              </a:rPr>
              <a:t>Open Research Data Pilot”)</a:t>
            </a:r>
          </a:p>
          <a:p>
            <a:endParaRPr lang="fr-FR" dirty="0">
              <a:sym typeface="Wingdings" panose="05000000000000000000" pitchFamily="2" charset="2"/>
            </a:endParaRP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95291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538049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t>Privilégier le partage des données de qualité, qui ont un potentiel de réutilisation et qui peuvent contribuer à la connaissance et aux avancées scientifiques et sociétales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dirty="0"/>
              <a:t>que ce soit pour les bénéficiaires du projet ou pour d’autres types d’acteurs : scientifiques, décideurs, société civile, etc.</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16266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70687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9091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hangingPunct="0"/>
            <a:endParaRPr lang="fr-FR" sz="1000" i="1"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165</a:t>
            </a:fld>
            <a:endParaRPr lang="fr-FR"/>
          </a:p>
        </p:txBody>
      </p:sp>
    </p:spTree>
    <p:extLst>
      <p:ext uri="{BB962C8B-B14F-4D97-AF65-F5344CB8AC3E}">
        <p14:creationId xmlns:p14="http://schemas.microsoft.com/office/powerpoint/2010/main" val="5655013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000" kern="1200" dirty="0" err="1">
                <a:solidFill>
                  <a:schemeClr val="tx1"/>
                </a:solidFill>
                <a:effectLst/>
                <a:latin typeface="+mn-lt"/>
                <a:ea typeface="+mn-ea"/>
                <a:cs typeface="+mn-cs"/>
              </a:rPr>
              <a:t>Modèle</a:t>
            </a:r>
            <a:r>
              <a:rPr lang="en-US" sz="1000" kern="1200" dirty="0">
                <a:solidFill>
                  <a:schemeClr val="tx1"/>
                </a:solidFill>
                <a:effectLst/>
                <a:latin typeface="+mn-lt"/>
                <a:ea typeface="+mn-ea"/>
                <a:cs typeface="+mn-cs"/>
              </a:rPr>
              <a:t> de PGD de </a:t>
            </a:r>
            <a:r>
              <a:rPr lang="en-US" sz="1000" kern="1200" dirty="0" err="1">
                <a:solidFill>
                  <a:schemeClr val="tx1"/>
                </a:solidFill>
                <a:effectLst/>
                <a:latin typeface="+mn-lt"/>
                <a:ea typeface="+mn-ea"/>
                <a:cs typeface="+mn-cs"/>
              </a:rPr>
              <a:t>l’ANR</a:t>
            </a:r>
            <a:r>
              <a:rPr lang="en-US" sz="1000" kern="1200" dirty="0">
                <a:solidFill>
                  <a:schemeClr val="tx1"/>
                </a:solidFill>
                <a:effectLst/>
                <a:latin typeface="+mn-lt"/>
                <a:ea typeface="+mn-ea"/>
                <a:cs typeface="+mn-cs"/>
              </a:rPr>
              <a:t>:</a:t>
            </a:r>
          </a:p>
          <a:p>
            <a:pPr hangingPunct="0"/>
            <a:r>
              <a:rPr lang="fr-FR" sz="1000" b="0" kern="1200" dirty="0">
                <a:solidFill>
                  <a:schemeClr val="tx1"/>
                </a:solidFill>
                <a:effectLst/>
                <a:latin typeface="+mn-lt"/>
                <a:ea typeface="+mn-ea"/>
                <a:cs typeface="+mn-cs"/>
              </a:rPr>
              <a:t>6a. Qui (par exemple rôle, position et institution de rattachement) sera responsable de la gestion des données (c'est-à-dire le gestionnaire des données) ?</a:t>
            </a:r>
          </a:p>
          <a:p>
            <a:pPr hangingPunct="0"/>
            <a:r>
              <a:rPr lang="en-US" sz="1000" i="1" kern="1200" dirty="0" err="1">
                <a:solidFill>
                  <a:schemeClr val="tx1"/>
                </a:solidFill>
                <a:effectLst/>
                <a:latin typeface="+mn-lt"/>
                <a:ea typeface="+mn-ea"/>
                <a:cs typeface="+mn-cs"/>
              </a:rPr>
              <a:t>Recommandations</a:t>
            </a:r>
            <a:r>
              <a:rPr lang="en-US" sz="1000" i="1" kern="1200" dirty="0">
                <a:solidFill>
                  <a:schemeClr val="tx1"/>
                </a:solidFill>
                <a:effectLst/>
                <a:latin typeface="+mn-lt"/>
                <a:ea typeface="+mn-ea"/>
                <a:cs typeface="+mn-cs"/>
              </a:rPr>
              <a:t>:</a:t>
            </a:r>
            <a:endParaRPr lang="fr-FR" sz="1000" kern="1200" dirty="0">
              <a:solidFill>
                <a:schemeClr val="tx1"/>
              </a:solidFill>
              <a:effectLst/>
              <a:latin typeface="+mn-lt"/>
              <a:ea typeface="+mn-ea"/>
              <a:cs typeface="+mn-cs"/>
            </a:endParaRPr>
          </a:p>
          <a:p>
            <a:pPr lvl="0" hangingPunct="0"/>
            <a:r>
              <a:rPr lang="fr-FR" sz="1000" kern="1200" dirty="0">
                <a:solidFill>
                  <a:schemeClr val="tx1"/>
                </a:solidFill>
                <a:effectLst/>
                <a:latin typeface="+mn-lt"/>
                <a:ea typeface="+mn-ea"/>
                <a:cs typeface="+mn-cs"/>
              </a:rPr>
              <a:t>Décrire les rôles et les responsabilités concernant les activités de gestion des données, par exemple : saisie des données, production des métadonnées, qualité des données, stockage et sauvegarde, archivage et partage des données. Nommer la(es) personne(s) responsable(s) impliquée(s) dans la mesure du possible.</a:t>
            </a:r>
          </a:p>
          <a:p>
            <a:pPr lvl="0" hangingPunct="0"/>
            <a:r>
              <a:rPr lang="fr-FR" sz="1000" kern="1200" dirty="0">
                <a:solidFill>
                  <a:schemeClr val="tx1"/>
                </a:solidFill>
                <a:effectLst/>
                <a:latin typeface="+mn-lt"/>
                <a:ea typeface="+mn-ea"/>
                <a:cs typeface="+mn-cs"/>
              </a:rPr>
              <a:t>Pour les projets menés en collaboration, expliquer comment s’effectue la coordination des responsabilités de gestion des données entre partenaires.</a:t>
            </a:r>
          </a:p>
          <a:p>
            <a:pPr lvl="0" hangingPunct="0"/>
            <a:r>
              <a:rPr lang="fr-FR" sz="1000" kern="1200" dirty="0">
                <a:solidFill>
                  <a:schemeClr val="tx1"/>
                </a:solidFill>
                <a:effectLst/>
                <a:latin typeface="+mn-lt"/>
                <a:ea typeface="+mn-ea"/>
                <a:cs typeface="+mn-cs"/>
              </a:rPr>
              <a:t>Indiquer qui est responsable de la mise en œuvre du PGD, et qui s'assure qu'il est examiné et, si nécessaire, révisé.</a:t>
            </a:r>
          </a:p>
          <a:p>
            <a:pPr lvl="0" hangingPunct="0"/>
            <a:r>
              <a:rPr lang="fr-FR" sz="1000" kern="1200" dirty="0">
                <a:solidFill>
                  <a:schemeClr val="tx1"/>
                </a:solidFill>
                <a:effectLst/>
                <a:latin typeface="+mn-lt"/>
                <a:ea typeface="+mn-ea"/>
                <a:cs typeface="+mn-cs"/>
              </a:rPr>
              <a:t>Envisager des mises à jour régulières du PGD.</a:t>
            </a:r>
          </a:p>
          <a:p>
            <a:endParaRPr lang="en-US" sz="1000" kern="1200" dirty="0">
              <a:solidFill>
                <a:schemeClr val="tx1"/>
              </a:solidFill>
              <a:effectLst/>
              <a:latin typeface="+mn-lt"/>
              <a:ea typeface="+mn-ea"/>
              <a:cs typeface="+mn-cs"/>
            </a:endParaRPr>
          </a:p>
          <a:p>
            <a:r>
              <a:rPr lang="en-US" sz="1000" kern="1200" dirty="0" err="1">
                <a:solidFill>
                  <a:schemeClr val="tx1"/>
                </a:solidFill>
                <a:effectLst/>
                <a:latin typeface="+mn-lt"/>
                <a:ea typeface="+mn-ea"/>
                <a:cs typeface="+mn-cs"/>
              </a:rPr>
              <a:t>Exemple</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issu</a:t>
            </a:r>
            <a:r>
              <a:rPr lang="en-US" sz="1000" kern="1200" dirty="0">
                <a:solidFill>
                  <a:schemeClr val="tx1"/>
                </a:solidFill>
                <a:effectLst/>
                <a:latin typeface="+mn-lt"/>
                <a:ea typeface="+mn-ea"/>
                <a:cs typeface="+mn-cs"/>
              </a:rPr>
              <a:t> du Guide </a:t>
            </a:r>
            <a:r>
              <a:rPr lang="en-US" sz="1000" kern="1200" dirty="0" err="1">
                <a:solidFill>
                  <a:schemeClr val="tx1"/>
                </a:solidFill>
                <a:effectLst/>
                <a:latin typeface="+mn-lt"/>
                <a:ea typeface="+mn-ea"/>
                <a:cs typeface="+mn-cs"/>
              </a:rPr>
              <a:t>Biodiversa</a:t>
            </a:r>
            <a:r>
              <a:rPr lang="en-US" sz="1000" kern="1200" dirty="0">
                <a:solidFill>
                  <a:schemeClr val="tx1"/>
                </a:solidFill>
                <a:effectLst/>
                <a:latin typeface="+mn-lt"/>
                <a:ea typeface="+mn-ea"/>
                <a:cs typeface="+mn-cs"/>
              </a:rPr>
              <a:t> (page 23): </a:t>
            </a:r>
            <a:r>
              <a:rPr lang="en-US" sz="1000" kern="1200" dirty="0">
                <a:solidFill>
                  <a:schemeClr val="tx1"/>
                </a:solidFill>
                <a:effectLst/>
                <a:latin typeface="+mn-lt"/>
                <a:ea typeface="+mn-ea"/>
                <a:cs typeface="+mn-cs"/>
                <a:hlinkClick r:id="rId3"/>
              </a:rPr>
              <a:t>http://www.biodiversa.org/1677/download</a:t>
            </a:r>
            <a:r>
              <a:rPr lang="en-US" sz="1000" kern="1200" dirty="0">
                <a:solidFill>
                  <a:schemeClr val="tx1"/>
                </a:solidFill>
                <a:effectLst/>
                <a:latin typeface="+mn-lt"/>
                <a:ea typeface="+mn-ea"/>
                <a:cs typeface="+mn-cs"/>
              </a:rPr>
              <a:t> </a:t>
            </a:r>
          </a:p>
          <a:p>
            <a:r>
              <a:rPr lang="en-US" sz="1000" i="0" kern="1200" dirty="0">
                <a:solidFill>
                  <a:schemeClr val="tx1"/>
                </a:solidFill>
                <a:effectLst/>
                <a:latin typeface="+mn-lt"/>
                <a:ea typeface="+mn-ea"/>
                <a:cs typeface="+mn-cs"/>
              </a:rPr>
              <a:t>Who will be responsible for managing the data? </a:t>
            </a:r>
          </a:p>
          <a:p>
            <a:r>
              <a:rPr lang="en-US" sz="1000" i="0" kern="1200" dirty="0">
                <a:solidFill>
                  <a:schemeClr val="tx1"/>
                </a:solidFill>
                <a:effectLst/>
                <a:latin typeface="+mn-lt"/>
                <a:ea typeface="+mn-ea"/>
                <a:cs typeface="+mn-cs"/>
              </a:rPr>
              <a:t>Who will ensure that the data management plan is carried out? </a:t>
            </a:r>
          </a:p>
          <a:p>
            <a:r>
              <a:rPr lang="en-US" sz="1000" i="1" kern="1200" dirty="0">
                <a:solidFill>
                  <a:schemeClr val="tx1"/>
                </a:solidFill>
                <a:effectLst/>
                <a:latin typeface="+mn-lt"/>
                <a:ea typeface="+mn-ea"/>
                <a:cs typeface="+mn-cs"/>
              </a:rPr>
              <a:t>e.g. a Data Manager will take care of the DMP and coordinate the work of the data collectors/providers/users from each WP.</a:t>
            </a:r>
          </a:p>
          <a:p>
            <a:r>
              <a:rPr lang="en-US" sz="1000" kern="1200" dirty="0">
                <a:solidFill>
                  <a:schemeClr val="tx1"/>
                </a:solidFill>
                <a:effectLst/>
                <a:latin typeface="+mn-lt"/>
                <a:ea typeface="+mn-ea"/>
                <a:cs typeface="+mn-cs"/>
              </a:rPr>
              <a:t>Will a specialized and experienced data expert be part of the project team? </a:t>
            </a:r>
          </a:p>
          <a:p>
            <a:r>
              <a:rPr lang="en-US" sz="1000" i="1" kern="1200" dirty="0">
                <a:solidFill>
                  <a:schemeClr val="tx1"/>
                </a:solidFill>
                <a:effectLst/>
                <a:latin typeface="+mn-lt"/>
                <a:ea typeface="+mn-ea"/>
                <a:cs typeface="+mn-cs"/>
              </a:rPr>
              <a:t>It is recommended to have one (or several) appointed Data Manager(s) to produce the DMP and overview the data management practices before, during, and after the project. This should ideally not be the Project Coordinator itself, and it is a great advantage to have people experienced in data management in the team.</a:t>
            </a:r>
          </a:p>
          <a:p>
            <a:endParaRPr lang="en-US" sz="1000" i="1" kern="1200" dirty="0">
              <a:solidFill>
                <a:schemeClr val="tx1"/>
              </a:solidFill>
              <a:effectLst/>
              <a:latin typeface="+mn-lt"/>
              <a:ea typeface="+mn-ea"/>
              <a:cs typeface="+mn-cs"/>
            </a:endParaRPr>
          </a:p>
          <a:p>
            <a:r>
              <a:rPr lang="en-US" sz="1000" i="1" kern="1200" dirty="0" err="1">
                <a:solidFill>
                  <a:schemeClr val="tx1"/>
                </a:solidFill>
                <a:effectLst/>
                <a:latin typeface="+mn-lt"/>
                <a:ea typeface="+mn-ea"/>
                <a:cs typeface="+mn-cs"/>
              </a:rPr>
              <a:t>Voir</a:t>
            </a:r>
            <a:r>
              <a:rPr lang="en-US" sz="1000" i="1" kern="1200" dirty="0">
                <a:solidFill>
                  <a:schemeClr val="tx1"/>
                </a:solidFill>
                <a:effectLst/>
                <a:latin typeface="+mn-lt"/>
                <a:ea typeface="+mn-ea"/>
                <a:cs typeface="+mn-cs"/>
              </a:rPr>
              <a:t> </a:t>
            </a:r>
            <a:r>
              <a:rPr lang="en-US" sz="1000" i="1" kern="1200" dirty="0" err="1">
                <a:solidFill>
                  <a:schemeClr val="tx1"/>
                </a:solidFill>
                <a:effectLst/>
                <a:latin typeface="+mn-lt"/>
                <a:ea typeface="+mn-ea"/>
                <a:cs typeface="+mn-cs"/>
              </a:rPr>
              <a:t>aussi</a:t>
            </a:r>
            <a:r>
              <a:rPr lang="en-US" sz="1000" i="1" kern="1200" dirty="0">
                <a:solidFill>
                  <a:schemeClr val="tx1"/>
                </a:solidFill>
                <a:effectLst/>
                <a:latin typeface="+mn-lt"/>
                <a:ea typeface="+mn-ea"/>
                <a:cs typeface="+mn-cs"/>
              </a:rPr>
              <a:t>: </a:t>
            </a:r>
            <a:r>
              <a:rPr lang="en-US" sz="1000" dirty="0" err="1">
                <a:hlinkClick r:id="rId4"/>
              </a:rPr>
              <a:t>DataONE</a:t>
            </a:r>
            <a:r>
              <a:rPr lang="en-US" sz="1000" dirty="0">
                <a:hlinkClick r:id="rId4"/>
              </a:rPr>
              <a:t>: Define roles and assign responsibilities for data management</a:t>
            </a:r>
            <a:endParaRPr lang="en-US" sz="1000" dirty="0"/>
          </a:p>
          <a:p>
            <a:r>
              <a:rPr lang="en-US" sz="1000" dirty="0">
                <a:hlinkClick r:id="rId5"/>
              </a:rPr>
              <a:t>UK Data Service: Roles and Responsibilities of data management teams and collaborators</a:t>
            </a:r>
            <a:endParaRPr lang="fr-FR" sz="1000" i="1" dirty="0"/>
          </a:p>
          <a:p>
            <a:pPr hangingPunct="0"/>
            <a:endParaRPr lang="fr-FR" sz="1000" i="1"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166</a:t>
            </a:fld>
            <a:endParaRPr lang="fr-FR"/>
          </a:p>
        </p:txBody>
      </p:sp>
    </p:spTree>
    <p:extLst>
      <p:ext uri="{BB962C8B-B14F-4D97-AF65-F5344CB8AC3E}">
        <p14:creationId xmlns:p14="http://schemas.microsoft.com/office/powerpoint/2010/main" val="23322751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i="0" dirty="0"/>
              <a:t>Projet OPERA - </a:t>
            </a:r>
            <a:r>
              <a:rPr lang="en-US" sz="1000" i="0" dirty="0"/>
              <a:t>Open Sea Operating Experience to Reduce Wave Energy Costs</a:t>
            </a:r>
            <a:r>
              <a:rPr lang="fr-FR" sz="1000" i="0" dirty="0"/>
              <a:t> : </a:t>
            </a:r>
            <a:r>
              <a:rPr lang="fr-FR" sz="800" i="0" dirty="0">
                <a:hlinkClick r:id="rId3"/>
              </a:rPr>
              <a:t>http://opera-h2020.eu/</a:t>
            </a:r>
            <a:r>
              <a:rPr lang="fr-FR" sz="800" i="0" dirty="0"/>
              <a:t> </a:t>
            </a:r>
          </a:p>
          <a:p>
            <a:r>
              <a:rPr lang="fr-FR" sz="1000" i="0" dirty="0"/>
              <a:t>Les PGD sont accessibles sur le site du projet dans « publications » : </a:t>
            </a:r>
            <a:r>
              <a:rPr lang="fr-FR" sz="800" i="0" dirty="0">
                <a:hlinkClick r:id="rId4"/>
              </a:rPr>
              <a:t>http://opera-h2020.eu/wp-content/uploads/2016/03/OPERA_D8.5_Data-management-plan_TECNALIA_20160727_v1.0.pdf</a:t>
            </a:r>
            <a:r>
              <a:rPr lang="fr-FR" sz="800" i="0" dirty="0"/>
              <a:t> </a:t>
            </a:r>
          </a:p>
          <a:p>
            <a:r>
              <a:rPr lang="fr-FR" sz="1000" i="0" dirty="0"/>
              <a:t>La version finale du DMP est disponible sur le site CORDIS: </a:t>
            </a:r>
            <a:r>
              <a:rPr lang="fr-FR" sz="800" i="0" dirty="0">
                <a:hlinkClick r:id="rId5"/>
              </a:rPr>
              <a:t>https://cordis.europa.eu/project/id/654444/results</a:t>
            </a:r>
            <a:r>
              <a:rPr lang="fr-FR" sz="800" i="0" dirty="0"/>
              <a:t> </a:t>
            </a:r>
          </a:p>
          <a:p>
            <a:endParaRPr lang="fr-FR" sz="1000" i="0" dirty="0"/>
          </a:p>
          <a:p>
            <a:r>
              <a:rPr lang="fr-FR" sz="1000" i="0" dirty="0"/>
              <a:t>Autres exemples : </a:t>
            </a:r>
          </a:p>
          <a:p>
            <a:r>
              <a:rPr lang="fr-FR" sz="1000" i="0" dirty="0"/>
              <a:t>projet </a:t>
            </a:r>
            <a:r>
              <a:rPr lang="fr-FR" sz="1000" b="1" i="0" dirty="0" err="1"/>
              <a:t>FloodVar</a:t>
            </a:r>
            <a:r>
              <a:rPr lang="fr-FR" sz="1000" i="0" dirty="0"/>
              <a:t>: (accès au DMP dans les DMP publics de DMP </a:t>
            </a:r>
            <a:r>
              <a:rPr lang="fr-FR" sz="1000" i="0" dirty="0" err="1"/>
              <a:t>OPIDoR</a:t>
            </a:r>
            <a:r>
              <a:rPr lang="fr-FR" sz="1000" i="0" dirty="0"/>
              <a:t>)</a:t>
            </a:r>
          </a:p>
          <a:p>
            <a:r>
              <a:rPr lang="en-US" sz="1000" b="0" i="0" u="none" strike="noStrike" kern="1200" baseline="0" dirty="0">
                <a:solidFill>
                  <a:schemeClr val="tx1"/>
                </a:solidFill>
                <a:latin typeface="+mn-lt"/>
                <a:ea typeface="+mn-ea"/>
                <a:cs typeface="+mn-cs"/>
              </a:rPr>
              <a:t>6. Data management responsibilities and resources</a:t>
            </a:r>
          </a:p>
          <a:p>
            <a:r>
              <a:rPr lang="en-US" sz="1000" b="0" i="0" u="none" strike="noStrike" kern="1200" baseline="0" dirty="0">
                <a:solidFill>
                  <a:schemeClr val="tx1"/>
                </a:solidFill>
                <a:latin typeface="+mn-lt"/>
                <a:ea typeface="+mn-ea"/>
                <a:cs typeface="+mn-cs"/>
              </a:rPr>
              <a:t>The PI (Bruno Wilhelm, Associate Professor, IGE-UGA) will coordinate the whole data management, while the recruited</a:t>
            </a:r>
          </a:p>
          <a:p>
            <a:r>
              <a:rPr lang="en-US" sz="1000" b="0" i="0" u="none" strike="noStrike" kern="1200" baseline="0" dirty="0">
                <a:solidFill>
                  <a:schemeClr val="tx1"/>
                </a:solidFill>
                <a:latin typeface="+mn-lt"/>
                <a:ea typeface="+mn-ea"/>
                <a:cs typeface="+mn-cs"/>
              </a:rPr>
              <a:t>PhD student and the postdoc will be in charge of the data they will produce respectively in the frame of WP1 and WP2.</a:t>
            </a:r>
          </a:p>
          <a:p>
            <a:r>
              <a:rPr lang="en-US" sz="1000" b="0" i="0" u="none" strike="noStrike" kern="1200" baseline="0" dirty="0">
                <a:solidFill>
                  <a:schemeClr val="tx1"/>
                </a:solidFill>
                <a:latin typeface="+mn-lt"/>
                <a:ea typeface="+mn-ea"/>
                <a:cs typeface="+mn-cs"/>
              </a:rPr>
              <a:t>Data curators for sedimentary and hydroclimate data will be identified at the beginning of the project for helping data</a:t>
            </a:r>
          </a:p>
          <a:p>
            <a:r>
              <a:rPr lang="en-US" sz="1000" b="0" i="0" u="none" strike="noStrike" kern="1200" baseline="0" dirty="0">
                <a:solidFill>
                  <a:schemeClr val="tx1"/>
                </a:solidFill>
                <a:latin typeface="+mn-lt"/>
                <a:ea typeface="+mn-ea"/>
                <a:cs typeface="+mn-cs"/>
              </a:rPr>
              <a:t>managers to work in a consistent and up-to-date way.</a:t>
            </a:r>
          </a:p>
          <a:p>
            <a:endParaRPr lang="en-US" sz="1000" b="0" i="0" u="none" strike="noStrike" kern="1200" baseline="0" dirty="0">
              <a:solidFill>
                <a:schemeClr val="tx1"/>
              </a:solidFill>
              <a:latin typeface="+mn-lt"/>
              <a:ea typeface="+mn-ea"/>
              <a:cs typeface="+mn-cs"/>
            </a:endParaRPr>
          </a:p>
          <a:p>
            <a:r>
              <a:rPr lang="fr-FR" sz="1000" b="1" dirty="0" err="1">
                <a:sym typeface="Wingdings" panose="05000000000000000000" pitchFamily="2" charset="2"/>
              </a:rPr>
              <a:t>NextGen</a:t>
            </a:r>
            <a:r>
              <a:rPr lang="fr-FR" sz="1000" dirty="0">
                <a:sym typeface="Wingdings" panose="05000000000000000000" pitchFamily="2" charset="2"/>
              </a:rPr>
              <a:t> - </a:t>
            </a:r>
            <a:r>
              <a:rPr lang="en-US" sz="1000" dirty="0">
                <a:sym typeface="Wingdings" panose="05000000000000000000" pitchFamily="2" charset="2"/>
              </a:rPr>
              <a:t>Towards a next generation of water systems and services for the circular economy. </a:t>
            </a:r>
            <a:r>
              <a:rPr lang="en-US" sz="1000" dirty="0">
                <a:sym typeface="Wingdings" panose="05000000000000000000" pitchFamily="2" charset="2"/>
                <a:hlinkClick r:id="rId6"/>
              </a:rPr>
              <a:t>https://cordis.europa.eu/project/id/776541/results</a:t>
            </a:r>
            <a:r>
              <a:rPr lang="en-US" sz="1000" dirty="0">
                <a:sym typeface="Wingdings" panose="05000000000000000000" pitchFamily="2" charset="2"/>
              </a:rPr>
              <a:t> </a:t>
            </a:r>
            <a:endParaRPr lang="en-US" sz="1000" b="0" i="0" u="none" strike="noStrike" kern="1200" baseline="0" dirty="0">
              <a:solidFill>
                <a:schemeClr val="tx1"/>
              </a:solidFill>
              <a:latin typeface="+mn-lt"/>
              <a:ea typeface="+mn-ea"/>
              <a:cs typeface="+mn-cs"/>
            </a:endParaRPr>
          </a:p>
          <a:p>
            <a:endParaRPr lang="en-US" sz="1000" b="0" i="0" u="none" strike="noStrike" kern="1200" baseline="0" dirty="0">
              <a:solidFill>
                <a:schemeClr val="tx1"/>
              </a:solidFill>
              <a:latin typeface="+mn-lt"/>
              <a:ea typeface="+mn-ea"/>
              <a:cs typeface="+mn-cs"/>
            </a:endParaRPr>
          </a:p>
          <a:p>
            <a:r>
              <a:rPr lang="en-US" sz="1000" b="1" i="0" u="none" strike="noStrike" kern="1200" baseline="0" dirty="0">
                <a:solidFill>
                  <a:schemeClr val="tx1"/>
                </a:solidFill>
                <a:latin typeface="+mn-lt"/>
                <a:ea typeface="+mn-ea"/>
                <a:cs typeface="+mn-cs"/>
              </a:rPr>
              <a:t>REPAIR</a:t>
            </a:r>
            <a:r>
              <a:rPr lang="en-US" sz="1000" b="0" i="0" u="none" strike="noStrike" kern="1200" baseline="0" dirty="0">
                <a:solidFill>
                  <a:schemeClr val="tx1"/>
                </a:solidFill>
                <a:latin typeface="+mn-lt"/>
                <a:ea typeface="+mn-ea"/>
                <a:cs typeface="+mn-cs"/>
              </a:rPr>
              <a:t> - </a:t>
            </a:r>
            <a:r>
              <a:rPr lang="en-US" sz="1000" b="0" i="0" u="none" strike="noStrike" kern="1200" baseline="0" dirty="0" err="1">
                <a:solidFill>
                  <a:schemeClr val="tx1"/>
                </a:solidFill>
                <a:latin typeface="+mn-lt"/>
                <a:ea typeface="+mn-ea"/>
                <a:cs typeface="+mn-cs"/>
              </a:rPr>
              <a:t>REsourceManagement</a:t>
            </a:r>
            <a:r>
              <a:rPr lang="en-US" sz="1000" b="0" i="0" u="none" strike="noStrike" kern="1200" baseline="0" dirty="0">
                <a:solidFill>
                  <a:schemeClr val="tx1"/>
                </a:solidFill>
                <a:latin typeface="+mn-lt"/>
                <a:ea typeface="+mn-ea"/>
                <a:cs typeface="+mn-cs"/>
              </a:rPr>
              <a:t> in Peri-urban </a:t>
            </a:r>
            <a:r>
              <a:rPr lang="en-US" sz="1000" b="0" i="0" u="none" strike="noStrike" kern="1200" baseline="0" dirty="0" err="1">
                <a:solidFill>
                  <a:schemeClr val="tx1"/>
                </a:solidFill>
                <a:latin typeface="+mn-lt"/>
                <a:ea typeface="+mn-ea"/>
                <a:cs typeface="+mn-cs"/>
              </a:rPr>
              <a:t>AReas</a:t>
            </a:r>
            <a:r>
              <a:rPr lang="en-US" sz="1000" b="0" i="0" u="none" strike="noStrike" kern="1200" baseline="0" dirty="0">
                <a:solidFill>
                  <a:schemeClr val="tx1"/>
                </a:solidFill>
                <a:latin typeface="+mn-lt"/>
                <a:ea typeface="+mn-ea"/>
                <a:cs typeface="+mn-cs"/>
              </a:rPr>
              <a:t>: Going Beyond Urban Metabolism.</a:t>
            </a:r>
          </a:p>
          <a:p>
            <a:r>
              <a:rPr lang="en-US" sz="1000" b="0" i="0" u="none" strike="noStrike" kern="1200" baseline="0" dirty="0" err="1">
                <a:solidFill>
                  <a:schemeClr val="tx1"/>
                </a:solidFill>
                <a:latin typeface="+mn-lt"/>
                <a:ea typeface="+mn-ea"/>
                <a:cs typeface="+mn-cs"/>
              </a:rPr>
              <a:t>Projet</a:t>
            </a:r>
            <a:r>
              <a:rPr lang="en-US" sz="1000" b="0" i="0" u="none" strike="noStrike" kern="1200" baseline="0" dirty="0">
                <a:solidFill>
                  <a:schemeClr val="tx1"/>
                </a:solidFill>
                <a:latin typeface="+mn-lt"/>
                <a:ea typeface="+mn-ea"/>
                <a:cs typeface="+mn-cs"/>
              </a:rPr>
              <a:t> H2020</a:t>
            </a:r>
          </a:p>
          <a:p>
            <a:r>
              <a:rPr lang="en-US" sz="1000" b="0" i="0" u="none" strike="noStrike" kern="1200" baseline="0" dirty="0">
                <a:solidFill>
                  <a:schemeClr val="tx1"/>
                </a:solidFill>
                <a:latin typeface="+mn-lt"/>
                <a:ea typeface="+mn-ea"/>
                <a:cs typeface="+mn-cs"/>
              </a:rPr>
              <a:t>DMP V1: https://zenodo.org/record/1438301#.YZJ2krrjKUn</a:t>
            </a:r>
          </a:p>
          <a:p>
            <a:r>
              <a:rPr lang="en-US" sz="1000" b="0" i="0" u="none" strike="noStrike" kern="1200" baseline="0" dirty="0">
                <a:solidFill>
                  <a:schemeClr val="tx1"/>
                </a:solidFill>
                <a:latin typeface="+mn-lt"/>
                <a:ea typeface="+mn-ea"/>
                <a:cs typeface="+mn-cs"/>
              </a:rPr>
              <a:t>DMP final : </a:t>
            </a:r>
            <a:r>
              <a:rPr lang="en-US" sz="1000" b="0" i="0" u="none" strike="noStrike" kern="1200" baseline="0" dirty="0" err="1">
                <a:solidFill>
                  <a:schemeClr val="tx1"/>
                </a:solidFill>
                <a:latin typeface="+mn-lt"/>
                <a:ea typeface="+mn-ea"/>
                <a:cs typeface="+mn-cs"/>
              </a:rPr>
              <a:t>acces</a:t>
            </a:r>
            <a:r>
              <a:rPr lang="en-US" sz="1000" b="0" i="0" u="none" strike="noStrike" kern="1200" baseline="0" dirty="0">
                <a:solidFill>
                  <a:schemeClr val="tx1"/>
                </a:solidFill>
                <a:latin typeface="+mn-lt"/>
                <a:ea typeface="+mn-ea"/>
                <a:cs typeface="+mn-cs"/>
              </a:rPr>
              <a:t> par le site CORDIS : </a:t>
            </a:r>
            <a:r>
              <a:rPr lang="en-US" sz="1000" b="0" i="0" u="none" strike="noStrike" kern="1200" baseline="0" dirty="0">
                <a:solidFill>
                  <a:schemeClr val="tx1"/>
                </a:solidFill>
                <a:latin typeface="+mn-lt"/>
                <a:ea typeface="+mn-ea"/>
                <a:cs typeface="+mn-cs"/>
                <a:hlinkClick r:id="rId7"/>
              </a:rPr>
              <a:t>https://cordis.europa.eu/project/id/688920/results</a:t>
            </a:r>
            <a:r>
              <a:rPr lang="en-US" sz="1000" b="0" i="0" u="none" strike="noStrike" kern="1200" baseline="0" dirty="0">
                <a:solidFill>
                  <a:schemeClr val="tx1"/>
                </a:solidFill>
                <a:latin typeface="+mn-lt"/>
                <a:ea typeface="+mn-ea"/>
                <a:cs typeface="+mn-cs"/>
              </a:rPr>
              <a:t>  (dans Open research data pilot)</a:t>
            </a: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0324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60941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5211758"/>
          </a:xfrm>
        </p:spPr>
        <p:txBody>
          <a:bodyPr/>
          <a:lstStyle/>
          <a:p>
            <a:r>
              <a:rPr lang="fr-FR" sz="1000" dirty="0"/>
              <a:t>Couts: matériel, temps de personnel, frais de stockage, coûts de préparation des données pour le dépôt en entrepôt (ajout de métadonnées, anonymisation, …). </a:t>
            </a:r>
          </a:p>
          <a:p>
            <a:endParaRPr lang="fr-FR" sz="1000" dirty="0"/>
          </a:p>
          <a:p>
            <a:r>
              <a:rPr lang="fr-FR" sz="1000" dirty="0"/>
              <a:t>Voir qqs exemples de PGD:</a:t>
            </a:r>
          </a:p>
          <a:p>
            <a:r>
              <a:rPr lang="fr-FR" sz="1000" dirty="0"/>
              <a:t>- DMP du projet </a:t>
            </a:r>
            <a:r>
              <a:rPr lang="fr-FR" sz="1000" b="1" dirty="0"/>
              <a:t>ZERO BRINE </a:t>
            </a:r>
            <a:r>
              <a:rPr lang="fr-FR" sz="1000" dirty="0"/>
              <a:t>: </a:t>
            </a:r>
            <a:r>
              <a:rPr lang="fr-FR" sz="800" dirty="0">
                <a:sym typeface="Wingdings" panose="05000000000000000000" pitchFamily="2" charset="2"/>
                <a:hlinkClick r:id="rId3"/>
              </a:rPr>
              <a:t>https://libereurope.eu/dmp/zero-brine-data-management-plan/</a:t>
            </a:r>
            <a:r>
              <a:rPr lang="fr-FR" sz="800" dirty="0">
                <a:sym typeface="Wingdings" panose="05000000000000000000" pitchFamily="2" charset="2"/>
              </a:rPr>
              <a:t> </a:t>
            </a:r>
            <a:endParaRPr lang="fr-FR" sz="800" dirty="0"/>
          </a:p>
          <a:p>
            <a:r>
              <a:rPr lang="fr-FR" sz="1000" dirty="0"/>
              <a:t>Partie 8: Data </a:t>
            </a:r>
            <a:r>
              <a:rPr lang="fr-FR" sz="1000" dirty="0" err="1"/>
              <a:t>preservation</a:t>
            </a:r>
            <a:r>
              <a:rPr lang="fr-FR" sz="1000" dirty="0"/>
              <a:t> and </a:t>
            </a:r>
            <a:r>
              <a:rPr lang="fr-FR" sz="1000" dirty="0" err="1"/>
              <a:t>archiving</a:t>
            </a:r>
            <a:endParaRPr lang="fr-FR" sz="1000" dirty="0"/>
          </a:p>
          <a:p>
            <a:r>
              <a:rPr lang="en-US" sz="1000" dirty="0"/>
              <a:t>     </a:t>
            </a:r>
            <a:r>
              <a:rPr lang="en-US" sz="800" dirty="0"/>
              <a:t>Criteria for preservation and long-term access</a:t>
            </a:r>
          </a:p>
          <a:p>
            <a:r>
              <a:rPr lang="en-US" sz="800" dirty="0"/>
              <a:t>     Costs for archiving data</a:t>
            </a:r>
            <a:endParaRPr lang="fr-FR" sz="800" dirty="0"/>
          </a:p>
          <a:p>
            <a:endParaRPr lang="fr-FR" sz="1000" dirty="0"/>
          </a:p>
          <a:p>
            <a:r>
              <a:rPr lang="fr-FR" sz="1000" dirty="0"/>
              <a:t>- DMP du projet</a:t>
            </a:r>
            <a:r>
              <a:rPr lang="fr-FR" sz="1000" b="1" dirty="0"/>
              <a:t> STIRRER</a:t>
            </a:r>
            <a:r>
              <a:rPr lang="fr-FR" sz="1000" dirty="0"/>
              <a:t> - Rôle des modifications épigénétiques et transcriptomiques dans la modification des règles de la recombinaison chez des hybrides interspécifiques: modèle </a:t>
            </a:r>
            <a:r>
              <a:rPr lang="fr-FR" sz="1000" dirty="0" err="1"/>
              <a:t>Brassica</a:t>
            </a:r>
            <a:r>
              <a:rPr lang="fr-FR" sz="1000" dirty="0"/>
              <a:t> . Projet ANR, coordination </a:t>
            </a:r>
            <a:r>
              <a:rPr lang="fr-FR" sz="1000" b="0" dirty="0"/>
              <a:t>INRA: </a:t>
            </a:r>
            <a:r>
              <a:rPr lang="fr-FR" sz="800" b="0" dirty="0">
                <a:hlinkClick r:id="rId4"/>
              </a:rPr>
              <a:t>https://anr.fr/Projet-ANR-19-CE20-0013</a:t>
            </a:r>
            <a:r>
              <a:rPr lang="fr-FR" sz="8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PGD accessible sur DMP </a:t>
            </a:r>
            <a:r>
              <a:rPr lang="fr-FR" sz="1000" b="0" dirty="0" err="1"/>
              <a:t>OPIDoR</a:t>
            </a:r>
            <a:r>
              <a:rPr lang="fr-FR" sz="1000" b="0" dirty="0"/>
              <a:t> dans « </a:t>
            </a:r>
            <a:r>
              <a:rPr lang="fr-FR" sz="1000" b="0" dirty="0" err="1"/>
              <a:t>DMPs</a:t>
            </a:r>
            <a:r>
              <a:rPr lang="fr-FR" sz="1000" b="0" dirty="0"/>
              <a:t> publics » </a:t>
            </a:r>
            <a:r>
              <a:rPr lang="fr-FR" sz="800" b="0" dirty="0">
                <a:hlinkClick r:id="rId5"/>
              </a:rPr>
              <a:t>https://dmp.opidor.fr/public_plans</a:t>
            </a:r>
            <a:r>
              <a:rPr lang="fr-FR" sz="800" b="0" dirty="0"/>
              <a:t> </a:t>
            </a:r>
          </a:p>
          <a:p>
            <a:r>
              <a:rPr lang="fr-FR" sz="1000" b="0" i="1" u="none" strike="noStrike" kern="1200" baseline="0" dirty="0">
                <a:solidFill>
                  <a:schemeClr val="tx1"/>
                </a:solidFill>
                <a:latin typeface="+mn-lt"/>
                <a:ea typeface="+mn-ea"/>
                <a:cs typeface="+mn-cs"/>
              </a:rPr>
              <a:t>Aucune donnée ne doit être détruite pour des raisons contractuelles, légales ou réglementaires. Les données brutes, finales d’analyses et les scripts seront conservés sur le long terme. Les données intermédiaires seront effacées.</a:t>
            </a:r>
          </a:p>
          <a:p>
            <a:r>
              <a:rPr lang="fr-FR" sz="1000" b="0" i="1" u="none" strike="noStrike" kern="1200" baseline="0" dirty="0">
                <a:solidFill>
                  <a:schemeClr val="tx1"/>
                </a:solidFill>
                <a:latin typeface="+mn-lt"/>
                <a:ea typeface="+mn-ea"/>
                <a:cs typeface="+mn-cs"/>
              </a:rPr>
              <a:t>A l’heure actuelle, pas de frais de stockage des données. Néanmoins, il sera nécessaire de participer à l’achat d’une nouvelle baie de stockage (évaluée à 20.000 €) afin d’assurer la duplication des données à l’INRAE pour stockage long terme ; le stockage </a:t>
            </a:r>
            <a:r>
              <a:rPr lang="fr-FR" sz="1000" b="0" i="1" u="none" strike="noStrike" kern="1200" baseline="0" dirty="0" err="1">
                <a:solidFill>
                  <a:schemeClr val="tx1"/>
                </a:solidFill>
                <a:latin typeface="+mn-lt"/>
                <a:ea typeface="+mn-ea"/>
                <a:cs typeface="+mn-cs"/>
              </a:rPr>
              <a:t>Genouest</a:t>
            </a:r>
            <a:r>
              <a:rPr lang="fr-FR" sz="1000" b="0" i="1" u="none" strike="noStrike" kern="1200" baseline="0" dirty="0">
                <a:solidFill>
                  <a:schemeClr val="tx1"/>
                </a:solidFill>
                <a:latin typeface="+mn-lt"/>
                <a:ea typeface="+mn-ea"/>
                <a:cs typeface="+mn-cs"/>
              </a:rPr>
              <a:t> n’ayant pas vocation à être pérenne.</a:t>
            </a:r>
            <a:endParaRPr lang="fr-FR" sz="1000" i="1" dirty="0"/>
          </a:p>
          <a:p>
            <a:endParaRPr lang="fr-FR" sz="1000" dirty="0"/>
          </a:p>
          <a:p>
            <a:pPr marL="171450" indent="-171450">
              <a:buFontTx/>
              <a:buChar char="-"/>
            </a:pPr>
            <a:r>
              <a:rPr lang="fr-FR" sz="1000" dirty="0"/>
              <a:t>DMP du projet </a:t>
            </a:r>
            <a:r>
              <a:rPr lang="fr-FR" sz="1000" b="1" dirty="0"/>
              <a:t>DIANA </a:t>
            </a:r>
            <a:r>
              <a:rPr lang="fr-FR" sz="1000" b="0" dirty="0"/>
              <a:t>(pour les données du WP2 – </a:t>
            </a:r>
            <a:r>
              <a:rPr lang="fr-FR" sz="1000" b="0" dirty="0" err="1"/>
              <a:t>Earth</a:t>
            </a:r>
            <a:r>
              <a:rPr lang="fr-FR" sz="1000" b="0" dirty="0"/>
              <a:t> observation data) </a:t>
            </a:r>
            <a:r>
              <a:rPr lang="fr-FR" sz="1000" b="0" dirty="0">
                <a:hlinkClick r:id="rId6"/>
              </a:rPr>
              <a:t>https://zenodo.org/record/3492131</a:t>
            </a:r>
            <a:r>
              <a:rPr lang="fr-FR" sz="1000" b="0" dirty="0"/>
              <a:t> </a:t>
            </a:r>
          </a:p>
          <a:p>
            <a:r>
              <a:rPr lang="en-US" sz="1000" kern="1200" dirty="0">
                <a:solidFill>
                  <a:schemeClr val="tx1"/>
                </a:solidFill>
                <a:effectLst/>
                <a:latin typeface="+mn-lt"/>
                <a:ea typeface="+mn-ea"/>
                <a:cs typeface="+mn-cs"/>
              </a:rPr>
              <a:t>The costs for maintaining a database of the EO-based products that will be generated to serve the pilot demonstrations are: </a:t>
            </a:r>
          </a:p>
          <a:p>
            <a:r>
              <a:rPr lang="en-US" sz="1000" kern="1200" dirty="0">
                <a:solidFill>
                  <a:schemeClr val="tx1"/>
                </a:solidFill>
                <a:effectLst/>
                <a:latin typeface="+mn-lt"/>
                <a:ea typeface="+mn-ea"/>
                <a:cs typeface="+mn-cs"/>
              </a:rPr>
              <a:t>Hosting cost: estimated expenditure for the project life time is about 2500 € (about 800 € for each years beyond project end); </a:t>
            </a:r>
            <a:br>
              <a:rPr lang="en-US" sz="1000" dirty="0"/>
            </a:br>
            <a:r>
              <a:rPr lang="en-US" sz="1000" kern="1200" dirty="0">
                <a:solidFill>
                  <a:schemeClr val="tx1"/>
                </a:solidFill>
                <a:effectLst/>
                <a:latin typeface="+mn-lt"/>
                <a:ea typeface="+mn-ea"/>
                <a:cs typeface="+mn-cs"/>
              </a:rPr>
              <a:t>Personnel cost: development cost is indicated in the project; maintenance cost after project life time could be foresee in 0.5 PM per year. </a:t>
            </a:r>
            <a:br>
              <a:rPr lang="en-US" sz="1000" dirty="0"/>
            </a:br>
            <a:r>
              <a:rPr lang="en-US" sz="1000" kern="1200" dirty="0">
                <a:solidFill>
                  <a:schemeClr val="tx1"/>
                </a:solidFill>
                <a:effectLst/>
                <a:latin typeface="+mn-lt"/>
                <a:ea typeface="+mn-ea"/>
                <a:cs typeface="+mn-cs"/>
              </a:rPr>
              <a:t>The cost of data FAIR will be covered by project resources. Responsibility of data is shared among projects partners. </a:t>
            </a:r>
            <a:endParaRPr lang="fr-FR" sz="1000" dirty="0"/>
          </a:p>
          <a:p>
            <a:endParaRPr lang="fr-FR" sz="1000" i="1"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169</a:t>
            </a:fld>
            <a:endParaRPr lang="fr-FR"/>
          </a:p>
        </p:txBody>
      </p:sp>
    </p:spTree>
    <p:extLst>
      <p:ext uri="{BB962C8B-B14F-4D97-AF65-F5344CB8AC3E}">
        <p14:creationId xmlns:p14="http://schemas.microsoft.com/office/powerpoint/2010/main" val="2249069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209385" y="1217283"/>
            <a:ext cx="6246700" cy="4538124"/>
          </a:xfrm>
        </p:spPr>
        <p:txBody>
          <a:bodyPr/>
          <a:lstStyle/>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36142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Le site </a:t>
            </a:r>
            <a:r>
              <a:rPr lang="en-US" sz="1000" kern="1200" dirty="0" err="1">
                <a:solidFill>
                  <a:schemeClr val="tx1"/>
                </a:solidFill>
                <a:effectLst/>
                <a:latin typeface="+mn-lt"/>
                <a:ea typeface="+mn-ea"/>
                <a:cs typeface="+mn-cs"/>
              </a:rPr>
              <a:t>DoraNum</a:t>
            </a:r>
            <a:r>
              <a:rPr lang="en-US" sz="1000" kern="1200" dirty="0">
                <a:solidFill>
                  <a:schemeClr val="tx1"/>
                </a:solidFill>
                <a:effectLst/>
                <a:latin typeface="+mn-lt"/>
                <a:ea typeface="+mn-ea"/>
                <a:cs typeface="+mn-cs"/>
              </a:rPr>
              <a:t> propose </a:t>
            </a:r>
            <a:r>
              <a:rPr lang="en-US" sz="1000" kern="1200" dirty="0" err="1">
                <a:solidFill>
                  <a:schemeClr val="tx1"/>
                </a:solidFill>
                <a:effectLst/>
                <a:latin typeface="+mn-lt"/>
                <a:ea typeface="+mn-ea"/>
                <a:cs typeface="+mn-cs"/>
              </a:rPr>
              <a:t>aussi</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une</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ressource</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permettant</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d'identifier</a:t>
            </a:r>
            <a:r>
              <a:rPr lang="en-US" sz="1000" kern="1200" dirty="0">
                <a:solidFill>
                  <a:schemeClr val="tx1"/>
                </a:solidFill>
                <a:effectLst/>
                <a:latin typeface="+mn-lt"/>
                <a:ea typeface="+mn-ea"/>
                <a:cs typeface="+mn-cs"/>
              </a:rPr>
              <a:t> les </a:t>
            </a:r>
            <a:r>
              <a:rPr lang="en-US" sz="1000" kern="1200" dirty="0" err="1">
                <a:solidFill>
                  <a:schemeClr val="tx1"/>
                </a:solidFill>
                <a:effectLst/>
                <a:latin typeface="+mn-lt"/>
                <a:ea typeface="+mn-ea"/>
                <a:cs typeface="+mn-cs"/>
              </a:rPr>
              <a:t>éléments</a:t>
            </a:r>
            <a:r>
              <a:rPr lang="en-US" sz="1000" kern="1200" dirty="0">
                <a:solidFill>
                  <a:schemeClr val="tx1"/>
                </a:solidFill>
                <a:effectLst/>
                <a:latin typeface="+mn-lt"/>
                <a:ea typeface="+mn-ea"/>
                <a:cs typeface="+mn-cs"/>
              </a:rPr>
              <a:t> à prendre </a:t>
            </a:r>
            <a:r>
              <a:rPr lang="en-US" sz="1000" kern="1200" dirty="0" err="1">
                <a:solidFill>
                  <a:schemeClr val="tx1"/>
                </a:solidFill>
                <a:effectLst/>
                <a:latin typeface="+mn-lt"/>
                <a:ea typeface="+mn-ea"/>
                <a:cs typeface="+mn-cs"/>
              </a:rPr>
              <a:t>en</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compte</a:t>
            </a:r>
            <a:r>
              <a:rPr lang="en-US" sz="1000" kern="1200" dirty="0">
                <a:solidFill>
                  <a:schemeClr val="tx1"/>
                </a:solidFill>
                <a:effectLst/>
                <a:latin typeface="+mn-lt"/>
                <a:ea typeface="+mn-ea"/>
                <a:cs typeface="+mn-cs"/>
              </a:rPr>
              <a:t> dans </a:t>
            </a:r>
            <a:r>
              <a:rPr lang="en-US" sz="1000" kern="1200" dirty="0" err="1">
                <a:solidFill>
                  <a:schemeClr val="tx1"/>
                </a:solidFill>
                <a:effectLst/>
                <a:latin typeface="+mn-lt"/>
                <a:ea typeface="+mn-ea"/>
                <a:cs typeface="+mn-cs"/>
              </a:rPr>
              <a:t>l’estimation</a:t>
            </a:r>
            <a:r>
              <a:rPr lang="en-US" sz="1000" kern="1200" dirty="0">
                <a:solidFill>
                  <a:schemeClr val="tx1"/>
                </a:solidFill>
                <a:effectLst/>
                <a:latin typeface="+mn-lt"/>
                <a:ea typeface="+mn-ea"/>
                <a:cs typeface="+mn-cs"/>
              </a:rPr>
              <a:t> des </a:t>
            </a:r>
            <a:r>
              <a:rPr lang="en-US" sz="1000" kern="1200" dirty="0" err="1">
                <a:solidFill>
                  <a:schemeClr val="tx1"/>
                </a:solidFill>
                <a:effectLst/>
                <a:latin typeface="+mn-lt"/>
                <a:ea typeface="+mn-ea"/>
                <a:cs typeface="+mn-cs"/>
              </a:rPr>
              <a:t>coûts</a:t>
            </a:r>
            <a:r>
              <a:rPr lang="en-US" sz="1000" kern="1200" dirty="0">
                <a:solidFill>
                  <a:schemeClr val="tx1"/>
                </a:solidFill>
                <a:effectLst/>
                <a:latin typeface="+mn-lt"/>
                <a:ea typeface="+mn-ea"/>
                <a:cs typeface="+mn-cs"/>
              </a:rPr>
              <a:t> à </a:t>
            </a:r>
            <a:r>
              <a:rPr lang="en-US" sz="1000" kern="1200" dirty="0" err="1">
                <a:solidFill>
                  <a:schemeClr val="tx1"/>
                </a:solidFill>
                <a:effectLst/>
                <a:latin typeface="+mn-lt"/>
                <a:ea typeface="+mn-ea"/>
                <a:cs typeface="+mn-cs"/>
              </a:rPr>
              <a:t>chaque</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étape</a:t>
            </a:r>
            <a:r>
              <a:rPr lang="en-US" sz="1000" kern="1200" dirty="0">
                <a:solidFill>
                  <a:schemeClr val="tx1"/>
                </a:solidFill>
                <a:effectLst/>
                <a:latin typeface="+mn-lt"/>
                <a:ea typeface="+mn-ea"/>
                <a:cs typeface="+mn-cs"/>
              </a:rPr>
              <a:t> du cycle de vie des </a:t>
            </a:r>
            <a:r>
              <a:rPr lang="en-US" sz="1000" kern="1200" dirty="0" err="1">
                <a:solidFill>
                  <a:schemeClr val="tx1"/>
                </a:solidFill>
                <a:effectLst/>
                <a:latin typeface="+mn-lt"/>
                <a:ea typeface="+mn-ea"/>
                <a:cs typeface="+mn-cs"/>
              </a:rPr>
              <a:t>données</a:t>
            </a:r>
            <a:r>
              <a:rPr lang="en-US"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hlinkClick r:id="rId3"/>
              </a:rPr>
              <a:t>https://doranum.fr/enjeux-benefices/le-cout-de-la-gestion-des-donnees_10_13143_hch2-h207/</a:t>
            </a: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Guide d’évaluation des coûts: </a:t>
            </a:r>
            <a:r>
              <a:rPr lang="fr-FR" sz="1000" dirty="0">
                <a:solidFill>
                  <a:prstClr val="black"/>
                </a:solidFill>
                <a:cs typeface="Calibri" panose="020F0502020204030204" pitchFamily="34" charset="0"/>
                <a:hlinkClick r:id="rId4"/>
              </a:rPr>
              <a:t>https://www.ukdataservice.ac.uk/media/622368/costingtool.pdf</a:t>
            </a:r>
            <a:r>
              <a:rPr lang="fr-FR" sz="1000" dirty="0">
                <a:solidFill>
                  <a:prstClr val="black"/>
                </a:solidFill>
                <a:cs typeface="Calibri" panose="020F0502020204030204" pitchFamily="34" charset="0"/>
              </a:rPr>
              <a:t> </a:t>
            </a:r>
          </a:p>
          <a:p>
            <a:endParaRPr lang="fr-FR" sz="1000" dirty="0"/>
          </a:p>
          <a:p>
            <a:r>
              <a:rPr lang="fr-FR" sz="1000" dirty="0"/>
              <a:t>Exemple de cout de stockage dans le projet </a:t>
            </a:r>
            <a:r>
              <a:rPr lang="en-US" sz="1000" b="1" kern="1200" dirty="0">
                <a:solidFill>
                  <a:schemeClr val="tx1"/>
                </a:solidFill>
                <a:effectLst/>
                <a:latin typeface="+mn-lt"/>
                <a:ea typeface="+mn-ea"/>
                <a:cs typeface="+mn-cs"/>
              </a:rPr>
              <a:t>SWINOSTICS</a:t>
            </a:r>
            <a:r>
              <a:rPr lang="en-US" sz="1000" kern="1200" dirty="0">
                <a:solidFill>
                  <a:schemeClr val="tx1"/>
                </a:solidFill>
                <a:effectLst/>
                <a:latin typeface="+mn-lt"/>
                <a:ea typeface="+mn-ea"/>
                <a:cs typeface="+mn-cs"/>
              </a:rPr>
              <a:t>-Swine diseases field diagnostics toolbox: </a:t>
            </a:r>
            <a:r>
              <a:rPr lang="fr-FR" sz="1000" dirty="0">
                <a:hlinkClick r:id="rId5"/>
              </a:rPr>
              <a:t>https://phaidra.univie.ac.at/open/o:1139894</a:t>
            </a:r>
            <a:r>
              <a:rPr lang="fr-FR" sz="1000" dirty="0"/>
              <a:t> </a:t>
            </a:r>
          </a:p>
          <a:p>
            <a:endParaRPr lang="fr-FR" sz="1000" dirty="0"/>
          </a:p>
          <a:p>
            <a:r>
              <a:rPr lang="fr-FR" sz="1000" b="0" i="0" u="none" strike="noStrike" kern="1200" dirty="0">
                <a:solidFill>
                  <a:schemeClr val="tx1"/>
                </a:solidFill>
                <a:effectLst/>
                <a:latin typeface="+mn-lt"/>
                <a:ea typeface="+mn-ea"/>
                <a:cs typeface="+mn-cs"/>
              </a:rPr>
              <a:t>Des </a:t>
            </a:r>
            <a:r>
              <a:rPr lang="fr-FR" sz="1000" b="0" i="0" u="sng" kern="1200" dirty="0">
                <a:solidFill>
                  <a:schemeClr val="tx1"/>
                </a:solidFill>
                <a:effectLst/>
                <a:latin typeface="+mn-lt"/>
                <a:ea typeface="+mn-ea"/>
                <a:cs typeface="+mn-cs"/>
                <a:hlinkClick r:id="rId6"/>
              </a:rPr>
              <a:t>estimations plus globales</a:t>
            </a:r>
            <a:r>
              <a:rPr lang="fr-FR" sz="1000" b="0" i="0" u="none" strike="noStrike" kern="1200" dirty="0">
                <a:solidFill>
                  <a:schemeClr val="tx1"/>
                </a:solidFill>
                <a:effectLst/>
                <a:latin typeface="+mn-lt"/>
                <a:ea typeface="+mn-ea"/>
                <a:cs typeface="+mn-cs"/>
              </a:rPr>
              <a:t> tendent à affecter, en moyenne, 5 % du budget total du projet pour couvrir les frais relatifs à la gestion des données. (issu de : </a:t>
            </a:r>
            <a:r>
              <a:rPr lang="fr-FR" sz="800" b="0" i="0" u="none" strike="noStrike" kern="1200" dirty="0">
                <a:solidFill>
                  <a:schemeClr val="tx1"/>
                </a:solidFill>
                <a:effectLst/>
                <a:latin typeface="+mn-lt"/>
                <a:ea typeface="+mn-ea"/>
                <a:cs typeface="+mn-cs"/>
                <a:hlinkClick r:id="rId7"/>
              </a:rPr>
              <a:t>https://www.datacc.org/bonnes-pratiques/adopter-un-plan-de-gestion-des-donnees/gestion-des-donnees-une-nouvelle-exigence-de-nouvelles-competences/</a:t>
            </a:r>
            <a:r>
              <a:rPr lang="fr-FR" sz="800" b="0" i="0" u="none" strike="noStrike" kern="1200" dirty="0">
                <a:solidFill>
                  <a:schemeClr val="tx1"/>
                </a:solidFill>
                <a:effectLst/>
                <a:latin typeface="+mn-lt"/>
                <a:ea typeface="+mn-ea"/>
                <a:cs typeface="+mn-cs"/>
              </a:rPr>
              <a:t> ) </a:t>
            </a:r>
            <a:endParaRPr lang="fr-FR" sz="800" dirty="0"/>
          </a:p>
          <a:p>
            <a:r>
              <a:rPr lang="fr-FR" sz="1000" dirty="0"/>
              <a:t>Exemples:</a:t>
            </a:r>
          </a:p>
          <a:p>
            <a:r>
              <a:rPr lang="en-US" sz="1000" i="1" kern="1200" dirty="0">
                <a:solidFill>
                  <a:schemeClr val="tx1"/>
                </a:solidFill>
                <a:effectLst/>
                <a:latin typeface="+mn-lt"/>
                <a:ea typeface="+mn-ea"/>
                <a:cs typeface="+mn-cs"/>
              </a:rPr>
              <a:t>- Cloud hosting costs at www.example.com will be of 15,000€/year, and the budget is included in the project (</a:t>
            </a:r>
            <a:r>
              <a:rPr lang="en-US" sz="1000" kern="1200" dirty="0" err="1">
                <a:solidFill>
                  <a:schemeClr val="tx1"/>
                </a:solidFill>
                <a:effectLst/>
                <a:latin typeface="+mn-lt"/>
                <a:ea typeface="+mn-ea"/>
                <a:cs typeface="+mn-cs"/>
              </a:rPr>
              <a:t>issu</a:t>
            </a:r>
            <a:r>
              <a:rPr lang="en-US" sz="1000" kern="1200" dirty="0">
                <a:solidFill>
                  <a:schemeClr val="tx1"/>
                </a:solidFill>
                <a:effectLst/>
                <a:latin typeface="+mn-lt"/>
                <a:ea typeface="+mn-ea"/>
                <a:cs typeface="+mn-cs"/>
              </a:rPr>
              <a:t> du Guide</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Biodiversa</a:t>
            </a:r>
            <a:r>
              <a:rPr lang="en-US" sz="1000" kern="1200" baseline="0" dirty="0">
                <a:solidFill>
                  <a:schemeClr val="tx1"/>
                </a:solidFill>
                <a:effectLst/>
                <a:latin typeface="+mn-lt"/>
                <a:ea typeface="+mn-ea"/>
                <a:cs typeface="+mn-cs"/>
              </a:rPr>
              <a:t>: </a:t>
            </a:r>
            <a:r>
              <a:rPr lang="en-US" sz="800" kern="1200" baseline="0" dirty="0">
                <a:solidFill>
                  <a:schemeClr val="tx1"/>
                </a:solidFill>
                <a:effectLst/>
                <a:latin typeface="+mn-lt"/>
                <a:ea typeface="+mn-ea"/>
                <a:cs typeface="+mn-cs"/>
                <a:hlinkClick r:id="rId8"/>
              </a:rPr>
              <a:t>http://www.biodiversa.org/1677/download</a:t>
            </a:r>
            <a:r>
              <a:rPr lang="en-US" sz="800" kern="1200" baseline="0" dirty="0">
                <a:solidFill>
                  <a:schemeClr val="tx1"/>
                </a:solidFill>
                <a:effectLst/>
                <a:latin typeface="+mn-lt"/>
                <a:ea typeface="+mn-ea"/>
                <a:cs typeface="+mn-cs"/>
              </a:rPr>
              <a:t> </a:t>
            </a:r>
            <a:r>
              <a:rPr lang="en-US" sz="1000" kern="1200" baseline="0" dirty="0">
                <a:solidFill>
                  <a:schemeClr val="tx1"/>
                </a:solidFill>
                <a:effectLst/>
                <a:latin typeface="+mn-lt"/>
                <a:ea typeface="+mn-ea"/>
                <a:cs typeface="+mn-cs"/>
              </a:rPr>
              <a:t>)</a:t>
            </a:r>
          </a:p>
          <a:p>
            <a:pPr marL="171450" indent="-171450">
              <a:buFontTx/>
              <a:buChar char="-"/>
            </a:pPr>
            <a:r>
              <a:rPr lang="en-US" sz="1000" dirty="0"/>
              <a:t>Staff time has been allocated in the proposed budget to cover the costs of preparing data and documentation for archiving. </a:t>
            </a:r>
          </a:p>
          <a:p>
            <a:pPr marL="171450" indent="-171450">
              <a:buFontTx/>
              <a:buChar char="-"/>
            </a:pPr>
            <a:r>
              <a:rPr lang="en-US" sz="1000" dirty="0"/>
              <a:t>The [repository] has estimated their additional cost to archive the data at [insert dollar amount]. This fee appears in the budget for this application as well.</a:t>
            </a:r>
          </a:p>
          <a:p>
            <a:r>
              <a:rPr lang="en-US" sz="1000" dirty="0"/>
              <a:t>-The cost model is twice the current cost of storage. At $1,850/usable TB, costs are estimated at $3,700/usable TB for the storage hardware for indefinite data retention. (</a:t>
            </a:r>
            <a:r>
              <a:rPr lang="en-US" sz="1000" dirty="0" err="1"/>
              <a:t>issu</a:t>
            </a:r>
            <a:r>
              <a:rPr lang="en-US" sz="1000" dirty="0"/>
              <a:t> de </a:t>
            </a:r>
            <a:r>
              <a:rPr lang="en-US" sz="800" dirty="0">
                <a:hlinkClick r:id="rId9"/>
              </a:rPr>
              <a:t>https://www.lib.ncsu.edu/do/data-management/elements-of-a-dmp#Costs</a:t>
            </a:r>
            <a:r>
              <a:rPr lang="en-US" sz="800" dirty="0"/>
              <a:t> </a:t>
            </a:r>
            <a:r>
              <a:rPr lang="en-US" sz="1000" dirty="0"/>
              <a:t>).</a:t>
            </a:r>
          </a:p>
          <a:p>
            <a:endParaRPr lang="fr-FR" sz="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Projets</a:t>
            </a:r>
            <a:r>
              <a:rPr lang="en-US" sz="1000" dirty="0"/>
              <a:t> </a:t>
            </a:r>
            <a:r>
              <a:rPr lang="en-US" sz="1000" dirty="0" err="1"/>
              <a:t>européens</a:t>
            </a:r>
            <a:r>
              <a:rPr lang="en-US" sz="1000" dirty="0"/>
              <a:t> : </a:t>
            </a:r>
            <a:r>
              <a:rPr lang="en-US" sz="1000" dirty="0" err="1"/>
              <a:t>Extrait</a:t>
            </a:r>
            <a:r>
              <a:rPr lang="en-US" sz="1000" dirty="0"/>
              <a:t> de </a:t>
            </a:r>
            <a:r>
              <a:rPr lang="en-US" sz="1000" dirty="0" err="1"/>
              <a:t>l’AGA</a:t>
            </a:r>
            <a:r>
              <a:rPr lang="en-US" sz="1000" dirty="0"/>
              <a:t> </a:t>
            </a:r>
            <a:r>
              <a:rPr lang="en-US" sz="900" dirty="0">
                <a:hlinkClick r:id="rId10"/>
              </a:rPr>
              <a:t>https://ec.europa.eu/info/funding-tenders/opportunities/docs/2021-2027/common/guidance/aga_en.pdf</a:t>
            </a:r>
            <a:r>
              <a:rPr lang="en-US" sz="900" dirty="0"/>
              <a:t>  </a:t>
            </a:r>
            <a:r>
              <a:rPr lang="en-US" sz="1000" dirty="0"/>
              <a:t>(Part 4. Costs of other goods, works and services, page 92): </a:t>
            </a:r>
            <a:r>
              <a:rPr lang="en-US" sz="1000" i="1" dirty="0"/>
              <a:t>Costs for research output management (e.g. management of research data) are eligible if the eligibility conditions are fulfilled, including open access to peer-reviewed publications (but see the additional eligibility condition referenced immediately below), research data and other outputs</a:t>
            </a:r>
            <a:r>
              <a:rPr lang="en-US" sz="1000" dirty="0"/>
              <a:t>.</a:t>
            </a:r>
          </a:p>
          <a:p>
            <a:endParaRPr lang="fr-FR" sz="1000" i="1"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170</a:t>
            </a:fld>
            <a:endParaRPr lang="fr-FR"/>
          </a:p>
        </p:txBody>
      </p:sp>
    </p:spTree>
    <p:extLst>
      <p:ext uri="{BB962C8B-B14F-4D97-AF65-F5344CB8AC3E}">
        <p14:creationId xmlns:p14="http://schemas.microsoft.com/office/powerpoint/2010/main" val="359129200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62251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Projet </a:t>
            </a:r>
            <a:r>
              <a:rPr lang="fr-FR" sz="1000" b="1" dirty="0" err="1">
                <a:latin typeface="+mn-lt"/>
              </a:rPr>
              <a:t>POdePO</a:t>
            </a:r>
            <a:r>
              <a:rPr lang="fr-FR" sz="1000" b="1" dirty="0">
                <a:latin typeface="+mn-lt"/>
              </a:rPr>
              <a:t> Bourget </a:t>
            </a:r>
            <a:r>
              <a:rPr lang="fr-FR" sz="1000" dirty="0">
                <a:latin typeface="+mn-lt"/>
              </a:rPr>
              <a:t>- Suivi (fictif) de population de poissons dans le lac du Bourget (PGD pédagogique de projet ANR fictif): </a:t>
            </a:r>
            <a:r>
              <a:rPr lang="fr-FR" sz="1000" dirty="0">
                <a:latin typeface="+mn-lt"/>
                <a:hlinkClick r:id="rId3"/>
              </a:rPr>
              <a:t>https://dmp.opidor.fr/plans/12770/export.pdf</a:t>
            </a:r>
            <a:r>
              <a:rPr lang="fr-FR" sz="10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Ce PGD est disponible dans les PGD publics de DMP </a:t>
            </a:r>
            <a:r>
              <a:rPr lang="fr-FR" sz="1000" dirty="0" err="1">
                <a:latin typeface="+mn-lt"/>
              </a:rPr>
              <a:t>OPIDoR</a:t>
            </a:r>
            <a:r>
              <a:rPr lang="fr-FR" sz="1000" dirty="0">
                <a:latin typeface="+mn-lt"/>
              </a:rPr>
              <a:t> : </a:t>
            </a:r>
            <a:r>
              <a:rPr lang="fr-FR" sz="1000" dirty="0">
                <a:latin typeface="+mn-lt"/>
                <a:hlinkClick r:id="rId4"/>
              </a:rPr>
              <a:t>https://dmp.opidor.fr/public_plans</a:t>
            </a:r>
            <a:r>
              <a:rPr lang="fr-FR" sz="1000" dirty="0">
                <a:latin typeface="+mn-lt"/>
              </a:rPr>
              <a:t> </a:t>
            </a:r>
          </a:p>
          <a:p>
            <a:pPr hangingPunct="0">
              <a:spcAft>
                <a:spcPts val="0"/>
              </a:spcAft>
            </a:pPr>
            <a:r>
              <a:rPr lang="en-US" sz="1000" i="0" dirty="0" err="1">
                <a:effectLst/>
                <a:latin typeface="+mn-lt"/>
                <a:ea typeface="Times New Roman" panose="02020603050405020304" pitchFamily="18" charset="0"/>
                <a:cs typeface="Times New Roman" panose="02020603050405020304" pitchFamily="18" charset="0"/>
              </a:rPr>
              <a:t>Exemples</a:t>
            </a:r>
            <a:r>
              <a:rPr lang="en-US" sz="1000" i="0" dirty="0">
                <a:effectLst/>
                <a:latin typeface="+mn-lt"/>
                <a:ea typeface="Times New Roman" panose="02020603050405020304" pitchFamily="18" charset="0"/>
                <a:cs typeface="Times New Roman" panose="02020603050405020304" pitchFamily="18" charset="0"/>
              </a:rPr>
              <a:t> de </a:t>
            </a:r>
            <a:r>
              <a:rPr lang="en-US" sz="1000" i="0" dirty="0" err="1">
                <a:effectLst/>
                <a:latin typeface="+mn-lt"/>
                <a:ea typeface="Times New Roman" panose="02020603050405020304" pitchFamily="18" charset="0"/>
                <a:cs typeface="Times New Roman" panose="02020603050405020304" pitchFamily="18" charset="0"/>
              </a:rPr>
              <a:t>réponse</a:t>
            </a:r>
            <a:r>
              <a:rPr lang="en-US" sz="1000" i="0" dirty="0">
                <a:effectLst/>
                <a:latin typeface="+mn-lt"/>
                <a:ea typeface="Times New Roman" panose="02020603050405020304" pitchFamily="18" charset="0"/>
                <a:cs typeface="Times New Roman" panose="02020603050405020304" pitchFamily="18" charset="0"/>
              </a:rPr>
              <a:t> </a:t>
            </a:r>
            <a:r>
              <a:rPr lang="en-US" sz="1000" i="0" dirty="0" err="1">
                <a:effectLst/>
                <a:latin typeface="+mn-lt"/>
                <a:ea typeface="Times New Roman" panose="02020603050405020304" pitchFamily="18" charset="0"/>
                <a:cs typeface="Times New Roman" panose="02020603050405020304" pitchFamily="18" charset="0"/>
              </a:rPr>
              <a:t>issus</a:t>
            </a:r>
            <a:r>
              <a:rPr lang="en-US" sz="1000" i="0" dirty="0">
                <a:effectLst/>
                <a:latin typeface="+mn-lt"/>
                <a:ea typeface="Times New Roman" panose="02020603050405020304" pitchFamily="18" charset="0"/>
                <a:cs typeface="Times New Roman" panose="02020603050405020304" pitchFamily="18" charset="0"/>
              </a:rPr>
              <a:t> du </a:t>
            </a:r>
            <a:r>
              <a:rPr lang="en-US" sz="1000" i="0" dirty="0" err="1">
                <a:effectLst/>
                <a:latin typeface="+mn-lt"/>
                <a:ea typeface="Times New Roman" panose="02020603050405020304" pitchFamily="18" charset="0"/>
                <a:cs typeface="Times New Roman" panose="02020603050405020304" pitchFamily="18" charset="0"/>
              </a:rPr>
              <a:t>modèle</a:t>
            </a:r>
            <a:r>
              <a:rPr lang="en-US" sz="1000" i="0" dirty="0">
                <a:effectLst/>
                <a:latin typeface="+mn-lt"/>
                <a:ea typeface="Times New Roman" panose="02020603050405020304" pitchFamily="18" charset="0"/>
                <a:cs typeface="Times New Roman" panose="02020603050405020304" pitchFamily="18" charset="0"/>
              </a:rPr>
              <a:t> de PGD PRODIG </a:t>
            </a:r>
            <a:r>
              <a:rPr lang="en-US" sz="1000" i="0" dirty="0" err="1">
                <a:effectLst/>
                <a:latin typeface="+mn-lt"/>
                <a:ea typeface="Times New Roman" panose="02020603050405020304" pitchFamily="18" charset="0"/>
                <a:cs typeface="Times New Roman" panose="02020603050405020304" pitchFamily="18" charset="0"/>
              </a:rPr>
              <a:t>également</a:t>
            </a:r>
            <a:r>
              <a:rPr lang="en-US" sz="1000" i="0" dirty="0">
                <a:effectLst/>
                <a:latin typeface="+mn-lt"/>
                <a:ea typeface="Times New Roman" panose="02020603050405020304" pitchFamily="18" charset="0"/>
                <a:cs typeface="Times New Roman" panose="02020603050405020304" pitchFamily="18" charset="0"/>
              </a:rPr>
              <a:t> accessible sur DMP </a:t>
            </a:r>
            <a:r>
              <a:rPr lang="en-US" sz="1000" i="0" dirty="0" err="1">
                <a:effectLst/>
                <a:latin typeface="+mn-lt"/>
                <a:ea typeface="Times New Roman" panose="02020603050405020304" pitchFamily="18" charset="0"/>
                <a:cs typeface="Times New Roman" panose="02020603050405020304" pitchFamily="18" charset="0"/>
              </a:rPr>
              <a:t>OPIDoR</a:t>
            </a:r>
            <a:r>
              <a:rPr lang="en-US" sz="1000" i="0" dirty="0">
                <a:effectLst/>
                <a:latin typeface="+mn-lt"/>
                <a:ea typeface="Times New Roman" panose="02020603050405020304" pitchFamily="18" charset="0"/>
                <a:cs typeface="Times New Roman" panose="02020603050405020304" pitchFamily="18" charset="0"/>
              </a:rPr>
              <a:t> </a:t>
            </a:r>
            <a:endParaRPr lang="fr-FR" sz="1000" i="0" dirty="0">
              <a:effectLst/>
              <a:latin typeface="+mn-lt"/>
              <a:ea typeface="Times New Roman" panose="02020603050405020304" pitchFamily="18" charset="0"/>
              <a:cs typeface="Times New Roman" panose="02020603050405020304" pitchFamily="18" charset="0"/>
            </a:endParaRPr>
          </a:p>
          <a:p>
            <a:pPr hangingPunct="0">
              <a:spcAft>
                <a:spcPts val="0"/>
              </a:spcAft>
            </a:pPr>
            <a:r>
              <a:rPr lang="en-US" sz="1000" dirty="0">
                <a:effectLst/>
                <a:latin typeface="+mn-lt"/>
                <a:ea typeface="Times New Roman" panose="02020603050405020304" pitchFamily="18" charset="0"/>
                <a:cs typeface="Times New Roman" panose="02020603050405020304" pitchFamily="18" charset="0"/>
              </a:rPr>
              <a:t>- Un ETP de [n]% a </a:t>
            </a:r>
            <a:r>
              <a:rPr lang="en-US" sz="1000" dirty="0" err="1">
                <a:effectLst/>
                <a:latin typeface="+mn-lt"/>
                <a:ea typeface="Times New Roman" panose="02020603050405020304" pitchFamily="18" charset="0"/>
                <a:cs typeface="Times New Roman" panose="02020603050405020304" pitchFamily="18" charset="0"/>
              </a:rPr>
              <a:t>été</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budgété</a:t>
            </a:r>
            <a:r>
              <a:rPr lang="en-US" sz="1000" dirty="0">
                <a:effectLst/>
                <a:latin typeface="+mn-lt"/>
                <a:ea typeface="Times New Roman" panose="02020603050405020304" pitchFamily="18" charset="0"/>
                <a:cs typeface="Times New Roman" panose="02020603050405020304" pitchFamily="18" charset="0"/>
              </a:rPr>
              <a:t> pour </a:t>
            </a:r>
            <a:r>
              <a:rPr lang="en-US" sz="1000" dirty="0" err="1">
                <a:effectLst/>
                <a:latin typeface="+mn-lt"/>
                <a:ea typeface="Times New Roman" panose="02020603050405020304" pitchFamily="18" charset="0"/>
                <a:cs typeface="Times New Roman" panose="02020603050405020304" pitchFamily="18" charset="0"/>
              </a:rPr>
              <a:t>couvrir</a:t>
            </a:r>
            <a:r>
              <a:rPr lang="en-US" sz="1000" dirty="0">
                <a:effectLst/>
                <a:latin typeface="+mn-lt"/>
                <a:ea typeface="Times New Roman" panose="02020603050405020304" pitchFamily="18" charset="0"/>
                <a:cs typeface="Times New Roman" panose="02020603050405020304" pitchFamily="18" charset="0"/>
              </a:rPr>
              <a:t> la gestion, la documentation et la curation des </a:t>
            </a:r>
            <a:r>
              <a:rPr lang="en-US" sz="1000" dirty="0" err="1">
                <a:effectLst/>
                <a:latin typeface="+mn-lt"/>
                <a:ea typeface="Times New Roman" panose="02020603050405020304" pitchFamily="18" charset="0"/>
                <a:cs typeface="Times New Roman" panose="02020603050405020304" pitchFamily="18" charset="0"/>
              </a:rPr>
              <a:t>données</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montant</a:t>
            </a:r>
            <a:r>
              <a:rPr lang="en-US" sz="1000" dirty="0">
                <a:effectLst/>
                <a:latin typeface="+mn-lt"/>
                <a:ea typeface="Times New Roman" panose="02020603050405020304" pitchFamily="18" charset="0"/>
                <a:cs typeface="Times New Roman" panose="02020603050405020304" pitchFamily="18" charset="0"/>
              </a:rPr>
              <a:t>]. Des formations </a:t>
            </a:r>
            <a:r>
              <a:rPr lang="en-US" sz="1000" dirty="0" err="1">
                <a:effectLst/>
                <a:latin typeface="+mn-lt"/>
                <a:ea typeface="Times New Roman" panose="02020603050405020304" pitchFamily="18" charset="0"/>
                <a:cs typeface="Times New Roman" panose="02020603050405020304" pitchFamily="18" charset="0"/>
              </a:rPr>
              <a:t>spécifiques</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en</a:t>
            </a:r>
            <a:r>
              <a:rPr lang="en-US" sz="1000" dirty="0">
                <a:effectLst/>
                <a:latin typeface="+mn-lt"/>
                <a:ea typeface="Times New Roman" panose="02020603050405020304" pitchFamily="18" charset="0"/>
                <a:cs typeface="Times New Roman" panose="02020603050405020304" pitchFamily="18" charset="0"/>
              </a:rPr>
              <a:t> matière </a:t>
            </a:r>
            <a:r>
              <a:rPr lang="en-US" sz="1000" dirty="0" err="1">
                <a:effectLst/>
                <a:latin typeface="+mn-lt"/>
                <a:ea typeface="Times New Roman" panose="02020603050405020304" pitchFamily="18" charset="0"/>
                <a:cs typeface="Times New Roman" panose="02020603050405020304" pitchFamily="18" charset="0"/>
              </a:rPr>
              <a:t>d'analyse</a:t>
            </a:r>
            <a:r>
              <a:rPr lang="en-US" sz="1000" dirty="0">
                <a:effectLst/>
                <a:latin typeface="+mn-lt"/>
                <a:ea typeface="Times New Roman" panose="02020603050405020304" pitchFamily="18" charset="0"/>
                <a:cs typeface="Times New Roman" panose="02020603050405020304" pitchFamily="18" charset="0"/>
              </a:rPr>
              <a:t> et de curation de </a:t>
            </a:r>
            <a:r>
              <a:rPr lang="en-US" sz="1000" dirty="0" err="1">
                <a:effectLst/>
                <a:latin typeface="+mn-lt"/>
                <a:ea typeface="Times New Roman" panose="02020603050405020304" pitchFamily="18" charset="0"/>
                <a:cs typeface="Times New Roman" panose="02020603050405020304" pitchFamily="18" charset="0"/>
              </a:rPr>
              <a:t>données</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ont</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été</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prévues</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en</a:t>
            </a:r>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vue</a:t>
            </a:r>
            <a:r>
              <a:rPr lang="en-US" sz="1000" dirty="0">
                <a:effectLst/>
                <a:latin typeface="+mn-lt"/>
                <a:ea typeface="Times New Roman" panose="02020603050405020304" pitchFamily="18" charset="0"/>
                <a:cs typeface="Times New Roman" panose="02020603050405020304" pitchFamily="18" charset="0"/>
              </a:rPr>
              <a:t> de la gestion du "big data" [</a:t>
            </a:r>
            <a:r>
              <a:rPr lang="en-US" sz="1000" dirty="0" err="1">
                <a:effectLst/>
                <a:latin typeface="+mn-lt"/>
                <a:ea typeface="Times New Roman" panose="02020603050405020304" pitchFamily="18" charset="0"/>
                <a:cs typeface="Times New Roman" panose="02020603050405020304" pitchFamily="18" charset="0"/>
              </a:rPr>
              <a:t>montant</a:t>
            </a:r>
            <a:r>
              <a:rPr lang="en-US" sz="1000" dirty="0">
                <a:effectLst/>
                <a:latin typeface="+mn-lt"/>
                <a:ea typeface="Times New Roman" panose="02020603050405020304" pitchFamily="18" charset="0"/>
                <a:cs typeface="Times New Roman" panose="02020603050405020304" pitchFamily="18" charset="0"/>
              </a:rPr>
              <a:t>].</a:t>
            </a:r>
            <a:endParaRPr lang="fr-FR" sz="1000" dirty="0">
              <a:effectLst/>
              <a:latin typeface="+mn-lt"/>
              <a:ea typeface="Times New Roman" panose="02020603050405020304" pitchFamily="18" charset="0"/>
              <a:cs typeface="Times New Roman" panose="02020603050405020304" pitchFamily="18" charset="0"/>
            </a:endParaRPr>
          </a:p>
          <a:p>
            <a:r>
              <a:rPr lang="en-US" sz="1000" dirty="0">
                <a:effectLst/>
                <a:latin typeface="+mn-lt"/>
                <a:ea typeface="Times New Roman" panose="02020603050405020304" pitchFamily="18" charset="0"/>
                <a:cs typeface="Times New Roman" panose="02020603050405020304" pitchFamily="18" charset="0"/>
              </a:rPr>
              <a:t>- </a:t>
            </a:r>
            <a:r>
              <a:rPr lang="en-US" sz="1000" dirty="0" err="1">
                <a:effectLst/>
                <a:latin typeface="+mn-lt"/>
                <a:ea typeface="Times New Roman" panose="02020603050405020304" pitchFamily="18" charset="0"/>
                <a:cs typeface="Times New Roman" panose="02020603050405020304" pitchFamily="18" charset="0"/>
              </a:rPr>
              <a:t>Coût</a:t>
            </a:r>
            <a:r>
              <a:rPr lang="en-US" sz="1000" dirty="0">
                <a:effectLst/>
                <a:latin typeface="+mn-lt"/>
                <a:ea typeface="Times New Roman" panose="02020603050405020304" pitchFamily="18" charset="0"/>
                <a:cs typeface="Times New Roman" panose="02020603050405020304" pitchFamily="18" charset="0"/>
              </a:rPr>
              <a:t> de la maintenance de la base de </a:t>
            </a:r>
            <a:r>
              <a:rPr lang="en-US" sz="1000" dirty="0" err="1">
                <a:effectLst/>
                <a:latin typeface="+mn-lt"/>
                <a:ea typeface="Times New Roman" panose="02020603050405020304" pitchFamily="18" charset="0"/>
                <a:cs typeface="Times New Roman" panose="02020603050405020304" pitchFamily="18" charset="0"/>
              </a:rPr>
              <a:t>données</a:t>
            </a:r>
            <a:r>
              <a:rPr lang="en-US" sz="1000" dirty="0">
                <a:effectLst/>
                <a:latin typeface="+mn-lt"/>
                <a:ea typeface="Times New Roman" panose="02020603050405020304" pitchFamily="18" charset="0"/>
                <a:cs typeface="Times New Roman" panose="02020603050405020304" pitchFamily="18" charset="0"/>
              </a:rPr>
              <a:t> et de </a:t>
            </a:r>
            <a:r>
              <a:rPr lang="en-US" sz="1000" dirty="0" err="1">
                <a:effectLst/>
                <a:latin typeface="+mn-lt"/>
                <a:ea typeface="Times New Roman" panose="02020603050405020304" pitchFamily="18" charset="0"/>
                <a:cs typeface="Times New Roman" panose="02020603050405020304" pitchFamily="18" charset="0"/>
              </a:rPr>
              <a:t>création</a:t>
            </a:r>
            <a:r>
              <a:rPr lang="en-US" sz="1000" dirty="0">
                <a:effectLst/>
                <a:latin typeface="+mn-lt"/>
                <a:ea typeface="Times New Roman" panose="02020603050405020304" pitchFamily="18" charset="0"/>
                <a:cs typeface="Times New Roman" panose="02020603050405020304" pitchFamily="18" charset="0"/>
              </a:rPr>
              <a:t> d’un site web.</a:t>
            </a:r>
            <a:endParaRPr lang="fr-FR" sz="1000" dirty="0">
              <a:latin typeface="+mn-lt"/>
            </a:endParaRPr>
          </a:p>
          <a:p>
            <a:endParaRPr lang="fr-FR" sz="1000" dirty="0"/>
          </a:p>
          <a:p>
            <a:r>
              <a:rPr lang="fr-FR" sz="1000" dirty="0"/>
              <a:t>Voir exemples de PGD:</a:t>
            </a:r>
          </a:p>
          <a:p>
            <a:pPr marL="171450" indent="-171450">
              <a:buFontTx/>
              <a:buChar char="-"/>
            </a:pPr>
            <a:r>
              <a:rPr lang="fr-FR" sz="1000" b="1" dirty="0"/>
              <a:t>ZERO BRINE </a:t>
            </a:r>
            <a:r>
              <a:rPr lang="fr-FR" sz="1000" dirty="0"/>
              <a:t>: </a:t>
            </a:r>
            <a:r>
              <a:rPr lang="fr-FR" sz="1000" dirty="0">
                <a:sym typeface="Wingdings" panose="05000000000000000000" pitchFamily="2" charset="2"/>
                <a:hlinkClick r:id="rId5"/>
              </a:rPr>
              <a:t>https://libereurope.eu/dmp/zero-brine-data-management-plan/</a:t>
            </a:r>
            <a:r>
              <a:rPr lang="fr-FR" sz="1000" dirty="0">
                <a:sym typeface="Wingdings" panose="05000000000000000000" pitchFamily="2" charset="2"/>
              </a:rPr>
              <a:t> (</a:t>
            </a:r>
            <a:r>
              <a:rPr lang="fr-FR" sz="1000" dirty="0"/>
              <a:t>Part 8: Data </a:t>
            </a:r>
            <a:r>
              <a:rPr lang="fr-FR" sz="1000" dirty="0" err="1"/>
              <a:t>preservation</a:t>
            </a:r>
            <a:r>
              <a:rPr lang="fr-FR" sz="1000" dirty="0"/>
              <a:t> and </a:t>
            </a:r>
            <a:r>
              <a:rPr lang="fr-FR" sz="1000" dirty="0" err="1"/>
              <a:t>archiving</a:t>
            </a:r>
            <a:r>
              <a:rPr lang="fr-FR" sz="1000" dirty="0"/>
              <a:t>)</a:t>
            </a:r>
          </a:p>
          <a:p>
            <a:r>
              <a:rPr lang="fr-FR" sz="1000" dirty="0">
                <a:sym typeface="Wingdings" panose="05000000000000000000" pitchFamily="2" charset="2"/>
              </a:rPr>
              <a:t>- </a:t>
            </a:r>
            <a:r>
              <a:rPr lang="fr-FR" sz="1000" b="1" dirty="0" err="1">
                <a:sym typeface="Wingdings" panose="05000000000000000000" pitchFamily="2" charset="2"/>
              </a:rPr>
              <a:t>NextGen</a:t>
            </a:r>
            <a:r>
              <a:rPr lang="fr-FR" sz="1000" dirty="0">
                <a:sym typeface="Wingdings" panose="05000000000000000000" pitchFamily="2" charset="2"/>
              </a:rPr>
              <a:t> - </a:t>
            </a:r>
            <a:r>
              <a:rPr lang="en-US" sz="1000" dirty="0">
                <a:sym typeface="Wingdings" panose="05000000000000000000" pitchFamily="2" charset="2"/>
              </a:rPr>
              <a:t>Towards a next generation of water systems and services for the circular economy. </a:t>
            </a:r>
            <a:r>
              <a:rPr lang="en-US" sz="1000" dirty="0">
                <a:sym typeface="Wingdings" panose="05000000000000000000" pitchFamily="2" charset="2"/>
                <a:hlinkClick r:id="rId6"/>
              </a:rPr>
              <a:t>https://cordis.europa.eu/project/id/776541/results</a:t>
            </a:r>
            <a:r>
              <a:rPr lang="en-US" sz="1000" dirty="0">
                <a:sym typeface="Wingdings" panose="05000000000000000000" pitchFamily="2" charset="2"/>
              </a:rPr>
              <a:t> </a:t>
            </a:r>
          </a:p>
          <a:p>
            <a:r>
              <a:rPr lang="fr-FR" sz="1000" dirty="0"/>
              <a:t>- </a:t>
            </a:r>
            <a:r>
              <a:rPr lang="fr-FR" sz="1000" b="1" dirty="0"/>
              <a:t>STIRRER</a:t>
            </a:r>
            <a:r>
              <a:rPr lang="fr-FR" sz="1000" dirty="0"/>
              <a:t> - Rôle des modifications épigénétiques et transcriptomiques dans la modification des règles de la recombinaison chez des hybrides interspécifiques: modèle </a:t>
            </a:r>
            <a:r>
              <a:rPr lang="fr-FR" sz="1000" dirty="0" err="1"/>
              <a:t>Brassica</a:t>
            </a:r>
            <a:r>
              <a:rPr lang="fr-FR" sz="1000" dirty="0"/>
              <a:t> . Projet ANR, coordination </a:t>
            </a:r>
            <a:r>
              <a:rPr lang="fr-FR" sz="1000" b="0" dirty="0"/>
              <a:t>INRA: </a:t>
            </a:r>
            <a:r>
              <a:rPr lang="fr-FR" sz="1000" b="0" dirty="0">
                <a:hlinkClick r:id="rId7"/>
              </a:rPr>
              <a:t>https://anr.fr/Projet-ANR-19-CE20-0013</a:t>
            </a:r>
            <a:r>
              <a:rPr lang="fr-FR" sz="1000" b="0" dirty="0"/>
              <a:t>. PGD accessible sur DMP </a:t>
            </a:r>
            <a:r>
              <a:rPr lang="fr-FR" sz="1000" b="0" dirty="0" err="1"/>
              <a:t>OPIDoR</a:t>
            </a:r>
            <a:r>
              <a:rPr lang="fr-FR" sz="1000" b="0" dirty="0"/>
              <a:t> </a:t>
            </a:r>
            <a:r>
              <a:rPr lang="fr-FR" sz="1000" b="0" dirty="0">
                <a:hlinkClick r:id="rId4"/>
              </a:rPr>
              <a:t>https://dmp.opidor.fr/public_plans</a:t>
            </a:r>
            <a:r>
              <a:rPr lang="fr-FR" sz="1000" b="0" dirty="0"/>
              <a:t> </a:t>
            </a:r>
          </a:p>
          <a:p>
            <a:r>
              <a:rPr lang="fr-FR" sz="1000" b="0" i="1" u="none" strike="noStrike" kern="1200" baseline="0" dirty="0">
                <a:solidFill>
                  <a:schemeClr val="tx1"/>
                </a:solidFill>
                <a:latin typeface="+mn-lt"/>
                <a:ea typeface="+mn-ea"/>
                <a:cs typeface="+mn-cs"/>
              </a:rPr>
              <a:t>Aucune donnée ne doit être détruite pour des raisons contractuelles, légales ou réglementaires. Les données brutes, finales d’analyses et les scripts seront conservés sur le long terme. Les données intermédiaires seront effacées.</a:t>
            </a:r>
          </a:p>
          <a:p>
            <a:r>
              <a:rPr lang="fr-FR" sz="1000" b="0" i="1" u="none" strike="noStrike" kern="1200" baseline="0" dirty="0">
                <a:solidFill>
                  <a:schemeClr val="tx1"/>
                </a:solidFill>
                <a:latin typeface="+mn-lt"/>
                <a:ea typeface="+mn-ea"/>
                <a:cs typeface="+mn-cs"/>
              </a:rPr>
              <a:t>A l’heure actuelle, pas de frais de stockage des données. Néanmoins, il sera nécessaire de participer à l’achat d’une nouvelle baie de stockage (évaluée à 20.000 €) afin d’assurer la duplication des données à l’INRAE pour stockage long terme ; le stockage </a:t>
            </a:r>
            <a:r>
              <a:rPr lang="fr-FR" sz="1000" b="0" i="1" u="none" strike="noStrike" kern="1200" baseline="0" dirty="0" err="1">
                <a:solidFill>
                  <a:schemeClr val="tx1"/>
                </a:solidFill>
                <a:latin typeface="+mn-lt"/>
                <a:ea typeface="+mn-ea"/>
                <a:cs typeface="+mn-cs"/>
              </a:rPr>
              <a:t>Genouest</a:t>
            </a:r>
            <a:r>
              <a:rPr lang="fr-FR" sz="1000" b="0" i="1" u="none" strike="noStrike" kern="1200" baseline="0" dirty="0">
                <a:solidFill>
                  <a:schemeClr val="tx1"/>
                </a:solidFill>
                <a:latin typeface="+mn-lt"/>
                <a:ea typeface="+mn-ea"/>
                <a:cs typeface="+mn-cs"/>
              </a:rPr>
              <a:t> n’ayant pas vocation à être pérenne.</a:t>
            </a:r>
            <a:endParaRPr lang="fr-FR" sz="1000" i="1" dirty="0"/>
          </a:p>
          <a:p>
            <a:r>
              <a:rPr lang="fr-FR" sz="1000" dirty="0"/>
              <a:t>- </a:t>
            </a:r>
            <a:r>
              <a:rPr lang="fr-FR" sz="1000" b="1" dirty="0"/>
              <a:t>DIANA </a:t>
            </a:r>
            <a:r>
              <a:rPr lang="fr-FR" sz="1000" b="0" dirty="0"/>
              <a:t>(pour les données du WP2-Earth observation data) </a:t>
            </a:r>
            <a:r>
              <a:rPr lang="fr-FR" sz="1000" b="0" dirty="0">
                <a:hlinkClick r:id="rId8"/>
              </a:rPr>
              <a:t>https://zenodo.org/record/3492131</a:t>
            </a:r>
            <a:r>
              <a:rPr lang="fr-FR" sz="1000" b="0" dirty="0"/>
              <a:t> </a:t>
            </a:r>
          </a:p>
          <a:p>
            <a:r>
              <a:rPr lang="en-US" sz="1000" i="1" kern="1200" dirty="0">
                <a:solidFill>
                  <a:schemeClr val="tx1"/>
                </a:solidFill>
                <a:effectLst/>
                <a:latin typeface="+mn-lt"/>
                <a:ea typeface="+mn-ea"/>
                <a:cs typeface="+mn-cs"/>
              </a:rPr>
              <a:t>The costs for maintaining a database of the EO-based products that will be generated to serve the pilot demonstrations are: </a:t>
            </a:r>
          </a:p>
          <a:p>
            <a:r>
              <a:rPr lang="en-US" sz="1000" i="1" kern="1200" dirty="0">
                <a:solidFill>
                  <a:schemeClr val="tx1"/>
                </a:solidFill>
                <a:effectLst/>
                <a:latin typeface="+mn-lt"/>
                <a:ea typeface="+mn-ea"/>
                <a:cs typeface="+mn-cs"/>
              </a:rPr>
              <a:t>Hosting cost: estimated expenditure for the project life time is about 2500 € (about 800 € for each years beyond project end); </a:t>
            </a:r>
            <a:br>
              <a:rPr lang="en-US" sz="1000" i="1" dirty="0"/>
            </a:br>
            <a:r>
              <a:rPr lang="en-US" sz="1000" i="1" kern="1200" dirty="0">
                <a:solidFill>
                  <a:schemeClr val="tx1"/>
                </a:solidFill>
                <a:effectLst/>
                <a:latin typeface="+mn-lt"/>
                <a:ea typeface="+mn-ea"/>
                <a:cs typeface="+mn-cs"/>
              </a:rPr>
              <a:t>Personnel cost: development cost is indicated in the project; maintenance cost after project life time could be foresee in 0.5 PM per year. </a:t>
            </a:r>
            <a:br>
              <a:rPr lang="en-US" sz="1000" i="1" dirty="0"/>
            </a:br>
            <a:r>
              <a:rPr lang="en-US" sz="1000" i="1" kern="1200" dirty="0">
                <a:solidFill>
                  <a:schemeClr val="tx1"/>
                </a:solidFill>
                <a:effectLst/>
                <a:latin typeface="+mn-lt"/>
                <a:ea typeface="+mn-ea"/>
                <a:cs typeface="+mn-cs"/>
              </a:rPr>
              <a:t>The cost of data FAIR will be covered by project resources. </a:t>
            </a:r>
          </a:p>
          <a:p>
            <a:r>
              <a:rPr lang="en-US" sz="1000" i="1" kern="1200" dirty="0">
                <a:solidFill>
                  <a:schemeClr val="tx1"/>
                </a:solidFill>
                <a:effectLst/>
                <a:latin typeface="+mn-lt"/>
                <a:ea typeface="+mn-ea"/>
                <a:cs typeface="+mn-cs"/>
              </a:rPr>
              <a:t>Responsibility of data is shared among projects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fr-FR" sz="10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CIRC4Life -</a:t>
            </a:r>
            <a:r>
              <a:rPr lang="en-US" sz="1000" b="0" i="0" u="none" strike="noStrike" kern="1200" baseline="0" dirty="0">
                <a:solidFill>
                  <a:schemeClr val="tx1"/>
                </a:solidFill>
                <a:latin typeface="+mn-lt"/>
                <a:ea typeface="+mn-ea"/>
                <a:cs typeface="+mn-cs"/>
              </a:rPr>
              <a:t> </a:t>
            </a:r>
            <a:r>
              <a:rPr lang="en-US" sz="1000" b="0" dirty="0"/>
              <a:t>A circular economy approach for lifecycles of products and services.</a:t>
            </a:r>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hlinkClick r:id="rId9"/>
              </a:rPr>
              <a:t>https://cordis.europa.eu/project/id/776503/results</a:t>
            </a:r>
            <a:r>
              <a:rPr lang="en-US" sz="1000" b="0" i="0" u="none" strike="noStrike" kern="1200" baseline="0" dirty="0">
                <a:solidFill>
                  <a:schemeClr val="tx1"/>
                </a:solidFill>
                <a:latin typeface="+mn-lt"/>
                <a:ea typeface="+mn-ea"/>
                <a:cs typeface="+mn-cs"/>
              </a:rPr>
              <a:t> (Versions 1 et 2 du PGD </a:t>
            </a:r>
            <a:r>
              <a:rPr lang="en-US" sz="1000" b="0" i="0" u="none" strike="noStrike" kern="1200" baseline="0" dirty="0" err="1">
                <a:solidFill>
                  <a:schemeClr val="tx1"/>
                </a:solidFill>
                <a:latin typeface="+mn-lt"/>
                <a:ea typeface="+mn-ea"/>
                <a:cs typeface="+mn-cs"/>
              </a:rPr>
              <a:t>disponibles</a:t>
            </a:r>
            <a:r>
              <a:rPr lang="en-US" sz="1000" b="0" i="0" u="none" strike="noStrike" kern="1200" baseline="0" dirty="0">
                <a:solidFill>
                  <a:schemeClr val="tx1"/>
                </a:solidFill>
                <a:latin typeface="+mn-lt"/>
                <a:ea typeface="+mn-ea"/>
                <a:cs typeface="+mn-cs"/>
              </a:rPr>
              <a:t>).</a:t>
            </a:r>
          </a:p>
          <a:p>
            <a:r>
              <a:rPr lang="fr-FR" sz="1000" dirty="0">
                <a:solidFill>
                  <a:prstClr val="black"/>
                </a:solidFill>
                <a:cs typeface="Arial" panose="020B0604020202020204" pitchFamily="34" charset="0"/>
              </a:rPr>
              <a:t>- </a:t>
            </a:r>
            <a:r>
              <a:rPr kumimoji="0" lang="fr-FR" sz="10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REPAIR - </a:t>
            </a:r>
            <a:r>
              <a:rPr lang="en-US" sz="1000" b="0" i="0" u="none" strike="noStrike" kern="1200" baseline="0" dirty="0">
                <a:solidFill>
                  <a:schemeClr val="tx1"/>
                </a:solidFill>
                <a:latin typeface="+mn-lt"/>
                <a:ea typeface="+mn-ea"/>
                <a:cs typeface="+mn-cs"/>
              </a:rPr>
              <a:t>Resource Management in Peri-urban </a:t>
            </a:r>
            <a:r>
              <a:rPr lang="en-US" sz="1000" b="0" i="0" u="none" strike="noStrike" kern="1200" baseline="0" dirty="0" err="1">
                <a:solidFill>
                  <a:schemeClr val="tx1"/>
                </a:solidFill>
                <a:latin typeface="+mn-lt"/>
                <a:ea typeface="+mn-ea"/>
                <a:cs typeface="+mn-cs"/>
              </a:rPr>
              <a:t>AReas</a:t>
            </a:r>
            <a:r>
              <a:rPr lang="en-US" sz="1000" b="0" i="0" u="none" strike="noStrike" kern="1200" baseline="0" dirty="0">
                <a:solidFill>
                  <a:schemeClr val="tx1"/>
                </a:solidFill>
                <a:latin typeface="+mn-lt"/>
                <a:ea typeface="+mn-ea"/>
                <a:cs typeface="+mn-cs"/>
              </a:rPr>
              <a:t>: Going Beyond Urban Metabolism. </a:t>
            </a:r>
            <a:r>
              <a:rPr lang="fr-FR" sz="1000" dirty="0">
                <a:solidFill>
                  <a:prstClr val="black"/>
                </a:solidFill>
                <a:sym typeface="Wingdings" panose="05000000000000000000" pitchFamily="2" charset="2"/>
                <a:hlinkClick r:id="rId10"/>
              </a:rPr>
              <a:t>https://zenodo.org/record/1438301#.YZPTkLrjKUn</a:t>
            </a:r>
            <a:r>
              <a:rPr lang="fr-FR" sz="1000" dirty="0">
                <a:solidFill>
                  <a:prstClr val="black"/>
                </a:solidFill>
                <a:sym typeface="Wingdings" panose="05000000000000000000" pitchFamily="2" charset="2"/>
              </a:rPr>
              <a:t>; </a:t>
            </a:r>
            <a:r>
              <a:rPr lang="en-US" sz="1000" b="0" i="0" u="none" strike="noStrike" kern="1200" baseline="0" dirty="0">
                <a:solidFill>
                  <a:schemeClr val="tx1"/>
                </a:solidFill>
                <a:latin typeface="+mn-lt"/>
                <a:ea typeface="+mn-ea"/>
                <a:cs typeface="+mn-cs"/>
              </a:rPr>
              <a:t>DMP final sur le site CORDIS de </a:t>
            </a:r>
            <a:r>
              <a:rPr lang="en-US" sz="1000" b="0" i="0" u="none" strike="noStrike" kern="1200" baseline="0" dirty="0" err="1">
                <a:solidFill>
                  <a:schemeClr val="tx1"/>
                </a:solidFill>
                <a:latin typeface="+mn-lt"/>
                <a:ea typeface="+mn-ea"/>
                <a:cs typeface="+mn-cs"/>
              </a:rPr>
              <a:t>l’UE</a:t>
            </a:r>
            <a:r>
              <a:rPr lang="en-US" sz="1000" b="0" i="0" u="none" strike="noStrike" kern="1200" baseline="0" dirty="0">
                <a:solidFill>
                  <a:schemeClr val="tx1"/>
                </a:solidFill>
                <a:latin typeface="+mn-lt"/>
                <a:ea typeface="+mn-ea"/>
                <a:cs typeface="+mn-cs"/>
              </a:rPr>
              <a:t> : </a:t>
            </a:r>
            <a:r>
              <a:rPr lang="en-US" sz="1000" b="0" i="0" u="none" strike="noStrike" kern="1200" baseline="0" dirty="0">
                <a:solidFill>
                  <a:schemeClr val="tx1"/>
                </a:solidFill>
                <a:latin typeface="+mn-lt"/>
                <a:ea typeface="+mn-ea"/>
                <a:cs typeface="+mn-cs"/>
                <a:hlinkClick r:id="rId11"/>
              </a:rPr>
              <a:t>https://cordis.europa.eu/project/id/688920/results</a:t>
            </a:r>
            <a:r>
              <a:rPr lang="en-US" sz="1000" b="0" i="0" u="none" strike="noStrike" kern="1200" baseline="0" dirty="0">
                <a:solidFill>
                  <a:schemeClr val="tx1"/>
                </a:solidFill>
                <a:latin typeface="+mn-lt"/>
                <a:ea typeface="+mn-ea"/>
                <a:cs typeface="+mn-cs"/>
              </a:rPr>
              <a:t>  (dans Open research data pilot)</a:t>
            </a:r>
          </a:p>
          <a:p>
            <a:r>
              <a:rPr lang="fr-FR" sz="1000" dirty="0"/>
              <a:t>- </a:t>
            </a:r>
            <a:r>
              <a:rPr lang="en-US" sz="1000" b="1" kern="1200" dirty="0">
                <a:solidFill>
                  <a:schemeClr val="tx1"/>
                </a:solidFill>
                <a:effectLst/>
                <a:latin typeface="+mn-lt"/>
                <a:ea typeface="+mn-ea"/>
                <a:cs typeface="+mn-cs"/>
              </a:rPr>
              <a:t>SWINOSTICS</a:t>
            </a:r>
            <a:r>
              <a:rPr lang="en-US" sz="1000" kern="1200" dirty="0">
                <a:solidFill>
                  <a:schemeClr val="tx1"/>
                </a:solidFill>
                <a:effectLst/>
                <a:latin typeface="+mn-lt"/>
                <a:ea typeface="+mn-ea"/>
                <a:cs typeface="+mn-cs"/>
              </a:rPr>
              <a:t>-Swine diseases field diagnostics toolbox: </a:t>
            </a:r>
            <a:r>
              <a:rPr lang="fr-FR" sz="1000" dirty="0"/>
              <a:t> </a:t>
            </a:r>
            <a:r>
              <a:rPr lang="en-US" sz="1000" kern="1200" dirty="0">
                <a:solidFill>
                  <a:schemeClr val="tx1"/>
                </a:solidFill>
                <a:effectLst/>
                <a:latin typeface="+mn-lt"/>
                <a:ea typeface="+mn-ea"/>
                <a:cs typeface="+mn-cs"/>
              </a:rPr>
              <a:t> </a:t>
            </a:r>
            <a:r>
              <a:rPr lang="fr-FR" sz="1000" dirty="0">
                <a:hlinkClick r:id="rId12"/>
              </a:rPr>
              <a:t>https://phaidra.univie.ac.at/open/o:1139894</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47754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0" i="0" u="none" strike="noStrike" kern="1200" baseline="0" dirty="0" err="1">
                <a:solidFill>
                  <a:schemeClr val="tx1"/>
                </a:solidFill>
                <a:latin typeface="+mn-lt"/>
                <a:ea typeface="+mn-ea"/>
                <a:cs typeface="+mn-cs"/>
              </a:rPr>
              <a:t>Projet</a:t>
            </a:r>
            <a:r>
              <a:rPr lang="en-US" b="0" i="0" u="none" strike="noStrike" kern="1200" baseline="0" dirty="0">
                <a:solidFill>
                  <a:schemeClr val="tx1"/>
                </a:solidFill>
                <a:latin typeface="+mn-lt"/>
                <a:ea typeface="+mn-ea"/>
                <a:cs typeface="+mn-cs"/>
              </a:rPr>
              <a:t> REPAIR – Resource Management in Peri-urban </a:t>
            </a:r>
            <a:r>
              <a:rPr lang="en-US" b="0" i="0" u="none" strike="noStrike" kern="1200" baseline="0" dirty="0" err="1">
                <a:solidFill>
                  <a:schemeClr val="tx1"/>
                </a:solidFill>
                <a:latin typeface="+mn-lt"/>
                <a:ea typeface="+mn-ea"/>
                <a:cs typeface="+mn-cs"/>
              </a:rPr>
              <a:t>AReas</a:t>
            </a:r>
            <a:r>
              <a:rPr lang="en-US" b="0" i="0" u="none" strike="noStrike" kern="1200" baseline="0" dirty="0">
                <a:solidFill>
                  <a:schemeClr val="tx1"/>
                </a:solidFill>
                <a:latin typeface="+mn-lt"/>
                <a:ea typeface="+mn-ea"/>
                <a:cs typeface="+mn-cs"/>
              </a:rPr>
              <a:t>: Going Beyond Urban Metabolism. </a:t>
            </a:r>
            <a:r>
              <a:rPr lang="en-US" b="0" i="0" u="none" strike="noStrike" kern="1200" baseline="0" dirty="0" err="1">
                <a:solidFill>
                  <a:schemeClr val="tx1"/>
                </a:solidFill>
                <a:latin typeface="+mn-lt"/>
                <a:ea typeface="+mn-ea"/>
                <a:cs typeface="+mn-cs"/>
              </a:rPr>
              <a:t>Projet</a:t>
            </a:r>
            <a:r>
              <a:rPr lang="en-US" b="0" i="0" u="none" strike="noStrike" kern="1200" baseline="0" dirty="0">
                <a:solidFill>
                  <a:schemeClr val="tx1"/>
                </a:solidFill>
                <a:latin typeface="+mn-lt"/>
                <a:ea typeface="+mn-ea"/>
                <a:cs typeface="+mn-cs"/>
              </a:rPr>
              <a:t> H2020</a:t>
            </a:r>
          </a:p>
          <a:p>
            <a:r>
              <a:rPr lang="en-US" b="0" i="0" u="none" strike="noStrike" kern="1200" baseline="0" dirty="0">
                <a:solidFill>
                  <a:schemeClr val="tx1"/>
                </a:solidFill>
                <a:latin typeface="+mn-lt"/>
                <a:ea typeface="+mn-ea"/>
                <a:cs typeface="+mn-cs"/>
              </a:rPr>
              <a:t>DMP V1:</a:t>
            </a:r>
            <a:r>
              <a:rPr lang="en-US" sz="900" b="0" i="0" u="none" strike="noStrike" kern="1200" baseline="0" dirty="0">
                <a:solidFill>
                  <a:schemeClr val="tx1"/>
                </a:solidFill>
                <a:latin typeface="+mn-lt"/>
                <a:ea typeface="+mn-ea"/>
                <a:cs typeface="+mn-cs"/>
              </a:rPr>
              <a:t> </a:t>
            </a:r>
            <a:r>
              <a:rPr lang="en-US" sz="900" b="0" i="0" u="none" strike="noStrike" kern="1200" baseline="0" dirty="0">
                <a:solidFill>
                  <a:schemeClr val="tx1"/>
                </a:solidFill>
                <a:latin typeface="+mn-lt"/>
                <a:ea typeface="+mn-ea"/>
                <a:cs typeface="+mn-cs"/>
                <a:hlinkClick r:id="rId3"/>
              </a:rPr>
              <a:t>https://zenodo.org/record/1438301#.YZJ2krrjKUn</a:t>
            </a:r>
            <a:r>
              <a:rPr lang="en-US" sz="900" b="0" i="0" u="none" strike="noStrike" kern="1200" baseline="0" dirty="0">
                <a:solidFill>
                  <a:schemeClr val="tx1"/>
                </a:solidFill>
                <a:latin typeface="+mn-lt"/>
                <a:ea typeface="+mn-ea"/>
                <a:cs typeface="+mn-cs"/>
              </a:rPr>
              <a:t> </a:t>
            </a:r>
          </a:p>
          <a:p>
            <a:r>
              <a:rPr lang="en-US" b="0" i="0" u="none" strike="noStrike" kern="1200" baseline="0" dirty="0">
                <a:solidFill>
                  <a:schemeClr val="tx1"/>
                </a:solidFill>
                <a:latin typeface="+mn-lt"/>
                <a:ea typeface="+mn-ea"/>
                <a:cs typeface="+mn-cs"/>
              </a:rPr>
              <a:t>DMP final : </a:t>
            </a:r>
            <a:r>
              <a:rPr lang="en-US" b="0" i="0" u="none" strike="noStrike" kern="1200" baseline="0" dirty="0" err="1">
                <a:solidFill>
                  <a:schemeClr val="tx1"/>
                </a:solidFill>
                <a:latin typeface="+mn-lt"/>
                <a:ea typeface="+mn-ea"/>
                <a:cs typeface="+mn-cs"/>
              </a:rPr>
              <a:t>acces</a:t>
            </a:r>
            <a:r>
              <a:rPr lang="en-US" b="0" i="0" u="none" strike="noStrike" kern="1200" baseline="0" dirty="0">
                <a:solidFill>
                  <a:schemeClr val="tx1"/>
                </a:solidFill>
                <a:latin typeface="+mn-lt"/>
                <a:ea typeface="+mn-ea"/>
                <a:cs typeface="+mn-cs"/>
              </a:rPr>
              <a:t> par le site CORDIS de </a:t>
            </a:r>
            <a:r>
              <a:rPr lang="en-US" b="0" i="0" u="none" strike="noStrike" kern="1200" baseline="0" dirty="0" err="1">
                <a:solidFill>
                  <a:schemeClr val="tx1"/>
                </a:solidFill>
                <a:latin typeface="+mn-lt"/>
                <a:ea typeface="+mn-ea"/>
                <a:cs typeface="+mn-cs"/>
              </a:rPr>
              <a:t>l’UE</a:t>
            </a:r>
            <a:r>
              <a:rPr lang="en-US" b="0" i="0" u="none" strike="noStrike" kern="1200" baseline="0" dirty="0">
                <a:solidFill>
                  <a:schemeClr val="tx1"/>
                </a:solidFill>
                <a:latin typeface="+mn-lt"/>
                <a:ea typeface="+mn-ea"/>
                <a:cs typeface="+mn-cs"/>
              </a:rPr>
              <a:t> : </a:t>
            </a:r>
            <a:r>
              <a:rPr lang="en-US" sz="900" b="0" i="0" u="none" strike="noStrike" kern="1200" baseline="0" dirty="0">
                <a:solidFill>
                  <a:schemeClr val="tx1"/>
                </a:solidFill>
                <a:latin typeface="+mn-lt"/>
                <a:ea typeface="+mn-ea"/>
                <a:cs typeface="+mn-cs"/>
                <a:hlinkClick r:id="rId4"/>
              </a:rPr>
              <a:t>https://cordis.europa.eu/project/id/688920/results</a:t>
            </a:r>
            <a:r>
              <a:rPr lang="en-US" sz="900" b="0" i="0" u="none" strike="noStrike" kern="1200" baseline="0" dirty="0">
                <a:solidFill>
                  <a:schemeClr val="tx1"/>
                </a:solidFill>
                <a:latin typeface="+mn-lt"/>
                <a:ea typeface="+mn-ea"/>
                <a:cs typeface="+mn-cs"/>
              </a:rPr>
              <a:t>  (dans Open research data pilot)</a:t>
            </a:r>
          </a:p>
          <a:p>
            <a:endParaRPr lang="en-US" sz="9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err="1">
                <a:solidFill>
                  <a:schemeClr val="tx1"/>
                </a:solidFill>
                <a:latin typeface="+mn-lt"/>
                <a:ea typeface="+mn-ea"/>
                <a:cs typeface="+mn-cs"/>
              </a:rPr>
              <a:t>Projet</a:t>
            </a:r>
            <a:r>
              <a:rPr lang="en-US" sz="1100" b="0" i="0" u="none" strike="noStrike" kern="1200" baseline="0" dirty="0">
                <a:solidFill>
                  <a:schemeClr val="tx1"/>
                </a:solidFill>
                <a:latin typeface="+mn-lt"/>
                <a:ea typeface="+mn-ea"/>
                <a:cs typeface="+mn-cs"/>
              </a:rPr>
              <a:t> CIRC4Life: </a:t>
            </a:r>
            <a:r>
              <a:rPr lang="en-US" sz="1100" b="0" dirty="0"/>
              <a:t>A circular economy approach for lifecycles of products and services.</a:t>
            </a:r>
            <a:endParaRPr lang="en-US" sz="900" b="0" i="0" u="none" strike="noStrike" kern="1200" baseline="0" dirty="0">
              <a:solidFill>
                <a:schemeClr val="tx1"/>
              </a:solidFill>
              <a:latin typeface="+mn-lt"/>
              <a:ea typeface="+mn-ea"/>
              <a:cs typeface="+mn-cs"/>
            </a:endParaRPr>
          </a:p>
          <a:p>
            <a:r>
              <a:rPr lang="en-US" sz="900" b="0" i="0" u="none" strike="noStrike" kern="1200" baseline="0" dirty="0">
                <a:solidFill>
                  <a:schemeClr val="tx1"/>
                </a:solidFill>
                <a:latin typeface="+mn-lt"/>
                <a:ea typeface="+mn-ea"/>
                <a:cs typeface="+mn-cs"/>
                <a:hlinkClick r:id="rId5"/>
              </a:rPr>
              <a:t>https://cordis.europa.eu/project/id/776503/results</a:t>
            </a:r>
            <a:r>
              <a:rPr lang="en-US" sz="900" b="0" i="0" u="none" strike="noStrike" kern="1200" baseline="0" dirty="0">
                <a:solidFill>
                  <a:schemeClr val="tx1"/>
                </a:solidFill>
                <a:latin typeface="+mn-lt"/>
                <a:ea typeface="+mn-ea"/>
                <a:cs typeface="+mn-cs"/>
              </a:rPr>
              <a:t> (Versions 1 et 2 du PGD </a:t>
            </a:r>
            <a:r>
              <a:rPr lang="en-US" sz="900" b="0" i="0" u="none" strike="noStrike" kern="1200" baseline="0" dirty="0" err="1">
                <a:solidFill>
                  <a:schemeClr val="tx1"/>
                </a:solidFill>
                <a:latin typeface="+mn-lt"/>
                <a:ea typeface="+mn-ea"/>
                <a:cs typeface="+mn-cs"/>
              </a:rPr>
              <a:t>disponibles</a:t>
            </a:r>
            <a:r>
              <a:rPr lang="en-US" sz="900" b="0" i="0" u="none" strike="noStrike" kern="1200" baseline="0" dirty="0">
                <a:solidFill>
                  <a:schemeClr val="tx1"/>
                </a:solidFill>
                <a:latin typeface="+mn-lt"/>
                <a:ea typeface="+mn-ea"/>
                <a:cs typeface="+mn-cs"/>
              </a:rPr>
              <a:t>).</a:t>
            </a: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04325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9175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54669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4928959"/>
          </a:xfrm>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7729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49289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cs typeface="Arial" panose="020B0604020202020204" pitchFamily="34" charset="0"/>
              </a:rPr>
              <a:t>Il existe plusieurs modèles de PGD, selon les bailleurs ou les institutions, mais les questions posées sont toujours les mêmes.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a:latin typeface="+mn-lt"/>
                <a:cs typeface="Arial" panose="020B0604020202020204" pitchFamily="34" charset="0"/>
              </a:rPr>
              <a:t>Modèle ANR </a:t>
            </a:r>
            <a:r>
              <a:rPr lang="fr-FR" sz="1000" dirty="0">
                <a:latin typeface="+mn-lt"/>
                <a:cs typeface="Arial" panose="020B0604020202020204" pitchFamily="34" charset="0"/>
              </a:rPr>
              <a:t>: </a:t>
            </a:r>
            <a:r>
              <a:rPr lang="fr-FR" sz="1000" dirty="0">
                <a:hlinkClick r:id="rId3"/>
              </a:rPr>
              <a:t>https://anr.fr/fileadmin/documents/2019/ANR-modele-PGD.pdf</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dirty="0"/>
              <a:t>(L’ANR adopte le modèle de PGD de Science Europe </a:t>
            </a:r>
            <a:r>
              <a:rPr lang="fr-FR" sz="800" i="1" dirty="0"/>
              <a:t>(</a:t>
            </a:r>
            <a:r>
              <a:rPr lang="fr-FR" sz="800" i="1" dirty="0">
                <a:hlinkClick r:id="rId4"/>
              </a:rPr>
              <a:t>https://www.ouvrirlascience.fr/wp-content/uploads/2019/08/Science-Europe-Guide-pratique-pour-une-harmonisation-de-gestion-donn%C3%A9es-recherche.pdf</a:t>
            </a:r>
            <a:r>
              <a:rPr lang="fr-FR" sz="800" i="1" dirty="0"/>
              <a:t> ) </a:t>
            </a:r>
            <a:r>
              <a:rPr lang="fr-FR" sz="1000" i="1" dirty="0"/>
              <a:t>qui est également le modèle préconisé par d’autres agences de financement en Europe (</a:t>
            </a:r>
            <a:r>
              <a:rPr lang="fr-FR" sz="1000" i="1" dirty="0" err="1"/>
              <a:t>Austrian</a:t>
            </a:r>
            <a:r>
              <a:rPr lang="fr-FR" sz="1000" i="1" dirty="0"/>
              <a:t> Science </a:t>
            </a:r>
            <a:r>
              <a:rPr lang="fr-FR" sz="1000" i="1" dirty="0" err="1"/>
              <a:t>Fund</a:t>
            </a:r>
            <a:r>
              <a:rPr lang="fr-FR" sz="1000" i="1" dirty="0"/>
              <a:t>, </a:t>
            </a:r>
            <a:r>
              <a:rPr lang="fr-FR" sz="1000" i="1" dirty="0" err="1"/>
              <a:t>Academy</a:t>
            </a:r>
            <a:r>
              <a:rPr lang="fr-FR" sz="1000" i="1" dirty="0"/>
              <a:t> of </a:t>
            </a:r>
            <a:r>
              <a:rPr lang="fr-FR" sz="1000" i="1" dirty="0" err="1"/>
              <a:t>Finland</a:t>
            </a:r>
            <a:r>
              <a:rPr lang="fr-FR" sz="1000" i="1" dirty="0"/>
              <a:t>, Irish </a:t>
            </a:r>
            <a:r>
              <a:rPr lang="fr-FR" sz="1000" i="1" dirty="0" err="1"/>
              <a:t>Health</a:t>
            </a:r>
            <a:r>
              <a:rPr lang="fr-FR" sz="1000" i="1" dirty="0"/>
              <a:t> Research </a:t>
            </a:r>
            <a:r>
              <a:rPr lang="fr-FR" sz="1000" i="1" dirty="0" err="1"/>
              <a:t>Board</a:t>
            </a:r>
            <a:r>
              <a:rPr lang="fr-FR" sz="1000" i="1" dirty="0"/>
              <a:t>, Dutch Research Council, Polish National Science Centre, </a:t>
            </a:r>
            <a:r>
              <a:rPr lang="fr-FR" sz="1000" i="1" dirty="0" err="1"/>
              <a:t>Swedish</a:t>
            </a:r>
            <a:r>
              <a:rPr lang="fr-FR" sz="1000" i="1" dirty="0"/>
              <a:t> Research Council, </a:t>
            </a:r>
            <a:r>
              <a:rPr lang="fr-FR" sz="1000" i="1" dirty="0" err="1"/>
              <a:t>Swiss</a:t>
            </a:r>
            <a:r>
              <a:rPr lang="fr-FR" sz="1000" i="1" dirty="0"/>
              <a:t> National Science </a:t>
            </a:r>
            <a:r>
              <a:rPr lang="fr-FR" sz="1000" i="1" dirty="0" err="1"/>
              <a:t>Foundation</a:t>
            </a:r>
            <a:r>
              <a:rPr lang="fr-FR" sz="1000" i="1" dirty="0"/>
              <a:t>.) </a:t>
            </a:r>
          </a:p>
          <a:p>
            <a:pPr lvl="0">
              <a:spcBef>
                <a:spcPts val="600"/>
              </a:spcBef>
              <a:defRPr/>
            </a:pPr>
            <a:r>
              <a:rPr lang="fr-FR" sz="1000" dirty="0"/>
              <a:t>Dans son règlement financier (page 14) l’ANR précise « Le dernier versement est conditionné à la fourniture par le Bénéficiaire : du compte-rendu de fin de Projet, …. du PGD mis à jour prévu au point 5.3.6 b) : </a:t>
            </a:r>
            <a:r>
              <a:rPr lang="fr-FR" sz="900" dirty="0">
                <a:hlinkClick r:id="rId5"/>
              </a:rPr>
              <a:t>https://anr.fr/fileadmin/documents/2022/ANR-RF-2022-30062022.pdf</a:t>
            </a:r>
            <a:r>
              <a:rPr lang="fr-FR" sz="900" dirty="0"/>
              <a:t> </a:t>
            </a:r>
          </a:p>
          <a:p>
            <a:pPr lvl="0">
              <a:defRPr/>
            </a:pPr>
            <a:endParaRPr lang="fr-FR" sz="800" i="1" dirty="0"/>
          </a:p>
          <a:p>
            <a:pPr lvl="0">
              <a:defRPr/>
            </a:pPr>
            <a:r>
              <a:rPr lang="fr-FR" sz="1000" i="0" dirty="0"/>
              <a:t>Modèle ANR pour les projets </a:t>
            </a:r>
            <a:r>
              <a:rPr lang="fr-FR" sz="1000" i="0" dirty="0" err="1"/>
              <a:t>Biodiversa</a:t>
            </a:r>
            <a:r>
              <a:rPr lang="fr-FR" sz="1000" i="0" dirty="0"/>
              <a:t> (</a:t>
            </a:r>
            <a:r>
              <a:rPr lang="fr-FR" sz="1000" i="0" dirty="0" err="1"/>
              <a:t>template</a:t>
            </a:r>
            <a:r>
              <a:rPr lang="fr-FR" sz="1000" i="0" dirty="0"/>
              <a:t> pages 23-25) : </a:t>
            </a:r>
            <a:r>
              <a:rPr lang="fr-FR" sz="900" i="0" dirty="0">
                <a:hlinkClick r:id="rId6"/>
              </a:rPr>
              <a:t>https://www.biodiversa.org/1677/download</a:t>
            </a:r>
            <a:r>
              <a:rPr lang="fr-FR" sz="900" i="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a:t>Modèle Horizon Europe :</a:t>
            </a:r>
            <a:r>
              <a:rPr lang="fr-FR" sz="1000" dirty="0"/>
              <a:t> </a:t>
            </a:r>
            <a:r>
              <a:rPr lang="fr-FR" sz="1000" dirty="0">
                <a:hlinkClick r:id="rId7"/>
              </a:rPr>
              <a:t>https://ec.europa.eu/info/funding-tenders/opportunities/docs/2021-2027/horizon/guidance/programme-guide_horizon_en.pdf</a:t>
            </a:r>
            <a:r>
              <a:rPr lang="fr-FR" sz="1000" dirty="0"/>
              <a:t>  (accès au </a:t>
            </a:r>
            <a:r>
              <a:rPr lang="fr-FR" sz="1000" dirty="0" err="1"/>
              <a:t>template</a:t>
            </a:r>
            <a:r>
              <a:rPr lang="fr-FR" sz="1000" dirty="0"/>
              <a:t> page 41 ou 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Nombreux modèles institutionnels (dont ceux proposés par le CIRAD) et de bailleurs dans </a:t>
            </a:r>
            <a:r>
              <a:rPr lang="fr-FR" sz="1000" b="1" dirty="0"/>
              <a:t>DMP </a:t>
            </a:r>
            <a:r>
              <a:rPr lang="fr-FR" sz="1000" b="1" dirty="0" err="1"/>
              <a:t>OPIDoR</a:t>
            </a:r>
            <a:r>
              <a:rPr lang="fr-FR" sz="1000" b="1" dirty="0"/>
              <a:t>:</a:t>
            </a:r>
            <a:r>
              <a:rPr lang="fr-FR" sz="1000" dirty="0"/>
              <a:t> </a:t>
            </a:r>
            <a:r>
              <a:rPr lang="fr-FR" sz="1000" dirty="0">
                <a:hlinkClick r:id="rId8"/>
              </a:rPr>
              <a:t>https://dmp.opidor.fr/</a:t>
            </a: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Modèle du </a:t>
            </a:r>
            <a:r>
              <a:rPr lang="fr-FR" sz="1000" b="1" dirty="0" err="1"/>
              <a:t>Wellcome</a:t>
            </a:r>
            <a:r>
              <a:rPr lang="fr-FR" sz="1000" b="1" dirty="0"/>
              <a:t> Trust </a:t>
            </a:r>
            <a:r>
              <a:rPr lang="fr-FR" sz="1000" b="1" dirty="0" err="1"/>
              <a:t>Foundation</a:t>
            </a:r>
            <a:r>
              <a:rPr lang="fr-FR" sz="1000" b="1" dirty="0"/>
              <a:t> </a:t>
            </a:r>
            <a:r>
              <a:rPr lang="fr-FR" sz="1000" dirty="0"/>
              <a:t>: </a:t>
            </a:r>
            <a:r>
              <a:rPr lang="fr-FR" sz="1000" dirty="0">
                <a:hlinkClick r:id="rId9"/>
              </a:rPr>
              <a:t>https://wellcome.org/grant-funding/guidance/how-complete-outputs-management-plan</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O</a:t>
            </a:r>
            <a:r>
              <a:rPr lang="en-US" sz="1000" dirty="0" err="1"/>
              <a:t>utputs</a:t>
            </a:r>
            <a:r>
              <a:rPr lang="en-US" sz="1000" dirty="0"/>
              <a:t> management plan to </a:t>
            </a:r>
            <a:r>
              <a:rPr lang="en-US" sz="1000" dirty="0" err="1"/>
              <a:t>maximise</a:t>
            </a:r>
            <a:r>
              <a:rPr lang="en-US" sz="1000" dirty="0"/>
              <a:t> the value of the following types of outputs: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datasets generated by your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original software created in the course of your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new materials you create – like antibodies, cell lines and reagents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intellectual property (IP) such as patents, copyright, design rights and confidential know-how.</a:t>
            </a: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52 funders listed on </a:t>
            </a:r>
            <a:r>
              <a:rPr lang="en-US" sz="1000" dirty="0">
                <a:hlinkClick r:id="rId10"/>
              </a:rPr>
              <a:t>Sherpa Juliet</a:t>
            </a:r>
            <a:r>
              <a:rPr lang="en-US" sz="1000" dirty="0"/>
              <a:t> </a:t>
            </a:r>
            <a:r>
              <a:rPr lang="en-US" sz="1000" b="1" i="1" dirty="0"/>
              <a:t>require</a:t>
            </a:r>
            <a:r>
              <a:rPr lang="en-US" sz="1000" dirty="0"/>
              <a:t> data archiving as a condition of funding, while a further 34 </a:t>
            </a:r>
            <a:r>
              <a:rPr lang="en-US" sz="1000" b="1" i="1" dirty="0"/>
              <a:t>encourage</a:t>
            </a:r>
            <a:r>
              <a:rPr lang="en-US" sz="1000" dirty="0"/>
              <a:t> it. </a:t>
            </a:r>
            <a:r>
              <a:rPr lang="fr-FR" sz="1000" dirty="0">
                <a:hlinkClick r:id="rId10"/>
              </a:rPr>
              <a:t>https://v2.sherpa.ac.uk/view/funder_visualisations/1.html</a:t>
            </a:r>
            <a:r>
              <a:rPr lang="fr-FR" sz="1000" dirty="0"/>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48406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642195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4928959"/>
          </a:xfrm>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47205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s notes 2"/>
          <p:cNvSpPr>
            <a:spLocks noGrp="1"/>
          </p:cNvSpPr>
          <p:nvPr>
            <p:ph type="body" idx="1"/>
          </p:nvPr>
        </p:nvSpPr>
        <p:spPr>
          <a:xfrm>
            <a:off x="489521" y="6891835"/>
            <a:ext cx="4339320" cy="2784774"/>
          </a:xfrm>
        </p:spPr>
        <p:txBody>
          <a:bodyPr/>
          <a:lstStyle/>
          <a:p>
            <a:endParaRPr lang="fr-FR" sz="900" dirty="0"/>
          </a:p>
        </p:txBody>
      </p:sp>
    </p:spTree>
    <p:extLst>
      <p:ext uri="{BB962C8B-B14F-4D97-AF65-F5344CB8AC3E}">
        <p14:creationId xmlns:p14="http://schemas.microsoft.com/office/powerpoint/2010/main" val="157999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0" dirty="0"/>
              <a:t>Le PGD est une incitation à mettre en œuvre des bonnes pratiques (et à inciter vos partenaires à le faire !)</a:t>
            </a:r>
          </a:p>
          <a:p>
            <a:r>
              <a:rPr lang="fr-FR" sz="1000" b="0" dirty="0">
                <a:solidFill>
                  <a:prstClr val="black"/>
                </a:solidFill>
                <a:ea typeface="Calibri"/>
                <a:cs typeface="Times New Roman"/>
              </a:rPr>
              <a:t>+ u</a:t>
            </a:r>
            <a:r>
              <a:rPr lang="fr-FR" sz="1000" dirty="0">
                <a:solidFill>
                  <a:prstClr val="black"/>
                </a:solidFill>
                <a:ea typeface="Calibri"/>
                <a:cs typeface="Times New Roman"/>
              </a:rPr>
              <a:t>n outil de </a:t>
            </a:r>
            <a:r>
              <a:rPr lang="fr-FR" sz="1000" dirty="0" err="1">
                <a:solidFill>
                  <a:prstClr val="black"/>
                </a:solidFill>
                <a:ea typeface="Calibri"/>
                <a:cs typeface="Times New Roman"/>
              </a:rPr>
              <a:t>tracabilité</a:t>
            </a:r>
            <a:endParaRPr kumimoji="0" lang="fr-FR" sz="1000" b="0" i="0" u="none" strike="noStrike" kern="1200" cap="none" spc="0" normalizeH="0" baseline="0" noProof="0" dirty="0">
              <a:ln>
                <a:noFill/>
              </a:ln>
              <a:solidFill>
                <a:prstClr val="black"/>
              </a:solidFill>
              <a:effectLst/>
              <a:uLnTx/>
              <a:uFillTx/>
              <a:ea typeface="Calibri"/>
              <a:cs typeface="Times New Roman"/>
            </a:endParaRPr>
          </a:p>
          <a:p>
            <a:pPr algn="l">
              <a:buClrTx/>
              <a:buFont typeface="Wingdings" pitchFamily="2" charset="2"/>
              <a:buNone/>
              <a:defRPr/>
            </a:pPr>
            <a:r>
              <a:rPr lang="fr-FR" sz="1000" dirty="0">
                <a:solidFill>
                  <a:prstClr val="black"/>
                </a:solidFill>
              </a:rPr>
              <a:t>+ outil d’animation de projet</a:t>
            </a:r>
          </a:p>
          <a:p>
            <a:pPr marL="0" marR="0" lvl="0" indent="0" algn="l" defTabSz="914400" rtl="0" eaLnBrk="1" fontAlgn="auto" latinLnBrk="0" hangingPunct="1">
              <a:spcBef>
                <a:spcPts val="600"/>
              </a:spcBef>
              <a:buClrTx/>
              <a:buSzTx/>
              <a:buNone/>
              <a:tabLst/>
              <a:defRPr/>
            </a:pPr>
            <a:r>
              <a:rPr lang="fr-FR" sz="1000" dirty="0">
                <a:solidFill>
                  <a:prstClr val="black"/>
                </a:solidFill>
                <a:sym typeface="Wingdings" panose="05000000000000000000" pitchFamily="2" charset="2"/>
              </a:rPr>
              <a:t>        gain de temps et d’efficacité pour le projet</a:t>
            </a:r>
          </a:p>
          <a:p>
            <a:pPr marL="0" marR="0" lvl="0" indent="0" algn="l" defTabSz="914400" rtl="0" eaLnBrk="1" fontAlgn="auto" latinLnBrk="0" hangingPunct="1">
              <a:spcBef>
                <a:spcPts val="600"/>
              </a:spcBef>
              <a:buClrTx/>
              <a:buSzTx/>
              <a:buNone/>
              <a:tabLst/>
              <a:defRPr/>
            </a:pPr>
            <a:r>
              <a:rPr lang="fr-FR" sz="1000" dirty="0">
                <a:solidFill>
                  <a:prstClr val="black"/>
                </a:solidFill>
                <a:sym typeface="Wingdings" panose="05000000000000000000" pitchFamily="2" charset="2"/>
              </a:rPr>
              <a:t>        gain de temps pour publier</a:t>
            </a:r>
            <a:endParaRPr kumimoji="0" lang="fr-FR" sz="1000" i="0" u="none" strike="noStrike" kern="1200" cap="none" spc="0" normalizeH="0" baseline="0" noProof="0" dirty="0">
              <a:ln>
                <a:noFill/>
              </a:ln>
              <a:solidFill>
                <a:prstClr val="black"/>
              </a:solidFill>
              <a:effectLst/>
              <a:uLnTx/>
              <a:uFillTx/>
              <a:cs typeface="Times New Roman"/>
            </a:endParaRPr>
          </a:p>
          <a:p>
            <a:endParaRPr lang="fr-FR" sz="1000" dirty="0"/>
          </a:p>
          <a:p>
            <a:r>
              <a:rPr lang="fr-FR" sz="1000" dirty="0"/>
              <a:t>Illustration : Crédit: Nos pensées. La valeur de la reconnaissance. </a:t>
            </a:r>
          </a:p>
          <a:p>
            <a:r>
              <a:rPr lang="fr-FR" sz="1000" dirty="0">
                <a:hlinkClick r:id="rId3"/>
              </a:rPr>
              <a:t>https://nospensees.fr/la-valeur-de-la-reconnaissance/</a:t>
            </a:r>
            <a:r>
              <a:rPr lang="fr-FR" sz="1000" dirty="0"/>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6447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39792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716120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Le modèle classique, utilisé par nombreux bailleurs et institutions, est celui recommandé par </a:t>
            </a:r>
            <a:r>
              <a:rPr lang="fr-FR" sz="1000" b="1" dirty="0"/>
              <a:t>Science Europe</a:t>
            </a:r>
            <a:r>
              <a:rPr lang="fr-FR" sz="1000" dirty="0"/>
              <a:t>: </a:t>
            </a:r>
            <a:r>
              <a:rPr lang="fr-FR" sz="900" dirty="0">
                <a:hlinkClick r:id="rId3"/>
              </a:rPr>
              <a:t>https://www.ouvrirlascience.fr/wp-content/uploads/2019/08/Science-Europe-Guide-pratique-pour-une-harmonisation-de-gestion-donn%C3%A9es-recherche.pdf</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lvl="0">
              <a:defRPr/>
            </a:pPr>
            <a:r>
              <a:rPr lang="en-US" sz="1000" dirty="0"/>
              <a:t>The </a:t>
            </a:r>
            <a:r>
              <a:rPr lang="en-US" sz="1000" b="1" dirty="0"/>
              <a:t>FAIR Guiding Principles </a:t>
            </a:r>
            <a:r>
              <a:rPr lang="en-US" sz="1000" dirty="0"/>
              <a:t>for scientific data management and stewardship.</a:t>
            </a:r>
            <a:r>
              <a:rPr lang="it-IT" sz="1000" dirty="0">
                <a:hlinkClick r:id="rId4"/>
              </a:rPr>
              <a:t> Sci Data.</a:t>
            </a:r>
            <a:r>
              <a:rPr lang="it-IT" sz="1000" dirty="0"/>
              <a:t> 2016 : </a:t>
            </a:r>
            <a:r>
              <a:rPr lang="en-US" sz="1000" dirty="0"/>
              <a:t> </a:t>
            </a:r>
            <a:r>
              <a:rPr lang="fr-FR" sz="900" dirty="0">
                <a:hlinkClick r:id="rId4"/>
              </a:rPr>
              <a:t>https://www.ncbi.nlm.nih.gov/pmc/articles/PMC4792175/</a:t>
            </a:r>
            <a:r>
              <a:rPr lang="fr-FR" sz="900" dirty="0"/>
              <a:t> </a:t>
            </a: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a:t>Modèle Horizon Europe</a:t>
            </a:r>
            <a:r>
              <a:rPr lang="fr-FR" sz="1000" dirty="0"/>
              <a:t>: </a:t>
            </a:r>
            <a:r>
              <a:rPr lang="fr-FR" sz="800" dirty="0">
                <a:hlinkClick r:id="rId5"/>
              </a:rPr>
              <a:t>https://ec.europa.eu/info/funding-tenders/opportunities/docs/2021-2027/horizon/guidance/programme-guide_horizon_en.pdf</a:t>
            </a:r>
            <a:r>
              <a:rPr lang="fr-FR" sz="800" dirty="0"/>
              <a:t>  </a:t>
            </a:r>
            <a:r>
              <a:rPr lang="fr-FR" sz="1000" dirty="0"/>
              <a:t>(accès au </a:t>
            </a:r>
            <a:r>
              <a:rPr lang="fr-FR" sz="1000" dirty="0" err="1"/>
              <a:t>template</a:t>
            </a:r>
            <a:r>
              <a:rPr lang="fr-FR" sz="1000" dirty="0"/>
              <a:t> page 43 et 46), sinon accès sur </a:t>
            </a:r>
            <a:r>
              <a:rPr lang="fr-FR" sz="1000" dirty="0" err="1"/>
              <a:t>DMPOPIDoR</a:t>
            </a:r>
            <a:r>
              <a:rPr lang="fr-FR" sz="1000" dirty="0"/>
              <a:t> dans « Modèles de DMP »: </a:t>
            </a:r>
            <a:r>
              <a:rPr lang="fr-FR" sz="900" dirty="0">
                <a:hlinkClick r:id="rId6"/>
              </a:rPr>
              <a:t>https://dmp.opidor.fr</a:t>
            </a:r>
            <a:r>
              <a:rPr lang="fr-FR" sz="900" dirty="0"/>
              <a:t> </a:t>
            </a:r>
          </a:p>
          <a:p>
            <a:r>
              <a:rPr lang="fr-FR" sz="1000" dirty="0"/>
              <a:t>Le </a:t>
            </a:r>
            <a:r>
              <a:rPr lang="fr-FR" sz="1000" dirty="0" err="1"/>
              <a:t>modele</a:t>
            </a:r>
            <a:r>
              <a:rPr lang="fr-FR" sz="1000" dirty="0"/>
              <a:t> FAIR des projets européens</a:t>
            </a:r>
            <a:r>
              <a:rPr lang="fr-FR" sz="1000" b="1" baseline="0" dirty="0"/>
              <a:t> </a:t>
            </a:r>
            <a:r>
              <a:rPr lang="fr-FR" sz="1000" baseline="0" dirty="0"/>
              <a:t>incite à se questionner sous la forme : </a:t>
            </a:r>
          </a:p>
          <a:p>
            <a:pPr marL="0" marR="0" lvl="1" indent="0" algn="l" defTabSz="266700" rtl="0" eaLnBrk="1" fontAlgn="auto" latinLnBrk="0" hangingPunct="1">
              <a:lnSpc>
                <a:spcPct val="100000"/>
              </a:lnSpc>
              <a:spcBef>
                <a:spcPts val="0"/>
              </a:spcBef>
              <a:spcAft>
                <a:spcPts val="0"/>
              </a:spcAft>
              <a:buClrTx/>
              <a:buSzTx/>
              <a:buFontTx/>
              <a:buNone/>
              <a:tabLst/>
              <a:defRPr/>
            </a:pPr>
            <a:r>
              <a:rPr lang="fr-FR" sz="1000" b="1" baseline="0" dirty="0"/>
              <a:t>	</a:t>
            </a:r>
            <a:r>
              <a:rPr lang="fr-FR" sz="1000" b="0" baseline="0" dirty="0"/>
              <a:t>comment faire pour que mes données soient : trouvables, accessibles, réutilisables,…</a:t>
            </a:r>
          </a:p>
          <a:p>
            <a:pPr marL="0" marR="0" lvl="1" indent="0" algn="l" defTabSz="266700" rtl="0" eaLnBrk="1" fontAlgn="auto" latinLnBrk="0" hangingPunct="1">
              <a:lnSpc>
                <a:spcPct val="100000"/>
              </a:lnSpc>
              <a:spcBef>
                <a:spcPts val="0"/>
              </a:spcBef>
              <a:spcAft>
                <a:spcPts val="0"/>
              </a:spcAft>
              <a:buClrTx/>
              <a:buSzTx/>
              <a:buFontTx/>
              <a:buNone/>
              <a:tabLst/>
              <a:defRPr/>
            </a:pPr>
            <a:r>
              <a:rPr lang="fr-FR" sz="1000" b="0" baseline="0" dirty="0"/>
              <a:t>	comment structurer mes données pour qu’elles soient comprises par d’autres acteurs/systèmes (interopérabilité)</a:t>
            </a:r>
          </a:p>
          <a:p>
            <a:pPr marL="0" marR="0" lvl="1" indent="0" algn="l" defTabSz="266700" rtl="0" eaLnBrk="1" fontAlgn="auto" latinLnBrk="0" hangingPunct="1">
              <a:lnSpc>
                <a:spcPct val="100000"/>
              </a:lnSpc>
              <a:spcBef>
                <a:spcPts val="0"/>
              </a:spcBef>
              <a:spcAft>
                <a:spcPts val="0"/>
              </a:spcAft>
              <a:buClrTx/>
              <a:buSzTx/>
              <a:buFontTx/>
              <a:buNone/>
              <a:tabLst/>
              <a:defRPr/>
            </a:pPr>
            <a:r>
              <a:rPr lang="fr-FR" sz="1000" b="0" baseline="0" dirty="0"/>
              <a:t>	Quelles modalités appliquer pour que mes données soient </a:t>
            </a:r>
            <a:r>
              <a:rPr lang="fr-FR" sz="1000" b="0" baseline="0" dirty="0" err="1"/>
              <a:t>ré-utilisables</a:t>
            </a:r>
            <a:endParaRPr lang="fr-FR" sz="1000" b="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0" baseline="0" dirty="0"/>
              <a:t>L’idée est que si la description des données se fait avec l’objectif d’une réutilisation, elles seront + facilement réutilisables dans le future !</a:t>
            </a:r>
          </a:p>
          <a:p>
            <a:pPr marL="266700" lvl="4" algn="just">
              <a:buClr>
                <a:srgbClr val="4BACC6"/>
              </a:buClr>
              <a:buSzPct val="80000"/>
              <a:defRPr/>
            </a:pPr>
            <a:r>
              <a:rPr lang="fr-FR" sz="1000" dirty="0">
                <a:solidFill>
                  <a:prstClr val="black"/>
                </a:solidFill>
              </a:rPr>
              <a:t>F / A : indépendant du domaine : DOI, mots-clés, modalités d’accès (licences, embargo)</a:t>
            </a:r>
          </a:p>
          <a:p>
            <a:pPr marL="266700" lvl="4" algn="just">
              <a:buClr>
                <a:srgbClr val="4BACC6"/>
              </a:buClr>
              <a:buSzPct val="80000"/>
              <a:defRPr/>
            </a:pPr>
            <a:r>
              <a:rPr lang="fr-FR" sz="1000" dirty="0">
                <a:solidFill>
                  <a:prstClr val="black"/>
                </a:solidFill>
              </a:rPr>
              <a:t>I et R : spécifique de discipline (diversité des pratiques et données): standards, formats, vocabulaires, entrepôts.</a:t>
            </a:r>
          </a:p>
          <a:p>
            <a:r>
              <a:rPr lang="fr-FR" sz="1000" b="1" dirty="0"/>
              <a:t>Data </a:t>
            </a:r>
            <a:r>
              <a:rPr lang="fr-FR" sz="1000" b="1" dirty="0" err="1"/>
              <a:t>summary</a:t>
            </a:r>
            <a:r>
              <a:rPr lang="fr-FR" sz="1000" b="1" dirty="0"/>
              <a:t> </a:t>
            </a:r>
            <a:r>
              <a:rPr lang="fr-FR" sz="1000" dirty="0"/>
              <a:t>décrit : objectifs de la collecte des données, types et format des données générées + volumétrie + origine</a:t>
            </a:r>
          </a:p>
          <a:p>
            <a:r>
              <a:rPr lang="fr-FR" sz="1000" dirty="0"/>
              <a:t>+ utilisation de données préexistantes, potentiels de réutilisation des données</a:t>
            </a:r>
          </a:p>
          <a:p>
            <a:r>
              <a:rPr lang="fr-FR" sz="1000" b="1" dirty="0" err="1"/>
              <a:t>Making</a:t>
            </a:r>
            <a:r>
              <a:rPr lang="fr-FR" sz="1000" b="1" dirty="0"/>
              <a:t> data </a:t>
            </a:r>
            <a:r>
              <a:rPr lang="fr-FR" sz="1000" b="0" dirty="0" err="1"/>
              <a:t>findable</a:t>
            </a:r>
            <a:r>
              <a:rPr lang="fr-FR" sz="1000" b="0" dirty="0"/>
              <a:t>:</a:t>
            </a:r>
            <a:r>
              <a:rPr lang="fr-FR" sz="1000" dirty="0"/>
              <a:t>  DOI, </a:t>
            </a:r>
            <a:r>
              <a:rPr lang="fr-FR" sz="1000" dirty="0" err="1"/>
              <a:t>metadata</a:t>
            </a:r>
            <a:r>
              <a:rPr lang="fr-FR" sz="1000" dirty="0"/>
              <a:t>, keywords, convention de nommage, gestion des versions</a:t>
            </a:r>
          </a:p>
          <a:p>
            <a:r>
              <a:rPr lang="fr-FR" sz="1000" dirty="0"/>
              <a:t>Accessible: </a:t>
            </a:r>
            <a:r>
              <a:rPr lang="fr-FR" sz="1000" dirty="0" err="1"/>
              <a:t>Entrepots</a:t>
            </a:r>
            <a:r>
              <a:rPr lang="fr-FR" sz="1000" dirty="0"/>
              <a:t>, modalités d’accès, licence, restrictions, Embargo, outils ou logiciels nécessaires pour accéder aux données?</a:t>
            </a:r>
          </a:p>
          <a:p>
            <a:r>
              <a:rPr lang="fr-FR" sz="1000" dirty="0" err="1"/>
              <a:t>Interoperable</a:t>
            </a:r>
            <a:r>
              <a:rPr lang="fr-FR" sz="1000" dirty="0"/>
              <a:t> = pratiques disciplinaires: standards, normes, formats, vocabulaires</a:t>
            </a:r>
          </a:p>
          <a:p>
            <a:r>
              <a:rPr lang="fr-FR" sz="1000" dirty="0" err="1"/>
              <a:t>Re-use</a:t>
            </a:r>
            <a:r>
              <a:rPr lang="fr-FR" sz="1000" dirty="0"/>
              <a:t>: documentation, licence, assurance qualité</a:t>
            </a:r>
          </a:p>
          <a:p>
            <a:r>
              <a:rPr lang="fr-FR" sz="1000" dirty="0" err="1"/>
              <a:t>Other</a:t>
            </a:r>
            <a:r>
              <a:rPr lang="fr-FR" sz="1000" dirty="0"/>
              <a:t> </a:t>
            </a:r>
            <a:r>
              <a:rPr lang="fr-FR" sz="1000" dirty="0" err="1"/>
              <a:t>research</a:t>
            </a:r>
            <a:r>
              <a:rPr lang="fr-FR" sz="1000" dirty="0"/>
              <a:t> outputs : logiciels, protocoles, modèles, anticorps, réactifs, échantillons, …</a:t>
            </a:r>
          </a:p>
          <a:p>
            <a:r>
              <a:rPr lang="fr-FR" sz="1000" b="1" dirty="0" err="1"/>
              <a:t>Resources</a:t>
            </a:r>
            <a:r>
              <a:rPr lang="fr-FR" sz="1000" b="1" dirty="0"/>
              <a:t>:</a:t>
            </a:r>
            <a:r>
              <a:rPr lang="fr-FR" sz="1000" dirty="0"/>
              <a:t> couts et responsabilités</a:t>
            </a:r>
          </a:p>
          <a:p>
            <a:r>
              <a:rPr lang="fr-FR" sz="1000" b="1" dirty="0"/>
              <a:t>Data </a:t>
            </a:r>
            <a:r>
              <a:rPr lang="fr-FR" sz="1000" b="1" dirty="0" err="1"/>
              <a:t>security</a:t>
            </a:r>
            <a:r>
              <a:rPr lang="fr-FR" sz="1000" dirty="0"/>
              <a:t>: sécurisation du stockage, transfert de données sensibles, récupération des données, </a:t>
            </a:r>
          </a:p>
          <a:p>
            <a:r>
              <a:rPr lang="fr-FR" sz="1000" b="1" dirty="0" err="1"/>
              <a:t>Ethics</a:t>
            </a:r>
            <a:r>
              <a:rPr lang="fr-FR" sz="1000" b="1" dirty="0"/>
              <a:t>:</a:t>
            </a:r>
            <a:r>
              <a:rPr lang="fr-FR" sz="1000" dirty="0"/>
              <a:t> freins </a:t>
            </a:r>
            <a:r>
              <a:rPr lang="fr-FR" sz="1000" dirty="0" err="1"/>
              <a:t>legal</a:t>
            </a:r>
            <a:r>
              <a:rPr lang="fr-FR" sz="1000" dirty="0"/>
              <a:t> ou </a:t>
            </a:r>
            <a:r>
              <a:rPr lang="fr-FR" sz="1000" dirty="0" err="1"/>
              <a:t>ethique</a:t>
            </a:r>
            <a:r>
              <a:rPr lang="fr-FR" sz="1000" dirty="0"/>
              <a:t> au partage ? Consentement informé ?</a:t>
            </a:r>
          </a:p>
          <a:p>
            <a:r>
              <a:rPr lang="en-US" sz="1000" b="1" kern="1200" dirty="0">
                <a:solidFill>
                  <a:schemeClr val="tx1"/>
                </a:solidFill>
                <a:effectLst/>
                <a:latin typeface="+mn-lt"/>
                <a:ea typeface="+mn-ea"/>
                <a:cs typeface="+mn-cs"/>
              </a:rPr>
              <a:t>Output management, for research outputs other than data and publications</a:t>
            </a:r>
            <a:r>
              <a:rPr lang="en-US" sz="1000" kern="1200" dirty="0">
                <a:solidFill>
                  <a:schemeClr val="tx1"/>
                </a:solidFill>
                <a:effectLst/>
                <a:latin typeface="+mn-lt"/>
                <a:ea typeface="+mn-ea"/>
                <a:cs typeface="+mn-cs"/>
              </a:rPr>
              <a:t>: (page 45-46 du </a:t>
            </a:r>
            <a:r>
              <a:rPr lang="en-US" sz="1000" kern="1200" dirty="0" err="1">
                <a:solidFill>
                  <a:schemeClr val="tx1"/>
                </a:solidFill>
                <a:effectLst/>
                <a:latin typeface="+mn-lt"/>
                <a:ea typeface="+mn-ea"/>
                <a:cs typeface="+mn-cs"/>
              </a:rPr>
              <a:t>Programme</a:t>
            </a:r>
            <a:r>
              <a:rPr lang="en-US" sz="1000" kern="1200" dirty="0">
                <a:solidFill>
                  <a:schemeClr val="tx1"/>
                </a:solidFill>
                <a:effectLst/>
                <a:latin typeface="+mn-lt"/>
                <a:ea typeface="+mn-ea"/>
                <a:cs typeface="+mn-cs"/>
              </a:rPr>
              <a:t> guide, </a:t>
            </a:r>
            <a:r>
              <a:rPr lang="en-US" sz="1000" kern="1200" dirty="0" err="1">
                <a:solidFill>
                  <a:schemeClr val="tx1"/>
                </a:solidFill>
                <a:effectLst/>
                <a:latin typeface="+mn-lt"/>
                <a:ea typeface="+mn-ea"/>
                <a:cs typeface="+mn-cs"/>
              </a:rPr>
              <a:t>voir</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aussi</a:t>
            </a:r>
            <a:r>
              <a:rPr lang="en-US" sz="1000" kern="1200" dirty="0">
                <a:solidFill>
                  <a:schemeClr val="tx1"/>
                </a:solidFill>
                <a:effectLst/>
                <a:latin typeface="+mn-lt"/>
                <a:ea typeface="+mn-ea"/>
                <a:cs typeface="+mn-cs"/>
              </a:rPr>
              <a:t> P 49)</a:t>
            </a:r>
          </a:p>
          <a:p>
            <a:r>
              <a:rPr lang="fr-FR" sz="1000" b="1" dirty="0" err="1"/>
              <a:t>Other</a:t>
            </a:r>
            <a:r>
              <a:rPr lang="fr-FR" sz="1000" b="1" dirty="0"/>
              <a:t> </a:t>
            </a:r>
            <a:r>
              <a:rPr lang="fr-FR" sz="1000" b="1" dirty="0" err="1"/>
              <a:t>research</a:t>
            </a:r>
            <a:r>
              <a:rPr lang="fr-FR" sz="1000" b="1" dirty="0"/>
              <a:t> outputs </a:t>
            </a:r>
            <a:r>
              <a:rPr lang="fr-FR" sz="1000" dirty="0"/>
              <a:t>: Codes, logiciels, Modèles, algorithmes, Protocoles, workflows, Ressources biologiques, anticorps, réactifs, échantillons, … </a:t>
            </a:r>
            <a:r>
              <a:rPr lang="en-US" sz="1000" dirty="0"/>
              <a:t>strains and isolates, vectors, gene constructs, seeds, cuttings, genotypes, ecotypes, tissue samples, and other similar materials. </a:t>
            </a:r>
            <a:endParaRPr lang="fr-FR" sz="1000" dirty="0"/>
          </a:p>
          <a:p>
            <a:r>
              <a:rPr lang="en-US" sz="1000" kern="1200" dirty="0">
                <a:solidFill>
                  <a:schemeClr val="tx1"/>
                </a:solidFill>
                <a:effectLst/>
                <a:latin typeface="+mn-lt"/>
                <a:ea typeface="+mn-ea"/>
                <a:cs typeface="+mn-cs"/>
              </a:rPr>
              <a:t>This section should show efforts to manage outputs in line with the FAIR principles, including a detailed description of the output, consider relevant metadata standards and the provision of PIDs when depositing the output, or its digital representation if it is physical. The plan should further detail the deposition, curation and preservation methodology foreseen, identifying the right home for the output, and it should set out an approach likely to </a:t>
            </a:r>
            <a:r>
              <a:rPr lang="en-US" sz="1000" kern="1200" dirty="0" err="1">
                <a:solidFill>
                  <a:schemeClr val="tx1"/>
                </a:solidFill>
                <a:effectLst/>
                <a:latin typeface="+mn-lt"/>
                <a:ea typeface="+mn-ea"/>
                <a:cs typeface="+mn-cs"/>
              </a:rPr>
              <a:t>maximise</a:t>
            </a:r>
            <a:r>
              <a:rPr lang="en-US" sz="1000" kern="1200" dirty="0">
                <a:solidFill>
                  <a:schemeClr val="tx1"/>
                </a:solidFill>
                <a:effectLst/>
                <a:latin typeface="+mn-lt"/>
                <a:ea typeface="+mn-ea"/>
                <a:cs typeface="+mn-cs"/>
              </a:rPr>
              <a:t> the re-use and adoption of the output by the wider research community. If the output is physical, the plan should indicate how it would be made available to potential users.</a:t>
            </a:r>
          </a:p>
          <a:p>
            <a:pPr marL="0" marR="0" lvl="0" indent="0" algn="l" defTabSz="914400" rtl="0" eaLnBrk="1" fontAlgn="auto" latinLnBrk="0" hangingPunct="1">
              <a:lnSpc>
                <a:spcPct val="100000"/>
              </a:lnSpc>
              <a:spcBef>
                <a:spcPts val="600"/>
              </a:spcBef>
              <a:spcAft>
                <a:spcPts val="0"/>
              </a:spcAft>
              <a:buClrTx/>
              <a:buSzPct val="85000"/>
              <a:buFontTx/>
              <a:buNone/>
              <a:tabLst/>
              <a:defRPr/>
            </a:pPr>
            <a:r>
              <a:rPr lang="fr-FR" sz="1000" b="1" dirty="0"/>
              <a:t>ANR: </a:t>
            </a:r>
            <a:r>
              <a:rPr lang="fr-FR" sz="1000" dirty="0"/>
              <a:t>Recommandation que les </a:t>
            </a:r>
            <a:r>
              <a:rPr lang="fr-FR" sz="1000" b="1" dirty="0"/>
              <a:t>logiciels </a:t>
            </a:r>
            <a:r>
              <a:rPr lang="fr-FR" sz="1000" dirty="0"/>
              <a:t>développés durant le projet soient mis à disposition sous  licence libre et que les codes sources soient stockés dans l'archive Software </a:t>
            </a:r>
            <a:r>
              <a:rPr lang="fr-FR" sz="1000" dirty="0" err="1"/>
              <a:t>Heritage</a:t>
            </a:r>
            <a:r>
              <a:rPr lang="fr-FR" sz="1000" dirty="0"/>
              <a:t>.</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61665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182</a:t>
            </a:fld>
            <a:endParaRPr lang="fr-FR"/>
          </a:p>
        </p:txBody>
      </p:sp>
    </p:spTree>
    <p:extLst>
      <p:ext uri="{BB962C8B-B14F-4D97-AF65-F5344CB8AC3E}">
        <p14:creationId xmlns:p14="http://schemas.microsoft.com/office/powerpoint/2010/main" val="254679750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01260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69750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2024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467225"/>
          </a:xfrm>
        </p:spPr>
        <p:txBody>
          <a:bodyPr/>
          <a:lstStyle/>
          <a:p>
            <a:r>
              <a:rPr lang="fr-FR" sz="1000" dirty="0"/>
              <a:t>Ex de PGD pour lequel toutes les parties sont détaillées par type de données : </a:t>
            </a:r>
          </a:p>
          <a:p>
            <a:r>
              <a:rPr lang="fr-FR" sz="1000" dirty="0"/>
              <a:t>APOLLO - </a:t>
            </a:r>
            <a:r>
              <a:rPr lang="en-US" sz="1000" dirty="0"/>
              <a:t>Advisory platform for small farms based on earth observation: </a:t>
            </a:r>
            <a:r>
              <a:rPr lang="fr-FR" sz="1000" dirty="0">
                <a:hlinkClick r:id="rId3"/>
              </a:rPr>
              <a:t>https://cordis.europa.eu/project/id/687412/results</a:t>
            </a:r>
            <a:r>
              <a:rPr lang="fr-FR" sz="1000" dirty="0"/>
              <a:t> </a:t>
            </a:r>
          </a:p>
          <a:p>
            <a:r>
              <a:rPr lang="fr-FR" sz="1000" dirty="0"/>
              <a:t>Dans Open Research Data Pilot: les 3 versions du PGD sont disponibles.</a:t>
            </a:r>
          </a:p>
          <a:p>
            <a:endParaRPr lang="fr-FR" sz="1000" dirty="0"/>
          </a:p>
          <a:p>
            <a:r>
              <a:rPr lang="fr-FR" sz="1000" dirty="0"/>
              <a:t>DIANA - </a:t>
            </a:r>
            <a:r>
              <a:rPr lang="en-US" sz="1000" dirty="0"/>
              <a:t>Detection and Integrated Assessment of Non-</a:t>
            </a:r>
            <a:r>
              <a:rPr lang="en-US" sz="1000" dirty="0" err="1"/>
              <a:t>authorised</a:t>
            </a:r>
            <a:r>
              <a:rPr lang="en-US" sz="1000" dirty="0"/>
              <a:t> water Abstractions using EO</a:t>
            </a:r>
          </a:p>
          <a:p>
            <a:r>
              <a:rPr lang="fr-FR" sz="1000" dirty="0">
                <a:hlinkClick r:id="rId4"/>
              </a:rPr>
              <a:t>https://cordis.europa.eu/project/id/730109/results</a:t>
            </a:r>
            <a:r>
              <a:rPr lang="fr-FR" sz="1000" dirty="0"/>
              <a:t> </a:t>
            </a:r>
          </a:p>
          <a:p>
            <a:r>
              <a:rPr lang="fr-FR" sz="1000" dirty="0"/>
              <a:t>Dans Open Research Data Pilot: les 3 versions du PGD sont disponibles.</a:t>
            </a:r>
          </a:p>
          <a:p>
            <a:endParaRPr lang="fr-FR" sz="1000" dirty="0"/>
          </a:p>
          <a:p>
            <a:r>
              <a:rPr lang="fr-FR" sz="1000" dirty="0"/>
              <a:t>NUTRIMAN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78612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dirty="0"/>
              <a:t>Exemples de PGD :</a:t>
            </a:r>
          </a:p>
          <a:p>
            <a:r>
              <a:rPr lang="fr-FR" sz="1000" dirty="0"/>
              <a:t>PGD court:</a:t>
            </a:r>
          </a:p>
          <a:p>
            <a:r>
              <a:rPr lang="en-US" sz="1000" dirty="0"/>
              <a:t>Finding predictive Features for countries living in extreme poverty. </a:t>
            </a:r>
            <a:r>
              <a:rPr lang="en-US" sz="1000" dirty="0">
                <a:hlinkClick r:id="rId3"/>
              </a:rPr>
              <a:t>https://zenodo.org/record/3757216#.YZKGWrrjKUl</a:t>
            </a:r>
            <a:r>
              <a:rPr lang="en-US" sz="1000" dirty="0"/>
              <a:t> </a:t>
            </a:r>
          </a:p>
          <a:p>
            <a:endParaRPr lang="en-US" sz="1000" dirty="0"/>
          </a:p>
          <a:p>
            <a:r>
              <a:rPr lang="fr-FR" sz="1000" dirty="0"/>
              <a:t>PGD long:</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err="1"/>
              <a:t>AfriCultuRes</a:t>
            </a:r>
            <a:r>
              <a:rPr lang="fr-FR" sz="1000" b="1" dirty="0"/>
              <a:t> : </a:t>
            </a:r>
            <a:r>
              <a:rPr lang="fr-FR" sz="1000" dirty="0"/>
              <a:t>35 pages dont 2 pages d’intro administratives + sommaire + listes des tables, figures, abréviations + Intro au projet + nombreux tableaux et illustrations + annexes: </a:t>
            </a:r>
            <a:r>
              <a:rPr kumimoji="0" lang="fr-FR" sz="1000" b="0" i="0" u="none" strike="noStrike" kern="1200" cap="none" spc="0" normalizeH="0" baseline="0" noProof="0" dirty="0">
                <a:ln>
                  <a:noFill/>
                </a:ln>
                <a:solidFill>
                  <a:prstClr val="black"/>
                </a:solidFill>
                <a:effectLst/>
                <a:uLnTx/>
                <a:uFillTx/>
                <a:ea typeface="+mn-ea"/>
                <a:cs typeface="+mn-cs"/>
                <a:hlinkClick r:id="rId4"/>
              </a:rPr>
              <a:t>http://www.africultures.eu/afbeeldingen/pdf/AfriCRS-D02-GMV-DataManagementPlan_v1.0_31_07_2018.pdf</a:t>
            </a:r>
            <a:endParaRPr kumimoji="0" lang="fr-FR" sz="1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Projet </a:t>
            </a:r>
            <a:r>
              <a:rPr lang="fr-FR" sz="1000" b="1" dirty="0"/>
              <a:t>INVITE</a:t>
            </a:r>
            <a:r>
              <a:rPr lang="fr-FR" sz="1000" dirty="0"/>
              <a:t> </a:t>
            </a:r>
            <a:r>
              <a:rPr lang="fr-FR" sz="1000" b="0" dirty="0"/>
              <a:t>- </a:t>
            </a:r>
            <a:r>
              <a:rPr lang="en-US" sz="1000" b="0" dirty="0" err="1"/>
              <a:t>INnovations</a:t>
            </a:r>
            <a:r>
              <a:rPr lang="en-US" sz="1000" b="0" dirty="0"/>
              <a:t> in plant </a:t>
            </a:r>
            <a:r>
              <a:rPr lang="en-US" sz="1000" b="0" dirty="0" err="1"/>
              <a:t>VarIety</a:t>
            </a:r>
            <a:r>
              <a:rPr lang="en-US" sz="1000" b="0" dirty="0"/>
              <a:t> Testing in Europe to foster the introduction of new varieties better adapted to varying biotic and abiotic conditions and to more sustainable crop management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hlinkClick r:id="rId5"/>
              </a:rPr>
              <a:t>https://cordis.europa.eu/project/id/817970/results</a:t>
            </a:r>
            <a:r>
              <a:rPr lang="en-US" sz="1000" b="0" dirty="0"/>
              <a:t> </a:t>
            </a:r>
          </a:p>
          <a:p>
            <a:endParaRPr lang="fr-FR" sz="1000" b="1" dirty="0"/>
          </a:p>
          <a:p>
            <a:r>
              <a:rPr lang="fr-FR" sz="1000" b="1" dirty="0"/>
              <a:t>ARGOS </a:t>
            </a:r>
            <a:r>
              <a:rPr lang="fr-FR" sz="1000" b="0" dirty="0"/>
              <a:t>– Outil de rédaction de PGD porté par </a:t>
            </a:r>
            <a:r>
              <a:rPr lang="fr-FR" sz="1000" b="0" dirty="0" err="1"/>
              <a:t>OpenAire</a:t>
            </a:r>
            <a:r>
              <a:rPr lang="fr-FR" sz="1000" b="0" dirty="0"/>
              <a:t>, l’infrastructure européenne.</a:t>
            </a:r>
          </a:p>
          <a:p>
            <a:r>
              <a:rPr lang="fr-FR" sz="1000" b="0" dirty="0"/>
              <a:t>Peu de PGD publics : 43 au 9 aout 2023.</a:t>
            </a:r>
          </a:p>
          <a:p>
            <a:r>
              <a:rPr lang="fr-FR" sz="1000" b="0" dirty="0"/>
              <a:t>Ex: RELIANCE - V1 du PGD : </a:t>
            </a:r>
            <a:r>
              <a:rPr lang="en-US" sz="1000" b="0" dirty="0" err="1"/>
              <a:t>REsearch</a:t>
            </a:r>
            <a:r>
              <a:rPr lang="en-US" sz="1000" b="0" dirty="0"/>
              <a:t> </a:t>
            </a:r>
            <a:r>
              <a:rPr lang="en-US" sz="1000" b="0" dirty="0" err="1"/>
              <a:t>LIfecycle</a:t>
            </a:r>
            <a:r>
              <a:rPr lang="en-US" sz="1000" b="0" dirty="0"/>
              <a:t> </a:t>
            </a:r>
            <a:r>
              <a:rPr lang="en-US" sz="1000" b="0" dirty="0" err="1"/>
              <a:t>mAnagemeNt</a:t>
            </a:r>
            <a:r>
              <a:rPr lang="en-US" sz="1000" b="0" dirty="0"/>
              <a:t> for Earth Science Communities and </a:t>
            </a:r>
            <a:r>
              <a:rPr lang="en-US" sz="1000" b="0" dirty="0" err="1"/>
              <a:t>CopErnicus</a:t>
            </a:r>
            <a:r>
              <a:rPr lang="en-US" sz="1000" b="0" dirty="0"/>
              <a:t> users in EOSC: </a:t>
            </a:r>
            <a:r>
              <a:rPr lang="fr-FR" sz="1000" b="0" dirty="0">
                <a:hlinkClick r:id="rId6"/>
              </a:rPr>
              <a:t>https://argos.openaire.eu/explore-plans/publicOverview/24a939db-f8fc-4864-bce9-924ea4887c17</a:t>
            </a:r>
            <a:r>
              <a:rPr lang="fr-FR" sz="1000" b="0" dirty="0"/>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64869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876034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599706" cy="6369119"/>
          </a:xfrm>
        </p:spPr>
        <p:txBody>
          <a:bodyPr/>
          <a:lstStyle/>
          <a:p>
            <a:r>
              <a:rPr lang="fr-FR" sz="1000" b="1" dirty="0" err="1"/>
              <a:t>DMPonline</a:t>
            </a:r>
            <a:r>
              <a:rPr lang="fr-FR" sz="1000" dirty="0"/>
              <a:t>: </a:t>
            </a:r>
            <a:r>
              <a:rPr lang="fr-FR" sz="1000" baseline="0" dirty="0">
                <a:sym typeface="Wingdings" panose="05000000000000000000" pitchFamily="2" charset="2"/>
              </a:rPr>
              <a:t>certains DMP publics sont plutôt complets : ex: </a:t>
            </a:r>
            <a:r>
              <a:rPr lang="en-US" sz="1000" baseline="0" dirty="0">
                <a:sym typeface="Wingdings" panose="05000000000000000000" pitchFamily="2" charset="2"/>
              </a:rPr>
              <a:t>FARSYD - </a:t>
            </a:r>
            <a:r>
              <a:rPr lang="en-US" sz="1000" baseline="0" dirty="0" err="1">
                <a:sym typeface="Wingdings" panose="05000000000000000000" pitchFamily="2" charset="2"/>
              </a:rPr>
              <a:t>FArming</a:t>
            </a:r>
            <a:r>
              <a:rPr lang="en-US" sz="1000" baseline="0" dirty="0">
                <a:sym typeface="Wingdings" panose="05000000000000000000" pitchFamily="2" charset="2"/>
              </a:rPr>
              <a:t> </a:t>
            </a:r>
            <a:r>
              <a:rPr lang="en-US" sz="1000" baseline="0" dirty="0" err="1">
                <a:sym typeface="Wingdings" panose="05000000000000000000" pitchFamily="2" charset="2"/>
              </a:rPr>
              <a:t>SYstems</a:t>
            </a:r>
            <a:r>
              <a:rPr lang="en-US" sz="1000" baseline="0" dirty="0">
                <a:sym typeface="Wingdings" panose="05000000000000000000" pitchFamily="2" charset="2"/>
              </a:rPr>
              <a:t> as tool to support policies for effective conservation and management of high nature value </a:t>
            </a:r>
            <a:r>
              <a:rPr lang="en-US" sz="1000" baseline="0" dirty="0" err="1">
                <a:sym typeface="Wingdings" panose="05000000000000000000" pitchFamily="2" charset="2"/>
              </a:rPr>
              <a:t>farmlanDs</a:t>
            </a:r>
            <a:r>
              <a:rPr lang="en-US" sz="1000" baseline="0" dirty="0">
                <a:sym typeface="Wingdings" panose="05000000000000000000" pitchFamily="2" charset="2"/>
              </a:rPr>
              <a:t> ; </a:t>
            </a:r>
            <a:r>
              <a:rPr lang="fr-FR" sz="1000" baseline="0" dirty="0">
                <a:sym typeface="Wingdings" panose="05000000000000000000" pitchFamily="2" charset="2"/>
              </a:rPr>
              <a:t>d’autres sont vraiment minimalistes</a:t>
            </a:r>
            <a:r>
              <a:rPr lang="fr-FR" sz="10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a:buClr>
                <a:srgbClr val="B84356"/>
              </a:buClr>
              <a:buFont typeface="Wingdings" panose="05000000000000000000" pitchFamily="2" charset="2"/>
              <a:buNone/>
            </a:pPr>
            <a:r>
              <a:rPr lang="en-US" sz="1000" dirty="0"/>
              <a:t>Source de DMP de </a:t>
            </a:r>
            <a:r>
              <a:rPr lang="en-US" sz="1000" dirty="0" err="1"/>
              <a:t>projets</a:t>
            </a:r>
            <a:r>
              <a:rPr lang="en-US" sz="1000" dirty="0"/>
              <a:t> </a:t>
            </a:r>
            <a:r>
              <a:rPr lang="en-US" sz="1000" dirty="0" err="1"/>
              <a:t>européens</a:t>
            </a:r>
            <a:r>
              <a:rPr lang="en-US" sz="1000" dirty="0"/>
              <a:t> : </a:t>
            </a:r>
            <a:r>
              <a:rPr lang="en-US" sz="1000" b="1" dirty="0">
                <a:solidFill>
                  <a:prstClr val="black"/>
                </a:solidFill>
              </a:rPr>
              <a:t>CORDIS  </a:t>
            </a:r>
            <a:r>
              <a:rPr lang="en-US" sz="1000" b="0" dirty="0">
                <a:solidFill>
                  <a:prstClr val="black"/>
                </a:solidFill>
                <a:hlinkClick r:id="rId3"/>
              </a:rPr>
              <a:t>https://cordis.europa.eu/en</a:t>
            </a:r>
            <a:r>
              <a:rPr lang="en-US" sz="1000" b="0" dirty="0">
                <a:solidFill>
                  <a:prstClr val="black"/>
                </a:solidFill>
              </a:rPr>
              <a:t>  </a:t>
            </a:r>
          </a:p>
          <a:p>
            <a:pPr>
              <a:buClr>
                <a:srgbClr val="B84356"/>
              </a:buClr>
              <a:buFont typeface="Wingdings" panose="05000000000000000000" pitchFamily="2" charset="2"/>
              <a:buNone/>
            </a:pPr>
            <a:r>
              <a:rPr lang="en-US" sz="1000" dirty="0">
                <a:solidFill>
                  <a:prstClr val="black"/>
                </a:solidFill>
              </a:rPr>
              <a:t>CORDIS = </a:t>
            </a:r>
            <a:r>
              <a:rPr lang="en-US" sz="1000" b="0" dirty="0">
                <a:solidFill>
                  <a:prstClr val="black"/>
                </a:solidFill>
              </a:rPr>
              <a:t>Community Research and Development Information Service, the European Commission's source of results from projects funded by EU (FP1 to H2020).</a:t>
            </a:r>
          </a:p>
          <a:p>
            <a:pPr>
              <a:buClr>
                <a:srgbClr val="B84356"/>
              </a:buClr>
              <a:buFont typeface="Wingdings" panose="05000000000000000000" pitchFamily="2" charset="2"/>
              <a:buNone/>
            </a:pPr>
            <a:r>
              <a:rPr lang="en-US" sz="1000" dirty="0">
                <a:solidFill>
                  <a:prstClr val="black"/>
                </a:solidFill>
              </a:rPr>
              <a:t>Recherche sur </a:t>
            </a:r>
            <a:r>
              <a:rPr lang="en-US" sz="1000" b="0" dirty="0">
                <a:solidFill>
                  <a:prstClr val="black"/>
                </a:solidFill>
              </a:rPr>
              <a:t>CORDIS </a:t>
            </a:r>
            <a:r>
              <a:rPr lang="en-US" sz="1000" dirty="0">
                <a:solidFill>
                  <a:prstClr val="black"/>
                </a:solidFill>
              </a:rPr>
              <a:t>:  </a:t>
            </a:r>
            <a:r>
              <a:rPr lang="en-US" sz="1000" dirty="0" err="1">
                <a:solidFill>
                  <a:prstClr val="black"/>
                </a:solidFill>
              </a:rPr>
              <a:t>Sélectionner</a:t>
            </a:r>
            <a:r>
              <a:rPr lang="en-US" sz="1000" dirty="0">
                <a:solidFill>
                  <a:prstClr val="black"/>
                </a:solidFill>
              </a:rPr>
              <a:t> “Projects &amp; Results” : </a:t>
            </a:r>
            <a:r>
              <a:rPr lang="en-US" sz="1000" dirty="0">
                <a:solidFill>
                  <a:prstClr val="black"/>
                </a:solidFill>
                <a:hlinkClick r:id="rId4"/>
              </a:rPr>
              <a:t>https://cordis.europa.eu/projects/en</a:t>
            </a:r>
            <a:r>
              <a:rPr lang="en-US" sz="1000" dirty="0">
                <a:solidFill>
                  <a:prstClr val="black"/>
                </a:solidFill>
              </a:rPr>
              <a:t> , </a:t>
            </a:r>
            <a:r>
              <a:rPr lang="en-US" sz="1000" dirty="0" err="1">
                <a:solidFill>
                  <a:prstClr val="black"/>
                </a:solidFill>
              </a:rPr>
              <a:t>puis</a:t>
            </a:r>
            <a:r>
              <a:rPr lang="en-US" sz="1000" dirty="0">
                <a:solidFill>
                  <a:prstClr val="black"/>
                </a:solidFill>
              </a:rPr>
              <a:t>:</a:t>
            </a:r>
          </a:p>
          <a:p>
            <a:pPr marL="171450" indent="-171450">
              <a:buClr>
                <a:srgbClr val="B84356"/>
              </a:buClr>
              <a:buFont typeface="Wingdings" panose="05000000000000000000" pitchFamily="2" charset="2"/>
              <a:buChar char="à"/>
            </a:pPr>
            <a:r>
              <a:rPr lang="en-US" sz="1000" dirty="0">
                <a:solidFill>
                  <a:prstClr val="black"/>
                </a:solidFill>
                <a:sym typeface="Wingdings" panose="05000000000000000000" pitchFamily="2" charset="2"/>
              </a:rPr>
              <a:t>dans </a:t>
            </a:r>
            <a:r>
              <a:rPr lang="en-US" sz="1000" dirty="0" err="1">
                <a:solidFill>
                  <a:prstClr val="black"/>
                </a:solidFill>
                <a:sym typeface="Wingdings" panose="05000000000000000000" pitchFamily="2" charset="2"/>
              </a:rPr>
              <a:t>boite</a:t>
            </a:r>
            <a:r>
              <a:rPr lang="en-US" sz="1000" dirty="0">
                <a:solidFill>
                  <a:prstClr val="black"/>
                </a:solidFill>
                <a:sym typeface="Wingdings" panose="05000000000000000000" pitchFamily="2" charset="2"/>
              </a:rPr>
              <a:t> de recherche </a:t>
            </a:r>
            <a:r>
              <a:rPr lang="en-US" sz="1000" dirty="0" err="1">
                <a:solidFill>
                  <a:prstClr val="black"/>
                </a:solidFill>
                <a:sym typeface="Wingdings" panose="05000000000000000000" pitchFamily="2" charset="2"/>
              </a:rPr>
              <a:t>en</a:t>
            </a: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haut</a:t>
            </a:r>
            <a:r>
              <a:rPr lang="en-US" sz="1000" dirty="0">
                <a:solidFill>
                  <a:prstClr val="black"/>
                </a:solidFill>
                <a:sym typeface="Wingdings" panose="05000000000000000000" pitchFamily="2" charset="2"/>
              </a:rPr>
              <a:t> à gauche “Search Projects &amp; Results”: </a:t>
            </a:r>
            <a:r>
              <a:rPr lang="en-US" sz="1000" dirty="0" err="1">
                <a:solidFill>
                  <a:prstClr val="black"/>
                </a:solidFill>
                <a:sym typeface="Wingdings" panose="05000000000000000000" pitchFamily="2" charset="2"/>
              </a:rPr>
              <a:t>sélectionner</a:t>
            </a:r>
            <a:r>
              <a:rPr lang="en-US" sz="1000" dirty="0">
                <a:solidFill>
                  <a:prstClr val="black"/>
                </a:solidFill>
                <a:sym typeface="Wingdings" panose="05000000000000000000" pitchFamily="2" charset="2"/>
              </a:rPr>
              <a:t> “Project deliverables”</a:t>
            </a:r>
          </a:p>
          <a:p>
            <a:pPr marL="171450" indent="-171450">
              <a:buClr>
                <a:srgbClr val="B84356"/>
              </a:buClr>
              <a:buFont typeface="Wingdings" panose="05000000000000000000" pitchFamily="2" charset="2"/>
              <a:buChar char="à"/>
            </a:pPr>
            <a:r>
              <a:rPr lang="en-US" sz="1000" dirty="0">
                <a:solidFill>
                  <a:prstClr val="black"/>
                </a:solidFill>
                <a:sym typeface="Wingdings" panose="05000000000000000000" pitchFamily="2" charset="2"/>
              </a:rPr>
              <a:t>et dans </a:t>
            </a:r>
            <a:r>
              <a:rPr lang="en-US" sz="1000" dirty="0" err="1">
                <a:solidFill>
                  <a:prstClr val="black"/>
                </a:solidFill>
                <a:sym typeface="Wingdings" panose="05000000000000000000" pitchFamily="2" charset="2"/>
              </a:rPr>
              <a:t>boite</a:t>
            </a:r>
            <a:r>
              <a:rPr lang="en-US" sz="1000" dirty="0">
                <a:solidFill>
                  <a:prstClr val="black"/>
                </a:solidFill>
                <a:sym typeface="Wingdings" panose="05000000000000000000" pitchFamily="2" charset="2"/>
              </a:rPr>
              <a:t> de recherche à droite, taper “Data management plan” : </a:t>
            </a:r>
          </a:p>
          <a:p>
            <a:pPr marL="0" indent="0">
              <a:buClr>
                <a:srgbClr val="B84356"/>
              </a:buClr>
              <a:buFont typeface="Wingdings" panose="05000000000000000000" pitchFamily="2" charset="2"/>
              <a:buNone/>
            </a:pPr>
            <a:r>
              <a:rPr lang="en-US" sz="1000" dirty="0">
                <a:solidFill>
                  <a:prstClr val="black"/>
                </a:solidFill>
                <a:sym typeface="Wingdings" panose="05000000000000000000" pitchFamily="2" charset="2"/>
              </a:rPr>
              <a:t>on </a:t>
            </a:r>
            <a:r>
              <a:rPr lang="en-US" sz="1000" dirty="0" err="1">
                <a:solidFill>
                  <a:prstClr val="black"/>
                </a:solidFill>
                <a:sym typeface="Wingdings" panose="05000000000000000000" pitchFamily="2" charset="2"/>
              </a:rPr>
              <a:t>aboutit</a:t>
            </a:r>
            <a:r>
              <a:rPr lang="en-US" sz="1000" dirty="0">
                <a:solidFill>
                  <a:prstClr val="black"/>
                </a:solidFill>
                <a:sym typeface="Wingdings" panose="05000000000000000000" pitchFamily="2" charset="2"/>
              </a:rPr>
              <a:t> à 3800 PGD </a:t>
            </a:r>
            <a:r>
              <a:rPr lang="en-US" sz="1000" dirty="0" err="1">
                <a:solidFill>
                  <a:prstClr val="black"/>
                </a:solidFill>
                <a:sym typeface="Wingdings" panose="05000000000000000000" pitchFamily="2" charset="2"/>
              </a:rPr>
              <a:t>en</a:t>
            </a: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fevrier</a:t>
            </a:r>
            <a:r>
              <a:rPr lang="en-US" sz="1000" dirty="0">
                <a:solidFill>
                  <a:prstClr val="black"/>
                </a:solidFill>
                <a:sym typeface="Wingdings" panose="05000000000000000000" pitchFamily="2" charset="2"/>
              </a:rPr>
              <a:t> 2023. </a:t>
            </a:r>
            <a:r>
              <a:rPr lang="en-US" sz="900" dirty="0">
                <a:solidFill>
                  <a:prstClr val="black"/>
                </a:solidFill>
                <a:hlinkClick r:id="rId5"/>
              </a:rPr>
              <a:t>https://cordis.europa.eu/search?q=%2Fresult%2Frelations%2Fcategories%2Fcollection%2Fcode%3D%27deliverable%27%20AND%20(%27data%20management%20plan%27)&amp;p=1&amp;num=10&amp;srt=Relevance:decreasing</a:t>
            </a:r>
            <a:endParaRPr lang="en-US" sz="9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prstClr val="black"/>
                </a:solidFill>
              </a:rPr>
              <a:t>Si on </a:t>
            </a:r>
            <a:r>
              <a:rPr lang="en-US" sz="1000" b="0" dirty="0" err="1">
                <a:solidFill>
                  <a:prstClr val="black"/>
                </a:solidFill>
              </a:rPr>
              <a:t>connait</a:t>
            </a:r>
            <a:r>
              <a:rPr lang="en-US" sz="1000" b="0" dirty="0">
                <a:solidFill>
                  <a:prstClr val="black"/>
                </a:solidFill>
              </a:rPr>
              <a:t> le nom d’un </a:t>
            </a:r>
            <a:r>
              <a:rPr lang="en-US" sz="1000" b="0" dirty="0" err="1">
                <a:solidFill>
                  <a:prstClr val="black"/>
                </a:solidFill>
              </a:rPr>
              <a:t>projet</a:t>
            </a:r>
            <a:r>
              <a:rPr lang="en-US" sz="1000" b="0" dirty="0">
                <a:solidFill>
                  <a:prstClr val="black"/>
                </a:solidFill>
              </a:rPr>
              <a:t> : l</a:t>
            </a:r>
            <a:r>
              <a:rPr lang="en-US" sz="1000" dirty="0">
                <a:solidFill>
                  <a:prstClr val="black"/>
                </a:solidFill>
              </a:rPr>
              <a:t>es DMP </a:t>
            </a:r>
            <a:r>
              <a:rPr lang="en-US" sz="1000" dirty="0" err="1">
                <a:solidFill>
                  <a:prstClr val="black"/>
                </a:solidFill>
              </a:rPr>
              <a:t>sont</a:t>
            </a:r>
            <a:r>
              <a:rPr lang="en-US" sz="1000" dirty="0">
                <a:solidFill>
                  <a:prstClr val="black"/>
                </a:solidFill>
              </a:rPr>
              <a:t> </a:t>
            </a:r>
            <a:r>
              <a:rPr lang="en-US" sz="1000" dirty="0" err="1">
                <a:solidFill>
                  <a:prstClr val="black"/>
                </a:solidFill>
              </a:rPr>
              <a:t>accessibles</a:t>
            </a:r>
            <a:r>
              <a:rPr lang="en-US" sz="1000" dirty="0">
                <a:solidFill>
                  <a:prstClr val="black"/>
                </a:solidFill>
              </a:rPr>
              <a:t> dans la </a:t>
            </a:r>
            <a:r>
              <a:rPr lang="en-US" sz="1000" dirty="0" err="1">
                <a:solidFill>
                  <a:prstClr val="black"/>
                </a:solidFill>
              </a:rPr>
              <a:t>partie</a:t>
            </a:r>
            <a:r>
              <a:rPr lang="en-US" sz="1000" dirty="0">
                <a:solidFill>
                  <a:prstClr val="black"/>
                </a:solidFill>
              </a:rPr>
              <a:t> “Results” </a:t>
            </a:r>
            <a:r>
              <a:rPr lang="en-US" sz="1000" dirty="0" err="1">
                <a:solidFill>
                  <a:prstClr val="black"/>
                </a:solidFill>
              </a:rPr>
              <a:t>puis</a:t>
            </a:r>
            <a:r>
              <a:rPr lang="en-US" sz="1000" dirty="0">
                <a:solidFill>
                  <a:prstClr val="black"/>
                </a:solidFill>
              </a:rPr>
              <a:t> dans “Open Research data Pilot” </a:t>
            </a:r>
            <a:r>
              <a:rPr lang="en-US" sz="1000" dirty="0" err="1">
                <a:solidFill>
                  <a:prstClr val="black"/>
                </a:solidFill>
              </a:rPr>
              <a:t>ou</a:t>
            </a:r>
            <a:r>
              <a:rPr lang="en-US" sz="1000" dirty="0">
                <a:solidFill>
                  <a:prstClr val="black"/>
                </a:solidFill>
              </a:rPr>
              <a:t> dans “Documents, Reports”: </a:t>
            </a:r>
            <a:r>
              <a:rPr lang="en-US" sz="900" dirty="0">
                <a:solidFill>
                  <a:prstClr val="black"/>
                </a:solidFill>
                <a:hlinkClick r:id="rId5"/>
              </a:rPr>
              <a:t>https://cordis.europa.eu/search?q=%2Fresult%2Frelations%2Fcategories%2Fcollection%2Fcode%3D%27deliverable%27%20AND%20(%27data%20management%20plan%27)&amp;p=1&amp;num=10&amp;srt=Relevance:decreasing</a:t>
            </a:r>
            <a:endParaRPr lang="en-US" sz="900" dirty="0">
              <a:solidFill>
                <a:prstClr val="black"/>
              </a:solidFill>
            </a:endParaRPr>
          </a:p>
          <a:p>
            <a:pPr marL="0" indent="0">
              <a:buClr>
                <a:srgbClr val="B84356"/>
              </a:buClr>
              <a:buFont typeface="Wingdings" panose="05000000000000000000" pitchFamily="2" charset="2"/>
              <a:buNone/>
            </a:pPr>
            <a:r>
              <a:rPr lang="en-US" sz="1000" dirty="0">
                <a:solidFill>
                  <a:prstClr val="black"/>
                </a:solidFill>
                <a:sym typeface="Wingdings" panose="05000000000000000000" pitchFamily="2" charset="2"/>
              </a:rPr>
              <a:t>Pour </a:t>
            </a:r>
            <a:r>
              <a:rPr lang="en-US" sz="1000" dirty="0" err="1">
                <a:solidFill>
                  <a:prstClr val="black"/>
                </a:solidFill>
                <a:sym typeface="Wingdings" panose="05000000000000000000" pitchFamily="2" charset="2"/>
              </a:rPr>
              <a:t>cibler</a:t>
            </a:r>
            <a:r>
              <a:rPr lang="en-US" sz="1000" dirty="0">
                <a:solidFill>
                  <a:prstClr val="black"/>
                </a:solidFill>
                <a:sym typeface="Wingdings" panose="05000000000000000000" pitchFamily="2" charset="2"/>
              </a:rPr>
              <a:t> un theme </a:t>
            </a:r>
            <a:r>
              <a:rPr lang="en-US" sz="1000" dirty="0" err="1">
                <a:solidFill>
                  <a:prstClr val="black"/>
                </a:solidFill>
                <a:sym typeface="Wingdings" panose="05000000000000000000" pitchFamily="2" charset="2"/>
              </a:rPr>
              <a:t>ou</a:t>
            </a: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domaine</a:t>
            </a: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scientifique</a:t>
            </a:r>
            <a:r>
              <a:rPr lang="en-US" sz="1000" dirty="0">
                <a:solidFill>
                  <a:prstClr val="black"/>
                </a:solidFill>
                <a:sym typeface="Wingdings" panose="05000000000000000000" pitchFamily="2" charset="2"/>
              </a:rPr>
              <a:t>:</a:t>
            </a:r>
          </a:p>
          <a:p>
            <a:pPr marL="0" indent="0">
              <a:buClr>
                <a:srgbClr val="B84356"/>
              </a:buClr>
              <a:buFont typeface="Wingdings" panose="05000000000000000000" pitchFamily="2" charset="2"/>
              <a:buNone/>
            </a:pP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il</a:t>
            </a: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faut</a:t>
            </a: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sélectionner</a:t>
            </a:r>
            <a:r>
              <a:rPr lang="en-US" sz="1000" dirty="0">
                <a:solidFill>
                  <a:prstClr val="black"/>
                </a:solidFill>
                <a:sym typeface="Wingdings" panose="05000000000000000000" pitchFamily="2" charset="2"/>
              </a:rPr>
              <a:t> un </a:t>
            </a:r>
            <a:r>
              <a:rPr lang="en-US" sz="1000" dirty="0" err="1">
                <a:solidFill>
                  <a:prstClr val="black"/>
                </a:solidFill>
                <a:sym typeface="Wingdings" panose="05000000000000000000" pitchFamily="2" charset="2"/>
              </a:rPr>
              <a:t>critère</a:t>
            </a:r>
            <a:r>
              <a:rPr lang="en-US" sz="1000" dirty="0">
                <a:solidFill>
                  <a:prstClr val="black"/>
                </a:solidFill>
                <a:sym typeface="Wingdings" panose="05000000000000000000" pitchFamily="2" charset="2"/>
              </a:rPr>
              <a:t> dans “Domain of Application” </a:t>
            </a:r>
            <a:r>
              <a:rPr lang="en-US" sz="1000" dirty="0" err="1">
                <a:solidFill>
                  <a:prstClr val="black"/>
                </a:solidFill>
                <a:sym typeface="Wingdings" panose="05000000000000000000" pitchFamily="2" charset="2"/>
              </a:rPr>
              <a:t>ou</a:t>
            </a:r>
            <a:r>
              <a:rPr lang="en-US" sz="1000" dirty="0">
                <a:solidFill>
                  <a:prstClr val="black"/>
                </a:solidFill>
                <a:sym typeface="Wingdings" panose="05000000000000000000" pitchFamily="2" charset="2"/>
              </a:rPr>
              <a:t> “Field of science”</a:t>
            </a:r>
          </a:p>
          <a:p>
            <a:pPr marL="171450" indent="-171450">
              <a:buClr>
                <a:srgbClr val="B84356"/>
              </a:buClr>
              <a:buFont typeface="Wingdings" panose="05000000000000000000" pitchFamily="2" charset="2"/>
              <a:buChar char="à"/>
            </a:pPr>
            <a:r>
              <a:rPr lang="en-US" sz="1000" dirty="0" err="1">
                <a:solidFill>
                  <a:prstClr val="black"/>
                </a:solidFill>
                <a:sym typeface="Wingdings" panose="05000000000000000000" pitchFamily="2" charset="2"/>
              </a:rPr>
              <a:t>ou</a:t>
            </a:r>
            <a:r>
              <a:rPr lang="en-US" sz="1000" dirty="0">
                <a:solidFill>
                  <a:prstClr val="black"/>
                </a:solidFill>
                <a:sym typeface="Wingdings" panose="05000000000000000000" pitchFamily="2" charset="2"/>
              </a:rPr>
              <a:t> </a:t>
            </a:r>
            <a:r>
              <a:rPr lang="en-US" sz="1000" dirty="0" err="1">
                <a:solidFill>
                  <a:prstClr val="black"/>
                </a:solidFill>
                <a:sym typeface="Wingdings" panose="05000000000000000000" pitchFamily="2" charset="2"/>
              </a:rPr>
              <a:t>ajouter</a:t>
            </a:r>
            <a:r>
              <a:rPr lang="en-US" sz="1000" dirty="0">
                <a:solidFill>
                  <a:prstClr val="black"/>
                </a:solidFill>
                <a:sym typeface="Wingdings" panose="05000000000000000000" pitchFamily="2" charset="2"/>
              </a:rPr>
              <a:t> un mot-</a:t>
            </a:r>
            <a:r>
              <a:rPr lang="en-US" sz="1000" dirty="0" err="1">
                <a:solidFill>
                  <a:prstClr val="black"/>
                </a:solidFill>
                <a:sym typeface="Wingdings" panose="05000000000000000000" pitchFamily="2" charset="2"/>
              </a:rPr>
              <a:t>clé</a:t>
            </a:r>
            <a:r>
              <a:rPr lang="en-US" sz="1000" dirty="0">
                <a:solidFill>
                  <a:prstClr val="black"/>
                </a:solidFill>
                <a:sym typeface="Wingdings" panose="05000000000000000000" pitchFamily="2" charset="2"/>
              </a:rPr>
              <a:t> dans la </a:t>
            </a:r>
            <a:r>
              <a:rPr lang="en-US" sz="1000" dirty="0" err="1">
                <a:solidFill>
                  <a:prstClr val="black"/>
                </a:solidFill>
                <a:sym typeface="Wingdings" panose="05000000000000000000" pitchFamily="2" charset="2"/>
              </a:rPr>
              <a:t>boite</a:t>
            </a:r>
            <a:r>
              <a:rPr lang="en-US" sz="1000" dirty="0">
                <a:solidFill>
                  <a:prstClr val="black"/>
                </a:solidFill>
                <a:sym typeface="Wingdings" panose="05000000000000000000" pitchFamily="2" charset="2"/>
              </a:rPr>
              <a:t> de recherche, </a:t>
            </a:r>
            <a:r>
              <a:rPr lang="en-US" sz="1000" dirty="0" err="1">
                <a:solidFill>
                  <a:prstClr val="black"/>
                </a:solidFill>
                <a:sym typeface="Wingdings" panose="05000000000000000000" pitchFamily="2" charset="2"/>
              </a:rPr>
              <a:t>apres</a:t>
            </a:r>
            <a:r>
              <a:rPr lang="en-US" sz="1000" dirty="0">
                <a:solidFill>
                  <a:prstClr val="black"/>
                </a:solidFill>
                <a:sym typeface="Wingdings" panose="05000000000000000000" pitchFamily="2" charset="2"/>
              </a:rPr>
              <a:t> “data management plan” : </a:t>
            </a:r>
            <a:r>
              <a:rPr lang="en-US" sz="1000" dirty="0" err="1">
                <a:solidFill>
                  <a:prstClr val="black"/>
                </a:solidFill>
                <a:sym typeface="Wingdings" panose="05000000000000000000" pitchFamily="2" charset="2"/>
              </a:rPr>
              <a:t>ajouter</a:t>
            </a:r>
            <a:r>
              <a:rPr lang="en-US" sz="1000" dirty="0">
                <a:solidFill>
                  <a:prstClr val="black"/>
                </a:solidFill>
                <a:sym typeface="Wingdings" panose="05000000000000000000" pitchFamily="2" charset="2"/>
              </a:rPr>
              <a:t> “AND”: </a:t>
            </a:r>
          </a:p>
          <a:p>
            <a:pPr marL="0" indent="0">
              <a:buClr>
                <a:srgbClr val="B84356"/>
              </a:buClr>
              <a:buFont typeface="Wingdings" panose="05000000000000000000" pitchFamily="2" charset="2"/>
              <a:buNone/>
            </a:pPr>
            <a:endParaRPr lang="en-US" sz="1000" dirty="0">
              <a:solidFill>
                <a:prstClr val="black"/>
              </a:solidFill>
              <a:sym typeface="Wingdings" panose="05000000000000000000" pitchFamily="2" charset="2"/>
            </a:endParaRPr>
          </a:p>
          <a:p>
            <a:pPr>
              <a:buClr>
                <a:srgbClr val="B84356"/>
              </a:buClr>
              <a:buFont typeface="Wingdings" panose="05000000000000000000" pitchFamily="2" charset="2"/>
              <a:buNone/>
            </a:pPr>
            <a:r>
              <a:rPr lang="fr-FR" sz="1000" dirty="0">
                <a:cs typeface="Arial" panose="020B0604020202020204" pitchFamily="34" charset="0"/>
              </a:rPr>
              <a:t>Explication des modalités de recherche : </a:t>
            </a:r>
            <a:r>
              <a:rPr lang="fr-FR" sz="1000" dirty="0">
                <a:cs typeface="Arial" panose="020B0604020202020204" pitchFamily="34" charset="0"/>
                <a:hlinkClick r:id="rId6"/>
              </a:rPr>
              <a:t>https://cordis.europa.eu/about/search/en</a:t>
            </a:r>
            <a:r>
              <a:rPr lang="fr-FR" sz="1000" dirty="0">
                <a:cs typeface="Arial" panose="020B0604020202020204" pitchFamily="34" charset="0"/>
              </a:rPr>
              <a:t> </a:t>
            </a:r>
          </a:p>
          <a:p>
            <a:pPr>
              <a:buClr>
                <a:srgbClr val="B84356"/>
              </a:buClr>
              <a:buFont typeface="Wingdings" panose="05000000000000000000" pitchFamily="2" charset="2"/>
              <a:buNone/>
            </a:pPr>
            <a:r>
              <a:rPr lang="fr-FR" sz="1000" dirty="0">
                <a:cs typeface="Arial" panose="020B0604020202020204" pitchFamily="34" charset="0"/>
              </a:rPr>
              <a:t>Exemple pour DMP + </a:t>
            </a:r>
            <a:r>
              <a:rPr lang="fr-FR" sz="1000" dirty="0" err="1">
                <a:cs typeface="Arial" panose="020B0604020202020204" pitchFamily="34" charset="0"/>
              </a:rPr>
              <a:t>Livestock</a:t>
            </a:r>
            <a:r>
              <a:rPr lang="fr-FR" sz="1000" dirty="0">
                <a:cs typeface="Arial" panose="020B0604020202020204" pitchFamily="34" charset="0"/>
              </a:rPr>
              <a:t>: </a:t>
            </a:r>
            <a:r>
              <a:rPr lang="fr-FR" sz="800" dirty="0">
                <a:cs typeface="Arial" panose="020B0604020202020204" pitchFamily="34" charset="0"/>
              </a:rPr>
              <a:t>https://cordis.europa.eu/search?q=%2Fresult%2Frelations%2Fcategories%2Fcollection%2Fcode%3D%27deliverable%27%20AND%20(frameworkProgramme%3D%27H2020%27)%20AND%20(%27Livestock%27%20AND%20%27Data%20management%20Plan%27)&amp;p=1&amp;num=10&amp;srt=Relevance:decreasing  </a:t>
            </a:r>
          </a:p>
          <a:p>
            <a:pPr>
              <a:buClr>
                <a:srgbClr val="B84356"/>
              </a:buClr>
              <a:buFont typeface="Wingdings" panose="05000000000000000000" pitchFamily="2" charset="2"/>
              <a:buNone/>
            </a:pPr>
            <a:endParaRPr lang="fr-FR" sz="800" dirty="0">
              <a:cs typeface="Arial" panose="020B0604020202020204" pitchFamily="34" charset="0"/>
            </a:endParaRPr>
          </a:p>
          <a:p>
            <a:r>
              <a:rPr lang="fr-FR" sz="1000" dirty="0">
                <a:cs typeface="Arial" panose="020B0604020202020204" pitchFamily="34" charset="0"/>
              </a:rPr>
              <a:t>Autre outil: </a:t>
            </a:r>
            <a:r>
              <a:rPr lang="fr-FR" sz="1000" b="1" dirty="0"/>
              <a:t>ARGOS </a:t>
            </a:r>
            <a:r>
              <a:rPr lang="fr-FR" sz="1000" b="0" dirty="0"/>
              <a:t>– Outil de rédaction de PGD porté par </a:t>
            </a:r>
            <a:r>
              <a:rPr lang="fr-FR" sz="1000" b="0" dirty="0" err="1"/>
              <a:t>OpenAire</a:t>
            </a:r>
            <a:r>
              <a:rPr lang="fr-FR" sz="1000" b="0" dirty="0"/>
              <a:t>, l’infrastructure européenne.</a:t>
            </a:r>
          </a:p>
          <a:p>
            <a:r>
              <a:rPr lang="fr-FR" sz="1000" b="0" dirty="0"/>
              <a:t>Peu de PGD publics : 43 au 9 aout 2023.</a:t>
            </a:r>
          </a:p>
          <a:p>
            <a:endParaRPr lang="fr-FR" sz="800" b="0" dirty="0"/>
          </a:p>
          <a:p>
            <a:pPr>
              <a:buClr>
                <a:srgbClr val="B84356"/>
              </a:buClr>
              <a:buFont typeface="Wingdings" panose="05000000000000000000" pitchFamily="2" charset="2"/>
              <a:buNone/>
            </a:pPr>
            <a:r>
              <a:rPr lang="fr-FR" sz="1000" b="1" dirty="0">
                <a:solidFill>
                  <a:prstClr val="black"/>
                </a:solidFill>
              </a:rPr>
              <a:t>Autres sources de PGD </a:t>
            </a:r>
            <a:r>
              <a:rPr lang="fr-FR" sz="1000" dirty="0">
                <a:solidFill>
                  <a:prstClr val="black"/>
                </a:solidFill>
              </a:rPr>
              <a:t>: </a:t>
            </a:r>
          </a:p>
          <a:p>
            <a:pPr>
              <a:buClr>
                <a:srgbClr val="B84356"/>
              </a:buClr>
              <a:buFont typeface="Wingdings" panose="05000000000000000000" pitchFamily="2" charset="2"/>
              <a:buNone/>
            </a:pPr>
            <a:r>
              <a:rPr lang="fr-FR" sz="1000" dirty="0">
                <a:solidFill>
                  <a:prstClr val="black"/>
                </a:solidFill>
              </a:rPr>
              <a:t>- </a:t>
            </a:r>
            <a:r>
              <a:rPr lang="fr-FR" sz="1000" b="1" dirty="0">
                <a:solidFill>
                  <a:prstClr val="black"/>
                </a:solidFill>
              </a:rPr>
              <a:t>revue RIO</a:t>
            </a:r>
            <a:r>
              <a:rPr lang="fr-FR" sz="1000" dirty="0">
                <a:solidFill>
                  <a:prstClr val="black"/>
                </a:solidFill>
              </a:rPr>
              <a:t> : exemple: </a:t>
            </a:r>
            <a:r>
              <a:rPr lang="en-US" sz="1000" dirty="0">
                <a:solidFill>
                  <a:prstClr val="black"/>
                </a:solidFill>
              </a:rPr>
              <a:t>Empowering Indigenous Peoples and Knowledge Systems Related to Climate Change and Intellectual Property Rights. </a:t>
            </a:r>
            <a:r>
              <a:rPr lang="en-US" sz="1000" dirty="0">
                <a:solidFill>
                  <a:prstClr val="black"/>
                </a:solidFill>
                <a:hlinkClick r:id="rId7"/>
              </a:rPr>
              <a:t>https://riojournal.com/article/15111/</a:t>
            </a:r>
            <a:r>
              <a:rPr lang="en-US" sz="1000" dirty="0">
                <a:solidFill>
                  <a:prstClr val="black"/>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dirty="0"/>
              <a:t>Voir le site de l’INRA : </a:t>
            </a:r>
            <a:r>
              <a:rPr lang="fr-FR" sz="1000" dirty="0">
                <a:hlinkClick r:id="rId8"/>
              </a:rPr>
              <a:t>https://datapartage.inrae.fr/Gerer/Rediger-un-PGD/Exemples-de-plans</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endParaRPr>
          </a:p>
          <a:p>
            <a:r>
              <a:rPr lang="fr-FR" sz="1000" dirty="0">
                <a:solidFill>
                  <a:srgbClr val="000000"/>
                </a:solidFill>
                <a:effectLst/>
              </a:rPr>
              <a:t>Fiche pratique </a:t>
            </a:r>
            <a:r>
              <a:rPr lang="fr-FR" sz="1000" dirty="0">
                <a:solidFill>
                  <a:srgbClr val="000000"/>
                </a:solidFill>
              </a:rPr>
              <a:t>publiée par le GTSO Données de Couperin: </a:t>
            </a:r>
            <a:r>
              <a:rPr lang="fr-FR" sz="1000" dirty="0">
                <a:solidFill>
                  <a:srgbClr val="000000"/>
                </a:solidFill>
                <a:effectLst/>
              </a:rPr>
              <a:t>"Quel(s) outil(s) de rédaction de PGD utiliser ?". Ils ont passé au crible les 3 outils : DMP </a:t>
            </a:r>
            <a:r>
              <a:rPr lang="fr-FR" sz="1000" dirty="0" err="1">
                <a:solidFill>
                  <a:srgbClr val="000000"/>
                </a:solidFill>
                <a:effectLst/>
              </a:rPr>
              <a:t>OPIDoR</a:t>
            </a:r>
            <a:r>
              <a:rPr lang="fr-FR" sz="1000" dirty="0">
                <a:solidFill>
                  <a:srgbClr val="000000"/>
                </a:solidFill>
                <a:effectLst/>
              </a:rPr>
              <a:t>, Argos et Data </a:t>
            </a:r>
            <a:r>
              <a:rPr lang="fr-FR" sz="1000" dirty="0" err="1">
                <a:solidFill>
                  <a:srgbClr val="000000"/>
                </a:solidFill>
                <a:effectLst/>
              </a:rPr>
              <a:t>Stewardship</a:t>
            </a:r>
            <a:r>
              <a:rPr lang="fr-FR" sz="1000" dirty="0">
                <a:solidFill>
                  <a:srgbClr val="000000"/>
                </a:solidFill>
                <a:effectLst/>
              </a:rPr>
              <a:t> </a:t>
            </a:r>
            <a:r>
              <a:rPr lang="fr-FR" sz="1000" dirty="0" err="1">
                <a:solidFill>
                  <a:srgbClr val="000000"/>
                </a:solidFill>
                <a:effectLst/>
              </a:rPr>
              <a:t>Wizard</a:t>
            </a:r>
            <a:r>
              <a:rPr lang="fr-FR" sz="1000" dirty="0">
                <a:solidFill>
                  <a:srgbClr val="000000"/>
                </a:solidFill>
              </a:rPr>
              <a:t>. </a:t>
            </a:r>
            <a:r>
              <a:rPr lang="fr-FR" sz="900" dirty="0">
                <a:solidFill>
                  <a:srgbClr val="000000"/>
                </a:solidFill>
                <a:hlinkClick r:id="rId9"/>
              </a:rPr>
              <a:t>https://zenodo.org/record/6513467#.YnEpqtPP3V8</a:t>
            </a:r>
            <a:endParaRPr lang="fr-FR" sz="900" dirty="0">
              <a:solidFill>
                <a:srgbClr val="000000"/>
              </a:solidFill>
            </a:endParaRPr>
          </a:p>
          <a:p>
            <a:endParaRPr lang="fr-FR" sz="1000" dirty="0">
              <a:solidFill>
                <a:srgbClr val="000000"/>
              </a:solidFill>
            </a:endParaRPr>
          </a:p>
          <a:p>
            <a:r>
              <a:rPr lang="fr-FR" sz="1000" dirty="0">
                <a:solidFill>
                  <a:srgbClr val="000000"/>
                </a:solidFill>
              </a:rPr>
              <a:t>Nouveau – vu dans la veille du CNRS de juillet 2023: </a:t>
            </a:r>
            <a:r>
              <a:rPr lang="en-US" sz="1000" b="1" dirty="0" err="1">
                <a:solidFill>
                  <a:srgbClr val="000000"/>
                </a:solidFill>
              </a:rPr>
              <a:t>DataPLAN</a:t>
            </a:r>
            <a:r>
              <a:rPr lang="en-US" sz="1000" dirty="0">
                <a:solidFill>
                  <a:srgbClr val="000000"/>
                </a:solidFill>
              </a:rPr>
              <a:t>: a web-based DMP generator for the plant sciences </a:t>
            </a:r>
            <a:r>
              <a:rPr lang="en-US" sz="1000" dirty="0">
                <a:solidFill>
                  <a:srgbClr val="000000"/>
                </a:solidFill>
                <a:hlinkClick r:id="rId10"/>
              </a:rPr>
              <a:t>https://lalist.inist.fr/?p=61452</a:t>
            </a:r>
            <a:r>
              <a:rPr lang="en-US" sz="1000" dirty="0">
                <a:solidFill>
                  <a:srgbClr val="000000"/>
                </a:solidFill>
              </a:rPr>
              <a:t> </a:t>
            </a:r>
            <a:endParaRPr lang="fr-FR" sz="10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058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49485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s notes 2"/>
          <p:cNvSpPr>
            <a:spLocks noGrp="1"/>
          </p:cNvSpPr>
          <p:nvPr>
            <p:ph type="body" idx="1"/>
          </p:nvPr>
        </p:nvSpPr>
        <p:spPr>
          <a:xfrm>
            <a:off x="489521" y="6891835"/>
            <a:ext cx="4339320" cy="2784774"/>
          </a:xfrm>
        </p:spPr>
        <p:txBody>
          <a:bodyPr/>
          <a:lstStyle/>
          <a:p>
            <a:endParaRPr lang="fr-FR" sz="900" dirty="0"/>
          </a:p>
        </p:txBody>
      </p:sp>
    </p:spTree>
    <p:extLst>
      <p:ext uri="{BB962C8B-B14F-4D97-AF65-F5344CB8AC3E}">
        <p14:creationId xmlns:p14="http://schemas.microsoft.com/office/powerpoint/2010/main" val="85562354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s notes 2"/>
          <p:cNvSpPr>
            <a:spLocks noGrp="1"/>
          </p:cNvSpPr>
          <p:nvPr>
            <p:ph type="body" idx="1"/>
          </p:nvPr>
        </p:nvSpPr>
        <p:spPr>
          <a:xfrm>
            <a:off x="489521" y="6891835"/>
            <a:ext cx="5141564" cy="2784774"/>
          </a:xfrm>
        </p:spPr>
        <p:txBody>
          <a:bodyPr/>
          <a:lstStyle/>
          <a:p>
            <a:r>
              <a:rPr lang="fr-FR" sz="1100" dirty="0"/>
              <a:t>Nouvelle version (</a:t>
            </a:r>
            <a:r>
              <a:rPr lang="fr-FR" sz="1100" dirty="0" err="1"/>
              <a:t>dec</a:t>
            </a:r>
            <a:r>
              <a:rPr lang="fr-FR" sz="1100" dirty="0"/>
              <a:t> 2021): </a:t>
            </a:r>
            <a:r>
              <a:rPr lang="fr-FR" sz="800" dirty="0">
                <a:hlinkClick r:id="rId3"/>
              </a:rPr>
              <a:t>https://opidor.fr/nouvelle-version-de-dmp-opidor-v3-en-ligne-vers-un-dmp-machine-actionable/?utm_campaign=Data%20veille&amp;utm_medium=email&amp;utm_source=Revue%20newsletter</a:t>
            </a:r>
            <a:endParaRPr lang="fr-FR" sz="800" dirty="0"/>
          </a:p>
          <a:p>
            <a:endParaRPr lang="fr-FR" sz="900" b="1" dirty="0"/>
          </a:p>
          <a:p>
            <a:r>
              <a:rPr lang="fr-FR" sz="900" b="1" dirty="0"/>
              <a:t>DMP </a:t>
            </a:r>
            <a:r>
              <a:rPr lang="fr-FR" sz="900" b="1" dirty="0" err="1"/>
              <a:t>OPIDoR</a:t>
            </a:r>
            <a:r>
              <a:rPr lang="fr-FR" sz="900" b="1" dirty="0"/>
              <a:t> </a:t>
            </a:r>
            <a:r>
              <a:rPr lang="fr-FR" sz="900" dirty="0"/>
              <a:t>contient différents modèles de PGD : </a:t>
            </a:r>
            <a:r>
              <a:rPr lang="fr-FR" sz="800" dirty="0">
                <a:hlinkClick r:id="rId4"/>
              </a:rPr>
              <a:t>https://dmp.opidor.fr/public_templates</a:t>
            </a:r>
            <a:r>
              <a:rPr lang="fr-FR" sz="800" dirty="0"/>
              <a:t> </a:t>
            </a:r>
          </a:p>
          <a:p>
            <a:r>
              <a:rPr lang="fr-FR" sz="900" dirty="0"/>
              <a:t>H2020, ANR, Institut Pasteur, INRA, Science Po, … EPFL (contient des exemples de réponses pour chaque question), … </a:t>
            </a:r>
          </a:p>
          <a:p>
            <a:r>
              <a:rPr lang="fr-FR" sz="900" dirty="0"/>
              <a:t>+ modèles de PGD pour logiciels = software management plan</a:t>
            </a:r>
          </a:p>
          <a:p>
            <a:endParaRPr lang="fr-FR" sz="900" dirty="0"/>
          </a:p>
          <a:p>
            <a:pPr lvl="0"/>
            <a:r>
              <a:rPr lang="fr-FR" sz="900" dirty="0">
                <a:solidFill>
                  <a:prstClr val="black"/>
                </a:solidFill>
              </a:rPr>
              <a:t>Exemples de PGD publics disponibles:</a:t>
            </a:r>
          </a:p>
          <a:p>
            <a:pPr lvl="0"/>
            <a:r>
              <a:rPr lang="fr-FR" sz="900" dirty="0">
                <a:solidFill>
                  <a:prstClr val="black"/>
                </a:solidFill>
              </a:rPr>
              <a:t>ATLAS: analyse les effets de l’introduction de l’</a:t>
            </a:r>
            <a:r>
              <a:rPr lang="fr-FR" sz="900" dirty="0" err="1">
                <a:solidFill>
                  <a:prstClr val="black"/>
                </a:solidFill>
              </a:rPr>
              <a:t>autodépistage</a:t>
            </a:r>
            <a:r>
              <a:rPr lang="fr-FR" sz="900" dirty="0">
                <a:solidFill>
                  <a:prstClr val="black"/>
                </a:solidFill>
              </a:rPr>
              <a:t> du VIH en Afrique de l’Ouest….</a:t>
            </a:r>
          </a:p>
          <a:p>
            <a:pPr lvl="0"/>
            <a:r>
              <a:rPr lang="fr-FR" sz="900" dirty="0">
                <a:solidFill>
                  <a:prstClr val="black"/>
                </a:solidFill>
              </a:rPr>
              <a:t>Données d’enquêtes ; Standard: DDI</a:t>
            </a:r>
          </a:p>
          <a:p>
            <a:pPr lvl="0"/>
            <a:r>
              <a:rPr lang="fr-FR" sz="900" dirty="0">
                <a:solidFill>
                  <a:prstClr val="black"/>
                </a:solidFill>
              </a:rPr>
              <a:t>Aspects éthiques et juridiques : Aval du Comité d’éthique ; formulaires de consentement</a:t>
            </a:r>
          </a:p>
          <a:p>
            <a:pPr lvl="0"/>
            <a:r>
              <a:rPr lang="fr-FR" sz="900" dirty="0">
                <a:solidFill>
                  <a:prstClr val="black"/>
                </a:solidFill>
              </a:rPr>
              <a:t>Droits acquis aux producteurs de données. Mais, les membres du consortium se sont engagés à partager les données entre eux.</a:t>
            </a:r>
          </a:p>
          <a:p>
            <a:pPr lvl="0"/>
            <a:r>
              <a:rPr lang="fr-FR" sz="900" dirty="0">
                <a:solidFill>
                  <a:prstClr val="black"/>
                </a:solidFill>
              </a:rPr>
              <a:t>Partage : dépôt des données sur </a:t>
            </a:r>
            <a:r>
              <a:rPr lang="fr-FR" sz="900" dirty="0" err="1">
                <a:solidFill>
                  <a:prstClr val="black"/>
                </a:solidFill>
              </a:rPr>
              <a:t>Zenodo</a:t>
            </a:r>
            <a:r>
              <a:rPr lang="fr-FR" sz="900" dirty="0">
                <a:solidFill>
                  <a:prstClr val="black"/>
                </a:solidFill>
              </a:rPr>
              <a:t> :  accès sur demande pendant le projet puis, après fin du projet et publications: accès libre aux données sous licence CC-BY-SA</a:t>
            </a:r>
          </a:p>
          <a:p>
            <a:pPr lvl="0"/>
            <a:endParaRPr lang="fr-FR" sz="900" dirty="0">
              <a:solidFill>
                <a:prstClr val="black"/>
              </a:solidFill>
            </a:endParaRPr>
          </a:p>
          <a:p>
            <a:pPr lvl="0"/>
            <a:r>
              <a:rPr lang="fr-FR" sz="900" dirty="0">
                <a:solidFill>
                  <a:prstClr val="black"/>
                </a:solidFill>
              </a:rPr>
              <a:t>FARSYD: étudie les </a:t>
            </a:r>
            <a:r>
              <a:rPr lang="en-US" sz="900" dirty="0">
                <a:solidFill>
                  <a:prstClr val="black"/>
                </a:solidFill>
              </a:rPr>
              <a:t>relations entre </a:t>
            </a:r>
            <a:r>
              <a:rPr lang="en-US" sz="900" dirty="0" err="1">
                <a:solidFill>
                  <a:prstClr val="black"/>
                </a:solidFill>
              </a:rPr>
              <a:t>systemes</a:t>
            </a:r>
            <a:r>
              <a:rPr lang="en-US" sz="900" dirty="0">
                <a:solidFill>
                  <a:prstClr val="black"/>
                </a:solidFill>
              </a:rPr>
              <a:t> </a:t>
            </a:r>
            <a:r>
              <a:rPr lang="en-US" sz="900" dirty="0" err="1">
                <a:solidFill>
                  <a:prstClr val="black"/>
                </a:solidFill>
              </a:rPr>
              <a:t>agricoles</a:t>
            </a:r>
            <a:r>
              <a:rPr lang="en-US" sz="900" dirty="0">
                <a:solidFill>
                  <a:prstClr val="black"/>
                </a:solidFill>
              </a:rPr>
              <a:t>, conservation </a:t>
            </a:r>
            <a:r>
              <a:rPr lang="en-US" sz="900" dirty="0" err="1">
                <a:solidFill>
                  <a:prstClr val="black"/>
                </a:solidFill>
              </a:rPr>
              <a:t>biodiversité</a:t>
            </a:r>
            <a:r>
              <a:rPr lang="en-US" sz="900" dirty="0">
                <a:solidFill>
                  <a:prstClr val="black"/>
                </a:solidFill>
              </a:rPr>
              <a:t> et SES…</a:t>
            </a:r>
          </a:p>
          <a:p>
            <a:pPr lvl="0"/>
            <a:endParaRPr lang="fr-FR" sz="900" dirty="0">
              <a:solidFill>
                <a:prstClr val="black"/>
              </a:solidFill>
            </a:endParaRPr>
          </a:p>
          <a:p>
            <a:pPr lvl="0"/>
            <a:r>
              <a:rPr lang="fr-FR" sz="900" dirty="0">
                <a:solidFill>
                  <a:prstClr val="black"/>
                </a:solidFill>
              </a:rPr>
              <a:t>G2WAS – </a:t>
            </a:r>
            <a:r>
              <a:rPr lang="fr-FR" sz="900" dirty="0" err="1">
                <a:solidFill>
                  <a:prstClr val="black"/>
                </a:solidFill>
              </a:rPr>
              <a:t>OMICs</a:t>
            </a:r>
            <a:r>
              <a:rPr lang="fr-FR" sz="900" dirty="0">
                <a:solidFill>
                  <a:prstClr val="black"/>
                </a:solidFill>
              </a:rPr>
              <a:t> : Confidentialité sur les </a:t>
            </a:r>
            <a:r>
              <a:rPr lang="fr-FR" sz="900" dirty="0" err="1">
                <a:solidFill>
                  <a:prstClr val="black"/>
                </a:solidFill>
              </a:rPr>
              <a:t>datasets</a:t>
            </a:r>
            <a:r>
              <a:rPr lang="fr-FR" sz="900" dirty="0">
                <a:solidFill>
                  <a:prstClr val="black"/>
                </a:solidFill>
              </a:rPr>
              <a:t> d’un partenaire privé</a:t>
            </a:r>
          </a:p>
          <a:p>
            <a:pPr lvl="0"/>
            <a:r>
              <a:rPr lang="fr-FR" sz="900" dirty="0">
                <a:solidFill>
                  <a:prstClr val="black"/>
                </a:solidFill>
              </a:rPr>
              <a:t>Partage sur entrepôt de l’INRA</a:t>
            </a:r>
          </a:p>
          <a:p>
            <a:pPr lvl="0"/>
            <a:r>
              <a:rPr lang="fr-FR" sz="900" dirty="0">
                <a:solidFill>
                  <a:prstClr val="black"/>
                </a:solidFill>
              </a:rPr>
              <a:t>Standard: PHIS information system basé sur des ontologies connues (</a:t>
            </a:r>
            <a:r>
              <a:rPr lang="fr-FR" sz="900" dirty="0" err="1">
                <a:solidFill>
                  <a:prstClr val="black"/>
                </a:solidFill>
              </a:rPr>
              <a:t>Agroportal</a:t>
            </a:r>
            <a:r>
              <a:rPr lang="fr-FR" sz="900" dirty="0">
                <a:solidFill>
                  <a:prstClr val="black"/>
                </a:solidFill>
              </a:rPr>
              <a:t> et </a:t>
            </a:r>
            <a:r>
              <a:rPr lang="fr-FR" sz="900" dirty="0" err="1">
                <a:solidFill>
                  <a:prstClr val="black"/>
                </a:solidFill>
              </a:rPr>
              <a:t>crop</a:t>
            </a:r>
            <a:r>
              <a:rPr lang="fr-FR" sz="900" dirty="0">
                <a:solidFill>
                  <a:prstClr val="black"/>
                </a:solidFill>
              </a:rPr>
              <a:t> </a:t>
            </a:r>
            <a:r>
              <a:rPr lang="fr-FR" sz="900" dirty="0" err="1">
                <a:solidFill>
                  <a:prstClr val="black"/>
                </a:solidFill>
              </a:rPr>
              <a:t>ontology</a:t>
            </a:r>
            <a:r>
              <a:rPr lang="fr-FR" sz="900" dirty="0">
                <a:solidFill>
                  <a:prstClr val="black"/>
                </a:solidFill>
              </a:rPr>
              <a:t> portal)</a:t>
            </a:r>
          </a:p>
          <a:p>
            <a:pPr lvl="0"/>
            <a:endParaRPr lang="fr-FR" sz="900" dirty="0">
              <a:solidFill>
                <a:prstClr val="black"/>
              </a:solidFill>
            </a:endParaRPr>
          </a:p>
          <a:p>
            <a:endParaRPr lang="fr-FR" sz="900" dirty="0"/>
          </a:p>
        </p:txBody>
      </p:sp>
    </p:spTree>
    <p:extLst>
      <p:ext uri="{BB962C8B-B14F-4D97-AF65-F5344CB8AC3E}">
        <p14:creationId xmlns:p14="http://schemas.microsoft.com/office/powerpoint/2010/main" val="10000626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s notes 2"/>
          <p:cNvSpPr>
            <a:spLocks noGrp="1"/>
          </p:cNvSpPr>
          <p:nvPr>
            <p:ph type="body" idx="1"/>
          </p:nvPr>
        </p:nvSpPr>
        <p:spPr>
          <a:xfrm>
            <a:off x="489521" y="6891835"/>
            <a:ext cx="4925540" cy="3184052"/>
          </a:xfrm>
        </p:spPr>
        <p:txBody>
          <a:bodyPr/>
          <a:lstStyle/>
          <a:p>
            <a:pPr lvl="0"/>
            <a:r>
              <a:rPr lang="fr-FR">
                <a:solidFill>
                  <a:prstClr val="black"/>
                </a:solidFill>
              </a:rPr>
              <a:t>Nouveau modèle : </a:t>
            </a:r>
            <a:r>
              <a:rPr lang="fr-FR" dirty="0">
                <a:solidFill>
                  <a:prstClr val="black"/>
                </a:solidFill>
              </a:rPr>
              <a:t>le modèle de PGD structuré </a:t>
            </a:r>
            <a:r>
              <a:rPr lang="fr-FR" sz="900" dirty="0">
                <a:solidFill>
                  <a:prstClr val="black"/>
                </a:solidFill>
              </a:rPr>
              <a:t>: </a:t>
            </a:r>
            <a:r>
              <a:rPr lang="fr-FR" sz="900" dirty="0">
                <a:solidFill>
                  <a:prstClr val="black"/>
                </a:solidFill>
                <a:hlinkClick r:id="rId3"/>
              </a:rPr>
              <a:t>https://www.inist.fr/wp-content/uploads/2022/01/Inist-CNRS_DMP-OPIDoR_Modele-plus-structure_2022-01-27_PDF.pdf</a:t>
            </a:r>
            <a:r>
              <a:rPr lang="fr-FR" sz="900" dirty="0">
                <a:solidFill>
                  <a:prstClr val="black"/>
                </a:solidFill>
              </a:rPr>
              <a:t> </a:t>
            </a:r>
          </a:p>
          <a:p>
            <a:pPr lvl="0"/>
            <a:endParaRPr lang="fr-FR" sz="800" dirty="0"/>
          </a:p>
          <a:p>
            <a:pPr marL="0" indent="0">
              <a:buFontTx/>
              <a:buNone/>
            </a:pPr>
            <a:endParaRPr lang="fr-FR" sz="1200" dirty="0"/>
          </a:p>
          <a:p>
            <a:endParaRPr lang="fr-FR" sz="900" dirty="0"/>
          </a:p>
        </p:txBody>
      </p:sp>
    </p:spTree>
    <p:extLst>
      <p:ext uri="{BB962C8B-B14F-4D97-AF65-F5344CB8AC3E}">
        <p14:creationId xmlns:p14="http://schemas.microsoft.com/office/powerpoint/2010/main" val="65836915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86345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26660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Ouvrir les données rend la </a:t>
            </a:r>
            <a:r>
              <a:rPr lang="fr-FR" sz="1000" b="1" dirty="0">
                <a:latin typeface="+mn-lt"/>
              </a:rPr>
              <a:t>recherche + transparente</a:t>
            </a:r>
            <a:r>
              <a:rPr lang="fr-FR" sz="1000" dirty="0">
                <a:latin typeface="+mn-lt"/>
              </a:rPr>
              <a:t>, renforce la </a:t>
            </a:r>
            <a:r>
              <a:rPr lang="fr-FR" sz="1000" b="1" dirty="0">
                <a:latin typeface="+mn-lt"/>
              </a:rPr>
              <a:t>confiance des citoyens </a:t>
            </a:r>
            <a:r>
              <a:rPr lang="fr-FR" sz="1000" dirty="0">
                <a:latin typeface="+mn-lt"/>
              </a:rPr>
              <a:t>et leur permet de s’impliquer, dans le cadre des </a:t>
            </a:r>
            <a:r>
              <a:rPr lang="fr-FR" sz="1000" dirty="0">
                <a:latin typeface="+mn-lt"/>
                <a:hlinkClick r:id="rId3"/>
              </a:rPr>
              <a:t>sciences participatives</a:t>
            </a:r>
            <a:r>
              <a:rPr lang="fr-FR" sz="1000" dirty="0">
                <a:latin typeface="+mn-lt"/>
              </a:rPr>
              <a:t> par exemple.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Plan d’action du Conseil Scientifique International (ISC) : Faire fonctionner les données pour les grands défis inter-domaines : </a:t>
            </a:r>
            <a:r>
              <a:rPr lang="fr-FR" sz="1000" dirty="0">
                <a:latin typeface="+mn-lt"/>
                <a:hlinkClick r:id="rId4"/>
              </a:rPr>
              <a:t>https://council.science/fr/actionplan/making-data-work-for-grand-challenges/</a:t>
            </a:r>
            <a:r>
              <a:rPr lang="fr-FR" sz="1000" dirty="0">
                <a:latin typeface="+mn-lt"/>
              </a:rPr>
              <a:t>   </a:t>
            </a:r>
          </a:p>
          <a:p>
            <a:endParaRPr lang="fr-FR" sz="1000" dirty="0"/>
          </a:p>
          <a:p>
            <a:r>
              <a:rPr lang="fr-FR" sz="1000" dirty="0"/>
              <a:t>Bien plus qu’une contrainte administrative, le PGD se positionne comme partie intégrante du projet de recherche (COSO décembre 2019: </a:t>
            </a:r>
            <a:r>
              <a:rPr lang="fr-FR" sz="900" dirty="0">
                <a:hlinkClick r:id="rId5"/>
              </a:rPr>
              <a:t>https://www.ouvrirlascience.fr/pour-une-politique-des-donnees-de-la-recherche-guide-strategique-a-lusage-des-etablissements/</a:t>
            </a:r>
            <a:r>
              <a:rPr lang="fr-FR" sz="900" dirty="0"/>
              <a:t> ) .</a:t>
            </a:r>
          </a:p>
          <a:p>
            <a:r>
              <a:rPr lang="fr-FR" sz="1000" dirty="0"/>
              <a:t>La bonne gestion des données est un impératif commun à tous types de projets, individuels comme collectifs, pour des raisons scientifiques, éthiques ou réglementaires.</a:t>
            </a:r>
          </a:p>
          <a:p>
            <a:r>
              <a:rPr lang="fr-FR" sz="1000" kern="1200" dirty="0">
                <a:solidFill>
                  <a:schemeClr val="tx1"/>
                </a:solidFill>
                <a:effectLst/>
                <a:latin typeface="+mn-lt"/>
                <a:ea typeface="+mn-ea"/>
                <a:cs typeface="+mn-cs"/>
              </a:rPr>
              <a:t>Depuis + de 25 ans, l’accès aux données de recherche a considérablement amélioré le partage de connaissances et vient </a:t>
            </a:r>
            <a:r>
              <a:rPr lang="fr-FR" sz="1000" b="1" kern="1200" dirty="0">
                <a:solidFill>
                  <a:schemeClr val="tx1"/>
                </a:solidFill>
                <a:effectLst/>
                <a:latin typeface="+mn-lt"/>
                <a:ea typeface="+mn-ea"/>
                <a:cs typeface="+mn-cs"/>
              </a:rPr>
              <a:t>renforcer les conditions d’une recherche intègre </a:t>
            </a:r>
            <a:r>
              <a:rPr lang="fr-FR" sz="1000" kern="1200" dirty="0">
                <a:solidFill>
                  <a:schemeClr val="tx1"/>
                </a:solidFill>
                <a:effectLst/>
                <a:latin typeface="+mn-lt"/>
                <a:ea typeface="+mn-ea"/>
                <a:cs typeface="+mn-cs"/>
              </a:rPr>
              <a:t>(conservation des données facilitant la </a:t>
            </a:r>
            <a:r>
              <a:rPr lang="fr-FR" sz="1000" b="1" kern="1200" dirty="0">
                <a:solidFill>
                  <a:schemeClr val="tx1"/>
                </a:solidFill>
                <a:effectLst/>
                <a:latin typeface="+mn-lt"/>
                <a:ea typeface="+mn-ea"/>
                <a:cs typeface="+mn-cs"/>
              </a:rPr>
              <a:t>reproductibilité des expériences</a:t>
            </a:r>
            <a:r>
              <a:rPr lang="fr-FR" sz="1000" kern="1200" dirty="0">
                <a:solidFill>
                  <a:schemeClr val="tx1"/>
                </a:solidFill>
                <a:effectLst/>
                <a:latin typeface="+mn-lt"/>
                <a:ea typeface="+mn-ea"/>
                <a:cs typeface="+mn-cs"/>
              </a:rPr>
              <a:t>, garantissant la </a:t>
            </a:r>
            <a:r>
              <a:rPr lang="fr-FR" sz="1000" b="1" kern="1200" dirty="0">
                <a:solidFill>
                  <a:schemeClr val="tx1"/>
                </a:solidFill>
                <a:effectLst/>
                <a:latin typeface="+mn-lt"/>
                <a:ea typeface="+mn-ea"/>
                <a:cs typeface="+mn-cs"/>
              </a:rPr>
              <a:t>transparence des sources</a:t>
            </a:r>
            <a:r>
              <a:rPr lang="fr-FR" sz="1000" kern="1200" dirty="0">
                <a:solidFill>
                  <a:schemeClr val="tx1"/>
                </a:solidFill>
                <a:effectLst/>
                <a:latin typeface="+mn-lt"/>
                <a:ea typeface="+mn-ea"/>
                <a:cs typeface="+mn-cs"/>
              </a:rPr>
              <a:t>, etc.). Cette ouverture, soutenant l’adoption de «bonnes pratiques», n’en constitue pas moins un défi, nécessitant une réflexion attentive sur ses modalités de mise en œuvre en prenant conscience de certains risques (non-intégrité des données, pillage, etc.). (issu du programme du colloque «  Intégrité scientifique et science ouverte » - avril 2019: </a:t>
            </a:r>
            <a:r>
              <a:rPr lang="fr-FR" sz="900" kern="1200" dirty="0">
                <a:solidFill>
                  <a:schemeClr val="tx1"/>
                </a:solidFill>
                <a:effectLst/>
                <a:latin typeface="+mn-lt"/>
                <a:ea typeface="+mn-ea"/>
                <a:cs typeface="+mn-cs"/>
                <a:hlinkClick r:id="rId6"/>
              </a:rPr>
              <a:t>https://www.hceres.fr/sites/default/files/media/downloads/190325_Programme_colloque_IS-OS_0.pdf</a:t>
            </a:r>
            <a:r>
              <a:rPr lang="fr-FR" sz="900" kern="1200" dirty="0">
                <a:solidFill>
                  <a:schemeClr val="tx1"/>
                </a:solidFill>
                <a:effectLst/>
                <a:latin typeface="+mn-lt"/>
                <a:ea typeface="+mn-ea"/>
                <a:cs typeface="+mn-cs"/>
              </a:rPr>
              <a:t> ). </a:t>
            </a:r>
            <a:endParaRPr lang="fr-FR" sz="900" dirty="0">
              <a:latin typeface="+mn-lt"/>
            </a:endParaRPr>
          </a:p>
          <a:p>
            <a:endParaRPr lang="fr-FR" sz="1000" baseline="0" dirty="0"/>
          </a:p>
          <a:p>
            <a:pPr algn="just">
              <a:defRPr/>
            </a:pPr>
            <a:r>
              <a:rPr lang="fr-FR" sz="1000" kern="1200" dirty="0">
                <a:solidFill>
                  <a:schemeClr val="tx1"/>
                </a:solidFill>
                <a:effectLst/>
                <a:latin typeface="+mn-lt"/>
                <a:ea typeface="+mn-ea"/>
                <a:cs typeface="+mn-cs"/>
              </a:rPr>
              <a:t>La recherche est face à un défi majeur : préserver, partager et ouvrir les données qu’elle produit, pour favoriser une science ouverte, transparente et cumulative, au service de tous, des équipes de recherche, aux acteurs socio-économiques, décideurs, citoyens, à la société dans son ensemble. </a:t>
            </a:r>
          </a:p>
          <a:p>
            <a:pPr algn="just">
              <a:defRPr/>
            </a:pPr>
            <a:r>
              <a:rPr lang="fr-FR" sz="1000" kern="1200" dirty="0">
                <a:solidFill>
                  <a:schemeClr val="tx1"/>
                </a:solidFill>
                <a:effectLst/>
                <a:latin typeface="+mn-lt"/>
                <a:ea typeface="+mn-ea"/>
                <a:cs typeface="+mn-cs"/>
              </a:rPr>
              <a:t>Objectif: faire progresser la science et apporter des solutions aux défis sociétaux mondiaux. </a:t>
            </a:r>
          </a:p>
          <a:p>
            <a:pPr algn="just">
              <a:defRPr/>
            </a:pPr>
            <a:r>
              <a:rPr lang="fr-FR" sz="1000" kern="1200" dirty="0">
                <a:solidFill>
                  <a:schemeClr val="tx1"/>
                </a:solidFill>
                <a:effectLst/>
                <a:latin typeface="+mn-lt"/>
                <a:ea typeface="+mn-ea"/>
                <a:cs typeface="+mn-cs"/>
              </a:rPr>
              <a:t>Plus la science est ouverte, moins il y a de place pour le manque </a:t>
            </a:r>
            <a:r>
              <a:rPr lang="fr-FR" sz="1000" dirty="0"/>
              <a:t>d'intégrité, moins les écarts à l’intégrité pourront être dissimulés.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chemeClr val="tx1"/>
                </a:solidFill>
                <a:effectLst/>
                <a:latin typeface="+mn-lt"/>
                <a:ea typeface="+mn-ea"/>
                <a:cs typeface="+mn-cs"/>
              </a:rPr>
              <a:t>(</a:t>
            </a:r>
            <a:r>
              <a:rPr lang="fr-FR" sz="900" kern="1200" dirty="0">
                <a:solidFill>
                  <a:schemeClr val="tx1"/>
                </a:solidFill>
                <a:effectLst/>
                <a:latin typeface="+mn-lt"/>
                <a:ea typeface="+mn-ea"/>
                <a:cs typeface="+mn-cs"/>
                <a:hlinkClick r:id="rId7"/>
              </a:rPr>
              <a:t>https://www.ofis-france.fr/wp-content/uploads/2023/02/EntretienInfolettreOfisN4NicolasFressengeas.pdf</a:t>
            </a:r>
            <a:r>
              <a:rPr lang="fr-FR" sz="900" kern="1200" dirty="0">
                <a:solidFill>
                  <a:schemeClr val="tx1"/>
                </a:solidFill>
                <a:effectLst/>
                <a:latin typeface="+mn-lt"/>
                <a:ea typeface="+mn-ea"/>
                <a:cs typeface="+mn-cs"/>
              </a:rPr>
              <a:t> )</a:t>
            </a:r>
          </a:p>
          <a:p>
            <a:r>
              <a:rPr lang="fr-FR" sz="1000" dirty="0"/>
              <a:t>Engagement pour la promotion d'une recherche scientifique digne de confiance grâce à des mesures d'intégrité de la recherche.</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19284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03112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42468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6ce86cacd_0_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6ce86cacd_0_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t>Illustration: https://www.google.com/</a:t>
            </a:r>
            <a:r>
              <a:rPr lang="fr-FR" sz="1000" dirty="0" err="1"/>
              <a:t>imgres?imgurl</a:t>
            </a:r>
            <a:r>
              <a:rPr lang="fr-FR" sz="1000" dirty="0"/>
              <a:t>=https%3A%2F%2Fimage1.slideserve.com%2F2055403%2Fmerci-pour-votre-attention-l.jpg&amp;imgrefurl=https%3A%2F%2Fwww.slideserve.com%2Fjela%2Fpise-et-sa-tour&amp;tbnid=14Ojgaj7CB7V5M&amp;vet=12ahUKEwjI_N_314r9AhVPXfEDHdTkBusQMyhaegUIARCbAQ..i&amp;docid=XpUwmlsMzRb5FM&amp;w=1024&amp;h=576&amp;q=powerpoint%20merci%20de%20votre%20attention&amp;hl=</a:t>
            </a:r>
            <a:r>
              <a:rPr lang="fr-FR" sz="1000" dirty="0" err="1"/>
              <a:t>fr&amp;client</a:t>
            </a:r>
            <a:r>
              <a:rPr lang="fr-FR" sz="1000" dirty="0"/>
              <a:t>=</a:t>
            </a:r>
            <a:r>
              <a:rPr lang="fr-FR" sz="1000" dirty="0" err="1"/>
              <a:t>firefox-b-d&amp;ved</a:t>
            </a:r>
            <a:r>
              <a:rPr lang="fr-FR" sz="1000" dirty="0"/>
              <a:t>=2ahUKEwjI_N_314r9AhVPXfEDHdTkBusQMyhaegUIARCbAQ</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594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buFontTx/>
              <a:buNone/>
              <a:tabLst/>
              <a:defRPr/>
            </a:pPr>
            <a:r>
              <a:rPr lang="fr-FR" sz="1000" dirty="0"/>
              <a:t>La Partie carrée, James Tissot (1836-1902) </a:t>
            </a:r>
          </a:p>
          <a:p>
            <a:pPr marL="158750" indent="0">
              <a:buNone/>
            </a:pPr>
            <a:endParaRPr lang="fr-FR" sz="1000" i="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180953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99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1"/>
            <a:ext cx="5438775" cy="5210172"/>
          </a:xfrm>
        </p:spPr>
        <p:txBody>
          <a:bodyPr/>
          <a:lstStyle/>
          <a:p>
            <a:r>
              <a:rPr lang="fr-FR" sz="1000" dirty="0"/>
              <a:t>Principes et lignes directrices pour l’accès aux données de la recherche financée sur fonds publics. </a:t>
            </a:r>
            <a:r>
              <a:rPr lang="fr-FR" sz="1000"/>
              <a:t>Organisation de coopération et de développement économiques (OCDE). 2007 </a:t>
            </a:r>
            <a:r>
              <a:rPr lang="fr-FR" sz="1000" dirty="0">
                <a:hlinkClick r:id="rId3"/>
              </a:rPr>
              <a:t>https://www.oecd.org/fr/science/inno/38500823.pdf</a:t>
            </a:r>
            <a:r>
              <a:rPr lang="fr-FR" sz="1000" dirty="0"/>
              <a:t> </a:t>
            </a:r>
          </a:p>
          <a:p>
            <a:r>
              <a:rPr lang="fr-FR" sz="1000" dirty="0"/>
              <a:t>Ce terme ne s’applique pas aux éléments suivants : carnets de laboratoire, analyses préliminaires et projets de documents scientifiques, programmes de travaux futurs, examens par les pairs, communications personnelles avec des collègues et objets matériels (par exemple, les échantillons de laboratoire, les souches bactériennes et les animaux de laboratoire tels que les souris).</a:t>
            </a:r>
          </a:p>
          <a:p>
            <a:r>
              <a:rPr lang="fr-FR" sz="1000" dirty="0"/>
              <a:t>Ces Principes et Lignes directrices portent essentiellement sur les données de la recherche sur support numérique exploitable sur ordinateur. C’est en effet ce format qui offre le plus de possibilités d’améliorer la distribution efficiente des données et leur application pour la recherche, dans la mesure où les coûts marginaux de la transmission de données via l’internet sont pratiquement nuls.</a:t>
            </a:r>
          </a:p>
          <a:p>
            <a:endParaRPr lang="fr-FR" sz="800" dirty="0"/>
          </a:p>
          <a:p>
            <a:r>
              <a:rPr lang="fr-FR" sz="1000" dirty="0"/>
              <a:t>Ajout dans la version de 2021:</a:t>
            </a:r>
          </a:p>
          <a:p>
            <a:r>
              <a:rPr lang="fr-FR" sz="1000" b="1" dirty="0">
                <a:effectLst/>
              </a:rPr>
              <a:t>Autres objets numériques pertinents </a:t>
            </a:r>
          </a:p>
          <a:p>
            <a:r>
              <a:rPr lang="fr-FR" sz="1000" dirty="0">
                <a:effectLst/>
              </a:rPr>
              <a:t>- Algorithmes : étapes et règles computationnelles devant être suivies dans les calculs ou autres opérations de résolution de problèmes, en particulier par un ordinateur. </a:t>
            </a:r>
          </a:p>
          <a:p>
            <a:r>
              <a:rPr lang="fr-FR" sz="1000" dirty="0">
                <a:effectLst/>
              </a:rPr>
              <a:t>- Code : code source, c’est-à-dire ensemble d’instructions de programme informatique lisibles par l’homme, qui énonce un algorithme de sorte qu’il puisse être exécuté par un ordinateur. </a:t>
            </a:r>
          </a:p>
          <a:p>
            <a:r>
              <a:rPr lang="fr-FR" sz="1000" dirty="0">
                <a:effectLst/>
              </a:rPr>
              <a:t>- Logiciel : désigne à la fois le code et les fichiers exécutables et bibliothèques générés à partir du code source. </a:t>
            </a:r>
          </a:p>
          <a:p>
            <a:r>
              <a:rPr lang="fr-FR" sz="1000" dirty="0">
                <a:effectLst/>
              </a:rPr>
              <a:t>- Flux de travail : description précise des étapes d’une méthode utilisée pour générer des résultats de recherche à l’aide de ressources analogiques (protocoles cliniques ou entretiens anthropologiques, par exemple) et numériques (de type données et code, y compris les valeurs de paramètres, graines de nombre aléatoire, dépendances de données et logiciels, et séquences d’appel de code). Les descriptions de flux de travail scientifiques sont souvent interprétées et exécutées par un logiciel spécialisé gérant l’accès au code et son exécution, l’accès aux données et leur circulation, la consignation et le traitement des erreurs. </a:t>
            </a:r>
          </a:p>
          <a:p>
            <a:endParaRPr lang="fr-FR" sz="800" dirty="0"/>
          </a:p>
          <a:p>
            <a:r>
              <a:rPr lang="fr-FR" sz="1000" b="1" dirty="0"/>
              <a:t>III. Principes </a:t>
            </a:r>
            <a:r>
              <a:rPr lang="fr-FR" sz="1000" dirty="0"/>
              <a:t>(Page 20 du doc de 2007)</a:t>
            </a:r>
          </a:p>
          <a:p>
            <a:r>
              <a:rPr lang="fr-FR" sz="1000" dirty="0"/>
              <a:t>Par ouverture, on entend l’accès dans des conditions d’égalité de la communauté scientifique internationale, à un coût le plus bas possible, de</a:t>
            </a:r>
          </a:p>
          <a:p>
            <a:r>
              <a:rPr lang="fr-FR" sz="1000" dirty="0"/>
              <a:t>préférence ne dépassant pas le coût marginal de la diffusion. L’accès ouvert aux données de la recherche financée sur fonds publics devrait être aisé,</a:t>
            </a:r>
          </a:p>
          <a:p>
            <a:r>
              <a:rPr lang="fr-FR" sz="1000" dirty="0"/>
              <a:t>rapide, convivial et passer de préférence par l’internet.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040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4467225"/>
          </a:xfrm>
        </p:spPr>
        <p:txBody>
          <a:bodyPr/>
          <a:lstStyle/>
          <a:p>
            <a:pPr algn="just"/>
            <a:r>
              <a:rPr lang="fr-FR" sz="1000" kern="1200" dirty="0">
                <a:solidFill>
                  <a:schemeClr val="tx1"/>
                </a:solidFill>
                <a:effectLst/>
                <a:latin typeface="+mn-lt"/>
                <a:ea typeface="+mn-ea"/>
                <a:cs typeface="+mn-cs"/>
              </a:rPr>
              <a:t>Données d’observation : satellites; station météo; biodiversité</a:t>
            </a:r>
          </a:p>
          <a:p>
            <a:pPr algn="just"/>
            <a:r>
              <a:rPr lang="fr-FR" sz="1000" kern="1200" dirty="0">
                <a:solidFill>
                  <a:schemeClr val="tx1"/>
                </a:solidFill>
                <a:effectLst/>
                <a:latin typeface="+mn-lt"/>
                <a:ea typeface="+mn-ea"/>
                <a:cs typeface="+mn-cs"/>
              </a:rPr>
              <a:t>Données expérimentales : mesure de carbone, de biomasse, …</a:t>
            </a:r>
          </a:p>
          <a:p>
            <a:pPr algn="just"/>
            <a:r>
              <a:rPr lang="fr-FR" sz="1000" kern="1200" dirty="0">
                <a:solidFill>
                  <a:schemeClr val="tx1"/>
                </a:solidFill>
                <a:effectLst/>
                <a:latin typeface="+mn-lt"/>
                <a:ea typeface="+mn-ea"/>
                <a:cs typeface="+mn-cs"/>
              </a:rPr>
              <a:t>Données de simulation : ex: modèle </a:t>
            </a:r>
            <a:r>
              <a:rPr lang="fr-FR" sz="1000" b="0" kern="1200" dirty="0">
                <a:solidFill>
                  <a:schemeClr val="tx1"/>
                </a:solidFill>
                <a:effectLst/>
                <a:latin typeface="+mn-lt"/>
                <a:ea typeface="+mn-ea"/>
                <a:cs typeface="+mn-cs"/>
              </a:rPr>
              <a:t>SARRA </a:t>
            </a:r>
            <a:r>
              <a:rPr lang="fr-FR" sz="1000" kern="1200" dirty="0">
                <a:solidFill>
                  <a:schemeClr val="tx1"/>
                </a:solidFill>
                <a:effectLst/>
                <a:latin typeface="+mn-lt"/>
                <a:ea typeface="+mn-ea"/>
                <a:cs typeface="+mn-cs"/>
              </a:rPr>
              <a:t>(modèle d’analyse d'impact du climat sur la croissance des céréales sèches et du rendement potentiel en milieu tropical : Mil, Sorgho, Maïs et Riz pluvial (</a:t>
            </a:r>
            <a:r>
              <a:rPr lang="fr-FR" sz="1000" kern="1200" dirty="0">
                <a:solidFill>
                  <a:schemeClr val="tx1"/>
                </a:solidFill>
                <a:effectLst/>
                <a:latin typeface="+mn-lt"/>
                <a:ea typeface="+mn-ea"/>
                <a:cs typeface="+mn-cs"/>
                <a:hlinkClick r:id="rId3"/>
              </a:rPr>
              <a:t>https://sarra-h.teledetection.fr/ModeleSARRAH.html</a:t>
            </a:r>
            <a:r>
              <a:rPr lang="fr-FR" sz="1000" kern="1200" dirty="0">
                <a:solidFill>
                  <a:schemeClr val="tx1"/>
                </a:solidFill>
                <a:effectLst/>
                <a:latin typeface="+mn-lt"/>
                <a:ea typeface="+mn-ea"/>
                <a:cs typeface="+mn-cs"/>
              </a:rPr>
              <a:t>)</a:t>
            </a:r>
          </a:p>
          <a:p>
            <a:pPr algn="just"/>
            <a:r>
              <a:rPr lang="fr-FR" sz="1000" kern="1200" dirty="0">
                <a:solidFill>
                  <a:schemeClr val="tx1"/>
                </a:solidFill>
                <a:effectLst/>
                <a:latin typeface="+mn-lt"/>
                <a:ea typeface="+mn-ea"/>
                <a:cs typeface="+mn-cs"/>
              </a:rPr>
              <a:t>Données d’enquêtes: socio-économiques, de marchés (céréales, bétail, …), sur les itinéraires techniques, … (ex: </a:t>
            </a:r>
            <a:r>
              <a:rPr lang="fr-FR" sz="1000" b="0" kern="1200" dirty="0">
                <a:solidFill>
                  <a:schemeClr val="tx1"/>
                </a:solidFill>
                <a:effectLst/>
                <a:latin typeface="+mn-lt"/>
                <a:ea typeface="+mn-ea"/>
                <a:cs typeface="+mn-cs"/>
              </a:rPr>
              <a:t>enquêtes nutritionnelles SMART </a:t>
            </a:r>
            <a:r>
              <a:rPr lang="fr-FR" sz="1000" kern="1200" dirty="0">
                <a:solidFill>
                  <a:schemeClr val="tx1"/>
                </a:solidFill>
                <a:effectLst/>
                <a:latin typeface="+mn-lt"/>
                <a:ea typeface="+mn-ea"/>
                <a:cs typeface="+mn-cs"/>
              </a:rPr>
              <a:t>standardisées pour permettre la comparaison à travers les régions et les pays). </a:t>
            </a:r>
          </a:p>
          <a:p>
            <a:pPr algn="just"/>
            <a:endParaRPr lang="fr-FR" sz="10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1" kern="1200" dirty="0">
                <a:solidFill>
                  <a:schemeClr val="tx1"/>
                </a:solidFill>
                <a:effectLst/>
                <a:latin typeface="+mn-lt"/>
                <a:ea typeface="+mn-ea"/>
                <a:cs typeface="+mn-cs"/>
              </a:rPr>
              <a:t>Types</a:t>
            </a:r>
            <a:r>
              <a:rPr lang="fr-FR" sz="1000" kern="1200" dirty="0">
                <a:solidFill>
                  <a:schemeClr val="tx1"/>
                </a:solidFill>
                <a:effectLst/>
                <a:latin typeface="+mn-lt"/>
                <a:ea typeface="+mn-ea"/>
                <a:cs typeface="+mn-cs"/>
              </a:rPr>
              <a:t> : </a:t>
            </a:r>
            <a:r>
              <a:rPr lang="fr-FR" sz="1000" u="sng" kern="1200" dirty="0">
                <a:solidFill>
                  <a:schemeClr val="tx1"/>
                </a:solidFill>
                <a:effectLst/>
                <a:latin typeface="+mn-lt"/>
                <a:ea typeface="+mn-ea"/>
                <a:cs typeface="+mn-cs"/>
                <a:hlinkClick r:id="rId4"/>
              </a:rPr>
              <a:t>https://www.lib.ncsu.edu/data-management/define</a:t>
            </a:r>
            <a:r>
              <a:rPr lang="fr-FR" sz="1000" kern="1200" dirty="0">
                <a:solidFill>
                  <a:schemeClr val="tx1"/>
                </a:solidFill>
                <a:effectLst/>
                <a:latin typeface="+mn-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kern="1200" dirty="0">
              <a:solidFill>
                <a:schemeClr val="tx1"/>
              </a:solidFill>
              <a:effectLst/>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fr-FR" sz="1000" b="1" kern="1200" dirty="0">
                <a:solidFill>
                  <a:schemeClr val="tx1"/>
                </a:solidFill>
                <a:effectLst/>
                <a:latin typeface="+mn-lt"/>
                <a:ea typeface="+mn-ea"/>
                <a:cs typeface="+mn-cs"/>
              </a:rPr>
              <a:t>Vidéo </a:t>
            </a:r>
            <a:r>
              <a:rPr lang="fr-FR" sz="1000" kern="1200" dirty="0">
                <a:solidFill>
                  <a:schemeClr val="tx1"/>
                </a:solidFill>
                <a:effectLst/>
                <a:latin typeface="+mn-lt"/>
                <a:ea typeface="+mn-ea"/>
                <a:cs typeface="+mn-cs"/>
              </a:rPr>
              <a:t>(5 minutes)</a:t>
            </a:r>
            <a:r>
              <a:rPr lang="fr-FR" sz="1000" b="1"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sur les types de données en archéologie, math, lettres, sciences politiques, …: </a:t>
            </a:r>
            <a:r>
              <a:rPr lang="en-US" sz="1000" kern="1200" dirty="0">
                <a:solidFill>
                  <a:schemeClr val="tx1"/>
                </a:solidFill>
                <a:effectLst/>
                <a:latin typeface="+mn-lt"/>
                <a:ea typeface="+mn-ea"/>
                <a:cs typeface="+mn-cs"/>
              </a:rPr>
              <a:t>What is data? - Interviews with French researchers. Janvier 2022. </a:t>
            </a:r>
            <a:r>
              <a:rPr lang="en-US" sz="900" kern="1200" dirty="0">
                <a:solidFill>
                  <a:schemeClr val="tx1"/>
                </a:solidFill>
                <a:effectLst/>
                <a:latin typeface="+mn-lt"/>
                <a:ea typeface="+mn-ea"/>
                <a:cs typeface="+mn-cs"/>
                <a:hlinkClick r:id="rId5"/>
              </a:rPr>
              <a:t>https://www.youtube.com/watch?v=J7nkClygNng</a:t>
            </a:r>
            <a:endParaRPr lang="en-US" sz="9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algn="just"/>
            <a:r>
              <a:rPr lang="fr-FR" sz="1000" dirty="0"/>
              <a:t>Définition proposé par l’éditeur SAGE </a:t>
            </a:r>
            <a:r>
              <a:rPr lang="fr-FR" sz="900" dirty="0"/>
              <a:t>(</a:t>
            </a:r>
            <a:r>
              <a:rPr lang="fr-FR" sz="900" dirty="0">
                <a:hlinkClick r:id="rId6"/>
              </a:rPr>
              <a:t>https://us.sagepub.com/en-us/nam/research-data-sharing-policies</a:t>
            </a:r>
            <a:r>
              <a:rPr lang="fr-FR" sz="900" dirty="0"/>
              <a:t>)</a:t>
            </a:r>
            <a:r>
              <a:rPr lang="fr-FR" sz="1000" dirty="0"/>
              <a:t> : </a:t>
            </a:r>
            <a:r>
              <a:rPr lang="en-US" sz="1000" b="0" dirty="0"/>
              <a:t>Research data refers to units of information collected, observed, generated, or created to validate original research findings. </a:t>
            </a:r>
          </a:p>
          <a:p>
            <a:pPr algn="just"/>
            <a:r>
              <a:rPr lang="en-US" sz="1000" dirty="0"/>
              <a:t>Data may be numerical, descriptive, aural, or visual. </a:t>
            </a:r>
          </a:p>
          <a:p>
            <a:pPr algn="just"/>
            <a:r>
              <a:rPr lang="en-US" sz="1000" dirty="0"/>
              <a:t>Research data varies widely in format across disciplines, and can be anything from spreadsheets of quantifiable information, to qualitative information like interview data or field notes. Read a </a:t>
            </a:r>
            <a:r>
              <a:rPr lang="en-US" sz="1000" dirty="0">
                <a:hlinkClick r:id="rId7"/>
              </a:rPr>
              <a:t>list of examples of qualitative data</a:t>
            </a:r>
            <a:r>
              <a:rPr lang="en-US" sz="1000" dirty="0"/>
              <a:t>.</a:t>
            </a:r>
          </a:p>
          <a:p>
            <a:endParaRPr lang="fr-FR" sz="10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24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aseline="0" dirty="0"/>
              <a:t>Photo : Colibri roux; Créateur : STUART CLARKE ; Droits d'auteur : STUART CLARKE 2010</a:t>
            </a:r>
          </a:p>
          <a:p>
            <a:r>
              <a:rPr lang="fr-FR" sz="900" baseline="0" dirty="0">
                <a:hlinkClick r:id="rId3"/>
              </a:rPr>
              <a:t>https://www.natureconservancy.ca/fr/nos-actions/ressources/especes-en-vedette/oiseaux/colibri-roux.html</a:t>
            </a:r>
            <a:r>
              <a:rPr lang="fr-FR" sz="900" baseline="0" dirty="0"/>
              <a:t> </a:t>
            </a:r>
          </a:p>
          <a:p>
            <a:r>
              <a:rPr lang="fr-FR" sz="1000" baseline="0" dirty="0"/>
              <a:t>Autres métadonnées importantes dans les photos: </a:t>
            </a:r>
          </a:p>
          <a:p>
            <a:pPr defTabSz="361950"/>
            <a:r>
              <a:rPr lang="fr-FR" sz="1000" baseline="0" dirty="0"/>
              <a:t>	Marque et modèle de l’appareil photo</a:t>
            </a:r>
          </a:p>
          <a:p>
            <a:pPr defTabSz="361950"/>
            <a:r>
              <a:rPr lang="fr-FR" sz="1000" baseline="0" dirty="0"/>
              <a:t>	Tous les paramètres de réglage</a:t>
            </a:r>
          </a:p>
          <a:p>
            <a:pPr defTabSz="361950"/>
            <a:r>
              <a:rPr lang="fr-FR" sz="1000" baseline="0" dirty="0"/>
              <a:t>	Résolution horizontale et verticale</a:t>
            </a:r>
          </a:p>
          <a:p>
            <a:pPr defTabSz="361950"/>
            <a:r>
              <a:rPr lang="fr-FR" sz="1000" baseline="0" dirty="0"/>
              <a:t>	Largeur et hauteur en pixels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t>Pour la localisation : si l’appareil photo n’est pas équipé d’une fonction GPS : vous ne trouverez pas la moindre information sur un fichier image. Donc, il faut noter dans un cahier de terrain les points GPS.</a:t>
            </a:r>
          </a:p>
          <a:p>
            <a:endParaRPr lang="fr-FR" sz="1000" baseline="0" dirty="0"/>
          </a:p>
          <a:p>
            <a:r>
              <a:rPr lang="fr-FR" sz="1000" baseline="0" dirty="0"/>
              <a:t>De vieilles photographies mais aussi des plus récentes : fêtes de famille, vacances, portraits … La mémoire fait souvent défaut. Premier réflexe : regarder au dos de chaque photo. On espère trouver une date, un nom, un indice. Bref, on cherche de l’information sur ce que l’on voit, sur ce que l’on possède. C'est précisément ces informations, qui complètent une autre donnée, qu’on appelle les métadonnées.</a:t>
            </a:r>
          </a:p>
          <a:p>
            <a:endParaRPr lang="fr-FR" sz="1000" dirty="0"/>
          </a:p>
          <a:p>
            <a:r>
              <a:rPr lang="fr-FR" sz="1000" baseline="0" dirty="0"/>
              <a:t>Aujourd’hui, avec les nouvelles technologies et les nouveaux appareils disponibles, l’enregistrement de certaines métadonnées est automatisé. De plus, les métadonnées sont facilement consultables dans les paramètres lors de la visualisation du résultat sur son appareil.</a:t>
            </a:r>
          </a:p>
          <a:p>
            <a:r>
              <a:rPr lang="fr-FR" sz="900" baseline="0" dirty="0">
                <a:hlinkClick r:id="rId4"/>
              </a:rPr>
              <a:t>https://www.chestysoft.com/ximage/csharp/meta-data-csharp-code.asp</a:t>
            </a:r>
            <a:r>
              <a:rPr lang="fr-FR" sz="900" baseline="0" dirty="0"/>
              <a:t> </a:t>
            </a:r>
          </a:p>
          <a:p>
            <a:r>
              <a:rPr lang="fr-FR" sz="900" baseline="0" dirty="0">
                <a:hlinkClick r:id="rId5"/>
              </a:rPr>
              <a:t>http://www.jybaudot.fr/Programmation/metadonnees.html</a:t>
            </a:r>
            <a:r>
              <a:rPr lang="fr-FR" sz="900" baseline="0" dirty="0"/>
              <a:t> </a:t>
            </a:r>
          </a:p>
          <a:p>
            <a:endParaRPr lang="fr-FR" sz="900" dirty="0"/>
          </a:p>
          <a:p>
            <a:r>
              <a:rPr lang="fr-FR" sz="1000" dirty="0"/>
              <a:t>Voir aussi les </a:t>
            </a:r>
            <a:r>
              <a:rPr lang="fr-FR" sz="1000" dirty="0" err="1"/>
              <a:t>métadata</a:t>
            </a:r>
            <a:r>
              <a:rPr lang="fr-FR" sz="1000" dirty="0"/>
              <a:t> du </a:t>
            </a:r>
            <a:r>
              <a:rPr lang="fr-FR" sz="1000" dirty="0" err="1"/>
              <a:t>geoportail</a:t>
            </a:r>
            <a:r>
              <a:rPr lang="fr-FR" sz="1000" dirty="0"/>
              <a:t> de Wallonie </a:t>
            </a:r>
          </a:p>
          <a:p>
            <a:r>
              <a:rPr lang="fr-FR" sz="900" dirty="0">
                <a:hlinkClick r:id="rId6"/>
              </a:rPr>
              <a:t>https://geoportail.wallonie.be/home/ressources/outils/metawal-le-catalogue-des-metadon/metadata.html</a:t>
            </a:r>
            <a:r>
              <a:rPr lang="fr-FR" sz="900" dirty="0"/>
              <a:t> </a:t>
            </a:r>
          </a:p>
          <a:p>
            <a:endParaRPr lang="fr-FR" sz="9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474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000" dirty="0"/>
              <a:t>Des standards existent pour de nombreuses communautés scientifiques. Les champs sont à renseigner dans un « </a:t>
            </a:r>
            <a:r>
              <a:rPr lang="fr-FR" sz="1000" b="1" dirty="0"/>
              <a:t>vocabulaire contrôlé </a:t>
            </a:r>
            <a:r>
              <a:rPr lang="fr-FR" sz="1000" dirty="0"/>
              <a:t>», c’est à dire un ensemble de termes définis par ces communautés. Chaque discipline a un vocabulaire contrôlé, une technicité et des méthodes spécifiques et souvent recommande un minimum d’informations requises pour décrire des données.</a:t>
            </a:r>
          </a:p>
          <a:p>
            <a:r>
              <a:rPr lang="fr-FR" sz="1000" dirty="0"/>
              <a:t>     Ex : MIAPPE (phénotypage de plantes) : </a:t>
            </a:r>
            <a:r>
              <a:rPr lang="fr-FR" sz="1000" dirty="0">
                <a:hlinkClick r:id="rId3"/>
              </a:rPr>
              <a:t>https://fairsharing.org/FAIRsharing.nd9ce9</a:t>
            </a:r>
            <a:r>
              <a:rPr lang="fr-FR" sz="1000" dirty="0"/>
              <a:t> </a:t>
            </a:r>
          </a:p>
          <a:p>
            <a:pPr defTabSz="361950"/>
            <a:r>
              <a:rPr lang="fr-FR" sz="1000" dirty="0"/>
              <a:t>	MIAME (micro-</a:t>
            </a:r>
            <a:r>
              <a:rPr lang="fr-FR" sz="1000" dirty="0" err="1"/>
              <a:t>arrays</a:t>
            </a:r>
            <a:r>
              <a:rPr lang="fr-FR" sz="1000" dirty="0"/>
              <a:t>) : </a:t>
            </a:r>
            <a:r>
              <a:rPr lang="fr-FR" sz="1000" dirty="0">
                <a:hlinkClick r:id="rId4"/>
              </a:rPr>
              <a:t>https://fairsharing.org/FAIRsharing.32b10v</a:t>
            </a:r>
            <a:r>
              <a:rPr lang="fr-FR" sz="1000" dirty="0"/>
              <a:t>  </a:t>
            </a:r>
          </a:p>
          <a:p>
            <a:pPr defTabSz="361950"/>
            <a:r>
              <a:rPr lang="fr-FR" sz="1000" dirty="0"/>
              <a:t>	</a:t>
            </a:r>
            <a:r>
              <a:rPr lang="fr-FR" sz="1000" dirty="0" err="1"/>
              <a:t>Mixs</a:t>
            </a:r>
            <a:r>
              <a:rPr lang="fr-FR" sz="1000" dirty="0"/>
              <a:t> (séquençage) : </a:t>
            </a:r>
            <a:r>
              <a:rPr lang="fr-FR" sz="1000" dirty="0">
                <a:hlinkClick r:id="rId5"/>
              </a:rPr>
              <a:t>https://fairsharing.org/search?fairsharingRegistry=Standard&amp;q=MIxs</a:t>
            </a:r>
            <a:r>
              <a:rPr lang="fr-FR" sz="1000" dirty="0"/>
              <a:t> </a:t>
            </a:r>
          </a:p>
          <a:p>
            <a:pPr defTabSz="361950"/>
            <a:r>
              <a:rPr lang="fr-FR" sz="1000" dirty="0"/>
              <a:t>	Darwin </a:t>
            </a:r>
            <a:r>
              <a:rPr lang="fr-FR" sz="1000" dirty="0" err="1"/>
              <a:t>Core</a:t>
            </a:r>
            <a:r>
              <a:rPr lang="fr-FR" sz="1000" dirty="0"/>
              <a:t> (biodiversité) : </a:t>
            </a:r>
            <a:r>
              <a:rPr lang="fr-FR" sz="1000" dirty="0">
                <a:hlinkClick r:id="rId6"/>
              </a:rPr>
              <a:t>https://fairsharing.org/FAIRsharing.xvf5y3</a:t>
            </a:r>
            <a:r>
              <a:rPr lang="fr-FR" sz="1000" dirty="0"/>
              <a:t> </a:t>
            </a:r>
          </a:p>
          <a:p>
            <a:r>
              <a:rPr lang="fr-FR" sz="1000" dirty="0"/>
              <a:t>Voir illustration dans </a:t>
            </a:r>
            <a:r>
              <a:rPr lang="fr-FR" sz="900" dirty="0">
                <a:hlinkClick r:id="rId7"/>
              </a:rPr>
              <a:t>https://doranum.fr/wp-content/uploads/Standards-m%C3%A9tadonn%C3%A9es.pdf</a:t>
            </a:r>
            <a:r>
              <a:rPr lang="fr-FR" sz="900" dirty="0"/>
              <a:t>   </a:t>
            </a:r>
            <a:r>
              <a:rPr lang="fr-FR" sz="1000" dirty="0"/>
              <a:t>(diapo 20)</a:t>
            </a:r>
          </a:p>
          <a:p>
            <a:endParaRPr lang="fr-FR"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Guides de standards de métadonnées : 4 liens mentionnés dans la fiche CoopIST</a:t>
            </a:r>
            <a:r>
              <a:rPr lang="fr-FR" sz="1000" baseline="0" dirty="0"/>
              <a:t> : </a:t>
            </a:r>
            <a:r>
              <a:rPr lang="fr-FR" sz="900" baseline="0" dirty="0">
                <a:hlinkClick r:id="rId8"/>
              </a:rPr>
              <a:t>https://coop-ist.cirad.fr/gerer-des-donnees/rediger-un-pgd/1-qu-est-ce-qu-un-pgd</a:t>
            </a:r>
            <a:r>
              <a:rPr lang="fr-FR" sz="9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t>CF Conventions and </a:t>
            </a:r>
            <a:r>
              <a:rPr lang="fr-FR" sz="1000" baseline="0" dirty="0" err="1"/>
              <a:t>Metadata</a:t>
            </a:r>
            <a:r>
              <a:rPr lang="fr-FR" sz="1000" baseline="0" dirty="0"/>
              <a:t>: </a:t>
            </a:r>
            <a:r>
              <a:rPr lang="fr-FR" sz="900" baseline="0" dirty="0">
                <a:hlinkClick r:id="rId9"/>
              </a:rPr>
              <a:t>http://cfconventions.org/</a:t>
            </a:r>
            <a:r>
              <a:rPr lang="fr-FR" sz="9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aseline="0" dirty="0"/>
              <a:t>+ </a:t>
            </a:r>
            <a:r>
              <a:rPr lang="fr-FR" sz="900" baseline="0" dirty="0">
                <a:hlinkClick r:id="rId10"/>
              </a:rPr>
              <a:t>http://cfconventions.org/cf-conventions/conformance.html</a:t>
            </a:r>
            <a:r>
              <a:rPr lang="fr-FR" sz="900" baseline="0" dirty="0"/>
              <a:t> </a:t>
            </a:r>
          </a:p>
          <a:p>
            <a:endParaRPr lang="fr-FR" sz="1000" baseline="0" dirty="0"/>
          </a:p>
          <a:p>
            <a:r>
              <a:rPr lang="fr-FR" sz="1000" baseline="0" dirty="0"/>
              <a:t>Voir l’exemple dans </a:t>
            </a:r>
            <a:r>
              <a:rPr lang="fr-FR" sz="1000" baseline="0" dirty="0" err="1"/>
              <a:t>What</a:t>
            </a:r>
            <a:r>
              <a:rPr lang="fr-FR" sz="1000" baseline="0" dirty="0"/>
              <a:t> </a:t>
            </a:r>
            <a:r>
              <a:rPr lang="fr-FR" sz="1000" baseline="0" dirty="0" err="1"/>
              <a:t>is</a:t>
            </a:r>
            <a:r>
              <a:rPr lang="fr-FR" sz="1000" baseline="0" dirty="0"/>
              <a:t> </a:t>
            </a:r>
            <a:r>
              <a:rPr lang="fr-FR" sz="1000" baseline="0" dirty="0" err="1"/>
              <a:t>metadata</a:t>
            </a:r>
            <a:r>
              <a:rPr lang="fr-FR" sz="1000" baseline="0" dirty="0"/>
              <a:t>:  </a:t>
            </a:r>
            <a:r>
              <a:rPr lang="fr-FR" sz="1000" baseline="0" dirty="0">
                <a:hlinkClick r:id="rId11"/>
              </a:rPr>
              <a:t>https://www.nfdi4plants.de/nfdi4plants.knowledgebase/docs/fundamentals/Metadata.html</a:t>
            </a:r>
            <a:r>
              <a:rPr lang="fr-FR" sz="1000" baseline="0" dirty="0"/>
              <a:t> </a:t>
            </a:r>
          </a:p>
          <a:p>
            <a:endParaRPr lang="fr-FR" sz="1000" baseline="0" dirty="0"/>
          </a:p>
          <a:p>
            <a:endParaRPr lang="fr-FR" sz="10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360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6657151"/>
          </a:xfrm>
        </p:spPr>
        <p:txBody>
          <a:bodyPr/>
          <a:lstStyle/>
          <a:p>
            <a:pPr algn="just"/>
            <a:r>
              <a:rPr lang="fr-FR" sz="1000" dirty="0"/>
              <a:t>Lot techniquement homogène = ensemble de données produites de la même façon : même</a:t>
            </a:r>
            <a:r>
              <a:rPr lang="fr-FR" sz="1000" baseline="0" dirty="0"/>
              <a:t> équipement (satellite, séquenceur, questionnaire), même méthode de mesure : Biomasse, Carbonne du sol, </a:t>
            </a:r>
            <a:r>
              <a:rPr lang="fr-FR" sz="1000" dirty="0"/>
              <a:t>mesures de production agricole ou mesures biochimiques.</a:t>
            </a:r>
          </a:p>
          <a:p>
            <a:endParaRPr lang="fr-FR" sz="800" dirty="0"/>
          </a:p>
          <a:p>
            <a:r>
              <a:rPr lang="fr-FR" sz="1000" dirty="0"/>
              <a:t>Lot intellectuellement cohérent dont l’</a:t>
            </a:r>
            <a:r>
              <a:rPr lang="fr-FR" sz="1000" dirty="0" err="1"/>
              <a:t>interêt</a:t>
            </a:r>
            <a:r>
              <a:rPr lang="fr-FR" sz="1000" dirty="0"/>
              <a:t> et la valeur sont liés à la combinaison de l’ensemble des données qui doivent être diffusées ensemble. Exemples: ensemble de</a:t>
            </a:r>
            <a:r>
              <a:rPr lang="fr-FR" sz="1000" baseline="0" dirty="0"/>
              <a:t> données nécessaires </a:t>
            </a:r>
            <a:r>
              <a:rPr lang="fr-FR" sz="1000" dirty="0"/>
              <a:t>pour </a:t>
            </a:r>
          </a:p>
          <a:p>
            <a:pPr defTabSz="179388"/>
            <a:r>
              <a:rPr lang="fr-FR" sz="1000" dirty="0"/>
              <a:t>	- mesurer </a:t>
            </a:r>
            <a:r>
              <a:rPr lang="fr-FR" sz="1000" b="1" dirty="0"/>
              <a:t>l’impact environnemental </a:t>
            </a:r>
            <a:r>
              <a:rPr lang="fr-FR" sz="1000" dirty="0"/>
              <a:t>d’un produit, les impacts d’un aménagement sur la biodiversité, l’analyse du cycle de vie d’un produit, …</a:t>
            </a:r>
          </a:p>
          <a:p>
            <a:pPr defTabSz="179388"/>
            <a:r>
              <a:rPr lang="fr-FR" sz="1000" dirty="0"/>
              <a:t>	- évaluer les émissions de gaz à effet de serre d’un mode de transport</a:t>
            </a:r>
          </a:p>
          <a:p>
            <a:pPr defTabSz="179388"/>
            <a:r>
              <a:rPr lang="fr-FR" sz="1000" dirty="0"/>
              <a:t>	- étudier la </a:t>
            </a:r>
            <a:r>
              <a:rPr lang="fr-FR" sz="1000" b="1" dirty="0"/>
              <a:t>pratique culturale </a:t>
            </a:r>
            <a:r>
              <a:rPr lang="fr-FR" sz="1000" dirty="0"/>
              <a:t>d’1 espèce ou étudier une </a:t>
            </a:r>
            <a:r>
              <a:rPr lang="fr-FR" sz="1000" b="1" dirty="0"/>
              <a:t>filièr</a:t>
            </a:r>
            <a:r>
              <a:rPr lang="fr-FR" sz="1000" dirty="0"/>
              <a:t>e (ex: filière lait)</a:t>
            </a:r>
          </a:p>
          <a:p>
            <a:pPr defTabSz="180975"/>
            <a:r>
              <a:rPr lang="fr-FR" sz="1000" dirty="0"/>
              <a:t>	- pour </a:t>
            </a:r>
            <a:r>
              <a:rPr lang="fr-FR" sz="1000" b="1" dirty="0"/>
              <a:t>caractériser un thème dans un pays</a:t>
            </a:r>
            <a:r>
              <a:rPr lang="fr-FR" sz="1000" dirty="0"/>
              <a:t>: ex: Utilisation des terres ou Disponibilité alimentaire : fournis par FAOSTAT </a:t>
            </a:r>
            <a:r>
              <a:rPr lang="fr-FR" sz="1000" dirty="0">
                <a:hlinkClick r:id="rId3"/>
              </a:rPr>
              <a:t>http://www.fao.org/faostat/fr/#data/CL</a:t>
            </a:r>
            <a:r>
              <a:rPr lang="fr-FR" sz="1000" dirty="0"/>
              <a:t> ou « Enterprise Survey » fourni par la Banque Mondiale: </a:t>
            </a:r>
            <a:r>
              <a:rPr lang="fr-FR" sz="1000" dirty="0">
                <a:hlinkClick r:id="rId4"/>
              </a:rPr>
              <a:t>https://microdata.worldbank.org/index.php/catalog/2875</a:t>
            </a:r>
            <a:r>
              <a:rPr lang="fr-FR" sz="1000" dirty="0"/>
              <a:t>  (</a:t>
            </a:r>
            <a:r>
              <a:rPr lang="en-US" sz="1000" i="1" dirty="0"/>
              <a:t>Enterprise Survey include firm characteristics, gender participation, access to finance, annual sales, costs of inputs and labor, workforce composition, bribery, licensing, infrastructure, trade, crime, competition, capacity utilization, land and permits, taxation, informality, business-government relations, innovation and technology, and performance measures. Over 90 percent of the questions objectively ascertain characteristics of a country’s business environment. The remaining questions assess the survey respondents’ opinions on what are the obstacles to firm growth and performance</a:t>
            </a:r>
            <a:r>
              <a:rPr lang="en-US" sz="1000" dirty="0"/>
              <a:t>. </a:t>
            </a:r>
          </a:p>
          <a:p>
            <a:pPr defTabSz="180975"/>
            <a:endParaRPr lang="en-US" sz="800" dirty="0"/>
          </a:p>
          <a:p>
            <a:r>
              <a:rPr lang="en-US" sz="1000" dirty="0" err="1"/>
              <a:t>Définition</a:t>
            </a:r>
            <a:r>
              <a:rPr lang="en-US" sz="1000" dirty="0"/>
              <a:t> </a:t>
            </a:r>
            <a:r>
              <a:rPr lang="en-US" sz="1000" dirty="0" err="1"/>
              <a:t>proposée</a:t>
            </a:r>
            <a:r>
              <a:rPr lang="en-US" sz="1000" dirty="0"/>
              <a:t> dans </a:t>
            </a:r>
            <a:r>
              <a:rPr lang="en-US" sz="1000" dirty="0" err="1"/>
              <a:t>Recommandations</a:t>
            </a:r>
            <a:r>
              <a:rPr lang="en-US" sz="1000" dirty="0"/>
              <a:t> de la RDA: </a:t>
            </a:r>
            <a:r>
              <a:rPr lang="en-US" sz="900" dirty="0">
                <a:hlinkClick r:id="rId5"/>
              </a:rPr>
              <a:t>https://zenodo.org/record/4036060#.YfuM5_jjLV9</a:t>
            </a:r>
            <a:r>
              <a:rPr lang="en-US" sz="900" dirty="0"/>
              <a:t> </a:t>
            </a:r>
          </a:p>
          <a:p>
            <a:r>
              <a:rPr lang="en-US" sz="1000" dirty="0"/>
              <a:t>Dataset can be understood as a logical entity depicting data, e.g. raw data. It provides high level information about the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“agrégation, sous une forme lisible, de données brutes ou dérivées présentant une certaine ‘unité’, rassemblées pour former un ensemble cohérent” (</a:t>
            </a:r>
            <a:r>
              <a:rPr lang="fr-FR" sz="900" u="sng" kern="1200" dirty="0">
                <a:solidFill>
                  <a:schemeClr val="tx1"/>
                </a:solidFill>
                <a:effectLst/>
                <a:latin typeface="+mn-lt"/>
                <a:ea typeface="+mn-ea"/>
                <a:cs typeface="+mn-cs"/>
                <a:hlinkClick r:id="rId6"/>
              </a:rPr>
              <a:t>https://qer-2017.sciencesconf.org/data/program/2017_ANF_tracabilite_janik.pdf</a:t>
            </a:r>
            <a:r>
              <a:rPr lang="fr-FR" sz="90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diapo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a:solidFill>
                <a:schemeClr val="tx1"/>
              </a:solidFill>
              <a:effectLst/>
              <a:latin typeface="+mn-lt"/>
              <a:ea typeface="+mn-ea"/>
              <a:cs typeface="+mn-cs"/>
            </a:endParaRPr>
          </a:p>
          <a:p>
            <a:r>
              <a:rPr lang="en-US" sz="1000" dirty="0"/>
              <a:t>Definition de Dataset (</a:t>
            </a:r>
            <a:r>
              <a:rPr lang="en-US" sz="1000" dirty="0" err="1"/>
              <a:t>issu</a:t>
            </a:r>
            <a:r>
              <a:rPr lang="en-US" sz="1000" dirty="0"/>
              <a:t> des </a:t>
            </a:r>
            <a:r>
              <a:rPr lang="en-US" sz="1000" dirty="0" err="1"/>
              <a:t>cours</a:t>
            </a:r>
            <a:r>
              <a:rPr lang="en-US" sz="1000" dirty="0"/>
              <a:t> Data Tree : </a:t>
            </a:r>
            <a:r>
              <a:rPr lang="en-US" sz="900" dirty="0">
                <a:hlinkClick r:id="rId7"/>
              </a:rPr>
              <a:t>https://datatree.org.uk/course/view.php?id=3</a:t>
            </a:r>
            <a:r>
              <a:rPr lang="en-US" sz="900" dirty="0"/>
              <a:t>) </a:t>
            </a:r>
            <a:r>
              <a:rPr lang="en-US" sz="1000" dirty="0"/>
              <a:t>: Any organised collection of data in a computational format, defined by a theme or category that reflects what is being measured/observed/monitored. CASRAI Dictionary</a:t>
            </a:r>
            <a:endParaRPr lang="fr-FR" sz="1000" dirty="0"/>
          </a:p>
          <a:p>
            <a:endParaRPr lang="en-US" sz="8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Definition des </a:t>
            </a:r>
            <a:r>
              <a:rPr lang="en-US" sz="1000" kern="1200" dirty="0" err="1">
                <a:solidFill>
                  <a:schemeClr val="tx1"/>
                </a:solidFill>
                <a:effectLst/>
                <a:latin typeface="+mn-lt"/>
                <a:ea typeface="+mn-ea"/>
                <a:cs typeface="+mn-cs"/>
              </a:rPr>
              <a:t>données</a:t>
            </a:r>
            <a:r>
              <a:rPr lang="en-US" sz="1000" kern="1200" dirty="0">
                <a:solidFill>
                  <a:schemeClr val="tx1"/>
                </a:solidFill>
                <a:effectLst/>
                <a:latin typeface="+mn-lt"/>
                <a:ea typeface="+mn-ea"/>
                <a:cs typeface="+mn-cs"/>
              </a:rPr>
              <a:t> par BioMed Central: More generally, with the development of XML-based publishing technologies, the research and publishing communities are coming to a </a:t>
            </a:r>
            <a:r>
              <a:rPr lang="en-US" sz="1000" b="1" kern="1200" dirty="0">
                <a:solidFill>
                  <a:schemeClr val="tx1"/>
                </a:solidFill>
                <a:effectLst/>
                <a:latin typeface="+mn-lt"/>
                <a:ea typeface="+mn-ea"/>
                <a:cs typeface="+mn-cs"/>
              </a:rPr>
              <a:t>much wider definition of data</a:t>
            </a:r>
            <a:r>
              <a:rPr lang="en-US" sz="1000" kern="1200" dirty="0">
                <a:solidFill>
                  <a:schemeClr val="tx1"/>
                </a:solidFill>
                <a:effectLst/>
                <a:latin typeface="+mn-lt"/>
                <a:ea typeface="+mn-ea"/>
                <a:cs typeface="+mn-cs"/>
              </a:rPr>
              <a:t>, proposed in BMC position statement on open data: "the raw, non-copyrightable facts provided in an article or its associated additional files, which are potentially available for harvesting and re-use" (</a:t>
            </a:r>
            <a:r>
              <a:rPr lang="en-US" sz="1000" i="1" kern="1200" dirty="0">
                <a:solidFill>
                  <a:schemeClr val="tx1"/>
                </a:solidFill>
                <a:effectLst/>
                <a:latin typeface="+mn-lt"/>
                <a:ea typeface="+mn-ea"/>
                <a:cs typeface="+mn-cs"/>
              </a:rPr>
              <a:t>BioMed Central 2010</a:t>
            </a:r>
            <a:r>
              <a:rPr lang="en-US" sz="1000" kern="1200" dirty="0">
                <a:solidFill>
                  <a:schemeClr val="tx1"/>
                </a:solidFill>
                <a:effectLst/>
                <a:latin typeface="+mn-lt"/>
                <a:ea typeface="+mn-ea"/>
                <a:cs typeface="+mn-cs"/>
              </a:rPr>
              <a:t>). </a:t>
            </a:r>
          </a:p>
          <a:p>
            <a:endParaRPr lang="en-US" sz="800" kern="1200" dirty="0">
              <a:solidFill>
                <a:schemeClr val="tx1"/>
              </a:solidFill>
              <a:effectLst/>
              <a:latin typeface="+mn-lt"/>
              <a:ea typeface="+mn-ea"/>
              <a:cs typeface="+mn-cs"/>
            </a:endParaRPr>
          </a:p>
          <a:p>
            <a:r>
              <a:rPr lang="en-US" sz="1000" dirty="0"/>
              <a:t>Depending on their source, the </a:t>
            </a:r>
            <a:r>
              <a:rPr lang="en-US" sz="1000" dirty="0">
                <a:hlinkClick r:id="rId8"/>
              </a:rPr>
              <a:t>OECD</a:t>
            </a:r>
            <a:r>
              <a:rPr lang="en-US" sz="1000" dirty="0"/>
              <a:t> defines 6 categories of Big Data: (</a:t>
            </a:r>
            <a:r>
              <a:rPr lang="en-US" sz="1000" dirty="0" err="1"/>
              <a:t>issu</a:t>
            </a:r>
            <a:r>
              <a:rPr lang="en-US" sz="1000" dirty="0"/>
              <a:t> du Guide du CESSDA: </a:t>
            </a:r>
            <a:r>
              <a:rPr lang="en-US" sz="800" dirty="0">
                <a:hlinkClick r:id="rId9"/>
              </a:rPr>
              <a:t>https://www.cessda.eu/Training/Training-Resources/Library/Data-Management-Expert-Guide/1.-Plan/Research-data</a:t>
            </a:r>
            <a:r>
              <a:rPr lang="en-US" sz="800" dirty="0"/>
              <a:t> ) </a:t>
            </a:r>
          </a:p>
          <a:p>
            <a:r>
              <a:rPr lang="en-US" sz="1000" dirty="0"/>
              <a:t>A: Data stemming from the transactions of government, for example, tax and social security systems.</a:t>
            </a:r>
          </a:p>
          <a:p>
            <a:r>
              <a:rPr lang="en-US" sz="1000" dirty="0"/>
              <a:t>B: Data describing official registration or licensing requirements.</a:t>
            </a:r>
          </a:p>
          <a:p>
            <a:r>
              <a:rPr lang="en-US" sz="1000" dirty="0"/>
              <a:t>C: Commercial transactions made by individuals and </a:t>
            </a:r>
            <a:r>
              <a:rPr lang="en-US" sz="1000" dirty="0" err="1"/>
              <a:t>organisations</a:t>
            </a:r>
            <a:r>
              <a:rPr lang="en-US" sz="1000" dirty="0"/>
              <a:t>.</a:t>
            </a:r>
          </a:p>
          <a:p>
            <a:r>
              <a:rPr lang="en-US" sz="1000" dirty="0"/>
              <a:t>D: Internet data, deriving from search and social networking activities.</a:t>
            </a:r>
          </a:p>
          <a:p>
            <a:r>
              <a:rPr lang="en-US" sz="1000" dirty="0"/>
              <a:t>E: Tracking data, monitoring the movement of individuals or physical objects subject to movement by humans.</a:t>
            </a:r>
          </a:p>
          <a:p>
            <a:r>
              <a:rPr lang="en-US" sz="1000" dirty="0"/>
              <a:t>F: Image data, particularly aerial and satellite images but including land-based video images.</a:t>
            </a:r>
            <a:endParaRPr lang="fr-FR" sz="1000" kern="1200" dirty="0">
              <a:solidFill>
                <a:schemeClr val="tx1"/>
              </a:solidFill>
              <a:effectLst/>
              <a:latin typeface="+mn-lt"/>
              <a:ea typeface="+mn-ea"/>
              <a:cs typeface="+mn-cs"/>
            </a:endParaRP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8497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5865063"/>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t>Pour guider au mieux les chercheurs, la volonté d’ouverture s’accompagne de </a:t>
            </a:r>
            <a:r>
              <a:rPr lang="fr-FR" sz="1000" b="0" u="none" dirty="0">
                <a:solidFill>
                  <a:schemeClr val="tx1"/>
                </a:solidFill>
                <a:hlinkClick r:id="rId3">
                  <a:extLst>
                    <a:ext uri="{A12FA001-AC4F-418D-AE19-62706E023703}">
                      <ahyp:hlinkClr xmlns:ahyp="http://schemas.microsoft.com/office/drawing/2018/hyperlinkcolor" val="tx"/>
                    </a:ext>
                  </a:extLst>
                </a:hlinkClick>
              </a:rPr>
              <a:t>recommandations</a:t>
            </a:r>
            <a:r>
              <a:rPr lang="fr-FR" sz="1000" dirty="0"/>
              <a:t> résumées dans un nouveau concept : </a:t>
            </a:r>
            <a:r>
              <a:rPr lang="fr-FR" sz="1000" b="1" dirty="0"/>
              <a:t>FAIR</a:t>
            </a:r>
            <a:r>
              <a:rPr lang="fr-FR" sz="1000" dirty="0"/>
              <a:t>, pour « Facile à trouver, Accessible, Interopérable et Réutilisable ».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aseline="0" dirty="0"/>
              <a:t>Objectif: favoriser la découverte, l’accès et la réutilisation des données par l’homme et la machine pour pouvoir gérer le big data et aussi la complexité des sciences multidisciplinaire, à une échelle et avec des vitesses de traitement que l’homme ne peut réaliser.</a:t>
            </a:r>
            <a:r>
              <a:rPr lang="fr-FR" sz="1000" dirty="0"/>
              <a:t> </a:t>
            </a:r>
            <a:r>
              <a:rPr lang="fr-FR" sz="900" dirty="0">
                <a:hlinkClick r:id="rId4"/>
              </a:rPr>
              <a:t>https://www.ncbi.nlm.nih.gov/pmc/articles/PMC4792175/</a:t>
            </a:r>
            <a:r>
              <a:rPr lang="fr-FR" sz="90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aseline="0" dirty="0"/>
              <a:t>F: avoir un identifiant numérique unique + enrichir les informations/mots clés pour être trouvable par les moteurs de recherche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aseline="0" dirty="0"/>
              <a:t>A: déposer les données dans un entrepôt de données, le faire savoir en publiant des articles et Data papers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aseline="0" dirty="0"/>
              <a:t>I: utiliser des standards de métadonnées, un vocabulaire contrôlé, un format ouvert de fichier</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aseline="0" dirty="0"/>
              <a:t>R: clarifier les modalités d‘accès aux données par une licence, donner une documentation complète, avec des métadonnées enrichies.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800" baseline="0" dirty="0"/>
          </a:p>
          <a:p>
            <a:pPr marL="0" marR="0" lvl="1" indent="0" algn="just" defTabSz="914400" rtl="0" eaLnBrk="1" fontAlgn="auto" latinLnBrk="0" hangingPunct="1">
              <a:lnSpc>
                <a:spcPct val="100000"/>
              </a:lnSpc>
              <a:spcBef>
                <a:spcPts val="0"/>
              </a:spcBef>
              <a:spcAft>
                <a:spcPts val="0"/>
              </a:spcAft>
              <a:buClrTx/>
              <a:buSzTx/>
              <a:buFontTx/>
              <a:buNone/>
              <a:tabLst/>
              <a:defRPr/>
            </a:pPr>
            <a:r>
              <a:rPr lang="fr-FR" sz="1000" dirty="0">
                <a:hlinkClick r:id="rId5" tooltip="Lien vers https://archivesic.ccsd.cnrs.fr/sic_01690547/document"/>
              </a:rPr>
              <a:t>Réaliser un plan de gestion de données “ FAIR ” : modèle</a:t>
            </a:r>
            <a:r>
              <a:rPr lang="fr-FR" sz="1000" dirty="0"/>
              <a:t>. </a:t>
            </a:r>
            <a:r>
              <a:rPr lang="fr-FR" sz="1000" dirty="0" err="1"/>
              <a:t>Reymonet</a:t>
            </a:r>
            <a:r>
              <a:rPr lang="fr-FR" sz="1000" dirty="0"/>
              <a:t> N et al. 2018. Universités Paris Diderot, Sorbonne, Paris Descartes, 34 p.</a:t>
            </a:r>
            <a:endParaRPr lang="fr-FR" sz="1000" b="1"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000" b="1"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1" baseline="0" dirty="0"/>
              <a:t>Outil pour évaluer la </a:t>
            </a:r>
            <a:r>
              <a:rPr lang="fr-FR" sz="1000" b="1" baseline="0" dirty="0" err="1"/>
              <a:t>FAIRification</a:t>
            </a:r>
            <a:r>
              <a:rPr lang="fr-FR" sz="1000" b="1" baseline="0" dirty="0"/>
              <a:t> des données </a:t>
            </a:r>
            <a:r>
              <a:rPr lang="fr-FR" sz="1000" baseline="0" dirty="0"/>
              <a:t>: </a:t>
            </a:r>
            <a:r>
              <a:rPr lang="fr-FR" sz="1000" baseline="0" dirty="0">
                <a:hlinkClick r:id="rId6"/>
              </a:rPr>
              <a:t>https://fairaware.dans.knaw.nl/</a:t>
            </a:r>
            <a:r>
              <a:rPr lang="fr-FR" sz="1000" baseline="0" dirty="0"/>
              <a:t> .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aseline="0" dirty="0"/>
              <a:t>Outil développé par </a:t>
            </a:r>
            <a:r>
              <a:rPr lang="fr-FR" sz="1000" baseline="0" dirty="0" err="1"/>
              <a:t>FAIRsFAIR</a:t>
            </a:r>
            <a:r>
              <a:rPr lang="fr-FR" sz="1000" baseline="0" dirty="0"/>
              <a:t> et basé sur une vingtaine de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Si à l’ère d’Internet et des moteurs de recherche, les 2 premiers critères – facile à trouver, accessible – posent peu de difficultés techniques, les 2 derniers manquent encore de solutions universelles : « </a:t>
            </a:r>
            <a:r>
              <a:rPr lang="fr-FR" sz="1000" i="1" dirty="0"/>
              <a:t>La diversité des données scientifiques et les différences de pratique exigent d’aborder le problème discipline par discipline</a:t>
            </a:r>
            <a:r>
              <a:rPr lang="fr-FR" sz="1000" dirty="0"/>
              <a:t> », souligne Françoise Genova (</a:t>
            </a:r>
            <a:r>
              <a:rPr lang="en-GB" sz="900" u="sng" kern="1200" dirty="0">
                <a:solidFill>
                  <a:srgbClr val="000000"/>
                </a:solidFill>
                <a:effectLst/>
                <a:latin typeface="+mn-lt"/>
                <a:ea typeface="Times New Roman" panose="02020603050405020304" pitchFamily="18" charset="0"/>
                <a:cs typeface="Times New Roman" panose="02020603050405020304" pitchFamily="18" charset="0"/>
                <a:hlinkClick r:id="rId7"/>
              </a:rPr>
              <a:t>https://lejournal.cnrs.fr/articles/les-donnees-scientifiques-un-tresor-a-partager</a:t>
            </a:r>
            <a:r>
              <a:rPr lang="en-GB" sz="900" kern="1200" dirty="0">
                <a:solidFill>
                  <a:srgbClr val="000000"/>
                </a:solidFill>
                <a:effectLst/>
                <a:latin typeface="+mn-lt"/>
                <a:ea typeface="Times New Roman" panose="02020603050405020304" pitchFamily="18" charset="0"/>
                <a:cs typeface="Times New Roman" panose="02020603050405020304" pitchFamily="18" charset="0"/>
              </a:rPr>
              <a:t> </a:t>
            </a:r>
            <a:r>
              <a:rPr lang="fr-FR" sz="900" dirty="0">
                <a:latin typeface="+mn-lt"/>
              </a:rPr>
              <a:t>).</a:t>
            </a:r>
            <a:endParaRPr lang="en-US" sz="900" dirty="0">
              <a:effectLst/>
              <a:latin typeface="+mn-lt"/>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000" baseline="0" dirty="0"/>
              <a:t>Voir le </a:t>
            </a:r>
            <a:r>
              <a:rPr lang="fr-FR" sz="1000" b="1" baseline="0" dirty="0"/>
              <a:t>rapport du COSO</a:t>
            </a:r>
            <a:r>
              <a:rPr lang="fr-FR" sz="1000" baseline="0" dirty="0"/>
              <a:t> (Comité national pour la science ouverte). décembre 2019: </a:t>
            </a:r>
            <a:r>
              <a:rPr lang="fr-FR" sz="900" baseline="0" dirty="0">
                <a:hlinkClick r:id="rId8"/>
              </a:rPr>
              <a:t>https://www.ouvrirlascience.fr/wp-content/uploads/2019/12/Politique-des-donn%C3%A9es-de-la-recherche-guide-strat%C3%A9gique-%C3%A0-l%E2%80%99usage-des-%C3%A9tablissements_v5.3.pdf</a:t>
            </a:r>
            <a:r>
              <a:rPr lang="fr-FR" sz="900" baseline="0" dirty="0"/>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800" b="1"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b="1" baseline="0" dirty="0"/>
              <a:t>FAIRER (FAIR + Ethical and Reproducible). </a:t>
            </a:r>
            <a:r>
              <a:rPr lang="en-US" sz="1000" b="0" baseline="0" dirty="0" err="1"/>
              <a:t>Voir</a:t>
            </a:r>
            <a:r>
              <a:rPr lang="en-US" sz="1000" b="0" baseline="0" dirty="0"/>
              <a:t> </a:t>
            </a:r>
            <a:r>
              <a:rPr lang="fr-FR" sz="1000" kern="1200" dirty="0">
                <a:solidFill>
                  <a:schemeClr val="tx1"/>
                </a:solidFill>
                <a:effectLst/>
                <a:latin typeface="+mn-lt"/>
                <a:ea typeface="+mn-ea"/>
                <a:cs typeface="+mn-cs"/>
              </a:rPr>
              <a:t>Sharing COVID-19 </a:t>
            </a:r>
            <a:r>
              <a:rPr lang="fr-FR" sz="1000" kern="1200" dirty="0" err="1">
                <a:solidFill>
                  <a:schemeClr val="tx1"/>
                </a:solidFill>
                <a:effectLst/>
                <a:latin typeface="+mn-lt"/>
                <a:ea typeface="+mn-ea"/>
                <a:cs typeface="+mn-cs"/>
              </a:rPr>
              <a:t>Epidemiology</a:t>
            </a:r>
            <a:r>
              <a:rPr lang="fr-FR" sz="1000" kern="1200" dirty="0">
                <a:solidFill>
                  <a:schemeClr val="tx1"/>
                </a:solidFill>
                <a:effectLst/>
                <a:latin typeface="+mn-lt"/>
                <a:ea typeface="+mn-ea"/>
                <a:cs typeface="+mn-cs"/>
              </a:rPr>
              <a:t> Data. Rapport du groupe de travail </a:t>
            </a:r>
            <a:r>
              <a:rPr lang="fr-FR" sz="1000" kern="1200" dirty="0" err="1">
                <a:solidFill>
                  <a:schemeClr val="tx1"/>
                </a:solidFill>
                <a:effectLst/>
                <a:latin typeface="+mn-lt"/>
                <a:ea typeface="+mn-ea"/>
                <a:cs typeface="+mn-cs"/>
              </a:rPr>
              <a:t>Epidemiology</a:t>
            </a:r>
            <a:r>
              <a:rPr lang="fr-FR" sz="1000" kern="1200" dirty="0">
                <a:solidFill>
                  <a:schemeClr val="tx1"/>
                </a:solidFill>
                <a:effectLst/>
                <a:latin typeface="+mn-lt"/>
                <a:ea typeface="+mn-ea"/>
                <a:cs typeface="+mn-cs"/>
              </a:rPr>
              <a:t> de la RDA. 2020. </a:t>
            </a:r>
            <a:r>
              <a:rPr lang="fr-FR" sz="1000" u="sng" kern="1200" dirty="0">
                <a:solidFill>
                  <a:schemeClr val="tx1"/>
                </a:solidFill>
                <a:effectLst/>
                <a:latin typeface="+mn-lt"/>
                <a:ea typeface="+mn-ea"/>
                <a:cs typeface="+mn-cs"/>
                <a:hlinkClick r:id="rId9"/>
              </a:rPr>
              <a:t>https://www.rd-alliance.org/system/files/RDA-COVID19-Epidemiology%20SUPPORTING%20OUTPUT%20%28v0.06c%202020-09-21%29_1.pdf</a:t>
            </a:r>
            <a:r>
              <a:rPr lang="fr-FR" sz="1000" kern="1200" dirty="0">
                <a:solidFill>
                  <a:schemeClr val="tx1"/>
                </a:solidFill>
                <a:effectLst/>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baseline="0" dirty="0"/>
              <a:t>“Standardized metadata in turn makes full spectrum epidemiology FAIRER (Findable, Accessible, Interoperable, Reusable, Ethical and Reproducible)”.</a:t>
            </a:r>
            <a:endParaRPr lang="fr-FR" sz="1000" b="1" baseline="0" dirty="0"/>
          </a:p>
          <a:p>
            <a:endParaRPr lang="en-US" sz="1000"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t>Définition de « ouverture »: OCDE - Principes et lignes directrices pour l’accès aux données de la recherche financée sur fonds publics. 2007. https://www.oecd.org/fr/science/inno/38500823.pdf (page 20) « Par ouverture, on entend : l’accès dans des conditions d’égalité de la communauté scientifique internationale, à un coût le plus bas possible, de préférence ne dépassant pas le coût marginal de la diffusion.</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dirty="0"/>
              <a:t>L’accès ouvert aux données de la recherche financée sur fonds publics devrait être aisé, rapide, convivial et passer de préférence par l’internet.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dirty="0"/>
          </a:p>
          <a:p>
            <a:endParaRPr lang="fr-FR" sz="10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481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63E21379-A834-42CB-B600-F1F1003B5E25}"/>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1768157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324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 du modèle de PGD de Science Europe : donc celui choisi par l’ANR. </a:t>
            </a:r>
          </a:p>
          <a:p>
            <a:r>
              <a:rPr lang="fr-FR" dirty="0"/>
              <a:t>En français:  https://www.ouvrirlascience.fr/wp-content/uploads/2021/06/Science-Europe-Guide-pratique-pour-une-harmonisation-de-gestion-donnees-</a:t>
            </a:r>
          </a:p>
          <a:p>
            <a:r>
              <a:rPr lang="fr-FR" dirty="0"/>
              <a:t>recherche_V2.pdf   </a:t>
            </a:r>
          </a:p>
          <a:p>
            <a:r>
              <a:rPr lang="fr-FR" dirty="0"/>
              <a:t>En anglais : </a:t>
            </a:r>
            <a:r>
              <a:rPr lang="fr-FR" dirty="0">
                <a:hlinkClick r:id="rId3"/>
              </a:rPr>
              <a:t>https://www.scienceeurope.org/media/jezkhnoo/se_rdm_practical_guide_final.pdf</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99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90517-EA39-4362-A53C-627CE19DB19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546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t>Grilles d’évaluation des PGD</a:t>
            </a:r>
          </a:p>
          <a:p>
            <a:r>
              <a:rPr lang="fr-FR" sz="1000" dirty="0"/>
              <a:t>Science Europe, dont l’ANR est membre : </a:t>
            </a:r>
            <a:r>
              <a:rPr lang="fr-FR" sz="1000" dirty="0">
                <a:hlinkClick r:id="rId3"/>
              </a:rPr>
              <a:t>https://www.scienceeurope.org/media/4brkxxe5/se_rdm_practical_guide_extended_final.pdf</a:t>
            </a:r>
            <a:r>
              <a:rPr lang="fr-FR" sz="1000" dirty="0"/>
              <a:t> </a:t>
            </a:r>
          </a:p>
          <a:p>
            <a:r>
              <a:rPr lang="fr-FR" sz="1000" dirty="0"/>
              <a:t>Grille de relecture de l’ANR : </a:t>
            </a:r>
            <a:r>
              <a:rPr lang="fr-FR" sz="1000" dirty="0">
                <a:hlinkClick r:id="rId4"/>
              </a:rPr>
              <a:t>https://doranum.fr/wp-content/uploads/Grille-relecture-PGD-Modele-ANR-V3.pdf</a:t>
            </a:r>
            <a:r>
              <a:rPr lang="fr-FR" sz="1000" dirty="0"/>
              <a:t> </a:t>
            </a:r>
          </a:p>
          <a:p>
            <a:endParaRPr lang="fr-FR" sz="1000" dirty="0"/>
          </a:p>
          <a:p>
            <a:r>
              <a:rPr lang="fr-FR" sz="1000" dirty="0"/>
              <a:t>UK Data Service – </a:t>
            </a:r>
            <a:r>
              <a:rPr lang="fr-FR" sz="1000" dirty="0" err="1"/>
              <a:t>Evaluating</a:t>
            </a:r>
            <a:r>
              <a:rPr lang="fr-FR" sz="1000" dirty="0"/>
              <a:t> DMP : </a:t>
            </a:r>
            <a:r>
              <a:rPr lang="fr-FR" sz="1000" dirty="0">
                <a:hlinkClick r:id="rId5"/>
              </a:rPr>
              <a:t>https://ukdataservice.ac.uk/learning-hub/research-data-management/plan-to-share/evaluating-data-management-plans/</a:t>
            </a:r>
            <a:r>
              <a:rPr lang="fr-FR" sz="1000" dirty="0"/>
              <a:t>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927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716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32</a:t>
            </a:fld>
            <a:endParaRPr lang="fr-FR"/>
          </a:p>
        </p:txBody>
      </p:sp>
    </p:spTree>
    <p:extLst>
      <p:ext uri="{BB962C8B-B14F-4D97-AF65-F5344CB8AC3E}">
        <p14:creationId xmlns:p14="http://schemas.microsoft.com/office/powerpoint/2010/main" val="90511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352925" cy="3265487"/>
          </a:xfrm>
        </p:spPr>
      </p:sp>
      <p:sp>
        <p:nvSpPr>
          <p:cNvPr id="3" name="Espace réservé des commentaires 2"/>
          <p:cNvSpPr>
            <a:spLocks noGrp="1"/>
          </p:cNvSpPr>
          <p:nvPr>
            <p:ph type="body" idx="1"/>
          </p:nvPr>
        </p:nvSpPr>
        <p:spPr>
          <a:xfrm>
            <a:off x="679451" y="4027216"/>
            <a:ext cx="5671714" cy="48965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Le choix dépend du type de projet et des expériences prévues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comparaison d’une étude entre sites ou pays;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comparaison entre espèces ou filières (ex: le projet produit des données de séquençage pour différentes espèces: riz, sorgho, blé, alors il serait logique que le jeu de données soit considéré par espèce (filière).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comparaison de conditions de culture ou différents traitements.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Le choix dépend aussi du potentiel de réutilisation des données.</a:t>
            </a:r>
          </a:p>
          <a:p>
            <a:endParaRPr lang="fr-FR" sz="1000" dirty="0"/>
          </a:p>
          <a:p>
            <a:r>
              <a:rPr lang="en-US" sz="1000" kern="1200" dirty="0">
                <a:solidFill>
                  <a:schemeClr val="tx1"/>
                </a:solidFill>
                <a:effectLst/>
                <a:latin typeface="+mn-lt"/>
                <a:ea typeface="+mn-ea"/>
                <a:cs typeface="+mn-cs"/>
              </a:rPr>
              <a:t>Will there be other types of material of long-term value produced? </a:t>
            </a:r>
          </a:p>
          <a:p>
            <a:r>
              <a:rPr lang="en-US" sz="1000" kern="1200" dirty="0">
                <a:solidFill>
                  <a:schemeClr val="tx1"/>
                </a:solidFill>
                <a:effectLst/>
                <a:latin typeface="+mn-lt"/>
                <a:ea typeface="+mn-ea"/>
                <a:cs typeface="+mn-cs"/>
              </a:rPr>
              <a:t>If so, what are your plans for ensuring these are also available over the long-term? </a:t>
            </a:r>
          </a:p>
          <a:p>
            <a:r>
              <a:rPr lang="en-US" sz="1000" i="1" kern="1200" dirty="0">
                <a:solidFill>
                  <a:schemeClr val="tx1"/>
                </a:solidFill>
                <a:effectLst/>
                <a:latin typeface="+mn-lt"/>
                <a:ea typeface="+mn-ea"/>
                <a:cs typeface="+mn-cs"/>
              </a:rPr>
              <a:t>e.g. samples of specimens collected on field; physical collections, software, curriculum materials, </a:t>
            </a:r>
            <a:r>
              <a:rPr lang="en-US" sz="1000" kern="1200" dirty="0">
                <a:solidFill>
                  <a:schemeClr val="tx1"/>
                </a:solidFill>
                <a:effectLst/>
                <a:latin typeface="+mn-lt"/>
                <a:ea typeface="+mn-ea"/>
                <a:cs typeface="+mn-cs"/>
              </a:rPr>
              <a:t>etc.</a:t>
            </a:r>
          </a:p>
          <a:p>
            <a:r>
              <a:rPr lang="en-US" sz="1000" kern="1200" dirty="0">
                <a:solidFill>
                  <a:schemeClr val="tx1"/>
                </a:solidFill>
                <a:effectLst/>
                <a:latin typeface="+mn-lt"/>
                <a:ea typeface="+mn-ea"/>
                <a:cs typeface="+mn-cs"/>
              </a:rPr>
              <a:t>The DMP should consider, not only primary data, but also secondary data; not only peer-reviewed publications but also communications material, documents for stakeholders, etc. In addition, it should include physical objects such as specimens, </a:t>
            </a:r>
            <a:r>
              <a:rPr lang="en-US" sz="1000" kern="1200" dirty="0" err="1">
                <a:solidFill>
                  <a:schemeClr val="tx1"/>
                </a:solidFill>
                <a:effectLst/>
                <a:latin typeface="+mn-lt"/>
                <a:ea typeface="+mn-ea"/>
                <a:cs typeface="+mn-cs"/>
              </a:rPr>
              <a:t>etc</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(Issu du Guide </a:t>
            </a:r>
            <a:r>
              <a:rPr lang="en-US" sz="1000" kern="1200" dirty="0" err="1">
                <a:solidFill>
                  <a:schemeClr val="tx1"/>
                </a:solidFill>
                <a:effectLst/>
                <a:latin typeface="+mn-lt"/>
                <a:ea typeface="+mn-ea"/>
                <a:cs typeface="+mn-cs"/>
              </a:rPr>
              <a:t>Biodiversa</a:t>
            </a:r>
            <a:r>
              <a:rPr lang="en-US" sz="1000" kern="1200" dirty="0">
                <a:solidFill>
                  <a:schemeClr val="tx1"/>
                </a:solidFill>
                <a:effectLst/>
                <a:latin typeface="+mn-lt"/>
                <a:ea typeface="+mn-ea"/>
                <a:cs typeface="+mn-cs"/>
              </a:rPr>
              <a:t>:</a:t>
            </a:r>
            <a:r>
              <a:rPr lang="en-US" sz="1000" kern="1200" baseline="0" dirty="0">
                <a:solidFill>
                  <a:schemeClr val="tx1"/>
                </a:solidFill>
                <a:effectLst/>
                <a:latin typeface="+mn-lt"/>
                <a:ea typeface="+mn-ea"/>
                <a:cs typeface="+mn-cs"/>
              </a:rPr>
              <a:t> </a:t>
            </a:r>
            <a:r>
              <a:rPr lang="en-US" sz="1000" kern="1200" baseline="0" dirty="0">
                <a:solidFill>
                  <a:schemeClr val="tx1"/>
                </a:solidFill>
                <a:effectLst/>
                <a:latin typeface="+mn-lt"/>
                <a:ea typeface="+mn-ea"/>
                <a:cs typeface="+mn-cs"/>
                <a:hlinkClick r:id="rId3"/>
              </a:rPr>
              <a:t>http://www.biodiversa.org/1677/download</a:t>
            </a:r>
            <a:r>
              <a:rPr lang="en-US" sz="1000" kern="1200" baseline="0" dirty="0">
                <a:solidFill>
                  <a:schemeClr val="tx1"/>
                </a:solidFill>
                <a:effectLst/>
                <a:latin typeface="+mn-lt"/>
                <a:ea typeface="+mn-ea"/>
                <a:cs typeface="+mn-cs"/>
              </a:rPr>
              <a:t>).</a:t>
            </a:r>
          </a:p>
          <a:p>
            <a:endParaRPr lang="en-US" sz="1000" dirty="0"/>
          </a:p>
          <a:p>
            <a:pPr lvl="0">
              <a:defRPr/>
            </a:pPr>
            <a:r>
              <a:rPr lang="fr-FR" sz="1000" dirty="0"/>
              <a:t>Exemple de projet dont le PGD est par WP (OPTIMA: http://optima-h2020.eu/wp-content/uploads/2019/11/Deliverable-8.2-Data-Management-Plan-Support-Pack.pdf) et par type de données dans chaque WP : APOLLO (accessible sur le site de l’Europe: </a:t>
            </a:r>
            <a:r>
              <a:rPr lang="fr-FR" sz="1000" dirty="0">
                <a:hlinkClick r:id="rId4"/>
              </a:rPr>
              <a:t>https://ec.europa.eu/research/participants/documents/downloadPublic?documentIds=080166e5b1fa5c6c&amp;appId=PPGMS</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Exemple de projet dont le PGD est par pays et par site : STRADIV (Projet </a:t>
            </a:r>
            <a:r>
              <a:rPr lang="fr-FR" sz="1000" dirty="0" err="1"/>
              <a:t>Agropolis</a:t>
            </a:r>
            <a:r>
              <a:rPr lang="fr-FR" sz="1000" dirty="0"/>
              <a:t> coordonné par le Cirad): </a:t>
            </a:r>
            <a:r>
              <a:rPr lang="en-US" sz="1000" u="sng" dirty="0">
                <a:hlinkClick r:id="rId5"/>
              </a:rPr>
              <a:t>https://agritrop.cirad.fr/595724/1/CIRAD-PGD-STRADIV-V1.5_20020603.pdf</a:t>
            </a:r>
            <a:r>
              <a:rPr lang="en-US" sz="1000" dirty="0"/>
              <a:t> </a:t>
            </a:r>
            <a:r>
              <a:rPr lang="fr-FR" sz="1000" b="1" dirty="0">
                <a:solidFill>
                  <a:schemeClr val="accent2">
                    <a:lumMod val="60000"/>
                    <a:lumOff val="40000"/>
                  </a:schemeClr>
                </a:solidFill>
                <a:cs typeface="Arial" panose="020B0604020202020204" pitchFamily="34" charset="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1" dirty="0">
              <a:solidFill>
                <a:schemeClr val="accent2">
                  <a:lumMod val="60000"/>
                  <a:lumOff val="40000"/>
                </a:schemeClr>
              </a:solidFill>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cs typeface="Arial" panose="020B0604020202020204" pitchFamily="34" charset="0"/>
                <a:sym typeface="Wingdings" panose="05000000000000000000" pitchFamily="2" charset="2"/>
              </a:rPr>
              <a:t>Types de données : </a:t>
            </a:r>
            <a:endParaRPr lang="fr-FR" sz="1000" b="0" dirty="0">
              <a:solidFill>
                <a:schemeClr val="accent2">
                  <a:lumMod val="60000"/>
                  <a:lumOff val="40000"/>
                </a:schemeClr>
              </a:solidFill>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solidFill>
                  <a:schemeClr val="accent2">
                    <a:lumMod val="60000"/>
                    <a:lumOff val="40000"/>
                  </a:schemeClr>
                </a:solidFill>
                <a:cs typeface="Arial" panose="020B0604020202020204" pitchFamily="34" charset="0"/>
                <a:sym typeface="Wingdings" panose="05000000000000000000" pitchFamily="2" charset="2"/>
              </a:rPr>
              <a:t>données primaires issues de capteurs, de simulation, ou de moissonnage de ressources en ligne,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solidFill>
                  <a:schemeClr val="accent2">
                    <a:lumMod val="60000"/>
                    <a:lumOff val="40000"/>
                  </a:schemeClr>
                </a:solidFill>
                <a:cs typeface="Arial" panose="020B0604020202020204" pitchFamily="34" charset="0"/>
                <a:sym typeface="Wingdings" panose="05000000000000000000" pitchFamily="2" charset="2"/>
              </a:rPr>
              <a:t>données résultant de traitements informatiques complexes, comme c’est le cas des paramètres d’un modèle de machine </a:t>
            </a:r>
            <a:r>
              <a:rPr lang="fr-FR" sz="1000" b="0" dirty="0" err="1">
                <a:solidFill>
                  <a:schemeClr val="accent2">
                    <a:lumMod val="60000"/>
                    <a:lumOff val="40000"/>
                  </a:schemeClr>
                </a:solidFill>
                <a:cs typeface="Arial" panose="020B0604020202020204" pitchFamily="34" charset="0"/>
                <a:sym typeface="Wingdings" panose="05000000000000000000" pitchFamily="2" charset="2"/>
              </a:rPr>
              <a:t>learning</a:t>
            </a:r>
            <a:endParaRPr lang="fr-FR" sz="1000" b="0" dirty="0">
              <a:solidFill>
                <a:schemeClr val="accent2">
                  <a:lumMod val="60000"/>
                  <a:lumOff val="40000"/>
                </a:schemeClr>
              </a:solidFill>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a:cs typeface="Arial" panose="020B0604020202020204" pitchFamily="34" charset="0"/>
                <a:sym typeface="Wingdings" panose="05000000000000000000" pitchFamily="2" charset="2"/>
              </a:rPr>
              <a:t>Voir aussi sur </a:t>
            </a:r>
            <a:r>
              <a:rPr lang="fr-FR" sz="1000" b="0" dirty="0" err="1">
                <a:cs typeface="Arial" panose="020B0604020202020204" pitchFamily="34" charset="0"/>
                <a:sym typeface="Wingdings" panose="05000000000000000000" pitchFamily="2" charset="2"/>
              </a:rPr>
              <a:t>WikiData</a:t>
            </a:r>
            <a:r>
              <a:rPr lang="fr-FR" sz="1000" b="0" dirty="0">
                <a:cs typeface="Arial" panose="020B0604020202020204" pitchFamily="34" charset="0"/>
                <a:sym typeface="Wingdings" panose="05000000000000000000" pitchFamily="2" charset="2"/>
              </a:rPr>
              <a:t>: </a:t>
            </a:r>
            <a:r>
              <a:rPr lang="fr-FR" sz="1000" b="0" dirty="0">
                <a:solidFill>
                  <a:schemeClr val="accent2">
                    <a:lumMod val="60000"/>
                    <a:lumOff val="40000"/>
                  </a:schemeClr>
                </a:solidFill>
                <a:cs typeface="Arial" panose="020B0604020202020204" pitchFamily="34" charset="0"/>
                <a:sym typeface="Wingdings" panose="05000000000000000000" pitchFamily="2" charset="2"/>
                <a:hlinkClick r:id="rId6"/>
              </a:rPr>
              <a:t>https://wiki.dataseer.ai/doku.php?id=data_type</a:t>
            </a:r>
            <a:endParaRPr lang="fr-FR" sz="1000" b="0" dirty="0">
              <a:solidFill>
                <a:schemeClr val="accent2">
                  <a:lumMod val="60000"/>
                  <a:lumOff val="40000"/>
                </a:schemeClr>
              </a:solidFill>
              <a:cs typeface="Arial" panose="020B0604020202020204" pitchFamily="34" charset="0"/>
              <a:sym typeface="Wingdings" panose="05000000000000000000" pitchFamily="2" charset="2"/>
            </a:endParaRPr>
          </a:p>
          <a:p>
            <a:pPr lvl="0">
              <a:defRPr/>
            </a:pPr>
            <a:endParaRPr lang="fr-FR" sz="1000" b="0" dirty="0"/>
          </a:p>
          <a:p>
            <a:pPr lvl="0">
              <a:defRPr/>
            </a:pPr>
            <a:endParaRPr lang="fr-FR" sz="1000" dirty="0"/>
          </a:p>
          <a:p>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246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467225"/>
          </a:xfrm>
        </p:spPr>
        <p:txBody>
          <a:bodyPr/>
          <a:lstStyle/>
          <a:p>
            <a:r>
              <a:rPr lang="fr-FR" sz="1000" dirty="0"/>
              <a:t>Autres exemples:</a:t>
            </a:r>
          </a:p>
          <a:p>
            <a:r>
              <a:rPr lang="fr-FR" sz="1000" dirty="0">
                <a:solidFill>
                  <a:srgbClr val="FF66FF"/>
                </a:solidFill>
                <a:latin typeface="Arial" panose="020B0604020202020204" pitchFamily="34" charset="0"/>
                <a:cs typeface="Arial" panose="020B0604020202020204" pitchFamily="34" charset="0"/>
              </a:rPr>
              <a:t>Données sur les services écosystémiques de systèmes agroforestiers </a:t>
            </a:r>
            <a:r>
              <a:rPr lang="fr-FR" sz="900" dirty="0">
                <a:solidFill>
                  <a:srgbClr val="0066FF"/>
                </a:solidFill>
                <a:latin typeface="Arial" panose="020B0604020202020204" pitchFamily="34" charset="0"/>
                <a:cs typeface="Arial" panose="020B0604020202020204" pitchFamily="34" charset="0"/>
              </a:rPr>
              <a:t>(stockage C, fourniture bois d’</a:t>
            </a:r>
            <a:r>
              <a:rPr lang="fr-FR" sz="900" dirty="0" err="1">
                <a:solidFill>
                  <a:srgbClr val="0066FF"/>
                </a:solidFill>
                <a:latin typeface="Arial" panose="020B0604020202020204" pitchFamily="34" charset="0"/>
                <a:cs typeface="Arial" panose="020B0604020202020204" pitchFamily="34" charset="0"/>
              </a:rPr>
              <a:t>oeuvre</a:t>
            </a:r>
            <a:r>
              <a:rPr lang="fr-FR" sz="900" dirty="0">
                <a:solidFill>
                  <a:srgbClr val="0066FF"/>
                </a:solidFill>
                <a:latin typeface="Arial" panose="020B0604020202020204" pitchFamily="34" charset="0"/>
                <a:cs typeface="Arial" panose="020B0604020202020204" pitchFamily="34" charset="0"/>
              </a:rPr>
              <a:t> + bois-énergie, conservation de la biodiversité) </a:t>
            </a:r>
            <a:r>
              <a:rPr lang="fr-FR" sz="1000" dirty="0">
                <a:solidFill>
                  <a:srgbClr val="0066FF"/>
                </a:solidFill>
                <a:latin typeface="Arial" panose="020B0604020202020204" pitchFamily="34" charset="0"/>
                <a:cs typeface="Arial" panose="020B0604020202020204" pitchFamily="34" charset="0"/>
              </a:rPr>
              <a:t>en </a:t>
            </a:r>
            <a:r>
              <a:rPr lang="fr-FR" sz="1000" dirty="0">
                <a:solidFill>
                  <a:srgbClr val="FF66FF"/>
                </a:solidFill>
                <a:latin typeface="Arial" panose="020B0604020202020204" pitchFamily="34" charset="0"/>
                <a:cs typeface="Arial" panose="020B0604020202020204" pitchFamily="34" charset="0"/>
              </a:rPr>
              <a:t>Côte d’Ivoire</a:t>
            </a:r>
            <a:r>
              <a:rPr lang="fr-FR" sz="1000" dirty="0">
                <a:solidFill>
                  <a:srgbClr val="0066FF"/>
                </a:solidFill>
                <a:latin typeface="Arial" panose="020B0604020202020204" pitchFamily="34" charset="0"/>
                <a:cs typeface="Arial" panose="020B0604020202020204" pitchFamily="34" charset="0"/>
              </a:rPr>
              <a:t>, collectées entre 2018 et2022.</a:t>
            </a:r>
            <a:endParaRPr lang="fr-FR" sz="1000" dirty="0"/>
          </a:p>
          <a:p>
            <a:r>
              <a:rPr lang="fr-FR" sz="1000" dirty="0"/>
              <a:t>Données caractérisant les qualités aromatique, organoleptique, et éthique du cacao de différentes zones géographiques en lien avec la composition biochimique du produit fini: issues d’entretiens et de focus groupes</a:t>
            </a:r>
          </a:p>
          <a:p>
            <a:r>
              <a:rPr lang="fr-FR" sz="1000" dirty="0"/>
              <a:t>Objectif: favoriser la plantation de variétés de cacao aux profils aromatiques recherchés.</a:t>
            </a:r>
          </a:p>
          <a:p>
            <a:r>
              <a:rPr lang="fr-FR" sz="1000" dirty="0"/>
              <a:t>Données moléculaires générées sur les poissons (évaluation du taux de fragmentation de l'ADN </a:t>
            </a:r>
            <a:r>
              <a:rPr lang="fr-FR" sz="1000" dirty="0" err="1"/>
              <a:t>etc</a:t>
            </a:r>
            <a:r>
              <a:rPr lang="fr-FR" sz="1000" dirty="0"/>
              <a:t>) et autres études réalisées sur Allium </a:t>
            </a:r>
            <a:r>
              <a:rPr lang="fr-FR" sz="1000" dirty="0" err="1"/>
              <a:t>cepa</a:t>
            </a:r>
            <a:r>
              <a:rPr lang="fr-FR" sz="1000" dirty="0"/>
              <a:t> (oignon) pour évaluer l'impact de la qualité de l'eau de différents sites piscicoles</a:t>
            </a:r>
          </a:p>
          <a:p>
            <a:r>
              <a:rPr lang="fr-FR" sz="1000" dirty="0"/>
              <a:t>données physico-chimiques et toxicologiques (Projet C4F - module 2.1.2) </a:t>
            </a:r>
          </a:p>
          <a:p>
            <a:endParaRPr lang="fr-FR" sz="1000" dirty="0"/>
          </a:p>
          <a:p>
            <a:r>
              <a:rPr lang="fr-FR" sz="1000" dirty="0"/>
              <a:t>Autre exemple issu du Guide-Grille de saisie de métadonnées développée par le MNHN (muséum national d’histoire naturelle) selon les normes ISO 19 115 et la directive INSPIRE: </a:t>
            </a:r>
            <a:r>
              <a:rPr lang="fr-FR" sz="1000" dirty="0">
                <a:hlinkClick r:id="rId3"/>
              </a:rPr>
              <a:t>https://www.indores.fr/sites/default/files/documents/Guide%20d%27aide%20pour%20la%20saisie%20des%20m%C3%A9tadonn%C3%A9es%20-%20version%20juillet%202018.pdf</a:t>
            </a:r>
            <a:r>
              <a:rPr lang="fr-FR" sz="1000" dirty="0"/>
              <a:t> </a:t>
            </a:r>
          </a:p>
          <a:p>
            <a:r>
              <a:rPr lang="fr-FR" sz="1000" kern="1200" dirty="0">
                <a:solidFill>
                  <a:schemeClr val="tx1"/>
                </a:solidFill>
                <a:effectLst/>
                <a:latin typeface="+mn-lt"/>
                <a:ea typeface="+mn-ea"/>
                <a:cs typeface="+mn-cs"/>
              </a:rPr>
              <a:t>Carte piézométrique de la nappe basse dans la zone de </a:t>
            </a:r>
            <a:r>
              <a:rPr lang="fr-FR" sz="1000" kern="1200" dirty="0" err="1">
                <a:solidFill>
                  <a:schemeClr val="tx1"/>
                </a:solidFill>
                <a:effectLst/>
                <a:latin typeface="+mn-lt"/>
                <a:ea typeface="+mn-ea"/>
                <a:cs typeface="+mn-cs"/>
              </a:rPr>
              <a:t>Bregnier-Cordon</a:t>
            </a:r>
            <a:r>
              <a:rPr lang="fr-FR" sz="1000" kern="1200" dirty="0">
                <a:solidFill>
                  <a:schemeClr val="tx1"/>
                </a:solidFill>
                <a:effectLst/>
                <a:latin typeface="+mn-lt"/>
                <a:ea typeface="+mn-ea"/>
                <a:cs typeface="+mn-cs"/>
              </a:rPr>
              <a:t> du 22 au 23/11/1979.</a:t>
            </a:r>
            <a:br>
              <a:rPr lang="fr-FR" sz="1000" dirty="0"/>
            </a:br>
            <a:r>
              <a:rPr lang="fr-FR" sz="1000" kern="1200" dirty="0">
                <a:solidFill>
                  <a:schemeClr val="tx1"/>
                </a:solidFill>
                <a:effectLst/>
                <a:latin typeface="+mn-lt"/>
                <a:ea typeface="+mn-ea"/>
                <a:cs typeface="+mn-cs"/>
              </a:rPr>
              <a:t>« Carte » : type de données</a:t>
            </a:r>
            <a:br>
              <a:rPr lang="fr-FR" sz="1000" dirty="0"/>
            </a:br>
            <a:r>
              <a:rPr lang="fr-FR" sz="1000" kern="1200" dirty="0">
                <a:solidFill>
                  <a:schemeClr val="tx1"/>
                </a:solidFill>
                <a:effectLst/>
                <a:latin typeface="+mn-lt"/>
                <a:ea typeface="+mn-ea"/>
                <a:cs typeface="+mn-cs"/>
              </a:rPr>
              <a:t>« piézométrique » : renseigne sur la donnée de façon claire</a:t>
            </a:r>
            <a:br>
              <a:rPr lang="fr-FR" sz="1000" dirty="0"/>
            </a:br>
            <a:r>
              <a:rPr lang="fr-FR" sz="1000" kern="1200" dirty="0">
                <a:solidFill>
                  <a:schemeClr val="tx1"/>
                </a:solidFill>
                <a:effectLst/>
                <a:latin typeface="+mn-lt"/>
                <a:ea typeface="+mn-ea"/>
                <a:cs typeface="+mn-cs"/>
              </a:rPr>
              <a:t>« de la nappe basse dans la zone de </a:t>
            </a:r>
            <a:r>
              <a:rPr lang="fr-FR" sz="1000" kern="1200" dirty="0" err="1">
                <a:solidFill>
                  <a:schemeClr val="tx1"/>
                </a:solidFill>
                <a:effectLst/>
                <a:latin typeface="+mn-lt"/>
                <a:ea typeface="+mn-ea"/>
                <a:cs typeface="+mn-cs"/>
              </a:rPr>
              <a:t>Bregnier-Cordon</a:t>
            </a:r>
            <a:r>
              <a:rPr lang="fr-FR" sz="1000" kern="1200" dirty="0">
                <a:solidFill>
                  <a:schemeClr val="tx1"/>
                </a:solidFill>
                <a:effectLst/>
                <a:latin typeface="+mn-lt"/>
                <a:ea typeface="+mn-ea"/>
                <a:cs typeface="+mn-cs"/>
              </a:rPr>
              <a:t> » : emprise géographique</a:t>
            </a:r>
            <a:br>
              <a:rPr lang="fr-FR" sz="1000" dirty="0"/>
            </a:br>
            <a:r>
              <a:rPr lang="fr-FR" sz="1000" kern="1200" dirty="0">
                <a:solidFill>
                  <a:schemeClr val="tx1"/>
                </a:solidFill>
                <a:effectLst/>
                <a:latin typeface="+mn-lt"/>
                <a:ea typeface="+mn-ea"/>
                <a:cs typeface="+mn-cs"/>
              </a:rPr>
              <a:t>« du 22 au 23/11/1979 » : date de production de la donnée.</a:t>
            </a:r>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26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35</a:t>
            </a:fld>
            <a:endParaRPr lang="fr-FR"/>
          </a:p>
        </p:txBody>
      </p:sp>
    </p:spTree>
    <p:extLst>
      <p:ext uri="{BB962C8B-B14F-4D97-AF65-F5344CB8AC3E}">
        <p14:creationId xmlns:p14="http://schemas.microsoft.com/office/powerpoint/2010/main" val="3269708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Issu du PGD du projet </a:t>
            </a:r>
            <a:r>
              <a:rPr lang="fr-FR" sz="1000" b="1" dirty="0">
                <a:sym typeface="Wingdings" panose="05000000000000000000" pitchFamily="2" charset="2"/>
              </a:rPr>
              <a:t>IMPRINT</a:t>
            </a:r>
            <a:r>
              <a:rPr lang="fr-FR" sz="1000" dirty="0">
                <a:sym typeface="Wingdings" panose="05000000000000000000" pitchFamily="2" charset="2"/>
              </a:rPr>
              <a:t> - </a:t>
            </a:r>
            <a:r>
              <a:rPr lang="fr-FR" sz="1000" dirty="0" err="1">
                <a:sym typeface="Wingdings" panose="05000000000000000000" pitchFamily="2" charset="2"/>
              </a:rPr>
              <a:t>IMpacts</a:t>
            </a:r>
            <a:r>
              <a:rPr lang="fr-FR" sz="1000" dirty="0">
                <a:sym typeface="Wingdings" panose="05000000000000000000" pitchFamily="2" charset="2"/>
              </a:rPr>
              <a:t> des </a:t>
            </a:r>
            <a:r>
              <a:rPr lang="fr-FR" sz="1000" dirty="0" err="1">
                <a:sym typeface="Wingdings" panose="05000000000000000000" pitchFamily="2" charset="2"/>
              </a:rPr>
              <a:t>PRocessus</a:t>
            </a:r>
            <a:r>
              <a:rPr lang="fr-FR" sz="1000" dirty="0">
                <a:sym typeface="Wingdings" panose="05000000000000000000" pitchFamily="2" charset="2"/>
              </a:rPr>
              <a:t> </a:t>
            </a:r>
            <a:r>
              <a:rPr lang="fr-FR" sz="1000" dirty="0" err="1">
                <a:sym typeface="Wingdings" panose="05000000000000000000" pitchFamily="2" charset="2"/>
              </a:rPr>
              <a:t>mIcroclimatiques</a:t>
            </a:r>
            <a:r>
              <a:rPr lang="fr-FR" sz="1000" dirty="0">
                <a:sym typeface="Wingdings" panose="05000000000000000000" pitchFamily="2" charset="2"/>
              </a:rPr>
              <a:t> sur la </a:t>
            </a:r>
            <a:r>
              <a:rPr lang="fr-FR" sz="1000" dirty="0" err="1">
                <a:sym typeface="Wingdings" panose="05000000000000000000" pitchFamily="2" charset="2"/>
              </a:rPr>
              <a:t>redistributioN</a:t>
            </a:r>
            <a:r>
              <a:rPr lang="fr-FR" sz="1000" dirty="0">
                <a:sym typeface="Wingdings" panose="05000000000000000000" pitchFamily="2" charset="2"/>
              </a:rPr>
              <a:t> de la </a:t>
            </a:r>
            <a:r>
              <a:rPr lang="fr-FR" sz="1000" dirty="0" err="1">
                <a:sym typeface="Wingdings" panose="05000000000000000000" pitchFamily="2" charset="2"/>
              </a:rPr>
              <a:t>biodiversiTé</a:t>
            </a:r>
            <a:r>
              <a:rPr lang="fr-FR" sz="1000" dirty="0">
                <a:sym typeface="Wingdings" panose="05000000000000000000" pitchFamily="2" charset="2"/>
              </a:rPr>
              <a:t> forestière en contexte de réchauffement du macroclimat.</a:t>
            </a:r>
          </a:p>
          <a:p>
            <a:r>
              <a:rPr lang="fr-FR" sz="1000" dirty="0">
                <a:sym typeface="Wingdings" panose="05000000000000000000" pitchFamily="2" charset="2"/>
                <a:hlinkClick r:id="rId3"/>
              </a:rPr>
              <a:t>https://dmp.opidor.fr/plans/5082/export.pdf</a:t>
            </a:r>
            <a:endParaRPr lang="fr-FR" sz="10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Projet ANR: </a:t>
            </a:r>
            <a:r>
              <a:rPr lang="fr-FR" sz="1000" dirty="0">
                <a:sym typeface="Wingdings" panose="05000000000000000000" pitchFamily="2" charset="2"/>
                <a:hlinkClick r:id="rId4"/>
              </a:rPr>
              <a:t>https://anr.fr/Projet-ANR-19-CE32-0005</a:t>
            </a:r>
            <a:r>
              <a:rPr lang="fr-FR" sz="10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ym typeface="Wingdings" panose="05000000000000000000" pitchFamily="2" charset="2"/>
              </a:rPr>
              <a:t>Site du projet: </a:t>
            </a:r>
            <a:r>
              <a:rPr lang="fr-FR" sz="1000" dirty="0">
                <a:sym typeface="Wingdings" panose="05000000000000000000" pitchFamily="2" charset="2"/>
                <a:hlinkClick r:id="rId5"/>
              </a:rPr>
              <a:t>https://microclimat.cnrs.fr/</a:t>
            </a:r>
            <a:r>
              <a:rPr lang="fr-FR" sz="1000" dirty="0">
                <a:sym typeface="Wingdings" panose="05000000000000000000" pitchFamily="2" charset="2"/>
              </a:rPr>
              <a:t> </a:t>
            </a:r>
          </a:p>
          <a:p>
            <a:endParaRPr lang="fr-FR" sz="1000" dirty="0">
              <a:sym typeface="Wingdings" panose="05000000000000000000" pitchFamily="2" charset="2"/>
            </a:endParaRPr>
          </a:p>
          <a:p>
            <a:r>
              <a:rPr lang="fr-FR" sz="1000" dirty="0">
                <a:sym typeface="Wingdings" panose="05000000000000000000" pitchFamily="2" charset="2"/>
              </a:rPr>
              <a:t>Autre exemple:</a:t>
            </a:r>
          </a:p>
          <a:p>
            <a:r>
              <a:rPr lang="fr-FR" sz="1000" dirty="0">
                <a:sym typeface="Wingdings" panose="05000000000000000000" pitchFamily="2" charset="2"/>
              </a:rPr>
              <a:t>Projet </a:t>
            </a:r>
            <a:r>
              <a:rPr lang="fr-FR" sz="1000" b="1" dirty="0" err="1">
                <a:sym typeface="Wingdings" panose="05000000000000000000" pitchFamily="2" charset="2"/>
              </a:rPr>
              <a:t>NextGen</a:t>
            </a:r>
            <a:r>
              <a:rPr lang="fr-FR" sz="1000" dirty="0">
                <a:sym typeface="Wingdings" panose="05000000000000000000" pitchFamily="2" charset="2"/>
              </a:rPr>
              <a:t> - </a:t>
            </a:r>
            <a:r>
              <a:rPr lang="en-US" sz="1000" dirty="0">
                <a:sym typeface="Wingdings" panose="05000000000000000000" pitchFamily="2" charset="2"/>
              </a:rPr>
              <a:t>Towards a next generation of water systems and services for the circular economy. </a:t>
            </a:r>
            <a:r>
              <a:rPr lang="en-US" sz="1000" dirty="0">
                <a:sym typeface="Wingdings" panose="05000000000000000000" pitchFamily="2" charset="2"/>
                <a:hlinkClick r:id="rId6"/>
              </a:rPr>
              <a:t>https://cordis.europa.eu/project/id/776541/results</a:t>
            </a:r>
            <a:r>
              <a:rPr lang="en-US" sz="1000" dirty="0">
                <a:sym typeface="Wingdings" panose="05000000000000000000" pitchFamily="2" charset="2"/>
              </a:rPr>
              <a:t> </a:t>
            </a:r>
          </a:p>
          <a:p>
            <a:endParaRPr lang="fr-FR" sz="1000" dirty="0">
              <a:sym typeface="Wingdings" panose="05000000000000000000" pitchFamily="2" charset="2"/>
            </a:endParaRP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546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467225"/>
          </a:xfrm>
        </p:spPr>
        <p:txBody>
          <a:bodyPr/>
          <a:lstStyle/>
          <a:p>
            <a:r>
              <a:rPr lang="fr-FR" sz="1000" dirty="0">
                <a:sym typeface="Wingdings" panose="05000000000000000000" pitchFamily="2" charset="2"/>
              </a:rPr>
              <a:t>Issu du PGD du projet Atlas – Décrire, analyser et comprendre les effets de l’introduction de l’</a:t>
            </a:r>
            <a:r>
              <a:rPr lang="fr-FR" sz="1000" dirty="0" err="1">
                <a:sym typeface="Wingdings" panose="05000000000000000000" pitchFamily="2" charset="2"/>
              </a:rPr>
              <a:t>autodépistage</a:t>
            </a:r>
            <a:r>
              <a:rPr lang="fr-FR" sz="1000" dirty="0">
                <a:sym typeface="Wingdings" panose="05000000000000000000" pitchFamily="2" charset="2"/>
              </a:rPr>
              <a:t> du VIH en Afrique de l’Ouest à travers l’exemple du programme ATLAS en Côte d’Ivoire, au Mali et au Sénégal.</a:t>
            </a:r>
          </a:p>
          <a:p>
            <a:r>
              <a:rPr lang="fr-FR" sz="1000" dirty="0">
                <a:sym typeface="Wingdings" panose="05000000000000000000" pitchFamily="2" charset="2"/>
                <a:hlinkClick r:id="rId3"/>
              </a:rPr>
              <a:t>https://dmp.opidor.fr/plans/3354/export.pdf</a:t>
            </a:r>
            <a:endParaRPr lang="fr-FR" sz="1000" dirty="0">
              <a:sym typeface="Wingdings" panose="05000000000000000000" pitchFamily="2" charset="2"/>
            </a:endParaRPr>
          </a:p>
          <a:p>
            <a:r>
              <a:rPr lang="fr-FR" sz="1000" dirty="0">
                <a:sym typeface="Wingdings" panose="05000000000000000000" pitchFamily="2" charset="2"/>
              </a:rPr>
              <a:t>Projet UNITAID : </a:t>
            </a:r>
            <a:r>
              <a:rPr lang="fr-FR" sz="1000" dirty="0">
                <a:sym typeface="Wingdings" panose="05000000000000000000" pitchFamily="2" charset="2"/>
                <a:hlinkClick r:id="rId4"/>
              </a:rPr>
              <a:t>https://unitaid.org/news-blog/avec-le-projet-atlas-en-afrique-de-louest-une-innovation-majeure-au-plus-pres-du-terrain-pour-atteindre-lobjectif-mondial-lie-au-depistage-du-vih-dici-2020/#en</a:t>
            </a:r>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38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Projet </a:t>
            </a:r>
            <a:r>
              <a:rPr lang="fr-FR" sz="1000" b="1" dirty="0">
                <a:sym typeface="Wingdings" panose="05000000000000000000" pitchFamily="2" charset="2"/>
              </a:rPr>
              <a:t>STRADIV</a:t>
            </a:r>
            <a:r>
              <a:rPr lang="fr-FR" sz="1000" dirty="0">
                <a:sym typeface="Wingdings" panose="05000000000000000000" pitchFamily="2" charset="2"/>
              </a:rPr>
              <a:t> - </a:t>
            </a:r>
            <a:r>
              <a:rPr lang="en-US" sz="1000" dirty="0">
                <a:sym typeface="Wingdings" panose="05000000000000000000" pitchFamily="2" charset="2"/>
              </a:rPr>
              <a:t>System approach for the </a:t>
            </a:r>
            <a:r>
              <a:rPr lang="en-US" sz="1000" dirty="0" err="1">
                <a:sym typeface="Wingdings" panose="05000000000000000000" pitchFamily="2" charset="2"/>
              </a:rPr>
              <a:t>TRAnsition</a:t>
            </a:r>
            <a:r>
              <a:rPr lang="en-US" sz="1000" dirty="0">
                <a:sym typeface="Wingdings" panose="05000000000000000000" pitchFamily="2" charset="2"/>
              </a:rPr>
              <a:t> to bio-</a:t>
            </a:r>
            <a:r>
              <a:rPr lang="en-US" sz="1000" dirty="0" err="1">
                <a:sym typeface="Wingdings" panose="05000000000000000000" pitchFamily="2" charset="2"/>
              </a:rPr>
              <a:t>DIVersified</a:t>
            </a:r>
            <a:r>
              <a:rPr lang="en-US" sz="1000" dirty="0">
                <a:sym typeface="Wingdings" panose="05000000000000000000" pitchFamily="2" charset="2"/>
              </a:rPr>
              <a:t> agroecosystems.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ym typeface="Wingdings" panose="05000000000000000000" pitchFamily="2" charset="2"/>
              </a:rPr>
              <a:t>DMP V1 accessible par </a:t>
            </a:r>
            <a:r>
              <a:rPr lang="en-US" sz="1000" dirty="0" err="1">
                <a:sym typeface="Wingdings" panose="05000000000000000000" pitchFamily="2" charset="2"/>
              </a:rPr>
              <a:t>Agritrop</a:t>
            </a:r>
            <a:r>
              <a:rPr lang="en-US" sz="1000" dirty="0">
                <a:sym typeface="Wingdings" panose="05000000000000000000" pitchFamily="2" charset="2"/>
              </a:rPr>
              <a:t>:  </a:t>
            </a:r>
            <a:r>
              <a:rPr lang="fr-FR" sz="1000" dirty="0">
                <a:sym typeface="Wingdings" panose="05000000000000000000" pitchFamily="2" charset="2"/>
              </a:rPr>
              <a:t> </a:t>
            </a:r>
            <a:r>
              <a:rPr lang="fr-FR" sz="1000" dirty="0">
                <a:sym typeface="Wingdings" panose="05000000000000000000" pitchFamily="2" charset="2"/>
                <a:hlinkClick r:id="rId3"/>
              </a:rPr>
              <a:t>https://agritrop.cirad.fr/595724/1/CIRAD-PGD-STRADIV-V1.5_20020603.pdf</a:t>
            </a:r>
          </a:p>
          <a:p>
            <a:r>
              <a:rPr lang="fr-FR" sz="1000" dirty="0">
                <a:sym typeface="Wingdings" panose="05000000000000000000" pitchFamily="2" charset="2"/>
              </a:rPr>
              <a:t>Projet </a:t>
            </a:r>
            <a:r>
              <a:rPr lang="fr-FR" sz="1000" dirty="0" err="1">
                <a:sym typeface="Wingdings" panose="05000000000000000000" pitchFamily="2" charset="2"/>
              </a:rPr>
              <a:t>Agropolis</a:t>
            </a:r>
            <a:r>
              <a:rPr lang="fr-FR" sz="1000" dirty="0">
                <a:sym typeface="Wingdings" panose="05000000000000000000" pitchFamily="2" charset="2"/>
              </a:rPr>
              <a:t> coordonné par le </a:t>
            </a:r>
            <a:r>
              <a:rPr lang="fr-FR" sz="1000" dirty="0" err="1">
                <a:sym typeface="Wingdings" panose="05000000000000000000" pitchFamily="2" charset="2"/>
              </a:rPr>
              <a:t>cirad</a:t>
            </a:r>
            <a:r>
              <a:rPr lang="fr-FR" sz="1000" dirty="0">
                <a:sym typeface="Wingdings" panose="05000000000000000000" pitchFamily="2" charset="2"/>
              </a:rPr>
              <a:t>.</a:t>
            </a:r>
          </a:p>
          <a:p>
            <a:endParaRPr lang="fr-FR" sz="1000" dirty="0">
              <a:sym typeface="Wingdings" panose="05000000000000000000" pitchFamily="2" charset="2"/>
            </a:endParaRPr>
          </a:p>
          <a:p>
            <a:r>
              <a:rPr lang="fr-FR" sz="1000" dirty="0">
                <a:sym typeface="Wingdings" panose="05000000000000000000" pitchFamily="2" charset="2"/>
              </a:rPr>
              <a:t>Autres exemples :</a:t>
            </a:r>
          </a:p>
          <a:p>
            <a:r>
              <a:rPr lang="fr-FR" sz="1000" b="1" dirty="0">
                <a:sym typeface="Wingdings" panose="05000000000000000000" pitchFamily="2" charset="2"/>
              </a:rPr>
              <a:t>Projet PIE News </a:t>
            </a:r>
            <a:r>
              <a:rPr lang="fr-FR" sz="1000" dirty="0">
                <a:sym typeface="Wingdings" panose="05000000000000000000" pitchFamily="2" charset="2"/>
              </a:rPr>
              <a:t>- </a:t>
            </a:r>
            <a:r>
              <a:rPr lang="en-US" sz="1000" dirty="0">
                <a:sym typeface="Wingdings" panose="05000000000000000000" pitchFamily="2" charset="2"/>
              </a:rPr>
              <a:t>Poverty, Income, and Employment News : </a:t>
            </a:r>
            <a:r>
              <a:rPr lang="fr-FR" sz="1000" dirty="0">
                <a:sym typeface="Wingdings" panose="05000000000000000000" pitchFamily="2" charset="2"/>
                <a:hlinkClick r:id="rId4"/>
              </a:rPr>
              <a:t>https://cordis.europa.eu/project/id/687922/results</a:t>
            </a:r>
            <a:r>
              <a:rPr lang="fr-FR" sz="1000" dirty="0">
                <a:sym typeface="Wingdings" panose="05000000000000000000" pitchFamily="2" charset="2"/>
              </a:rPr>
              <a:t>  (</a:t>
            </a:r>
            <a:r>
              <a:rPr lang="fr-FR" sz="1000" dirty="0" err="1">
                <a:sym typeface="Wingdings" panose="05000000000000000000" pitchFamily="2" charset="2"/>
              </a:rPr>
              <a:t>acces</a:t>
            </a:r>
            <a:r>
              <a:rPr lang="fr-FR" sz="1000" dirty="0">
                <a:sym typeface="Wingdings" panose="05000000000000000000" pitchFamily="2" charset="2"/>
              </a:rPr>
              <a:t> au PGD en cliquant sur Open Research Data Pilot); tableau de données page 22.</a:t>
            </a:r>
          </a:p>
          <a:p>
            <a:endParaRPr lang="fr-FR" sz="1000" dirty="0">
              <a:sym typeface="Wingdings" panose="05000000000000000000" pitchFamily="2" charset="2"/>
            </a:endParaRPr>
          </a:p>
          <a:p>
            <a:r>
              <a:rPr lang="fr-FR" sz="1000" dirty="0" err="1">
                <a:sym typeface="Wingdings" panose="05000000000000000000" pitchFamily="2" charset="2"/>
              </a:rPr>
              <a:t>Datasets</a:t>
            </a:r>
            <a:r>
              <a:rPr lang="fr-FR" sz="1000" dirty="0">
                <a:sym typeface="Wingdings" panose="05000000000000000000" pitchFamily="2" charset="2"/>
              </a:rPr>
              <a:t> présentés sous forme tableau simple : projet </a:t>
            </a:r>
            <a:r>
              <a:rPr lang="fr-FR" sz="1000" b="1" dirty="0">
                <a:sym typeface="Wingdings" panose="05000000000000000000" pitchFamily="2" charset="2"/>
              </a:rPr>
              <a:t>OPERA:</a:t>
            </a:r>
            <a:r>
              <a:rPr lang="fr-FR" sz="1000" dirty="0">
                <a:sym typeface="Wingdings" panose="05000000000000000000" pitchFamily="2" charset="2"/>
              </a:rPr>
              <a:t> </a:t>
            </a:r>
            <a:r>
              <a:rPr lang="fr-FR" sz="1000" dirty="0">
                <a:sym typeface="Wingdings" panose="05000000000000000000" pitchFamily="2" charset="2"/>
                <a:hlinkClick r:id="rId5"/>
              </a:rPr>
              <a:t>http://opera-h2020.eu/wp-content/uploads/2016/03/OPERA_D8.5_Data-management-plan_TECNALIA_20160727_v1.0.pdf</a:t>
            </a:r>
            <a:r>
              <a:rPr lang="fr-FR" sz="1000" dirty="0">
                <a:sym typeface="Wingdings" panose="05000000000000000000" pitchFamily="2" charset="2"/>
              </a:rPr>
              <a:t> </a:t>
            </a:r>
          </a:p>
          <a:p>
            <a:endParaRPr lang="fr-FR" sz="1000" dirty="0">
              <a:sym typeface="Wingdings" panose="05000000000000000000" pitchFamily="2" charset="2"/>
            </a:endParaRPr>
          </a:p>
          <a:p>
            <a:r>
              <a:rPr lang="fr-FR" sz="1000" dirty="0">
                <a:sym typeface="Wingdings" panose="05000000000000000000" pitchFamily="2" charset="2"/>
              </a:rPr>
              <a:t>Projet </a:t>
            </a:r>
            <a:r>
              <a:rPr lang="fr-FR" sz="1000" b="1" dirty="0" err="1"/>
              <a:t>AfriAlliance</a:t>
            </a:r>
            <a:r>
              <a:rPr lang="fr-FR" sz="1000" dirty="0"/>
              <a:t> </a:t>
            </a:r>
            <a:r>
              <a:rPr lang="fr-FR" sz="1000" dirty="0">
                <a:sym typeface="Wingdings" panose="05000000000000000000" pitchFamily="2" charset="2"/>
              </a:rPr>
              <a:t> - </a:t>
            </a:r>
            <a:r>
              <a:rPr lang="en-US" sz="1000" dirty="0">
                <a:sym typeface="Wingdings" panose="05000000000000000000" pitchFamily="2" charset="2"/>
              </a:rPr>
              <a:t>Africa-EU Innovation Alliance for Water and Climate. </a:t>
            </a:r>
          </a:p>
          <a:p>
            <a:r>
              <a:rPr lang="en-US" sz="1000" dirty="0" err="1">
                <a:sym typeface="Wingdings" panose="05000000000000000000" pitchFamily="2" charset="2"/>
              </a:rPr>
              <a:t>Projet</a:t>
            </a:r>
            <a:r>
              <a:rPr lang="en-US" sz="1000" dirty="0">
                <a:sym typeface="Wingdings" panose="05000000000000000000" pitchFamily="2" charset="2"/>
              </a:rPr>
              <a:t> H2020: </a:t>
            </a:r>
            <a:r>
              <a:rPr lang="en-US" sz="1000" dirty="0">
                <a:sym typeface="Wingdings" panose="05000000000000000000" pitchFamily="2" charset="2"/>
                <a:hlinkClick r:id="rId6"/>
              </a:rPr>
              <a:t>https://cordis.europa.eu/project/id/689162/results</a:t>
            </a:r>
            <a:r>
              <a:rPr lang="en-US" sz="1000" dirty="0">
                <a:sym typeface="Wingdings" panose="05000000000000000000" pitchFamily="2" charset="2"/>
              </a:rPr>
              <a:t> </a:t>
            </a:r>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5555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sym typeface="Wingdings" panose="05000000000000000000" pitchFamily="2" charset="2"/>
              </a:rPr>
              <a:t>Issu du PGD du projet </a:t>
            </a:r>
            <a:r>
              <a:rPr lang="fr-FR" sz="1000" dirty="0" err="1">
                <a:sym typeface="Wingdings" panose="05000000000000000000" pitchFamily="2" charset="2"/>
              </a:rPr>
              <a:t>EcoStack</a:t>
            </a:r>
            <a:r>
              <a:rPr lang="fr-FR" sz="1000" dirty="0">
                <a:sym typeface="Wingdings" panose="05000000000000000000" pitchFamily="2" charset="2"/>
              </a:rPr>
              <a:t> - </a:t>
            </a:r>
            <a:r>
              <a:rPr lang="en-US" sz="1000" dirty="0">
                <a:sym typeface="Wingdings" panose="05000000000000000000" pitchFamily="2" charset="2"/>
              </a:rPr>
              <a:t>Stacking of ecosystem services: mechanisms and interactions for optimal crop protection, pollination enhancement, and productivity</a:t>
            </a:r>
          </a:p>
          <a:p>
            <a:r>
              <a:rPr lang="fr-FR" sz="1000" dirty="0">
                <a:sym typeface="Wingdings" panose="05000000000000000000" pitchFamily="2" charset="2"/>
                <a:hlinkClick r:id="rId3"/>
              </a:rPr>
              <a:t>https://cordis.europa.eu/project/id/773554/results</a:t>
            </a:r>
            <a:endParaRPr lang="fr-FR" sz="1000" dirty="0">
              <a:sym typeface="Wingdings" panose="05000000000000000000" pitchFamily="2" charset="2"/>
            </a:endParaRPr>
          </a:p>
          <a:p>
            <a:r>
              <a:rPr lang="fr-FR" sz="1000" dirty="0">
                <a:sym typeface="Wingdings" panose="05000000000000000000" pitchFamily="2" charset="2"/>
              </a:rPr>
              <a:t>(</a:t>
            </a:r>
            <a:r>
              <a:rPr lang="fr-FR" sz="1000" dirty="0" err="1">
                <a:sym typeface="Wingdings" panose="05000000000000000000" pitchFamily="2" charset="2"/>
              </a:rPr>
              <a:t>acces</a:t>
            </a:r>
            <a:r>
              <a:rPr lang="fr-FR" sz="1000" dirty="0">
                <a:sym typeface="Wingdings" panose="05000000000000000000" pitchFamily="2" charset="2"/>
              </a:rPr>
              <a:t> au PGD dans « </a:t>
            </a:r>
            <a:r>
              <a:rPr lang="en-US" sz="1000" dirty="0">
                <a:sym typeface="Wingdings" panose="05000000000000000000" pitchFamily="2" charset="2"/>
              </a:rPr>
              <a:t>Open Research Data Pilot”)</a:t>
            </a:r>
          </a:p>
          <a:p>
            <a:endParaRPr lang="en-US" sz="1000" dirty="0">
              <a:sym typeface="Wingdings" panose="05000000000000000000" pitchFamily="2" charset="2"/>
            </a:endParaRPr>
          </a:p>
          <a:p>
            <a:r>
              <a:rPr lang="en-US" sz="1000" dirty="0" err="1">
                <a:sym typeface="Wingdings" panose="05000000000000000000" pitchFamily="2" charset="2"/>
              </a:rPr>
              <a:t>Autre</a:t>
            </a:r>
            <a:r>
              <a:rPr lang="en-US" sz="1000" dirty="0">
                <a:sym typeface="Wingdings" panose="05000000000000000000" pitchFamily="2" charset="2"/>
              </a:rPr>
              <a:t> </a:t>
            </a:r>
            <a:r>
              <a:rPr lang="en-US" sz="1000" dirty="0" err="1">
                <a:sym typeface="Wingdings" panose="05000000000000000000" pitchFamily="2" charset="2"/>
              </a:rPr>
              <a:t>exemple</a:t>
            </a:r>
            <a:r>
              <a:rPr lang="en-US" sz="1000" dirty="0">
                <a:sym typeface="Wingdings" panose="05000000000000000000" pitchFamily="2" charset="2"/>
              </a:rPr>
              <a:t>:</a:t>
            </a:r>
          </a:p>
          <a:p>
            <a:r>
              <a:rPr lang="fr-FR" sz="1000" dirty="0">
                <a:sym typeface="Wingdings" panose="05000000000000000000" pitchFamily="2" charset="2"/>
              </a:rPr>
              <a:t>Issu du PGD du projet Excalibur - </a:t>
            </a:r>
            <a:r>
              <a:rPr lang="en-US" sz="1000" dirty="0">
                <a:sym typeface="Wingdings" panose="05000000000000000000" pitchFamily="2" charset="2"/>
              </a:rPr>
              <a:t>Exploiting the multifunctional potential of belowground biodiversity in horticultural farming</a:t>
            </a:r>
            <a:endParaRPr lang="fr-FR" sz="1000" dirty="0">
              <a:sym typeface="Wingdings" panose="05000000000000000000" pitchFamily="2" charset="2"/>
            </a:endParaRPr>
          </a:p>
          <a:p>
            <a:r>
              <a:rPr lang="fr-FR" sz="1000" dirty="0">
                <a:sym typeface="Wingdings" panose="05000000000000000000" pitchFamily="2" charset="2"/>
                <a:hlinkClick r:id="rId4"/>
              </a:rPr>
              <a:t>https://cordis.europa.eu/project/id/817946/results</a:t>
            </a:r>
            <a:r>
              <a:rPr lang="fr-FR" sz="1000" dirty="0">
                <a:sym typeface="Wingdings" panose="05000000000000000000" pitchFamily="2" charset="2"/>
              </a:rPr>
              <a:t>  (</a:t>
            </a:r>
            <a:r>
              <a:rPr lang="fr-FR" sz="1000" dirty="0" err="1">
                <a:sym typeface="Wingdings" panose="05000000000000000000" pitchFamily="2" charset="2"/>
              </a:rPr>
              <a:t>acces</a:t>
            </a:r>
            <a:r>
              <a:rPr lang="fr-FR" sz="1000" dirty="0">
                <a:sym typeface="Wingdings" panose="05000000000000000000" pitchFamily="2" charset="2"/>
              </a:rPr>
              <a:t> au PGD dans « </a:t>
            </a:r>
            <a:r>
              <a:rPr lang="en-US" sz="1000" dirty="0">
                <a:sym typeface="Wingdings" panose="05000000000000000000" pitchFamily="2" charset="2"/>
              </a:rPr>
              <a:t>Open Research Data Pilot”)</a:t>
            </a:r>
            <a:endParaRPr lang="fr-FR" sz="1000" dirty="0">
              <a:sym typeface="Wingdings" panose="05000000000000000000" pitchFamily="2" charset="2"/>
            </a:endParaRPr>
          </a:p>
          <a:p>
            <a:endParaRPr lang="fr-FR" dirty="0">
              <a:sym typeface="Wingdings" panose="05000000000000000000" pitchFamily="2" charset="2"/>
            </a:endParaRPr>
          </a:p>
          <a:p>
            <a:endParaRPr lang="fr-FR" dirty="0">
              <a:sym typeface="Wingdings" panose="05000000000000000000" pitchFamily="2" charset="2"/>
            </a:endParaRPr>
          </a:p>
          <a:p>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67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noProof="0" dirty="0"/>
              <a:t>Plus qu’un document, c’est une :</a:t>
            </a:r>
          </a:p>
          <a:p>
            <a:r>
              <a:rPr lang="fr-FR" sz="1000" noProof="0" dirty="0"/>
              <a:t>-  </a:t>
            </a:r>
            <a:r>
              <a:rPr lang="fr-FR" sz="1000" b="1" noProof="0" dirty="0"/>
              <a:t>incitation à mettre en place des BP</a:t>
            </a:r>
            <a:r>
              <a:rPr lang="fr-FR" sz="1000" b="0" noProof="0" dirty="0"/>
              <a:t>; permet d’assurer </a:t>
            </a:r>
            <a:r>
              <a:rPr lang="fr-FR" sz="1000" noProof="0" dirty="0"/>
              <a:t>la traçabilité des méthodes et donc la transparence des recherches, la qualité des données et donc garantir l’intégrité scientifique </a:t>
            </a:r>
            <a:r>
              <a:rPr lang="fr-FR" sz="1000" i="1" noProof="0" dirty="0"/>
              <a:t>(= ensemble des règles et valeurs qui régissent toute activité</a:t>
            </a:r>
            <a:r>
              <a:rPr lang="fr-FR" sz="1000" i="1" baseline="0" noProof="0" dirty="0"/>
              <a:t> de recherche pour en </a:t>
            </a:r>
            <a:r>
              <a:rPr lang="fr-FR" sz="1000" i="1" noProof="0" dirty="0"/>
              <a:t>garantir le</a:t>
            </a:r>
            <a:r>
              <a:rPr lang="fr-FR" sz="1000" i="1" baseline="0" noProof="0" dirty="0"/>
              <a:t> caractère honnête et rigoureux</a:t>
            </a:r>
            <a:r>
              <a:rPr lang="fr-FR" sz="1000" baseline="0" noProof="0" dirty="0"/>
              <a:t>)</a:t>
            </a:r>
            <a:r>
              <a:rPr lang="fr-FR" sz="1000" noProof="0" dirty="0"/>
              <a:t>.</a:t>
            </a:r>
          </a:p>
          <a:p>
            <a:pPr marL="0" indent="0">
              <a:buFontTx/>
              <a:buNone/>
            </a:pPr>
            <a:r>
              <a:rPr lang="fr-FR" sz="1000" b="1" noProof="0" dirty="0"/>
              <a:t>-  prise en compte de l’environnement juridique &amp; éthique </a:t>
            </a:r>
            <a:r>
              <a:rPr lang="fr-FR" sz="1000" noProof="0" dirty="0"/>
              <a:t>qui peut constituer un frein/verrou au partage et à l’exploitation des données produites par un projet et donc mise en conformité par rapport aux législations et principes éthiques.</a:t>
            </a:r>
          </a:p>
          <a:p>
            <a:pPr lvl="0">
              <a:defRPr/>
            </a:pPr>
            <a:r>
              <a:rPr lang="fr-FR" sz="1000" dirty="0"/>
              <a:t>     Le PGD assure la traçabilité des droits : données </a:t>
            </a:r>
            <a:r>
              <a:rPr lang="fr-FR" sz="1000" dirty="0" err="1"/>
              <a:t>pré-existantes</a:t>
            </a:r>
            <a:r>
              <a:rPr lang="fr-FR" sz="1000" dirty="0"/>
              <a:t> ? </a:t>
            </a:r>
            <a:r>
              <a:rPr lang="fr-FR" sz="1000" dirty="0" err="1"/>
              <a:t>régles</a:t>
            </a:r>
            <a:r>
              <a:rPr lang="fr-FR" sz="1000" dirty="0"/>
              <a:t> APA ? Partenariat privé ? …</a:t>
            </a:r>
          </a:p>
          <a:p>
            <a:r>
              <a:rPr lang="fr-FR" sz="1000" b="1" noProof="0" dirty="0"/>
              <a:t>- outil d’animation </a:t>
            </a:r>
            <a:r>
              <a:rPr lang="fr-FR" sz="1000" noProof="0" dirty="0"/>
              <a:t>permettant</a:t>
            </a:r>
            <a:r>
              <a:rPr lang="fr-FR" sz="1000" baseline="0" noProof="0" dirty="0"/>
              <a:t> aux partenaires de s’accorder dès le début du projet sur les </a:t>
            </a:r>
            <a:r>
              <a:rPr lang="fr-FR" sz="1000" noProof="0" dirty="0"/>
              <a:t>protocoles,</a:t>
            </a:r>
            <a:r>
              <a:rPr lang="fr-FR" sz="1000" baseline="0" noProof="0" dirty="0"/>
              <a:t> paramètres à mesurer,</a:t>
            </a:r>
            <a:r>
              <a:rPr lang="fr-FR" sz="1000" noProof="0" dirty="0"/>
              <a:t> unités choisies, …. </a:t>
            </a:r>
          </a:p>
          <a:p>
            <a:r>
              <a:rPr lang="fr-FR" sz="1000" dirty="0"/>
              <a:t>      de </a:t>
            </a:r>
            <a:r>
              <a:rPr lang="fr-FR" sz="1000" b="0" dirty="0"/>
              <a:t>clarifier les objectifs </a:t>
            </a:r>
            <a:r>
              <a:rPr lang="fr-FR" sz="1000" dirty="0"/>
              <a:t>en terme de partage et diffusion des données: jeux de données à partager ? entrepôt ? licences ? délai ? </a:t>
            </a:r>
          </a:p>
          <a:p>
            <a:pPr marL="0" indent="0">
              <a:buFontTx/>
              <a:buNone/>
            </a:pPr>
            <a:r>
              <a:rPr lang="fr-FR" sz="1000" dirty="0"/>
              <a:t>      </a:t>
            </a:r>
            <a:r>
              <a:rPr lang="fr-FR" sz="1000" dirty="0">
                <a:sym typeface="Wingdings" panose="05000000000000000000" pitchFamily="2" charset="2"/>
              </a:rPr>
              <a:t> définir la stratégie de valorisation ce</a:t>
            </a:r>
            <a:r>
              <a:rPr lang="fr-FR" sz="1000" baseline="0" dirty="0">
                <a:sym typeface="Wingdings" panose="05000000000000000000" pitchFamily="2" charset="2"/>
              </a:rPr>
              <a:t> qui </a:t>
            </a:r>
            <a:r>
              <a:rPr lang="fr-FR" sz="1000" dirty="0"/>
              <a:t>facilite la rédaction de l’accord de consortium qui doit accompagner tout projet.</a:t>
            </a:r>
          </a:p>
          <a:p>
            <a:pPr marL="0" indent="0">
              <a:buFontTx/>
              <a:buNone/>
            </a:pPr>
            <a:r>
              <a:rPr lang="fr-FR" sz="1000" dirty="0"/>
              <a:t>- </a:t>
            </a:r>
            <a:r>
              <a:rPr lang="fr-FR" sz="1000" b="1" dirty="0"/>
              <a:t>outil organisationnel </a:t>
            </a:r>
            <a:r>
              <a:rPr lang="fr-FR" sz="1000" dirty="0"/>
              <a:t>qui permet de mettre en œuvre et garantir le suivi de bonnes pratiques.</a:t>
            </a:r>
          </a:p>
          <a:p>
            <a:pPr marL="0" indent="0">
              <a:buFontTx/>
              <a:buNone/>
            </a:pPr>
            <a:endParaRPr lang="fr-FR" sz="800" noProof="0" dirty="0"/>
          </a:p>
          <a:p>
            <a:r>
              <a:rPr lang="fr-FR" sz="1000" dirty="0"/>
              <a:t>La feuille de route décrit de manière détaillée les objectifs à atteindre. Elle mentionne les éléments suivants : les moyens à mettre </a:t>
            </a:r>
            <a:r>
              <a:rPr lang="fr-FR" sz="1000" kern="1200" dirty="0">
                <a:solidFill>
                  <a:schemeClr val="tx1"/>
                </a:solidFill>
                <a:latin typeface="+mn-lt"/>
                <a:ea typeface="+mn-ea"/>
                <a:cs typeface="+mn-cs"/>
              </a:rPr>
              <a:t>en place, </a:t>
            </a:r>
            <a:r>
              <a:rPr lang="fr-FR" sz="10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les cibles</a:t>
            </a:r>
            <a:r>
              <a:rPr lang="fr-FR" sz="1000" kern="1200" dirty="0">
                <a:solidFill>
                  <a:schemeClr val="tx1"/>
                </a:solidFill>
                <a:latin typeface="+mn-lt"/>
                <a:ea typeface="+mn-ea"/>
                <a:cs typeface="+mn-cs"/>
              </a:rPr>
              <a:t>,</a:t>
            </a:r>
            <a:r>
              <a:rPr lang="fr-FR" sz="1000" dirty="0"/>
              <a:t> les tâches à réaliser et les priorités, le calendrier, les valeurs à respecter, etc.</a:t>
            </a:r>
          </a:p>
          <a:p>
            <a:endParaRPr lang="fr-FR" sz="800" dirty="0"/>
          </a:p>
          <a:p>
            <a:r>
              <a:rPr lang="fr-FR" sz="1000" i="0" dirty="0"/>
              <a:t>Le PGD doit inclure une description de la manière dont les données, résultats et conclusions de la recherche seront rendus accessibles au plus grand nombre.</a:t>
            </a:r>
          </a:p>
          <a:p>
            <a:endParaRPr lang="fr-FR" sz="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err="1"/>
              <a:t>Implementing</a:t>
            </a:r>
            <a:r>
              <a:rPr lang="fr-FR" sz="1000" dirty="0"/>
              <a:t> </a:t>
            </a:r>
            <a:r>
              <a:rPr lang="fr-FR" sz="1000" dirty="0" err="1"/>
              <a:t>research</a:t>
            </a:r>
            <a:r>
              <a:rPr lang="fr-FR" sz="1000" dirty="0"/>
              <a:t> data management </a:t>
            </a:r>
            <a:r>
              <a:rPr lang="fr-FR" sz="1000" dirty="0" err="1"/>
              <a:t>policies</a:t>
            </a:r>
            <a:r>
              <a:rPr lang="fr-FR" sz="1000" dirty="0"/>
              <a:t> </a:t>
            </a:r>
            <a:r>
              <a:rPr lang="fr-FR" sz="1000" dirty="0" err="1"/>
              <a:t>across</a:t>
            </a:r>
            <a:r>
              <a:rPr lang="fr-FR" sz="1000" dirty="0"/>
              <a:t> Europe. Rapport de Science Europe. 2020 : </a:t>
            </a:r>
            <a:r>
              <a:rPr lang="fr-FR" sz="1000" i="0" dirty="0">
                <a:hlinkClick r:id="rId4"/>
              </a:rPr>
              <a:t>https://www.scienceeurope.org/media/jikjlb2g/se_rdm_best_practices.pdf</a:t>
            </a:r>
            <a:r>
              <a:rPr lang="fr-FR" sz="1000" i="0" dirty="0"/>
              <a:t> </a:t>
            </a:r>
          </a:p>
          <a:p>
            <a:r>
              <a:rPr lang="fr-FR" sz="1000" dirty="0"/>
              <a:t>Informe sur les dates de soumission des PGD selon les bailleurs.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i="0" dirty="0">
              <a:hlinkClick r:id="rId4"/>
            </a:endParaRPr>
          </a:p>
          <a:p>
            <a:endParaRPr lang="fr-FR" sz="1000" i="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953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40</a:t>
            </a:fld>
            <a:endParaRPr lang="fr-FR"/>
          </a:p>
        </p:txBody>
      </p:sp>
    </p:spTree>
    <p:extLst>
      <p:ext uri="{BB962C8B-B14F-4D97-AF65-F5344CB8AC3E}">
        <p14:creationId xmlns:p14="http://schemas.microsoft.com/office/powerpoint/2010/main" val="4131505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41</a:t>
            </a:fld>
            <a:endParaRPr lang="fr-FR"/>
          </a:p>
        </p:txBody>
      </p:sp>
    </p:spTree>
    <p:extLst>
      <p:ext uri="{BB962C8B-B14F-4D97-AF65-F5344CB8AC3E}">
        <p14:creationId xmlns:p14="http://schemas.microsoft.com/office/powerpoint/2010/main" val="838657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dirty="0"/>
              <a:t>Projet "terri4sol : vers des pratiques de gestion durable du carbone organique des sols en Côte</a:t>
            </a:r>
          </a:p>
          <a:p>
            <a:r>
              <a:rPr lang="fr-FR" sz="1000" dirty="0"/>
              <a:t>D’Ivoire : </a:t>
            </a:r>
            <a:r>
              <a:rPr lang="fr-FR" sz="1000" dirty="0">
                <a:hlinkClick r:id="rId3"/>
              </a:rPr>
              <a:t>https://agritrop.cirad.fr/604742/1/DMP_du_projet_TERRI4SOL_produits_recherche_20230522_v1_finale.pdf</a:t>
            </a:r>
            <a:r>
              <a:rPr lang="fr-FR" sz="1000" dirty="0"/>
              <a:t> </a:t>
            </a:r>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42</a:t>
            </a:fld>
            <a:endParaRPr lang="fr-FR"/>
          </a:p>
        </p:txBody>
      </p:sp>
    </p:spTree>
    <p:extLst>
      <p:ext uri="{BB962C8B-B14F-4D97-AF65-F5344CB8AC3E}">
        <p14:creationId xmlns:p14="http://schemas.microsoft.com/office/powerpoint/2010/main" val="2931939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dirty="0" err="1"/>
              <a:t>Projet</a:t>
            </a:r>
            <a:r>
              <a:rPr lang="en-US" sz="1000" dirty="0"/>
              <a:t> </a:t>
            </a:r>
            <a:r>
              <a:rPr lang="en-US" sz="1000" b="1" dirty="0"/>
              <a:t>MISTIC</a:t>
            </a:r>
            <a:r>
              <a:rPr lang="en-US" sz="1000" dirty="0"/>
              <a:t>- Microbial communities and TIC : </a:t>
            </a:r>
            <a:r>
              <a:rPr lang="en-US" sz="1000" dirty="0">
                <a:hlinkClick r:id="rId3"/>
              </a:rPr>
              <a:t>https://dmp.opidor.fr/plans/19965/export.pdf</a:t>
            </a:r>
            <a:endParaRPr lang="en-US" sz="1000" dirty="0"/>
          </a:p>
          <a:p>
            <a:endParaRPr lang="en-US" sz="1000" dirty="0"/>
          </a:p>
          <a:p>
            <a:endParaRPr lang="fr-FR" sz="1000" dirty="0"/>
          </a:p>
          <a:p>
            <a:endParaRPr lang="fr-FR" sz="1000" dirty="0"/>
          </a:p>
          <a:p>
            <a:endParaRPr lang="fr-FR" sz="1000"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43</a:t>
            </a:fld>
            <a:endParaRPr lang="fr-FR"/>
          </a:p>
        </p:txBody>
      </p:sp>
    </p:spTree>
    <p:extLst>
      <p:ext uri="{BB962C8B-B14F-4D97-AF65-F5344CB8AC3E}">
        <p14:creationId xmlns:p14="http://schemas.microsoft.com/office/powerpoint/2010/main" val="3702982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Expliquer comment vous décrivez les données et quels standards disciplinaires vous suivez (métadonnées, normes, vocabulaires, format,…)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44</a:t>
            </a:fld>
            <a:endParaRPr lang="fr-FR"/>
          </a:p>
        </p:txBody>
      </p:sp>
    </p:spTree>
    <p:extLst>
      <p:ext uri="{BB962C8B-B14F-4D97-AF65-F5344CB8AC3E}">
        <p14:creationId xmlns:p14="http://schemas.microsoft.com/office/powerpoint/2010/main" val="3047609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9033415"/>
          </a:xfrm>
        </p:spPr>
        <p:txBody>
          <a:bodyPr/>
          <a:lstStyle/>
          <a:p>
            <a:r>
              <a:rPr lang="fr-FR" sz="1000" dirty="0"/>
              <a:t>Données préexistantes = produites avant ce projet, par vous (Ex : dans le projet X qui est terminé), par d’autres (Ex : collègues de l’université Y) ou qui sont accessibles dans des entrepôts ou des observatoires (Ex : FAOSTAT, GBIF, ISRIC,…) ou achetées à l’IGN ou </a:t>
            </a:r>
            <a:r>
              <a:rPr lang="fr-FR" sz="1000" dirty="0" err="1"/>
              <a:t>MétéoFrance</a:t>
            </a:r>
            <a:r>
              <a:rPr lang="fr-FR" sz="1000" dirty="0"/>
              <a:t> (voir le contrat d’achat).</a:t>
            </a:r>
          </a:p>
          <a:p>
            <a:r>
              <a:rPr lang="fr-FR" sz="1000" dirty="0"/>
              <a:t>Dans ce cas, mentionnez la source à l’origine de ces données préexistantes et précisez si elles sont libres d’utilisation ou protégées par des droits spécifiques ou des licences. </a:t>
            </a:r>
          </a:p>
          <a:p>
            <a:r>
              <a:rPr lang="fr-FR" sz="1000" dirty="0"/>
              <a:t>Si aucune donnée similaire aux </a:t>
            </a:r>
            <a:r>
              <a:rPr lang="fr-FR" sz="1000" dirty="0" err="1"/>
              <a:t>votres</a:t>
            </a:r>
            <a:r>
              <a:rPr lang="fr-FR" sz="1000" dirty="0"/>
              <a:t> n’est disponible, précisez-le car cela justifie le besoin de produire ces données pour répondre à votre question de recherche.</a:t>
            </a:r>
          </a:p>
          <a:p>
            <a:endParaRPr lang="fr-FR" sz="800" dirty="0"/>
          </a:p>
          <a:p>
            <a:r>
              <a:rPr lang="en-US" sz="1000" i="0" dirty="0" err="1"/>
              <a:t>Genomique</a:t>
            </a:r>
            <a:r>
              <a:rPr lang="en-US" sz="1000" i="0" dirty="0"/>
              <a:t> : ENA and INSDC Policies: </a:t>
            </a:r>
            <a:r>
              <a:rPr lang="en-US" sz="1000" i="0" dirty="0">
                <a:hlinkClick r:id="rId3"/>
              </a:rPr>
              <a:t>https://www.ebi.ac.uk/ena/browser/about/policies</a:t>
            </a:r>
            <a:r>
              <a:rPr lang="en-US" sz="1000" i="0" dirty="0"/>
              <a:t> </a:t>
            </a:r>
          </a:p>
          <a:p>
            <a:endParaRPr lang="en-US" sz="1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dirty="0" err="1"/>
              <a:t>FAOStat</a:t>
            </a:r>
            <a:r>
              <a:rPr lang="en-US" sz="1000" i="0" dirty="0"/>
              <a:t>: </a:t>
            </a:r>
            <a:r>
              <a:rPr lang="fr-FR" sz="1000" dirty="0">
                <a:hlinkClick r:id="rId4"/>
              </a:rPr>
              <a:t>https://www.fao.org/statistics/fr/</a:t>
            </a:r>
            <a:r>
              <a:rPr lang="fr-FR" sz="1000" dirty="0"/>
              <a:t> </a:t>
            </a:r>
          </a:p>
          <a:p>
            <a:r>
              <a:rPr lang="en-US" sz="1000" dirty="0"/>
              <a:t>The Food and Agriculture Organization of the United Nations (“FAO”) is mandated to collect, analyze, interpret, and disseminate information related to nutrition, food, and agriculture. </a:t>
            </a:r>
          </a:p>
          <a:p>
            <a:r>
              <a:rPr lang="en-US" sz="1000" dirty="0"/>
              <a:t>It publishes a number of databases and encourages the use of them for statistical, scientific, and research purposes. </a:t>
            </a:r>
          </a:p>
          <a:p>
            <a:r>
              <a:rPr lang="en-US" sz="1000" dirty="0"/>
              <a:t>All databases provide datasets free of charge, in machine-readable format, and subject to the terms of use of this agreement (“Dataset terms”) and the Terms and Conditions regarding the Reuse of Web content, which are incorporated herein by reference.</a:t>
            </a:r>
          </a:p>
          <a:p>
            <a:r>
              <a:rPr lang="en-US" sz="1000" dirty="0"/>
              <a:t>Specific statistical databases are covered by the </a:t>
            </a:r>
            <a:r>
              <a:rPr lang="en-US" sz="1000" dirty="0">
                <a:hlinkClick r:id="rId5"/>
              </a:rPr>
              <a:t>Open Data Licensing Policy</a:t>
            </a:r>
            <a:r>
              <a:rPr lang="en-US" sz="1000" dirty="0"/>
              <a:t>, and governed by the </a:t>
            </a:r>
            <a:r>
              <a:rPr lang="en-US" sz="1000" dirty="0">
                <a:hlinkClick r:id="rId6"/>
              </a:rPr>
              <a:t>Statistical Databases Terms of Use</a:t>
            </a:r>
            <a:r>
              <a:rPr lang="en-US" sz="1000" dirty="0"/>
              <a:t>. </a:t>
            </a:r>
          </a:p>
          <a:p>
            <a:r>
              <a:rPr lang="en-US" sz="1000" i="0" dirty="0"/>
              <a:t>“</a:t>
            </a:r>
            <a:r>
              <a:rPr lang="en-US" sz="1000" i="1" dirty="0"/>
              <a:t>Starting from November 30th, 2019, the Creative Commons 3.0 Intergovernmental Organization (IGO) license will be applied to all corporate databases included in Annex 1 available on www.FAO.org. The default license that will apply to these corporate databases is: Creative Commons Attribution-</a:t>
            </a:r>
          </a:p>
          <a:p>
            <a:r>
              <a:rPr lang="en-US" sz="1000" i="1" dirty="0" err="1"/>
              <a:t>NonCommercial-ShareAlike</a:t>
            </a:r>
            <a:r>
              <a:rPr lang="en-US" sz="1000" i="1" dirty="0"/>
              <a:t> 3.0 IGO (CC BY-NC- SA 3.0 IGO)</a:t>
            </a:r>
            <a:r>
              <a:rPr lang="en-US" sz="1000" i="0" dirty="0"/>
              <a:t>. </a:t>
            </a:r>
            <a:r>
              <a:rPr lang="en-US" sz="1000" i="1" dirty="0"/>
              <a:t>https://www.fao.org/3/ca7570en/ca7570en.pdf </a:t>
            </a:r>
          </a:p>
          <a:p>
            <a:endParaRPr lang="en-US" sz="1000" i="1" dirty="0"/>
          </a:p>
          <a:p>
            <a:r>
              <a:rPr lang="en-US" sz="1000" b="0" i="0" dirty="0"/>
              <a:t>World Bank; </a:t>
            </a:r>
          </a:p>
          <a:p>
            <a:r>
              <a:rPr lang="fr-FR" sz="800" dirty="0">
                <a:solidFill>
                  <a:prstClr val="black"/>
                </a:solidFill>
                <a:ea typeface="+mn-ea"/>
                <a:cs typeface="+mn-cs"/>
                <a:hlinkClick r:id="rId7"/>
              </a:rPr>
              <a:t>IMF</a:t>
            </a:r>
            <a:r>
              <a:rPr lang="fr-FR" sz="800" dirty="0">
                <a:solidFill>
                  <a:prstClr val="black"/>
                </a:solidFill>
                <a:ea typeface="+mn-ea"/>
                <a:cs typeface="+mn-cs"/>
              </a:rPr>
              <a:t>- </a:t>
            </a:r>
            <a:r>
              <a:rPr lang="fr-FR" sz="800" dirty="0"/>
              <a:t>International </a:t>
            </a:r>
            <a:r>
              <a:rPr lang="fr-FR" sz="800" dirty="0" err="1"/>
              <a:t>Monetary</a:t>
            </a:r>
            <a:r>
              <a:rPr lang="fr-FR" sz="800" dirty="0"/>
              <a:t> </a:t>
            </a:r>
            <a:r>
              <a:rPr lang="fr-FR" sz="800" dirty="0" err="1"/>
              <a:t>Fund</a:t>
            </a:r>
            <a:r>
              <a:rPr lang="fr-FR" sz="800" dirty="0"/>
              <a:t> : World </a:t>
            </a:r>
            <a:r>
              <a:rPr lang="fr-FR" sz="800" dirty="0" err="1"/>
              <a:t>Economic</a:t>
            </a:r>
            <a:r>
              <a:rPr lang="fr-FR" sz="800" dirty="0"/>
              <a:t> Outlook (WEO) </a:t>
            </a:r>
            <a:r>
              <a:rPr lang="fr-FR" sz="800" dirty="0" err="1"/>
              <a:t>database</a:t>
            </a:r>
            <a:r>
              <a:rPr lang="fr-FR" sz="800" dirty="0"/>
              <a:t> </a:t>
            </a:r>
          </a:p>
          <a:p>
            <a:r>
              <a:rPr lang="fr-FR" sz="800" dirty="0">
                <a:hlinkClick r:id="rId7"/>
              </a:rPr>
              <a:t>https://www.imf.org/en/Publications/SPROLLS/world-economic-outlook-databases</a:t>
            </a:r>
            <a:r>
              <a:rPr lang="fr-FR" sz="800" dirty="0"/>
              <a:t> </a:t>
            </a:r>
          </a:p>
          <a:p>
            <a:r>
              <a:rPr lang="en-US" sz="1000" i="0" dirty="0" err="1"/>
              <a:t>WorldClim</a:t>
            </a:r>
            <a:r>
              <a:rPr lang="en-US" sz="1000" i="0" dirty="0"/>
              <a:t> License : “</a:t>
            </a:r>
            <a:r>
              <a:rPr lang="en-US" sz="1000" i="1" dirty="0"/>
              <a:t>The data are freely available for academic use and other </a:t>
            </a:r>
            <a:r>
              <a:rPr lang="en-US" sz="1000" b="1" i="1" dirty="0"/>
              <a:t>non-commercial </a:t>
            </a:r>
            <a:r>
              <a:rPr lang="en-US" sz="1000" i="1" dirty="0"/>
              <a:t>use</a:t>
            </a:r>
            <a:r>
              <a:rPr lang="en-US" sz="1000" i="0" dirty="0"/>
              <a:t>”. </a:t>
            </a:r>
            <a:r>
              <a:rPr lang="en-US" sz="1000" i="0" dirty="0">
                <a:hlinkClick r:id="rId8"/>
              </a:rPr>
              <a:t>https://www.worldclim.org/about.html</a:t>
            </a:r>
            <a:r>
              <a:rPr lang="en-US" sz="1000" i="0" dirty="0"/>
              <a:t>  </a:t>
            </a:r>
          </a:p>
          <a:p>
            <a:r>
              <a:rPr lang="fr-FR" sz="1000" b="1" dirty="0"/>
              <a:t>CHELSA</a:t>
            </a:r>
            <a:r>
              <a:rPr lang="fr-FR" sz="1000" dirty="0"/>
              <a:t> : Climatologies at high </a:t>
            </a:r>
            <a:r>
              <a:rPr lang="fr-FR" sz="1000" dirty="0" err="1"/>
              <a:t>resolution</a:t>
            </a:r>
            <a:r>
              <a:rPr lang="fr-FR" sz="1000" dirty="0"/>
              <a:t> for the </a:t>
            </a:r>
            <a:r>
              <a:rPr lang="fr-FR" sz="1000" dirty="0" err="1"/>
              <a:t>earth’s</a:t>
            </a:r>
            <a:r>
              <a:rPr lang="fr-FR" sz="1000" dirty="0"/>
              <a:t> land surface areas: </a:t>
            </a:r>
            <a:r>
              <a:rPr lang="fr-FR" sz="1000" dirty="0">
                <a:hlinkClick r:id="rId9"/>
              </a:rPr>
              <a:t>http://chelsa-climate.org</a:t>
            </a:r>
            <a:r>
              <a:rPr lang="fr-FR" sz="1000" dirty="0"/>
              <a:t> </a:t>
            </a:r>
          </a:p>
          <a:p>
            <a:r>
              <a:rPr lang="fr-FR" sz="1000" dirty="0"/>
              <a:t>Ensemble de données climatiques à haute résolution pour la surface terrestre mondiale.</a:t>
            </a:r>
          </a:p>
          <a:p>
            <a:r>
              <a:rPr lang="fr-FR" sz="1000" dirty="0"/>
              <a:t>Hébergé par l'Institut fédéral de recherches sur la forêt, la neige et le paysage (WSL)</a:t>
            </a:r>
          </a:p>
          <a:p>
            <a:r>
              <a:rPr lang="fr-FR" sz="1000" dirty="0" err="1"/>
              <a:t>Très</a:t>
            </a:r>
            <a:r>
              <a:rPr lang="fr-FR" sz="1000" dirty="0"/>
              <a:t> demandé par les écologistes qui s'intéressent à la répartition des </a:t>
            </a:r>
            <a:r>
              <a:rPr lang="fr-FR" sz="1000" dirty="0" err="1"/>
              <a:t>espèces</a:t>
            </a:r>
            <a:r>
              <a:rPr lang="fr-FR" sz="1000" dirty="0"/>
              <a:t>. </a:t>
            </a:r>
          </a:p>
          <a:p>
            <a:r>
              <a:rPr lang="fr-FR" sz="1000" dirty="0"/>
              <a:t>Les données de température et précipitations permettent de modéliser les conditions de vie des espèces.</a:t>
            </a:r>
          </a:p>
          <a:p>
            <a:r>
              <a:rPr lang="en-US" sz="1000" b="1" dirty="0"/>
              <a:t>World population prospects </a:t>
            </a:r>
            <a:r>
              <a:rPr lang="en-US" sz="1000" dirty="0">
                <a:hlinkClick r:id="rId10"/>
              </a:rPr>
              <a:t>https://population.un.org/wpp/Graphs/DemographicProfiles/Line/384</a:t>
            </a:r>
            <a:r>
              <a:rPr lang="en-US" sz="1000" dirty="0"/>
              <a:t>  </a:t>
            </a:r>
          </a:p>
          <a:p>
            <a:r>
              <a:rPr lang="en-US" sz="1000" dirty="0"/>
              <a:t>The 2022 Revision of World Population Prospects is the 27th edition of official United Nations population estimates and projections that have been prepared by the Population Division of the Department of Economic and Social Affairs of the UN Secretariat. It presents population estimates from 1950 to the present for 237 countries or areas, underpinned by analyses of historical demographic trends. </a:t>
            </a:r>
            <a:endParaRPr lang="en-US" sz="1000" i="0" dirty="0"/>
          </a:p>
          <a:p>
            <a:r>
              <a:rPr lang="en-US" sz="1000" b="1" i="0" dirty="0"/>
              <a:t>GBIF</a:t>
            </a:r>
            <a:r>
              <a:rPr lang="en-US" sz="1000" i="0" dirty="0"/>
              <a:t>: 3 </a:t>
            </a:r>
            <a:r>
              <a:rPr lang="en-US" sz="1000" i="0" dirty="0" err="1"/>
              <a:t>licences</a:t>
            </a:r>
            <a:r>
              <a:rPr lang="en-US" sz="1000" i="0" dirty="0"/>
              <a:t> CC </a:t>
            </a:r>
            <a:r>
              <a:rPr lang="en-US" sz="1000" i="0" dirty="0" err="1"/>
              <a:t>autorisées</a:t>
            </a:r>
            <a:r>
              <a:rPr lang="en-US" sz="1000" i="0" dirty="0"/>
              <a:t>: </a:t>
            </a:r>
            <a:r>
              <a:rPr lang="en-US" sz="1000" i="0" dirty="0">
                <a:hlinkClick r:id="rId11"/>
              </a:rPr>
              <a:t>https://www.gbif.org/terms</a:t>
            </a:r>
            <a:r>
              <a:rPr lang="en-US" sz="1000" i="0" dirty="0"/>
              <a:t> </a:t>
            </a:r>
            <a:endParaRPr lang="fr-FR" sz="1000" dirty="0"/>
          </a:p>
          <a:p>
            <a:r>
              <a:rPr lang="fr-FR" sz="1000" b="1" dirty="0"/>
              <a:t>ISRIC World </a:t>
            </a:r>
            <a:r>
              <a:rPr lang="fr-FR" sz="1000" b="1" dirty="0" err="1"/>
              <a:t>Soil</a:t>
            </a:r>
            <a:r>
              <a:rPr lang="fr-FR" sz="1000" dirty="0"/>
              <a:t> : </a:t>
            </a:r>
            <a:r>
              <a:rPr lang="fr-FR" sz="1000" dirty="0">
                <a:hlinkClick r:id="rId12"/>
              </a:rPr>
              <a:t>https://www.isric.org/</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Données </a:t>
            </a:r>
            <a:r>
              <a:rPr lang="fr-FR" sz="1000" b="1" dirty="0"/>
              <a:t>satellitaires</a:t>
            </a:r>
            <a:r>
              <a:rPr lang="fr-FR" sz="1000" dirty="0"/>
              <a:t> et licences : </a:t>
            </a:r>
            <a:r>
              <a:rPr lang="fr-FR" sz="1000" dirty="0">
                <a:hlinkClick r:id="rId13"/>
              </a:rPr>
              <a:t>https://ids-dinamis.data-terra.org/web/guest/37</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err="1"/>
              <a:t>African</a:t>
            </a:r>
            <a:r>
              <a:rPr lang="fr-FR" sz="1000" b="1" dirty="0"/>
              <a:t> Plant </a:t>
            </a:r>
            <a:r>
              <a:rPr lang="fr-FR" sz="1000" b="1" dirty="0" err="1"/>
              <a:t>database</a:t>
            </a:r>
            <a:r>
              <a:rPr lang="fr-FR" sz="1000" b="1" dirty="0"/>
              <a:t> </a:t>
            </a:r>
            <a:r>
              <a:rPr lang="fr-FR" sz="1000" dirty="0"/>
              <a:t>: Base de donnée des plantes d'Afrique qui compte plus de </a:t>
            </a:r>
            <a:r>
              <a:rPr lang="fr-FR" sz="1000" b="1" dirty="0"/>
              <a:t>206 492</a:t>
            </a:r>
            <a:r>
              <a:rPr lang="fr-FR" sz="1000" dirty="0"/>
              <a:t> noms de plantes avec leur statut nomenclatural. Elle est le fruit d'une collaboration entre le </a:t>
            </a:r>
            <a:r>
              <a:rPr lang="fr-FR" sz="1000" dirty="0">
                <a:hlinkClick r:id="rId14"/>
              </a:rPr>
              <a:t>South </a:t>
            </a:r>
            <a:r>
              <a:rPr lang="fr-FR" sz="1000" dirty="0" err="1">
                <a:hlinkClick r:id="rId14"/>
              </a:rPr>
              <a:t>African</a:t>
            </a:r>
            <a:r>
              <a:rPr lang="fr-FR" sz="1000" dirty="0">
                <a:hlinkClick r:id="rId14"/>
              </a:rPr>
              <a:t> National </a:t>
            </a:r>
            <a:r>
              <a:rPr lang="fr-FR" sz="1000" dirty="0" err="1">
                <a:hlinkClick r:id="rId14"/>
              </a:rPr>
              <a:t>Biodiversity</a:t>
            </a:r>
            <a:r>
              <a:rPr lang="fr-FR" sz="1000" dirty="0">
                <a:hlinkClick r:id="rId14"/>
              </a:rPr>
              <a:t> Institute</a:t>
            </a:r>
            <a:r>
              <a:rPr lang="fr-FR" sz="1000" dirty="0"/>
              <a:t>, les </a:t>
            </a:r>
            <a:r>
              <a:rPr lang="fr-FR" sz="1000" dirty="0">
                <a:hlinkClick r:id="rId15"/>
              </a:rPr>
              <a:t>Conservatoire et Jardin botaniques de la Ville de Genève</a:t>
            </a:r>
            <a:r>
              <a:rPr lang="fr-FR" sz="1000" dirty="0"/>
              <a:t>, </a:t>
            </a:r>
            <a:r>
              <a:rPr lang="fr-FR" sz="1000" dirty="0">
                <a:hlinkClick r:id="rId16"/>
              </a:rPr>
              <a:t>Tela </a:t>
            </a:r>
            <a:r>
              <a:rPr lang="fr-FR" sz="1000" dirty="0" err="1">
                <a:hlinkClick r:id="rId16"/>
              </a:rPr>
              <a:t>Botanica</a:t>
            </a:r>
            <a:r>
              <a:rPr lang="fr-FR" sz="1000" dirty="0"/>
              <a:t> et le </a:t>
            </a:r>
            <a:r>
              <a:rPr lang="fr-FR" sz="1000" dirty="0">
                <a:hlinkClick r:id="rId17"/>
              </a:rPr>
              <a:t>Missouri </a:t>
            </a:r>
            <a:r>
              <a:rPr lang="fr-FR" sz="1000" dirty="0" err="1">
                <a:hlinkClick r:id="rId17"/>
              </a:rPr>
              <a:t>Botanical</a:t>
            </a:r>
            <a:r>
              <a:rPr lang="fr-FR" sz="1000" dirty="0">
                <a:hlinkClick r:id="rId17"/>
              </a:rPr>
              <a:t> Garden</a:t>
            </a:r>
            <a:r>
              <a:rPr lang="fr-FR" sz="1000" dirty="0"/>
              <a:t>. </a:t>
            </a:r>
            <a:r>
              <a:rPr lang="fr-FR" sz="1000" dirty="0">
                <a:hlinkClick r:id="rId18"/>
              </a:rPr>
              <a:t>https://africanplantdatabase.ch/</a:t>
            </a:r>
            <a:r>
              <a:rPr lang="fr-FR" sz="1000" dirty="0"/>
              <a:t>  </a:t>
            </a:r>
          </a:p>
          <a:p>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t>Question posée dans le modèle de PGD de l’ANR : « </a:t>
            </a:r>
            <a:r>
              <a:rPr lang="pt-BR" sz="1000" baseline="0" dirty="0"/>
              <a:t>Enoncer les éventuelles restrictions à la réutilisation des données préexistantes”. </a:t>
            </a:r>
            <a:r>
              <a:rPr lang="pt-BR" sz="1000" baseline="0" dirty="0">
                <a:hlinkClick r:id="rId19"/>
              </a:rPr>
              <a:t>https://anr.fr/fileadmin/documents/2019/ANR-modele-PGD.pdf</a:t>
            </a:r>
            <a:r>
              <a:rPr lang="pt-BR" sz="1000" baseline="0" dirty="0"/>
              <a:t> </a:t>
            </a:r>
          </a:p>
          <a:p>
            <a:r>
              <a:rPr lang="fr-FR" sz="1000" dirty="0"/>
              <a:t>Si aucune donnée n’est disponible, précisez-le car cela justifie le besoin de produire ces données pour répondre à votre question de recherche.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endParaRPr lang="fr-FR" sz="1000" i="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412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FR" sz="1000" baseline="0" dirty="0"/>
              <a:t>Moteurs de recherche de données : </a:t>
            </a:r>
          </a:p>
          <a:p>
            <a:pPr marL="144063" lvl="2" indent="0" defTabSz="342892">
              <a:spcBef>
                <a:spcPts val="450"/>
              </a:spcBef>
              <a:spcAft>
                <a:spcPts val="450"/>
              </a:spcAft>
              <a:buClr>
                <a:srgbClr val="E2007A"/>
              </a:buClr>
              <a:buFont typeface="Wingdings" panose="05000000000000000000" pitchFamily="2" charset="2"/>
              <a:buNone/>
              <a:defRPr/>
            </a:pPr>
            <a:r>
              <a:rPr lang="fr-FR" sz="1800" b="1" kern="1200" dirty="0" err="1">
                <a:solidFill>
                  <a:srgbClr val="0070C0"/>
                </a:solidFill>
                <a:ea typeface="+mn-ea"/>
              </a:rPr>
              <a:t>DataciteCommons</a:t>
            </a:r>
            <a:r>
              <a:rPr lang="fr-FR" sz="1800" b="1" kern="1200" dirty="0">
                <a:solidFill>
                  <a:srgbClr val="0070C0"/>
                </a:solidFill>
                <a:ea typeface="+mn-ea"/>
              </a:rPr>
              <a:t> : </a:t>
            </a:r>
            <a:r>
              <a:rPr lang="fr-FR" sz="1200" kern="1200" dirty="0">
                <a:solidFill>
                  <a:prstClr val="black"/>
                </a:solidFill>
                <a:hlinkClick r:id="rId3"/>
              </a:rPr>
              <a:t>https://commons.datacite.org/</a:t>
            </a:r>
            <a:endParaRPr lang="fr-FR" sz="1200" kern="1200" dirty="0">
              <a:solidFill>
                <a:prstClr val="black"/>
              </a:solidFill>
            </a:endParaRPr>
          </a:p>
          <a:p>
            <a:pPr marL="144063" lvl="2" indent="0" defTabSz="342892">
              <a:spcBef>
                <a:spcPts val="450"/>
              </a:spcBef>
              <a:spcAft>
                <a:spcPts val="450"/>
              </a:spcAft>
              <a:buClr>
                <a:srgbClr val="E2007A"/>
              </a:buClr>
              <a:buFont typeface="Wingdings" panose="05000000000000000000" pitchFamily="2" charset="2"/>
              <a:buNone/>
              <a:defRPr/>
            </a:pPr>
            <a:r>
              <a:rPr lang="fr-FR" sz="1800" b="1" kern="1200" dirty="0">
                <a:solidFill>
                  <a:srgbClr val="0070C0"/>
                </a:solidFill>
                <a:ea typeface="+mn-ea"/>
              </a:rPr>
              <a:t>Google </a:t>
            </a:r>
            <a:r>
              <a:rPr lang="fr-FR" sz="1800" b="1" kern="1200" dirty="0" err="1">
                <a:solidFill>
                  <a:srgbClr val="0070C0"/>
                </a:solidFill>
                <a:ea typeface="+mn-ea"/>
              </a:rPr>
              <a:t>Dataset</a:t>
            </a:r>
            <a:r>
              <a:rPr lang="fr-FR" sz="1800" b="1" kern="1200" dirty="0">
                <a:solidFill>
                  <a:srgbClr val="0070C0"/>
                </a:solidFill>
                <a:ea typeface="+mn-ea"/>
              </a:rPr>
              <a:t> </a:t>
            </a:r>
            <a:r>
              <a:rPr lang="fr-FR" sz="1800" b="1" kern="1200" dirty="0" err="1">
                <a:solidFill>
                  <a:srgbClr val="0070C0"/>
                </a:solidFill>
                <a:ea typeface="+mn-ea"/>
              </a:rPr>
              <a:t>Search</a:t>
            </a:r>
            <a:r>
              <a:rPr lang="fr-FR" sz="1800" b="1" kern="1200" dirty="0">
                <a:solidFill>
                  <a:srgbClr val="0070C0"/>
                </a:solidFill>
                <a:ea typeface="+mn-ea"/>
              </a:rPr>
              <a:t> : </a:t>
            </a:r>
            <a:r>
              <a:rPr lang="fr-FR" sz="1200" kern="1200" dirty="0">
                <a:solidFill>
                  <a:prstClr val="black"/>
                </a:solidFill>
                <a:hlinkClick r:id="rId4"/>
              </a:rPr>
              <a:t>https://datasetsearch.research.google.com/</a:t>
            </a:r>
            <a:endParaRPr lang="fr-FR" sz="1200" kern="1200" dirty="0">
              <a:solidFill>
                <a:prstClr val="black"/>
              </a:solidFill>
            </a:endParaRPr>
          </a:p>
          <a:p>
            <a:pPr marL="144063" lvl="2" indent="0" defTabSz="342892">
              <a:spcBef>
                <a:spcPts val="450"/>
              </a:spcBef>
              <a:spcAft>
                <a:spcPts val="450"/>
              </a:spcAft>
              <a:buClr>
                <a:srgbClr val="E2007A"/>
              </a:buClr>
              <a:buFont typeface="Wingdings" panose="05000000000000000000" pitchFamily="2" charset="2"/>
              <a:buNone/>
              <a:defRPr/>
            </a:pPr>
            <a:r>
              <a:rPr lang="fr-FR" sz="1800" b="1" kern="1200" dirty="0">
                <a:solidFill>
                  <a:srgbClr val="0070C0"/>
                </a:solidFill>
                <a:ea typeface="+mn-ea"/>
              </a:rPr>
              <a:t>BASE : </a:t>
            </a:r>
            <a:r>
              <a:rPr lang="fr-FR" sz="1200" kern="1200" dirty="0">
                <a:solidFill>
                  <a:prstClr val="black"/>
                </a:solidFill>
                <a:hlinkClick r:id="rId5"/>
              </a:rPr>
              <a:t>https://www.base-search.net/Search/Advanced</a:t>
            </a:r>
            <a:r>
              <a:rPr lang="fr-FR" sz="1200" kern="1200" dirty="0">
                <a:solidFill>
                  <a:prstClr val="black"/>
                </a:solidFill>
              </a:rPr>
              <a:t> </a:t>
            </a:r>
          </a:p>
          <a:p>
            <a:pPr marL="144063" lvl="2" indent="0" defTabSz="342892">
              <a:spcBef>
                <a:spcPts val="450"/>
              </a:spcBef>
              <a:spcAft>
                <a:spcPts val="450"/>
              </a:spcAft>
              <a:buClr>
                <a:srgbClr val="E2007A"/>
              </a:buClr>
              <a:buFont typeface="Wingdings" panose="05000000000000000000" pitchFamily="2" charset="2"/>
              <a:buNone/>
              <a:defRPr/>
            </a:pPr>
            <a:r>
              <a:rPr lang="fr-FR" sz="1500" kern="1200" dirty="0">
                <a:solidFill>
                  <a:prstClr val="black"/>
                </a:solidFill>
              </a:rPr>
              <a:t>Voir aussi « Explorer les moteurs de recherche scientifiques » :</a:t>
            </a:r>
            <a:r>
              <a:rPr lang="fr-FR" sz="1800" kern="1200" dirty="0">
                <a:solidFill>
                  <a:prstClr val="black"/>
                </a:solidFill>
              </a:rPr>
              <a:t> </a:t>
            </a:r>
            <a:r>
              <a:rPr lang="fr-FR" sz="1200" kern="1200" dirty="0">
                <a:solidFill>
                  <a:prstClr val="black"/>
                </a:solidFill>
                <a:hlinkClick r:id="rId6"/>
              </a:rPr>
              <a:t>https://www.datacc.org/vos-besoins/trouver-des-donnees/moteurs-de-recherche-scientifiques-et-data-journals/</a:t>
            </a:r>
            <a:r>
              <a:rPr lang="fr-FR" sz="1200" kern="1200" dirty="0">
                <a:solidFill>
                  <a:prstClr val="black"/>
                </a:solidFill>
              </a:rPr>
              <a:t> </a:t>
            </a:r>
          </a:p>
          <a:p>
            <a:pPr marL="144063" lvl="2" indent="0" defTabSz="342892">
              <a:spcBef>
                <a:spcPts val="450"/>
              </a:spcBef>
              <a:spcAft>
                <a:spcPts val="450"/>
              </a:spcAft>
              <a:buClr>
                <a:srgbClr val="E2007A"/>
              </a:buClr>
              <a:buFont typeface="Wingdings" panose="05000000000000000000" pitchFamily="2" charset="2"/>
              <a:buNone/>
              <a:defRPr/>
            </a:pPr>
            <a:r>
              <a:rPr lang="fr-FR" sz="1000" dirty="0" err="1">
                <a:solidFill>
                  <a:prstClr val="black"/>
                </a:solidFill>
                <a:hlinkClick r:id="rId7"/>
              </a:rPr>
              <a:t>WoS</a:t>
            </a:r>
            <a:r>
              <a:rPr lang="fr-FR" sz="1000" dirty="0">
                <a:solidFill>
                  <a:prstClr val="black"/>
                </a:solidFill>
              </a:rPr>
              <a:t> (Data Citation Index)…: réservé aux institutions ayant payées l’abonnement à </a:t>
            </a:r>
            <a:r>
              <a:rPr lang="fr-FR" sz="1000" dirty="0" err="1">
                <a:solidFill>
                  <a:prstClr val="black"/>
                </a:solidFill>
              </a:rPr>
              <a:t>Clarivate</a:t>
            </a:r>
            <a:r>
              <a:rPr lang="fr-FR" sz="1000" dirty="0">
                <a:solidFill>
                  <a:prstClr val="black"/>
                </a:solidFill>
              </a:rPr>
              <a:t>.</a:t>
            </a:r>
            <a:endParaRPr lang="fr-FR" sz="1000" dirty="0">
              <a:solidFill>
                <a:srgbClr val="0070C0"/>
              </a:solidFill>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p>
          <a:p>
            <a:pPr marL="0" indent="0">
              <a:buNone/>
            </a:pPr>
            <a:endParaRPr lang="fr-FR" sz="1000" kern="1200" dirty="0">
              <a:solidFill>
                <a:schemeClr val="tx1"/>
              </a:solidFill>
            </a:endParaRPr>
          </a:p>
          <a:p>
            <a:endParaRPr lang="fr-FR" sz="1000" i="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051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2 issu du PGD du projet Imprint accessible sur DMP </a:t>
            </a:r>
            <a:r>
              <a:rPr lang="fr-FR" dirty="0" err="1"/>
              <a:t>OPIDoR</a:t>
            </a:r>
            <a:r>
              <a:rPr lang="fr-FR" dirty="0"/>
              <a:t> . </a:t>
            </a:r>
            <a:r>
              <a:rPr lang="fr-FR" dirty="0">
                <a:hlinkClick r:id="rId3"/>
              </a:rPr>
              <a:t>https://dmp.opidor.fr/plans/5082/export.pdf?export%5Bquestion_headings%5D=true</a:t>
            </a:r>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0933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modèle de tableau est disponible en annexe des modèles de PGD Cirad accessibles sur : </a:t>
            </a:r>
            <a:r>
              <a:rPr lang="fr-FR" dirty="0">
                <a:hlinkClick r:id="rId3"/>
              </a:rPr>
              <a:t>https://intranet-data.cirad.fr/modeles-cirad-de-pgd</a:t>
            </a:r>
            <a:r>
              <a:rPr lang="fr-FR"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48</a:t>
            </a:fld>
            <a:endParaRPr lang="fr-FR"/>
          </a:p>
        </p:txBody>
      </p:sp>
    </p:spTree>
    <p:extLst>
      <p:ext uri="{BB962C8B-B14F-4D97-AF65-F5344CB8AC3E}">
        <p14:creationId xmlns:p14="http://schemas.microsoft.com/office/powerpoint/2010/main" val="4166352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dirty="0"/>
              <a:t>données préexistantes: c’est-à-dire produites avant ce projet, par vous (Ex : dans le projet</a:t>
            </a:r>
          </a:p>
          <a:p>
            <a:r>
              <a:rPr lang="fr-FR" sz="1000" dirty="0"/>
              <a:t>X qui est terminé), par d’autres (Ex : collègues de l’université Y) ou qui sont accessibles dans</a:t>
            </a:r>
          </a:p>
          <a:p>
            <a:r>
              <a:rPr lang="fr-FR" sz="1000" dirty="0"/>
              <a:t>des entrepôts ou des observatoires (Ex : FAOSTAT, GBIF, ISRIC,…).</a:t>
            </a:r>
          </a:p>
          <a:p>
            <a:r>
              <a:rPr lang="fr-FR" sz="1000" dirty="0"/>
              <a:t>Dans ce cas, mentionnez la source à l’origine de ces données préexistantes et précisez si elles</a:t>
            </a:r>
          </a:p>
          <a:p>
            <a:r>
              <a:rPr lang="fr-FR" sz="1000" dirty="0"/>
              <a:t>sont libres d’utilisation ou protégées par des droits spécifiques ou des licences. Si aucune</a:t>
            </a:r>
          </a:p>
          <a:p>
            <a:r>
              <a:rPr lang="fr-FR" sz="1000" dirty="0"/>
              <a:t>donnée n’est disponible, précisez-le car cela justifie le besoin de produire ces données pour</a:t>
            </a:r>
          </a:p>
          <a:p>
            <a:r>
              <a:rPr lang="fr-FR" sz="1000" dirty="0"/>
              <a:t>répondre à votre question de recherche.</a:t>
            </a:r>
          </a:p>
          <a:p>
            <a:endParaRPr lang="fr-FR" sz="1000" dirty="0"/>
          </a:p>
          <a:p>
            <a:r>
              <a:rPr lang="fr-FR" sz="1000" dirty="0" err="1"/>
              <a:t>FAOStat</a:t>
            </a:r>
            <a:r>
              <a:rPr lang="fr-FR" sz="1000" dirty="0"/>
              <a:t>: </a:t>
            </a:r>
            <a:r>
              <a:rPr lang="fr-FR" sz="1000" dirty="0">
                <a:hlinkClick r:id="rId3"/>
              </a:rPr>
              <a:t>https://www.fao.org/statistics/fr/</a:t>
            </a:r>
            <a:r>
              <a:rPr lang="fr-FR" sz="1000" dirty="0"/>
              <a:t> </a:t>
            </a:r>
          </a:p>
          <a:p>
            <a:r>
              <a:rPr lang="fr-FR" sz="1000" dirty="0"/>
              <a:t>WorldClim : </a:t>
            </a:r>
            <a:r>
              <a:rPr lang="fr-FR" sz="1000" dirty="0">
                <a:hlinkClick r:id="rId4"/>
              </a:rPr>
              <a:t>https://www.worldclim.org/</a:t>
            </a:r>
            <a:r>
              <a:rPr lang="fr-FR" sz="1000" dirty="0"/>
              <a:t> </a:t>
            </a:r>
          </a:p>
          <a:p>
            <a:r>
              <a:rPr lang="fr-FR" sz="1000" dirty="0"/>
              <a:t>ISRIC World </a:t>
            </a:r>
            <a:r>
              <a:rPr lang="fr-FR" sz="1000" dirty="0" err="1"/>
              <a:t>Soil</a:t>
            </a:r>
            <a:r>
              <a:rPr lang="fr-FR" sz="1000" dirty="0"/>
              <a:t> : </a:t>
            </a:r>
            <a:r>
              <a:rPr lang="fr-FR" sz="1000" dirty="0">
                <a:hlinkClick r:id="rId5"/>
              </a:rPr>
              <a:t>https://www.isric.org/</a:t>
            </a:r>
            <a:r>
              <a:rPr lang="fr-FR" sz="1000"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49</a:t>
            </a:fld>
            <a:endParaRPr lang="fr-FR"/>
          </a:p>
        </p:txBody>
      </p:sp>
    </p:spTree>
    <p:extLst>
      <p:ext uri="{BB962C8B-B14F-4D97-AF65-F5344CB8AC3E}">
        <p14:creationId xmlns:p14="http://schemas.microsoft.com/office/powerpoint/2010/main" val="44060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1"/>
            <a:ext cx="5438775" cy="4467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noProof="0" dirty="0"/>
              <a:t>Les mauvaises pratiques autour des données coûteraient en Europe 10 milliards d’euros par an (</a:t>
            </a:r>
            <a:r>
              <a:rPr lang="fr-FR" sz="1000" baseline="0" noProof="0" dirty="0" err="1"/>
              <a:t>European</a:t>
            </a:r>
            <a:r>
              <a:rPr lang="fr-FR" sz="1000" baseline="0" noProof="0" dirty="0"/>
              <a:t> Commission, 2018). </a:t>
            </a:r>
            <a:r>
              <a:rPr lang="fr-FR" sz="1000" baseline="0" noProof="0" dirty="0">
                <a:hlinkClick r:id="rId3"/>
              </a:rPr>
              <a:t>https://www.ouvrirlascience.fr/wp-content/uploads/2020/09/Passeport-pour-la-science-ouverte-Guide-a-lusage-des-doctorants_04-09-2020_WEB.pdf</a:t>
            </a:r>
            <a:r>
              <a:rPr lang="fr-FR" sz="1000" baseline="0" noProof="0" dirty="0"/>
              <a:t>  (page 26)</a:t>
            </a:r>
          </a:p>
          <a:p>
            <a:r>
              <a:rPr lang="fr-FR" sz="1000" dirty="0"/>
              <a:t>Un autre rapport de la Commission européenne </a:t>
            </a:r>
            <a:r>
              <a:rPr lang="fr-FR" sz="1000" dirty="0" err="1">
                <a:hlinkClick r:id="rId4"/>
              </a:rPr>
              <a:t>Cost</a:t>
            </a:r>
            <a:r>
              <a:rPr lang="fr-FR" sz="1000" dirty="0">
                <a:hlinkClick r:id="rId4"/>
              </a:rPr>
              <a:t> of not </a:t>
            </a:r>
            <a:r>
              <a:rPr lang="fr-FR" sz="1000" dirty="0" err="1">
                <a:hlinkClick r:id="rId4"/>
              </a:rPr>
              <a:t>having</a:t>
            </a:r>
            <a:r>
              <a:rPr lang="fr-FR" sz="1000" dirty="0">
                <a:hlinkClick r:id="rId4"/>
              </a:rPr>
              <a:t> FAIR </a:t>
            </a:r>
            <a:r>
              <a:rPr lang="fr-FR" sz="1000" dirty="0" err="1">
                <a:hlinkClick r:id="rId4"/>
              </a:rPr>
              <a:t>research</a:t>
            </a:r>
            <a:r>
              <a:rPr lang="fr-FR" sz="1000" dirty="0">
                <a:hlinkClick r:id="rId4"/>
              </a:rPr>
              <a:t> data</a:t>
            </a:r>
            <a:r>
              <a:rPr lang="fr-FR" sz="1000" dirty="0"/>
              <a:t> paru en 2019 estime que le coût de la mauvaise gestion des données de la recherche se chiffre à 3 milliards d’euros pour la France, dû aux pertes de temps, à la non optimisation des coûts de stockage, aux frais de licence, aux problèmes de duplication de la recherche, au manque de fertilisation croisée.</a:t>
            </a:r>
          </a:p>
          <a:p>
            <a:r>
              <a:rPr lang="en-US" sz="1000" i="1" dirty="0"/>
              <a:t>7 indicators were defined to estimate the cost of not having FAIR research data: Time spent, cost of storage, </a:t>
            </a:r>
            <a:r>
              <a:rPr lang="en-US" sz="1000" i="1" dirty="0" err="1"/>
              <a:t>licence</a:t>
            </a:r>
            <a:r>
              <a:rPr lang="en-US" sz="1000" i="1" dirty="0"/>
              <a:t> costs, research  retraction,  double funding, interdisciplinarity  and  potential  economic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t>Voir le </a:t>
            </a:r>
            <a:r>
              <a:rPr lang="fr-FR" sz="1000" b="1" dirty="0"/>
              <a:t>blog d’Hervé Maisonneuve </a:t>
            </a:r>
            <a:r>
              <a:rPr lang="fr-FR" sz="1000" dirty="0"/>
              <a:t>sur : </a:t>
            </a:r>
          </a:p>
          <a:p>
            <a:pPr lvl="0"/>
            <a:r>
              <a:rPr lang="fr-FR" sz="1000" dirty="0"/>
              <a:t>la fraude, le plagiat : </a:t>
            </a:r>
            <a:r>
              <a:rPr lang="fr-FR" sz="1000" dirty="0">
                <a:hlinkClick r:id="rId5"/>
              </a:rPr>
              <a:t>https://www.redactionmedicale.fr/fraude-plagiat</a:t>
            </a:r>
            <a:r>
              <a:rPr lang="fr-FR" sz="1000"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les rétractations: </a:t>
            </a:r>
            <a:r>
              <a:rPr lang="fr-FR" sz="1000" baseline="0" dirty="0">
                <a:hlinkClick r:id="rId6"/>
              </a:rPr>
              <a:t>https://www.redactionmedicale.fr/retractation</a:t>
            </a:r>
            <a:r>
              <a:rPr lang="fr-FR" sz="1000" baseline="0" dirty="0"/>
              <a:t>  </a:t>
            </a:r>
          </a:p>
          <a:p>
            <a:r>
              <a:rPr lang="fr-FR" sz="1000" dirty="0"/>
              <a:t>crise de la reproductibilité : https://www.redactionmedicale.fr/tag/reproductibilite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La reproductibilité serait améliorée si les données brutes des articles étaient publiques, mais les auteurs ne veulent pas : </a:t>
            </a:r>
            <a:r>
              <a:rPr lang="fr-FR" sz="1000" b="0" dirty="0">
                <a:hlinkClick r:id="rId7"/>
              </a:rPr>
              <a:t>https://www.redactionmedicale.fr/2020/03/jai-choisi-de-traduire-le-resume-une-crise-de-reproductibilite-est-une-situation-ou-de-nombreuses-etudes-scientifiques</a:t>
            </a:r>
            <a:r>
              <a:rPr lang="fr-FR" sz="10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89 % des études animales citées dans des brochures investigateurs pour les essais chez l’homme ne sont jamais publiées ! </a:t>
            </a:r>
            <a:r>
              <a:rPr lang="fr-FR" sz="1000" b="0" dirty="0">
                <a:hlinkClick r:id="rId8"/>
              </a:rPr>
              <a:t>https://www.redactionmedicale.fr/2018/04/cet-article-de-plos-biology-intitule-preclinical-efficacy-studies-in-investigator-brochures-do-they-enable-riskbenefi</a:t>
            </a:r>
            <a:r>
              <a:rPr lang="fr-FR" sz="1000" b="0" dirty="0"/>
              <a:t>  </a:t>
            </a:r>
          </a:p>
          <a:p>
            <a:endParaRPr lang="fr-FR" sz="1200" dirty="0"/>
          </a:p>
          <a:p>
            <a:r>
              <a:rPr lang="fr-FR" sz="1000" dirty="0"/>
              <a:t>Autre article : </a:t>
            </a:r>
            <a:r>
              <a:rPr lang="fr-FR" sz="1000" dirty="0">
                <a:hlinkClick r:id="rId9"/>
              </a:rPr>
              <a:t>https://onlinelibrary.wiley.com/doi/10.1002/ijc.33604</a:t>
            </a:r>
            <a:r>
              <a:rPr lang="fr-FR" sz="1000" dirty="0"/>
              <a:t>  </a:t>
            </a:r>
          </a:p>
          <a:p>
            <a:endParaRPr lang="fr-FR" sz="900" dirty="0"/>
          </a:p>
          <a:p>
            <a:endParaRPr lang="fr-FR" sz="1000" i="0" dirty="0"/>
          </a:p>
        </p:txBody>
      </p:sp>
    </p:spTree>
    <p:extLst>
      <p:ext uri="{BB962C8B-B14F-4D97-AF65-F5344CB8AC3E}">
        <p14:creationId xmlns:p14="http://schemas.microsoft.com/office/powerpoint/2010/main" val="1589419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50</a:t>
            </a:fld>
            <a:endParaRPr lang="fr-FR"/>
          </a:p>
        </p:txBody>
      </p:sp>
    </p:spTree>
    <p:extLst>
      <p:ext uri="{BB962C8B-B14F-4D97-AF65-F5344CB8AC3E}">
        <p14:creationId xmlns:p14="http://schemas.microsoft.com/office/powerpoint/2010/main" val="3245335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608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57210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L’interopérabilité et la réutilisabilité des données exigent qu’elles soient accompagnées de toute la documentation permettant de les comprendre, de les interpréter et de les réutiliser.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Documentation should be seen as serving multiple purposes, supporting reproducibility, linkage, quality checking, understandability and transparency of the collection and storage process, thereby helping to build trust. (</a:t>
            </a:r>
            <a:r>
              <a:rPr lang="en-US" sz="1000" b="0" dirty="0" err="1"/>
              <a:t>issu</a:t>
            </a:r>
            <a:r>
              <a:rPr lang="en-US" sz="1000" b="0" dirty="0"/>
              <a:t> du RDA-WG-COVID-19 – social science subgroup: </a:t>
            </a:r>
            <a:r>
              <a:rPr lang="en-US" sz="900" b="0" dirty="0">
                <a:hlinkClick r:id="rId3"/>
              </a:rPr>
              <a:t>https://docs.google.com/document/d/1TmMdq-93cAquy0DbV90XO0GfLu5JfI6mpgkt6KewjK8/edit#heading=h.6n0xh9iurstq</a:t>
            </a:r>
            <a:r>
              <a:rPr lang="en-US" sz="900" b="0" dirty="0"/>
              <a:t> )</a:t>
            </a:r>
          </a:p>
          <a:p>
            <a:endParaRPr lang="en-US" sz="800" kern="1200" dirty="0">
              <a:solidFill>
                <a:schemeClr val="tx1"/>
              </a:solidFill>
              <a:effectLst/>
              <a:latin typeface="+mn-lt"/>
              <a:ea typeface="+mn-ea"/>
              <a:cs typeface="+mn-cs"/>
            </a:endParaRPr>
          </a:p>
          <a:p>
            <a:r>
              <a:rPr lang="fr-FR" sz="1000" dirty="0"/>
              <a:t>Expliquer comment vous décrivez les données et quels standards disciplinaires vous suivez (métadonnées, normes, vocabulaires, format,…)</a:t>
            </a:r>
          </a:p>
          <a:p>
            <a:endParaRPr lang="fr-FR" sz="800" dirty="0"/>
          </a:p>
          <a:p>
            <a:r>
              <a:rPr lang="fr-FR" sz="1000" dirty="0"/>
              <a:t>Extrait du modèle de PGD de l’ANR</a:t>
            </a:r>
          </a:p>
          <a:p>
            <a:r>
              <a:rPr lang="fr-FR" sz="1000" dirty="0"/>
              <a:t>- Détailler le format des données : la manière selon laquelle les données sont codées pour le stockage, généralement reflétée par l'extension du nom de fichier (par exemple </a:t>
            </a:r>
            <a:r>
              <a:rPr lang="fr-FR" sz="1000" dirty="0" err="1"/>
              <a:t>pdf</a:t>
            </a:r>
            <a:r>
              <a:rPr lang="fr-FR" sz="1000" dirty="0"/>
              <a:t>, </a:t>
            </a:r>
            <a:r>
              <a:rPr lang="fr-FR" sz="1000" dirty="0" err="1"/>
              <a:t>xls</a:t>
            </a:r>
            <a:r>
              <a:rPr lang="fr-FR" sz="1000" dirty="0"/>
              <a:t>, doc, txt, ou </a:t>
            </a:r>
            <a:r>
              <a:rPr lang="fr-FR" sz="1000" dirty="0" err="1"/>
              <a:t>rdf</a:t>
            </a:r>
            <a:r>
              <a:rPr lang="fr-FR" sz="1000" dirty="0"/>
              <a:t>).</a:t>
            </a:r>
          </a:p>
          <a:p>
            <a:r>
              <a:rPr lang="fr-FR" sz="1000" dirty="0"/>
              <a:t>Justifier l'utilisation de certains formats. Par exemple, les choix d’un format peuvent être guidés par l’expertise du personnel de l'organisme, ou par une préférence pour les formats ouverts, par les standards de format acceptés par les entrepôts de données, par l’usage largement répandu dans une communauté de recherche ou par le logiciel ou l'équipement qui sera utilisé.</a:t>
            </a:r>
          </a:p>
          <a:p>
            <a:r>
              <a:rPr lang="fr-FR" sz="1000" dirty="0"/>
              <a:t>Privilégier les formats standards et ouverts car ils facilitent le partage et la réutilisation à long terme des données (plusieurs catalogues fournissent des listes de ces "formats préférés").</a:t>
            </a:r>
          </a:p>
          <a:p>
            <a:r>
              <a:rPr lang="fr-FR" sz="1000" dirty="0"/>
              <a:t>- Indiquer comment les données seront organisées au cours du projet, en mentionnant par exemple les conventions de nommage, le contrôle de version et les structures des dossiers. Des données bien classées et gérées de façon cohérente seront plus faciles à retrouver, à comprendre et à réutiliser.</a:t>
            </a:r>
          </a:p>
          <a:p>
            <a:endParaRPr lang="fr-FR" sz="800" dirty="0"/>
          </a:p>
          <a:p>
            <a:r>
              <a:rPr lang="en-US" sz="1000" kern="1200" dirty="0" err="1">
                <a:solidFill>
                  <a:schemeClr val="tx1"/>
                </a:solidFill>
                <a:effectLst/>
                <a:latin typeface="+mn-lt"/>
                <a:ea typeface="+mn-ea"/>
                <a:cs typeface="+mn-cs"/>
              </a:rPr>
              <a:t>Issu</a:t>
            </a:r>
            <a:r>
              <a:rPr lang="en-US" sz="1000" kern="1200" dirty="0">
                <a:solidFill>
                  <a:schemeClr val="tx1"/>
                </a:solidFill>
                <a:effectLst/>
                <a:latin typeface="+mn-lt"/>
                <a:ea typeface="+mn-ea"/>
                <a:cs typeface="+mn-cs"/>
              </a:rPr>
              <a:t> des recommendations du RDA-WG-COVID-19 (page 14): </a:t>
            </a:r>
            <a:r>
              <a:rPr lang="en-US" sz="900" kern="1200" dirty="0">
                <a:solidFill>
                  <a:schemeClr val="tx1"/>
                </a:solidFill>
                <a:effectLst/>
                <a:latin typeface="+mn-lt"/>
                <a:ea typeface="+mn-ea"/>
                <a:cs typeface="+mn-cs"/>
                <a:hlinkClick r:id="rId4"/>
              </a:rPr>
              <a:t>https://www.rd-alliance.org/system/files/RDA%20COVID-19%3B%20recommendations%20and%20guidelines%2C%201st%20release%2024%20April%202020.pdf</a:t>
            </a:r>
            <a:r>
              <a:rPr lang="en-US" sz="900" kern="1200" dirty="0">
                <a:solidFill>
                  <a:schemeClr val="tx1"/>
                </a:solidFill>
                <a:effectLst/>
                <a:latin typeface="+mn-lt"/>
                <a:ea typeface="+mn-ea"/>
                <a:cs typeface="+mn-cs"/>
              </a:rPr>
              <a:t>  </a:t>
            </a:r>
          </a:p>
          <a:p>
            <a:r>
              <a:rPr lang="en-US" sz="1000" i="1" kern="1200" dirty="0">
                <a:solidFill>
                  <a:schemeClr val="tx1"/>
                </a:solidFill>
                <a:effectLst/>
                <a:latin typeface="+mn-lt"/>
                <a:ea typeface="+mn-ea"/>
                <a:cs typeface="+mn-cs"/>
              </a:rPr>
              <a:t>The key elements that block sharing and reuse of epidemiology data are common across many domains. These include </a:t>
            </a:r>
            <a:r>
              <a:rPr lang="en-US" sz="1000" b="1" i="1" kern="1200" dirty="0">
                <a:solidFill>
                  <a:schemeClr val="tx1"/>
                </a:solidFill>
                <a:effectLst/>
                <a:latin typeface="+mn-lt"/>
                <a:ea typeface="+mn-ea"/>
                <a:cs typeface="+mn-cs"/>
              </a:rPr>
              <a:t>non-machine-readable data </a:t>
            </a:r>
            <a:r>
              <a:rPr lang="en-US" sz="1000" i="1" kern="1200" dirty="0">
                <a:solidFill>
                  <a:schemeClr val="tx1"/>
                </a:solidFill>
                <a:effectLst/>
                <a:latin typeface="+mn-lt"/>
                <a:ea typeface="+mn-ea"/>
                <a:cs typeface="+mn-cs"/>
              </a:rPr>
              <a:t>(e.g., PDF), </a:t>
            </a:r>
            <a:r>
              <a:rPr lang="en-US" sz="1000" b="1" i="1" kern="1200" dirty="0">
                <a:solidFill>
                  <a:schemeClr val="tx1"/>
                </a:solidFill>
                <a:effectLst/>
                <a:latin typeface="+mn-lt"/>
                <a:ea typeface="+mn-ea"/>
                <a:cs typeface="+mn-cs"/>
              </a:rPr>
              <a:t>heterogeneous measurement standards</a:t>
            </a:r>
            <a:r>
              <a:rPr lang="en-US" sz="1000" i="1" kern="1200" dirty="0">
                <a:solidFill>
                  <a:schemeClr val="tx1"/>
                </a:solidFill>
                <a:effectLst/>
                <a:latin typeface="+mn-lt"/>
                <a:ea typeface="+mn-ea"/>
                <a:cs typeface="+mn-cs"/>
              </a:rPr>
              <a:t>, divergent metadata formats, lack of version control, fragmented datasets, delays in releasing data, non-standard definitions and reporting parameters, lack of metadata, unavailable or undocumented computer code, frequently changing web addresses, copyright and usage conditions, translation requirements, consents, approvals, and legal restrictions. </a:t>
            </a:r>
          </a:p>
          <a:p>
            <a:endParaRPr lang="en-US"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Conseils sur les métadonnées : </a:t>
            </a:r>
            <a:r>
              <a:rPr lang="fr-FR" sz="900" dirty="0">
                <a:hlinkClick r:id="rId5"/>
              </a:rPr>
              <a:t>https://datamanagement.hms.harvard.edu/plan/documentation-metadata</a:t>
            </a:r>
            <a:r>
              <a:rPr lang="fr-FR" sz="900" dirty="0"/>
              <a:t>  </a:t>
            </a:r>
          </a:p>
          <a:p>
            <a:endParaRPr lang="fr-FR" sz="1000"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52</a:t>
            </a:fld>
            <a:endParaRPr lang="fr-FR"/>
          </a:p>
        </p:txBody>
      </p:sp>
    </p:spTree>
    <p:extLst>
      <p:ext uri="{BB962C8B-B14F-4D97-AF65-F5344CB8AC3E}">
        <p14:creationId xmlns:p14="http://schemas.microsoft.com/office/powerpoint/2010/main" val="2105583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899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There are 3 primary types of documentation ideal for a dataset: Explanatory materials, contextual information, and cataloguing material :  IHSN – Scope of documentation: </a:t>
            </a:r>
            <a:r>
              <a:rPr lang="en-US" sz="1000" dirty="0">
                <a:hlinkClick r:id="rId3"/>
              </a:rPr>
              <a:t>https://ihsn.org/node/136</a:t>
            </a:r>
            <a:r>
              <a:rPr lang="en-US" sz="1000" dirty="0"/>
              <a:t> </a:t>
            </a:r>
          </a:p>
          <a:p>
            <a:endParaRPr lang="en-US" sz="800" dirty="0"/>
          </a:p>
          <a:p>
            <a:r>
              <a:rPr lang="en-US" sz="1000" b="0" i="0" u="none" strike="noStrike" kern="1200" baseline="0" dirty="0">
                <a:solidFill>
                  <a:schemeClr val="tx1"/>
                </a:solidFill>
                <a:latin typeface="+mn-lt"/>
                <a:ea typeface="+mn-ea"/>
                <a:cs typeface="+mn-cs"/>
              </a:rPr>
              <a:t>Documentation may include details on the methodology used, analytical and procedural information, definitions of variables, vocabularies, units of measurement, any assumptions made, and the format and file type of the data by considering how this information and are captured and where they are recorded. </a:t>
            </a:r>
          </a:p>
          <a:p>
            <a:r>
              <a:rPr lang="en-US" sz="1000" b="0" i="0" u="none" strike="noStrike" kern="1200" baseline="0" dirty="0">
                <a:solidFill>
                  <a:schemeClr val="tx1"/>
                </a:solidFill>
                <a:latin typeface="+mn-lt"/>
                <a:ea typeface="+mn-ea"/>
                <a:cs typeface="+mn-cs"/>
              </a:rPr>
              <a:t>Following good research practice rules, data documentation will be added as a Readme.txt file (a plain text file) to the folder where the corresponding datasets are saved. </a:t>
            </a:r>
            <a:endParaRPr lang="fr-FR" sz="1000" dirty="0"/>
          </a:p>
          <a:p>
            <a:endParaRPr lang="en-US" sz="800" dirty="0"/>
          </a:p>
          <a:p>
            <a:r>
              <a:rPr lang="en-US" sz="1000" dirty="0"/>
              <a:t>How to Make a </a:t>
            </a:r>
            <a:r>
              <a:rPr lang="en-US" sz="1000" b="1" dirty="0"/>
              <a:t>Data Dictionary </a:t>
            </a:r>
          </a:p>
          <a:p>
            <a:pPr marL="0" indent="0">
              <a:buNone/>
            </a:pPr>
            <a:r>
              <a:rPr lang="fr-FR" sz="1000" dirty="0">
                <a:hlinkClick r:id="rId4"/>
              </a:rPr>
              <a:t>https://help.osf.io/hc/en-us/articles/360019739054-How-to-Make-a-Data-Dictionary</a:t>
            </a:r>
            <a:r>
              <a:rPr lang="fr-FR" sz="1000" dirty="0"/>
              <a:t> (Guide </a:t>
            </a:r>
            <a:r>
              <a:rPr lang="fr-FR" sz="1000" i="1" dirty="0"/>
              <a:t>Best practices </a:t>
            </a:r>
            <a:r>
              <a:rPr lang="fr-FR" sz="1000" dirty="0"/>
              <a:t>de l’OSF)</a:t>
            </a:r>
          </a:p>
          <a:p>
            <a:pPr marL="0" indent="0">
              <a:buNone/>
            </a:pPr>
            <a:r>
              <a:rPr lang="fr-FR" sz="1000" dirty="0"/>
              <a:t>Exemple de PGD avec Data </a:t>
            </a:r>
            <a:r>
              <a:rPr lang="fr-FR" sz="1000" dirty="0" err="1"/>
              <a:t>Dictionary</a:t>
            </a:r>
            <a:r>
              <a:rPr lang="fr-FR" sz="1000" dirty="0"/>
              <a:t> : </a:t>
            </a:r>
            <a:r>
              <a:rPr lang="fr-FR" sz="1000" dirty="0" err="1"/>
              <a:t>AfriCultuRes</a:t>
            </a:r>
            <a:r>
              <a:rPr lang="fr-FR" sz="1000" dirty="0"/>
              <a:t>: </a:t>
            </a:r>
            <a:r>
              <a:rPr lang="fr-FR" sz="1000" dirty="0">
                <a:hlinkClick r:id="rId5"/>
              </a:rPr>
              <a:t>http://www.africultures.eu/afbeeldingen/pdf/AfriCRS-D02-GMV-DataManagementPlan_v1.0_31_07_2018.pdf</a:t>
            </a:r>
            <a:r>
              <a:rPr lang="fr-FR" sz="1000" dirty="0"/>
              <a:t> </a:t>
            </a:r>
          </a:p>
          <a:p>
            <a:endParaRPr lang="fr-FR" sz="1000" dirty="0"/>
          </a:p>
          <a:p>
            <a:r>
              <a:rPr lang="fr-FR" sz="1000" dirty="0"/>
              <a:t>Tenez compte de la façon dont ces informations seront obtenues et enregistrées par exemple dans une base de données avec des liens vers chacun des fichiers, dans un fichier texte de type « lisez-moi », dans les en-têtes de fichiers, dans un livre de référence (« code book ») ou dans les cahiers de laboratoire. (issu du modèle de PGD de Science Europe)</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54</a:t>
            </a:fld>
            <a:endParaRPr lang="fr-FR"/>
          </a:p>
        </p:txBody>
      </p:sp>
    </p:spTree>
    <p:extLst>
      <p:ext uri="{BB962C8B-B14F-4D97-AF65-F5344CB8AC3E}">
        <p14:creationId xmlns:p14="http://schemas.microsoft.com/office/powerpoint/2010/main" val="986245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208879"/>
          </a:xfrm>
        </p:spPr>
        <p:txBody>
          <a:bodyPr/>
          <a:lstStyle/>
          <a:p>
            <a:r>
              <a:rPr lang="fr-FR" sz="1000" dirty="0"/>
              <a:t>Articles sur les bonnes pratiques d’organisation des données dans les fichiers tabulaires (type Excel) : </a:t>
            </a:r>
            <a:r>
              <a:rPr lang="en-US" sz="1000" dirty="0"/>
              <a:t>Data Organization in Spreadsheets. Karl W. Broman &amp; Kara H. Woo. 2017. </a:t>
            </a:r>
            <a:r>
              <a:rPr lang="fr-FR" sz="1000" dirty="0">
                <a:hlinkClick r:id="rId3"/>
              </a:rPr>
              <a:t>https://www.tandfonline.com/doi/full/10.1080/00031305.2017.1375989#</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t>Conseils sur les fichiers Excel: Data </a:t>
            </a:r>
            <a:r>
              <a:rPr lang="fr-FR" sz="1000" b="0" i="0" dirty="0" err="1"/>
              <a:t>Organization</a:t>
            </a:r>
            <a:r>
              <a:rPr lang="fr-FR" sz="1000" b="0" i="0" dirty="0"/>
              <a:t> in </a:t>
            </a:r>
            <a:r>
              <a:rPr lang="fr-FR" sz="1000" b="0" i="0" dirty="0" err="1"/>
              <a:t>Spreadsheets</a:t>
            </a:r>
            <a:r>
              <a:rPr lang="fr-FR" sz="1000" b="0" i="0" dirty="0"/>
              <a:t>: </a:t>
            </a:r>
            <a:r>
              <a:rPr lang="fr-FR" sz="1000" b="0" i="0" dirty="0">
                <a:hlinkClick r:id="rId3"/>
              </a:rPr>
              <a:t>https://www.tandfonline.com/doi/full/10.1080/00031305.2017.1375989</a:t>
            </a:r>
            <a:r>
              <a:rPr lang="fr-FR" sz="1000" b="0" i="0" dirty="0"/>
              <a:t>   </a:t>
            </a:r>
            <a:endParaRPr lang="fr-FR" sz="1000" i="0" dirty="0"/>
          </a:p>
          <a:p>
            <a:endParaRPr lang="fr-FR" sz="1000" dirty="0"/>
          </a:p>
          <a:p>
            <a:r>
              <a:rPr lang="en-US" sz="1000" dirty="0"/>
              <a:t>The best layout for your data within a spreadsheet is as a single big rectangle with rows corresponding to subjects and columns corresponding to variables. </a:t>
            </a:r>
          </a:p>
          <a:p>
            <a:r>
              <a:rPr lang="en-US" sz="1000" dirty="0"/>
              <a:t>The first row should contain variable names, and please do not use more than one row for the variable names. </a:t>
            </a:r>
            <a:endParaRPr lang="fr-FR" sz="1000" dirty="0"/>
          </a:p>
          <a:p>
            <a:endParaRPr lang="fr-FR" sz="1000" b="0" dirty="0"/>
          </a:p>
          <a:p>
            <a:r>
              <a:rPr lang="fr-FR" sz="1000" b="0" dirty="0"/>
              <a:t>Autre exemple de table nécessitant une explication des intitulés des colonnes : </a:t>
            </a:r>
            <a:r>
              <a:rPr lang="fr-FR" sz="1000" b="0" dirty="0">
                <a:hlinkClick r:id="rId4"/>
              </a:rPr>
              <a:t>https://gmd.copernicus.org/articles/15/129/2022/gmd-15-129-2022-supplement.pdf</a:t>
            </a:r>
            <a:r>
              <a:rPr lang="fr-FR" sz="1000" b="0" dirty="0"/>
              <a:t>  (issu d’un </a:t>
            </a:r>
            <a:r>
              <a:rPr lang="fr-FR" sz="1000" b="0" dirty="0" err="1"/>
              <a:t>supplementary</a:t>
            </a:r>
            <a:r>
              <a:rPr lang="fr-FR" sz="1000" b="0" dirty="0"/>
              <a:t> file contenant 27 pages de « data » pas vraiment réutilisables ; issu d’un article publié dans </a:t>
            </a:r>
            <a:r>
              <a:rPr lang="fr-FR" sz="1000" b="0" dirty="0" err="1"/>
              <a:t>Geoscientific</a:t>
            </a:r>
            <a:r>
              <a:rPr lang="fr-FR" sz="1000" b="0" dirty="0"/>
              <a:t> Model </a:t>
            </a:r>
            <a:r>
              <a:rPr lang="fr-FR" sz="1000" b="0" dirty="0" err="1"/>
              <a:t>Development</a:t>
            </a:r>
            <a:r>
              <a:rPr lang="fr-FR" sz="1000" b="0" dirty="0"/>
              <a:t> (GMD) : I</a:t>
            </a:r>
            <a:r>
              <a:rPr lang="en-US" sz="1000" b="0" dirty="0" err="1"/>
              <a:t>rrigation</a:t>
            </a:r>
            <a:r>
              <a:rPr lang="en-US" sz="1000" b="0" dirty="0"/>
              <a:t> quality and management determine salinization in Israeli olive orchards. 2022. </a:t>
            </a:r>
            <a:r>
              <a:rPr lang="en-US" sz="1000" b="0" dirty="0">
                <a:hlinkClick r:id="rId5"/>
              </a:rPr>
              <a:t>https://gmd.copernicus.org/articles/15/129/2022/#section5</a:t>
            </a:r>
            <a:r>
              <a:rPr lang="en-US" sz="1000" b="0" dirty="0"/>
              <a:t> </a:t>
            </a:r>
          </a:p>
          <a:p>
            <a:endParaRPr lang="fr-FR" sz="1100" b="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55</a:t>
            </a:fld>
            <a:endParaRPr lang="fr-FR"/>
          </a:p>
        </p:txBody>
      </p:sp>
    </p:spTree>
    <p:extLst>
      <p:ext uri="{BB962C8B-B14F-4D97-AF65-F5344CB8AC3E}">
        <p14:creationId xmlns:p14="http://schemas.microsoft.com/office/powerpoint/2010/main" val="87265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7555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dirty="0">
                <a:sym typeface="Wingdings" panose="05000000000000000000" pitchFamily="2" charset="2"/>
              </a:rPr>
              <a:t>PGD du projet </a:t>
            </a:r>
            <a:r>
              <a:rPr lang="fr-FR" sz="1100" b="1" dirty="0">
                <a:sym typeface="Wingdings" panose="05000000000000000000" pitchFamily="2" charset="2"/>
              </a:rPr>
              <a:t>IMPRINT</a:t>
            </a:r>
            <a:r>
              <a:rPr lang="fr-FR" sz="1100" dirty="0">
                <a:sym typeface="Wingdings" panose="05000000000000000000" pitchFamily="2" charset="2"/>
              </a:rPr>
              <a:t> - </a:t>
            </a:r>
            <a:r>
              <a:rPr lang="fr-FR" sz="1100" dirty="0" err="1">
                <a:sym typeface="Wingdings" panose="05000000000000000000" pitchFamily="2" charset="2"/>
              </a:rPr>
              <a:t>IMpacts</a:t>
            </a:r>
            <a:r>
              <a:rPr lang="fr-FR" sz="1100" dirty="0">
                <a:sym typeface="Wingdings" panose="05000000000000000000" pitchFamily="2" charset="2"/>
              </a:rPr>
              <a:t> des </a:t>
            </a:r>
            <a:r>
              <a:rPr lang="fr-FR" sz="1100" dirty="0" err="1">
                <a:sym typeface="Wingdings" panose="05000000000000000000" pitchFamily="2" charset="2"/>
              </a:rPr>
              <a:t>PRocessus</a:t>
            </a:r>
            <a:r>
              <a:rPr lang="fr-FR" sz="1100" dirty="0">
                <a:sym typeface="Wingdings" panose="05000000000000000000" pitchFamily="2" charset="2"/>
              </a:rPr>
              <a:t> </a:t>
            </a:r>
            <a:r>
              <a:rPr lang="fr-FR" sz="1100" dirty="0" err="1">
                <a:sym typeface="Wingdings" panose="05000000000000000000" pitchFamily="2" charset="2"/>
              </a:rPr>
              <a:t>mIcroclimatiques</a:t>
            </a:r>
            <a:r>
              <a:rPr lang="fr-FR" sz="1100" dirty="0">
                <a:sym typeface="Wingdings" panose="05000000000000000000" pitchFamily="2" charset="2"/>
              </a:rPr>
              <a:t> sur la </a:t>
            </a:r>
            <a:r>
              <a:rPr lang="fr-FR" sz="1100" dirty="0" err="1">
                <a:sym typeface="Wingdings" panose="05000000000000000000" pitchFamily="2" charset="2"/>
              </a:rPr>
              <a:t>redistributioN</a:t>
            </a:r>
            <a:r>
              <a:rPr lang="fr-FR" sz="1100" dirty="0">
                <a:sym typeface="Wingdings" panose="05000000000000000000" pitchFamily="2" charset="2"/>
              </a:rPr>
              <a:t> de la </a:t>
            </a:r>
            <a:r>
              <a:rPr lang="fr-FR" sz="1100" dirty="0" err="1">
                <a:sym typeface="Wingdings" panose="05000000000000000000" pitchFamily="2" charset="2"/>
              </a:rPr>
              <a:t>biodiversiTé</a:t>
            </a:r>
            <a:r>
              <a:rPr lang="fr-FR" sz="1100" dirty="0">
                <a:sym typeface="Wingdings" panose="05000000000000000000" pitchFamily="2" charset="2"/>
              </a:rPr>
              <a:t> forestière en contexte de réchauffement du macroclimat.</a:t>
            </a:r>
          </a:p>
          <a:p>
            <a:r>
              <a:rPr lang="fr-FR" sz="1100" dirty="0">
                <a:sym typeface="Wingdings" panose="05000000000000000000" pitchFamily="2" charset="2"/>
                <a:hlinkClick r:id="rId3"/>
              </a:rPr>
              <a:t>https://dmp.opidor.fr/plans/5082/export.pdf</a:t>
            </a:r>
            <a:endParaRPr lang="fr-FR" sz="11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sym typeface="Wingdings" panose="05000000000000000000" pitchFamily="2" charset="2"/>
              </a:rPr>
              <a:t>Projet ANR: </a:t>
            </a:r>
            <a:r>
              <a:rPr lang="fr-FR" sz="1100" dirty="0">
                <a:sym typeface="Wingdings" panose="05000000000000000000" pitchFamily="2" charset="2"/>
                <a:hlinkClick r:id="rId4"/>
              </a:rPr>
              <a:t>https://anr.fr/Projet-ANR-19-CE32-0005</a:t>
            </a:r>
            <a:r>
              <a:rPr lang="fr-FR" sz="11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sym typeface="Wingdings" panose="05000000000000000000" pitchFamily="2" charset="2"/>
              </a:rPr>
              <a:t>Site du projet: </a:t>
            </a:r>
            <a:r>
              <a:rPr lang="fr-FR" sz="1100" dirty="0">
                <a:sym typeface="Wingdings" panose="05000000000000000000" pitchFamily="2" charset="2"/>
                <a:hlinkClick r:id="rId5"/>
              </a:rPr>
              <a:t>https://microclimat.cnrs.fr/</a:t>
            </a:r>
            <a:r>
              <a:rPr lang="fr-FR" sz="1100" dirty="0">
                <a:sym typeface="Wingdings" panose="05000000000000000000" pitchFamily="2" charset="2"/>
              </a:rPr>
              <a:t> </a:t>
            </a:r>
          </a:p>
          <a:p>
            <a:endParaRPr lang="fr-FR" sz="1100" dirty="0"/>
          </a:p>
          <a:p>
            <a:r>
              <a:rPr lang="fr-FR" sz="1100" dirty="0"/>
              <a:t>Autres exemples :</a:t>
            </a:r>
          </a:p>
          <a:p>
            <a:r>
              <a:rPr lang="fr-FR" sz="1100" b="1" dirty="0"/>
              <a:t>ZERO BRINE</a:t>
            </a:r>
            <a:r>
              <a:rPr lang="fr-FR" sz="1100" dirty="0"/>
              <a:t>: </a:t>
            </a:r>
            <a:r>
              <a:rPr lang="fr-FR" sz="1100" dirty="0">
                <a:sym typeface="Wingdings" panose="05000000000000000000" pitchFamily="2" charset="2"/>
                <a:hlinkClick r:id="rId6"/>
              </a:rPr>
              <a:t>https://libereurope.eu/dmp/zero-brine-data-management-plan/</a:t>
            </a:r>
            <a:r>
              <a:rPr lang="fr-FR" sz="11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INVITE</a:t>
            </a:r>
            <a:r>
              <a:rPr lang="en-US" sz="1100" dirty="0"/>
              <a:t> - </a:t>
            </a:r>
            <a:r>
              <a:rPr lang="en-US" sz="1100" dirty="0" err="1"/>
              <a:t>INnovations</a:t>
            </a:r>
            <a:r>
              <a:rPr lang="en-US" sz="1100" dirty="0"/>
              <a:t> in plant </a:t>
            </a:r>
            <a:r>
              <a:rPr lang="en-US" sz="1100" dirty="0" err="1"/>
              <a:t>VarIety</a:t>
            </a:r>
            <a:r>
              <a:rPr lang="en-US" sz="1100" dirty="0"/>
              <a:t> Testing in Europe to foster the introduction of new varieties better adapted to varying biotic and abiotic conditions and to more sustainable crop management practices. </a:t>
            </a:r>
            <a:r>
              <a:rPr lang="en-US" sz="1100" dirty="0">
                <a:hlinkClick r:id="rId7"/>
              </a:rPr>
              <a:t>https://cordis.europa.eu/project/id/817970/results</a:t>
            </a:r>
            <a:r>
              <a:rPr lang="en-US"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Le PGD </a:t>
            </a:r>
            <a:r>
              <a:rPr lang="en-US" sz="1100" dirty="0" err="1"/>
              <a:t>contient</a:t>
            </a:r>
            <a:r>
              <a:rPr lang="en-US" sz="1100" dirty="0"/>
              <a:t> </a:t>
            </a:r>
            <a:r>
              <a:rPr lang="en-US" sz="1100" dirty="0" err="1"/>
              <a:t>plusieurs</a:t>
            </a:r>
            <a:r>
              <a:rPr lang="en-US" sz="1100" dirty="0"/>
              <a:t> annexes </a:t>
            </a:r>
            <a:r>
              <a:rPr lang="en-US" sz="1100" dirty="0" err="1"/>
              <a:t>listant</a:t>
            </a:r>
            <a:r>
              <a:rPr lang="en-US" sz="1100" dirty="0"/>
              <a:t> les variables </a:t>
            </a:r>
            <a:r>
              <a:rPr lang="en-US" sz="1100" dirty="0" err="1"/>
              <a:t>requises</a:t>
            </a:r>
            <a:r>
              <a:rPr lang="en-US" sz="1100" dirty="0"/>
              <a:t> pour le WP4, pour le </a:t>
            </a:r>
            <a:r>
              <a:rPr lang="en-US" sz="1100" dirty="0" err="1"/>
              <a:t>blé</a:t>
            </a:r>
            <a:r>
              <a:rPr lang="en-US" sz="1100" dirty="0"/>
              <a:t>, </a:t>
            </a:r>
            <a:r>
              <a:rPr lang="en-US" sz="1100" dirty="0" err="1"/>
              <a:t>mais</a:t>
            </a:r>
            <a:r>
              <a:rPr lang="en-US" sz="1100" dirty="0"/>
              <a:t> et </a:t>
            </a:r>
            <a:r>
              <a:rPr lang="en-US" sz="1100" dirty="0" err="1"/>
              <a:t>tournesol</a:t>
            </a:r>
            <a:r>
              <a:rPr lang="en-US" sz="1100" dirty="0"/>
              <a:t>, …</a:t>
            </a:r>
            <a:endParaRPr lang="fr-FR" sz="1100" dirty="0"/>
          </a:p>
          <a:p>
            <a:r>
              <a:rPr lang="fr-FR" dirty="0"/>
              <a:t> </a:t>
            </a:r>
            <a:endParaRPr lang="fr-FR" sz="14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Documentation may include details on the methodology used, analytical and procedural information, definitions of variables, vocabularies, units of measurement, any assumptions made, and the format and file type of the data by considering how this information and are captured and where they are recorded. </a:t>
            </a:r>
          </a:p>
          <a:p>
            <a:r>
              <a:rPr lang="en-US" sz="1100" b="0" i="0" u="none" strike="noStrike" kern="1200" baseline="0" dirty="0">
                <a:solidFill>
                  <a:schemeClr val="tx1"/>
                </a:solidFill>
                <a:latin typeface="+mn-lt"/>
                <a:ea typeface="+mn-ea"/>
                <a:cs typeface="+mn-cs"/>
              </a:rPr>
              <a:t>Following good research practice rules, data documentation will be added as a Readme.txt file (a plain text file) to the folder where the corresponding datasets are saved. </a:t>
            </a:r>
            <a:endParaRPr lang="fr-FR" sz="110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505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dirty="0">
                <a:sym typeface="Wingdings" panose="05000000000000000000" pitchFamily="2" charset="2"/>
              </a:rPr>
              <a:t>PGD du projet Atlas – Décrire, analyser et comprendre les effets de l’introduction de l’</a:t>
            </a:r>
            <a:r>
              <a:rPr lang="fr-FR" sz="1100" dirty="0" err="1">
                <a:sym typeface="Wingdings" panose="05000000000000000000" pitchFamily="2" charset="2"/>
              </a:rPr>
              <a:t>autodépistage</a:t>
            </a:r>
            <a:r>
              <a:rPr lang="fr-FR" sz="1100" dirty="0">
                <a:sym typeface="Wingdings" panose="05000000000000000000" pitchFamily="2" charset="2"/>
              </a:rPr>
              <a:t> du VIH en Afrique de l’Ouest à travers l’exemple du programme ATLAS en Côte d’Ivoire, au Mali et au Sénégal.</a:t>
            </a:r>
          </a:p>
          <a:p>
            <a:r>
              <a:rPr lang="fr-FR" sz="1100" dirty="0">
                <a:sym typeface="Wingdings" panose="05000000000000000000" pitchFamily="2" charset="2"/>
                <a:hlinkClick r:id="rId3"/>
              </a:rPr>
              <a:t>https://dmp.opidor.fr/plans/3354/export.pdf</a:t>
            </a:r>
            <a:endParaRPr lang="fr-FR" sz="110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19964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6376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4467225"/>
          </a:xfrm>
        </p:spPr>
        <p:txBody>
          <a:bodyPr/>
          <a:lstStyle/>
          <a:p>
            <a:r>
              <a:rPr lang="en-US" sz="1000" b="0" dirty="0"/>
              <a:t>Partage des </a:t>
            </a:r>
            <a:r>
              <a:rPr lang="en-US" sz="1000" b="0" dirty="0" err="1"/>
              <a:t>données</a:t>
            </a:r>
            <a:r>
              <a:rPr lang="en-US" sz="1000" b="0" dirty="0"/>
              <a:t> : </a:t>
            </a:r>
            <a:r>
              <a:rPr lang="fr-FR" sz="1000" b="0" dirty="0"/>
              <a:t>pour la recherche et la société; pour l’aide à la décision, l’éducation et autres applications d’intérêt public.</a:t>
            </a:r>
            <a:endParaRPr lang="en-US" sz="1000" b="0" dirty="0"/>
          </a:p>
          <a:p>
            <a:r>
              <a:rPr lang="en-US" sz="1000" b="0" dirty="0"/>
              <a:t>“</a:t>
            </a:r>
            <a:r>
              <a:rPr lang="en-US" sz="1000" b="0" i="1" kern="1200" dirty="0">
                <a:solidFill>
                  <a:schemeClr val="tx1"/>
                </a:solidFill>
                <a:effectLst/>
                <a:latin typeface="+mn-lt"/>
                <a:ea typeface="+mn-ea"/>
                <a:cs typeface="+mn-cs"/>
              </a:rPr>
              <a:t>Data should be deposited in a trusted repository as soon as possible after data production and at the latest by the end of the project. Data underpinning a scientific publication should be deposited at the latest at the time of publication and in line with standard community practices : </a:t>
            </a:r>
            <a:r>
              <a:rPr lang="fr-FR" sz="1000" b="1" dirty="0"/>
              <a:t>Programme Guide Horizon Europe</a:t>
            </a:r>
            <a:r>
              <a:rPr lang="fr-FR" sz="1000" dirty="0"/>
              <a:t>. Avril 2022</a:t>
            </a:r>
            <a:r>
              <a:rPr lang="fr-FR" sz="1000" b="0" dirty="0"/>
              <a:t>. Chapitre 16: Open science</a:t>
            </a:r>
            <a:r>
              <a:rPr lang="fr-FR" sz="1000" dirty="0"/>
              <a:t>: </a:t>
            </a:r>
            <a:r>
              <a:rPr lang="fr-FR" sz="1000" dirty="0">
                <a:hlinkClick r:id="rId3"/>
              </a:rPr>
              <a:t>https://ec.europa.eu/info/funding-tenders/opportunities/docs/2021-2027/horizon/guidance/programme-guide_horizon_en.pdf</a:t>
            </a:r>
            <a:r>
              <a:rPr lang="fr-FR" sz="1000" dirty="0"/>
              <a:t> (page 48)</a:t>
            </a:r>
          </a:p>
          <a:p>
            <a:pPr marL="0" indent="0">
              <a:buFont typeface="Wingdings" panose="05000000000000000000" pitchFamily="2" charset="2"/>
              <a:buNone/>
            </a:pPr>
            <a:r>
              <a:rPr lang="en-US" sz="1000" kern="1200" dirty="0">
                <a:solidFill>
                  <a:schemeClr val="tx1"/>
                </a:solidFill>
                <a:effectLst/>
                <a:latin typeface="+mn-lt"/>
                <a:ea typeface="+mn-ea"/>
                <a:cs typeface="+mn-cs"/>
              </a:rPr>
              <a:t>Annotated Grant Agreement (AGA) </a:t>
            </a:r>
            <a:r>
              <a:rPr lang="fr-FR" sz="1000" dirty="0">
                <a:hlinkClick r:id="rId4"/>
              </a:rPr>
              <a:t>https://ec.europa.eu/info/funding-tenders/opportunities/docs/2021-2027/common/guidance/aga_en.pdf</a:t>
            </a:r>
            <a:r>
              <a:rPr lang="fr-FR" sz="1000" dirty="0"/>
              <a:t> </a:t>
            </a:r>
            <a:r>
              <a:rPr lang="en-US" sz="1000" kern="1200" dirty="0">
                <a:solidFill>
                  <a:schemeClr val="tx1"/>
                </a:solidFill>
                <a:effectLst/>
                <a:latin typeface="+mn-lt"/>
                <a:ea typeface="+mn-ea"/>
                <a:cs typeface="+mn-cs"/>
              </a:rPr>
              <a:t>(</a:t>
            </a:r>
            <a:r>
              <a:rPr lang="fr-FR" sz="1000" dirty="0"/>
              <a:t>page 158 Annex 5-Article 17)</a:t>
            </a:r>
          </a:p>
          <a:p>
            <a:endParaRPr lang="fr-FR" sz="1000" dirty="0"/>
          </a:p>
          <a:p>
            <a:r>
              <a:rPr lang="fr-FR" sz="1000" dirty="0" err="1"/>
              <a:t>DoraNum</a:t>
            </a:r>
            <a:r>
              <a:rPr lang="fr-FR" sz="1000" dirty="0"/>
              <a:t> : </a:t>
            </a:r>
            <a:r>
              <a:rPr lang="fr-FR" sz="1000" dirty="0">
                <a:hlinkClick r:id="rId5"/>
              </a:rPr>
              <a:t>https://doranum.fr/enjeux-benefices/les-exigences-des-financeurs_10_13143_37ss-m608/</a:t>
            </a:r>
            <a:r>
              <a:rPr lang="fr-FR" sz="1000" dirty="0"/>
              <a:t> </a:t>
            </a:r>
          </a:p>
          <a:p>
            <a:endParaRPr lang="fr-FR" sz="1000" dirty="0"/>
          </a:p>
          <a:p>
            <a:endParaRPr lang="fr-FR" sz="1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262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57210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L’interopérabilité et la réutilisabilité des données exigent qu’elles soient accompagnées de toute la documentation permettant de les comprendre, de les interpréter et de les réutiliser.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Documentation should be seen as serving multiple purposes, supporting reproducibility, linkage, quality checking, understandability and transparency of the collection and storage process, thereby helping to build trust. (</a:t>
            </a:r>
            <a:r>
              <a:rPr lang="en-US" sz="1000" b="0" dirty="0" err="1"/>
              <a:t>issu</a:t>
            </a:r>
            <a:r>
              <a:rPr lang="en-US" sz="1000" b="0" dirty="0"/>
              <a:t> du RDA-WG-COVID-19 – social science subgroup: </a:t>
            </a:r>
            <a:r>
              <a:rPr lang="en-US" sz="900" b="0" dirty="0">
                <a:hlinkClick r:id="rId3"/>
              </a:rPr>
              <a:t>https://docs.google.com/document/d/1TmMdq-93cAquy0DbV90XO0GfLu5JfI6mpgkt6KewjK8/edit#heading=h.6n0xh9iurstq</a:t>
            </a:r>
            <a:r>
              <a:rPr lang="en-US" sz="900" b="0" dirty="0"/>
              <a:t> )</a:t>
            </a:r>
          </a:p>
          <a:p>
            <a:endParaRPr lang="en-US" sz="800" kern="1200" dirty="0">
              <a:solidFill>
                <a:schemeClr val="tx1"/>
              </a:solidFill>
              <a:effectLst/>
              <a:latin typeface="+mn-lt"/>
              <a:ea typeface="+mn-ea"/>
              <a:cs typeface="+mn-cs"/>
            </a:endParaRPr>
          </a:p>
          <a:p>
            <a:r>
              <a:rPr lang="fr-FR" sz="1000" dirty="0"/>
              <a:t>Expliquer comment vous décrivez les données et quels standards disciplinaires vous suivez (métadonnées, normes, vocabulaires, format,…)</a:t>
            </a:r>
          </a:p>
          <a:p>
            <a:endParaRPr lang="fr-FR" sz="800" dirty="0"/>
          </a:p>
          <a:p>
            <a:r>
              <a:rPr lang="fr-FR" sz="1000" dirty="0"/>
              <a:t>Extrait du modèle de PGD de l’ANR</a:t>
            </a:r>
          </a:p>
          <a:p>
            <a:r>
              <a:rPr lang="fr-FR" sz="1000" dirty="0"/>
              <a:t>- Détailler le format des données : la manière selon laquelle les données sont codées pour le stockage, généralement reflétée par l'extension du nom de fichier (par exemple </a:t>
            </a:r>
            <a:r>
              <a:rPr lang="fr-FR" sz="1000" dirty="0" err="1"/>
              <a:t>pdf</a:t>
            </a:r>
            <a:r>
              <a:rPr lang="fr-FR" sz="1000" dirty="0"/>
              <a:t>, </a:t>
            </a:r>
            <a:r>
              <a:rPr lang="fr-FR" sz="1000" dirty="0" err="1"/>
              <a:t>xls</a:t>
            </a:r>
            <a:r>
              <a:rPr lang="fr-FR" sz="1000" dirty="0"/>
              <a:t>, doc, txt, ou </a:t>
            </a:r>
            <a:r>
              <a:rPr lang="fr-FR" sz="1000" dirty="0" err="1"/>
              <a:t>rdf</a:t>
            </a:r>
            <a:r>
              <a:rPr lang="fr-FR" sz="1000" dirty="0"/>
              <a:t>).</a:t>
            </a:r>
          </a:p>
          <a:p>
            <a:r>
              <a:rPr lang="fr-FR" sz="1000" dirty="0"/>
              <a:t>Justifier l'utilisation de certains formats. Par exemple, les choix d’un format peuvent être guidés par l’expertise du personnel de l'organisme, ou par une préférence pour les formats ouverts, par les standards de format acceptés par les entrepôts de données, par l’usage largement répandu dans une communauté de recherche ou par le logiciel ou l'équipement qui sera utilisé.</a:t>
            </a:r>
          </a:p>
          <a:p>
            <a:r>
              <a:rPr lang="fr-FR" sz="1000" dirty="0"/>
              <a:t>Privilégier les formats standards et ouverts car ils facilitent le partage et la réutilisation à long terme des données (plusieurs catalogues fournissent des listes de ces "formats préférés").</a:t>
            </a:r>
          </a:p>
          <a:p>
            <a:r>
              <a:rPr lang="fr-FR" sz="1000" dirty="0"/>
              <a:t>- Indiquer comment les données seront organisées au cours du projet, en mentionnant par exemple les conventions de nommage, le contrôle de version et les structures des dossiers. Des données bien classées et gérées de façon cohérente seront plus faciles à retrouver, à comprendre et à réutiliser.</a:t>
            </a:r>
          </a:p>
          <a:p>
            <a:endParaRPr lang="fr-FR" sz="800" dirty="0"/>
          </a:p>
          <a:p>
            <a:r>
              <a:rPr lang="en-US" sz="1000" kern="1200" dirty="0" err="1">
                <a:solidFill>
                  <a:schemeClr val="tx1"/>
                </a:solidFill>
                <a:effectLst/>
                <a:latin typeface="+mn-lt"/>
                <a:ea typeface="+mn-ea"/>
                <a:cs typeface="+mn-cs"/>
              </a:rPr>
              <a:t>Issu</a:t>
            </a:r>
            <a:r>
              <a:rPr lang="en-US" sz="1000" kern="1200" dirty="0">
                <a:solidFill>
                  <a:schemeClr val="tx1"/>
                </a:solidFill>
                <a:effectLst/>
                <a:latin typeface="+mn-lt"/>
                <a:ea typeface="+mn-ea"/>
                <a:cs typeface="+mn-cs"/>
              </a:rPr>
              <a:t> des recommendations du RDA-WG-COVID-19 (page 14): </a:t>
            </a:r>
            <a:r>
              <a:rPr lang="en-US" sz="900" kern="1200" dirty="0">
                <a:solidFill>
                  <a:schemeClr val="tx1"/>
                </a:solidFill>
                <a:effectLst/>
                <a:latin typeface="+mn-lt"/>
                <a:ea typeface="+mn-ea"/>
                <a:cs typeface="+mn-cs"/>
                <a:hlinkClick r:id="rId4"/>
              </a:rPr>
              <a:t>https://www.rd-alliance.org/system/files/RDA%20COVID-19%3B%20recommendations%20and%20guidelines%2C%201st%20release%2024%20April%202020.pdf</a:t>
            </a:r>
            <a:r>
              <a:rPr lang="en-US" sz="900" kern="1200" dirty="0">
                <a:solidFill>
                  <a:schemeClr val="tx1"/>
                </a:solidFill>
                <a:effectLst/>
                <a:latin typeface="+mn-lt"/>
                <a:ea typeface="+mn-ea"/>
                <a:cs typeface="+mn-cs"/>
              </a:rPr>
              <a:t>  </a:t>
            </a:r>
          </a:p>
          <a:p>
            <a:r>
              <a:rPr lang="en-US" sz="1000" i="1" kern="1200" dirty="0">
                <a:solidFill>
                  <a:schemeClr val="tx1"/>
                </a:solidFill>
                <a:effectLst/>
                <a:latin typeface="+mn-lt"/>
                <a:ea typeface="+mn-ea"/>
                <a:cs typeface="+mn-cs"/>
              </a:rPr>
              <a:t>The key elements that block sharing and reuse of epidemiology data are common across many domains. These include </a:t>
            </a:r>
            <a:r>
              <a:rPr lang="en-US" sz="1000" b="1" i="1" kern="1200" dirty="0">
                <a:solidFill>
                  <a:schemeClr val="tx1"/>
                </a:solidFill>
                <a:effectLst/>
                <a:latin typeface="+mn-lt"/>
                <a:ea typeface="+mn-ea"/>
                <a:cs typeface="+mn-cs"/>
              </a:rPr>
              <a:t>non-machine-readable data </a:t>
            </a:r>
            <a:r>
              <a:rPr lang="en-US" sz="1000" i="1" kern="1200" dirty="0">
                <a:solidFill>
                  <a:schemeClr val="tx1"/>
                </a:solidFill>
                <a:effectLst/>
                <a:latin typeface="+mn-lt"/>
                <a:ea typeface="+mn-ea"/>
                <a:cs typeface="+mn-cs"/>
              </a:rPr>
              <a:t>(e.g., PDF), </a:t>
            </a:r>
            <a:r>
              <a:rPr lang="en-US" sz="1000" b="1" i="1" kern="1200" dirty="0">
                <a:solidFill>
                  <a:schemeClr val="tx1"/>
                </a:solidFill>
                <a:effectLst/>
                <a:latin typeface="+mn-lt"/>
                <a:ea typeface="+mn-ea"/>
                <a:cs typeface="+mn-cs"/>
              </a:rPr>
              <a:t>heterogeneous measurement standards</a:t>
            </a:r>
            <a:r>
              <a:rPr lang="en-US" sz="1000" i="1" kern="1200" dirty="0">
                <a:solidFill>
                  <a:schemeClr val="tx1"/>
                </a:solidFill>
                <a:effectLst/>
                <a:latin typeface="+mn-lt"/>
                <a:ea typeface="+mn-ea"/>
                <a:cs typeface="+mn-cs"/>
              </a:rPr>
              <a:t>, divergent metadata formats, lack of version control, fragmented datasets, delays in releasing data, non-standard definitions and reporting parameters, lack of metadata, unavailable or undocumented computer code, frequently changing web addresses, copyright and usage conditions, translation requirements, consents, approvals, and legal restrictions. </a:t>
            </a:r>
          </a:p>
          <a:p>
            <a:endParaRPr lang="en-US"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Conseils sur les métadonnées : </a:t>
            </a:r>
            <a:r>
              <a:rPr lang="fr-FR" sz="900" dirty="0">
                <a:hlinkClick r:id="rId5"/>
              </a:rPr>
              <a:t>https://datamanagement.hms.harvard.edu/plan/documentation-metadata</a:t>
            </a:r>
            <a:r>
              <a:rPr lang="fr-FR" sz="900" dirty="0"/>
              <a:t>  </a:t>
            </a:r>
          </a:p>
          <a:p>
            <a:endParaRPr lang="fr-FR" sz="1000"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60</a:t>
            </a:fld>
            <a:endParaRPr lang="fr-FR"/>
          </a:p>
        </p:txBody>
      </p:sp>
    </p:spTree>
    <p:extLst>
      <p:ext uri="{BB962C8B-B14F-4D97-AF65-F5344CB8AC3E}">
        <p14:creationId xmlns:p14="http://schemas.microsoft.com/office/powerpoint/2010/main" val="334886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61</a:t>
            </a:fld>
            <a:endParaRPr lang="fr-FR"/>
          </a:p>
        </p:txBody>
      </p:sp>
    </p:spTree>
    <p:extLst>
      <p:ext uri="{BB962C8B-B14F-4D97-AF65-F5344CB8AC3E}">
        <p14:creationId xmlns:p14="http://schemas.microsoft.com/office/powerpoint/2010/main" val="8256300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kern="1200" dirty="0">
                <a:solidFill>
                  <a:schemeClr val="tx1"/>
                </a:solidFill>
                <a:effectLst/>
                <a:latin typeface="+mn-lt"/>
                <a:ea typeface="+mn-ea"/>
                <a:cs typeface="+mn-cs"/>
              </a:rPr>
              <a:t>Métadonnées : Informations descriptives des données, rendant possible leur recherche, leur inventaire et leur utilisation.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mn-lt"/>
              </a:rPr>
              <a:t>Fiche </a:t>
            </a:r>
            <a:r>
              <a:rPr lang="en-US" sz="800" dirty="0" err="1">
                <a:latin typeface="+mn-lt"/>
              </a:rPr>
              <a:t>DoraNum</a:t>
            </a:r>
            <a:r>
              <a:rPr lang="en-US" sz="800" dirty="0">
                <a:latin typeface="+mn-lt"/>
              </a:rPr>
              <a:t> sept 2023: </a:t>
            </a:r>
            <a:r>
              <a:rPr lang="fr-FR" sz="800" dirty="0">
                <a:latin typeface="+mn-lt"/>
              </a:rPr>
              <a:t>Décrire ses jeux de données dans les règles du FAIR : accompagner les chercheurs à l'utilisation des métadonnées. </a:t>
            </a:r>
            <a:r>
              <a:rPr lang="en-US" sz="800" dirty="0">
                <a:latin typeface="+mn-lt"/>
              </a:rPr>
              <a:t>https://zenodo.org/record/8376581</a:t>
            </a:r>
          </a:p>
          <a:p>
            <a:endParaRPr lang="fr-FR" sz="800" dirty="0"/>
          </a:p>
          <a:p>
            <a:r>
              <a:rPr lang="fr-FR" sz="1000" dirty="0"/>
              <a:t>On parle en général de “standard” pour un schéma propre à une discipline et de “schéma” pour les généralistes.</a:t>
            </a:r>
          </a:p>
          <a:p>
            <a:endParaRPr lang="fr-FR" sz="800" dirty="0"/>
          </a:p>
          <a:p>
            <a:r>
              <a:rPr lang="fr-FR" sz="1000" dirty="0"/>
              <a:t>Les standards sont souvent accompagnés de vocabulaire contrôlé : c’est à dure d’une liste fermée de mots-clefs permettant de décrire un jeu de données. Il en existe plusieurs. Exemples:</a:t>
            </a:r>
          </a:p>
          <a:p>
            <a:r>
              <a:rPr lang="fr-FR" sz="1000" dirty="0"/>
              <a:t>• Sciences Sociales : ELSST - </a:t>
            </a:r>
            <a:r>
              <a:rPr lang="fr-FR" sz="1000" dirty="0" err="1"/>
              <a:t>European</a:t>
            </a:r>
            <a:r>
              <a:rPr lang="fr-FR" sz="1000" dirty="0"/>
              <a:t> </a:t>
            </a:r>
            <a:r>
              <a:rPr lang="fr-FR" sz="1000" dirty="0" err="1"/>
              <a:t>Language</a:t>
            </a:r>
            <a:r>
              <a:rPr lang="fr-FR" sz="1000" dirty="0"/>
              <a:t> Social Science Thesaurus du CESSDA (multilingue)</a:t>
            </a:r>
          </a:p>
          <a:p>
            <a:r>
              <a:rPr lang="fr-FR" sz="1000" dirty="0"/>
              <a:t>• Environnement : GEMET - General </a:t>
            </a:r>
            <a:r>
              <a:rPr lang="fr-FR" sz="1000" dirty="0" err="1"/>
              <a:t>Multilingual</a:t>
            </a:r>
            <a:r>
              <a:rPr lang="fr-FR" sz="1000" dirty="0"/>
              <a:t> </a:t>
            </a:r>
            <a:r>
              <a:rPr lang="fr-FR" sz="1000" dirty="0" err="1"/>
              <a:t>Environmental</a:t>
            </a:r>
            <a:r>
              <a:rPr lang="fr-FR" sz="1000" dirty="0"/>
              <a:t> (multilingue)</a:t>
            </a:r>
          </a:p>
          <a:p>
            <a:r>
              <a:rPr lang="fr-FR" sz="1000" dirty="0"/>
              <a:t>• Economie : thésaurus du JEL - Journal of </a:t>
            </a:r>
            <a:r>
              <a:rPr lang="fr-FR" sz="1000" dirty="0" err="1"/>
              <a:t>Economic</a:t>
            </a:r>
            <a:r>
              <a:rPr lang="fr-FR" sz="1000" dirty="0"/>
              <a:t> </a:t>
            </a:r>
            <a:r>
              <a:rPr lang="fr-FR" sz="1000" dirty="0" err="1"/>
              <a:t>Literature</a:t>
            </a:r>
            <a:r>
              <a:rPr lang="fr-FR" sz="1000" dirty="0"/>
              <a:t> (anglais</a:t>
            </a:r>
          </a:p>
          <a:p>
            <a:r>
              <a:rPr lang="fr-FR" sz="1000" dirty="0"/>
              <a:t>Pour trouver des vocabulaires / thésaurus :</a:t>
            </a:r>
          </a:p>
          <a:p>
            <a:r>
              <a:rPr lang="fr-FR" sz="1000" dirty="0"/>
              <a:t>• </a:t>
            </a:r>
            <a:r>
              <a:rPr lang="fr-FR" sz="1000" dirty="0" err="1"/>
              <a:t>Loterre</a:t>
            </a:r>
            <a:r>
              <a:rPr lang="fr-FR" sz="1000" dirty="0"/>
              <a:t>, </a:t>
            </a:r>
            <a:r>
              <a:rPr lang="fr-FR" sz="1000" dirty="0" err="1"/>
              <a:t>Linked</a:t>
            </a:r>
            <a:r>
              <a:rPr lang="fr-FR" sz="1000" dirty="0"/>
              <a:t> open </a:t>
            </a:r>
            <a:r>
              <a:rPr lang="fr-FR" sz="1000" dirty="0" err="1"/>
              <a:t>terminology</a:t>
            </a:r>
            <a:r>
              <a:rPr lang="fr-FR" sz="1000" dirty="0"/>
              <a:t> </a:t>
            </a:r>
            <a:r>
              <a:rPr lang="fr-FR" sz="1000" dirty="0" err="1"/>
              <a:t>resources</a:t>
            </a:r>
            <a:r>
              <a:rPr lang="fr-FR" sz="1000" dirty="0"/>
              <a:t> (</a:t>
            </a:r>
            <a:r>
              <a:rPr lang="fr-FR" sz="1000" dirty="0" err="1"/>
              <a:t>Inist</a:t>
            </a:r>
            <a:r>
              <a:rPr lang="fr-FR" sz="1000" dirty="0"/>
              <a:t>-CNRS)</a:t>
            </a:r>
          </a:p>
          <a:p>
            <a:r>
              <a:rPr lang="fr-FR" sz="1000" dirty="0"/>
              <a:t>• FAIR Sharing, rubrique “thesaurus”</a:t>
            </a:r>
          </a:p>
          <a:p>
            <a:endParaRPr lang="fr-FR" sz="1000" baseline="0" dirty="0"/>
          </a:p>
          <a:p>
            <a:r>
              <a:rPr lang="fr-FR" sz="1000" baseline="0" dirty="0"/>
              <a:t>Si les données sont déposées dans un entrepôt, la question des métadonnées est transparente pour l’utilisateur. Il n’a pas à se préoccuper du standard utilisé, mais doit simplement renseigner les champs proposés. (issu de la page « Bonnes pratiques » du « site Couperin de la science ouverte en France : </a:t>
            </a:r>
            <a:r>
              <a:rPr lang="fr-FR" sz="900" baseline="0" dirty="0">
                <a:hlinkClick r:id="rId3"/>
              </a:rPr>
              <a:t>https://scienceouverte.couperin.org/donnees-recherche-bonnes-pratiques/</a:t>
            </a:r>
            <a:r>
              <a:rPr lang="fr-FR" sz="900" baseline="0" dirty="0"/>
              <a:t> ).</a:t>
            </a:r>
          </a:p>
          <a:p>
            <a:pPr marL="514350" lvl="0" indent="-514350">
              <a:lnSpc>
                <a:spcPct val="90000"/>
              </a:lnSpc>
              <a:defRPr/>
            </a:pPr>
            <a:endParaRPr lang="en-US" sz="800" dirty="0">
              <a:ea typeface="ＭＳ Ｐゴシック" charset="-128"/>
              <a:cs typeface="ＭＳ Ｐゴシック" charset="-128"/>
            </a:endParaRPr>
          </a:p>
          <a:p>
            <a:pPr marL="514350" lvl="0" indent="-514350">
              <a:lnSpc>
                <a:spcPct val="90000"/>
              </a:lnSpc>
              <a:defRPr/>
            </a:pPr>
            <a:r>
              <a:rPr lang="en-US" sz="900" dirty="0">
                <a:ea typeface="ＭＳ Ｐゴシック" charset="-128"/>
                <a:cs typeface="ＭＳ Ｐゴシック" charset="-128"/>
              </a:rPr>
              <a:t>Questions </a:t>
            </a:r>
            <a:r>
              <a:rPr lang="en-US" sz="900" dirty="0" err="1">
                <a:ea typeface="ＭＳ Ｐゴシック" charset="-128"/>
                <a:cs typeface="ＭＳ Ｐゴシック" charset="-128"/>
              </a:rPr>
              <a:t>posées</a:t>
            </a:r>
            <a:r>
              <a:rPr lang="en-US" sz="900" dirty="0">
                <a:ea typeface="ＭＳ Ｐゴシック" charset="-128"/>
                <a:cs typeface="ＭＳ Ｐゴシック" charset="-128"/>
              </a:rPr>
              <a:t> dans </a:t>
            </a:r>
            <a:r>
              <a:rPr lang="en-US" sz="900" dirty="0" err="1">
                <a:ea typeface="ＭＳ Ｐゴシック" charset="-128"/>
                <a:cs typeface="ＭＳ Ｐゴシック" charset="-128"/>
              </a:rPr>
              <a:t>certains</a:t>
            </a:r>
            <a:r>
              <a:rPr lang="en-US" sz="900" dirty="0">
                <a:ea typeface="ＭＳ Ｐゴシック" charset="-128"/>
                <a:cs typeface="ＭＳ Ｐゴシック" charset="-128"/>
              </a:rPr>
              <a:t> PGD </a:t>
            </a:r>
            <a:r>
              <a:rPr lang="en-US" sz="900" b="1" dirty="0">
                <a:ea typeface="ＭＳ Ｐゴシック" charset="-128"/>
                <a:cs typeface="ＭＳ Ｐゴシック" charset="-128"/>
              </a:rPr>
              <a:t>: Comment les </a:t>
            </a:r>
            <a:r>
              <a:rPr lang="en-US" sz="900" b="1" dirty="0" err="1">
                <a:ea typeface="ＭＳ Ｐゴシック" charset="-128"/>
                <a:cs typeface="ＭＳ Ｐゴシック" charset="-128"/>
              </a:rPr>
              <a:t>métadonnées</a:t>
            </a:r>
            <a:r>
              <a:rPr lang="en-US" sz="900" b="1" dirty="0">
                <a:ea typeface="ＭＳ Ｐゴシック" charset="-128"/>
                <a:cs typeface="ＭＳ Ｐゴシック" charset="-128"/>
              </a:rPr>
              <a:t> </a:t>
            </a:r>
            <a:r>
              <a:rPr lang="en-US" sz="900" b="1" dirty="0" err="1">
                <a:ea typeface="ＭＳ Ｐゴシック" charset="-128"/>
                <a:cs typeface="ＭＳ Ｐゴシック" charset="-128"/>
              </a:rPr>
              <a:t>sont-elles</a:t>
            </a:r>
            <a:r>
              <a:rPr lang="en-US" sz="900" b="1" dirty="0">
                <a:ea typeface="ＭＳ Ｐゴシック" charset="-128"/>
                <a:cs typeface="ＭＳ Ｐゴシック" charset="-128"/>
              </a:rPr>
              <a:t> </a:t>
            </a:r>
            <a:r>
              <a:rPr lang="en-US" sz="900" b="1" dirty="0" err="1">
                <a:ea typeface="ＭＳ Ｐゴシック" charset="-128"/>
                <a:cs typeface="ＭＳ Ｐゴシック" charset="-128"/>
              </a:rPr>
              <a:t>créées</a:t>
            </a:r>
            <a:r>
              <a:rPr lang="en-US" sz="900" b="1" dirty="0">
                <a:ea typeface="ＭＳ Ｐゴシック" charset="-128"/>
                <a:cs typeface="ＭＳ Ｐゴシック" charset="-128"/>
              </a:rPr>
              <a:t> </a:t>
            </a:r>
            <a:r>
              <a:rPr lang="en-US" sz="900" b="1" dirty="0" err="1">
                <a:ea typeface="ＭＳ Ｐゴシック" charset="-128"/>
                <a:cs typeface="ＭＳ Ｐゴシック" charset="-128"/>
              </a:rPr>
              <a:t>ou</a:t>
            </a:r>
            <a:r>
              <a:rPr lang="en-US" sz="900" b="1" dirty="0">
                <a:ea typeface="ＭＳ Ｐゴシック" charset="-128"/>
                <a:cs typeface="ＭＳ Ｐゴシック" charset="-128"/>
              </a:rPr>
              <a:t> </a:t>
            </a:r>
            <a:r>
              <a:rPr lang="en-US" sz="900" b="1" dirty="0" err="1">
                <a:ea typeface="ＭＳ Ｐゴシック" charset="-128"/>
                <a:cs typeface="ＭＳ Ｐゴシック" charset="-128"/>
              </a:rPr>
              <a:t>capturées</a:t>
            </a:r>
            <a:r>
              <a:rPr lang="en-US" sz="900" b="1" dirty="0">
                <a:ea typeface="ＭＳ Ｐゴシック" charset="-128"/>
                <a:cs typeface="ＭＳ Ｐゴシック" charset="-128"/>
              </a:rPr>
              <a:t> ?</a:t>
            </a:r>
          </a:p>
          <a:p>
            <a:pPr marL="514350" lvl="0" indent="-514350">
              <a:lnSpc>
                <a:spcPct val="90000"/>
              </a:lnSpc>
              <a:defRPr/>
            </a:pPr>
            <a:r>
              <a:rPr lang="en-US" sz="900" dirty="0">
                <a:ea typeface="ＭＳ Ｐゴシック" charset="-128"/>
                <a:cs typeface="ＭＳ Ｐゴシック" charset="-128"/>
              </a:rPr>
              <a:t>(from </a:t>
            </a:r>
            <a:r>
              <a:rPr lang="en-US" sz="900" dirty="0" err="1">
                <a:ea typeface="ＭＳ Ｐゴシック" charset="-128"/>
                <a:cs typeface="ＭＳ Ｐゴシック" charset="-128"/>
              </a:rPr>
              <a:t>DataONE</a:t>
            </a:r>
            <a:r>
              <a:rPr lang="en-US" sz="900" dirty="0">
                <a:ea typeface="ＭＳ Ｐゴシック" charset="-128"/>
                <a:cs typeface="ＭＳ Ｐゴシック" charset="-128"/>
              </a:rPr>
              <a:t> : </a:t>
            </a:r>
            <a:r>
              <a:rPr lang="en-US" sz="900" dirty="0">
                <a:ea typeface="ＭＳ Ｐゴシック" charset="-128"/>
                <a:cs typeface="ＭＳ Ｐゴシック" charset="-128"/>
                <a:hlinkClick r:id="rId4"/>
              </a:rPr>
              <a:t>https://dataoneorg.github.io/Education/lessons/03_planning/index.html</a:t>
            </a:r>
            <a:r>
              <a:rPr lang="en-US" sz="900" dirty="0">
                <a:ea typeface="ＭＳ Ｐゴシック" charset="-128"/>
                <a:cs typeface="ＭＳ Ｐゴシック" charset="-128"/>
              </a:rPr>
              <a:t> ) </a:t>
            </a:r>
          </a:p>
          <a:p>
            <a:pPr marL="514350" indent="-514350">
              <a:lnSpc>
                <a:spcPct val="90000"/>
              </a:lnSpc>
              <a:buNone/>
            </a:pPr>
            <a:r>
              <a:rPr lang="en-US" sz="900" dirty="0">
                <a:ea typeface="ＭＳ Ｐゴシック" charset="-128"/>
                <a:cs typeface="ＭＳ Ｐゴシック" charset="-128"/>
              </a:rPr>
              <a:t>	use of field or </a:t>
            </a:r>
            <a:r>
              <a:rPr lang="en-US" sz="900" dirty="0">
                <a:cs typeface="ＭＳ Ｐゴシック" charset="-128"/>
              </a:rPr>
              <a:t>Lab notebooks? Of GPS units for data collection? </a:t>
            </a:r>
          </a:p>
          <a:p>
            <a:pPr marL="514350" indent="-514350">
              <a:lnSpc>
                <a:spcPct val="90000"/>
              </a:lnSpc>
              <a:buNone/>
            </a:pPr>
            <a:r>
              <a:rPr lang="en-US" sz="900" dirty="0">
                <a:cs typeface="ＭＳ Ｐゴシック" charset="-128"/>
              </a:rPr>
              <a:t>	metadata automatically saved by an instrument?</a:t>
            </a:r>
          </a:p>
          <a:p>
            <a:endParaRPr lang="en-US" sz="800" baseline="0" dirty="0"/>
          </a:p>
          <a:p>
            <a:r>
              <a:rPr lang="en-US" sz="1000" baseline="0" dirty="0"/>
              <a:t>Examples and metaphors help to explain the value of standards : </a:t>
            </a:r>
            <a:r>
              <a:rPr lang="en-US" sz="900" baseline="0" dirty="0">
                <a:hlinkClick r:id="rId5"/>
              </a:rPr>
              <a:t>https://docs.google.com/document/d/1E5uARrZf5AJUIF_DJz-42_793EY_Dwk7n7B3bMn3x5A/edit#</a:t>
            </a:r>
            <a:r>
              <a:rPr lang="en-US" sz="900" baseline="0" dirty="0"/>
              <a:t>  </a:t>
            </a:r>
          </a:p>
          <a:p>
            <a:endParaRPr lang="fr-FR" sz="900" baseline="0" dirty="0"/>
          </a:p>
          <a:p>
            <a:r>
              <a:rPr lang="fr-FR" sz="1100" baseline="0" dirty="0"/>
              <a: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9630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4280887"/>
          </a:xfrm>
        </p:spPr>
        <p:txBody>
          <a:bodyPr/>
          <a:lstStyle/>
          <a:p>
            <a:r>
              <a:rPr lang="fr-FR" sz="1000" dirty="0"/>
              <a:t>La norme ISO 8601 est une norme de l'Organisation internationale de normalisation (ISO) qui spécifie la représentation numérique de la date et de l'heure. </a:t>
            </a:r>
          </a:p>
          <a:p>
            <a:endParaRPr lang="fr-FR" sz="1000" dirty="0"/>
          </a:p>
          <a:p>
            <a:endParaRPr lang="fr-FR" sz="1000" dirty="0"/>
          </a:p>
          <a:p>
            <a:endParaRPr lang="fr-FR" sz="1000" dirty="0"/>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63</a:t>
            </a:fld>
            <a:endParaRPr lang="fr-FR"/>
          </a:p>
        </p:txBody>
      </p:sp>
    </p:spTree>
    <p:extLst>
      <p:ext uri="{BB962C8B-B14F-4D97-AF65-F5344CB8AC3E}">
        <p14:creationId xmlns:p14="http://schemas.microsoft.com/office/powerpoint/2010/main" val="489863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4136871"/>
          </a:xfrm>
        </p:spPr>
        <p:txBody>
          <a:bodyPr/>
          <a:lstStyle/>
          <a:p>
            <a:r>
              <a:rPr lang="fr-FR" sz="1000" dirty="0"/>
              <a:t>La norme ISO 8601 présente plusieurs avantages (dont : un tri alphabétique est équivalent à un tri par date (ce qui n’est pas vrai pour les dates type 01/01/2018). C’est aussi + facile de faire du transport entre 2 pays quand les dates de départ/arrivée sont écrites dans le même format, avec en plus la gestion facile du fuseau horaire.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Le choix dans la date ? ou “ISO-8601, le retour de la vengeance” ou “01/01/2018 m’a tuer” : </a:t>
            </a:r>
            <a:r>
              <a:rPr lang="fr-FR" sz="1000" dirty="0">
                <a:latin typeface="+mn-lt"/>
                <a:hlinkClick r:id="rId3"/>
              </a:rPr>
              <a:t>https://teamopendata.org/t/le-choix-dans-la-date-ou-iso-8601-le-retour-de-la-vengeance-ou-01-01-2018-ma-tuer/948</a:t>
            </a:r>
            <a:r>
              <a:rPr lang="fr-FR" sz="10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rPr>
              <a:t>Open Data France recommande ISO-8601 et l’utilise dans le cadre du Socle commun des données locales.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la norme ISO 8601 est celle de la Directive INSPIRE (</a:t>
            </a:r>
            <a:r>
              <a:rPr lang="fr-FR" sz="1000" b="0" dirty="0"/>
              <a:t>Extrait du Règlement (CE) N°1205/2008 de la commission du 3 décembre 2008: </a:t>
            </a:r>
            <a:r>
              <a:rPr lang="fr-FR" sz="1000" dirty="0"/>
              <a:t>“…Le système de référence par défaut est le calendrier grégorien et les dates sont exprimées conformément à la norme ISO 8601.”</a:t>
            </a:r>
          </a:p>
          <a:p>
            <a:r>
              <a:rPr lang="fr-FR" sz="1000" dirty="0"/>
              <a:t>Les Etats-Unis, le Canada et l’Australie ne reconnaissent pas le standard international ISO 8601 qui déclare le lundi comme le premier jour de la semaine : pour ces nations anglophones, c’est </a:t>
            </a:r>
            <a:r>
              <a:rPr lang="fr-FR" sz="1000" b="1" dirty="0"/>
              <a:t>dimanche qui marque le début de la semaine</a:t>
            </a:r>
            <a:r>
              <a:rPr lang="fr-FR" sz="1000" dirty="0"/>
              <a:t>.</a:t>
            </a:r>
          </a:p>
          <a:p>
            <a:endParaRPr lang="fr-FR" sz="1000" dirty="0"/>
          </a:p>
          <a:p>
            <a:r>
              <a:rPr lang="fr-FR" sz="1000" dirty="0">
                <a:hlinkClick r:id="rId4"/>
              </a:rPr>
              <a:t>https://fr.wikipedia.org/wiki/ISO_8601</a:t>
            </a:r>
            <a:endParaRPr lang="fr-FR" sz="1000" dirty="0"/>
          </a:p>
          <a:p>
            <a:endParaRPr lang="fr-FR" sz="1000" dirty="0"/>
          </a:p>
          <a:p>
            <a:endParaRPr lang="fr-FR" sz="1000" dirty="0"/>
          </a:p>
          <a:p>
            <a:endParaRPr lang="fr-FR" sz="1000" dirty="0"/>
          </a:p>
          <a:p>
            <a:endParaRPr lang="fr-FR" sz="1000" dirty="0"/>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64</a:t>
            </a:fld>
            <a:endParaRPr lang="fr-FR"/>
          </a:p>
        </p:txBody>
      </p:sp>
    </p:spTree>
    <p:extLst>
      <p:ext uri="{BB962C8B-B14F-4D97-AF65-F5344CB8AC3E}">
        <p14:creationId xmlns:p14="http://schemas.microsoft.com/office/powerpoint/2010/main" val="15942578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9681487"/>
          </a:xfrm>
        </p:spPr>
        <p:txBody>
          <a:bodyPr/>
          <a:lstStyle/>
          <a:p>
            <a:pPr algn="just"/>
            <a:r>
              <a:rPr lang="fr-FR" sz="1000" dirty="0"/>
              <a:t>The </a:t>
            </a:r>
            <a:r>
              <a:rPr lang="fr-FR" sz="1000" dirty="0" err="1"/>
              <a:t>geospatial</a:t>
            </a:r>
            <a:r>
              <a:rPr lang="fr-FR" sz="1000" dirty="0"/>
              <a:t> </a:t>
            </a:r>
            <a:r>
              <a:rPr lang="fr-FR" sz="1000" dirty="0" err="1"/>
              <a:t>community</a:t>
            </a:r>
            <a:r>
              <a:rPr lang="fr-FR" sz="1000" dirty="0"/>
              <a:t> has </a:t>
            </a:r>
            <a:r>
              <a:rPr lang="fr-FR" sz="1000" dirty="0" err="1"/>
              <a:t>developed</a:t>
            </a:r>
            <a:r>
              <a:rPr lang="fr-FR" sz="1000" dirty="0"/>
              <a:t> an international standard </a:t>
            </a:r>
            <a:r>
              <a:rPr lang="fr-FR" sz="1000" b="1" dirty="0"/>
              <a:t>ISO 19115 </a:t>
            </a:r>
            <a:r>
              <a:rPr lang="fr-FR" sz="1000" dirty="0"/>
              <a:t>for </a:t>
            </a:r>
            <a:r>
              <a:rPr lang="fr-FR" sz="1000" dirty="0" err="1"/>
              <a:t>metadata</a:t>
            </a:r>
            <a:r>
              <a:rPr lang="fr-FR" sz="1000" dirty="0"/>
              <a:t>. This standard </a:t>
            </a:r>
            <a:r>
              <a:rPr lang="fr-FR" sz="1000" dirty="0" err="1"/>
              <a:t>defines</a:t>
            </a:r>
            <a:r>
              <a:rPr lang="fr-FR" sz="1000" dirty="0"/>
              <a:t> </a:t>
            </a:r>
            <a:r>
              <a:rPr lang="fr-FR" sz="1000" dirty="0" err="1"/>
              <a:t>mandatory</a:t>
            </a:r>
            <a:r>
              <a:rPr lang="fr-FR" sz="1000" dirty="0"/>
              <a:t> and </a:t>
            </a:r>
            <a:r>
              <a:rPr lang="fr-FR" sz="1000" dirty="0" err="1"/>
              <a:t>conditional</a:t>
            </a:r>
            <a:r>
              <a:rPr lang="fr-FR" sz="1000" dirty="0"/>
              <a:t> </a:t>
            </a:r>
            <a:r>
              <a:rPr lang="fr-FR" sz="1000" dirty="0" err="1"/>
              <a:t>metadata</a:t>
            </a:r>
            <a:r>
              <a:rPr lang="fr-FR" sz="1000" dirty="0"/>
              <a:t> sections, </a:t>
            </a:r>
            <a:r>
              <a:rPr lang="fr-FR" sz="1000" dirty="0" err="1"/>
              <a:t>metadata</a:t>
            </a:r>
            <a:r>
              <a:rPr lang="fr-FR" sz="1000" dirty="0"/>
              <a:t> </a:t>
            </a:r>
            <a:r>
              <a:rPr lang="fr-FR" sz="1000" dirty="0" err="1"/>
              <a:t>entities</a:t>
            </a:r>
            <a:r>
              <a:rPr lang="fr-FR" sz="1000" dirty="0"/>
              <a:t>, and </a:t>
            </a:r>
            <a:r>
              <a:rPr lang="fr-FR" sz="1000" dirty="0" err="1"/>
              <a:t>metadata</a:t>
            </a:r>
            <a:r>
              <a:rPr lang="fr-FR" sz="1000" dirty="0"/>
              <a:t> </a:t>
            </a:r>
            <a:r>
              <a:rPr lang="fr-FR" sz="1000" dirty="0" err="1"/>
              <a:t>elements</a:t>
            </a:r>
            <a:r>
              <a:rPr lang="fr-FR" sz="1000" dirty="0"/>
              <a:t> for </a:t>
            </a:r>
            <a:r>
              <a:rPr lang="fr-FR" sz="1000" dirty="0" err="1"/>
              <a:t>describing</a:t>
            </a:r>
            <a:r>
              <a:rPr lang="fr-FR" sz="1000" dirty="0"/>
              <a:t> </a:t>
            </a:r>
            <a:r>
              <a:rPr lang="fr-FR" sz="1000" dirty="0" err="1"/>
              <a:t>geographic</a:t>
            </a:r>
            <a:r>
              <a:rPr lang="fr-FR" sz="1000" dirty="0"/>
              <a:t> information and services. </a:t>
            </a:r>
          </a:p>
          <a:p>
            <a:pPr algn="just"/>
            <a:r>
              <a:rPr lang="fr-FR" sz="1000" b="1" baseline="0" dirty="0"/>
              <a:t>L'ISO 19115</a:t>
            </a:r>
            <a:r>
              <a:rPr lang="fr-FR" sz="1000" baseline="0" dirty="0"/>
              <a:t>-1:2014 définit le schéma requis pour décrire des informations géographiques et des services au moyen de métadonnées. Elle fournit des informations concernant l'identification, l'étendue, la qualité, les aspects spatiaux et temporels, le contenu, la référence spatiale, la représentation des données, la distribution et d'autres propriétés des données géographiques numériques et des services. </a:t>
            </a:r>
            <a:r>
              <a:rPr lang="fr-FR" sz="900" baseline="0" dirty="0">
                <a:hlinkClick r:id="rId3"/>
              </a:rPr>
              <a:t>https://www.iso.org/fr/standard/53798.html</a:t>
            </a:r>
            <a:r>
              <a:rPr lang="fr-FR" sz="900" baseline="0" dirty="0"/>
              <a:t> </a:t>
            </a:r>
          </a:p>
          <a:p>
            <a:endParaRPr lang="fr-FR" sz="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INSPIRE = </a:t>
            </a:r>
            <a:r>
              <a:rPr lang="en-US" sz="1000" b="1" dirty="0" err="1"/>
              <a:t>INfrastructure</a:t>
            </a:r>
            <a:r>
              <a:rPr lang="en-US" sz="1000" b="1" dirty="0"/>
              <a:t> for </a:t>
            </a:r>
            <a:r>
              <a:rPr lang="en-US" sz="1000" b="1" dirty="0" err="1"/>
              <a:t>SPatial</a:t>
            </a:r>
            <a:r>
              <a:rPr lang="en-US" sz="1000" b="1" dirty="0"/>
              <a:t> </a:t>
            </a:r>
            <a:r>
              <a:rPr lang="en-US" sz="1000" b="1" dirty="0" err="1"/>
              <a:t>InfoRmation</a:t>
            </a:r>
            <a:r>
              <a:rPr lang="en-US" sz="1000" b="1" dirty="0"/>
              <a:t> in Europe: </a:t>
            </a:r>
            <a:r>
              <a:rPr lang="fr-FR" sz="1000" b="0" dirty="0"/>
              <a:t>Directive de 2007 établissant une infrastructure d'information géographique dans la Communauté européenne, transposée en France en 2010. Cette directive est relative à la diffusion des données géographiques. </a:t>
            </a:r>
            <a:r>
              <a:rPr lang="fr-FR" sz="900" b="0" dirty="0">
                <a:hlinkClick r:id="rId4"/>
              </a:rPr>
              <a:t>https://www.legifrance.gouv.fr/jorf/id/JORFTEXT000022934766/</a:t>
            </a:r>
            <a:r>
              <a:rPr lang="fr-FR" sz="900" b="0" dirty="0"/>
              <a:t>  </a:t>
            </a:r>
          </a:p>
          <a:p>
            <a:pPr>
              <a:defRPr/>
            </a:pPr>
            <a:r>
              <a:rPr lang="fr-FR" sz="1000" dirty="0"/>
              <a:t>INSPIRE couvre</a:t>
            </a:r>
            <a:r>
              <a:rPr lang="en-US" sz="1000" dirty="0"/>
              <a:t> </a:t>
            </a:r>
            <a:r>
              <a:rPr lang="en-US" sz="1000" dirty="0" err="1"/>
              <a:t>plusieurs</a:t>
            </a:r>
            <a:r>
              <a:rPr lang="en-US" sz="1000" dirty="0"/>
              <a:t> themes </a:t>
            </a:r>
            <a:r>
              <a:rPr lang="en-US" sz="1000" dirty="0" err="1"/>
              <a:t>dont</a:t>
            </a:r>
            <a:r>
              <a:rPr lang="en-US" sz="1000" dirty="0"/>
              <a:t> </a:t>
            </a:r>
            <a:r>
              <a:rPr lang="en-US" sz="1000" dirty="0" err="1"/>
              <a:t>Hydrographie</a:t>
            </a:r>
            <a:r>
              <a:rPr lang="en-US" sz="1000" dirty="0"/>
              <a:t>, Occupation des </a:t>
            </a:r>
            <a:r>
              <a:rPr lang="en-US" sz="1000" dirty="0" err="1"/>
              <a:t>terres</a:t>
            </a:r>
            <a:r>
              <a:rPr lang="en-US" sz="1000" dirty="0"/>
              <a:t>, Sites protégés,</a:t>
            </a:r>
            <a:r>
              <a:rPr lang="fr-FR" sz="1000" dirty="0"/>
              <a:t> Santé, Installations agricoles et aquacoles (y compris systèmes d’irrigation),… :</a:t>
            </a:r>
            <a:r>
              <a:rPr lang="fr-FR" sz="1000" u="sng" dirty="0">
                <a:solidFill>
                  <a:srgbClr val="0000FF"/>
                </a:solidFill>
                <a:ea typeface="Calibri" panose="020F0502020204030204" pitchFamily="34" charset="0"/>
                <a:cs typeface="Times New Roman" panose="02020603050405020304" pitchFamily="18" charset="0"/>
              </a:rPr>
              <a:t> </a:t>
            </a:r>
            <a:r>
              <a:rPr lang="fr-FR" sz="900" u="sng" dirty="0">
                <a:solidFill>
                  <a:srgbClr val="0000FF"/>
                </a:solidFill>
                <a:ea typeface="Calibri" panose="020F0502020204030204" pitchFamily="34" charset="0"/>
                <a:cs typeface="Times New Roman" panose="02020603050405020304" pitchFamily="18" charset="0"/>
              </a:rPr>
              <a:t>https://inspire.ec.europa.eu/Themes/Data%20Specifications/2892.</a:t>
            </a: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Voir : </a:t>
            </a:r>
            <a:r>
              <a:rPr lang="fr-FR" sz="1000" dirty="0"/>
              <a:t>Ressource pédagogique de </a:t>
            </a:r>
            <a:r>
              <a:rPr lang="fr-FR" sz="1000" dirty="0" err="1"/>
              <a:t>DoRANum</a:t>
            </a:r>
            <a:r>
              <a:rPr lang="fr-FR" sz="1000" dirty="0"/>
              <a:t>. 2022. </a:t>
            </a:r>
            <a:r>
              <a:rPr lang="fr-FR" sz="900" u="sng" dirty="0">
                <a:hlinkClick r:id="rId5"/>
              </a:rPr>
              <a:t>https://doranum.fr/environnement/la-directive-inspire/</a:t>
            </a:r>
            <a:r>
              <a:rPr lang="fr-FR" sz="1000" dirty="0"/>
              <a:t> et Vidéo </a:t>
            </a:r>
            <a:r>
              <a:rPr lang="en-US" sz="1000" dirty="0"/>
              <a:t>INSPIRE Directive: a brief description”: </a:t>
            </a:r>
            <a:r>
              <a:rPr lang="en-US" sz="900" dirty="0">
                <a:hlinkClick r:id="rId6"/>
              </a:rPr>
              <a:t>https://www.youtube.com/watch?v=xew6qI-6wNk&amp;t=3s</a:t>
            </a:r>
            <a:r>
              <a:rPr lang="en-US"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ea typeface="+mn-ea"/>
                <a:cs typeface="+mn-cs"/>
              </a:rPr>
              <a:t>Il y a obligation </a:t>
            </a:r>
            <a:r>
              <a:rPr lang="en-US" sz="1000" kern="1200" dirty="0" err="1">
                <a:solidFill>
                  <a:schemeClr val="tx1"/>
                </a:solidFill>
                <a:effectLst/>
                <a:ea typeface="+mn-ea"/>
                <a:cs typeface="+mn-cs"/>
              </a:rPr>
              <a:t>d'attribuer</a:t>
            </a:r>
            <a:r>
              <a:rPr lang="en-US" sz="1000" kern="1200" dirty="0">
                <a:solidFill>
                  <a:schemeClr val="tx1"/>
                </a:solidFill>
                <a:effectLst/>
                <a:ea typeface="+mn-ea"/>
                <a:cs typeface="+mn-cs"/>
              </a:rPr>
              <a:t> un mot-</a:t>
            </a:r>
            <a:r>
              <a:rPr lang="en-US" sz="1000" kern="1200" dirty="0" err="1">
                <a:solidFill>
                  <a:schemeClr val="tx1"/>
                </a:solidFill>
                <a:effectLst/>
                <a:ea typeface="+mn-ea"/>
                <a:cs typeface="+mn-cs"/>
              </a:rPr>
              <a:t>clé</a:t>
            </a:r>
            <a:r>
              <a:rPr lang="en-US" sz="1000" kern="1200" dirty="0">
                <a:solidFill>
                  <a:schemeClr val="tx1"/>
                </a:solidFill>
                <a:effectLst/>
                <a:ea typeface="+mn-ea"/>
                <a:cs typeface="+mn-cs"/>
              </a:rPr>
              <a:t> </a:t>
            </a:r>
            <a:r>
              <a:rPr lang="en-US" sz="1000" kern="1200" dirty="0" err="1">
                <a:solidFill>
                  <a:schemeClr val="tx1"/>
                </a:solidFill>
                <a:effectLst/>
                <a:ea typeface="+mn-ea"/>
                <a:cs typeface="+mn-cs"/>
              </a:rPr>
              <a:t>issu</a:t>
            </a:r>
            <a:r>
              <a:rPr lang="en-US" sz="1000" kern="1200" dirty="0">
                <a:solidFill>
                  <a:schemeClr val="tx1"/>
                </a:solidFill>
                <a:effectLst/>
                <a:ea typeface="+mn-ea"/>
                <a:cs typeface="+mn-cs"/>
              </a:rPr>
              <a:t> du </a:t>
            </a:r>
            <a:r>
              <a:rPr lang="en-US" sz="1000" kern="1200" dirty="0" err="1">
                <a:solidFill>
                  <a:schemeClr val="tx1"/>
                </a:solidFill>
                <a:effectLst/>
                <a:ea typeface="+mn-ea"/>
                <a:cs typeface="+mn-cs"/>
              </a:rPr>
              <a:t>thésaurus</a:t>
            </a:r>
            <a:r>
              <a:rPr lang="en-US" sz="1000" kern="1200" dirty="0">
                <a:solidFill>
                  <a:schemeClr val="tx1"/>
                </a:solidFill>
                <a:effectLst/>
                <a:ea typeface="+mn-ea"/>
                <a:cs typeface="+mn-cs"/>
              </a:rPr>
              <a:t> INSPIRE GEMET Spatial Themes.</a:t>
            </a:r>
            <a:r>
              <a:rPr lang="en-US" sz="1000" kern="1200" dirty="0">
                <a:solidFill>
                  <a:schemeClr val="tx1"/>
                </a:solidFill>
                <a:effectLst/>
                <a:ea typeface="+mn-ea"/>
                <a:cs typeface="+mn-cs"/>
                <a:hlinkClick r:id="rId7"/>
              </a:rPr>
              <a:t> </a:t>
            </a:r>
            <a:r>
              <a:rPr lang="en-US" sz="900" kern="1200" dirty="0">
                <a:solidFill>
                  <a:schemeClr val="tx1"/>
                </a:solidFill>
                <a:effectLst/>
                <a:ea typeface="+mn-ea"/>
                <a:cs typeface="+mn-cs"/>
                <a:hlinkClick r:id="rId7"/>
              </a:rPr>
              <a:t>http://www.geoinformations.developpement-durable.gouv.fr/guide-de-saisie-des-elements-de-metadonnees-a2452.html</a:t>
            </a:r>
            <a:endParaRPr lang="fr-FR" sz="900" dirty="0"/>
          </a:p>
          <a:p>
            <a:pPr lvl="0">
              <a:defRPr/>
            </a:pPr>
            <a:r>
              <a:rPr lang="en-US" sz="1000" baseline="0" dirty="0" err="1"/>
              <a:t>Geoportail</a:t>
            </a:r>
            <a:r>
              <a:rPr lang="en-US" sz="1000" baseline="0" dirty="0"/>
              <a:t> </a:t>
            </a:r>
            <a:r>
              <a:rPr lang="en-US" sz="1000" baseline="0" dirty="0" err="1"/>
              <a:t>européen</a:t>
            </a:r>
            <a:r>
              <a:rPr lang="en-US" sz="1000" baseline="0" dirty="0"/>
              <a:t> INSPIRE </a:t>
            </a:r>
            <a:r>
              <a:rPr lang="en-US" sz="1000" dirty="0"/>
              <a:t>pour </a:t>
            </a:r>
            <a:r>
              <a:rPr lang="en-US" sz="1000" dirty="0" err="1"/>
              <a:t>accéder</a:t>
            </a:r>
            <a:r>
              <a:rPr lang="en-US" sz="1000" dirty="0"/>
              <a:t> à </a:t>
            </a:r>
            <a:r>
              <a:rPr lang="en-US" sz="1000" dirty="0" err="1"/>
              <a:t>tous</a:t>
            </a:r>
            <a:r>
              <a:rPr lang="en-US" sz="1000" dirty="0"/>
              <a:t> les services INSPIRE des </a:t>
            </a:r>
            <a:r>
              <a:rPr lang="en-US" sz="1000" dirty="0" err="1"/>
              <a:t>états</a:t>
            </a:r>
            <a:r>
              <a:rPr lang="en-US" sz="1000" dirty="0"/>
              <a:t> </a:t>
            </a:r>
            <a:r>
              <a:rPr lang="en-US" sz="1000" dirty="0" err="1"/>
              <a:t>membres</a:t>
            </a:r>
            <a:r>
              <a:rPr lang="en-US" sz="1000" dirty="0"/>
              <a:t> : </a:t>
            </a:r>
            <a:r>
              <a:rPr lang="en-US" sz="1000" dirty="0">
                <a:hlinkClick r:id="rId8"/>
              </a:rPr>
              <a:t>https://inspire-geoportal.ec.europa.eu/</a:t>
            </a:r>
            <a:r>
              <a:rPr lang="en-US" sz="1000" dirty="0"/>
              <a:t> ; </a:t>
            </a:r>
            <a:r>
              <a:rPr lang="en-US" sz="1000" baseline="0" dirty="0" err="1"/>
              <a:t>Géoportail</a:t>
            </a:r>
            <a:r>
              <a:rPr lang="en-US" sz="1000" dirty="0"/>
              <a:t> national: </a:t>
            </a:r>
            <a:r>
              <a:rPr lang="en-US" sz="1000" dirty="0">
                <a:hlinkClick r:id="rId9"/>
              </a:rPr>
              <a:t>https://www.geoportail.gouv.fr/</a:t>
            </a:r>
            <a:r>
              <a:rPr lang="en-US" sz="1000" dirty="0"/>
              <a:t> </a:t>
            </a:r>
          </a:p>
          <a:p>
            <a:pPr>
              <a:spcBef>
                <a:spcPts val="600"/>
              </a:spcBef>
            </a:pPr>
            <a:r>
              <a:rPr lang="fr-FR" sz="1000" b="1" baseline="0" dirty="0" err="1"/>
              <a:t>GeoNames</a:t>
            </a:r>
            <a:r>
              <a:rPr lang="fr-FR" sz="1000" b="1" baseline="0" dirty="0"/>
              <a:t> </a:t>
            </a:r>
            <a:r>
              <a:rPr lang="fr-FR" sz="1000" baseline="0" dirty="0"/>
              <a:t>: La base de données géographique : </a:t>
            </a:r>
            <a:r>
              <a:rPr lang="fr-FR" sz="900" baseline="0" dirty="0">
                <a:hlinkClick r:id="rId10"/>
              </a:rPr>
              <a:t>http://www.geonames.org/</a:t>
            </a:r>
            <a:r>
              <a:rPr lang="fr-FR" sz="900" baseline="0" dirty="0"/>
              <a:t>  et sa codification: </a:t>
            </a:r>
            <a:r>
              <a:rPr lang="fr-FR" sz="900" baseline="0" dirty="0">
                <a:hlinkClick r:id="rId11"/>
              </a:rPr>
              <a:t>https://www.geonames.org/export/codes.html</a:t>
            </a:r>
            <a:r>
              <a:rPr lang="fr-FR" sz="900" baseline="0" dirty="0"/>
              <a:t>   </a:t>
            </a:r>
          </a:p>
          <a:p>
            <a:r>
              <a:rPr lang="en-US" sz="1000" dirty="0"/>
              <a:t>All </a:t>
            </a:r>
            <a:r>
              <a:rPr lang="en-US" sz="1000" dirty="0" err="1"/>
              <a:t>lat</a:t>
            </a:r>
            <a:r>
              <a:rPr lang="en-US" sz="1000" dirty="0"/>
              <a:t>/long coordinates are in WGS84 (World Geodetic System 1984). </a:t>
            </a:r>
            <a:endParaRPr lang="fr-FR" sz="1000" baseline="0" dirty="0"/>
          </a:p>
          <a:p>
            <a:r>
              <a:rPr lang="fr-FR" sz="1000" baseline="0" dirty="0"/>
              <a:t>Digital formats for </a:t>
            </a:r>
            <a:r>
              <a:rPr lang="fr-FR" sz="1000" baseline="0" dirty="0" err="1"/>
              <a:t>geospatial</a:t>
            </a:r>
            <a:r>
              <a:rPr lang="fr-FR" sz="1000" baseline="0" dirty="0"/>
              <a:t> information: </a:t>
            </a:r>
            <a:r>
              <a:rPr lang="fr-FR" sz="900" baseline="0" dirty="0">
                <a:hlinkClick r:id="rId12"/>
              </a:rPr>
              <a:t>https://www.loc.gov/preservation/digital/formats/content/gis.shtml</a:t>
            </a:r>
            <a:r>
              <a:rPr lang="fr-FR" sz="900" baseline="0" dirty="0"/>
              <a:t> </a:t>
            </a:r>
          </a:p>
          <a:p>
            <a:endParaRPr lang="fr-FR" sz="800" baseline="0" dirty="0"/>
          </a:p>
          <a:p>
            <a:r>
              <a:rPr lang="fr-FR" sz="1000" b="1" baseline="0" dirty="0"/>
              <a:t>Grille de saisie</a:t>
            </a:r>
            <a:r>
              <a:rPr lang="fr-FR" sz="1000" baseline="0" dirty="0"/>
              <a:t> de métadonnées développée par le </a:t>
            </a:r>
            <a:r>
              <a:rPr lang="fr-FR" sz="1000" b="1" baseline="0" dirty="0"/>
              <a:t>MNHN</a:t>
            </a:r>
            <a:r>
              <a:rPr lang="fr-FR" sz="1000" baseline="0" dirty="0"/>
              <a:t> (muséum national d’histoire naturelle) selon les normes ISO 19 115 et la directive INSPIRE pour répondre aux attentes nationales et européennes en matière de données géographiques. Existe en format Excel avec rubrique d’aide, thésaurus et guide complet : </a:t>
            </a:r>
            <a:r>
              <a:rPr lang="fr-FR" sz="900" baseline="0" dirty="0">
                <a:hlinkClick r:id="rId13"/>
              </a:rPr>
              <a:t>https://www.indores.fr/sites/default/files/documents/Guide%20d%27aide%20pour%20la%20saisie%20des%20m%C3%A9tadonn%C3%A9es%20-%20version%20juillet%202018.pdf</a:t>
            </a:r>
            <a:r>
              <a:rPr lang="fr-FR" sz="900" baseline="0" dirty="0"/>
              <a:t>  </a:t>
            </a:r>
          </a:p>
          <a:p>
            <a:r>
              <a:rPr lang="fr-FR" sz="1000" baseline="0" dirty="0"/>
              <a:t>Exemples de métadonnée : </a:t>
            </a:r>
          </a:p>
          <a:p>
            <a:r>
              <a:rPr lang="fr-FR" sz="1000" b="1" baseline="0" dirty="0"/>
              <a:t>Représentation spatiale de la donnée</a:t>
            </a:r>
          </a:p>
          <a:p>
            <a:r>
              <a:rPr lang="fr-FR" sz="900" baseline="0" dirty="0"/>
              <a:t>Si le jeu de données est en vecteur, il est conseillé de préciser le type de représentation spatiale (données composées de points, de lignes ou de polygones) dans le résumé et/ou dans le texte sur la qualité de la donnée.</a:t>
            </a:r>
          </a:p>
          <a:p>
            <a:r>
              <a:rPr lang="fr-FR" sz="900" baseline="0" dirty="0"/>
              <a:t>La liste déroulante propose 6 représentations spatiales : Vecteur;  </a:t>
            </a:r>
            <a:r>
              <a:rPr lang="fr-FR" sz="900" baseline="0" dirty="0" err="1"/>
              <a:t>Rasteur</a:t>
            </a:r>
            <a:r>
              <a:rPr lang="fr-FR" sz="900" baseline="0" dirty="0"/>
              <a:t>; Table texte; TIN; Vidéo 3D; Vue 3D.</a:t>
            </a:r>
          </a:p>
          <a:p>
            <a:r>
              <a:rPr lang="fr-FR" sz="1000" b="1" baseline="0" dirty="0"/>
              <a:t>Emprise géographique </a:t>
            </a:r>
            <a:r>
              <a:rPr lang="fr-FR" sz="1000" baseline="0" dirty="0"/>
              <a:t>: </a:t>
            </a:r>
            <a:r>
              <a:rPr lang="fr-FR" sz="900" baseline="0" dirty="0"/>
              <a:t>il s’agit d’un rectangle délimitant l’espace couvert par le jeu de données. Les coordonnées de ce rectangle doivent être exprimées dans un système de projection géographique qui est le WGS 84 (World </a:t>
            </a:r>
            <a:r>
              <a:rPr lang="fr-FR" sz="900" baseline="0" dirty="0" err="1"/>
              <a:t>Geodetic</a:t>
            </a:r>
            <a:r>
              <a:rPr lang="fr-FR" sz="900" baseline="0" dirty="0"/>
              <a:t> System 1984) en degrés décimaux, avec une précision d’au moins deux décimales, avec le méridien de Greenwich comme méridien d’origine.</a:t>
            </a:r>
            <a:r>
              <a:rPr lang="fr-FR" sz="900" kern="1200" dirty="0">
                <a:solidFill>
                  <a:schemeClr val="tx1"/>
                </a:solidFill>
                <a:effectLst/>
                <a:ea typeface="+mn-ea"/>
                <a:cs typeface="+mn-cs"/>
              </a:rPr>
              <a:t> Une emprise est ainsi constituée : • d’un nom la qualifiant (commune, nom d’une réserve naturelle...) lorsque cette information est possible et • de 4 coordonnées précisant les longitudes et latitudes</a:t>
            </a:r>
          </a:p>
          <a:p>
            <a:r>
              <a:rPr lang="fr-FR" sz="900" baseline="0" dirty="0"/>
              <a:t>Exemple : Strasbourg ; Longitude est : 7,84-Long ouest : 7,69-Latitude nord : 48,65-Lat sud : 48,89</a:t>
            </a:r>
          </a:p>
          <a:p>
            <a:r>
              <a:rPr lang="fr-FR" sz="900" baseline="0" dirty="0"/>
              <a:t>Dans ce guide: accès aux différentes </a:t>
            </a:r>
            <a:r>
              <a:rPr lang="fr-FR" sz="900" b="1" baseline="0" dirty="0"/>
              <a:t>restrictions d’accès public selon INSPIRE </a:t>
            </a:r>
            <a:r>
              <a:rPr lang="fr-FR" sz="900" b="0" baseline="0" dirty="0"/>
              <a:t>(page 25)</a:t>
            </a:r>
          </a:p>
          <a:p>
            <a:pPr>
              <a:spcBef>
                <a:spcPts val="600"/>
              </a:spcBef>
            </a:pPr>
            <a:r>
              <a:rPr lang="fr-FR" sz="1000" b="0" baseline="0" dirty="0"/>
              <a:t>Voir aussi </a:t>
            </a:r>
            <a:r>
              <a:rPr lang="fr-FR" sz="1000" b="1" baseline="0" dirty="0"/>
              <a:t>Guide de bonnes pratiques </a:t>
            </a:r>
            <a:r>
              <a:rPr lang="fr-FR" sz="1000" b="0" baseline="0" dirty="0"/>
              <a:t>pour la collecte et la saisie de </a:t>
            </a:r>
            <a:r>
              <a:rPr lang="fr-FR" sz="1000" b="1" baseline="0" dirty="0"/>
              <a:t>données naturalistes</a:t>
            </a:r>
            <a:r>
              <a:rPr lang="fr-FR" sz="1000" b="0" baseline="0" dirty="0"/>
              <a:t>. SINP. 2019</a:t>
            </a:r>
          </a:p>
          <a:p>
            <a:r>
              <a:rPr lang="fr-FR" sz="1000" b="0" baseline="0" dirty="0"/>
              <a:t>Exemples de points importants : la précision du GPS utilisé (voir notice de l’appareil). </a:t>
            </a:r>
          </a:p>
          <a:p>
            <a:r>
              <a:rPr lang="fr-FR" sz="1000" baseline="0" dirty="0"/>
              <a:t>Bonne pratique : je note les coordonnées de l’observation ou, si je ne peux indiquer que la commune,</a:t>
            </a:r>
          </a:p>
          <a:p>
            <a:r>
              <a:rPr lang="fr-FR" sz="1000" baseline="0" dirty="0"/>
              <a:t>je transmets le nom de la commune et son code INSEE.</a:t>
            </a:r>
          </a:p>
          <a:p>
            <a:pPr>
              <a:spcBef>
                <a:spcPts val="600"/>
              </a:spcBef>
            </a:pPr>
            <a:r>
              <a:rPr lang="fr-FR" sz="1000" baseline="0" dirty="0"/>
              <a:t>Voir tableau comparatif de référentiels géographiques dans le rapport de master de Arnaud</a:t>
            </a:r>
            <a:r>
              <a:rPr lang="fr-FR" sz="1000" dirty="0"/>
              <a:t> </a:t>
            </a:r>
            <a:r>
              <a:rPr lang="fr-FR" sz="1000" dirty="0" err="1"/>
              <a:t>Arbona</a:t>
            </a:r>
            <a:r>
              <a:rPr lang="fr-FR" sz="1000" dirty="0"/>
              <a:t>:</a:t>
            </a:r>
            <a:r>
              <a:rPr lang="fr-FR" sz="1000" baseline="0" dirty="0"/>
              <a:t> </a:t>
            </a:r>
            <a:r>
              <a:rPr lang="fr-FR" sz="800" baseline="0" dirty="0">
                <a:hlinkClick r:id="rId14"/>
              </a:rPr>
              <a:t>https://agritrop.cirad.fr/599784/1/ArbonaArnaud.pdf</a:t>
            </a:r>
            <a:r>
              <a:rPr lang="fr-FR" sz="800" baseline="0" dirty="0"/>
              <a:t> </a:t>
            </a:r>
          </a:p>
          <a:p>
            <a:pPr>
              <a:spcBef>
                <a:spcPts val="600"/>
              </a:spcBef>
            </a:pPr>
            <a:r>
              <a:rPr lang="fr-FR" sz="1000" baseline="0" dirty="0" err="1"/>
              <a:t>Comparing</a:t>
            </a:r>
            <a:r>
              <a:rPr lang="fr-FR" sz="1000" baseline="0" dirty="0"/>
              <a:t> </a:t>
            </a:r>
            <a:r>
              <a:rPr lang="fr-FR" sz="1000" baseline="0" dirty="0" err="1"/>
              <a:t>Metadata</a:t>
            </a:r>
            <a:r>
              <a:rPr lang="fr-FR" sz="1000" baseline="0" dirty="0"/>
              <a:t> Standards (issu du cours de </a:t>
            </a:r>
            <a:r>
              <a:rPr lang="fr-FR" sz="1000" baseline="0" dirty="0" err="1"/>
              <a:t>dataOne</a:t>
            </a:r>
            <a:r>
              <a:rPr lang="fr-FR" sz="1000" baseline="0" dirty="0"/>
              <a:t>: </a:t>
            </a:r>
            <a:r>
              <a:rPr lang="fr-FR" sz="900" baseline="0" dirty="0">
                <a:hlinkClick r:id="rId15"/>
              </a:rPr>
              <a:t>https://dataoneorg.github.io/Education/lessons/07_metadata/slides.html#31</a:t>
            </a:r>
            <a:r>
              <a:rPr lang="fr-FR" sz="900" baseline="0" dirty="0"/>
              <a:t> )</a:t>
            </a:r>
          </a:p>
          <a:p>
            <a:pPr>
              <a:spcBef>
                <a:spcPts val="600"/>
              </a:spcBef>
            </a:pPr>
            <a:r>
              <a:rPr lang="fr-FR" sz="1000" dirty="0">
                <a:effectLst/>
              </a:rPr>
              <a:t>ISO TC 211 &amp; standards OGC : Normes pour la géomatique et la donnée spatiale: </a:t>
            </a:r>
            <a:r>
              <a:rPr lang="fr-FR" sz="1000" dirty="0">
                <a:effectLst/>
                <a:hlinkClick r:id="rId16"/>
              </a:rPr>
              <a:t>https://www.ogc.org/ogc/partners/isotc211</a:t>
            </a:r>
            <a:r>
              <a:rPr lang="fr-FR" sz="1000" dirty="0">
                <a:effectLst/>
              </a:rPr>
              <a:t> </a:t>
            </a:r>
          </a:p>
          <a:p>
            <a:pPr>
              <a:spcBef>
                <a:spcPts val="600"/>
              </a:spcBef>
            </a:pPr>
            <a:r>
              <a:rPr lang="fr-FR" sz="1000" dirty="0" err="1"/>
              <a:t>NetCDF</a:t>
            </a:r>
            <a:r>
              <a:rPr lang="fr-FR" sz="1000" dirty="0"/>
              <a:t> (standard OGC) &amp; conventions CF : Paramètres environnementaux mesurés (in situ et télédétection) ou simulés : </a:t>
            </a:r>
            <a:r>
              <a:rPr lang="fr-FR" sz="900" dirty="0">
                <a:hlinkClick r:id="rId17"/>
              </a:rPr>
              <a:t>http://cfconventions.org/</a:t>
            </a:r>
            <a:r>
              <a:rPr lang="fr-FR" sz="900" dirty="0"/>
              <a:t> </a:t>
            </a:r>
          </a:p>
          <a:p>
            <a:r>
              <a:rPr lang="fr-FR" sz="900" dirty="0"/>
              <a:t>(issu de </a:t>
            </a:r>
            <a:r>
              <a:rPr lang="fr-FR" sz="900" dirty="0">
                <a:hlinkClick r:id="rId18"/>
              </a:rPr>
              <a:t>https://e-envir.sciencesconf.org/data/pages/J2_CM2_StandardMetadonnees_JulienBarde.pdf</a:t>
            </a:r>
            <a:r>
              <a:rPr lang="fr-FR" sz="900" dirty="0"/>
              <a:t> </a:t>
            </a:r>
            <a:endParaRPr lang="fr-FR" sz="900" dirty="0">
              <a:effectLst/>
            </a:endParaRPr>
          </a:p>
          <a:p>
            <a:endParaRPr lang="fr-FR" sz="1000" baseline="0" dirty="0"/>
          </a:p>
          <a:p>
            <a:endParaRPr lang="fr-FR" sz="1000" baseline="0" dirty="0"/>
          </a:p>
          <a:p>
            <a:endParaRPr lang="fr-FR"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65</a:t>
            </a:fld>
            <a:endParaRPr lang="fr-FR" dirty="0"/>
          </a:p>
        </p:txBody>
      </p:sp>
    </p:spTree>
    <p:extLst>
      <p:ext uri="{BB962C8B-B14F-4D97-AF65-F5344CB8AC3E}">
        <p14:creationId xmlns:p14="http://schemas.microsoft.com/office/powerpoint/2010/main" val="3486975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000" b="0" dirty="0"/>
              <a:t>Examples of metadata : temporal and spatial details, instruments used, parameters, units, …. </a:t>
            </a:r>
          </a:p>
          <a:p>
            <a:r>
              <a:rPr lang="fr-FR" sz="1000" i="1" dirty="0"/>
              <a:t>Une mesure seule ne dit rien en elle-même si l’on ignore les conditions dans lesquelles elle a été obtenue (dire uniquement qu’il fait 10 °C rend cette donnée isolée inexploitable. En revanche, dire que ce matin 12 novembre 2019 il fait 10 °C selon un type de thermomètre bien précis et que la mesure a été réalisée en plein Paris, donne tout son sens à cette mesure qui peut alors être intégrée à d’autres relevés de températures).</a:t>
            </a:r>
          </a:p>
          <a:p>
            <a:endParaRPr lang="fr-FR" sz="1000" b="0" i="1" dirty="0"/>
          </a:p>
          <a:p>
            <a:r>
              <a:rPr lang="fr-FR" sz="1000" b="0" dirty="0"/>
              <a:t>OMM : </a:t>
            </a:r>
            <a:r>
              <a:rPr lang="fr-FR" sz="1000" b="0" dirty="0">
                <a:hlinkClick r:id="rId3"/>
              </a:rPr>
              <a:t>https://public.wmo.int/fr</a:t>
            </a:r>
            <a:r>
              <a:rPr lang="fr-FR" sz="1000" b="0" dirty="0"/>
              <a:t>  </a:t>
            </a:r>
          </a:p>
          <a:p>
            <a:r>
              <a:rPr lang="fr-FR" sz="1000" b="0" i="0" dirty="0"/>
              <a:t>Règlement technique - Documents de base N° 2 - Volume I – Pratiques météorologiques générales normalisées et recommandées (2019): </a:t>
            </a:r>
            <a:r>
              <a:rPr lang="fr-FR" sz="1000" b="0" i="0" dirty="0">
                <a:hlinkClick r:id="rId4"/>
              </a:rPr>
              <a:t>https://library.wmo.int/doc_num.php?explnum_id=10114</a:t>
            </a:r>
            <a:r>
              <a:rPr lang="fr-FR" sz="1000" b="0" i="0" dirty="0"/>
              <a:t>  </a:t>
            </a:r>
          </a:p>
          <a:p>
            <a:r>
              <a:rPr lang="fr-FR" sz="1000" b="0" i="0" dirty="0"/>
              <a:t>Règlement technique, vol. III: Hydrologie : </a:t>
            </a:r>
            <a:r>
              <a:rPr lang="fr-FR" sz="1000" b="0" dirty="0">
                <a:hlinkClick r:id="rId5"/>
              </a:rPr>
              <a:t>https://library.wmo.int/doc_num.php?explnum_id=4569</a:t>
            </a:r>
            <a:r>
              <a:rPr lang="fr-FR" sz="1000" b="0" dirty="0"/>
              <a:t> </a:t>
            </a:r>
          </a:p>
          <a:p>
            <a:endParaRPr lang="fr-FR" sz="9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66</a:t>
            </a:fld>
            <a:endParaRPr lang="fr-FR"/>
          </a:p>
        </p:txBody>
      </p:sp>
    </p:spTree>
    <p:extLst>
      <p:ext uri="{BB962C8B-B14F-4D97-AF65-F5344CB8AC3E}">
        <p14:creationId xmlns:p14="http://schemas.microsoft.com/office/powerpoint/2010/main" val="21867480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aseline="0" dirty="0"/>
              <a:t>Photo : Colibri roux; Créateur : STUART CLARKE ; Droits d'auteur : STUART CLARKE 2010</a:t>
            </a:r>
          </a:p>
          <a:p>
            <a:r>
              <a:rPr lang="fr-FR" sz="900" baseline="0" dirty="0">
                <a:hlinkClick r:id="rId3"/>
              </a:rPr>
              <a:t>https://www.natureconservancy.ca/fr/nos-actions/ressources/especes-en-vedette/oiseaux/colibri-roux.html</a:t>
            </a:r>
            <a:r>
              <a:rPr lang="fr-FR" sz="900" baseline="0" dirty="0"/>
              <a:t> </a:t>
            </a:r>
          </a:p>
          <a:p>
            <a:r>
              <a:rPr lang="fr-FR" sz="1000" baseline="0" dirty="0"/>
              <a:t>Autres métadonnées importantes dans les photos: </a:t>
            </a:r>
          </a:p>
          <a:p>
            <a:pPr defTabSz="361950"/>
            <a:r>
              <a:rPr lang="fr-FR" sz="1000" baseline="0" dirty="0"/>
              <a:t>	Marque et modèle de l’appareil photo</a:t>
            </a:r>
          </a:p>
          <a:p>
            <a:pPr defTabSz="361950"/>
            <a:r>
              <a:rPr lang="fr-FR" sz="1000" baseline="0" dirty="0"/>
              <a:t>	Tous les paramètres de réglage</a:t>
            </a:r>
          </a:p>
          <a:p>
            <a:pPr defTabSz="361950"/>
            <a:r>
              <a:rPr lang="fr-FR" sz="1000" baseline="0" dirty="0"/>
              <a:t>	Résolution horizontale et verticale</a:t>
            </a:r>
          </a:p>
          <a:p>
            <a:pPr defTabSz="361950"/>
            <a:r>
              <a:rPr lang="fr-FR" sz="1000" baseline="0" dirty="0"/>
              <a:t>	Largeur et hauteur en pixels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t>Pour la localisation : si l’appareil photo n’est pas équipé d’une fonction GPS : vous ne trouverez pas la moindre information sur un fichier image. Donc, il faut noter dans un cahier de terrain les points GPS.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lvl="1" algn="just">
              <a:buClr>
                <a:srgbClr val="0070C0"/>
              </a:buClr>
              <a:defRPr/>
            </a:pPr>
            <a:r>
              <a:rPr lang="fr-FR" sz="1000" dirty="0"/>
              <a:t>Certaines métadonnées sont « embarquées » = automatiquement générées au moment de la création de la donnée. Par exemple dans les photos, ou pour les données générées par des capteurs ou des séquenceurs, …</a:t>
            </a:r>
          </a:p>
          <a:p>
            <a:pPr marL="0" lvl="1" algn="just">
              <a:buClr>
                <a:srgbClr val="0070C0"/>
              </a:buClr>
              <a:defRPr/>
            </a:pPr>
            <a:r>
              <a:rPr lang="fr-FR" sz="1000" dirty="0"/>
              <a:t>Attention à ces métadonnées embarquées dans les photos telles que la géolocalisation qui constituent une donnée identifiante.</a:t>
            </a:r>
          </a:p>
          <a:p>
            <a:pPr marL="0" marR="0" lvl="0" indent="0" algn="l" defTabSz="914400" rtl="0" eaLnBrk="1" fontAlgn="auto" latinLnBrk="0" hangingPunct="1">
              <a:buClrTx/>
              <a:buSzTx/>
              <a:buFontTx/>
              <a:buNone/>
              <a:tabLst/>
              <a:defRPr/>
            </a:pPr>
            <a:endParaRPr lang="fr-FR" sz="800" baseline="0" dirty="0"/>
          </a:p>
          <a:p>
            <a:r>
              <a:rPr lang="fr-FR" sz="1000" baseline="0" dirty="0"/>
              <a:t>De vieilles photographies mais aussi des plus récentes : fêtes de famille, vacances, portraits … La mémoire fait souvent défaut. Premier réflexe : regarder au dos de chaque photo. On espère trouver une date, un nom, un indice. Bref, on cherche de l’information sur ce que l’on voit, sur ce que l’on possède. C'est précisément ces informations, qui complètent une autre donnée, qu’on appelle les métadonnées.</a:t>
            </a:r>
          </a:p>
          <a:p>
            <a:endParaRPr lang="fr-FR" sz="800" dirty="0"/>
          </a:p>
          <a:p>
            <a:r>
              <a:rPr lang="fr-FR" sz="1000" baseline="0" dirty="0"/>
              <a:t>Aujourd’hui, avec les nouvelles technologies et les nouveaux appareils disponibles, l’enregistrement de certaines métadonnées est automatisé. De plus, les métadonnées sont facilement consultables dans les paramètres lors de la visualisation du résultat sur son appareil.</a:t>
            </a:r>
          </a:p>
          <a:p>
            <a:r>
              <a:rPr lang="fr-FR" sz="900" baseline="0" dirty="0">
                <a:hlinkClick r:id="rId4"/>
              </a:rPr>
              <a:t>https://www.chestysoft.com/ximage/csharp/meta-data-csharp-code.asp</a:t>
            </a:r>
            <a:r>
              <a:rPr lang="fr-FR" sz="900" baseline="0" dirty="0"/>
              <a:t> </a:t>
            </a:r>
          </a:p>
          <a:p>
            <a:r>
              <a:rPr lang="fr-FR" sz="900" baseline="0" dirty="0">
                <a:hlinkClick r:id="rId5"/>
              </a:rPr>
              <a:t>http://www.jybaudot.fr/Programmation/metadonnees.html</a:t>
            </a:r>
            <a:r>
              <a:rPr lang="fr-FR" sz="900" baseline="0" dirty="0"/>
              <a:t> </a:t>
            </a:r>
          </a:p>
          <a:p>
            <a:endParaRPr lang="fr-FR" sz="800" dirty="0"/>
          </a:p>
          <a:p>
            <a:r>
              <a:rPr lang="fr-FR" sz="1000" dirty="0"/>
              <a:t>Voir aussi les </a:t>
            </a:r>
            <a:r>
              <a:rPr lang="fr-FR" sz="1000" dirty="0" err="1"/>
              <a:t>métadata</a:t>
            </a:r>
            <a:r>
              <a:rPr lang="fr-FR" sz="1000" dirty="0"/>
              <a:t> du </a:t>
            </a:r>
            <a:r>
              <a:rPr lang="fr-FR" sz="1000" dirty="0" err="1"/>
              <a:t>geoportail</a:t>
            </a:r>
            <a:r>
              <a:rPr lang="fr-FR" sz="1000" dirty="0"/>
              <a:t> de Wallonie </a:t>
            </a:r>
          </a:p>
          <a:p>
            <a:r>
              <a:rPr lang="fr-FR" sz="900" dirty="0">
                <a:hlinkClick r:id="rId6"/>
              </a:rPr>
              <a:t>https://geoportail.wallonie.be/home/ressources/outils/metawal-le-catalogue-des-metadon/metadata.html</a:t>
            </a:r>
            <a:r>
              <a:rPr lang="fr-FR" sz="900" dirty="0"/>
              <a:t> </a:t>
            </a:r>
          </a:p>
          <a:p>
            <a:endParaRPr lang="fr-FR" sz="9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7818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3848839"/>
          </a:xfrm>
        </p:spPr>
        <p:txBody>
          <a:bodyPr/>
          <a:lstStyle/>
          <a:p>
            <a:pPr marL="0" marR="0" lvl="0" indent="0" algn="l" defTabSz="914400" rtl="0" eaLnBrk="1" fontAlgn="auto" latinLnBrk="0" hangingPunct="1">
              <a:spcBef>
                <a:spcPts val="600"/>
              </a:spcBef>
              <a:buClrTx/>
              <a:buSzTx/>
              <a:buFontTx/>
              <a:buNone/>
              <a:tabLst/>
              <a:defRPr/>
            </a:pPr>
            <a:r>
              <a:rPr lang="en-US" sz="1000" dirty="0"/>
              <a:t>Guide de </a:t>
            </a:r>
            <a:r>
              <a:rPr lang="en-US" sz="1000" dirty="0" err="1"/>
              <a:t>bonnes</a:t>
            </a:r>
            <a:r>
              <a:rPr lang="en-US" sz="1000" dirty="0"/>
              <a:t> </a:t>
            </a:r>
            <a:r>
              <a:rPr lang="en-US" sz="1000" dirty="0" err="1"/>
              <a:t>pratiques</a:t>
            </a:r>
            <a:r>
              <a:rPr lang="en-US" sz="1000" dirty="0"/>
              <a:t> </a:t>
            </a:r>
            <a:r>
              <a:rPr lang="fr-FR" sz="1000" baseline="0" dirty="0">
                <a:latin typeface="+mn-lt"/>
              </a:rPr>
              <a:t>de l’observatoire Terre et Environnement de Lorraine: </a:t>
            </a:r>
            <a:r>
              <a:rPr lang="fr-FR" sz="1000" baseline="0" dirty="0">
                <a:latin typeface="+mn-lt"/>
                <a:hlinkClick r:id="rId3"/>
              </a:rPr>
              <a:t>https://ordar.otelo.univ-lorraine.fr/record?id=10.24396/ORDAR-1</a:t>
            </a:r>
            <a:r>
              <a:rPr lang="fr-FR" sz="1000" baseline="0" dirty="0">
                <a:latin typeface="+mn-lt"/>
              </a:rPr>
              <a:t> </a:t>
            </a:r>
          </a:p>
          <a:p>
            <a:pPr marL="0" marR="0" lvl="0" indent="0" algn="l" defTabSz="914400" rtl="0" eaLnBrk="1" fontAlgn="auto" latinLnBrk="0" hangingPunct="1">
              <a:buClrTx/>
              <a:buSzTx/>
              <a:buFontTx/>
              <a:buNone/>
              <a:tabLst/>
              <a:defRPr/>
            </a:pPr>
            <a:r>
              <a:rPr lang="en-US" sz="1000" dirty="0"/>
              <a:t>Date de 2017 </a:t>
            </a:r>
            <a:r>
              <a:rPr lang="en-US" sz="1000" dirty="0" err="1"/>
              <a:t>mais</a:t>
            </a:r>
            <a:r>
              <a:rPr lang="en-US" sz="1000" dirty="0"/>
              <a:t> </a:t>
            </a:r>
            <a:r>
              <a:rPr lang="en-US" sz="1000" dirty="0" err="1"/>
              <a:t>tres</a:t>
            </a:r>
            <a:r>
              <a:rPr lang="en-US" sz="1000" dirty="0"/>
              <a:t> utile.</a:t>
            </a:r>
          </a:p>
          <a:p>
            <a:pPr marL="0" marR="0" lvl="0" indent="0" algn="l" defTabSz="914400" rtl="0" eaLnBrk="1" fontAlgn="auto" latinLnBrk="0" hangingPunct="1">
              <a:buClrTx/>
              <a:buSzTx/>
              <a:buFontTx/>
              <a:buNone/>
              <a:tabLst/>
              <a:defRPr/>
            </a:pPr>
            <a:r>
              <a:rPr lang="en-US" sz="1000" dirty="0"/>
              <a:t>Conseils pour organization de tableau (page 10) : 1 </a:t>
            </a:r>
            <a:r>
              <a:rPr lang="en-US" sz="1000" dirty="0" err="1"/>
              <a:t>colonne</a:t>
            </a:r>
            <a:r>
              <a:rPr lang="en-US" sz="1000" dirty="0"/>
              <a:t>: 1 variable; 1 </a:t>
            </a:r>
            <a:r>
              <a:rPr lang="en-US" sz="1000" dirty="0" err="1"/>
              <a:t>ligne</a:t>
            </a:r>
            <a:r>
              <a:rPr lang="en-US" sz="1000" dirty="0"/>
              <a:t>: 1 observation; 1 case : 1 </a:t>
            </a:r>
            <a:r>
              <a:rPr lang="en-US" sz="1000" dirty="0" err="1"/>
              <a:t>valeur</a:t>
            </a:r>
            <a:endParaRPr lang="en-US" sz="1000" dirty="0"/>
          </a:p>
          <a:p>
            <a:pPr marL="0" marR="0" lvl="0" indent="0" algn="l" defTabSz="914400" rtl="0" eaLnBrk="1" fontAlgn="auto" latinLnBrk="0" hangingPunct="1">
              <a:buClrTx/>
              <a:buSzTx/>
              <a:buFontTx/>
              <a:buNone/>
              <a:tabLst/>
              <a:defRPr/>
            </a:pPr>
            <a:r>
              <a:rPr lang="en-US" sz="1000" dirty="0"/>
              <a:t>Conseils pour </a:t>
            </a:r>
            <a:r>
              <a:rPr lang="en-US" sz="1000" dirty="0" err="1"/>
              <a:t>rédiger</a:t>
            </a:r>
            <a:r>
              <a:rPr lang="en-US" sz="1000" dirty="0"/>
              <a:t> le </a:t>
            </a:r>
            <a:r>
              <a:rPr lang="en-US" sz="1000" dirty="0" err="1"/>
              <a:t>dictionnaire</a:t>
            </a:r>
            <a:r>
              <a:rPr lang="en-US" sz="1000" dirty="0"/>
              <a:t> des variables (page 11).</a:t>
            </a:r>
          </a:p>
          <a:p>
            <a:pPr>
              <a:spcBef>
                <a:spcPts val="600"/>
              </a:spcBef>
            </a:pPr>
            <a:r>
              <a:rPr lang="fr-FR" sz="1000" dirty="0">
                <a:latin typeface="+mn-lt"/>
              </a:rPr>
              <a:t>Attention à la </a:t>
            </a:r>
            <a:r>
              <a:rPr lang="fr-FR" sz="1000" b="1" dirty="0">
                <a:latin typeface="+mn-lt"/>
              </a:rPr>
              <a:t>différence d’écriture des nombres entre anglais et français:</a:t>
            </a:r>
            <a:r>
              <a:rPr lang="fr-FR" sz="1000" b="1" baseline="0" dirty="0">
                <a:latin typeface="+mn-lt"/>
              </a:rPr>
              <a:t> </a:t>
            </a:r>
            <a:r>
              <a:rPr lang="fr-FR" sz="1000" baseline="0" dirty="0">
                <a:latin typeface="+mn-lt"/>
              </a:rPr>
              <a:t>en anglais: la «,» indique les milliers et le «.» correspond à la «,» des nombres décimaux en français. </a:t>
            </a:r>
          </a:p>
          <a:p>
            <a:pPr>
              <a:spcBef>
                <a:spcPts val="600"/>
              </a:spcBef>
            </a:pPr>
            <a:r>
              <a:rPr lang="fr-FR" sz="1000" baseline="0" dirty="0">
                <a:latin typeface="+mn-lt"/>
              </a:rPr>
              <a:t>Attention aux erreurs entre le </a:t>
            </a:r>
            <a:r>
              <a:rPr lang="fr-FR" sz="1000" b="1" baseline="0" dirty="0">
                <a:latin typeface="+mn-lt"/>
              </a:rPr>
              <a:t>système métrique </a:t>
            </a:r>
            <a:r>
              <a:rPr lang="fr-FR" sz="1000" baseline="0" dirty="0">
                <a:latin typeface="+mn-lt"/>
              </a:rPr>
              <a:t>(mètre et millimètre)  et le </a:t>
            </a:r>
            <a:r>
              <a:rPr lang="fr-FR" sz="1000" b="1" baseline="0" dirty="0">
                <a:latin typeface="+mn-lt"/>
              </a:rPr>
              <a:t>système anglais </a:t>
            </a:r>
            <a:r>
              <a:rPr lang="fr-FR" sz="1000" baseline="0" dirty="0">
                <a:latin typeface="+mn-lt"/>
              </a:rPr>
              <a:t>(pieds/pouces) !!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dirty="0"/>
              <a:t>For example, if a dataset is annotated as being about "carbon dioxide flux" and another annotated with "CO2 flux" the information system should recognize that the datasets are about equivalent concepts (</a:t>
            </a:r>
            <a:r>
              <a:rPr lang="en-US" sz="1000" dirty="0" err="1"/>
              <a:t>issu</a:t>
            </a:r>
            <a:r>
              <a:rPr lang="en-US" sz="1000" dirty="0"/>
              <a:t> de: </a:t>
            </a:r>
            <a:r>
              <a:rPr lang="en-US" sz="1000" dirty="0">
                <a:hlinkClick r:id="rId4"/>
              </a:rPr>
              <a:t>https://lternet.edu/wp-content/uploads/2019/06/DataBits_Summer2019.pdf</a:t>
            </a:r>
            <a:r>
              <a:rPr lang="en-US" sz="1000" dirty="0"/>
              <a:t> ) </a:t>
            </a:r>
          </a:p>
          <a:p>
            <a:pPr>
              <a:spcBef>
                <a:spcPts val="600"/>
              </a:spcBef>
            </a:pPr>
            <a:endParaRPr lang="fr-FR" sz="1000" baseline="0" dirty="0">
              <a:latin typeface="+mn-lt"/>
            </a:endParaRPr>
          </a:p>
          <a:p>
            <a:endParaRPr lang="fr-FR" sz="1000" baseline="0" dirty="0">
              <a:latin typeface="+mn-lt"/>
            </a:endParaRPr>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68</a:t>
            </a:fld>
            <a:endParaRPr lang="fr-FR"/>
          </a:p>
        </p:txBody>
      </p:sp>
    </p:spTree>
    <p:extLst>
      <p:ext uri="{BB962C8B-B14F-4D97-AF65-F5344CB8AC3E}">
        <p14:creationId xmlns:p14="http://schemas.microsoft.com/office/powerpoint/2010/main" val="1323524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sz="1000" dirty="0" err="1"/>
              <a:t>Ecrasement</a:t>
            </a:r>
            <a:r>
              <a:rPr lang="en-US" sz="1000" dirty="0"/>
              <a:t> de la </a:t>
            </a:r>
            <a:r>
              <a:rPr lang="en-US" sz="1000" dirty="0" err="1"/>
              <a:t>sonde</a:t>
            </a:r>
            <a:r>
              <a:rPr lang="en-US" sz="1000" dirty="0"/>
              <a:t> </a:t>
            </a:r>
            <a:r>
              <a:rPr lang="en-US" sz="1000" i="1" dirty="0"/>
              <a:t>Mars Climate Orbiter</a:t>
            </a:r>
            <a:r>
              <a:rPr lang="fr-FR" sz="1000" dirty="0"/>
              <a:t> à la surface de Mars en raison d’une mauvaise communication entre 2 groupes d’intervenants qui ne parlaient pas le même langage scientifique !! La NASA d’un coté qui calculait les données de navigation en mètres, donc utilisant le </a:t>
            </a:r>
            <a:r>
              <a:rPr lang="fr-FR" sz="1000" b="1" dirty="0"/>
              <a:t>système métrique classique </a:t>
            </a:r>
            <a:r>
              <a:rPr lang="fr-FR" sz="1000" dirty="0"/>
              <a:t>MAIS les autres, de la société américaine Lockheed Martin, utilisaient le </a:t>
            </a:r>
            <a:r>
              <a:rPr lang="fr-FR" sz="1000" b="1" dirty="0"/>
              <a:t>système de mesure anglo-saxon </a:t>
            </a:r>
            <a:r>
              <a:rPr lang="fr-FR" sz="1000" b="0" dirty="0"/>
              <a:t>pour calculer les vitesses d’accélération (émission).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Jet Propulsion </a:t>
            </a:r>
            <a:r>
              <a:rPr lang="fr-FR" sz="1000" dirty="0" err="1"/>
              <a:t>Laboratory</a:t>
            </a:r>
            <a:r>
              <a:rPr lang="fr-FR" sz="1000" dirty="0"/>
              <a:t> est un centre de recherche spatiale de la NASA géré par le California Institute of </a:t>
            </a:r>
            <a:r>
              <a:rPr lang="fr-FR" sz="1000" dirty="0" err="1"/>
              <a:t>Technology</a:t>
            </a:r>
            <a:r>
              <a:rPr lang="fr-FR" sz="1000" dirty="0"/>
              <a:t>. Il a fourni les données en système</a:t>
            </a:r>
            <a:r>
              <a:rPr lang="fr-FR" sz="1000" baseline="0" dirty="0"/>
              <a:t> métrique.</a:t>
            </a: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Lockheed Martin </a:t>
            </a:r>
            <a:r>
              <a:rPr lang="fr-FR" sz="1000" dirty="0" err="1"/>
              <a:t>Space</a:t>
            </a:r>
            <a:r>
              <a:rPr lang="fr-FR" sz="1000" dirty="0"/>
              <a:t> </a:t>
            </a:r>
            <a:r>
              <a:rPr lang="fr-FR" sz="1000" dirty="0" err="1"/>
              <a:t>Systems</a:t>
            </a:r>
            <a:r>
              <a:rPr lang="fr-FR" sz="1000" dirty="0"/>
              <a:t> </a:t>
            </a:r>
            <a:r>
              <a:rPr lang="fr-FR" sz="1000" dirty="0" err="1"/>
              <a:t>Company</a:t>
            </a:r>
            <a:r>
              <a:rPr lang="fr-FR" sz="1000" dirty="0"/>
              <a:t> est une des 4 divisions de la société américaine Lockheed Martin. Il s'agit d'un des principaux industriels intervenant dans le domaine spatial civil et militaire. Il a fourni</a:t>
            </a:r>
            <a:r>
              <a:rPr lang="fr-FR" sz="1000" baseline="0" dirty="0"/>
              <a:t> les données en système anglo-saxon !!!</a:t>
            </a:r>
            <a:endParaRPr lang="fr-FR" sz="1000" dirty="0"/>
          </a:p>
          <a:p>
            <a:pPr>
              <a:defRPr/>
            </a:pPr>
            <a:endParaRPr lang="fr-FR" sz="1000" dirty="0"/>
          </a:p>
          <a:p>
            <a:pPr>
              <a:defRPr/>
            </a:pPr>
            <a:r>
              <a:rPr lang="fr-FR" sz="1000" dirty="0"/>
              <a:t>Source: </a:t>
            </a:r>
            <a:r>
              <a:rPr lang="fr-FR" sz="1000" dirty="0">
                <a:hlinkClick r:id="rId3"/>
              </a:rPr>
              <a:t>https://www.simscale.com/blog/2017/12/nasa-mars-climate-orbiter-metric/</a:t>
            </a:r>
            <a:r>
              <a:rPr lang="fr-FR" sz="1000" dirty="0"/>
              <a:t>  </a:t>
            </a:r>
          </a:p>
          <a:p>
            <a:pPr>
              <a:defRPr/>
            </a:pPr>
            <a:r>
              <a:rPr lang="fr-FR" sz="1000" dirty="0"/>
              <a:t>Voir la </a:t>
            </a:r>
            <a:r>
              <a:rPr lang="fr-FR" sz="1000" dirty="0" err="1"/>
              <a:t>ref</a:t>
            </a:r>
            <a:r>
              <a:rPr lang="fr-FR" sz="1000" dirty="0"/>
              <a:t> signalée dans l’ouvrage: </a:t>
            </a:r>
            <a:r>
              <a:rPr lang="fr-FR" sz="1000" dirty="0">
                <a:hlinkClick r:id="rId4"/>
              </a:rPr>
              <a:t>https://www.jpl.nasa.gov/missions/mars-climate-orbiter/</a:t>
            </a:r>
            <a:r>
              <a:rPr lang="fr-FR"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September of 1999, after almost 10 months of travel to Mars, the Mars Climate Orbiter burned and broke into pieces. On a day when NASA engineers were expecting to celebrate, the ground reality turned out to be completely different, all because someone failed to use the right units, i.e., the metric units!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Newspaper cartoon depicting the incongruence in the units used by NASA and Lockheed Martin scientists that led to the Mars Climate Orbiter disaster.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Today, there are 7 base units: Meter (Distance), Kilogram (Weight), Seconds (Time), Ampere (Electric current), Kelvin (Temperature) and Candela (Luminosity).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US remains one of only seven countries where SI units are not adopted.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One foot is the same as 12 inches, and a yard is 36 inches—and the confusion continues.</a:t>
            </a:r>
            <a:endParaRPr lang="fr-FR" sz="1000" dirty="0"/>
          </a:p>
          <a:p>
            <a:endParaRPr lang="fr-FR" sz="1000" dirty="0"/>
          </a:p>
          <a:p>
            <a:r>
              <a:rPr lang="fr-FR" sz="1000" dirty="0"/>
              <a:t>système métrique (mètre et millimètre) / système anglais (pieds/pouces) !!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34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1"/>
            <a:ext cx="5438775" cy="5505022"/>
          </a:xfrm>
        </p:spPr>
        <p:txBody>
          <a:bodyPr/>
          <a:lstStyle/>
          <a:p>
            <a:r>
              <a:rPr lang="fr-FR" sz="1000" dirty="0"/>
              <a:t>Le principe de l’ouverture et de la réutilisation des données issues d’une activité de recherche financée au moins pour moitié par des fonds publics est posé par les articles 6 et 30 de la loi pour une République Numérique (LPRN) d’octobre 2016. La stratégie française et les actions prioritaires sont précisées dans le Plan national pour la Science Ouverte (PNSO) et la politique des données, des algorithmes et des codes sources de l’Enseignement supérieur et de la Recherche. Les établissements ont la responsabilité de mettre en place 1 stratégie concernant les données. Le PGD est demandé pour les projets financés par l’ANR, Horizon Europe et autres bailleurs financiers. (Fiche du COSO: </a:t>
            </a:r>
            <a:r>
              <a:rPr lang="fr-FR" sz="900" dirty="0">
                <a:hlinkClick r:id="rId3"/>
              </a:rPr>
              <a:t>https://www.ouvrirlascience.fr/wp-content/uploads/2023/06/Fiches_Du_GererPartagerDonneesweb-1.pdf</a:t>
            </a:r>
            <a:r>
              <a:rPr lang="fr-FR" sz="900" dirty="0"/>
              <a:t> ).</a:t>
            </a:r>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kern="1200" dirty="0">
                <a:solidFill>
                  <a:schemeClr val="tx1"/>
                </a:solidFill>
                <a:effectLst/>
                <a:latin typeface="+mn-lt"/>
                <a:ea typeface="+mn-ea"/>
                <a:cs typeface="+mn-cs"/>
              </a:rPr>
              <a:t>L’engagement du Cirad en faveur de la Science Ouverte </a:t>
            </a:r>
            <a:r>
              <a:rPr lang="fr-FR" sz="1000" kern="1200" dirty="0">
                <a:solidFill>
                  <a:schemeClr val="tx1"/>
                </a:solidFill>
                <a:effectLst/>
                <a:latin typeface="+mn-lt"/>
                <a:ea typeface="+mn-ea"/>
                <a:cs typeface="+mn-cs"/>
              </a:rPr>
              <a:t>vise à favoriser le partage des résultats de la recherche et leur confrontation ainsi qu'à développer de meilleures interactions entre science et société. …L’ambition du Cirad est de gérer et partager des données et logiciels de recherche selon les principes FAIR </a:t>
            </a:r>
            <a:r>
              <a:rPr lang="fr-FR" sz="900" kern="1200" dirty="0">
                <a:solidFill>
                  <a:schemeClr val="tx1"/>
                </a:solidFill>
                <a:effectLst/>
                <a:latin typeface="+mn-lt"/>
                <a:ea typeface="+mn-ea"/>
                <a:cs typeface="+mn-cs"/>
              </a:rPr>
              <a:t>(Facile à trouver, Accessible, Interopérable, Réutilisable)…. </a:t>
            </a:r>
            <a:r>
              <a:rPr lang="fr-FR" sz="1000" kern="1200" dirty="0">
                <a:solidFill>
                  <a:schemeClr val="tx1"/>
                </a:solidFill>
                <a:effectLst/>
                <a:latin typeface="+mn-lt"/>
                <a:ea typeface="+mn-ea"/>
                <a:cs typeface="+mn-cs"/>
              </a:rPr>
              <a:t>éléments clés d’une politique de science ouverte visant une recherche transparente, intègre, responsable et répondant aux exigences des bailleurs de la recherche. </a:t>
            </a:r>
            <a:r>
              <a:rPr lang="fr-FR" sz="900" kern="1200" dirty="0">
                <a:solidFill>
                  <a:schemeClr val="tx1"/>
                </a:solidFill>
                <a:effectLst/>
                <a:latin typeface="+mn-lt"/>
                <a:ea typeface="+mn-ea"/>
                <a:cs typeface="+mn-cs"/>
                <a:hlinkClick r:id="rId4"/>
              </a:rPr>
              <a:t>https://www.cirad.fr/collaborer-avec-nous/science-ouverte</a:t>
            </a:r>
            <a:r>
              <a:rPr lang="fr-FR"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kern="1200" dirty="0">
              <a:solidFill>
                <a:schemeClr val="tx1"/>
              </a:solidFill>
              <a:effectLst/>
              <a:latin typeface="+mn-lt"/>
              <a:ea typeface="+mn-ea"/>
              <a:cs typeface="+mn-cs"/>
            </a:endParaRPr>
          </a:p>
          <a:p>
            <a:r>
              <a:rPr lang="fr-FR" sz="1000" b="1" dirty="0"/>
              <a:t>La loi </a:t>
            </a:r>
            <a:r>
              <a:rPr lang="fr-FR" sz="1000" b="1" i="1" dirty="0"/>
              <a:t>pour une République numérique</a:t>
            </a:r>
            <a:r>
              <a:rPr lang="fr-FR" sz="1000" b="1" dirty="0"/>
              <a:t> </a:t>
            </a:r>
            <a:r>
              <a:rPr lang="fr-FR" sz="800" dirty="0"/>
              <a:t>https://www.legifrance.gouv.fr/dossierlegislatif/JORFDOLE000031589829/  </a:t>
            </a:r>
          </a:p>
          <a:p>
            <a:r>
              <a:rPr lang="fr-FR" sz="1000" i="1" dirty="0"/>
              <a:t>Elle précise que dès lors que les données, liées à une publication, ne sont pas protégées par un droit spécifique et qu'elles ont été rendues publiques par le chercheur, leur réutilisation est libre. L'éditeur ne peut de ce fait pas limiter la réutilisation des données rendues publiques dans le cadre de sa publication. </a:t>
            </a:r>
            <a:r>
              <a:rPr lang="fr-FR" sz="900" i="1" dirty="0"/>
              <a:t>La description, la publication et la réutilisation des données liées à une publication sont entrées dans la loi française, le bien-fondé de leur exposition dans des Data papers s’en trouve renforcé</a:t>
            </a:r>
            <a:r>
              <a:rPr lang="fr-FR" sz="900" dirty="0"/>
              <a:t>. </a:t>
            </a:r>
          </a:p>
          <a:p>
            <a:r>
              <a:rPr lang="fr-FR" sz="1000" b="1" dirty="0"/>
              <a:t>Décret du 3 décembre 2021 </a:t>
            </a:r>
            <a:r>
              <a:rPr lang="fr-FR" sz="900" dirty="0"/>
              <a:t>:  </a:t>
            </a:r>
            <a:r>
              <a:rPr lang="fr-FR" sz="900" dirty="0">
                <a:hlinkClick r:id="rId5"/>
              </a:rPr>
              <a:t>https://www.legifrance.gouv.fr/jorf/id/JORFTEXT000044411360</a:t>
            </a:r>
            <a:r>
              <a:rPr lang="fr-FR" sz="900" dirty="0"/>
              <a:t> </a:t>
            </a:r>
            <a:r>
              <a:rPr lang="fr-FR" sz="1000" dirty="0"/>
              <a:t>de la </a:t>
            </a:r>
            <a:r>
              <a:rPr lang="fr-FR" sz="900" dirty="0">
                <a:hlinkClick r:id="rId6"/>
              </a:rPr>
              <a:t>loi de programmation de la recherche</a:t>
            </a:r>
            <a:r>
              <a:rPr lang="fr-FR" sz="900" dirty="0"/>
              <a:t> </a:t>
            </a:r>
            <a:r>
              <a:rPr lang="fr-FR" sz="1000" dirty="0"/>
              <a:t>(LPR) : Les établissements ont désormais l’obligation de :</a:t>
            </a:r>
          </a:p>
          <a:p>
            <a:r>
              <a:rPr lang="fr-FR" sz="1000" dirty="0"/>
              <a:t>- Promouvoir la </a:t>
            </a:r>
            <a:r>
              <a:rPr lang="fr-FR" sz="1000" b="1" dirty="0"/>
              <a:t>diffusion des publications en accès ouvert</a:t>
            </a:r>
            <a:r>
              <a:rPr lang="fr-FR" sz="1000" dirty="0"/>
              <a:t> et la </a:t>
            </a:r>
            <a:r>
              <a:rPr lang="fr-FR" sz="1000" b="1" dirty="0"/>
              <a:t>mise à disposition des méthodes, et protocoles, et des données et codes sources</a:t>
            </a:r>
            <a:r>
              <a:rPr lang="fr-FR" sz="1000" dirty="0"/>
              <a:t> associés aux résultats de recherche afin d’en garantir traçabilité et reproductibilité. (Article 2)</a:t>
            </a:r>
          </a:p>
          <a:p>
            <a:r>
              <a:rPr lang="fr-FR" sz="1000" dirty="0"/>
              <a:t>- Définir une </a:t>
            </a:r>
            <a:r>
              <a:rPr lang="fr-FR" sz="1000" b="1" dirty="0"/>
              <a:t>politique de conservation, communication et réutilisation des résultats bruts </a:t>
            </a:r>
            <a:r>
              <a:rPr lang="fr-FR" sz="1000" dirty="0"/>
              <a:t>des travaux scientifiques ; veiller à la mise en œuvre par leur personnel de PGD et contribuer aux infrastructures qui permettent la conservation et réutilisation des données et codes sources. (Art. 6) </a:t>
            </a:r>
            <a:r>
              <a:rPr lang="fr-FR" sz="1000" i="0" dirty="0"/>
              <a:t>Actu Cirad: </a:t>
            </a:r>
            <a:r>
              <a:rPr lang="fr-FR" sz="800" i="0" dirty="0">
                <a:hlinkClick r:id="rId7"/>
              </a:rPr>
              <a:t>https://intranet-dist.cirad.fr/actualites/externe/un-nouveau-decret-reliant-publications-et-integrite-scientifique</a:t>
            </a:r>
            <a:endParaRPr lang="fr-FR" sz="800" i="0" dirty="0"/>
          </a:p>
          <a:p>
            <a:r>
              <a:rPr lang="fr-FR" sz="1000" i="0" dirty="0"/>
              <a:t>Note publiée dans Hypothèses en 2022: </a:t>
            </a:r>
            <a:r>
              <a:rPr lang="fr-FR" sz="900" i="0" dirty="0">
                <a:hlinkClick r:id="rId8"/>
              </a:rPr>
              <a:t>https://labedoc.hypotheses.org/9405</a:t>
            </a:r>
            <a:endParaRPr lang="fr-FR" sz="900" i="0" dirty="0"/>
          </a:p>
          <a:p>
            <a:r>
              <a:rPr lang="fr-FR" sz="1000" i="0" dirty="0"/>
              <a:t>Webinaire de mars 2022: </a:t>
            </a:r>
            <a:r>
              <a:rPr lang="fr-FR" sz="1000" dirty="0"/>
              <a:t>De la science ouverte à l'intégrité scientifique : comment le Décret n° 2021-1572 bouleverse la conservation et la mise à disposition des données et codes sources, la mise en œuvre des PGD et la publication des résultats négatifs : </a:t>
            </a:r>
            <a:r>
              <a:rPr lang="fr-FR" sz="900" dirty="0">
                <a:hlinkClick r:id="rId9"/>
              </a:rPr>
              <a:t>https://je-integrite.sciencesconf.org/</a:t>
            </a:r>
            <a:r>
              <a:rPr lang="fr-FR" sz="900" dirty="0"/>
              <a:t>  </a:t>
            </a:r>
            <a:endParaRPr lang="fr-FR" sz="900" i="0" dirty="0"/>
          </a:p>
          <a:p>
            <a:pPr>
              <a:defRPr/>
            </a:pPr>
            <a:endParaRPr lang="fr-FR" sz="800" kern="1200" dirty="0">
              <a:solidFill>
                <a:schemeClr val="tx1"/>
              </a:solidFill>
              <a:effectLst/>
              <a:latin typeface="+mn-lt"/>
              <a:ea typeface="+mn-ea"/>
              <a:cs typeface="+mn-cs"/>
            </a:endParaRPr>
          </a:p>
          <a:p>
            <a:endParaRPr lang="fr-FR" sz="1000" i="0" dirty="0"/>
          </a:p>
        </p:txBody>
      </p:sp>
    </p:spTree>
    <p:extLst>
      <p:ext uri="{BB962C8B-B14F-4D97-AF65-F5344CB8AC3E}">
        <p14:creationId xmlns:p14="http://schemas.microsoft.com/office/powerpoint/2010/main" val="4108889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5072975"/>
          </a:xfrm>
        </p:spPr>
        <p:txBody>
          <a:bodyPr/>
          <a:lstStyle/>
          <a:p>
            <a:pPr>
              <a:spcBef>
                <a:spcPts val="600"/>
              </a:spcBef>
            </a:pPr>
            <a:r>
              <a:rPr lang="fr-FR" sz="900" b="0" dirty="0" err="1">
                <a:effectLst/>
                <a:hlinkClick r:id="rId3" tooltip="Permanent Link to Metadata Guide"/>
              </a:rPr>
              <a:t>Metadata</a:t>
            </a:r>
            <a:r>
              <a:rPr lang="fr-FR" sz="900" b="0" dirty="0">
                <a:effectLst/>
                <a:hlinkClick r:id="rId3" tooltip="Permanent Link to Metadata Guide"/>
              </a:rPr>
              <a:t> Guide </a:t>
            </a:r>
            <a:r>
              <a:rPr lang="fr-FR" sz="900" b="0" dirty="0">
                <a:effectLst/>
              </a:rPr>
              <a:t> </a:t>
            </a:r>
            <a:r>
              <a:rPr lang="fr-FR" sz="900" b="0" dirty="0">
                <a:effectLst/>
                <a:hlinkClick r:id="rId3"/>
              </a:rPr>
              <a:t>https://press.igsb.anl.gov/earthmicrobiome/protocols-and-standards/metadata-guide/</a:t>
            </a:r>
            <a:r>
              <a:rPr lang="fr-FR" sz="900" b="0" dirty="0">
                <a:effectLst/>
              </a:rPr>
              <a:t> </a:t>
            </a:r>
          </a:p>
          <a:p>
            <a:endParaRPr lang="fr-FR" sz="800" b="1" i="1" kern="1200" dirty="0">
              <a:solidFill>
                <a:schemeClr val="tx1"/>
              </a:solidFill>
              <a:effectLst/>
              <a:latin typeface="+mn-lt"/>
              <a:ea typeface="+mn-ea"/>
              <a:cs typeface="+mn-cs"/>
            </a:endParaRPr>
          </a:p>
          <a:p>
            <a:r>
              <a:rPr lang="fr-FR" sz="1000" b="1" i="0" kern="1200" dirty="0">
                <a:solidFill>
                  <a:schemeClr val="tx1"/>
                </a:solidFill>
                <a:effectLst/>
                <a:latin typeface="+mn-lt"/>
                <a:ea typeface="+mn-ea"/>
                <a:cs typeface="+mn-cs"/>
              </a:rPr>
              <a:t>2 Référentiel d’habitats pour La Réunion</a:t>
            </a:r>
          </a:p>
          <a:p>
            <a:r>
              <a:rPr lang="fr-FR" sz="900" u="sng" kern="1200" dirty="0">
                <a:solidFill>
                  <a:schemeClr val="tx1"/>
                </a:solidFill>
                <a:effectLst/>
                <a:latin typeface="+mn-lt"/>
                <a:ea typeface="+mn-ea"/>
                <a:cs typeface="+mn-cs"/>
                <a:hlinkClick r:id="rId4"/>
              </a:rPr>
              <a:t>https://inpn.mnhn.fr/programme/referentiel-habitats/referentiels-habitats-ou-vegetations#terrestre</a:t>
            </a:r>
            <a:endParaRPr lang="fr-FR" sz="900"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1) </a:t>
            </a:r>
            <a:r>
              <a:rPr lang="fr-FR" sz="1000" b="1" kern="1200" dirty="0">
                <a:solidFill>
                  <a:schemeClr val="tx1"/>
                </a:solidFill>
                <a:effectLst/>
                <a:latin typeface="+mn-lt"/>
                <a:ea typeface="+mn-ea"/>
                <a:cs typeface="+mn-cs"/>
              </a:rPr>
              <a:t>Typologie des milieux naturels et des habitats</a:t>
            </a:r>
            <a:r>
              <a:rPr lang="fr-FR" sz="1000" kern="1200" dirty="0">
                <a:solidFill>
                  <a:schemeClr val="tx1"/>
                </a:solidFill>
                <a:effectLst/>
                <a:latin typeface="+mn-lt"/>
                <a:ea typeface="+mn-ea"/>
                <a:cs typeface="+mn-cs"/>
              </a:rPr>
              <a:t> de La Réunion (</a:t>
            </a:r>
            <a:r>
              <a:rPr lang="fr-FR" sz="1000" kern="1200" dirty="0" err="1">
                <a:solidFill>
                  <a:schemeClr val="tx1"/>
                </a:solidFill>
                <a:effectLst/>
                <a:latin typeface="+mn-lt"/>
                <a:ea typeface="+mn-ea"/>
                <a:cs typeface="+mn-cs"/>
              </a:rPr>
              <a:t>Strasberg</a:t>
            </a:r>
            <a:r>
              <a:rPr lang="fr-FR" sz="1000" kern="1200" dirty="0">
                <a:solidFill>
                  <a:schemeClr val="tx1"/>
                </a:solidFill>
                <a:effectLst/>
                <a:latin typeface="+mn-lt"/>
                <a:ea typeface="+mn-ea"/>
                <a:cs typeface="+mn-cs"/>
              </a:rPr>
              <a:t> et al., 2000, rév. 2010), basé sur CORINE biotopes et pour lequel des codes ont été créés lorsque les habitats de La Réunion ne correspondaient pas aux postes de cette typologie (note : pour partie, ces nouveaux codes et habitats sont tirés de la Typologie provisoire des habitats naturels des départements d'outre-mer français (Hoff (</a:t>
            </a:r>
            <a:r>
              <a:rPr lang="fr-FR" sz="1000" kern="1200" dirty="0" err="1">
                <a:solidFill>
                  <a:schemeClr val="tx1"/>
                </a:solidFill>
                <a:effectLst/>
                <a:latin typeface="+mn-lt"/>
                <a:ea typeface="+mn-ea"/>
                <a:cs typeface="+mn-cs"/>
              </a:rPr>
              <a:t>coord</a:t>
            </a:r>
            <a:r>
              <a:rPr lang="fr-FR" sz="1000" kern="1200" dirty="0">
                <a:solidFill>
                  <a:schemeClr val="tx1"/>
                </a:solidFill>
                <a:effectLst/>
                <a:latin typeface="+mn-lt"/>
                <a:ea typeface="+mn-ea"/>
                <a:cs typeface="+mn-cs"/>
              </a:rPr>
              <a:t>.), 1997). Cette classification des habitats de La Réunion comporte </a:t>
            </a:r>
            <a:r>
              <a:rPr lang="fr-FR" sz="1000" b="1" kern="1200" dirty="0">
                <a:solidFill>
                  <a:schemeClr val="tx1"/>
                </a:solidFill>
                <a:effectLst/>
                <a:latin typeface="+mn-lt"/>
                <a:ea typeface="+mn-ea"/>
                <a:cs typeface="+mn-cs"/>
              </a:rPr>
              <a:t>341 habitats</a:t>
            </a:r>
            <a:r>
              <a:rPr lang="fr-FR" sz="1000" kern="1200" dirty="0">
                <a:solidFill>
                  <a:schemeClr val="tx1"/>
                </a:solidFill>
                <a:effectLst/>
                <a:latin typeface="+mn-lt"/>
                <a:ea typeface="+mn-ea"/>
                <a:cs typeface="+mn-cs"/>
              </a:rPr>
              <a:t>.</a:t>
            </a:r>
          </a:p>
          <a:p>
            <a:r>
              <a:rPr lang="fr-FR" sz="1000" kern="1200" dirty="0">
                <a:solidFill>
                  <a:schemeClr val="tx1"/>
                </a:solidFill>
                <a:effectLst/>
                <a:latin typeface="+mn-lt"/>
                <a:ea typeface="+mn-ea"/>
                <a:cs typeface="+mn-cs"/>
              </a:rPr>
              <a:t>2) </a:t>
            </a:r>
            <a:r>
              <a:rPr lang="fr-FR" sz="1000" b="1" kern="1200" dirty="0">
                <a:solidFill>
                  <a:schemeClr val="tx1"/>
                </a:solidFill>
                <a:effectLst/>
                <a:latin typeface="+mn-lt"/>
                <a:ea typeface="+mn-ea"/>
                <a:cs typeface="+mn-cs"/>
              </a:rPr>
              <a:t>Typologie descriptive des habitats naturels et semi-naturels de La Réunion</a:t>
            </a:r>
            <a:r>
              <a:rPr lang="fr-FR" sz="1000" kern="1200" dirty="0">
                <a:solidFill>
                  <a:schemeClr val="tx1"/>
                </a:solidFill>
                <a:effectLst/>
                <a:latin typeface="+mn-lt"/>
                <a:ea typeface="+mn-ea"/>
                <a:cs typeface="+mn-cs"/>
              </a:rPr>
              <a:t>, réalisé par le Conservatoire botanique national de Mascarin (Lacoste et al., 2021) ; évolution du référentiel précédent dans lequel les auteurs listent plus de </a:t>
            </a:r>
            <a:r>
              <a:rPr lang="fr-FR" sz="1000" b="1" kern="1200" dirty="0">
                <a:solidFill>
                  <a:schemeClr val="tx1"/>
                </a:solidFill>
                <a:effectLst/>
                <a:latin typeface="+mn-lt"/>
                <a:ea typeface="+mn-ea"/>
                <a:cs typeface="+mn-cs"/>
              </a:rPr>
              <a:t>400 postes typologiques</a:t>
            </a:r>
            <a:r>
              <a:rPr lang="fr-FR" sz="10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Standard international de l’OGC: </a:t>
            </a:r>
            <a:r>
              <a:rPr lang="fr-FR" sz="1000" b="1" dirty="0" err="1"/>
              <a:t>Waterml</a:t>
            </a:r>
            <a:r>
              <a:rPr lang="fr-FR" sz="1000" b="1" baseline="0" dirty="0"/>
              <a:t> :</a:t>
            </a:r>
            <a:r>
              <a:rPr lang="fr-FR" sz="1000" baseline="0" dirty="0"/>
              <a:t> </a:t>
            </a:r>
            <a:r>
              <a:rPr lang="fr-FR" sz="1000" baseline="0" dirty="0">
                <a:hlinkClick r:id="rId5"/>
              </a:rPr>
              <a:t>https://www.ogc.org/standards/waterml</a:t>
            </a:r>
            <a:r>
              <a:rPr lang="fr-FR" sz="10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err="1">
                <a:solidFill>
                  <a:prstClr val="black"/>
                </a:solidFill>
                <a:hlinkClick r:id="rId6"/>
              </a:rPr>
              <a:t>MeteoTerm</a:t>
            </a:r>
            <a:r>
              <a:rPr lang="fr-FR" sz="800" dirty="0">
                <a:solidFill>
                  <a:prstClr val="black"/>
                </a:solidFill>
              </a:rPr>
              <a:t>: </a:t>
            </a:r>
            <a:r>
              <a:rPr lang="fr-FR" sz="800" dirty="0"/>
              <a:t>base de données terminologique de l’Organisation météorologique mondiale + Glossaire international d’hydrologie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baseline="0" dirty="0"/>
              <a:t>Portail </a:t>
            </a:r>
            <a:r>
              <a:rPr lang="fr-FR" sz="1000" b="1" baseline="0" dirty="0"/>
              <a:t>SANDRE </a:t>
            </a:r>
            <a:r>
              <a:rPr lang="fr-FR" sz="1000" dirty="0"/>
              <a:t>: système français de gestion des données hydrologiques + dictionnaires sur l’eau </a:t>
            </a:r>
            <a:r>
              <a:rPr lang="fr-FR" sz="900" dirty="0">
                <a:hlinkClick r:id="rId7"/>
              </a:rPr>
              <a:t>http://id.eaufrance.fr/ddd/SAQ/1.1#EntiteHydrogeol</a:t>
            </a:r>
            <a:r>
              <a:rPr lang="fr-FR" sz="900" dirty="0"/>
              <a:t> </a:t>
            </a:r>
          </a:p>
          <a:p>
            <a:pPr>
              <a:spcBef>
                <a:spcPts val="600"/>
              </a:spcBef>
            </a:pPr>
            <a:r>
              <a:rPr lang="fr-FR" sz="1000" dirty="0">
                <a:latin typeface="+mn-lt"/>
              </a:rPr>
              <a:t>Référentiels géographiques </a:t>
            </a:r>
            <a:r>
              <a:rPr lang="fr-FR" sz="1000" dirty="0"/>
              <a:t>de l’IGN : </a:t>
            </a:r>
            <a:r>
              <a:rPr lang="fr-FR" sz="900" dirty="0">
                <a:hlinkClick r:id="rId8"/>
              </a:rPr>
              <a:t>https://geoservices.ign.fr/documentation/donnees</a:t>
            </a:r>
            <a:r>
              <a:rPr lang="fr-FR" sz="900" dirty="0"/>
              <a:t> </a:t>
            </a:r>
            <a:endParaRPr lang="fr-FR" sz="900" dirty="0">
              <a:latin typeface="+mn-lt"/>
            </a:endParaRPr>
          </a:p>
          <a:p>
            <a:pPr>
              <a:spcBef>
                <a:spcPts val="600"/>
              </a:spcBef>
            </a:pPr>
            <a:r>
              <a:rPr lang="fr-FR" sz="1000" dirty="0">
                <a:latin typeface="+mn-lt"/>
              </a:rPr>
              <a:t>limites terre-mer, </a:t>
            </a:r>
            <a:r>
              <a:rPr lang="fr-FR" sz="1000" dirty="0" err="1">
                <a:latin typeface="+mn-lt"/>
              </a:rPr>
              <a:t>géostandards</a:t>
            </a:r>
            <a:r>
              <a:rPr lang="fr-FR" sz="1000" dirty="0">
                <a:latin typeface="+mn-lt"/>
              </a:rPr>
              <a:t> (issu de la feuille de route du ministère de la Transition écologique : </a:t>
            </a:r>
            <a:r>
              <a:rPr lang="fr-FR" sz="900" dirty="0">
                <a:latin typeface="+mn-lt"/>
                <a:hlinkClick r:id="rId9"/>
              </a:rPr>
              <a:t>https://www.data.gouv.fr/fr/datasets/feuilles-de-route-ministerielles-sur-la-politique-de-la-donnee-des-algorithmes-et-des-codes-sources/</a:t>
            </a:r>
            <a:endParaRPr lang="fr-FR" sz="900" dirty="0">
              <a:latin typeface="+mn-lt"/>
            </a:endParaRPr>
          </a:p>
          <a:p>
            <a:endParaRPr lang="fr-FR" sz="800" dirty="0">
              <a:latin typeface="+mn-lt"/>
            </a:endParaRPr>
          </a:p>
          <a:p>
            <a:r>
              <a:rPr lang="fr-FR" sz="1000" dirty="0">
                <a:latin typeface="+mn-lt"/>
              </a:rPr>
              <a:t>Référentiels géographiques de l’IGN </a:t>
            </a:r>
            <a:r>
              <a:rPr lang="fr-FR" sz="1000" dirty="0"/>
              <a:t>: </a:t>
            </a:r>
            <a:r>
              <a:rPr lang="fr-FR" sz="900" dirty="0">
                <a:hlinkClick r:id="rId8"/>
              </a:rPr>
              <a:t>https://geoservices.ign.fr/documentation/donnees</a:t>
            </a:r>
            <a:r>
              <a:rPr lang="fr-FR" sz="900" dirty="0"/>
              <a:t> </a:t>
            </a:r>
            <a:endParaRPr lang="fr-FR" sz="900" dirty="0">
              <a:latin typeface="+mn-lt"/>
            </a:endParaRPr>
          </a:p>
          <a:p>
            <a:r>
              <a:rPr lang="fr-FR" sz="1000" dirty="0">
                <a:latin typeface="+mn-lt"/>
              </a:rPr>
              <a:t>Référentiel à grande échelle (RGE) : </a:t>
            </a:r>
            <a:r>
              <a:rPr lang="fr-FR" sz="900" dirty="0">
                <a:latin typeface="+mn-lt"/>
                <a:hlinkClick r:id="rId10"/>
              </a:rPr>
              <a:t>https://www.data.gouv.fr/fr/datasets/referentiel-a-grande-echelle-rge/</a:t>
            </a:r>
            <a:r>
              <a:rPr lang="fr-FR" sz="900" dirty="0">
                <a:latin typeface="+mn-lt"/>
              </a:rPr>
              <a:t> </a:t>
            </a:r>
            <a:endParaRPr lang="en-US" sz="900" dirty="0">
              <a:latin typeface="+mn-lt"/>
            </a:endParaRPr>
          </a:p>
          <a:p>
            <a:pPr marL="514350" marR="0" lvl="0" indent="-514350" algn="l" defTabSz="914400" rtl="0" eaLnBrk="1" fontAlgn="auto" latinLnBrk="0" hangingPunct="1">
              <a:lnSpc>
                <a:spcPct val="90000"/>
              </a:lnSpc>
              <a:spcBef>
                <a:spcPts val="0"/>
              </a:spcBef>
              <a:spcAft>
                <a:spcPts val="0"/>
              </a:spcAft>
              <a:buClrTx/>
              <a:buSzTx/>
              <a:buFontTx/>
              <a:buNone/>
              <a:tabLst/>
              <a:defRPr/>
            </a:pPr>
            <a:endParaRPr lang="en-US" sz="800" dirty="0">
              <a:cs typeface="ＭＳ Ｐゴシック" charset="-128"/>
            </a:endParaRPr>
          </a:p>
          <a:p>
            <a:pPr marL="514350" marR="0" lvl="0" indent="-514350" algn="l" defTabSz="914400" rtl="0" eaLnBrk="1" fontAlgn="auto" latinLnBrk="0" hangingPunct="1">
              <a:lnSpc>
                <a:spcPct val="90000"/>
              </a:lnSpc>
              <a:spcBef>
                <a:spcPts val="0"/>
              </a:spcBef>
              <a:spcAft>
                <a:spcPts val="0"/>
              </a:spcAft>
              <a:buClrTx/>
              <a:buSzTx/>
              <a:buFontTx/>
              <a:buNone/>
              <a:tabLst/>
              <a:defRPr/>
            </a:pPr>
            <a:r>
              <a:rPr lang="en-US" sz="1000" dirty="0" err="1">
                <a:cs typeface="ＭＳ Ｐゴシック" charset="-128"/>
              </a:rPr>
              <a:t>Standardisation</a:t>
            </a:r>
            <a:r>
              <a:rPr lang="en-US" sz="1000" dirty="0">
                <a:cs typeface="ＭＳ Ｐゴシック" charset="-128"/>
              </a:rPr>
              <a:t> des </a:t>
            </a:r>
            <a:r>
              <a:rPr lang="en-US" sz="1000" dirty="0" err="1">
                <a:cs typeface="ＭＳ Ｐゴシック" charset="-128"/>
              </a:rPr>
              <a:t>données</a:t>
            </a:r>
            <a:r>
              <a:rPr lang="en-US" sz="1000" dirty="0">
                <a:cs typeface="ＭＳ Ｐゴシック" charset="-128"/>
              </a:rPr>
              <a:t> </a:t>
            </a:r>
            <a:r>
              <a:rPr lang="en-US" sz="1000" dirty="0" err="1">
                <a:cs typeface="ＭＳ Ｐゴシック" charset="-128"/>
              </a:rPr>
              <a:t>selon</a:t>
            </a:r>
            <a:r>
              <a:rPr lang="en-US" sz="1000" dirty="0">
                <a:cs typeface="ＭＳ Ｐゴシック" charset="-128"/>
              </a:rPr>
              <a:t> le World Soil Information System (ISRIC): Manual 2018: </a:t>
            </a:r>
          </a:p>
          <a:p>
            <a:pPr marL="514350" marR="0" lvl="0" indent="-514350" algn="l" defTabSz="914400" rtl="0" eaLnBrk="1" fontAlgn="auto" latinLnBrk="0" hangingPunct="1">
              <a:lnSpc>
                <a:spcPct val="90000"/>
              </a:lnSpc>
              <a:spcBef>
                <a:spcPts val="0"/>
              </a:spcBef>
              <a:spcAft>
                <a:spcPts val="0"/>
              </a:spcAft>
              <a:buClrTx/>
              <a:buSzTx/>
              <a:buFontTx/>
              <a:buNone/>
              <a:tabLst/>
              <a:defRPr/>
            </a:pPr>
            <a:r>
              <a:rPr lang="en-US" sz="900" dirty="0">
                <a:cs typeface="ＭＳ Ｐゴシック" charset="-128"/>
                <a:hlinkClick r:id="rId11"/>
              </a:rPr>
              <a:t>https://www.isric.org/sites/default/files/isric_report_2018_01.pdf#page=61</a:t>
            </a:r>
            <a:r>
              <a:rPr lang="en-US" sz="900" dirty="0">
                <a:cs typeface="ＭＳ Ｐゴシック" charset="-128"/>
              </a:rPr>
              <a:t> </a:t>
            </a:r>
          </a:p>
          <a:p>
            <a:pPr>
              <a:spcBef>
                <a:spcPts val="600"/>
              </a:spcBef>
            </a:pPr>
            <a:r>
              <a:rPr lang="fr-FR" sz="1000" dirty="0" err="1"/>
              <a:t>Metadata</a:t>
            </a:r>
            <a:r>
              <a:rPr lang="fr-FR" sz="1000" dirty="0"/>
              <a:t> </a:t>
            </a:r>
            <a:r>
              <a:rPr lang="fr-FR" sz="1000" dirty="0" err="1"/>
              <a:t>templates</a:t>
            </a:r>
            <a:r>
              <a:rPr lang="fr-FR" sz="1000" dirty="0"/>
              <a:t> for the </a:t>
            </a:r>
            <a:r>
              <a:rPr lang="fr-FR" sz="1000" dirty="0" err="1">
                <a:hlinkClick r:id="rId12"/>
              </a:rPr>
              <a:t>MIxS</a:t>
            </a:r>
            <a:r>
              <a:rPr lang="fr-FR" sz="1000" dirty="0"/>
              <a:t> </a:t>
            </a:r>
            <a:r>
              <a:rPr lang="fr-FR" sz="1000" dirty="0" err="1"/>
              <a:t>environmental</a:t>
            </a:r>
            <a:r>
              <a:rPr lang="fr-FR" sz="1000" dirty="0"/>
              <a:t> packages are </a:t>
            </a:r>
            <a:r>
              <a:rPr lang="fr-FR" sz="1000" dirty="0" err="1"/>
              <a:t>available</a:t>
            </a:r>
            <a:r>
              <a:rPr lang="fr-FR" sz="1000" dirty="0"/>
              <a:t> </a:t>
            </a:r>
            <a:r>
              <a:rPr lang="fr-FR" sz="1000" dirty="0" err="1"/>
              <a:t>from</a:t>
            </a:r>
            <a:r>
              <a:rPr lang="fr-FR" sz="1000" dirty="0"/>
              <a:t> the FTP site: click </a:t>
            </a:r>
            <a:r>
              <a:rPr lang="fr-FR" sz="1000" dirty="0" err="1">
                <a:hlinkClick r:id="rId13"/>
              </a:rPr>
              <a:t>here</a:t>
            </a:r>
            <a:r>
              <a:rPr lang="fr-FR" sz="1000" dirty="0"/>
              <a:t> </a:t>
            </a:r>
            <a:endParaRPr lang="en-US" sz="1000" dirty="0">
              <a:latin typeface="+mn-lt"/>
            </a:endParaRPr>
          </a:p>
          <a:p>
            <a:pPr>
              <a:spcBef>
                <a:spcPts val="600"/>
              </a:spcBef>
            </a:pPr>
            <a:r>
              <a:rPr lang="en-US" sz="1000" dirty="0">
                <a:latin typeface="+mn-lt"/>
              </a:rPr>
              <a:t>Article </a:t>
            </a:r>
            <a:r>
              <a:rPr lang="en-US" sz="1000" dirty="0" err="1">
                <a:latin typeface="+mn-lt"/>
              </a:rPr>
              <a:t>décrivant</a:t>
            </a:r>
            <a:r>
              <a:rPr lang="en-US" sz="1000" dirty="0">
                <a:latin typeface="+mn-lt"/>
              </a:rPr>
              <a:t> </a:t>
            </a:r>
            <a:r>
              <a:rPr lang="en-US" sz="1000" dirty="0" err="1">
                <a:latin typeface="+mn-lt"/>
              </a:rPr>
              <a:t>l’importance</a:t>
            </a:r>
            <a:r>
              <a:rPr lang="en-US" sz="1000" dirty="0">
                <a:latin typeface="+mn-lt"/>
              </a:rPr>
              <a:t> des </a:t>
            </a:r>
            <a:r>
              <a:rPr lang="en-US" sz="1000" dirty="0" err="1">
                <a:latin typeface="+mn-lt"/>
              </a:rPr>
              <a:t>métadonnées</a:t>
            </a:r>
            <a:r>
              <a:rPr lang="en-US" sz="1000" dirty="0">
                <a:latin typeface="+mn-lt"/>
              </a:rPr>
              <a:t> </a:t>
            </a:r>
            <a:r>
              <a:rPr lang="en-US" sz="1000" dirty="0" err="1">
                <a:latin typeface="+mn-lt"/>
              </a:rPr>
              <a:t>dnas</a:t>
            </a:r>
            <a:r>
              <a:rPr lang="en-US" sz="1000" dirty="0">
                <a:latin typeface="+mn-lt"/>
              </a:rPr>
              <a:t> le </a:t>
            </a:r>
            <a:r>
              <a:rPr lang="en-US" sz="1000" dirty="0" err="1">
                <a:latin typeface="+mn-lt"/>
              </a:rPr>
              <a:t>domaine</a:t>
            </a:r>
            <a:r>
              <a:rPr lang="en-US" sz="1000" dirty="0">
                <a:latin typeface="+mn-lt"/>
              </a:rPr>
              <a:t> </a:t>
            </a:r>
            <a:r>
              <a:rPr lang="en-US" sz="1000" dirty="0" err="1">
                <a:latin typeface="+mn-lt"/>
              </a:rPr>
              <a:t>génomique</a:t>
            </a:r>
            <a:r>
              <a:rPr lang="en-US" sz="1000" dirty="0">
                <a:latin typeface="+mn-lt"/>
              </a:rPr>
              <a:t> : </a:t>
            </a:r>
            <a:r>
              <a:rPr lang="en-US" sz="1000" dirty="0"/>
              <a:t>Sabot, F. On the importance of metadata when sharing and opening data. </a:t>
            </a:r>
            <a:r>
              <a:rPr lang="en-US" sz="1000" i="1" dirty="0"/>
              <a:t>BMC Genomic Data</a:t>
            </a:r>
            <a:r>
              <a:rPr lang="en-US" sz="1000" dirty="0"/>
              <a:t> </a:t>
            </a:r>
            <a:r>
              <a:rPr lang="en-US" sz="1000" b="1" dirty="0"/>
              <a:t>23</a:t>
            </a:r>
            <a:r>
              <a:rPr lang="en-US" sz="1000" dirty="0"/>
              <a:t>, 79 (2022). </a:t>
            </a:r>
            <a:r>
              <a:rPr lang="en-US" sz="900" dirty="0">
                <a:hlinkClick r:id="rId14"/>
              </a:rPr>
              <a:t>https://doi.org/10.1186/s12863-022-01095-1</a:t>
            </a:r>
            <a:r>
              <a:rPr lang="en-US" sz="900" dirty="0"/>
              <a:t> </a:t>
            </a:r>
          </a:p>
          <a:p>
            <a:pPr algn="just"/>
            <a:r>
              <a:rPr lang="fr-FR" sz="1000" i="1" dirty="0">
                <a:latin typeface="+mn-lt"/>
              </a:rPr>
              <a:t>Embarquer les informations sur les instruments de mesure utilisés, leur paramétrage, les  logiciels intermédiaires employés, leur version et les paramètres complexes utilisés : autant d’informations non neutres et essentielles à la compréhension et à la réutilisation des données. Importance des métadonnées : par exemple dans le cas des séquençages ou d’expérimentations à haut-débit : toutes les séquences génétiques sont rassemblées, par ex dans </a:t>
            </a:r>
            <a:r>
              <a:rPr lang="fr-FR" sz="1000" i="1" dirty="0" err="1">
                <a:latin typeface="+mn-lt"/>
              </a:rPr>
              <a:t>Genbank</a:t>
            </a:r>
            <a:r>
              <a:rPr lang="fr-FR" sz="1000" i="1" dirty="0">
                <a:latin typeface="+mn-lt"/>
              </a:rPr>
              <a:t>; pourtant elles n’ont pas toutes été obtenues avec la même méthode, le même séquenceur…donc il est important que cette information soit donnée (c’est donc une métadonnée) et associée au jeu de données.</a:t>
            </a:r>
          </a:p>
          <a:p>
            <a:pPr algn="just">
              <a:spcBef>
                <a:spcPts val="600"/>
              </a:spcBef>
            </a:pPr>
            <a:r>
              <a:rPr lang="fr-FR" sz="1000" dirty="0">
                <a:latin typeface="+mn-lt"/>
              </a:rPr>
              <a:t>Importance des standards pour </a:t>
            </a:r>
            <a:r>
              <a:rPr lang="fr-FR" sz="1050" dirty="0">
                <a:latin typeface="+mn-lt"/>
              </a:rPr>
              <a:t>l’</a:t>
            </a:r>
            <a:r>
              <a:rPr lang="fr-FR" sz="1050" dirty="0" err="1">
                <a:latin typeface="+mn-lt"/>
              </a:rPr>
              <a:t>interoperabilité</a:t>
            </a:r>
            <a:r>
              <a:rPr lang="fr-FR" sz="1000" dirty="0">
                <a:latin typeface="+mn-lt"/>
              </a:rPr>
              <a:t> des données, c’est-à-dire leur capacité à être intégrées, combinées, agrégées avec d’autres données et à être utilisées et interprétées par des applications et des processus d’analyse et ce de manière automatique.</a:t>
            </a:r>
          </a:p>
          <a:p>
            <a:r>
              <a:rPr lang="fr-FR" sz="1000" dirty="0"/>
              <a:t>Exemples de table d’unités de mesure, par exemple en écologie : CF Standard Name Table : </a:t>
            </a:r>
            <a:r>
              <a:rPr lang="en-US" sz="900" dirty="0">
                <a:hlinkClick r:id="rId15"/>
              </a:rPr>
              <a:t>https://cfconventions.org/Data/cf-standard-names/current/build/cf-standard-name-table.html</a:t>
            </a:r>
            <a:r>
              <a:rPr lang="en-US" sz="900" dirty="0"/>
              <a:t> </a:t>
            </a:r>
          </a:p>
          <a:p>
            <a:endParaRPr lang="en-US" sz="800" dirty="0"/>
          </a:p>
          <a:p>
            <a:r>
              <a:rPr lang="en-US" sz="1000" dirty="0" err="1">
                <a:latin typeface="+mn-lt"/>
              </a:rPr>
              <a:t>Voir</a:t>
            </a:r>
            <a:r>
              <a:rPr lang="en-US" sz="1000" dirty="0">
                <a:latin typeface="+mn-lt"/>
              </a:rPr>
              <a:t> </a:t>
            </a:r>
            <a:r>
              <a:rPr lang="en-US" sz="1000" dirty="0" err="1">
                <a:latin typeface="+mn-lt"/>
              </a:rPr>
              <a:t>aussi</a:t>
            </a:r>
            <a:r>
              <a:rPr lang="en-US" sz="1000" dirty="0">
                <a:latin typeface="+mn-lt"/>
              </a:rPr>
              <a:t> la </a:t>
            </a:r>
            <a:r>
              <a:rPr lang="en-US" sz="1000" dirty="0" err="1">
                <a:latin typeface="+mn-lt"/>
              </a:rPr>
              <a:t>liste</a:t>
            </a:r>
            <a:r>
              <a:rPr lang="en-US" sz="1000" dirty="0">
                <a:latin typeface="+mn-lt"/>
              </a:rPr>
              <a:t> des standards </a:t>
            </a:r>
            <a:r>
              <a:rPr lang="en-US" sz="1000" dirty="0" err="1">
                <a:latin typeface="+mn-lt"/>
              </a:rPr>
              <a:t>présentés</a:t>
            </a:r>
            <a:r>
              <a:rPr lang="en-US" sz="1000" dirty="0">
                <a:latin typeface="+mn-lt"/>
              </a:rPr>
              <a:t> dans le </a:t>
            </a:r>
            <a:r>
              <a:rPr lang="en-US" sz="1000" dirty="0" err="1">
                <a:latin typeface="+mn-lt"/>
              </a:rPr>
              <a:t>modèle</a:t>
            </a:r>
            <a:r>
              <a:rPr lang="en-US" sz="1000" dirty="0">
                <a:latin typeface="+mn-lt"/>
              </a:rPr>
              <a:t> de PGD PRODIG disponible sur DMP </a:t>
            </a:r>
            <a:r>
              <a:rPr lang="en-US" sz="1000" dirty="0" err="1">
                <a:latin typeface="+mn-lt"/>
              </a:rPr>
              <a:t>OPIDoR</a:t>
            </a:r>
            <a:r>
              <a:rPr lang="en-US" sz="1000" dirty="0">
                <a:latin typeface="+mn-lt"/>
              </a:rPr>
              <a:t>: </a:t>
            </a:r>
            <a:r>
              <a:rPr lang="en-US" sz="900" dirty="0">
                <a:latin typeface="+mn-lt"/>
                <a:hlinkClick r:id="rId16"/>
              </a:rPr>
              <a:t>https://dmp.opidor.fr/public_templates?page=1&amp;search=Prodig</a:t>
            </a:r>
            <a:endParaRPr lang="en-US" sz="900" dirty="0">
              <a:latin typeface="+mn-lt"/>
            </a:endParaRPr>
          </a:p>
          <a:p>
            <a:endParaRPr lang="en-US" sz="800" dirty="0">
              <a:latin typeface="+mn-lt"/>
            </a:endParaRPr>
          </a:p>
          <a:p>
            <a:r>
              <a:rPr lang="en-US" sz="1000" dirty="0"/>
              <a:t>Example des </a:t>
            </a:r>
            <a:r>
              <a:rPr lang="en-US" sz="1000" dirty="0" err="1"/>
              <a:t>métadonnées</a:t>
            </a:r>
            <a:r>
              <a:rPr lang="en-US" sz="1000" dirty="0"/>
              <a:t> du reseau Nutrient Network (</a:t>
            </a:r>
            <a:r>
              <a:rPr lang="en-US" sz="1000" dirty="0" err="1"/>
              <a:t>NutNet</a:t>
            </a:r>
            <a:r>
              <a:rPr lang="en-US" sz="1000" dirty="0"/>
              <a:t>) : </a:t>
            </a:r>
            <a:r>
              <a:rPr lang="en-US" sz="900" dirty="0">
                <a:hlinkClick r:id="rId17"/>
              </a:rPr>
              <a:t>https://nutnet.org/metadata</a:t>
            </a:r>
            <a:endParaRPr lang="en-US" sz="900" dirty="0"/>
          </a:p>
          <a:p>
            <a:pPr algn="just"/>
            <a:r>
              <a:rPr lang="en-US" sz="1000" dirty="0"/>
              <a:t>The Nutrient Network is hosted by the Department of Ecology, Evolution, and Behavior at the University of Minnesota.</a:t>
            </a:r>
          </a:p>
          <a:p>
            <a:pPr>
              <a:spcBef>
                <a:spcPts val="600"/>
              </a:spcBef>
            </a:pPr>
            <a:endParaRPr lang="en-US" sz="900" dirty="0">
              <a:latin typeface="+mn-lt"/>
            </a:endParaRP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70</a:t>
            </a:fld>
            <a:endParaRPr lang="fr-FR"/>
          </a:p>
        </p:txBody>
      </p:sp>
    </p:spTree>
    <p:extLst>
      <p:ext uri="{BB962C8B-B14F-4D97-AF65-F5344CB8AC3E}">
        <p14:creationId xmlns:p14="http://schemas.microsoft.com/office/powerpoint/2010/main" val="15842529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527698" cy="5211758"/>
          </a:xfrm>
        </p:spPr>
        <p:txBody>
          <a:bodyPr/>
          <a:lstStyle/>
          <a:p>
            <a:r>
              <a:rPr lang="fr-FR" sz="1100" b="1" dirty="0">
                <a:latin typeface="+mn-lt"/>
              </a:rPr>
              <a:t>Norme DDI </a:t>
            </a:r>
            <a:r>
              <a:rPr lang="fr-FR" sz="1100" dirty="0">
                <a:latin typeface="+mn-lt"/>
              </a:rPr>
              <a:t>: </a:t>
            </a:r>
            <a:r>
              <a:rPr lang="fr-FR" dirty="0">
                <a:hlinkClick r:id="rId3"/>
              </a:rPr>
              <a:t>https://ddialliance.org/</a:t>
            </a:r>
            <a:r>
              <a:rPr lang="fr-FR" dirty="0"/>
              <a:t> : </a:t>
            </a:r>
            <a:r>
              <a:rPr lang="fr-FR" sz="1100" dirty="0"/>
              <a:t>standard de documentation pour décrire et conserver les infos statistiques et plus globalement les infos et données d'enquêtes en SHS. </a:t>
            </a:r>
          </a:p>
          <a:p>
            <a:r>
              <a:rPr lang="fr-FR" dirty="0"/>
              <a:t>La standardisation de la documentation et du format des fichiers facilite la recherche et la </a:t>
            </a:r>
            <a:r>
              <a:rPr lang="fr-FR" dirty="0" err="1"/>
              <a:t>ré-exploitation</a:t>
            </a:r>
            <a:r>
              <a:rPr lang="fr-FR" dirty="0"/>
              <a:t> des données grâce à la précision des données de contexte.</a:t>
            </a:r>
          </a:p>
          <a:p>
            <a:pPr>
              <a:spcBef>
                <a:spcPts val="600"/>
              </a:spcBef>
            </a:pPr>
            <a:r>
              <a:rPr lang="fr-FR" dirty="0"/>
              <a:t>Voir </a:t>
            </a:r>
            <a:r>
              <a:rPr lang="fr-FR" dirty="0" err="1"/>
              <a:t>wébinaire</a:t>
            </a:r>
            <a:r>
              <a:rPr lang="fr-FR" dirty="0"/>
              <a:t> juin 2022: </a:t>
            </a:r>
            <a:r>
              <a:rPr lang="fr-FR" sz="900" dirty="0">
                <a:hlinkClick r:id="rId4"/>
              </a:rPr>
              <a:t>https://codata.org/initiatives/data-skills/ddi-training-webinars/vive-les-metadonnees-les-bases-de-ddi-en-francais-ddi-basics-in-french/</a:t>
            </a:r>
            <a:r>
              <a:rPr lang="fr-FR" sz="900" dirty="0"/>
              <a:t> </a:t>
            </a:r>
          </a:p>
          <a:p>
            <a:pPr>
              <a:spcBef>
                <a:spcPts val="600"/>
              </a:spcBef>
            </a:pPr>
            <a:r>
              <a:rPr lang="fr-FR" dirty="0"/>
              <a:t>Il existe une version allégée : DDI Lite: </a:t>
            </a:r>
            <a:r>
              <a:rPr lang="fr-FR" sz="900" dirty="0">
                <a:hlinkClick r:id="rId5"/>
              </a:rPr>
              <a:t>https://ddialliance.org/specification/ddi2.1/lite/index.html</a:t>
            </a:r>
            <a:r>
              <a:rPr lang="fr-FR" sz="900" dirty="0"/>
              <a:t> </a:t>
            </a:r>
          </a:p>
          <a:p>
            <a:r>
              <a:rPr lang="fr-FR" dirty="0"/>
              <a:t>Vidéo de </a:t>
            </a:r>
            <a:r>
              <a:rPr lang="fr-FR" dirty="0" err="1"/>
              <a:t>SciencesPo</a:t>
            </a:r>
            <a:r>
              <a:rPr lang="fr-FR" dirty="0"/>
              <a:t> : </a:t>
            </a:r>
            <a:r>
              <a:rPr lang="fr-FR" sz="900" dirty="0">
                <a:hlinkClick r:id="rId6"/>
              </a:rPr>
              <a:t>https://mate-shs.cnrs.fr/actions/tutomate/tuto20-danciu-mairot-ddi/</a:t>
            </a:r>
            <a:r>
              <a:rPr lang="fr-FR" sz="900" dirty="0"/>
              <a:t> </a:t>
            </a:r>
          </a:p>
          <a:p>
            <a:r>
              <a:rPr lang="fr-FR" sz="900" dirty="0"/>
              <a:t>Explique différence entre DDI 2 et DDI 3</a:t>
            </a:r>
          </a:p>
          <a:p>
            <a:r>
              <a:rPr lang="fr-FR" sz="900" dirty="0"/>
              <a:t>DDI 2 : livre de codes stat (</a:t>
            </a:r>
            <a:r>
              <a:rPr lang="fr-FR" sz="900" dirty="0" err="1"/>
              <a:t>codebook</a:t>
            </a:r>
            <a:r>
              <a:rPr lang="fr-FR" sz="900" dirty="0"/>
              <a:t>) pour travailler au niveau d’1 enquête et se concentre sur 1 fichier; Mais donne une structure aux métadonnées pour rendre compte des enquêtes. Adapté a la description d’une enquête « à postériori » contrairement à DDI 3 qui prend en compte le cycle de vie des données.</a:t>
            </a:r>
          </a:p>
          <a:p>
            <a:r>
              <a:rPr lang="fr-FR" sz="900" dirty="0"/>
              <a:t>DDI 2: niveau « étude » et niveau « variable » qui n’existe plus dans DDI 3.</a:t>
            </a:r>
          </a:p>
          <a:p>
            <a:r>
              <a:rPr lang="fr-FR" sz="900" dirty="0"/>
              <a:t>DDI 3: approche par registres et référentiel donc métadonnées et variables déjà décrites. Système de métadonnées centralisées.</a:t>
            </a:r>
          </a:p>
          <a:p>
            <a:pPr lvl="0"/>
            <a:r>
              <a:rPr lang="en-US" dirty="0">
                <a:solidFill>
                  <a:prstClr val="black"/>
                </a:solidFill>
              </a:rPr>
              <a:t>DDI provides an XML-based document that can incorporate documentation </a:t>
            </a:r>
            <a:r>
              <a:rPr lang="en-US" b="1" dirty="0">
                <a:solidFill>
                  <a:prstClr val="black"/>
                </a:solidFill>
              </a:rPr>
              <a:t>about the dataset as a whole and about each element in the dataset.</a:t>
            </a:r>
            <a:r>
              <a:rPr lang="en-US" dirty="0">
                <a:solidFill>
                  <a:prstClr val="black"/>
                </a:solidFill>
              </a:rPr>
              <a:t> DDI 3 has data documentation sections that permit description of the:</a:t>
            </a:r>
          </a:p>
          <a:p>
            <a:pPr marL="171450" lvl="0" indent="-171450">
              <a:buFontTx/>
              <a:buChar char="-"/>
            </a:pPr>
            <a:r>
              <a:rPr lang="en-US" dirty="0">
                <a:solidFill>
                  <a:prstClr val="black"/>
                </a:solidFill>
              </a:rPr>
              <a:t>study</a:t>
            </a:r>
          </a:p>
          <a:p>
            <a:pPr marL="171450" lvl="0" indent="-171450">
              <a:buFontTx/>
              <a:buChar char="-"/>
            </a:pPr>
            <a:r>
              <a:rPr lang="en-US" dirty="0">
                <a:solidFill>
                  <a:prstClr val="black"/>
                </a:solidFill>
              </a:rPr>
              <a:t>process of data collection</a:t>
            </a:r>
          </a:p>
          <a:p>
            <a:pPr marL="171450" lvl="0" indent="-171450">
              <a:buFontTx/>
              <a:buChar char="-"/>
            </a:pPr>
            <a:r>
              <a:rPr lang="en-US" dirty="0">
                <a:solidFill>
                  <a:prstClr val="black"/>
                </a:solidFill>
              </a:rPr>
              <a:t>logical data product (relationships among data elements, semantics of data elements, etc.)</a:t>
            </a:r>
          </a:p>
          <a:p>
            <a:pPr marL="171450" lvl="0" indent="-171450">
              <a:buFontTx/>
              <a:buChar char="-"/>
            </a:pPr>
            <a:r>
              <a:rPr lang="en-US" dirty="0">
                <a:solidFill>
                  <a:prstClr val="black"/>
                </a:solidFill>
              </a:rPr>
              <a:t>physical data product (location, storage medium, etc.) </a:t>
            </a:r>
          </a:p>
          <a:p>
            <a:pPr lvl="0"/>
            <a:r>
              <a:rPr lang="en-US" sz="1000" dirty="0">
                <a:solidFill>
                  <a:prstClr val="black"/>
                </a:solidFill>
              </a:rPr>
              <a:t>One significant aspect of a dataset that is often valuable for selection of social science surveys for re-use is embodied in summary statistics. DDI provides a mechanism for recording summary statistics. Community practice is for the DDI instances to be treated as a documents separate from the data files, of which there may be many. </a:t>
            </a:r>
            <a:r>
              <a:rPr lang="en-US" sz="800" dirty="0">
                <a:solidFill>
                  <a:prstClr val="black"/>
                </a:solidFill>
                <a:hlinkClick r:id="rId7"/>
              </a:rPr>
              <a:t>https://www.loc.gov/preservation/digital/formats/content/dataset_quality.shtml</a:t>
            </a:r>
            <a:r>
              <a:rPr lang="en-US" sz="800" dirty="0">
                <a:solidFill>
                  <a:prstClr val="black"/>
                </a:solidFill>
              </a:rPr>
              <a:t> </a:t>
            </a:r>
            <a:endParaRPr lang="fr-FR" sz="800" b="0" dirty="0">
              <a:latin typeface="+mn-lt"/>
            </a:endParaRPr>
          </a:p>
          <a:p>
            <a:pPr>
              <a:spcBef>
                <a:spcPts val="600"/>
              </a:spcBef>
            </a:pPr>
            <a:r>
              <a:rPr lang="fr-FR" sz="1100" b="0" dirty="0">
                <a:latin typeface="+mn-lt"/>
              </a:rPr>
              <a:t>Ex de métadonnées:  </a:t>
            </a:r>
            <a:r>
              <a:rPr lang="fr-FR" sz="1100" b="0" dirty="0" err="1">
                <a:latin typeface="+mn-lt"/>
              </a:rPr>
              <a:t>dataKind</a:t>
            </a:r>
            <a:r>
              <a:rPr lang="fr-FR" sz="1100" b="0" dirty="0">
                <a:latin typeface="+mn-lt"/>
              </a:rPr>
              <a:t> : Kind of Data Description The type of data </a:t>
            </a:r>
            <a:r>
              <a:rPr lang="fr-FR" sz="1100" b="0" dirty="0" err="1">
                <a:latin typeface="+mn-lt"/>
              </a:rPr>
              <a:t>included</a:t>
            </a:r>
            <a:r>
              <a:rPr lang="fr-FR" sz="1100" b="0" dirty="0">
                <a:latin typeface="+mn-lt"/>
              </a:rPr>
              <a:t> in the file: </a:t>
            </a:r>
            <a:r>
              <a:rPr lang="fr-FR" sz="1100" b="0" dirty="0" err="1">
                <a:latin typeface="+mn-lt"/>
              </a:rPr>
              <a:t>survey</a:t>
            </a:r>
            <a:r>
              <a:rPr lang="fr-FR" sz="1100" b="0" dirty="0">
                <a:latin typeface="+mn-lt"/>
              </a:rPr>
              <a:t> data, </a:t>
            </a:r>
            <a:r>
              <a:rPr lang="fr-FR" sz="1100" b="0" dirty="0" err="1">
                <a:latin typeface="+mn-lt"/>
              </a:rPr>
              <a:t>census</a:t>
            </a:r>
            <a:r>
              <a:rPr lang="fr-FR" sz="1100" b="0" dirty="0">
                <a:latin typeface="+mn-lt"/>
              </a:rPr>
              <a:t>/</a:t>
            </a:r>
            <a:r>
              <a:rPr lang="fr-FR" sz="1100" b="0" dirty="0" err="1">
                <a:latin typeface="+mn-lt"/>
              </a:rPr>
              <a:t>enumeration</a:t>
            </a:r>
            <a:r>
              <a:rPr lang="fr-FR" sz="1100" b="0" dirty="0">
                <a:latin typeface="+mn-lt"/>
              </a:rPr>
              <a:t> data, </a:t>
            </a:r>
            <a:r>
              <a:rPr lang="fr-FR" sz="1100" b="0" dirty="0" err="1">
                <a:latin typeface="+mn-lt"/>
              </a:rPr>
              <a:t>aggregate</a:t>
            </a:r>
            <a:r>
              <a:rPr lang="fr-FR" sz="1100" b="0" dirty="0">
                <a:latin typeface="+mn-lt"/>
              </a:rPr>
              <a:t> data, </a:t>
            </a:r>
            <a:r>
              <a:rPr lang="fr-FR" sz="1100" b="0" dirty="0" err="1">
                <a:latin typeface="+mn-lt"/>
              </a:rPr>
              <a:t>clinical</a:t>
            </a:r>
            <a:r>
              <a:rPr lang="fr-FR" sz="1100" b="0" dirty="0">
                <a:latin typeface="+mn-lt"/>
              </a:rPr>
              <a:t> data, </a:t>
            </a:r>
            <a:r>
              <a:rPr lang="fr-FR" sz="1100" b="0" dirty="0" err="1">
                <a:latin typeface="+mn-lt"/>
              </a:rPr>
              <a:t>event</a:t>
            </a:r>
            <a:r>
              <a:rPr lang="fr-FR" sz="1100" b="0" dirty="0">
                <a:latin typeface="+mn-lt"/>
              </a:rPr>
              <a:t>/transaction data, program source code, machine-</a:t>
            </a:r>
            <a:r>
              <a:rPr lang="fr-FR" sz="1100" b="0" dirty="0" err="1">
                <a:latin typeface="+mn-lt"/>
              </a:rPr>
              <a:t>readable</a:t>
            </a:r>
            <a:r>
              <a:rPr lang="fr-FR" sz="1100" b="0" dirty="0">
                <a:latin typeface="+mn-lt"/>
              </a:rPr>
              <a:t> </a:t>
            </a:r>
            <a:r>
              <a:rPr lang="fr-FR" sz="1100" b="0" dirty="0" err="1">
                <a:latin typeface="+mn-lt"/>
              </a:rPr>
              <a:t>text</a:t>
            </a:r>
            <a:r>
              <a:rPr lang="fr-FR" sz="1100" b="0" dirty="0">
                <a:latin typeface="+mn-lt"/>
              </a:rPr>
              <a:t>, administrative records data, </a:t>
            </a:r>
            <a:r>
              <a:rPr lang="fr-FR" sz="1100" b="0" dirty="0" err="1">
                <a:latin typeface="+mn-lt"/>
              </a:rPr>
              <a:t>experimental</a:t>
            </a:r>
            <a:r>
              <a:rPr lang="fr-FR" sz="1100" b="0" dirty="0">
                <a:latin typeface="+mn-lt"/>
              </a:rPr>
              <a:t> data, </a:t>
            </a:r>
            <a:r>
              <a:rPr lang="fr-FR" sz="1100" b="0" dirty="0" err="1">
                <a:latin typeface="+mn-lt"/>
              </a:rPr>
              <a:t>psychological</a:t>
            </a:r>
            <a:r>
              <a:rPr lang="fr-FR" sz="1100" b="0" dirty="0">
                <a:latin typeface="+mn-lt"/>
              </a:rPr>
              <a:t> test, </a:t>
            </a:r>
            <a:r>
              <a:rPr lang="fr-FR" sz="1100" b="0" dirty="0" err="1">
                <a:latin typeface="+mn-lt"/>
              </a:rPr>
              <a:t>textual</a:t>
            </a:r>
            <a:r>
              <a:rPr lang="fr-FR" sz="1100" b="0" dirty="0">
                <a:latin typeface="+mn-lt"/>
              </a:rPr>
              <a:t> data, </a:t>
            </a:r>
            <a:r>
              <a:rPr lang="fr-FR" sz="1100" b="0" dirty="0" err="1">
                <a:latin typeface="+mn-lt"/>
              </a:rPr>
              <a:t>coded</a:t>
            </a:r>
            <a:r>
              <a:rPr lang="fr-FR" sz="1100" b="0" dirty="0">
                <a:latin typeface="+mn-lt"/>
              </a:rPr>
              <a:t> </a:t>
            </a:r>
            <a:r>
              <a:rPr lang="fr-FR" sz="1100" b="0" dirty="0" err="1">
                <a:latin typeface="+mn-lt"/>
              </a:rPr>
              <a:t>textual</a:t>
            </a:r>
            <a:r>
              <a:rPr lang="fr-FR" sz="1100" b="0" dirty="0">
                <a:latin typeface="+mn-lt"/>
              </a:rPr>
              <a:t>, </a:t>
            </a:r>
            <a:r>
              <a:rPr lang="fr-FR" sz="1100" b="0" dirty="0" err="1">
                <a:latin typeface="+mn-lt"/>
              </a:rPr>
              <a:t>coded</a:t>
            </a:r>
            <a:r>
              <a:rPr lang="fr-FR" sz="1100" b="0" dirty="0">
                <a:latin typeface="+mn-lt"/>
              </a:rPr>
              <a:t> documents, time budget </a:t>
            </a:r>
            <a:r>
              <a:rPr lang="fr-FR" sz="1100" b="0" dirty="0" err="1">
                <a:latin typeface="+mn-lt"/>
              </a:rPr>
              <a:t>diaries</a:t>
            </a:r>
            <a:r>
              <a:rPr lang="fr-FR" sz="1100" b="0" dirty="0">
                <a:latin typeface="+mn-lt"/>
              </a:rPr>
              <a:t>, observation data/ratings, process-</a:t>
            </a:r>
            <a:r>
              <a:rPr lang="fr-FR" sz="1100" b="0" dirty="0" err="1">
                <a:latin typeface="+mn-lt"/>
              </a:rPr>
              <a:t>produced</a:t>
            </a:r>
            <a:r>
              <a:rPr lang="fr-FR" sz="1100" b="0" dirty="0">
                <a:latin typeface="+mn-lt"/>
              </a:rPr>
              <a:t> data, etc.</a:t>
            </a:r>
            <a:endParaRPr lang="fr-FR" sz="1100" dirty="0"/>
          </a:p>
          <a:p>
            <a:pPr>
              <a:spcBef>
                <a:spcPts val="600"/>
              </a:spcBef>
            </a:pPr>
            <a:r>
              <a:rPr lang="fr-FR" sz="1100" dirty="0"/>
              <a:t>Exemple de données d’enquêtes accessibles par la plateforme PROGEDO : </a:t>
            </a:r>
            <a:r>
              <a:rPr lang="fr-FR" sz="900" dirty="0">
                <a:hlinkClick r:id="rId8"/>
              </a:rPr>
              <a:t>http://www.progedo-adisp.fr/enquetes/XML/lil-1238.xml</a:t>
            </a:r>
            <a:r>
              <a:rPr lang="fr-FR" sz="900" dirty="0"/>
              <a:t>   </a:t>
            </a:r>
          </a:p>
          <a:p>
            <a:endParaRPr lang="fr-FR" sz="900" dirty="0"/>
          </a:p>
        </p:txBody>
      </p:sp>
      <p:sp>
        <p:nvSpPr>
          <p:cNvPr id="4" name="Espace réservé du numéro de diapositive 3"/>
          <p:cNvSpPr>
            <a:spLocks noGrp="1"/>
          </p:cNvSpPr>
          <p:nvPr>
            <p:ph type="sldNum" sz="quarter" idx="10"/>
          </p:nvPr>
        </p:nvSpPr>
        <p:spPr/>
        <p:txBody>
          <a:bodyPr/>
          <a:lstStyle/>
          <a:p>
            <a:endParaRPr lang="fr-FR" dirty="0"/>
          </a:p>
        </p:txBody>
      </p:sp>
    </p:spTree>
    <p:extLst>
      <p:ext uri="{BB962C8B-B14F-4D97-AF65-F5344CB8AC3E}">
        <p14:creationId xmlns:p14="http://schemas.microsoft.com/office/powerpoint/2010/main" val="2336379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Numéro thématiques de la revue </a:t>
            </a:r>
            <a:r>
              <a:rPr lang="fr-FR" sz="1100" i="1" dirty="0">
                <a:solidFill>
                  <a:schemeClr val="tx1"/>
                </a:solidFill>
              </a:rPr>
              <a:t>Cahiers Agricultures: </a:t>
            </a:r>
            <a:r>
              <a:rPr lang="fr-FR" sz="1100" dirty="0">
                <a:solidFill>
                  <a:schemeClr val="tx1"/>
                </a:solidFill>
              </a:rPr>
              <a:t>Données d’enquêtes socioéconomiques sur les ménages agricoles dans les pays du Sud. </a:t>
            </a:r>
            <a:r>
              <a:rPr lang="fr-FR" sz="900" dirty="0">
                <a:solidFill>
                  <a:schemeClr val="tx1"/>
                </a:solidFill>
                <a:hlinkClick r:id="rId3"/>
              </a:rPr>
              <a:t>https://www.cahiersagricultures.fr/fr/component/toc/?task=topic&amp;id=889</a:t>
            </a:r>
            <a:endParaRPr kumimoji="0" lang="fr-FR" sz="1200" i="0" u="none" strike="noStrike" kern="1200" cap="none" spc="0" normalizeH="0" baseline="0" noProof="0" dirty="0">
              <a:ln>
                <a:noFill/>
              </a:ln>
              <a:solidFill>
                <a:schemeClr val="tx1"/>
              </a:solidFill>
              <a:effectLst/>
              <a:uLnTx/>
              <a:uFillTx/>
            </a:endParaRPr>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72</a:t>
            </a:fld>
            <a:endParaRPr lang="fr-FR"/>
          </a:p>
        </p:txBody>
      </p:sp>
    </p:spTree>
    <p:extLst>
      <p:ext uri="{BB962C8B-B14F-4D97-AF65-F5344CB8AC3E}">
        <p14:creationId xmlns:p14="http://schemas.microsoft.com/office/powerpoint/2010/main" val="39954139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73</a:t>
            </a:fld>
            <a:endParaRPr lang="fr-FR"/>
          </a:p>
        </p:txBody>
      </p:sp>
    </p:spTree>
    <p:extLst>
      <p:ext uri="{BB962C8B-B14F-4D97-AF65-F5344CB8AC3E}">
        <p14:creationId xmlns:p14="http://schemas.microsoft.com/office/powerpoint/2010/main" val="3198021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3848839"/>
          </a:xfrm>
        </p:spPr>
        <p:txBody>
          <a:bodyPr/>
          <a:lstStyle/>
          <a:p>
            <a:r>
              <a:rPr lang="fr-FR" sz="900" dirty="0">
                <a:sym typeface="Wingdings" panose="05000000000000000000" pitchFamily="2" charset="2"/>
              </a:rPr>
              <a:t>Projet </a:t>
            </a:r>
            <a:r>
              <a:rPr lang="fr-FR" sz="900" b="1" dirty="0">
                <a:sym typeface="Wingdings" panose="05000000000000000000" pitchFamily="2" charset="2"/>
              </a:rPr>
              <a:t>Atlas</a:t>
            </a:r>
            <a:r>
              <a:rPr lang="fr-FR" sz="900" dirty="0">
                <a:sym typeface="Wingdings" panose="05000000000000000000" pitchFamily="2" charset="2"/>
              </a:rPr>
              <a:t> – Décrire, analyser et comprendre les effets de l’introduction de l’</a:t>
            </a:r>
            <a:r>
              <a:rPr lang="fr-FR" sz="900" dirty="0" err="1">
                <a:sym typeface="Wingdings" panose="05000000000000000000" pitchFamily="2" charset="2"/>
              </a:rPr>
              <a:t>autodépistage</a:t>
            </a:r>
            <a:r>
              <a:rPr lang="fr-FR" sz="900" dirty="0">
                <a:sym typeface="Wingdings" panose="05000000000000000000" pitchFamily="2" charset="2"/>
              </a:rPr>
              <a:t> du VIH en Afrique de l’Ouest à travers l’exemple du programme ATLAS en Côte d’Ivoire, au Mali et au Sénégal. </a:t>
            </a:r>
            <a:r>
              <a:rPr lang="fr-FR" sz="900" dirty="0">
                <a:sym typeface="Wingdings" panose="05000000000000000000" pitchFamily="2" charset="2"/>
                <a:hlinkClick r:id="rId3"/>
              </a:rPr>
              <a:t>https://dmp.opidor.fr/plans/3354/export.pdf</a:t>
            </a:r>
            <a:endParaRPr lang="fr-FR" sz="900" dirty="0">
              <a:sym typeface="Wingdings" panose="05000000000000000000" pitchFamily="2" charset="2"/>
            </a:endParaRPr>
          </a:p>
          <a:p>
            <a:r>
              <a:rPr lang="fr-FR" sz="900" dirty="0">
                <a:sym typeface="Wingdings" panose="05000000000000000000" pitchFamily="2" charset="2"/>
              </a:rPr>
              <a:t>Projet UNITAID </a:t>
            </a:r>
          </a:p>
          <a:p>
            <a:endParaRPr lang="fr-FR" sz="900" dirty="0">
              <a:sym typeface="Wingdings" panose="05000000000000000000" pitchFamily="2" charset="2"/>
            </a:endParaRPr>
          </a:p>
          <a:p>
            <a:r>
              <a:rPr lang="fr-FR" sz="900" dirty="0">
                <a:sym typeface="Wingdings" panose="05000000000000000000" pitchFamily="2" charset="2"/>
              </a:rPr>
              <a:t>Autre exemple: PGD du projet </a:t>
            </a:r>
            <a:r>
              <a:rPr lang="fr-FR" sz="900" b="1" dirty="0">
                <a:sym typeface="Wingdings" panose="05000000000000000000" pitchFamily="2" charset="2"/>
              </a:rPr>
              <a:t>AQUACROSS</a:t>
            </a:r>
            <a:r>
              <a:rPr lang="fr-FR" sz="900" dirty="0">
                <a:sym typeface="Wingdings" panose="05000000000000000000" pitchFamily="2" charset="2"/>
              </a:rPr>
              <a:t>: </a:t>
            </a:r>
            <a:r>
              <a:rPr lang="fr-FR" sz="900" dirty="0">
                <a:sym typeface="Wingdings" panose="05000000000000000000" pitchFamily="2" charset="2"/>
                <a:hlinkClick r:id="rId4"/>
              </a:rPr>
              <a:t>https://aquacross.eu/sites/default/files/D6.1%20Update%20Data%20Management%20Plan_13122016.pdf</a:t>
            </a:r>
            <a:r>
              <a:rPr lang="fr-FR" sz="900" dirty="0">
                <a:sym typeface="Wingdings" panose="05000000000000000000" pitchFamily="2" charset="2"/>
              </a:rPr>
              <a:t> </a:t>
            </a:r>
          </a:p>
          <a:p>
            <a:endParaRPr lang="fr-FR" sz="9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ym typeface="Wingdings" panose="05000000000000000000" pitchFamily="2" charset="2"/>
              </a:rPr>
              <a:t>Exemples de réponses du modèle de PGD PRODIG avec une liste de standards cités dans le modèle de PGD (Accès au modèle de PGD PRODIG par DMP </a:t>
            </a:r>
            <a:r>
              <a:rPr lang="fr-FR" sz="900" dirty="0" err="1">
                <a:sym typeface="Wingdings" panose="05000000000000000000" pitchFamily="2" charset="2"/>
              </a:rPr>
              <a:t>OPIDoR</a:t>
            </a:r>
            <a:r>
              <a:rPr lang="fr-FR" sz="900" dirty="0">
                <a:sym typeface="Wingdings" panose="05000000000000000000" pitchFamily="2" charset="2"/>
              </a:rPr>
              <a:t> : </a:t>
            </a:r>
            <a:r>
              <a:rPr lang="fr-FR" sz="900" dirty="0">
                <a:sym typeface="Wingdings" panose="05000000000000000000" pitchFamily="2" charset="2"/>
                <a:hlinkClick r:id="rId5"/>
              </a:rPr>
              <a:t>https://dmp.opidor.fr/public_templates?page=1&amp;search=Prodig</a:t>
            </a:r>
            <a:r>
              <a:rPr lang="fr-FR" sz="900" dirty="0">
                <a:sym typeface="Wingdings" panose="05000000000000000000" pitchFamily="2" charset="2"/>
              </a:rPr>
              <a:t> )</a:t>
            </a:r>
          </a:p>
          <a:p>
            <a:r>
              <a:rPr lang="fr-FR" sz="900" dirty="0">
                <a:sym typeface="Wingdings" panose="05000000000000000000" pitchFamily="2" charset="2"/>
              </a:rPr>
              <a:t>- Les données issues de l'imagerie médicales seront décrites selon la norme et le format d'interopérabilité DICOM.</a:t>
            </a:r>
          </a:p>
          <a:p>
            <a:r>
              <a:rPr lang="fr-FR" sz="900" dirty="0">
                <a:sym typeface="Wingdings" panose="05000000000000000000" pitchFamily="2" charset="2"/>
              </a:rPr>
              <a:t>- Il n'existe pas à notre connaissance de standards de métadonnées pour décrire les données produites mais un modèle sera mis au point et documenté dans le cadre du projet. Les outils et logiciels de gestion développés dans ce contexte seront également documentés et autant que possibles rendus accessible.</a:t>
            </a:r>
          </a:p>
          <a:p>
            <a:r>
              <a:rPr lang="fr-FR" sz="900" dirty="0">
                <a:sym typeface="Wingdings" panose="05000000000000000000" pitchFamily="2" charset="2"/>
              </a:rPr>
              <a:t>- Chaque retranscription d’entretien sera accompagnée d’un rapport d’entretien incluant : le contexte de passation de l’entretien, les caractéristiques sociodémographiques de la ou des personnes interrogées, un résumé et des mots-clés.</a:t>
            </a:r>
          </a:p>
          <a:p>
            <a:endParaRPr lang="fr-FR" sz="800" dirty="0">
              <a:sym typeface="Wingdings" panose="05000000000000000000" pitchFamily="2" charset="2"/>
            </a:endParaRPr>
          </a:p>
          <a:p>
            <a:endParaRPr lang="fr-FR" sz="1050" dirty="0">
              <a:sym typeface="Wingdings" panose="05000000000000000000" pitchFamily="2" charset="2"/>
            </a:endParaRPr>
          </a:p>
          <a:p>
            <a:endParaRPr lang="fr-FR" sz="1050" dirty="0">
              <a:sym typeface="Wingdings" panose="05000000000000000000" pitchFamily="2" charset="2"/>
            </a:endParaRPr>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4525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dirty="0"/>
              <a:t>Article d’origine décrivant le standard EML : </a:t>
            </a:r>
            <a:r>
              <a:rPr lang="en-US" sz="1100" dirty="0" err="1"/>
              <a:t>Nongeospatial</a:t>
            </a:r>
            <a:r>
              <a:rPr lang="en-US" sz="1100" dirty="0"/>
              <a:t> Metadata for the Ecological Sciences. 1997. </a:t>
            </a:r>
            <a:r>
              <a:rPr lang="en-US" sz="1100" dirty="0" err="1"/>
              <a:t>voir</a:t>
            </a:r>
            <a:r>
              <a:rPr lang="en-US" sz="1100" dirty="0"/>
              <a:t> Table 1: </a:t>
            </a:r>
            <a:r>
              <a:rPr lang="en-US" sz="1050" dirty="0">
                <a:hlinkClick r:id="rId3"/>
              </a:rPr>
              <a:t>https://esajournals.onlinelibrary.wiley.com/doi/full/10.1890/1051-0761%281997%29007%5B0330%3ANMFTES%5D2.0.CO%3B2</a:t>
            </a:r>
            <a:r>
              <a:rPr lang="en-US" sz="1050" dirty="0"/>
              <a:t>  </a:t>
            </a:r>
            <a:endParaRPr lang="fr-FR" sz="1050" dirty="0"/>
          </a:p>
          <a:p>
            <a:pPr algn="just"/>
            <a:endParaRPr lang="fr-FR" dirty="0"/>
          </a:p>
          <a:p>
            <a:pPr algn="just"/>
            <a:r>
              <a:rPr lang="fr-FR" dirty="0"/>
              <a:t>Objectif: avoir une structure commune pour décrire des données en écologie.</a:t>
            </a:r>
          </a:p>
          <a:p>
            <a:pPr algn="just"/>
            <a:r>
              <a:rPr lang="fr-FR" dirty="0"/>
              <a:t>EML est un standard open source géré par le </a:t>
            </a:r>
            <a:r>
              <a:rPr lang="fr-FR" dirty="0">
                <a:hlinkClick r:id="rId4"/>
              </a:rPr>
              <a:t>Knowledge Network for </a:t>
            </a:r>
            <a:r>
              <a:rPr lang="fr-FR" dirty="0" err="1">
                <a:hlinkClick r:id="rId4"/>
              </a:rPr>
              <a:t>Biocomplexity</a:t>
            </a:r>
            <a:r>
              <a:rPr lang="fr-FR" dirty="0"/>
              <a:t>. </a:t>
            </a:r>
            <a:endParaRPr lang="fr-FR" sz="1100" dirty="0"/>
          </a:p>
          <a:p>
            <a:pPr algn="just"/>
            <a:r>
              <a:rPr lang="fr-FR" sz="1100" dirty="0"/>
              <a:t>Face à </a:t>
            </a:r>
            <a:r>
              <a:rPr lang="fr-FR" sz="1100" b="1" dirty="0"/>
              <a:t>l’hétérogénéité des données </a:t>
            </a:r>
            <a:r>
              <a:rPr lang="fr-FR" sz="1100" dirty="0"/>
              <a:t>et des sources, l’utilisation de normes d’interopérabilité est une priorité.</a:t>
            </a:r>
          </a:p>
          <a:p>
            <a:pPr algn="just"/>
            <a:r>
              <a:rPr lang="fr-FR" sz="1100" dirty="0"/>
              <a:t>Interopérabilité : structuration des données selon une même trame avec des </a:t>
            </a:r>
            <a:r>
              <a:rPr lang="fr-FR" sz="1100" b="1" dirty="0"/>
              <a:t>terminologies communes</a:t>
            </a:r>
            <a:r>
              <a:rPr lang="fr-FR" sz="1100" dirty="0"/>
              <a:t>, afin que les ressources soient cohérentes, partageables et exploitables.</a:t>
            </a:r>
          </a:p>
          <a:p>
            <a:pPr algn="just"/>
            <a:r>
              <a:rPr lang="fr-FR" sz="1100" dirty="0"/>
              <a:t>permet de découvrir des ressources et d’évaluer leur pertinence pour un besoin particulier.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potentiel d’analyse de tous les jeux de données.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Version EML 2.2 (2019) (</a:t>
            </a:r>
            <a:r>
              <a:rPr lang="en-US" sz="1100" dirty="0" err="1"/>
              <a:t>voir</a:t>
            </a:r>
            <a:r>
              <a:rPr lang="en-US" sz="1100" dirty="0"/>
              <a:t> page 17 dans: </a:t>
            </a:r>
            <a:r>
              <a:rPr lang="en-US" sz="900" dirty="0">
                <a:hlinkClick r:id="rId5"/>
              </a:rPr>
              <a:t>https://lternet.edu/wp-content/uploads/2019/06/DataBits_Summer2019.pdf</a:t>
            </a:r>
            <a:r>
              <a:rPr lang="en-US" sz="900" dirty="0"/>
              <a:t> )</a:t>
            </a:r>
            <a:r>
              <a:rPr lang="en-US" sz="1100" dirty="0"/>
              <a:t>.</a:t>
            </a:r>
            <a:endParaRPr lang="fr-FR" sz="1100" dirty="0"/>
          </a:p>
          <a:p>
            <a:r>
              <a:rPr lang="fr-FR" sz="1100" dirty="0"/>
              <a:t>Description site, méthodes, variables ; </a:t>
            </a:r>
            <a:r>
              <a:rPr lang="fr-FR" sz="1100" dirty="0" err="1"/>
              <a:t>Status</a:t>
            </a:r>
            <a:r>
              <a:rPr lang="fr-FR" sz="1100" dirty="0"/>
              <a:t> et accès aux données, restrictions</a:t>
            </a:r>
          </a:p>
          <a:p>
            <a:endParaRPr lang="fr-FR" sz="900" dirty="0"/>
          </a:p>
          <a:p>
            <a:r>
              <a:rPr lang="en-US" sz="1100" dirty="0"/>
              <a:t>Without a clear standard for documentation much of the metadata may remain in the mind or field notes of the researcher. (</a:t>
            </a:r>
            <a:r>
              <a:rPr lang="en-US" sz="900" dirty="0">
                <a:hlinkClick r:id="rId6"/>
              </a:rPr>
              <a:t>http://sbc.lternet.edu/external/EML/EML_documents/EMLHandbook.pdf</a:t>
            </a:r>
            <a:r>
              <a:rPr lang="en-US" sz="1100" dirty="0"/>
              <a:t> ; </a:t>
            </a:r>
            <a:r>
              <a:rPr lang="en-US" sz="1100" dirty="0" err="1"/>
              <a:t>voir</a:t>
            </a:r>
            <a:r>
              <a:rPr lang="en-US" sz="1100" dirty="0"/>
              <a:t> page 4)</a:t>
            </a:r>
          </a:p>
          <a:p>
            <a:endParaRPr lang="en-US" sz="900" dirty="0"/>
          </a:p>
          <a:p>
            <a:r>
              <a:rPr lang="en-US" sz="1100" dirty="0"/>
              <a:t>5 Phases of Data Publishing avec language EML et depot des </a:t>
            </a:r>
            <a:r>
              <a:rPr lang="en-US" sz="1100" dirty="0" err="1"/>
              <a:t>données</a:t>
            </a:r>
            <a:r>
              <a:rPr lang="en-US" sz="1100" dirty="0"/>
              <a:t> chez EDI: </a:t>
            </a:r>
            <a:r>
              <a:rPr lang="en-US" sz="900" dirty="0">
                <a:hlinkClick r:id="rId7"/>
              </a:rPr>
              <a:t>https://environmentaldatainitiative.org/five-phases-of-data-publishing/</a:t>
            </a:r>
            <a:r>
              <a:rPr lang="en-US" sz="900" dirty="0"/>
              <a:t>  </a:t>
            </a:r>
          </a:p>
          <a:p>
            <a:endParaRPr lang="en-US" sz="900" dirty="0"/>
          </a:p>
          <a:p>
            <a:r>
              <a:rPr lang="en-US" sz="1100" dirty="0" err="1"/>
              <a:t>Outils</a:t>
            </a:r>
            <a:r>
              <a:rPr lang="en-US" sz="1100" dirty="0"/>
              <a:t> pour </a:t>
            </a:r>
            <a:r>
              <a:rPr lang="en-US" sz="1100" dirty="0" err="1"/>
              <a:t>créer</a:t>
            </a:r>
            <a:r>
              <a:rPr lang="en-US" sz="1100" dirty="0"/>
              <a:t> les </a:t>
            </a:r>
            <a:r>
              <a:rPr lang="en-US" sz="1100" dirty="0" err="1"/>
              <a:t>métadonnées</a:t>
            </a:r>
            <a:r>
              <a:rPr lang="en-US" sz="1100" dirty="0"/>
              <a:t> </a:t>
            </a:r>
            <a:r>
              <a:rPr lang="en-US" sz="1100" dirty="0" err="1"/>
              <a:t>en</a:t>
            </a:r>
            <a:r>
              <a:rPr lang="en-US" sz="1100" dirty="0"/>
              <a:t> format EML : </a:t>
            </a:r>
            <a:r>
              <a:rPr lang="en-US" sz="900" dirty="0">
                <a:hlinkClick r:id="rId8"/>
              </a:rPr>
              <a:t>https://environmentaldatainitiative.org/five-phases-of-data-publishing/phase-3/</a:t>
            </a:r>
            <a:r>
              <a:rPr lang="en-US" sz="900" dirty="0"/>
              <a:t> </a:t>
            </a:r>
          </a:p>
          <a:p>
            <a:r>
              <a:rPr lang="en-US" sz="1100" dirty="0"/>
              <a:t>Controlled vocabularies for ecological data : </a:t>
            </a:r>
            <a:r>
              <a:rPr lang="en-US" sz="900" dirty="0">
                <a:hlinkClick r:id="rId9"/>
              </a:rPr>
              <a:t>https://environmentaldatainitiative.org/five-phases-of-data-publishing/phase-3/controlled-vocabularies/</a:t>
            </a:r>
            <a:r>
              <a:rPr lang="en-US" sz="900" dirty="0"/>
              <a:t> </a:t>
            </a:r>
          </a:p>
          <a:p>
            <a:r>
              <a:rPr lang="fr-FR" dirty="0"/>
              <a:t>Chaque archive Darwin Core inclut dans ses composants 1 fichier EML (écrit au format XML). </a:t>
            </a:r>
            <a:r>
              <a:rPr lang="fr-FR" sz="900" dirty="0"/>
              <a:t>(</a:t>
            </a:r>
            <a:r>
              <a:rPr lang="fr-FR" sz="900" dirty="0">
                <a:hlinkClick r:id="rId10"/>
              </a:rPr>
              <a:t>https://www.gbif.org/fr/standards</a:t>
            </a:r>
            <a:r>
              <a:rPr lang="fr-FR" sz="900" dirty="0"/>
              <a:t> ). </a:t>
            </a:r>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LTER</a:t>
            </a:r>
            <a:r>
              <a:rPr lang="fr-FR" i="0" dirty="0"/>
              <a:t>- </a:t>
            </a:r>
            <a:r>
              <a:rPr lang="en-US" i="0" dirty="0"/>
              <a:t>Field Specification for data reporting (2020):</a:t>
            </a:r>
            <a:r>
              <a:rPr lang="fr-FR" i="0" dirty="0"/>
              <a:t> </a:t>
            </a:r>
            <a:r>
              <a:rPr lang="fr-FR" sz="900" i="0" dirty="0">
                <a:hlinkClick r:id="rId11"/>
              </a:rPr>
              <a:t>https://www.lter-europe.net/projects/PLUS/eLTER_TechDoc_TemplateSpecification.pdf</a:t>
            </a:r>
            <a:r>
              <a:rPr lang="fr-FR" sz="900" i="0" dirty="0"/>
              <a:t> </a:t>
            </a:r>
          </a:p>
          <a:p>
            <a:endParaRPr lang="en-US" sz="900" dirty="0"/>
          </a:p>
          <a:p>
            <a:endParaRPr lang="fr-FR" sz="11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2D5B56-7719-44AF-B842-EC9849D0054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0237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3848839"/>
          </a:xfrm>
        </p:spPr>
        <p:txBody>
          <a:bodyPr/>
          <a:lstStyle/>
          <a:p>
            <a:r>
              <a:rPr lang="fr-FR" sz="1000" dirty="0"/>
              <a:t>Projet </a:t>
            </a:r>
            <a:r>
              <a:rPr lang="fr-FR" sz="1000" b="1" dirty="0"/>
              <a:t>IMPRINT</a:t>
            </a:r>
            <a:r>
              <a:rPr lang="fr-FR" sz="1000" dirty="0"/>
              <a:t> - </a:t>
            </a:r>
            <a:r>
              <a:rPr lang="fr-FR" sz="1000" dirty="0" err="1"/>
              <a:t>IMpacts</a:t>
            </a:r>
            <a:r>
              <a:rPr lang="fr-FR" sz="1000" dirty="0"/>
              <a:t> des </a:t>
            </a:r>
            <a:r>
              <a:rPr lang="fr-FR" sz="1000" dirty="0" err="1"/>
              <a:t>PRocessus</a:t>
            </a:r>
            <a:r>
              <a:rPr lang="fr-FR" sz="1000" dirty="0"/>
              <a:t> </a:t>
            </a:r>
            <a:r>
              <a:rPr lang="fr-FR" sz="1000" dirty="0" err="1"/>
              <a:t>mIcroclimatiques</a:t>
            </a:r>
            <a:r>
              <a:rPr lang="fr-FR" sz="1000" dirty="0"/>
              <a:t> sur la </a:t>
            </a:r>
            <a:r>
              <a:rPr lang="fr-FR" sz="1000" dirty="0" err="1"/>
              <a:t>redistributioN</a:t>
            </a:r>
            <a:r>
              <a:rPr lang="fr-FR" sz="1000" dirty="0"/>
              <a:t> de la </a:t>
            </a:r>
            <a:r>
              <a:rPr lang="fr-FR" sz="1000" dirty="0" err="1"/>
              <a:t>biodiversiTé</a:t>
            </a:r>
            <a:r>
              <a:rPr lang="fr-FR" sz="1000" dirty="0"/>
              <a:t> forestière en contexte de réchauffement du macroclimat. </a:t>
            </a:r>
            <a:r>
              <a:rPr lang="fr-FR" sz="1000" dirty="0">
                <a:hlinkClick r:id="rId3"/>
              </a:rPr>
              <a:t>https://microclimat.cnrs.fr/</a:t>
            </a:r>
            <a:r>
              <a:rPr lang="fr-FR" sz="1000" dirty="0"/>
              <a:t>  </a:t>
            </a:r>
          </a:p>
          <a:p>
            <a:r>
              <a:rPr lang="fr-FR" sz="1000" dirty="0"/>
              <a:t>PGD : </a:t>
            </a:r>
            <a:r>
              <a:rPr lang="fr-FR" sz="1000" dirty="0">
                <a:hlinkClick r:id="rId4"/>
              </a:rPr>
              <a:t>https://dmp.opidor.fr/plans/5082/export.pdf</a:t>
            </a:r>
            <a:r>
              <a:rPr lang="fr-FR" sz="1000" dirty="0"/>
              <a:t> </a:t>
            </a:r>
          </a:p>
          <a:p>
            <a:r>
              <a:rPr lang="fr-FR" sz="1000" dirty="0"/>
              <a:t>Sur le site de l’ANR: </a:t>
            </a:r>
            <a:r>
              <a:rPr lang="fr-FR" sz="1000" dirty="0">
                <a:hlinkClick r:id="rId5"/>
              </a:rPr>
              <a:t>https://anr.fr/Projet-ANR-19-CE32-0005</a:t>
            </a:r>
            <a:r>
              <a:rPr lang="fr-FR" sz="1000" dirty="0"/>
              <a:t>   </a:t>
            </a:r>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75050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9289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t>Enabling reusability of plant </a:t>
            </a:r>
            <a:r>
              <a:rPr lang="en-US" sz="1000" b="0" i="1" dirty="0" err="1"/>
              <a:t>phenomic</a:t>
            </a:r>
            <a:r>
              <a:rPr lang="en-US" sz="1000" b="0" i="1" dirty="0"/>
              <a:t> datasets with MIAPPE 1.1. </a:t>
            </a:r>
            <a:r>
              <a:rPr lang="en-US" sz="1000" b="0" dirty="0"/>
              <a:t>New </a:t>
            </a:r>
            <a:r>
              <a:rPr lang="en-US" sz="1000" b="0" dirty="0" err="1"/>
              <a:t>Phytologist</a:t>
            </a:r>
            <a:r>
              <a:rPr lang="en-US" sz="1000" b="0" dirty="0"/>
              <a:t>. 2020: </a:t>
            </a:r>
            <a:r>
              <a:rPr lang="en-US" sz="1000" b="0" dirty="0">
                <a:hlinkClick r:id="rId3"/>
              </a:rPr>
              <a:t>https://doi.org/10.1111/nph.16544</a:t>
            </a:r>
            <a:r>
              <a:rPr lang="en-US" sz="1000" b="0" dirty="0"/>
              <a:t> </a:t>
            </a:r>
            <a:endParaRPr lang="en-US" sz="1000" b="0" i="1"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b="0" i="1" dirty="0"/>
              <a:t>Measures for interoperability of phenotypic data: minimum information requirements and formatting</a:t>
            </a:r>
            <a:r>
              <a:rPr lang="en-US" sz="1000" b="0" dirty="0"/>
              <a:t>. Plant Methods, 2016:</a:t>
            </a:r>
          </a:p>
          <a:p>
            <a:r>
              <a:rPr lang="fr-FR" sz="900" dirty="0">
                <a:hlinkClick r:id="rId4"/>
              </a:rPr>
              <a:t>https://plantmethods.biomedcentral.com/articles/10.1186/s13007-016-0144-4</a:t>
            </a:r>
            <a:r>
              <a:rPr lang="fr-FR" sz="900" dirty="0"/>
              <a:t>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b="0" i="1" dirty="0"/>
              <a:t>Data management and best practice for plant science</a:t>
            </a:r>
            <a:r>
              <a:rPr lang="en-US" sz="1000" b="0" dirty="0"/>
              <a:t>, Nature Plants, 2017:</a:t>
            </a:r>
          </a:p>
          <a:p>
            <a:r>
              <a:rPr lang="fr-FR" sz="900" dirty="0">
                <a:hlinkClick r:id="rId5"/>
              </a:rPr>
              <a:t>https://www.nature.com/articles/nplants201786</a:t>
            </a:r>
            <a:r>
              <a:rPr lang="fr-FR" sz="900" dirty="0"/>
              <a:t>   </a:t>
            </a:r>
          </a:p>
          <a:p>
            <a:pPr>
              <a:spcBef>
                <a:spcPts val="600"/>
              </a:spcBef>
            </a:pPr>
            <a:r>
              <a:rPr lang="fr-FR" sz="1000" dirty="0"/>
              <a:t>Accès au fichier Excel : </a:t>
            </a:r>
            <a:r>
              <a:rPr lang="fr-FR" sz="900" dirty="0">
                <a:hlinkClick r:id="rId6"/>
              </a:rPr>
              <a:t>https://github.com/MIAPPE/MIAPPE/blob/master/MIAPPE_Checklist-Data-Model-v1.1/MIAPPE_Checklist-Data-Model-v1.1.xlsx</a:t>
            </a:r>
            <a:r>
              <a:rPr lang="fr-FR" sz="900" dirty="0"/>
              <a:t> </a:t>
            </a:r>
          </a:p>
          <a:p>
            <a:r>
              <a:rPr lang="fr-FR" sz="1000" dirty="0"/>
              <a:t>Exemples de métadonnées : Investigation ; </a:t>
            </a:r>
            <a:r>
              <a:rPr lang="fr-FR" sz="1000" dirty="0" err="1"/>
              <a:t>Study</a:t>
            </a:r>
            <a:r>
              <a:rPr lang="fr-FR" sz="1000" dirty="0"/>
              <a:t>; </a:t>
            </a:r>
            <a:r>
              <a:rPr lang="fr-FR" sz="1000" dirty="0" err="1"/>
              <a:t>Biological</a:t>
            </a:r>
            <a:r>
              <a:rPr lang="fr-FR" sz="1000" dirty="0"/>
              <a:t> </a:t>
            </a:r>
            <a:r>
              <a:rPr lang="fr-FR" sz="1000" dirty="0" err="1"/>
              <a:t>material</a:t>
            </a:r>
            <a:r>
              <a:rPr lang="fr-FR" sz="1000" dirty="0"/>
              <a:t> ; </a:t>
            </a:r>
            <a:r>
              <a:rPr lang="fr-FR" sz="1000" dirty="0" err="1"/>
              <a:t>Environment</a:t>
            </a:r>
            <a:r>
              <a:rPr lang="fr-FR" sz="1000" dirty="0"/>
              <a:t> ; </a:t>
            </a:r>
            <a:r>
              <a:rPr lang="fr-FR" sz="1000" dirty="0" err="1"/>
              <a:t>Experimental</a:t>
            </a:r>
            <a:r>
              <a:rPr lang="fr-FR" sz="1000" dirty="0"/>
              <a:t> factor</a:t>
            </a:r>
          </a:p>
          <a:p>
            <a:r>
              <a:rPr lang="fr-FR" sz="1000" baseline="0" dirty="0"/>
              <a:t>Event; Observation Unit ; </a:t>
            </a:r>
            <a:r>
              <a:rPr lang="fr-FR" sz="1000" baseline="0" dirty="0" err="1"/>
              <a:t>Sample</a:t>
            </a:r>
            <a:r>
              <a:rPr lang="fr-FR" sz="1000" baseline="0" dirty="0"/>
              <a:t> (plant stage, plant part, plant </a:t>
            </a:r>
            <a:r>
              <a:rPr lang="fr-FR" sz="1000" baseline="0" dirty="0" err="1"/>
              <a:t>product</a:t>
            </a:r>
            <a:r>
              <a:rPr lang="fr-FR" sz="1000" baseline="0" dirty="0"/>
              <a:t>); </a:t>
            </a:r>
            <a:r>
              <a:rPr lang="fr-FR" sz="1000" baseline="0" dirty="0" err="1"/>
              <a:t>Observed</a:t>
            </a:r>
            <a:r>
              <a:rPr lang="fr-FR" sz="1000" baseline="0" dirty="0"/>
              <a:t> variable (Trait, </a:t>
            </a:r>
            <a:r>
              <a:rPr lang="fr-FR" sz="1000" baseline="0" dirty="0" err="1"/>
              <a:t>method</a:t>
            </a:r>
            <a:r>
              <a:rPr lang="fr-FR" sz="1000" baseline="0" dirty="0"/>
              <a:t>, </a:t>
            </a:r>
            <a:r>
              <a:rPr lang="fr-FR" sz="1000" baseline="0" dirty="0" err="1"/>
              <a:t>Scale</a:t>
            </a:r>
            <a:r>
              <a:rPr lang="fr-FR" sz="1000" baseline="0" dirty="0"/>
              <a:t>, Time </a:t>
            </a:r>
            <a:r>
              <a:rPr lang="fr-FR" sz="1000" baseline="0" dirty="0" err="1"/>
              <a:t>scale</a:t>
            </a:r>
            <a:r>
              <a:rPr lang="fr-FR" sz="1000" baseline="0" dirty="0"/>
              <a:t>)…</a:t>
            </a:r>
          </a:p>
          <a:p>
            <a:pPr lvl="0">
              <a:spcBef>
                <a:spcPts val="600"/>
              </a:spcBef>
              <a:defRPr/>
            </a:pPr>
            <a:r>
              <a:rPr lang="fr-FR" sz="1000" dirty="0">
                <a:solidFill>
                  <a:prstClr val="black"/>
                </a:solidFill>
              </a:rPr>
              <a:t>L’entrepôt </a:t>
            </a:r>
            <a:r>
              <a:rPr lang="fr-FR" sz="1000" b="1" dirty="0">
                <a:solidFill>
                  <a:prstClr val="black"/>
                </a:solidFill>
              </a:rPr>
              <a:t>TreeGenes</a:t>
            </a:r>
            <a:r>
              <a:rPr lang="fr-FR" sz="1000" dirty="0">
                <a:solidFill>
                  <a:prstClr val="black"/>
                </a:solidFill>
              </a:rPr>
              <a:t> utilise MIAPPE</a:t>
            </a:r>
            <a:r>
              <a:rPr lang="fr-FR" sz="1000" baseline="0" dirty="0">
                <a:solidFill>
                  <a:prstClr val="black"/>
                </a:solidFill>
              </a:rPr>
              <a:t> (voir </a:t>
            </a:r>
            <a:r>
              <a:rPr lang="fr-FR" sz="900" dirty="0">
                <a:solidFill>
                  <a:prstClr val="black"/>
                </a:solidFill>
                <a:hlinkClick r:id="rId7"/>
              </a:rPr>
              <a:t>https://academic.oup.com/database/article/doi/10.1093/database/bay084/5099429</a:t>
            </a:r>
            <a:r>
              <a:rPr lang="fr-FR" sz="900" dirty="0">
                <a:solidFill>
                  <a:prstClr val="black"/>
                </a:solidFill>
              </a:rPr>
              <a:t> et </a:t>
            </a:r>
            <a:r>
              <a:rPr lang="fr-FR" sz="900" dirty="0">
                <a:solidFill>
                  <a:prstClr val="black"/>
                </a:solidFill>
                <a:hlinkClick r:id="rId8"/>
              </a:rPr>
              <a:t>https://tpps.readthedocs.io/en/latest/intro.html</a:t>
            </a:r>
            <a:r>
              <a:rPr lang="fr-FR" sz="900" dirty="0">
                <a:solidFill>
                  <a:prstClr val="black"/>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prstClr val="black"/>
                </a:solidFill>
              </a:rPr>
              <a:t>Extrait « </a:t>
            </a:r>
            <a:r>
              <a:rPr lang="en-US" sz="1000" i="1" dirty="0"/>
              <a:t>The module employs standards established as MIAPPE to guide the collection of phenotypic data as well as the overall experimental design. MIAPPE was developed from the objectives of </a:t>
            </a:r>
            <a:r>
              <a:rPr lang="en-US" sz="1000" i="1" dirty="0" err="1"/>
              <a:t>transPLANT</a:t>
            </a:r>
            <a:r>
              <a:rPr lang="en-US" sz="1000" i="1" dirty="0"/>
              <a:t>, European Plant Phenotyping Network and ELIXIR-EXCELERATE projects with the goal of developing reporting requirements </a:t>
            </a:r>
            <a:r>
              <a:rPr lang="en-US" sz="1000" b="1" i="1" dirty="0"/>
              <a:t>to describe plant phenotyping experiments</a:t>
            </a:r>
            <a:r>
              <a:rPr lang="en-US" sz="1000" i="1" dirty="0"/>
              <a:t>. MIAPPE integrates its minimal reporting standards with existing ontological frameworks. </a:t>
            </a:r>
            <a:r>
              <a:rPr lang="en-US" sz="1000" i="1" dirty="0" err="1"/>
              <a:t>TreeGenes</a:t>
            </a:r>
            <a:r>
              <a:rPr lang="en-US" sz="1000" i="1" dirty="0"/>
              <a:t> has implemented 5 of these: Plant Ontology (PO), Chemical Entities of Biological Interest (</a:t>
            </a:r>
            <a:r>
              <a:rPr lang="en-US" sz="1000" i="1" dirty="0" err="1"/>
              <a:t>ChEBI</a:t>
            </a:r>
            <a:r>
              <a:rPr lang="en-US" sz="1000" i="1" dirty="0"/>
              <a:t>), Trait Ontology (TO), Crop Ontology (CO), Phenotype And Trait Ontology (PATO) (</a:t>
            </a:r>
            <a:r>
              <a:rPr lang="en-US" sz="1000" i="1" dirty="0">
                <a:hlinkClick r:id="rId9"/>
              </a:rPr>
              <a:t>https://github.com/pato-ontology/pato</a:t>
            </a:r>
            <a:r>
              <a:rPr lang="en-US" sz="1000" i="1" dirty="0"/>
              <a:t>) and a custom </a:t>
            </a:r>
            <a:r>
              <a:rPr lang="en-US" sz="1000" i="1" dirty="0" err="1"/>
              <a:t>TreeGenes</a:t>
            </a:r>
            <a:r>
              <a:rPr lang="en-US" sz="1000" i="1" dirty="0"/>
              <a:t> ontology that serves to hold traits in transition to established ontologies.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i="1" dirty="0">
              <a:solidFill>
                <a:prstClr val="black"/>
              </a:solidFill>
            </a:endParaRPr>
          </a:p>
          <a:p>
            <a:r>
              <a:rPr lang="fr-FR" sz="1000" dirty="0"/>
              <a:t>Exemple de réponse:</a:t>
            </a:r>
          </a:p>
          <a:p>
            <a:r>
              <a:rPr lang="fr-FR" sz="1000" dirty="0"/>
              <a:t>Les métadonnées sont spécifiées par un scientifique et s’organisent selon les champs recommandés par le standard MIAPPE fourni en OWL : General </a:t>
            </a:r>
            <a:r>
              <a:rPr lang="fr-FR" sz="1000" dirty="0" err="1"/>
              <a:t>metadata</a:t>
            </a:r>
            <a:r>
              <a:rPr lang="fr-FR" sz="1000" dirty="0"/>
              <a:t>, Timing and location, Biosource, </a:t>
            </a:r>
            <a:r>
              <a:rPr lang="fr-FR" sz="1000" dirty="0" err="1"/>
              <a:t>Environment</a:t>
            </a:r>
            <a:r>
              <a:rPr lang="fr-FR" sz="1000" dirty="0"/>
              <a:t>, </a:t>
            </a:r>
            <a:r>
              <a:rPr lang="fr-FR" sz="1000" dirty="0" err="1"/>
              <a:t>Treatments</a:t>
            </a:r>
            <a:r>
              <a:rPr lang="fr-FR" sz="1000" dirty="0"/>
              <a:t>, </a:t>
            </a:r>
            <a:r>
              <a:rPr lang="fr-FR" sz="1000" dirty="0" err="1"/>
              <a:t>Experimental</a:t>
            </a:r>
            <a:r>
              <a:rPr lang="fr-FR" sz="1000" dirty="0"/>
              <a:t> design, </a:t>
            </a:r>
            <a:r>
              <a:rPr lang="fr-FR" sz="1000" dirty="0" err="1"/>
              <a:t>Sample</a:t>
            </a:r>
            <a:r>
              <a:rPr lang="fr-FR" sz="1000" dirty="0"/>
              <a:t> collection, </a:t>
            </a:r>
            <a:r>
              <a:rPr lang="fr-FR" sz="1000" dirty="0" err="1"/>
              <a:t>processing</a:t>
            </a:r>
            <a:r>
              <a:rPr lang="fr-FR" sz="1000" dirty="0"/>
              <a:t>, management, </a:t>
            </a:r>
            <a:r>
              <a:rPr lang="fr-FR" sz="1000" dirty="0" err="1"/>
              <a:t>Observed</a:t>
            </a:r>
            <a:r>
              <a:rPr lang="fr-FR" sz="1000" dirty="0"/>
              <a:t> variables.</a:t>
            </a:r>
          </a:p>
          <a:p>
            <a:endParaRPr lang="en-US" sz="1000" dirty="0"/>
          </a:p>
          <a:p>
            <a:endParaRPr lang="fr-FR" sz="1000" dirty="0"/>
          </a:p>
          <a:p>
            <a:endParaRPr lang="fr-FR" sz="10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7604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6081087"/>
          </a:xfrm>
        </p:spPr>
        <p:txBody>
          <a:bodyPr/>
          <a:lstStyle/>
          <a:p>
            <a:r>
              <a:rPr lang="fr-FR" sz="1000" kern="1200" dirty="0" err="1">
                <a:solidFill>
                  <a:schemeClr val="tx1"/>
                </a:solidFill>
                <a:effectLst/>
                <a:latin typeface="+mn-lt"/>
                <a:ea typeface="+mn-ea"/>
                <a:cs typeface="+mn-cs"/>
              </a:rPr>
              <a:t>Genomic</a:t>
            </a:r>
            <a:r>
              <a:rPr lang="fr-FR" sz="1000" kern="1200" dirty="0">
                <a:solidFill>
                  <a:schemeClr val="tx1"/>
                </a:solidFill>
                <a:effectLst/>
                <a:latin typeface="+mn-lt"/>
                <a:ea typeface="+mn-ea"/>
                <a:cs typeface="+mn-cs"/>
              </a:rPr>
              <a:t> Standard Consortium (GSC) : </a:t>
            </a:r>
            <a:r>
              <a:rPr lang="fr-FR" sz="1000" dirty="0"/>
              <a:t>The GSC supports a range of </a:t>
            </a:r>
            <a:r>
              <a:rPr lang="fr-FR" sz="1000" dirty="0" err="1"/>
              <a:t>projects</a:t>
            </a:r>
            <a:r>
              <a:rPr lang="fr-FR" sz="1000" dirty="0"/>
              <a:t> </a:t>
            </a:r>
            <a:r>
              <a:rPr lang="fr-FR" sz="1000" dirty="0" err="1"/>
              <a:t>spanning</a:t>
            </a:r>
            <a:r>
              <a:rPr lang="fr-FR" sz="1000" dirty="0"/>
              <a:t> </a:t>
            </a:r>
            <a:r>
              <a:rPr lang="fr-FR" sz="1000" dirty="0" err="1"/>
              <a:t>sequencing</a:t>
            </a:r>
            <a:r>
              <a:rPr lang="fr-FR" sz="1000" dirty="0"/>
              <a:t> </a:t>
            </a:r>
            <a:r>
              <a:rPr lang="fr-FR" sz="1000" dirty="0" err="1"/>
              <a:t>projects</a:t>
            </a:r>
            <a:r>
              <a:rPr lang="fr-FR" sz="1000" dirty="0"/>
              <a:t>, </a:t>
            </a:r>
            <a:r>
              <a:rPr lang="fr-FR" sz="1000" dirty="0" err="1"/>
              <a:t>development</a:t>
            </a:r>
            <a:r>
              <a:rPr lang="fr-FR" sz="1000" dirty="0"/>
              <a:t> of ontologies, </a:t>
            </a:r>
            <a:r>
              <a:rPr lang="fr-FR" sz="1000" dirty="0" err="1"/>
              <a:t>metadata</a:t>
            </a:r>
            <a:r>
              <a:rPr lang="fr-FR" sz="1000" dirty="0"/>
              <a:t> standards, software </a:t>
            </a:r>
            <a:r>
              <a:rPr lang="fr-FR" sz="1000" dirty="0" err="1"/>
              <a:t>tools</a:t>
            </a:r>
            <a:r>
              <a:rPr lang="fr-FR" sz="1000" dirty="0"/>
              <a:t> or data formats. </a:t>
            </a:r>
          </a:p>
          <a:p>
            <a:r>
              <a:rPr lang="fr-FR" sz="1000" dirty="0"/>
              <a:t>Minimum information about </a:t>
            </a:r>
            <a:r>
              <a:rPr lang="fr-FR" sz="1000" dirty="0" err="1"/>
              <a:t>any</a:t>
            </a:r>
            <a:r>
              <a:rPr lang="fr-FR" sz="1000" dirty="0"/>
              <a:t> (x) </a:t>
            </a:r>
            <a:r>
              <a:rPr lang="fr-FR" sz="1000" dirty="0" err="1"/>
              <a:t>nucleotide</a:t>
            </a:r>
            <a:r>
              <a:rPr lang="fr-FR" sz="1000" dirty="0"/>
              <a:t> </a:t>
            </a:r>
            <a:r>
              <a:rPr lang="fr-FR" sz="1000" dirty="0" err="1"/>
              <a:t>sequence</a:t>
            </a:r>
            <a:r>
              <a:rPr lang="fr-FR" sz="1000" dirty="0"/>
              <a:t> (</a:t>
            </a:r>
            <a:r>
              <a:rPr lang="fr-FR" sz="1000" dirty="0" err="1"/>
              <a:t>MIxS</a:t>
            </a:r>
            <a:r>
              <a:rPr lang="fr-FR" sz="1000" dirty="0"/>
              <a:t>, </a:t>
            </a:r>
            <a:r>
              <a:rPr lang="fr-FR" sz="1000" dirty="0">
                <a:hlinkClick r:id="rId3"/>
              </a:rPr>
              <a:t>Yilmaz et al, 2011</a:t>
            </a:r>
            <a:r>
              <a:rPr lang="fr-FR" sz="1000" dirty="0"/>
              <a:t>) </a:t>
            </a:r>
            <a:r>
              <a:rPr lang="fr-FR" sz="1000" dirty="0" err="1"/>
              <a:t>is</a:t>
            </a:r>
            <a:r>
              <a:rPr lang="fr-FR" sz="1000" dirty="0"/>
              <a:t> the </a:t>
            </a:r>
            <a:r>
              <a:rPr lang="fr-FR" sz="1000" dirty="0" err="1"/>
              <a:t>core</a:t>
            </a:r>
            <a:r>
              <a:rPr lang="fr-FR" sz="1000" dirty="0"/>
              <a:t> GSC standard </a:t>
            </a:r>
            <a:r>
              <a:rPr lang="fr-FR" sz="1000" dirty="0" err="1"/>
              <a:t>consisting</a:t>
            </a:r>
            <a:r>
              <a:rPr lang="fr-FR" sz="1000" dirty="0"/>
              <a:t> of checklists for </a:t>
            </a:r>
            <a:r>
              <a:rPr lang="fr-FR" sz="1000" dirty="0" err="1"/>
              <a:t>describing</a:t>
            </a:r>
            <a:r>
              <a:rPr lang="fr-FR" sz="1000" dirty="0"/>
              <a:t> </a:t>
            </a:r>
            <a:r>
              <a:rPr lang="fr-FR" sz="1000" dirty="0" err="1"/>
              <a:t>genomes</a:t>
            </a:r>
            <a:r>
              <a:rPr lang="fr-FR" sz="1000" dirty="0"/>
              <a:t> (MIGS), </a:t>
            </a:r>
            <a:r>
              <a:rPr lang="fr-FR" sz="1000" dirty="0" err="1"/>
              <a:t>metagenomes</a:t>
            </a:r>
            <a:r>
              <a:rPr lang="fr-FR" sz="1000" dirty="0"/>
              <a:t> (MIMS) and marker </a:t>
            </a:r>
            <a:r>
              <a:rPr lang="fr-FR" sz="1000" dirty="0" err="1"/>
              <a:t>sequences</a:t>
            </a:r>
            <a:r>
              <a:rPr lang="fr-FR" sz="1000" dirty="0"/>
              <a:t> (MIMARKS).</a:t>
            </a:r>
          </a:p>
          <a:p>
            <a:endParaRPr lang="en-US" sz="800" dirty="0"/>
          </a:p>
          <a:p>
            <a:r>
              <a:rPr lang="en-US" sz="1000" dirty="0"/>
              <a:t>MINSEQE https://www.fged.org/projects/minseqe/ : </a:t>
            </a:r>
            <a:r>
              <a:rPr lang="fr-FR" sz="1000" noProof="0" dirty="0"/>
              <a:t>permet interprétation des résultats sans ambiguïté et facilite la reproduction des expériences.</a:t>
            </a:r>
          </a:p>
          <a:p>
            <a:r>
              <a:rPr lang="fr-FR" sz="1000" noProof="0" dirty="0"/>
              <a:t>Par analogie</a:t>
            </a:r>
            <a:r>
              <a:rPr lang="fr-FR" sz="1000" baseline="0" noProof="0" dirty="0"/>
              <a:t> avec </a:t>
            </a:r>
            <a:r>
              <a:rPr lang="fr-FR" sz="1000" noProof="0" dirty="0"/>
              <a:t>MIAME (</a:t>
            </a:r>
            <a:r>
              <a:rPr lang="fr-FR" sz="1000" noProof="0" dirty="0" err="1"/>
              <a:t>microarray</a:t>
            </a:r>
            <a:r>
              <a:rPr lang="fr-FR" sz="1000" noProof="0" dirty="0"/>
              <a:t>), MINSEQE améliore le</a:t>
            </a:r>
            <a:r>
              <a:rPr lang="fr-FR" sz="1000" baseline="0" noProof="0" dirty="0"/>
              <a:t> traitement et l’</a:t>
            </a:r>
            <a:r>
              <a:rPr lang="fr-FR" sz="1000" noProof="0" dirty="0"/>
              <a:t>intégration de multiple expé ayant des protocoles différents, donc maximise la valeur</a:t>
            </a:r>
            <a:r>
              <a:rPr lang="fr-FR" sz="1000" baseline="0" noProof="0" dirty="0"/>
              <a:t> des résultats à haut-débit.</a:t>
            </a:r>
          </a:p>
          <a:p>
            <a:r>
              <a:rPr lang="en-US" sz="1000" baseline="0" dirty="0" err="1"/>
              <a:t>BioSample</a:t>
            </a:r>
            <a:r>
              <a:rPr lang="en-US" sz="1000" baseline="0" dirty="0"/>
              <a:t> </a:t>
            </a:r>
            <a:r>
              <a:rPr lang="en-US" sz="1000" baseline="0" dirty="0" err="1"/>
              <a:t>métadonnées</a:t>
            </a:r>
            <a:r>
              <a:rPr lang="en-US" sz="1000" baseline="0" dirty="0"/>
              <a:t> </a:t>
            </a:r>
            <a:r>
              <a:rPr lang="en-US" sz="1000" baseline="0" dirty="0" err="1"/>
              <a:t>exemple</a:t>
            </a:r>
            <a:r>
              <a:rPr lang="en-US" sz="1000" baseline="0" dirty="0"/>
              <a:t>: </a:t>
            </a:r>
            <a:r>
              <a:rPr lang="en-US" sz="1000" baseline="0" dirty="0">
                <a:hlinkClick r:id="rId4"/>
              </a:rPr>
              <a:t>https://www.ncbi.nlm.nih.gov/biosample/6130607</a:t>
            </a:r>
            <a:r>
              <a:rPr lang="en-US" sz="1000" baseline="0" dirty="0"/>
              <a:t> </a:t>
            </a:r>
          </a:p>
          <a:p>
            <a:r>
              <a:rPr lang="en-US" sz="1000" baseline="0" dirty="0"/>
              <a:t>cultivar		ZZM4782</a:t>
            </a:r>
          </a:p>
          <a:p>
            <a:r>
              <a:rPr lang="en-US" sz="1000" baseline="0" dirty="0"/>
              <a:t>development stage	Flowering</a:t>
            </a:r>
          </a:p>
          <a:p>
            <a:r>
              <a:rPr lang="en-US" sz="1000" baseline="0" dirty="0"/>
              <a:t>geographic location	</a:t>
            </a:r>
            <a:r>
              <a:rPr lang="en-US" sz="1000" baseline="0" dirty="0" err="1"/>
              <a:t>China:Luohe</a:t>
            </a:r>
            <a:endParaRPr lang="en-US" sz="1000" baseline="0" dirty="0"/>
          </a:p>
          <a:p>
            <a:r>
              <a:rPr lang="en-US" sz="1000" baseline="0" dirty="0"/>
              <a:t>tissue		Root</a:t>
            </a:r>
          </a:p>
          <a:p>
            <a:r>
              <a:rPr lang="en-US" sz="1000" baseline="0" dirty="0"/>
              <a:t>biomaterial provider	National Medium-term Sesame </a:t>
            </a:r>
            <a:r>
              <a:rPr lang="en-US" sz="1000" baseline="0" dirty="0" err="1"/>
              <a:t>Genebank</a:t>
            </a:r>
            <a:r>
              <a:rPr lang="en-US" sz="1000" baseline="0" dirty="0"/>
              <a:t> of China (China) </a:t>
            </a: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a:t>
            </a:r>
            <a:r>
              <a:rPr lang="en-US" sz="1000" dirty="0">
                <a:hlinkClick r:id="rId5"/>
              </a:rPr>
              <a:t>MIAME</a:t>
            </a:r>
            <a:r>
              <a:rPr lang="en-US" sz="1000" dirty="0"/>
              <a:t> (Minimum Information About a Microarray Experiment: </a:t>
            </a:r>
            <a:r>
              <a:rPr lang="en-US" sz="1000" dirty="0">
                <a:hlinkClick r:id="rId6"/>
              </a:rPr>
              <a:t>https://www.ncbi.nlm.nih.gov/geo/info/MIAME.html</a:t>
            </a:r>
            <a:r>
              <a:rPr lang="en-US" sz="1000" dirty="0"/>
              <a:t>) and </a:t>
            </a:r>
            <a:r>
              <a:rPr lang="en-US" sz="1000" dirty="0">
                <a:hlinkClick r:id="rId7"/>
              </a:rPr>
              <a:t>MINSEQE</a:t>
            </a:r>
            <a:r>
              <a:rPr lang="en-US" sz="1000" dirty="0"/>
              <a:t> (Minimum Information About a Next-generation Sequencing Experiment) guidelines outline the minimum information that should be included when describing a microarray or sequencing study. </a:t>
            </a:r>
          </a:p>
          <a:p>
            <a:r>
              <a:rPr lang="en-US" sz="1000" dirty="0"/>
              <a:t>Many journals and funding agencies require microarray data to comply with MIAME and MINSEQE standards. </a:t>
            </a:r>
          </a:p>
          <a:p>
            <a:r>
              <a:rPr lang="en-US" sz="1000" dirty="0" err="1"/>
              <a:t>Exemple</a:t>
            </a:r>
            <a:r>
              <a:rPr lang="en-US" sz="1000" dirty="0"/>
              <a:t>: Revue </a:t>
            </a:r>
            <a:r>
              <a:rPr lang="en-US" sz="1000" i="1" dirty="0"/>
              <a:t>G3: Genes, Genomes, Genetics </a:t>
            </a:r>
            <a:r>
              <a:rPr lang="en-US" sz="1000" dirty="0"/>
              <a:t>: All data that are not represented fully within the tables and figures and necessary for confirming the conclusions presented in your manuscript must be made publicly available.</a:t>
            </a:r>
          </a:p>
          <a:p>
            <a:r>
              <a:rPr lang="en-US" sz="1000" dirty="0"/>
              <a:t>the results are original and adhere to all community standards for data availability and format (</a:t>
            </a:r>
            <a:r>
              <a:rPr lang="en-US" sz="1000" dirty="0">
                <a:hlinkClick r:id="rId8"/>
              </a:rPr>
              <a:t>https://www.g3journal.org/content/scope-and-publication-policies</a:t>
            </a:r>
            <a:r>
              <a:rPr lang="en-US" sz="1000" dirty="0"/>
              <a:t> ). …authors need to make unique research materials and data freely available to other investigators (see Genetics, 184: 1).</a:t>
            </a:r>
          </a:p>
          <a:p>
            <a:endParaRPr lang="en-US" sz="800" baseline="0" dirty="0"/>
          </a:p>
          <a:p>
            <a:r>
              <a:rPr lang="fr-FR" sz="1000" b="1" dirty="0"/>
              <a:t>ELIXIR et EMBL-EBI </a:t>
            </a:r>
            <a:r>
              <a:rPr lang="fr-FR" sz="1000" b="1" dirty="0" err="1"/>
              <a:t>Annotare</a:t>
            </a:r>
            <a:r>
              <a:rPr lang="fr-FR" sz="1000" b="1" dirty="0"/>
              <a:t> </a:t>
            </a:r>
            <a:r>
              <a:rPr lang="fr-FR" sz="1000" b="0" dirty="0"/>
              <a:t>: outil d’annotation selon MIAME et MINSEQE: </a:t>
            </a:r>
            <a:r>
              <a:rPr lang="fr-FR" sz="900" b="0" dirty="0">
                <a:hlinkClick r:id="rId9"/>
              </a:rPr>
              <a:t>https://www.ebi.ac.uk/fg/annotare/help/what_to_submit.html#what_to_prepare</a:t>
            </a:r>
            <a:r>
              <a:rPr lang="fr-FR" sz="900" b="0" dirty="0"/>
              <a:t> </a:t>
            </a:r>
          </a:p>
          <a:p>
            <a:r>
              <a:rPr lang="en-US" sz="1000" b="0" dirty="0"/>
              <a:t>Metadata: </a:t>
            </a:r>
          </a:p>
          <a:p>
            <a:r>
              <a:rPr lang="en-US" sz="1000" b="0" dirty="0"/>
              <a:t>    Experiment description to give context to the data set (not pasting publication abstract please)</a:t>
            </a:r>
          </a:p>
          <a:p>
            <a:r>
              <a:rPr lang="en-US" sz="1000" b="0" dirty="0"/>
              <a:t>    Protocols of all experimental (e.g. sample sourcing, sequencing library preparation) and data analysis procedures</a:t>
            </a:r>
          </a:p>
          <a:p>
            <a:r>
              <a:rPr lang="en-US" sz="1000" b="0" dirty="0"/>
              <a:t>    Sample annotation (as much details as possible, e.g. age of the plant, mouse strain, cell type)</a:t>
            </a:r>
          </a:p>
          <a:p>
            <a:r>
              <a:rPr lang="en-US" sz="1000" b="0" dirty="0"/>
              <a:t>    Author information (please include the principal investigator of the project)</a:t>
            </a:r>
          </a:p>
          <a:p>
            <a:r>
              <a:rPr lang="en-US" sz="1000" b="0" dirty="0"/>
              <a:t>    Sequencing library specification (NGS experiments only)</a:t>
            </a:r>
          </a:p>
          <a:p>
            <a:r>
              <a:rPr lang="en-US" sz="1000" b="1" dirty="0"/>
              <a:t>ENA Sample Checklists</a:t>
            </a:r>
            <a:r>
              <a:rPr lang="en-US" sz="1000" b="0" dirty="0"/>
              <a:t>: </a:t>
            </a:r>
            <a:r>
              <a:rPr lang="en-US" sz="900" b="0" dirty="0">
                <a:hlinkClick r:id="rId10"/>
              </a:rPr>
              <a:t>https://www.ebi.ac.uk/ena/browser/checklists</a:t>
            </a:r>
            <a:r>
              <a:rPr lang="en-US" sz="900" b="0" dirty="0"/>
              <a:t> </a:t>
            </a:r>
          </a:p>
          <a:p>
            <a:endParaRPr lang="en-US"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412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0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79</a:t>
            </a:fld>
            <a:endParaRPr lang="fr-FR"/>
          </a:p>
        </p:txBody>
      </p:sp>
    </p:spTree>
    <p:extLst>
      <p:ext uri="{BB962C8B-B14F-4D97-AF65-F5344CB8AC3E}">
        <p14:creationId xmlns:p14="http://schemas.microsoft.com/office/powerpoint/2010/main" val="408122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1"/>
            <a:ext cx="5904656" cy="113772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La </a:t>
            </a:r>
            <a:r>
              <a:rPr lang="fr-FR" sz="1000" b="1" dirty="0"/>
              <a:t>science ouverte </a:t>
            </a:r>
            <a:r>
              <a:rPr lang="fr-FR" sz="1000" b="0" dirty="0"/>
              <a:t>(</a:t>
            </a:r>
            <a:r>
              <a:rPr lang="fr-FR" sz="1000" dirty="0"/>
              <a:t>SO) : mouvement consistant à diffuser les matériaux et résultats de recherche, sans obstacle technique, juridique, géographique ou commercial, et idéalement sans aucun délai (définition de « Pour une action publique transparente et collaborative: Plan d’action National pour la France 2018-2020: </a:t>
            </a:r>
            <a:r>
              <a:rPr lang="fr-FR" sz="900" dirty="0">
                <a:hlinkClick r:id="rId3"/>
              </a:rPr>
              <a:t>https://www.etalab.gouv.fr/wp-content/uploads/2018/04/PlanOGP-FR-2018-2020-VF-FR.pdf#page=57</a:t>
            </a:r>
            <a:r>
              <a:rPr lang="fr-FR" sz="9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La SO s’inscrit dans une dynamique internationale et cherche à rendre le processus scientifique plus transparent, inclusif et démocratique. Son objectif est le partage des données, publications, connaissances, mais également des codes, logiciels, méthodes, modèles,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aseline="0" dirty="0"/>
              <a:t>La politique d’ouverture des données s’est construite à partir d’un espoir fondateur vecteur de valeurs puissantes. L’idée que les données doivent profiter à tous en offrant des possibilités nouvelles d’innovations pour nos sociétés et de transparence pour nos démocraties. </a:t>
            </a:r>
            <a:r>
              <a:rPr lang="fr-FR" sz="900" baseline="0" dirty="0">
                <a:hlinkClick r:id="rId4"/>
              </a:rPr>
              <a:t>https://www.ouvrirlascience.fr/entre-partage-et-protection-quelle-ethique-pour-louverture-des-donnees/</a:t>
            </a:r>
            <a:endParaRPr lang="fr-FR" sz="9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Open Science also refers to community-supported bottom-up approaches such as citizen science, crowdfunding, and interdisciplinary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r>
              <a:rPr lang="en-US" sz="1000" b="1" dirty="0"/>
              <a:t>Lund Declaration on </a:t>
            </a:r>
            <a:r>
              <a:rPr lang="en-US" sz="1000" b="1" dirty="0" err="1"/>
              <a:t>Maximising</a:t>
            </a:r>
            <a:r>
              <a:rPr lang="en-US" sz="1000" b="1" dirty="0"/>
              <a:t> the Benefits of Research Data</a:t>
            </a:r>
            <a:r>
              <a:rPr lang="en-US" sz="1000" dirty="0"/>
              <a:t>. </a:t>
            </a:r>
            <a:r>
              <a:rPr lang="fr-FR" sz="1000" dirty="0"/>
              <a:t>Conseil de l'Union européenne </a:t>
            </a:r>
            <a:r>
              <a:rPr lang="en-US" sz="1000" dirty="0"/>
              <a:t>Juin 2023: </a:t>
            </a:r>
            <a:r>
              <a:rPr lang="en-US" sz="900" dirty="0">
                <a:hlinkClick r:id="rId5"/>
              </a:rPr>
              <a:t>https://swedish-presidency.consilium.europa.eu/media/5wehfvzx/2023-06-20_eu2023_maximising-the-benefits-of-research-data_declaration.pdf</a:t>
            </a:r>
            <a:r>
              <a:rPr lang="en-US" sz="900" dirty="0"/>
              <a:t> </a:t>
            </a:r>
          </a:p>
          <a:p>
            <a:r>
              <a:rPr lang="en-US" sz="1000" i="1" dirty="0"/>
              <a:t>“It is vital to strengthen Open Science practices in the research process and data infrastructures, securing the ability of an effective and rapid response to future crises and creating increased societal benefit from research data also during non-crisis times.”</a:t>
            </a:r>
          </a:p>
          <a:p>
            <a:r>
              <a:rPr lang="en-US" sz="1000" i="1" dirty="0"/>
              <a:t>“</a:t>
            </a:r>
            <a:r>
              <a:rPr lang="en-US" sz="1000" b="1" i="1" dirty="0"/>
              <a:t>Research data that are FAIR and open </a:t>
            </a:r>
            <a:r>
              <a:rPr lang="en-US" sz="1000" i="1" dirty="0"/>
              <a:t>by design </a:t>
            </a:r>
            <a:r>
              <a:rPr lang="en-US" sz="1000" b="1" i="1" dirty="0"/>
              <a:t>have the potential to boost impact, quality, efficiency, transparency, and integrity of R&amp;I. </a:t>
            </a:r>
            <a:r>
              <a:rPr lang="en-US" sz="1000" i="1" dirty="0"/>
              <a:t>This is a priority area in the new European Research Area, and it can only be achieved by coordinated efforts across all Member States.</a:t>
            </a:r>
          </a:p>
          <a:p>
            <a:pPr marL="0" marR="0" lvl="0" indent="0" algn="l" defTabSz="914400" rtl="0" eaLnBrk="1" fontAlgn="auto" latinLnBrk="0" hangingPunct="1">
              <a:lnSpc>
                <a:spcPct val="100000"/>
              </a:lnSpc>
              <a:spcAft>
                <a:spcPts val="0"/>
              </a:spcAft>
              <a:buClrTx/>
              <a:buSzTx/>
              <a:buFontTx/>
              <a:buNone/>
              <a:tabLst/>
              <a:defRPr/>
            </a:pPr>
            <a:endParaRPr lang="fr-FR" sz="800" dirty="0"/>
          </a:p>
          <a:p>
            <a:pPr marL="0" marR="0" lvl="0" indent="0" algn="l" defTabSz="914400" rtl="0" eaLnBrk="1" fontAlgn="auto" latinLnBrk="0" hangingPunct="1">
              <a:lnSpc>
                <a:spcPct val="100000"/>
              </a:lnSpc>
              <a:spcAft>
                <a:spcPts val="0"/>
              </a:spcAft>
              <a:buClrTx/>
              <a:buSzTx/>
              <a:buFontTx/>
              <a:buNone/>
              <a:tabLst/>
              <a:defRPr/>
            </a:pPr>
            <a:r>
              <a:rPr lang="fr-FR" sz="1000" dirty="0"/>
              <a:t>L’astronomie a été un des premiers domaines à mettre en place l’ouverture des résultats de recherche : « </a:t>
            </a:r>
            <a:r>
              <a:rPr lang="fr-FR" sz="1000" i="1" dirty="0"/>
              <a:t>Open science </a:t>
            </a:r>
            <a:r>
              <a:rPr lang="fr-FR" sz="1000" i="1" dirty="0" err="1"/>
              <a:t>is</a:t>
            </a:r>
            <a:r>
              <a:rPr lang="fr-FR" sz="1000" i="1" dirty="0"/>
              <a:t> the </a:t>
            </a:r>
            <a:r>
              <a:rPr lang="fr-FR" sz="1000" i="1" dirty="0" err="1"/>
              <a:t>movement</a:t>
            </a:r>
            <a:r>
              <a:rPr lang="fr-FR" sz="1000" i="1" dirty="0"/>
              <a:t> to </a:t>
            </a:r>
            <a:r>
              <a:rPr lang="fr-FR" sz="1000" i="1" dirty="0" err="1"/>
              <a:t>make</a:t>
            </a:r>
            <a:r>
              <a:rPr lang="fr-FR" sz="1000" i="1" dirty="0"/>
              <a:t> </a:t>
            </a:r>
            <a:r>
              <a:rPr lang="fr-FR" sz="1000" i="1" dirty="0" err="1"/>
              <a:t>scientific</a:t>
            </a:r>
            <a:r>
              <a:rPr lang="fr-FR" sz="1000" i="1" dirty="0"/>
              <a:t> </a:t>
            </a:r>
            <a:r>
              <a:rPr lang="fr-FR" sz="1000" i="1" dirty="0" err="1"/>
              <a:t>research</a:t>
            </a:r>
            <a:r>
              <a:rPr lang="fr-FR" sz="1000" i="1" dirty="0"/>
              <a:t> (</a:t>
            </a:r>
            <a:r>
              <a:rPr lang="fr-FR" sz="1000" i="1" dirty="0" err="1"/>
              <a:t>including</a:t>
            </a:r>
            <a:r>
              <a:rPr lang="fr-FR" sz="1000" i="1" dirty="0"/>
              <a:t> publications, data, </a:t>
            </a:r>
            <a:r>
              <a:rPr lang="fr-FR" sz="1000" i="1" dirty="0" err="1"/>
              <a:t>physical</a:t>
            </a:r>
            <a:r>
              <a:rPr lang="fr-FR" sz="1000" i="1" dirty="0"/>
              <a:t> </a:t>
            </a:r>
            <a:r>
              <a:rPr lang="fr-FR" sz="1000" i="1" dirty="0" err="1"/>
              <a:t>samples</a:t>
            </a:r>
            <a:r>
              <a:rPr lang="fr-FR" sz="1000" i="1" dirty="0"/>
              <a:t>, and software) and </a:t>
            </a:r>
            <a:r>
              <a:rPr lang="fr-FR" sz="1000" i="1" dirty="0" err="1"/>
              <a:t>its</a:t>
            </a:r>
            <a:r>
              <a:rPr lang="fr-FR" sz="1000" i="1" dirty="0"/>
              <a:t> </a:t>
            </a:r>
            <a:r>
              <a:rPr lang="fr-FR" sz="1000" i="1" dirty="0" err="1"/>
              <a:t>dissemination</a:t>
            </a:r>
            <a:r>
              <a:rPr lang="fr-FR" sz="1000" i="1" dirty="0"/>
              <a:t> accessible to all </a:t>
            </a:r>
            <a:r>
              <a:rPr lang="fr-FR" sz="1000" i="1" dirty="0" err="1"/>
              <a:t>levels</a:t>
            </a:r>
            <a:r>
              <a:rPr lang="fr-FR" sz="1000" i="1" dirty="0"/>
              <a:t> of an </a:t>
            </a:r>
            <a:r>
              <a:rPr lang="fr-FR" sz="1000" i="1" dirty="0" err="1"/>
              <a:t>inquiring</a:t>
            </a:r>
            <a:r>
              <a:rPr lang="fr-FR" sz="1000" i="1" dirty="0"/>
              <a:t> </a:t>
            </a:r>
            <a:r>
              <a:rPr lang="fr-FR" sz="1000" i="1" dirty="0" err="1"/>
              <a:t>community</a:t>
            </a:r>
            <a:r>
              <a:rPr lang="fr-FR" sz="1000" i="1" dirty="0"/>
              <a:t>, amateur or </a:t>
            </a:r>
            <a:r>
              <a:rPr lang="fr-FR" sz="1000" i="1" dirty="0" err="1"/>
              <a:t>professional</a:t>
            </a:r>
            <a:r>
              <a:rPr lang="fr-FR" sz="1000" i="1" dirty="0"/>
              <a:t> </a:t>
            </a:r>
            <a:r>
              <a:rPr lang="fr-FR" sz="1000" dirty="0"/>
              <a:t>» : </a:t>
            </a:r>
            <a:r>
              <a:rPr lang="fr-FR" sz="900" dirty="0">
                <a:hlinkClick r:id="rId6"/>
              </a:rPr>
              <a:t>https://projectescape.eu/news/enabling-open-science-astroparticle-physics-%E2%80%93-escape-open-source-scientific-software-and-0</a:t>
            </a:r>
            <a:r>
              <a:rPr lang="fr-FR" sz="900" dirty="0"/>
              <a:t>  </a:t>
            </a:r>
          </a:p>
          <a:p>
            <a:pPr marL="0" marR="0" lvl="0" indent="0" algn="l" defTabSz="914400" rtl="0" eaLnBrk="1" fontAlgn="auto" latinLnBrk="0" hangingPunct="1">
              <a:lnSpc>
                <a:spcPct val="100000"/>
              </a:lnSpc>
              <a:spcAft>
                <a:spcPts val="0"/>
              </a:spcAft>
              <a:buClrTx/>
              <a:buSzTx/>
              <a:buFontTx/>
              <a:buNone/>
              <a:tabLst/>
              <a:defRPr/>
            </a:pPr>
            <a:endParaRPr lang="fr-FR" sz="800" dirty="0"/>
          </a:p>
          <a:p>
            <a:r>
              <a:rPr lang="fr-FR" sz="1000" dirty="0"/>
              <a:t>Pour aller plus loin : </a:t>
            </a:r>
          </a:p>
          <a:p>
            <a:r>
              <a:rPr lang="fr-FR" sz="1000" dirty="0"/>
              <a:t>Module </a:t>
            </a:r>
            <a:r>
              <a:rPr lang="fr-FR" sz="1000" dirty="0">
                <a:hlinkClick r:id="rId7"/>
              </a:rPr>
              <a:t>Science ouverte et intégrité scientifique</a:t>
            </a:r>
            <a:r>
              <a:rPr lang="fr-FR" sz="1000" dirty="0"/>
              <a:t> du </a:t>
            </a:r>
            <a:r>
              <a:rPr lang="fr-FR" sz="1000" dirty="0">
                <a:hlinkClick r:id="rId8"/>
              </a:rPr>
              <a:t>MOOC Science Ouverte</a:t>
            </a:r>
            <a:r>
              <a:rPr lang="fr-FR" sz="1000" dirty="0"/>
              <a:t> de Sorbonne Université</a:t>
            </a:r>
          </a:p>
          <a:p>
            <a:r>
              <a:rPr lang="fr-FR" sz="1000" baseline="0" dirty="0"/>
              <a:t>Portail européen des données : 13 cours en ligne gratuits sur l'ouverture des données publiques: </a:t>
            </a:r>
            <a:r>
              <a:rPr lang="fr-FR" sz="900" baseline="0" dirty="0">
                <a:hlinkClick r:id="rId9"/>
              </a:rPr>
              <a:t>https://www.archimag.com/univers-data/2016/08/03/13-cours-gratuits-tout-savoir-open-data</a:t>
            </a:r>
            <a:r>
              <a:rPr lang="fr-FR" sz="900" baseline="0" dirty="0"/>
              <a:t> </a:t>
            </a:r>
          </a:p>
          <a:p>
            <a:r>
              <a:rPr lang="fr-FR" sz="1000" baseline="0" dirty="0"/>
              <a:t>Rapport 2020 : </a:t>
            </a:r>
            <a:r>
              <a:rPr lang="fr-FR" sz="800" baseline="0" dirty="0">
                <a:hlinkClick r:id="rId10"/>
              </a:rPr>
              <a:t>https://www.mission-open-data.fr/uploads/decidim/attachment/file/2/Politique_publique_donn%C3%A9e_Rapport_%C3%A9tape_VF.pdf</a:t>
            </a:r>
            <a:r>
              <a:rPr lang="fr-FR" sz="8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baseline="0" dirty="0"/>
              <a:t>UNESCO</a:t>
            </a:r>
            <a:r>
              <a:rPr lang="en-US" sz="1000" baseline="0" dirty="0"/>
              <a:t> Recommendation on Open Science </a:t>
            </a:r>
            <a:r>
              <a:rPr lang="en-US" sz="1100" baseline="0" dirty="0"/>
              <a:t>: </a:t>
            </a:r>
            <a:r>
              <a:rPr lang="en-US" sz="900" baseline="0" dirty="0">
                <a:hlinkClick r:id="rId11"/>
              </a:rPr>
              <a:t>https://en.unesco.org/science-sustainable-future/open-science/recommendation</a:t>
            </a:r>
            <a:r>
              <a:rPr lang="en-US" sz="900" baseline="0" dirty="0"/>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i="1" baseline="0" dirty="0"/>
              <a:t>« Notant le potentiel transformateur de la science ouverte pour réduire les inégalités existantes en matière de STI et accélérer les progrès en vue de réaliser les objectifs de développement durable (ODD) et de mettre en œuvre le Programme de développement durable à l’horizon 2030 et au delà, en particulier en Afrique,…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i="1" baseline="0" dirty="0"/>
              <a:t>« Considérant que des pratiques scientifiques plus ouvertes, transparentes, collaboratives et inclusives, associées à des connaissances scientifiques plus accessibles et vérifiables et soumises à l’examen et à la critique, améliorent l’efficacité, la qualité, la reproductibilité et l’impact de l’entreprise scientifique et, par conséquent, la fiabilité des preuves nécessaires pour prendre des décisions et élaborer des politiques solides et accroître la confiance dans la science,…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i="1" baseline="0" dirty="0"/>
              <a:t>« Pour favoriser un accès équitable à l’information scientifique, faciliter le partage des connaissances et des données et renforcer la collaboration scientifique et la prise de décision fondée sur la science et les connaissances pour répondre aux urgences mondiales et accroître la résilience des sociétés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i="1" baseline="0" dirty="0"/>
              <a:t>“</a:t>
            </a:r>
            <a:r>
              <a:rPr lang="fr-FR" sz="1000" i="1" baseline="0" dirty="0"/>
              <a:t>Les connaissances scientifiques ouvertes désignent le libre accès aux publications scientifiques, aux données de recherche, aux métadonnées, aux ressources éducatives libres, aux logiciels, codes sources, flux de travail, protocoles,… »</a:t>
            </a:r>
            <a:endParaRPr lang="en-US" sz="1000" i="1"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aseline="0" dirty="0"/>
              <a:t>“</a:t>
            </a:r>
            <a:r>
              <a:rPr lang="fr-FR" sz="1000" i="1" baseline="0" dirty="0"/>
              <a:t>la transparence, le contrôle, la critique et la reproductibilité : une ouverture accrue devrait être encouragée à toutes les étapes de l’entreprise scientifique afin de renforcer la solidité et la rigueur des résultats scientifiques, d’accentuer l’impact de la science sur la société et de renforcer l’aptitude de la société dans son ensemble à résoudre des problèmes interconnectés et complexes.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mn-lt"/>
                <a:ea typeface="+mn-ea"/>
                <a:cs typeface="+mn-cs"/>
              </a:rPr>
              <a:t>OCDE :</a:t>
            </a:r>
            <a:r>
              <a:rPr lang="en-US" sz="1000" kern="1200" baseline="0" dirty="0">
                <a:solidFill>
                  <a:schemeClr val="tx1"/>
                </a:solidFill>
                <a:effectLst/>
                <a:latin typeface="+mn-lt"/>
                <a:ea typeface="+mn-ea"/>
                <a:cs typeface="+mn-cs"/>
              </a:rPr>
              <a:t> </a:t>
            </a:r>
            <a:r>
              <a:rPr lang="fr-FR" sz="1000" kern="1200" baseline="0" dirty="0">
                <a:solidFill>
                  <a:schemeClr val="tx1"/>
                </a:solidFill>
                <a:effectLst/>
                <a:latin typeface="+mn-lt"/>
                <a:ea typeface="+mn-ea"/>
                <a:cs typeface="+mn-cs"/>
              </a:rPr>
              <a:t>Recommandation du Conseil concernant l'accès aux données de recherche financées sur fonds publics (adopté 2006, amendée en 2021) </a:t>
            </a:r>
            <a:r>
              <a:rPr lang="fr-FR" sz="1100" kern="1200" baseline="0" dirty="0">
                <a:solidFill>
                  <a:schemeClr val="tx1"/>
                </a:solidFill>
                <a:effectLst/>
                <a:latin typeface="+mn-lt"/>
                <a:ea typeface="+mn-ea"/>
                <a:cs typeface="+mn-cs"/>
              </a:rPr>
              <a:t>: </a:t>
            </a:r>
            <a:r>
              <a:rPr lang="en-US" sz="900" kern="1200" baseline="0" dirty="0">
                <a:solidFill>
                  <a:schemeClr val="tx1"/>
                </a:solidFill>
                <a:effectLst/>
                <a:latin typeface="+mn-lt"/>
                <a:ea typeface="+mn-ea"/>
                <a:cs typeface="+mn-cs"/>
                <a:hlinkClick r:id="rId12"/>
              </a:rPr>
              <a:t>https://legalinstruments.oecd.org/fr/instruments/OECD-LEGAL-0347</a:t>
            </a:r>
            <a:r>
              <a:rPr lang="en-US" sz="900" kern="1200" baseline="0" dirty="0">
                <a:solidFill>
                  <a:schemeClr val="tx1"/>
                </a:solidFill>
                <a:effectLst/>
                <a:latin typeface="+mn-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i="1" baseline="0" dirty="0"/>
              <a:t>L’OCDE recommande que les Adhérents élaborent et mettent en œuvre des mécanismes, stratégies ou politiques coordonnés afin de </a:t>
            </a:r>
            <a:r>
              <a:rPr lang="fr-FR" sz="1000" b="1" i="1" baseline="0" dirty="0"/>
              <a:t>rendre les données </a:t>
            </a:r>
            <a:r>
              <a:rPr lang="fr-FR" sz="1000" i="1" baseline="0" dirty="0"/>
              <a:t>de recherche et autres objets numériques pertinents au regard de la recherche financés sur fonds publics </a:t>
            </a:r>
            <a:r>
              <a:rPr lang="fr-FR" sz="1000" b="1" i="1" baseline="0" dirty="0"/>
              <a:t>librement accessibles et réutilisables</a:t>
            </a:r>
            <a:r>
              <a:rPr lang="fr-FR" sz="1000" i="1" baseline="0" dirty="0"/>
              <a:t>, dans la mesure du possible, tout en tenant compte de la nécessité d’en limiter l’accès pour préserver les intérêts légitimes privés, publics et communautaires. </a:t>
            </a:r>
            <a:r>
              <a:rPr lang="fr-FR" sz="1000" i="1" kern="1200" baseline="0" dirty="0">
                <a:solidFill>
                  <a:schemeClr val="tx1"/>
                </a:solidFill>
                <a:effectLst/>
                <a:latin typeface="+mn-lt"/>
                <a:ea typeface="+mn-ea"/>
                <a:cs typeface="+mn-cs"/>
              </a:rPr>
              <a:t>Dans les cas où l’accès doit être restreint partiellement ou totalement afin de respecter les droits reconnus par la loi et les principes éthiques, et/ou de protéger les intérêts légitimes privés, publics ou communautaires, le but ultime étant de garantir un </a:t>
            </a:r>
            <a:r>
              <a:rPr lang="fr-FR" sz="1000" b="1" i="1" kern="1200" baseline="0" dirty="0">
                <a:solidFill>
                  <a:schemeClr val="tx1"/>
                </a:solidFill>
                <a:effectLst/>
                <a:latin typeface="+mn-lt"/>
                <a:ea typeface="+mn-ea"/>
                <a:cs typeface="+mn-cs"/>
              </a:rPr>
              <a:t>accès aussi ouvert que possible </a:t>
            </a:r>
            <a:r>
              <a:rPr lang="fr-FR" sz="1000" i="1" kern="1200" baseline="0" dirty="0">
                <a:solidFill>
                  <a:schemeClr val="tx1"/>
                </a:solidFill>
                <a:effectLst/>
                <a:latin typeface="+mn-l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kern="1200" baseline="0" dirty="0">
                <a:solidFill>
                  <a:schemeClr val="tx1"/>
                </a:solidFill>
                <a:effectLst/>
                <a:latin typeface="+mn-lt"/>
                <a:ea typeface="+mn-ea"/>
                <a:cs typeface="+mn-cs"/>
              </a:rPr>
              <a:t>   </a:t>
            </a:r>
            <a:r>
              <a:rPr lang="fr-FR" sz="1000" i="1" kern="1200" baseline="0" dirty="0">
                <a:solidFill>
                  <a:schemeClr val="tx1"/>
                </a:solidFill>
                <a:effectLst/>
                <a:latin typeface="+mn-lt"/>
                <a:ea typeface="+mn-ea"/>
                <a:cs typeface="+mn-cs"/>
              </a:rPr>
              <a:t>a. favoriser des modalités d’accès plus limitées, à l’instar d’un accès à des données agrégées ou dépersonnalisées, d’un accès limité au sein d’environnements sûrs et sécurisés, octroyé à des utilisateurs certifiés disposant d’autorisations d’accès adaptées au caractère plus ou moins sensible des données, ou d’un accès via des analyses partageant uniquement des résultats dépersonnalisés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i="1" kern="1200" baseline="0" dirty="0">
                <a:solidFill>
                  <a:schemeClr val="tx1"/>
                </a:solidFill>
                <a:effectLst/>
                <a:latin typeface="+mn-lt"/>
                <a:ea typeface="+mn-ea"/>
                <a:cs typeface="+mn-cs"/>
              </a:rPr>
              <a:t>   b. favoriser un accès interrogeable à des métadonnées décrivant ces ensembles de données, tout en respectant les droits reconnus par la loi, les principes éthiques et/ou les intérêts légitimes.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800" i="1" kern="1200" baseline="0" dirty="0">
              <a:solidFill>
                <a:schemeClr val="tx1"/>
              </a:solidFill>
              <a:effectLst/>
              <a:latin typeface="+mn-lt"/>
              <a:ea typeface="+mn-ea"/>
              <a:cs typeface="+mn-cs"/>
            </a:endParaRPr>
          </a:p>
          <a:p>
            <a:r>
              <a:rPr lang="fr-FR" sz="1000" dirty="0"/>
              <a:t>Relation étroite entre science ouverte et intégrité scientifique. Blog de l’Institut Pasteur. Avril 2023. </a:t>
            </a:r>
            <a:r>
              <a:rPr lang="fr-FR" sz="900" dirty="0">
                <a:hlinkClick r:id="rId13"/>
              </a:rPr>
              <a:t>https://openscience.pasteur.fr/2023/04/11/la-relation-etroite-entre-science-ouverte-et-integrite-scientifique/</a:t>
            </a:r>
            <a:r>
              <a:rPr lang="fr-FR" sz="900" dirty="0"/>
              <a:t> </a:t>
            </a:r>
          </a:p>
          <a:p>
            <a:r>
              <a:rPr lang="fr-FR" sz="900" dirty="0">
                <a:solidFill>
                  <a:prstClr val="black"/>
                </a:solidFill>
                <a:cs typeface="Times New Roman"/>
              </a:rPr>
              <a:t>la science ouverte tente de compenser les dérives liées à la pression de publication telles que la fraude, le plagiat ou la baisse des exigences de qualité ou de reproductibilité des travaux. L’ouverture des publications, des données et codes sources permet de mieux détecter les erreurs, fraudes et plagiats ; La science ouverte favorise la multiplication de nouvelles façons de publier la science : articles exécutables, data papers, </a:t>
            </a:r>
            <a:r>
              <a:rPr lang="fr-FR" sz="900" dirty="0" err="1">
                <a:solidFill>
                  <a:prstClr val="black"/>
                </a:solidFill>
                <a:cs typeface="Times New Roman"/>
              </a:rPr>
              <a:t>lab</a:t>
            </a:r>
            <a:r>
              <a:rPr lang="fr-FR" sz="900" dirty="0">
                <a:solidFill>
                  <a:prstClr val="black"/>
                </a:solidFill>
                <a:cs typeface="Times New Roman"/>
              </a:rPr>
              <a:t> et </a:t>
            </a:r>
            <a:r>
              <a:rPr lang="fr-FR" sz="900" dirty="0" err="1">
                <a:solidFill>
                  <a:prstClr val="black"/>
                </a:solidFill>
                <a:cs typeface="Times New Roman"/>
              </a:rPr>
              <a:t>study</a:t>
            </a:r>
            <a:r>
              <a:rPr lang="fr-FR" sz="900" dirty="0">
                <a:solidFill>
                  <a:prstClr val="black"/>
                </a:solidFill>
                <a:cs typeface="Times New Roman"/>
              </a:rPr>
              <a:t> </a:t>
            </a:r>
            <a:r>
              <a:rPr lang="fr-FR" sz="900" dirty="0" err="1">
                <a:solidFill>
                  <a:prstClr val="black"/>
                </a:solidFill>
                <a:cs typeface="Times New Roman"/>
              </a:rPr>
              <a:t>protocols</a:t>
            </a:r>
            <a:r>
              <a:rPr lang="fr-FR" sz="900" dirty="0">
                <a:solidFill>
                  <a:prstClr val="black"/>
                </a:solidFill>
                <a:cs typeface="Times New Roman"/>
              </a:rPr>
              <a:t>, </a:t>
            </a:r>
            <a:r>
              <a:rPr lang="fr-FR" sz="900" dirty="0" err="1">
                <a:solidFill>
                  <a:prstClr val="black"/>
                </a:solidFill>
                <a:cs typeface="Times New Roman"/>
              </a:rPr>
              <a:t>registered</a:t>
            </a:r>
            <a:r>
              <a:rPr lang="fr-FR" sz="900" dirty="0">
                <a:solidFill>
                  <a:prstClr val="black"/>
                </a:solidFill>
                <a:cs typeface="Times New Roman"/>
              </a:rPr>
              <a:t> reports, software papers… Ces nouvelles pratiques permettent à tous de voir dans le détail la façon dont la recherche est menée et d’optimiser sa robustesse et sa qualité.</a:t>
            </a:r>
          </a:p>
          <a:p>
            <a:pPr lvl="0" algn="just">
              <a:buClr>
                <a:srgbClr val="4BACC6"/>
              </a:buClr>
              <a:defRPr/>
            </a:pPr>
            <a:r>
              <a:rPr lang="fr-FR" sz="900" dirty="0">
                <a:solidFill>
                  <a:prstClr val="black"/>
                </a:solidFill>
                <a:cs typeface="Times New Roman"/>
              </a:rPr>
              <a:t>Ouvrir ses données et codes oblige à les organiser et les documenter ce qui facilite leur reproductibilité et leur réutilisation. </a:t>
            </a:r>
            <a:r>
              <a:rPr lang="fr-FR" sz="900" dirty="0"/>
              <a:t>L’open </a:t>
            </a:r>
            <a:r>
              <a:rPr lang="fr-FR" sz="900" dirty="0" err="1"/>
              <a:t>peer</a:t>
            </a:r>
            <a:r>
              <a:rPr lang="fr-FR" sz="900" dirty="0"/>
              <a:t> </a:t>
            </a:r>
            <a:r>
              <a:rPr lang="fr-FR" sz="900" dirty="0" err="1"/>
              <a:t>reviewing</a:t>
            </a:r>
            <a:r>
              <a:rPr lang="fr-FR" sz="900" dirty="0"/>
              <a:t> permet de lever certains biais liés aux conflits d’intérêt ou aux partis pris lors de la révision des publications et améliore globalement la qualité du </a:t>
            </a:r>
            <a:r>
              <a:rPr lang="fr-FR" sz="900" dirty="0" err="1"/>
              <a:t>peer</a:t>
            </a:r>
            <a:r>
              <a:rPr lang="fr-FR" sz="900" dirty="0"/>
              <a:t> </a:t>
            </a:r>
            <a:r>
              <a:rPr lang="fr-FR" sz="900" dirty="0" err="1"/>
              <a:t>reviewing</a:t>
            </a:r>
            <a:r>
              <a:rPr lang="fr-FR" sz="900" dirty="0"/>
              <a:t> (ton plus constructif, plus courtois…).</a:t>
            </a:r>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5166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dirty="0"/>
              <a:t>PGD du projet PIE News - </a:t>
            </a:r>
            <a:r>
              <a:rPr lang="en-US" sz="1100" dirty="0"/>
              <a:t>POVERTY, INCOME, AND EMPLOYMENT NEWS.</a:t>
            </a:r>
          </a:p>
          <a:p>
            <a:r>
              <a:rPr lang="fr-FR" sz="1100" dirty="0">
                <a:hlinkClick r:id="rId3"/>
              </a:rPr>
              <a:t>https://cordis.europa.eu/project/id/687922/results</a:t>
            </a:r>
            <a:r>
              <a:rPr lang="fr-FR" sz="1100" dirty="0"/>
              <a:t> </a:t>
            </a:r>
          </a:p>
          <a:p>
            <a:r>
              <a:rPr lang="fr-FR" sz="1100" dirty="0" err="1"/>
              <a:t>Acces</a:t>
            </a:r>
            <a:r>
              <a:rPr lang="fr-FR" sz="1100" dirty="0"/>
              <a:t> au PGD dans « </a:t>
            </a:r>
            <a:r>
              <a:rPr lang="fr-FR" sz="1100" dirty="0" err="1"/>
              <a:t>Results</a:t>
            </a:r>
            <a:r>
              <a:rPr lang="fr-FR" sz="1100" dirty="0"/>
              <a:t> » et dans « Open Research Data Pilot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430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defRPr/>
            </a:pPr>
            <a:r>
              <a:rPr lang="fr-FR" b="0" dirty="0"/>
              <a:t>Projet </a:t>
            </a:r>
            <a:r>
              <a:rPr lang="fr-FR" b="1" dirty="0"/>
              <a:t>STIRRER</a:t>
            </a:r>
            <a:r>
              <a:rPr lang="fr-FR" dirty="0"/>
              <a:t> - Rôle des modifications épigénétiques et transcriptomiques dans la modification des règles de la recombinaison chez des hybrides interspécifiques: modèle </a:t>
            </a:r>
            <a:r>
              <a:rPr lang="fr-FR" dirty="0" err="1"/>
              <a:t>Brassica</a:t>
            </a:r>
            <a:r>
              <a:rPr lang="fr-FR" dirty="0"/>
              <a:t> .</a:t>
            </a:r>
          </a:p>
          <a:p>
            <a:pPr lvl="0">
              <a:defRPr/>
            </a:pPr>
            <a:r>
              <a:rPr lang="fr-FR" dirty="0"/>
              <a:t>Projet ANR, coordination </a:t>
            </a:r>
            <a:r>
              <a:rPr lang="fr-FR" b="0" dirty="0"/>
              <a:t>INRA: </a:t>
            </a:r>
            <a:r>
              <a:rPr lang="fr-FR" sz="900" b="0" dirty="0">
                <a:hlinkClick r:id="rId3"/>
              </a:rPr>
              <a:t>https://anr.fr/Projet-ANR-19-CE20-0013</a:t>
            </a:r>
            <a:r>
              <a:rPr lang="fr-FR" sz="9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PGD est accessible sur le site DMP </a:t>
            </a:r>
            <a:r>
              <a:rPr lang="fr-FR" b="0" dirty="0" err="1"/>
              <a:t>OPIDoR</a:t>
            </a:r>
            <a:r>
              <a:rPr lang="fr-FR" b="0" dirty="0"/>
              <a:t> dans « </a:t>
            </a:r>
            <a:r>
              <a:rPr lang="fr-FR" b="0" dirty="0" err="1"/>
              <a:t>DMPs</a:t>
            </a:r>
            <a:r>
              <a:rPr lang="fr-FR" b="0" dirty="0"/>
              <a:t> publics » </a:t>
            </a:r>
            <a:r>
              <a:rPr lang="fr-FR" sz="900" b="0" dirty="0">
                <a:hlinkClick r:id="rId4"/>
              </a:rPr>
              <a:t>https://dmp.opidor.fr/public_plans</a:t>
            </a:r>
            <a:r>
              <a:rPr lang="fr-FR" sz="900" b="0" dirty="0"/>
              <a:t> </a:t>
            </a:r>
          </a:p>
          <a:p>
            <a:endParaRPr lang="fr-FR" sz="1100" dirty="0"/>
          </a:p>
          <a:p>
            <a:pPr>
              <a:spcBef>
                <a:spcPts val="600"/>
              </a:spcBef>
            </a:pPr>
            <a:r>
              <a:rPr lang="fr-FR" dirty="0"/>
              <a:t>Projet </a:t>
            </a:r>
            <a:r>
              <a:rPr lang="fr-FR" b="1" dirty="0"/>
              <a:t>OPTIMA</a:t>
            </a:r>
            <a:r>
              <a:rPr lang="fr-FR" dirty="0"/>
              <a:t> - </a:t>
            </a:r>
            <a:r>
              <a:rPr lang="en-US" dirty="0" err="1"/>
              <a:t>Optimised</a:t>
            </a:r>
            <a:r>
              <a:rPr lang="en-US" dirty="0"/>
              <a:t> Pest Integrated Management to precisely detect and control plant diseases in perennial crops and open-field vegetables. </a:t>
            </a:r>
            <a:r>
              <a:rPr lang="en-US" dirty="0" err="1"/>
              <a:t>Projet</a:t>
            </a:r>
            <a:r>
              <a:rPr lang="en-US" dirty="0"/>
              <a:t> H2020: </a:t>
            </a:r>
            <a:r>
              <a:rPr lang="en-US" sz="900" dirty="0">
                <a:hlinkClick r:id="rId5"/>
              </a:rPr>
              <a:t>http://optima-h2020.eu/</a:t>
            </a:r>
            <a:endParaRPr lang="en-US" sz="900" dirty="0"/>
          </a:p>
          <a:p>
            <a:r>
              <a:rPr lang="en-US" dirty="0"/>
              <a:t>PGD V1: </a:t>
            </a:r>
            <a:r>
              <a:rPr lang="en-US" sz="900" dirty="0">
                <a:hlinkClick r:id="rId6"/>
              </a:rPr>
              <a:t>http://optima-h2020.eu/wp-content/uploads/2019/11/Deliverable-8.2-Data-Management-Plan-Support-Pack.pdf</a:t>
            </a:r>
            <a:endParaRPr lang="en-US" sz="9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2261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Existe-t-il des pratiques recommandées par votre communauté : méthodes, protocoles, normes, unités de mesure, format,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1098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25512" y="4387850"/>
            <a:ext cx="5099049" cy="4156075"/>
          </a:xfrm>
          <a:prstGeom prst="rect">
            <a:avLst/>
          </a:prstGeom>
        </p:spPr>
        <p:txBody>
          <a:bodyPr lIns="91425" tIns="91425" rIns="91425" bIns="91425" anchor="ctr" anchorCtr="0">
            <a:noAutofit/>
          </a:bodyPr>
          <a:lstStyle/>
          <a:p>
            <a:pPr>
              <a:spcBef>
                <a:spcPts val="0"/>
              </a:spcBef>
              <a:buNone/>
            </a:pPr>
            <a:r>
              <a:rPr lang="en-US" sz="1000" dirty="0" err="1">
                <a:latin typeface="+mn-lt"/>
              </a:rPr>
              <a:t>Référence</a:t>
            </a:r>
            <a:r>
              <a:rPr lang="en-US" sz="1000" dirty="0">
                <a:latin typeface="+mn-lt"/>
              </a:rPr>
              <a:t> de </a:t>
            </a:r>
            <a:r>
              <a:rPr lang="en-US" sz="1000" dirty="0" err="1">
                <a:latin typeface="+mn-lt"/>
              </a:rPr>
              <a:t>l’article</a:t>
            </a:r>
            <a:r>
              <a:rPr lang="en-US" sz="1000" dirty="0">
                <a:latin typeface="+mn-lt"/>
              </a:rPr>
              <a:t> de Michener: </a:t>
            </a:r>
            <a:r>
              <a:rPr lang="en-US" sz="1000" dirty="0" err="1">
                <a:latin typeface="+mn-lt"/>
              </a:rPr>
              <a:t>Nongeospatial</a:t>
            </a:r>
            <a:r>
              <a:rPr lang="en-US" sz="1000" dirty="0">
                <a:latin typeface="+mn-lt"/>
              </a:rPr>
              <a:t> Metadata for the Ecological Sciences. 1997. </a:t>
            </a:r>
            <a:r>
              <a:rPr lang="en-US" sz="1000" dirty="0">
                <a:latin typeface="+mn-lt"/>
                <a:hlinkClick r:id="rId3"/>
              </a:rPr>
              <a:t>https://esajournals.onlinelibrary.wiley.com/doi/full/10.1890/1051-0761%281997%29007%5B0330%3ANMFTES%5D2.0.CO%3B2</a:t>
            </a:r>
            <a:r>
              <a:rPr lang="en-US" sz="1000" dirty="0">
                <a:latin typeface="+mn-lt"/>
              </a:rPr>
              <a:t> </a:t>
            </a:r>
          </a:p>
          <a:p>
            <a:pPr>
              <a:spcBef>
                <a:spcPts val="600"/>
              </a:spcBef>
              <a:spcAft>
                <a:spcPts val="600"/>
              </a:spcAft>
              <a:buNone/>
            </a:pPr>
            <a:r>
              <a:rPr lang="en-US" sz="1000" dirty="0">
                <a:latin typeface="+mn-lt"/>
              </a:rPr>
              <a:t>Metadata are also very important for understanding</a:t>
            </a:r>
            <a:r>
              <a:rPr lang="en-US" sz="1000" baseline="0" dirty="0">
                <a:latin typeface="+mn-lt"/>
              </a:rPr>
              <a:t> and reusing scientific data. </a:t>
            </a:r>
            <a:r>
              <a:rPr lang="en-US" sz="1000" dirty="0">
                <a:latin typeface="+mn-lt"/>
              </a:rPr>
              <a:t>At the time of data development, scientists know the most about</a:t>
            </a:r>
            <a:r>
              <a:rPr lang="en-US" sz="1000" baseline="0" dirty="0">
                <a:latin typeface="+mn-lt"/>
              </a:rPr>
              <a:t> their dataset and the steps that were taken to create it. Over time, memory of the details begins to fade. Circumstances in life can intervene, and eventually the knowledge about the dataset is gone. Without a metadata record, information about the dataset could be lost forever, therefore, making the data unusable. </a:t>
            </a:r>
          </a:p>
          <a:p>
            <a:pPr marL="0" marR="0" indent="0" algn="l" defTabSz="457200" rtl="0" eaLnBrk="0" fontAlgn="base" latinLnBrk="0" hangingPunct="0">
              <a:spcBef>
                <a:spcPts val="600"/>
              </a:spcBef>
              <a:spcAft>
                <a:spcPts val="600"/>
              </a:spcAft>
              <a:buClrTx/>
              <a:buSzTx/>
              <a:buFontTx/>
              <a:buNone/>
              <a:tabLst/>
              <a:defRPr/>
            </a:pPr>
            <a:r>
              <a:rPr lang="en-US" sz="1000" dirty="0">
                <a:latin typeface="+mn-lt"/>
                <a:ea typeface="ＭＳ Ｐゴシック" pitchFamily="34" charset="-128"/>
              </a:rPr>
              <a:t>This graph illustrates the phenomenon of “information entropy</a:t>
            </a:r>
            <a:r>
              <a:rPr lang="en-US" altLang="en-US" sz="1000" dirty="0">
                <a:latin typeface="+mn-lt"/>
                <a:ea typeface="ＭＳ Ｐゴシック" pitchFamily="34" charset="-128"/>
              </a:rPr>
              <a:t>”</a:t>
            </a:r>
            <a:r>
              <a:rPr lang="en-US" sz="1000" dirty="0">
                <a:latin typeface="+mn-lt"/>
                <a:ea typeface="ＭＳ Ｐゴシック" pitchFamily="34" charset="-128"/>
              </a:rPr>
              <a:t>, associated with research. At the time of the research project, a scientists memory is fresh. Details about the development of the dataset are easily recalled, and it is a good time to document information about the process. Over time, memory of the details begins to fade. A variety of circumstances can intervene, and eventually detailed knowledge about the dataset fades. Without a metadata record, this data might be unusable. A dataset it not considered complete without a metadata record to accompany it.  </a:t>
            </a:r>
          </a:p>
          <a:p>
            <a:pPr>
              <a:spcBef>
                <a:spcPts val="0"/>
              </a:spcBef>
              <a:buNone/>
            </a:pPr>
            <a:endParaRPr dirty="0"/>
          </a:p>
        </p:txBody>
      </p:sp>
      <p:sp>
        <p:nvSpPr>
          <p:cNvPr id="93" name="Shape 93"/>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863623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25512" y="4387850"/>
            <a:ext cx="5099049" cy="4156075"/>
          </a:xfrm>
          <a:prstGeom prst="rect">
            <a:avLst/>
          </a:prstGeom>
        </p:spPr>
        <p:txBody>
          <a:bodyPr lIns="91425" tIns="91425" rIns="91425" bIns="91425" anchor="ctr" anchorCtr="0">
            <a:noAutofit/>
          </a:bodyPr>
          <a:lstStyle/>
          <a:p>
            <a:pPr>
              <a:spcBef>
                <a:spcPts val="0"/>
              </a:spcBef>
              <a:buNone/>
            </a:pPr>
            <a:endParaRPr dirty="0"/>
          </a:p>
        </p:txBody>
      </p:sp>
      <p:sp>
        <p:nvSpPr>
          <p:cNvPr id="93" name="Shape 93"/>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882009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533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57210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L’interopérabilité et la réutilisabilité des données exigent qu’elles soient accompagnées de toute la documentation permettant de les comprendre, de les interpréter et de les réutiliser.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Documentation should be seen as serving multiple purposes, supporting reproducibility, linkage, quality checking, understandability and transparency of the collection and storage process, thereby helping to build trust. (</a:t>
            </a:r>
            <a:r>
              <a:rPr lang="en-US" sz="1000" b="0" dirty="0" err="1"/>
              <a:t>issu</a:t>
            </a:r>
            <a:r>
              <a:rPr lang="en-US" sz="1000" b="0" dirty="0"/>
              <a:t> du RDA-WG-COVID-19 – social science subgroup: </a:t>
            </a:r>
            <a:r>
              <a:rPr lang="en-US" sz="900" b="0" dirty="0">
                <a:hlinkClick r:id="rId3"/>
              </a:rPr>
              <a:t>https://docs.google.com/document/d/1TmMdq-93cAquy0DbV90XO0GfLu5JfI6mpgkt6KewjK8/edit#heading=h.6n0xh9iurstq</a:t>
            </a:r>
            <a:r>
              <a:rPr lang="en-US" sz="900" b="0" dirty="0"/>
              <a:t> )</a:t>
            </a:r>
          </a:p>
          <a:p>
            <a:endParaRPr lang="en-US" sz="800" kern="1200" dirty="0">
              <a:solidFill>
                <a:schemeClr val="tx1"/>
              </a:solidFill>
              <a:effectLst/>
              <a:latin typeface="+mn-lt"/>
              <a:ea typeface="+mn-ea"/>
              <a:cs typeface="+mn-cs"/>
            </a:endParaRPr>
          </a:p>
          <a:p>
            <a:r>
              <a:rPr lang="fr-FR" sz="1000" dirty="0"/>
              <a:t>Extrait du modèle de PGD de l’ANR</a:t>
            </a:r>
          </a:p>
          <a:p>
            <a:r>
              <a:rPr lang="fr-FR" sz="1000" dirty="0"/>
              <a:t>- Détailler le format des données : la manière selon laquelle les données sont codées pour le stockage, généralement reflétée par l'extension du nom de fichier (par exemple </a:t>
            </a:r>
            <a:r>
              <a:rPr lang="fr-FR" sz="1000" dirty="0" err="1"/>
              <a:t>pdf</a:t>
            </a:r>
            <a:r>
              <a:rPr lang="fr-FR" sz="1000" dirty="0"/>
              <a:t>, </a:t>
            </a:r>
            <a:r>
              <a:rPr lang="fr-FR" sz="1000" dirty="0" err="1"/>
              <a:t>xls</a:t>
            </a:r>
            <a:r>
              <a:rPr lang="fr-FR" sz="1000" dirty="0"/>
              <a:t>, doc, txt, ou </a:t>
            </a:r>
            <a:r>
              <a:rPr lang="fr-FR" sz="1000" dirty="0" err="1"/>
              <a:t>rdf</a:t>
            </a:r>
            <a:r>
              <a:rPr lang="fr-FR" sz="1000" dirty="0"/>
              <a:t>).</a:t>
            </a:r>
          </a:p>
          <a:p>
            <a:r>
              <a:rPr lang="fr-FR" sz="1000" dirty="0"/>
              <a:t>Justifier l'utilisation de certains formats. Par exemple, les choix d’un format peuvent être guidés par l’expertise du personnel de l'organisme, ou par une préférence pour les formats ouverts, par les standards de format acceptés par les entrepôts de données, par l’usage largement répandu dans une communauté de recherche ou par le logiciel ou l'équipement qui sera utilisé.</a:t>
            </a:r>
          </a:p>
          <a:p>
            <a:r>
              <a:rPr lang="fr-FR" sz="1000" dirty="0"/>
              <a:t>Privilégier les formats standards et ouverts car ils facilitent le partage et la réutilisation à long terme des données (plusieurs catalogues fournissent des listes de ces "formats préférés").</a:t>
            </a:r>
          </a:p>
          <a:p>
            <a:r>
              <a:rPr lang="fr-FR" sz="1000" dirty="0"/>
              <a:t>- Indiquer comment les données seront organisées au cours du projet, en mentionnant par exemple les conventions de nommage, le contrôle de version et les structures des dossiers. Des données bien classées et gérées de façon cohérente seront plus faciles à retrouver, à comprendre et à réutiliser.</a:t>
            </a:r>
          </a:p>
          <a:p>
            <a:endParaRPr lang="fr-FR" sz="800" dirty="0"/>
          </a:p>
          <a:p>
            <a:r>
              <a:rPr lang="en-US" sz="1000" kern="1200" dirty="0" err="1">
                <a:solidFill>
                  <a:schemeClr val="tx1"/>
                </a:solidFill>
                <a:effectLst/>
                <a:latin typeface="+mn-lt"/>
                <a:ea typeface="+mn-ea"/>
                <a:cs typeface="+mn-cs"/>
              </a:rPr>
              <a:t>Issu</a:t>
            </a:r>
            <a:r>
              <a:rPr lang="en-US" sz="1000" kern="1200" dirty="0">
                <a:solidFill>
                  <a:schemeClr val="tx1"/>
                </a:solidFill>
                <a:effectLst/>
                <a:latin typeface="+mn-lt"/>
                <a:ea typeface="+mn-ea"/>
                <a:cs typeface="+mn-cs"/>
              </a:rPr>
              <a:t> des recommendations du RDA-WG-COVID-19 (page 14): </a:t>
            </a:r>
            <a:r>
              <a:rPr lang="en-US" sz="900" kern="1200" dirty="0">
                <a:solidFill>
                  <a:schemeClr val="tx1"/>
                </a:solidFill>
                <a:effectLst/>
                <a:latin typeface="+mn-lt"/>
                <a:ea typeface="+mn-ea"/>
                <a:cs typeface="+mn-cs"/>
                <a:hlinkClick r:id="rId4"/>
              </a:rPr>
              <a:t>https://www.rd-alliance.org/system/files/RDA%20COVID-19%3B%20recommendations%20and%20guidelines%2C%201st%20release%2024%20April%202020.pdf</a:t>
            </a:r>
            <a:r>
              <a:rPr lang="en-US" sz="900" kern="1200" dirty="0">
                <a:solidFill>
                  <a:schemeClr val="tx1"/>
                </a:solidFill>
                <a:effectLst/>
                <a:latin typeface="+mn-lt"/>
                <a:ea typeface="+mn-ea"/>
                <a:cs typeface="+mn-cs"/>
              </a:rPr>
              <a:t>  </a:t>
            </a:r>
          </a:p>
          <a:p>
            <a:r>
              <a:rPr lang="en-US" sz="1000" i="1" kern="1200" dirty="0">
                <a:solidFill>
                  <a:schemeClr val="tx1"/>
                </a:solidFill>
                <a:effectLst/>
                <a:latin typeface="+mn-lt"/>
                <a:ea typeface="+mn-ea"/>
                <a:cs typeface="+mn-cs"/>
              </a:rPr>
              <a:t>The key elements that block sharing and reuse of epidemiology data are common across many domains. These include </a:t>
            </a:r>
            <a:r>
              <a:rPr lang="en-US" sz="1000" b="1" i="1" kern="1200" dirty="0">
                <a:solidFill>
                  <a:schemeClr val="tx1"/>
                </a:solidFill>
                <a:effectLst/>
                <a:latin typeface="+mn-lt"/>
                <a:ea typeface="+mn-ea"/>
                <a:cs typeface="+mn-cs"/>
              </a:rPr>
              <a:t>non-machine-readable data </a:t>
            </a:r>
            <a:r>
              <a:rPr lang="en-US" sz="1000" i="1" kern="1200" dirty="0">
                <a:solidFill>
                  <a:schemeClr val="tx1"/>
                </a:solidFill>
                <a:effectLst/>
                <a:latin typeface="+mn-lt"/>
                <a:ea typeface="+mn-ea"/>
                <a:cs typeface="+mn-cs"/>
              </a:rPr>
              <a:t>(e.g., PDF), </a:t>
            </a:r>
            <a:r>
              <a:rPr lang="en-US" sz="1000" b="1" i="1" kern="1200" dirty="0">
                <a:solidFill>
                  <a:schemeClr val="tx1"/>
                </a:solidFill>
                <a:effectLst/>
                <a:latin typeface="+mn-lt"/>
                <a:ea typeface="+mn-ea"/>
                <a:cs typeface="+mn-cs"/>
              </a:rPr>
              <a:t>heterogeneous measurement standards</a:t>
            </a:r>
            <a:r>
              <a:rPr lang="en-US" sz="1000" i="1" kern="1200" dirty="0">
                <a:solidFill>
                  <a:schemeClr val="tx1"/>
                </a:solidFill>
                <a:effectLst/>
                <a:latin typeface="+mn-lt"/>
                <a:ea typeface="+mn-ea"/>
                <a:cs typeface="+mn-cs"/>
              </a:rPr>
              <a:t>, divergent metadata formats, lack of version control, fragmented datasets, delays in releasing data, non-standard definitions and reporting parameters, lack of metadata, unavailable or undocumented computer code, frequently changing web addresses, copyright and usage conditions, translation requirements, consents, approvals, and legal restrictions. </a:t>
            </a:r>
          </a:p>
          <a:p>
            <a:endParaRPr lang="en-US" sz="1000" i="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86</a:t>
            </a:fld>
            <a:endParaRPr lang="fr-FR" dirty="0"/>
          </a:p>
        </p:txBody>
      </p:sp>
    </p:spTree>
    <p:extLst>
      <p:ext uri="{BB962C8B-B14F-4D97-AF65-F5344CB8AC3E}">
        <p14:creationId xmlns:p14="http://schemas.microsoft.com/office/powerpoint/2010/main" val="37067975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25512" y="4387850"/>
            <a:ext cx="5209629" cy="6840165"/>
          </a:xfrm>
          <a:prstGeom prst="rect">
            <a:avLst/>
          </a:prstGeom>
        </p:spPr>
        <p:txBody>
          <a:bodyPr lIns="91425" tIns="91425" rIns="91425" bIns="91425" anchor="ctr" anchorCtr="0">
            <a:noAutofit/>
          </a:bodyPr>
          <a:lstStyle/>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endParaRPr lang="en-US" sz="1000" dirty="0"/>
          </a:p>
          <a:p>
            <a:pPr lvl="0">
              <a:spcBef>
                <a:spcPts val="600"/>
              </a:spcBef>
              <a:defRPr/>
            </a:pPr>
            <a:r>
              <a:rPr lang="en-US" sz="1000" dirty="0" err="1"/>
              <a:t>DoRaNum</a:t>
            </a:r>
            <a:r>
              <a:rPr lang="en-US" sz="1000" dirty="0"/>
              <a:t> (CNRS) - </a:t>
            </a:r>
            <a:r>
              <a:rPr lang="fr-FR" sz="1000" dirty="0">
                <a:hlinkClick r:id="rId3"/>
              </a:rPr>
              <a:t>Format ouvert ou fermé ? </a:t>
            </a:r>
            <a:r>
              <a:rPr lang="fr-FR" sz="1000" dirty="0"/>
              <a:t> Quizz: </a:t>
            </a:r>
            <a:r>
              <a:rPr lang="fr-FR" sz="900" dirty="0">
                <a:hlinkClick r:id="rId3"/>
              </a:rPr>
              <a:t>https://doranum.fr/stockage-archivage/quiz-format-ouvert-ou-ferme/</a:t>
            </a:r>
            <a:r>
              <a:rPr lang="fr-FR" sz="900" dirty="0"/>
              <a:t>  </a:t>
            </a:r>
            <a:r>
              <a:rPr lang="en-US" sz="1000" dirty="0"/>
              <a:t>Standards de formats </a:t>
            </a:r>
            <a:r>
              <a:rPr lang="en-US" sz="1000" dirty="0" err="1"/>
              <a:t>ouverts</a:t>
            </a:r>
            <a:r>
              <a:rPr lang="en-US" sz="1000" dirty="0"/>
              <a:t> pour les </a:t>
            </a:r>
            <a:r>
              <a:rPr lang="en-US" sz="1000" dirty="0" err="1"/>
              <a:t>données</a:t>
            </a:r>
            <a:r>
              <a:rPr lang="en-US" sz="1000" dirty="0"/>
              <a:t> (</a:t>
            </a:r>
            <a:r>
              <a:rPr lang="en-US" sz="900" dirty="0">
                <a:hlinkClick r:id="rId4"/>
              </a:rPr>
              <a:t>https://doranum.fr/wp-content/uploads/FS2_liste_indicative_formats_V1.pdf</a:t>
            </a:r>
            <a:r>
              <a:rPr lang="en-US" sz="900" dirty="0"/>
              <a:t>).</a:t>
            </a:r>
            <a:endParaRPr lang="fr-FR" sz="900"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baseline="0" dirty="0"/>
              <a:t>CINES </a:t>
            </a:r>
            <a:r>
              <a:rPr lang="fr-FR" sz="1000" dirty="0">
                <a:hlinkClick r:id="rId5"/>
              </a:rPr>
              <a:t>: https://facile.cines.fr/</a:t>
            </a:r>
            <a:r>
              <a:rPr lang="fr-FR" sz="1000" dirty="0"/>
              <a:t>  service de validation des formats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baseline="0" dirty="0"/>
              <a:t>Guide : data formats to consider when creating a DMP (</a:t>
            </a:r>
            <a:r>
              <a:rPr lang="en-US" sz="1000" baseline="0" dirty="0" err="1"/>
              <a:t>OpenAire</a:t>
            </a:r>
            <a:r>
              <a:rPr lang="en-US" sz="1000" baseline="0" dirty="0"/>
              <a:t>) </a:t>
            </a:r>
            <a:r>
              <a:rPr lang="en-US" sz="1000" baseline="0" dirty="0">
                <a:hlinkClick r:id="rId6"/>
              </a:rPr>
              <a:t>https://zenodo.org/record/4041512#.X-3olhbjLVj</a:t>
            </a:r>
            <a:r>
              <a:rPr lang="en-US" sz="1000" baseline="0" dirty="0"/>
              <a:t>   </a:t>
            </a:r>
            <a:endParaRPr lang="fr-FR" sz="1000" dirty="0"/>
          </a:p>
          <a:p>
            <a:pPr>
              <a:spcBef>
                <a:spcPts val="600"/>
              </a:spcBef>
            </a:pPr>
            <a:r>
              <a:rPr lang="fr-FR" sz="1000" baseline="0" dirty="0"/>
              <a:t>File formats selon le guide de l’OSF: </a:t>
            </a:r>
            <a:r>
              <a:rPr lang="fr-FR" sz="1000" baseline="0" dirty="0">
                <a:hlinkClick r:id="rId7"/>
              </a:rPr>
              <a:t>https://help.osf.io/hc/en-us/articles/360019931133-Creating-a-data-management-plan-DMP-document</a:t>
            </a:r>
            <a:r>
              <a:rPr lang="fr-FR" sz="1000" baseline="0" dirty="0"/>
              <a:t> </a:t>
            </a:r>
          </a:p>
          <a:p>
            <a:r>
              <a:rPr lang="en-US" sz="1000" dirty="0"/>
              <a:t>File formats that are likely to be accessible are those that are:</a:t>
            </a:r>
          </a:p>
          <a:p>
            <a:pPr lvl="1"/>
            <a:r>
              <a:rPr lang="en-US" sz="900" dirty="0"/>
              <a:t>Non-proprietary</a:t>
            </a:r>
          </a:p>
          <a:p>
            <a:pPr lvl="2"/>
            <a:r>
              <a:rPr lang="en-US" sz="900" dirty="0"/>
              <a:t>For spreadsheets: Comma Separated Values (.csv)</a:t>
            </a:r>
          </a:p>
          <a:p>
            <a:pPr lvl="2"/>
            <a:r>
              <a:rPr lang="en-US" sz="900" dirty="0"/>
              <a:t>For text: plain text (.txt), or if formatting is needed, PDF/A (.pdf)</a:t>
            </a:r>
          </a:p>
          <a:p>
            <a:pPr lvl="2"/>
            <a:r>
              <a:rPr lang="en-US" sz="900" dirty="0"/>
              <a:t>For presentations: PDF/A (.pdf)</a:t>
            </a:r>
          </a:p>
          <a:p>
            <a:pPr lvl="2"/>
            <a:r>
              <a:rPr lang="en-US" sz="900" dirty="0"/>
              <a:t>For images: TIFF (.</a:t>
            </a:r>
            <a:r>
              <a:rPr lang="en-US" sz="900" dirty="0" err="1"/>
              <a:t>tif</a:t>
            </a:r>
            <a:r>
              <a:rPr lang="en-US" sz="900" dirty="0"/>
              <a:t>, .tiff), or PNG (.</a:t>
            </a:r>
            <a:r>
              <a:rPr lang="en-US" sz="900" dirty="0" err="1"/>
              <a:t>png</a:t>
            </a:r>
            <a:r>
              <a:rPr lang="en-US" sz="900" dirty="0"/>
              <a:t>)</a:t>
            </a:r>
          </a:p>
          <a:p>
            <a:pPr lvl="2"/>
            <a:r>
              <a:rPr lang="en-US" sz="900" dirty="0"/>
              <a:t>For videos: MPEG-4 (.mp4)</a:t>
            </a:r>
          </a:p>
          <a:p>
            <a:pPr lvl="1"/>
            <a:r>
              <a:rPr lang="en-US" sz="900" dirty="0"/>
              <a:t>Open, with documented standards</a:t>
            </a:r>
          </a:p>
          <a:p>
            <a:pPr lvl="1"/>
            <a:r>
              <a:rPr lang="en-US" sz="900" dirty="0"/>
              <a:t>In common usage by the research community</a:t>
            </a:r>
          </a:p>
          <a:p>
            <a:pPr lvl="1"/>
            <a:r>
              <a:rPr lang="en-US" sz="900" dirty="0"/>
              <a:t>Using standard character encodings (i.e., ASCII, UTF-8)</a:t>
            </a:r>
          </a:p>
          <a:p>
            <a:pPr lvl="1"/>
            <a:r>
              <a:rPr lang="en-US" sz="900" dirty="0"/>
              <a:t>Uncompressed (space permitting)</a:t>
            </a:r>
          </a:p>
          <a:p>
            <a:r>
              <a:rPr lang="fr-FR" sz="1000" dirty="0"/>
              <a:t>Exemples de formats:  </a:t>
            </a:r>
          </a:p>
          <a:p>
            <a:r>
              <a:rPr lang="fr-FR" sz="1000" dirty="0"/>
              <a:t>	For images: PNG, JPEG, TIFF</a:t>
            </a:r>
          </a:p>
          <a:p>
            <a:r>
              <a:rPr lang="fr-FR" sz="1000" dirty="0"/>
              <a:t>	GIS data can </a:t>
            </a:r>
            <a:r>
              <a:rPr lang="fr-FR" sz="1000" dirty="0" err="1"/>
              <a:t>be</a:t>
            </a:r>
            <a:r>
              <a:rPr lang="fr-FR" sz="1000" dirty="0"/>
              <a:t> </a:t>
            </a:r>
            <a:r>
              <a:rPr lang="fr-FR" sz="1000" dirty="0" err="1"/>
              <a:t>exported</a:t>
            </a:r>
            <a:r>
              <a:rPr lang="fr-FR" sz="1000" dirty="0"/>
              <a:t> to ESRI </a:t>
            </a:r>
            <a:r>
              <a:rPr lang="fr-FR" sz="1000" dirty="0" err="1"/>
              <a:t>shapefiles</a:t>
            </a:r>
            <a:endParaRPr lang="fr-FR" sz="1000" dirty="0"/>
          </a:p>
          <a:p>
            <a:r>
              <a:rPr lang="fr-FR" sz="1000" dirty="0"/>
              <a:t>	Data </a:t>
            </a:r>
            <a:r>
              <a:rPr lang="fr-FR" sz="1000" dirty="0" err="1"/>
              <a:t>created</a:t>
            </a:r>
            <a:r>
              <a:rPr lang="fr-FR" sz="1000" dirty="0"/>
              <a:t> in Matlab can </a:t>
            </a:r>
            <a:r>
              <a:rPr lang="fr-FR" sz="1000" dirty="0" err="1"/>
              <a:t>be</a:t>
            </a:r>
            <a:r>
              <a:rPr lang="fr-FR" sz="1000" dirty="0"/>
              <a:t> </a:t>
            </a:r>
            <a:r>
              <a:rPr lang="fr-FR" sz="1000" dirty="0" err="1"/>
              <a:t>exported</a:t>
            </a:r>
            <a:r>
              <a:rPr lang="fr-FR" sz="1000" dirty="0"/>
              <a:t> to </a:t>
            </a:r>
            <a:r>
              <a:rPr lang="fr-FR" sz="1000" dirty="0" err="1"/>
              <a:t>NetCDF</a:t>
            </a: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Format Descriptions for Dataset Formats:  </a:t>
            </a:r>
            <a:r>
              <a:rPr lang="da-DK" sz="900" b="0" dirty="0">
                <a:hlinkClick r:id="rId8"/>
              </a:rPr>
              <a:t>https://www.loc.gov/preservation/digital/formats/fdd/dataset_fdd.shtml</a:t>
            </a:r>
            <a:r>
              <a:rPr lang="da-DK" sz="900" b="0" dirty="0"/>
              <a:t>   </a:t>
            </a:r>
          </a:p>
          <a:p>
            <a:r>
              <a:rPr lang="en-US" sz="1000" dirty="0"/>
              <a:t>Quality and Functionality Factors: Factors appropriate for the evaluation of digital formats for datasets. </a:t>
            </a:r>
            <a:r>
              <a:rPr lang="en-US" sz="900" dirty="0">
                <a:hlinkClick r:id="rId9"/>
              </a:rPr>
              <a:t>https://www.loc.gov/preservation/digital/formats/content/dataset_quality.shtml</a:t>
            </a:r>
            <a:r>
              <a:rPr lang="en-US" sz="900" dirty="0"/>
              <a:t>  </a:t>
            </a:r>
          </a:p>
          <a:p>
            <a:r>
              <a:rPr lang="en-US" sz="1000" dirty="0"/>
              <a:t>In some domains, for example, astronomy and genetics, compatibility with community best practices or domain-specific software may be paramount, so that the data can be integrated into the cumulative knowledgebase of the discipline (e.g., the Virtual Observatory or GenBank).</a:t>
            </a:r>
          </a:p>
          <a:p>
            <a:r>
              <a:rPr lang="en-US" sz="1000" dirty="0"/>
              <a:t>For some classes of dataset, the most significant characteristic for future users is the ability to integrate individual datasets into current and future information systems. This is particularly true in fields where longitudinal historical data is of continuing intermittent use, such as data related to macroeconomics, climate, land use, or biodiversity. </a:t>
            </a:r>
          </a:p>
          <a:p>
            <a:r>
              <a:rPr lang="en-US" sz="1000" dirty="0"/>
              <a:t>For social science surveys, the semantics of variables in a dataset are typically documented in a codebook; in recent years, the Data Documentation Initiative (DDI) has introduced an XML-based standard for codebooks, so that services for preservation and access can be built using DDI instances. Future users of such social science data will often be looking for individual variables, not just for complete datasets. </a:t>
            </a:r>
          </a:p>
          <a:p>
            <a:r>
              <a:rPr lang="en-US" sz="1000" dirty="0"/>
              <a:t>having an appropriate format for a dataset is only one element of a preservation strategy for datasets. </a:t>
            </a:r>
            <a:endParaRPr lang="fr-FR" sz="1000" dirty="0"/>
          </a:p>
          <a:p>
            <a:r>
              <a:rPr lang="en-US" sz="1000" dirty="0"/>
              <a:t>Meanwhile, many large scientific datasets must be structured for efficient computation using general-purpose or domain-specific software. Genetics databases must be susceptible to sequence similarity analysis. Astronomers must be able to extract data from many sky surveys for the portion of the sky they are studying and understand the chronological relationship for the extracted subsets.</a:t>
            </a:r>
            <a:endParaRPr lang="fr-FR" sz="1000" dirty="0"/>
          </a:p>
          <a:p>
            <a:pPr>
              <a:spcBef>
                <a:spcPts val="600"/>
              </a:spcBef>
            </a:pPr>
            <a:r>
              <a:rPr lang="fr-FR" sz="1000" dirty="0"/>
              <a:t>Source de l’illustration : </a:t>
            </a:r>
            <a:r>
              <a:rPr lang="fr-FR" sz="1000" dirty="0">
                <a:hlinkClick r:id="rId10"/>
              </a:rPr>
              <a:t>https://knb.ecoinformatics.org/about</a:t>
            </a:r>
            <a:r>
              <a:rPr lang="fr-FR" sz="1000" dirty="0"/>
              <a:t> </a:t>
            </a:r>
          </a:p>
          <a:p>
            <a:pPr>
              <a:spcBef>
                <a:spcPts val="600"/>
              </a:spcBef>
            </a:pPr>
            <a:r>
              <a:rPr lang="fr-FR" sz="1000" dirty="0"/>
              <a:t>Format et structures de données : </a:t>
            </a:r>
            <a:r>
              <a:rPr lang="fr-FR" sz="1000" dirty="0">
                <a:hlinkClick r:id="rId11"/>
              </a:rPr>
              <a:t>https://www.europeandataportal.eu/elearning/fr/module9/#/id/co-01</a:t>
            </a:r>
            <a:r>
              <a:rPr lang="fr-FR" sz="1000" dirty="0"/>
              <a:t> : « </a:t>
            </a:r>
            <a:r>
              <a:rPr lang="fr-FR" sz="1000" i="1" dirty="0"/>
              <a:t>Quand il s’agit de format d’open data, commencez par utiliser CSV. Un fichier CSV (en anglais, ‘comma </a:t>
            </a:r>
            <a:r>
              <a:rPr lang="fr-FR" sz="1000" i="1" dirty="0" err="1"/>
              <a:t>separated</a:t>
            </a:r>
            <a:r>
              <a:rPr lang="fr-FR" sz="1000" i="1" dirty="0"/>
              <a:t> values’, soit valeurs séparées par des virgules), est tout simplement constitué de lignes de donnés, où chaque point de données est séparé du prochain par une virgule. Le format CSV est parfaitement adapté pour les données tabulaires et peut être facilement téléchargé ou enregistré sous des applications comme Excel, ce qui le rend accessible aux utilisateurs…. </a:t>
            </a:r>
            <a:r>
              <a:rPr lang="fr-FR" sz="1000" dirty="0"/>
              <a:t>»</a:t>
            </a:r>
          </a:p>
          <a:p>
            <a:r>
              <a:rPr lang="fr-FR" sz="1000" dirty="0"/>
              <a:t>Les données ne peuvent pas toujours être exprimées sous forme de feuille de calcul; il faut alors considérer d’autres formats. Il y a 3 structures clés à connaître: tabulaire, hiérarchique et en réseau.</a:t>
            </a:r>
            <a:endParaRPr lang="fr-FR" sz="1000" b="0" dirty="0"/>
          </a:p>
          <a:p>
            <a:pPr>
              <a:spcBef>
                <a:spcPts val="600"/>
              </a:spcBef>
            </a:pPr>
            <a:r>
              <a:rPr lang="fr-FR" sz="1000" b="0" dirty="0"/>
              <a:t>Conseils sur les fichiers Excel: Data </a:t>
            </a:r>
            <a:r>
              <a:rPr lang="fr-FR" sz="1000" b="0" dirty="0" err="1"/>
              <a:t>Organization</a:t>
            </a:r>
            <a:r>
              <a:rPr lang="fr-FR" sz="1000" b="0" dirty="0"/>
              <a:t> in </a:t>
            </a:r>
            <a:r>
              <a:rPr lang="fr-FR" sz="1000" b="0" dirty="0" err="1"/>
              <a:t>Spreadsheets</a:t>
            </a:r>
            <a:r>
              <a:rPr lang="fr-FR" sz="1000" b="0" dirty="0"/>
              <a:t>: </a:t>
            </a:r>
            <a:r>
              <a:rPr lang="fr-FR" sz="1000" b="0" dirty="0">
                <a:hlinkClick r:id="rId12"/>
              </a:rPr>
              <a:t>https://www.tandfonline.com/doi/full/10.1080/00031305.2017.1375989</a:t>
            </a:r>
            <a:r>
              <a:rPr lang="fr-FR" sz="1000" b="0" dirty="0"/>
              <a:t>   </a:t>
            </a:r>
          </a:p>
          <a:p>
            <a:pPr>
              <a:spcBef>
                <a:spcPts val="600"/>
              </a:spcBef>
            </a:pPr>
            <a:endParaRPr lang="fr-FR" sz="900" b="0" dirty="0"/>
          </a:p>
          <a:p>
            <a:pPr>
              <a:spcBef>
                <a:spcPts val="0"/>
              </a:spcBef>
              <a:buNone/>
            </a:pPr>
            <a:endParaRPr dirty="0"/>
          </a:p>
        </p:txBody>
      </p:sp>
      <p:sp>
        <p:nvSpPr>
          <p:cNvPr id="93" name="Shape 93"/>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497442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25512" y="4387850"/>
            <a:ext cx="5099049" cy="4156075"/>
          </a:xfrm>
          <a:prstGeom prst="rect">
            <a:avLst/>
          </a:prstGeom>
        </p:spPr>
        <p:txBody>
          <a:bodyPr lIns="91425" tIns="91425" rIns="91425" bIns="91425" anchor="ctr" anchorCtr="0">
            <a:noAutofit/>
          </a:bodyPr>
          <a:lstStyle/>
          <a:p>
            <a:pPr>
              <a:spcBef>
                <a:spcPts val="0"/>
              </a:spcBef>
              <a:buNone/>
            </a:pPr>
            <a:endParaRPr dirty="0"/>
          </a:p>
        </p:txBody>
      </p:sp>
      <p:sp>
        <p:nvSpPr>
          <p:cNvPr id="93" name="Shape 93"/>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191297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25512" y="4387850"/>
            <a:ext cx="5099049" cy="4156075"/>
          </a:xfrm>
          <a:prstGeom prst="rect">
            <a:avLst/>
          </a:prstGeom>
        </p:spPr>
        <p:txBody>
          <a:bodyPr lIns="91425" tIns="91425" rIns="91425" bIns="91425" anchor="ctr" anchorCtr="0">
            <a:noAutofit/>
          </a:bodyPr>
          <a:lstStyle/>
          <a:p>
            <a:r>
              <a:rPr lang="fr-FR" sz="1100" baseline="0" dirty="0"/>
              <a:t>Projet </a:t>
            </a:r>
            <a:r>
              <a:rPr lang="fr-FR" sz="1100" baseline="0" dirty="0" err="1"/>
              <a:t>AfriCultuRes</a:t>
            </a:r>
            <a:r>
              <a:rPr lang="fr-FR" sz="1100" baseline="0" dirty="0"/>
              <a:t> - </a:t>
            </a:r>
            <a:r>
              <a:rPr lang="en-US" sz="1100" baseline="0" dirty="0"/>
              <a:t>Enhancing Food Security in </a:t>
            </a:r>
            <a:r>
              <a:rPr lang="en-US" sz="1100" baseline="0" dirty="0" err="1"/>
              <a:t>AFRIcan</a:t>
            </a:r>
            <a:r>
              <a:rPr lang="en-US" sz="1100" baseline="0" dirty="0"/>
              <a:t> </a:t>
            </a:r>
            <a:r>
              <a:rPr lang="en-US" sz="1100" baseline="0" dirty="0" err="1"/>
              <a:t>AgriCULTUral</a:t>
            </a:r>
            <a:r>
              <a:rPr lang="en-US" sz="1100" baseline="0" dirty="0"/>
              <a:t> Systems with the Support of </a:t>
            </a:r>
            <a:r>
              <a:rPr lang="en-US" sz="1100" baseline="0" dirty="0" err="1"/>
              <a:t>REmote</a:t>
            </a:r>
            <a:r>
              <a:rPr lang="en-US" sz="1100" baseline="0" dirty="0"/>
              <a:t> Sensing.</a:t>
            </a:r>
          </a:p>
          <a:p>
            <a:r>
              <a:rPr lang="en-US" sz="1100" baseline="0" dirty="0" err="1"/>
              <a:t>Acces</a:t>
            </a:r>
            <a:r>
              <a:rPr lang="en-US" sz="1100" baseline="0" dirty="0"/>
              <a:t> sur le site CORDIS de </a:t>
            </a:r>
            <a:r>
              <a:rPr lang="en-US" sz="1100" baseline="0" dirty="0" err="1"/>
              <a:t>l’UE</a:t>
            </a:r>
            <a:r>
              <a:rPr lang="fr-FR" sz="1100" baseline="0" dirty="0"/>
              <a:t> : </a:t>
            </a:r>
            <a:r>
              <a:rPr lang="fr-FR" sz="900" baseline="0" dirty="0">
                <a:hlinkClick r:id="rId3"/>
              </a:rPr>
              <a:t>https://cordis.europa.eu/project/id/774652/results</a:t>
            </a:r>
            <a:r>
              <a:rPr lang="fr-FR" sz="900" baseline="0" dirty="0"/>
              <a:t> </a:t>
            </a:r>
            <a:r>
              <a:rPr lang="fr-FR" sz="1100" baseline="0" dirty="0"/>
              <a:t>(Voir le PGD dans « </a:t>
            </a:r>
            <a:r>
              <a:rPr lang="fr-FR" sz="1100" baseline="0" dirty="0" err="1"/>
              <a:t>Results</a:t>
            </a:r>
            <a:r>
              <a:rPr lang="fr-FR" sz="1100" baseline="0" dirty="0"/>
              <a:t> » et dans « Open Research Data Pilot »).</a:t>
            </a:r>
          </a:p>
          <a:p>
            <a:endParaRPr lang="fr-FR" sz="1100" baseline="0" dirty="0"/>
          </a:p>
          <a:p>
            <a:r>
              <a:rPr lang="fr-FR" sz="1100" baseline="0" dirty="0"/>
              <a:t>Projet IMPACT: </a:t>
            </a:r>
            <a:r>
              <a:rPr lang="fr-FR" sz="900" baseline="0" dirty="0">
                <a:hlinkClick r:id="rId4"/>
              </a:rPr>
              <a:t>https://dmp.opidor.fr/plans/5082/export.pdf</a:t>
            </a:r>
            <a:endParaRPr lang="fr-FR" sz="900" baseline="0" dirty="0"/>
          </a:p>
          <a:p>
            <a:pPr>
              <a:spcBef>
                <a:spcPts val="0"/>
              </a:spcBef>
              <a:buNone/>
            </a:pPr>
            <a:endParaRPr dirty="0"/>
          </a:p>
        </p:txBody>
      </p:sp>
      <p:sp>
        <p:nvSpPr>
          <p:cNvPr id="93" name="Shape 93"/>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7572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0"/>
            <a:ext cx="5904656" cy="5616625"/>
          </a:xfrm>
        </p:spPr>
        <p:txBody>
          <a:bodyPr/>
          <a:lstStyle/>
          <a:p>
            <a:r>
              <a:rPr lang="fr-FR" sz="1000" kern="1200" dirty="0">
                <a:solidFill>
                  <a:schemeClr val="tx1"/>
                </a:solidFill>
                <a:effectLst/>
                <a:latin typeface="+mn-lt"/>
                <a:ea typeface="+mn-ea"/>
                <a:cs typeface="+mn-cs"/>
              </a:rPr>
              <a:t>Documents Horizon Europe en lien avec l’Open science dans les projets:</a:t>
            </a:r>
          </a:p>
          <a:p>
            <a:r>
              <a:rPr lang="fr-FR" sz="1000" b="1" kern="1200" dirty="0">
                <a:solidFill>
                  <a:schemeClr val="tx1"/>
                </a:solidFill>
                <a:effectLst/>
                <a:latin typeface="+mn-lt"/>
                <a:ea typeface="+mn-ea"/>
                <a:cs typeface="+mn-cs"/>
              </a:rPr>
              <a:t>Programme Guide</a:t>
            </a:r>
            <a:r>
              <a:rPr lang="fr-FR" sz="1000" kern="1200" dirty="0">
                <a:solidFill>
                  <a:schemeClr val="tx1"/>
                </a:solidFill>
                <a:effectLst/>
                <a:latin typeface="+mn-lt"/>
                <a:ea typeface="+mn-ea"/>
                <a:cs typeface="+mn-cs"/>
              </a:rPr>
              <a:t>. Avril 2022. Chapitre 16: Open science: </a:t>
            </a:r>
            <a:r>
              <a:rPr lang="fr-FR" sz="900" u="sng" kern="1200" dirty="0">
                <a:solidFill>
                  <a:schemeClr val="tx1"/>
                </a:solidFill>
                <a:effectLst/>
                <a:latin typeface="+mn-lt"/>
                <a:ea typeface="+mn-ea"/>
                <a:cs typeface="+mn-cs"/>
                <a:hlinkClick r:id="rId3"/>
              </a:rPr>
              <a:t>https://ec.europa.eu/info/funding-tenders/opportunities/docs/2021-2027/horizon/guidance/programme-guide_horizon_en.pdf</a:t>
            </a:r>
            <a:r>
              <a:rPr lang="fr-FR" sz="900" kern="1200" dirty="0">
                <a:solidFill>
                  <a:schemeClr val="tx1"/>
                </a:solidFill>
                <a:effectLst/>
                <a:latin typeface="+mn-lt"/>
                <a:ea typeface="+mn-ea"/>
                <a:cs typeface="+mn-cs"/>
              </a:rPr>
              <a:t> </a:t>
            </a:r>
          </a:p>
          <a:p>
            <a:r>
              <a:rPr lang="fr-FR" sz="1000" b="1" dirty="0" err="1"/>
              <a:t>Annotated</a:t>
            </a:r>
            <a:r>
              <a:rPr lang="fr-FR" sz="1000" b="1" dirty="0"/>
              <a:t> Grant Agreement </a:t>
            </a:r>
            <a:r>
              <a:rPr lang="fr-FR" sz="1000" dirty="0"/>
              <a:t>(AGA)-Annex 5-Art.17 (page 278 et 285-287): </a:t>
            </a:r>
            <a:r>
              <a:rPr lang="fr-FR" sz="700" dirty="0">
                <a:hlinkClick r:id="rId4"/>
              </a:rPr>
              <a:t>https://ec.europa.eu/info/funding-tenders/opportunities/docs/2021-2027/common/guidance/aga_en.pdf</a:t>
            </a:r>
            <a:r>
              <a:rPr lang="fr-FR" sz="700" dirty="0"/>
              <a:t> </a:t>
            </a:r>
            <a:r>
              <a:rPr lang="fr-FR" sz="1000" dirty="0"/>
              <a:t>: </a:t>
            </a:r>
            <a:r>
              <a:rPr lang="en-US" sz="1000" dirty="0"/>
              <a:t>provides guidance on how to comply with the open science obligations required in the Model Grant Agreement.</a:t>
            </a:r>
          </a:p>
          <a:p>
            <a:r>
              <a:rPr lang="en-US" sz="1000" b="1" i="1" kern="1200" dirty="0">
                <a:solidFill>
                  <a:schemeClr val="tx1"/>
                </a:solidFill>
                <a:effectLst/>
                <a:latin typeface="+mn-lt"/>
                <a:ea typeface="+mn-ea"/>
                <a:cs typeface="+mn-cs"/>
              </a:rPr>
              <a:t>1. Open science: open access to scientific publications</a:t>
            </a:r>
            <a:br>
              <a:rPr lang="en-US" sz="1000" i="1" kern="1200" dirty="0">
                <a:solidFill>
                  <a:schemeClr val="tx1"/>
                </a:solidFill>
                <a:effectLst/>
                <a:latin typeface="+mn-lt"/>
                <a:ea typeface="+mn-ea"/>
                <a:cs typeface="+mn-cs"/>
              </a:rPr>
            </a:br>
            <a:r>
              <a:rPr lang="en-GB" sz="1000" i="1" kern="1200" dirty="0">
                <a:solidFill>
                  <a:schemeClr val="tx1"/>
                </a:solidFill>
                <a:effectLst/>
                <a:latin typeface="+mn-lt"/>
                <a:ea typeface="+mn-ea"/>
                <a:cs typeface="+mn-cs"/>
              </a:rPr>
              <a:t>« </a:t>
            </a:r>
            <a:r>
              <a:rPr lang="en-US" sz="1000" i="1" kern="1200" dirty="0">
                <a:solidFill>
                  <a:schemeClr val="tx1"/>
                </a:solidFill>
                <a:effectLst/>
                <a:latin typeface="+mn-lt"/>
                <a:ea typeface="+mn-ea"/>
                <a:cs typeface="+mn-cs"/>
              </a:rPr>
              <a:t>While it is not mandatory to publish (if a project intends to exploit its results), </a:t>
            </a:r>
            <a:r>
              <a:rPr lang="en-US" sz="1000" b="0" i="1" kern="1200" dirty="0">
                <a:solidFill>
                  <a:schemeClr val="tx1"/>
                </a:solidFill>
                <a:effectLst/>
                <a:latin typeface="+mn-lt"/>
                <a:ea typeface="+mn-ea"/>
                <a:cs typeface="+mn-cs"/>
              </a:rPr>
              <a:t>if scientific publications are produced they must be open access immediately at publication time under open licenses (such as Creative  Commons), providing  specific  minimum  sets  of  rights  of  reuse  (CC-BY for articles and book chapters in edited books and CC BY, CC BY-NC, CC BY-ND, CC BY-NC-ND or equivalent for long-text formats)”</a:t>
            </a:r>
          </a:p>
          <a:p>
            <a:r>
              <a:rPr lang="en-US" sz="1000" b="0" i="1" kern="1200" dirty="0">
                <a:solidFill>
                  <a:schemeClr val="tx1"/>
                </a:solidFill>
                <a:effectLst/>
                <a:latin typeface="+mn-lt"/>
                <a:ea typeface="+mn-ea"/>
                <a:cs typeface="+mn-cs"/>
              </a:rPr>
              <a:t>The beneficiaries must ensure open access to peer-reviewed scientific publications relating to their results. In particular, they must ensure that:</a:t>
            </a:r>
            <a:br>
              <a:rPr lang="en-US" sz="1000" b="0" i="1" kern="1200" dirty="0">
                <a:solidFill>
                  <a:schemeClr val="tx1"/>
                </a:solidFill>
                <a:effectLst/>
                <a:latin typeface="+mn-lt"/>
                <a:ea typeface="+mn-ea"/>
                <a:cs typeface="+mn-cs"/>
              </a:rPr>
            </a:br>
            <a:r>
              <a:rPr lang="en-US" sz="1000" b="0" i="1" kern="1200" dirty="0">
                <a:solidFill>
                  <a:schemeClr val="tx1"/>
                </a:solidFill>
                <a:effectLst/>
                <a:latin typeface="+mn-lt"/>
                <a:ea typeface="+mn-ea"/>
                <a:cs typeface="+mn-cs"/>
              </a:rPr>
              <a:t>- at the latest at the time of publication, a machine-readable copy of the published version or the final peer-reviewed manuscript accepted for publication, is deposited in a trusted repository for scientific publications</a:t>
            </a:r>
            <a:br>
              <a:rPr lang="en-US" sz="1000" b="0" i="1" kern="1200" dirty="0">
                <a:solidFill>
                  <a:schemeClr val="tx1"/>
                </a:solidFill>
                <a:effectLst/>
                <a:latin typeface="+mn-lt"/>
                <a:ea typeface="+mn-ea"/>
                <a:cs typeface="+mn-cs"/>
              </a:rPr>
            </a:br>
            <a:r>
              <a:rPr lang="en-US" sz="1000" i="1" kern="1200" dirty="0">
                <a:solidFill>
                  <a:schemeClr val="tx1"/>
                </a:solidFill>
                <a:effectLst/>
                <a:latin typeface="+mn-lt"/>
                <a:ea typeface="+mn-ea"/>
                <a:cs typeface="+mn-cs"/>
              </a:rPr>
              <a:t>- immediate open access is provided to the deposited publication via the repository, under the latest available version of the CC-BY </a:t>
            </a:r>
            <a:r>
              <a:rPr lang="en-US" sz="1000" i="1" kern="1200" dirty="0" err="1">
                <a:solidFill>
                  <a:schemeClr val="tx1"/>
                </a:solidFill>
                <a:effectLst/>
                <a:latin typeface="+mn-lt"/>
                <a:ea typeface="+mn-ea"/>
                <a:cs typeface="+mn-cs"/>
              </a:rPr>
              <a:t>Licence</a:t>
            </a:r>
            <a:r>
              <a:rPr lang="en-US" sz="1000" i="1" kern="1200" dirty="0">
                <a:solidFill>
                  <a:schemeClr val="tx1"/>
                </a:solidFill>
                <a:effectLst/>
                <a:latin typeface="+mn-lt"/>
                <a:ea typeface="+mn-ea"/>
                <a:cs typeface="+mn-cs"/>
              </a:rPr>
              <a:t> or a </a:t>
            </a:r>
            <a:r>
              <a:rPr lang="en-US" sz="1000" i="1" kern="1200" dirty="0" err="1">
                <a:solidFill>
                  <a:schemeClr val="tx1"/>
                </a:solidFill>
                <a:effectLst/>
                <a:latin typeface="+mn-lt"/>
                <a:ea typeface="+mn-ea"/>
                <a:cs typeface="+mn-cs"/>
              </a:rPr>
              <a:t>licence</a:t>
            </a:r>
            <a:r>
              <a:rPr lang="en-US" sz="1000" i="1" kern="1200" dirty="0">
                <a:solidFill>
                  <a:schemeClr val="tx1"/>
                </a:solidFill>
                <a:effectLst/>
                <a:latin typeface="+mn-lt"/>
                <a:ea typeface="+mn-ea"/>
                <a:cs typeface="+mn-cs"/>
              </a:rPr>
              <a:t> with equivalent rights</a:t>
            </a:r>
            <a:br>
              <a:rPr lang="en-US" sz="1000" i="1" kern="1200" dirty="0">
                <a:solidFill>
                  <a:schemeClr val="tx1"/>
                </a:solidFill>
                <a:effectLst/>
                <a:latin typeface="+mn-lt"/>
                <a:ea typeface="+mn-ea"/>
                <a:cs typeface="+mn-cs"/>
              </a:rPr>
            </a:br>
            <a:r>
              <a:rPr lang="en-US" sz="1000" i="1" kern="1200" dirty="0">
                <a:solidFill>
                  <a:schemeClr val="tx1"/>
                </a:solidFill>
                <a:effectLst/>
                <a:latin typeface="+mn-lt"/>
                <a:ea typeface="+mn-ea"/>
                <a:cs typeface="+mn-cs"/>
              </a:rPr>
              <a:t>- information is given via the repository about any research output or any other tools and instruments needed to validate the conclusions of the scientific publication.</a:t>
            </a:r>
            <a:endParaRPr lang="fr-FR" sz="1000" i="1" kern="1200" dirty="0">
              <a:solidFill>
                <a:schemeClr val="tx1"/>
              </a:solidFill>
              <a:effectLst/>
              <a:latin typeface="+mn-lt"/>
              <a:ea typeface="+mn-ea"/>
              <a:cs typeface="+mn-cs"/>
            </a:endParaRPr>
          </a:p>
          <a:p>
            <a:r>
              <a:rPr lang="en-US" sz="1000" i="1" kern="1200" dirty="0">
                <a:solidFill>
                  <a:schemeClr val="tx1"/>
                </a:solidFill>
                <a:effectLst/>
                <a:latin typeface="+mn-lt"/>
                <a:ea typeface="+mn-ea"/>
                <a:cs typeface="+mn-cs"/>
              </a:rPr>
              <a:t>Only publication fees in full open access peer-reviewed scientific journals are eligible for reimbursement.</a:t>
            </a:r>
            <a:endParaRPr lang="fr-FR" sz="1000" i="1"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7129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25512" y="4387850"/>
            <a:ext cx="5099049" cy="4156075"/>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PGD du projet Excalibur - </a:t>
            </a:r>
            <a:r>
              <a:rPr lang="en-US" dirty="0"/>
              <a:t>Exploiting the multifunctional potential of belowground biodiversity in horticultural farming</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https://cordis.europa.eu/project/id/817946/results</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PGD accessible dans ‘</a:t>
            </a:r>
            <a:r>
              <a:rPr lang="fr-FR" dirty="0" err="1"/>
              <a:t>Results</a:t>
            </a:r>
            <a:r>
              <a:rPr lang="fr-FR" dirty="0"/>
              <a:t>’ et dans ‘Open Research data Pilot’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Autre présentation des formats en tableau: Projet </a:t>
            </a:r>
            <a:r>
              <a:rPr lang="fr-FR" dirty="0" err="1"/>
              <a:t>EcoStack</a:t>
            </a:r>
            <a:r>
              <a:rPr lang="fr-FR" dirty="0"/>
              <a:t> - </a:t>
            </a:r>
            <a:r>
              <a:rPr lang="en-US" dirty="0"/>
              <a:t>Stacking of ecosystem services: mechanisms and interactions for optimal crop protection, pollination enhancement, and productivity </a:t>
            </a:r>
            <a:r>
              <a:rPr lang="fr-FR" dirty="0"/>
              <a:t>: </a:t>
            </a:r>
            <a:r>
              <a:rPr lang="fr-FR" dirty="0">
                <a:hlinkClick r:id="rId4"/>
              </a:rPr>
              <a:t>https://cordis.europa.eu/project/id/773554/results</a:t>
            </a:r>
            <a:r>
              <a:rPr lang="fr-FR" dirty="0"/>
              <a:t> </a:t>
            </a:r>
          </a:p>
          <a:p>
            <a:pPr>
              <a:spcBef>
                <a:spcPts val="0"/>
              </a:spcBef>
              <a:buNone/>
            </a:pPr>
            <a:endParaRPr dirty="0"/>
          </a:p>
        </p:txBody>
      </p:sp>
      <p:sp>
        <p:nvSpPr>
          <p:cNvPr id="93" name="Shape 93"/>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366558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25512" y="4387850"/>
            <a:ext cx="5099049" cy="4156075"/>
          </a:xfrm>
          <a:prstGeom prst="rect">
            <a:avLst/>
          </a:prstGeom>
        </p:spPr>
        <p:txBody>
          <a:bodyPr lIns="91425" tIns="91425" rIns="91425" bIns="91425" anchor="ctr" anchorCtr="0">
            <a:noAutofit/>
          </a:bodyPr>
          <a:lstStyle/>
          <a:p>
            <a:r>
              <a:rPr lang="fr-FR" sz="1100" dirty="0"/>
              <a:t>Projet ZERO BRINE - </a:t>
            </a:r>
            <a:r>
              <a:rPr lang="en-US" sz="1100" dirty="0"/>
              <a:t>Re-designing the value and supply chain of water and minerals: a circular economy approach for the recovery of resources from saline impaired effluent (brine) generated by process industries.</a:t>
            </a:r>
            <a:r>
              <a:rPr lang="en-US" sz="900" dirty="0"/>
              <a:t> </a:t>
            </a:r>
            <a:r>
              <a:rPr lang="en-US" sz="900" dirty="0">
                <a:hlinkClick r:id="rId3"/>
              </a:rPr>
              <a:t>https://cordis.europa.eu/project/id/730390</a:t>
            </a:r>
            <a:r>
              <a:rPr lang="en-US" sz="900" dirty="0"/>
              <a:t>  </a:t>
            </a:r>
            <a:endParaRPr lang="fr-FR" sz="900" dirty="0"/>
          </a:p>
          <a:p>
            <a:r>
              <a:rPr lang="en-US" sz="1100" dirty="0"/>
              <a:t>It aims to facilitate the implementation of the Circular Economy package and the SPIRE roadmap in various process industries by developing necessary concepts, technological solutions and business models to redesign the value and </a:t>
            </a:r>
            <a:r>
              <a:rPr lang="en-US" sz="1100" b="1" dirty="0"/>
              <a:t>supply chains of minerals and water </a:t>
            </a:r>
            <a:r>
              <a:rPr lang="en-US" sz="1100" dirty="0"/>
              <a:t>while dealing with present </a:t>
            </a:r>
            <a:r>
              <a:rPr lang="en-US" sz="1100" b="1" dirty="0"/>
              <a:t>organic compounds </a:t>
            </a:r>
            <a:r>
              <a:rPr lang="en-US" sz="1100" dirty="0"/>
              <a:t>in a way that allows their subsequent recovery.</a:t>
            </a:r>
            <a:endParaRPr lang="fr-FR" sz="1100" dirty="0"/>
          </a:p>
          <a:p>
            <a:r>
              <a:rPr lang="fr-FR" sz="1100" dirty="0"/>
              <a:t>PGD V2: </a:t>
            </a:r>
            <a:r>
              <a:rPr lang="fr-FR" sz="900" dirty="0">
                <a:hlinkClick r:id="rId4"/>
              </a:rPr>
              <a:t>https://libereurope.eu/dmp/zero-brine-data-management-plan/</a:t>
            </a:r>
            <a:endParaRPr lang="fr-FR" sz="900" dirty="0"/>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Ce même tableau a été utilisé dans le PGD du projet MOOD du Cirad : </a:t>
            </a:r>
            <a:r>
              <a:rPr lang="fr-FR" sz="900" dirty="0">
                <a:sym typeface="Wingdings" panose="05000000000000000000" pitchFamily="2" charset="2"/>
                <a:hlinkClick r:id="rId5"/>
              </a:rPr>
              <a:t>https://agritrop.cirad.fr/596545/</a:t>
            </a:r>
            <a:endParaRPr lang="fr-FR" sz="900" dirty="0">
              <a:sym typeface="Wingdings" panose="05000000000000000000" pitchFamily="2" charset="2"/>
            </a:endParaRPr>
          </a:p>
          <a:p>
            <a:endParaRPr lang="fr-FR" sz="900" dirty="0"/>
          </a:p>
          <a:p>
            <a:endParaRPr lang="fr-FR" sz="1100" dirty="0"/>
          </a:p>
          <a:p>
            <a:pPr>
              <a:spcBef>
                <a:spcPts val="0"/>
              </a:spcBef>
              <a:buNone/>
            </a:pPr>
            <a:endParaRPr dirty="0"/>
          </a:p>
        </p:txBody>
      </p:sp>
      <p:sp>
        <p:nvSpPr>
          <p:cNvPr id="93" name="Shape 93"/>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494259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6034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j-lt"/>
                <a:ea typeface="+mn-ea"/>
                <a:cs typeface="+mn-cs"/>
              </a:rPr>
              <a:t>Fiche </a:t>
            </a:r>
            <a:r>
              <a:rPr kumimoji="0" lang="fr-FR" sz="1000" b="0" i="0" u="none" strike="noStrike" kern="1200" cap="none" spc="0" normalizeH="0" baseline="0" noProof="0" dirty="0" err="1">
                <a:ln>
                  <a:noFill/>
                </a:ln>
                <a:solidFill>
                  <a:prstClr val="black"/>
                </a:solidFill>
                <a:effectLst/>
                <a:uLnTx/>
                <a:uFillTx/>
                <a:latin typeface="+mj-lt"/>
                <a:ea typeface="+mn-ea"/>
                <a:cs typeface="+mn-cs"/>
              </a:rPr>
              <a:t>DoraNum</a:t>
            </a:r>
            <a:r>
              <a:rPr kumimoji="0" lang="fr-FR" sz="1000" b="0" i="0" u="none" strike="noStrike" kern="1200" cap="none" spc="0" normalizeH="0" baseline="0" noProof="0" dirty="0">
                <a:ln>
                  <a:noFill/>
                </a:ln>
                <a:solidFill>
                  <a:prstClr val="black"/>
                </a:solidFill>
                <a:effectLst/>
                <a:uLnTx/>
                <a:uFillTx/>
                <a:latin typeface="+mj-lt"/>
                <a:ea typeface="+mn-ea"/>
                <a:cs typeface="+mn-cs"/>
              </a:rPr>
              <a:t>: Comment bien nommer ses fichiers ?: </a:t>
            </a:r>
            <a:r>
              <a:rPr kumimoji="0" lang="fr-FR" sz="1000" b="0" i="0" u="none" strike="noStrike" kern="1200" cap="none" spc="0" normalizeH="0" baseline="0" noProof="0" dirty="0">
                <a:ln>
                  <a:noFill/>
                </a:ln>
                <a:solidFill>
                  <a:prstClr val="black"/>
                </a:solidFill>
                <a:effectLst/>
                <a:uLnTx/>
                <a:uFillTx/>
                <a:latin typeface="+mj-lt"/>
                <a:ea typeface="+mn-ea"/>
                <a:cs typeface="+mn-cs"/>
                <a:hlinkClick r:id="rId3"/>
              </a:rPr>
              <a:t>https://doranum.fr/stockage-archivage/comment-nommer-fichiers_10_13143_wgqw-aa59/</a:t>
            </a:r>
            <a:r>
              <a:rPr kumimoji="0" lang="fr-FR" sz="1000" b="0" i="0" u="none" strike="noStrike" kern="1200" cap="none" spc="0" normalizeH="0" baseline="0" noProof="0" dirty="0">
                <a:ln>
                  <a:noFill/>
                </a:ln>
                <a:solidFill>
                  <a:prstClr val="black"/>
                </a:solidFill>
                <a:effectLst/>
                <a:uLnTx/>
                <a:uFillTx/>
                <a:latin typeface="+mj-lt"/>
                <a:ea typeface="+mn-ea"/>
                <a:cs typeface="+mn-cs"/>
              </a:rPr>
              <a:t>   </a:t>
            </a:r>
          </a:p>
          <a:p>
            <a:r>
              <a:rPr lang="fr-FR" sz="1000" dirty="0">
                <a:latin typeface="+mj-lt"/>
              </a:rPr>
              <a:t>Les ordinateurs se basent sur le nom des fichiers pour les classer, c’est donc important.</a:t>
            </a:r>
            <a:endParaRPr kumimoji="0" lang="fr-FR" sz="10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mj-lt"/>
                <a:ea typeface="+mn-ea"/>
                <a:cs typeface="+mn-cs"/>
              </a:rPr>
              <a:t>Limiter les noms de dossiers et si possible ceux des fichiers à 31 caractères maximum (extensions comprises)</a:t>
            </a:r>
          </a:p>
          <a:p>
            <a:endParaRPr lang="fr-FR" sz="800" dirty="0"/>
          </a:p>
          <a:p>
            <a:r>
              <a:rPr lang="en-US" sz="1000" i="0" dirty="0" err="1">
                <a:latin typeface="+mn-lt"/>
              </a:rPr>
              <a:t>Voir</a:t>
            </a:r>
            <a:r>
              <a:rPr lang="en-US" sz="1000" i="0" dirty="0">
                <a:latin typeface="+mn-lt"/>
              </a:rPr>
              <a:t> </a:t>
            </a:r>
            <a:r>
              <a:rPr lang="en-US" sz="1000" i="0" dirty="0" err="1">
                <a:latin typeface="+mn-lt"/>
              </a:rPr>
              <a:t>stratégie</a:t>
            </a:r>
            <a:r>
              <a:rPr lang="en-US" sz="1000" i="0" dirty="0">
                <a:latin typeface="+mn-lt"/>
              </a:rPr>
              <a:t> de </a:t>
            </a:r>
            <a:r>
              <a:rPr lang="en-US" sz="1000" i="0" dirty="0" err="1">
                <a:latin typeface="+mn-lt"/>
              </a:rPr>
              <a:t>nommage</a:t>
            </a:r>
            <a:r>
              <a:rPr lang="en-US" sz="1000" i="0" dirty="0">
                <a:latin typeface="+mn-lt"/>
              </a:rPr>
              <a:t> sur Intranet Data: </a:t>
            </a:r>
            <a:r>
              <a:rPr lang="en-US" sz="1000" i="0" dirty="0">
                <a:latin typeface="+mn-lt"/>
                <a:hlinkClick r:id="rId4"/>
              </a:rPr>
              <a:t>https://intranet-data.cirad.fr/gerer-ses-donnees/organisation-nommage-et-formats-des-fichiers</a:t>
            </a:r>
            <a:r>
              <a:rPr lang="en-US" sz="1000" i="0" dirty="0">
                <a:latin typeface="+mn-lt"/>
              </a:rPr>
              <a:t> </a:t>
            </a:r>
          </a:p>
          <a:p>
            <a:r>
              <a:rPr lang="en-US" sz="1000" i="0" dirty="0">
                <a:latin typeface="+mn-lt"/>
              </a:rPr>
              <a:t>File naming best practices </a:t>
            </a:r>
            <a:r>
              <a:rPr lang="en-US" sz="1000" i="0" dirty="0">
                <a:latin typeface="+mn-lt"/>
                <a:hlinkClick r:id="rId5"/>
              </a:rPr>
              <a:t>http://tiny.cc/op8lcz</a:t>
            </a:r>
            <a:r>
              <a:rPr lang="en-US" sz="1000" i="0" dirty="0">
                <a:latin typeface="+mn-lt"/>
              </a:rPr>
              <a:t>  ; </a:t>
            </a:r>
            <a:endParaRPr lang="fr-FR" sz="1000" i="0" dirty="0">
              <a:latin typeface="+mn-lt"/>
            </a:endParaRPr>
          </a:p>
          <a:p>
            <a:r>
              <a:rPr lang="fr-FR" sz="1000" i="0" dirty="0">
                <a:latin typeface="+mn-lt"/>
                <a:hlinkClick r:id="rId6"/>
              </a:rPr>
              <a:t>https://libguides.princeton.edu/c.php?g=102546&amp;p=930626</a:t>
            </a:r>
            <a:r>
              <a:rPr lang="fr-FR" sz="1000" i="0" dirty="0">
                <a:latin typeface="+mn-lt"/>
              </a:rPr>
              <a:t>   </a:t>
            </a:r>
          </a:p>
          <a:p>
            <a:endParaRPr lang="fr-FR" sz="800" dirty="0">
              <a:latin typeface="+mn-lt"/>
            </a:endParaRPr>
          </a:p>
          <a:p>
            <a:pPr marL="0" marR="0" lvl="0" indent="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None/>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Exemple d’éléments qui peuvent être utiles à inclure dans vos noms de fichiers : </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Nom ou acronyme du projet / de l’expérimentation</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Localisation / coordonnées spatiales</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Nom/initiale du chercheur</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Nom/initiale du participant/correspondant, si approprié </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Nom/initiale de la dernière personne à avoir modifié le fichier.</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Date ou période de l’expérimentation (norme ISO YYYYMMDD)</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Identifiants descriptifs (interview, questionnaire, budget etc.)</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Type de données ou d’analyses</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Numéro de séquence</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Numéro de version du fichier (distinguer les versions de travail éventuelles et la version définitive)</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L’extension de fichier</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r>
              <a:rPr kumimoji="0" lang="fr-FR" sz="1000" b="0" i="0" u="none" strike="noStrike" kern="1200" cap="none" spc="0" normalizeH="0" baseline="0" noProof="0" dirty="0">
                <a:ln>
                  <a:noFill/>
                </a:ln>
                <a:solidFill>
                  <a:prstClr val="black"/>
                </a:solidFill>
                <a:effectLst/>
                <a:uLnTx/>
                <a:uFillTx/>
                <a:latin typeface="+mn-lt"/>
                <a:ea typeface="+mn-ea"/>
                <a:cs typeface="+mn-cs"/>
              </a:rPr>
              <a:t>+ tout autre élément permettant de différencier un fichier d’un autre. </a:t>
            </a: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endParaRPr kumimoji="0" lang="fr-FR" sz="1100" b="0" i="0" u="none" strike="noStrike" kern="1200" cap="none" spc="0" normalizeH="0" baseline="0" noProof="0" dirty="0">
              <a:ln>
                <a:noFill/>
              </a:ln>
              <a:solidFill>
                <a:prstClr val="black"/>
              </a:solidFill>
              <a:effectLst/>
              <a:uLnTx/>
              <a:uFillTx/>
              <a:latin typeface="+mn-lt"/>
              <a:ea typeface="+mn-ea"/>
              <a:cs typeface="+mn-cs"/>
            </a:endParaRP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endParaRPr kumimoji="0" lang="fr-FR" sz="1100" b="1" i="0" u="none" strike="noStrike" kern="1200" cap="none" spc="0" normalizeH="0" baseline="0" noProof="0" dirty="0">
              <a:ln>
                <a:noFill/>
              </a:ln>
              <a:solidFill>
                <a:prstClr val="black"/>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8603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aseline="0" dirty="0"/>
              <a:t>Projet </a:t>
            </a:r>
            <a:r>
              <a:rPr lang="fr-FR" sz="1000" b="1" baseline="0" dirty="0"/>
              <a:t>AfriCultuRes</a:t>
            </a:r>
            <a:r>
              <a:rPr lang="fr-FR" sz="1000" baseline="0" dirty="0"/>
              <a:t> - </a:t>
            </a:r>
            <a:r>
              <a:rPr lang="en-US" sz="1000" baseline="0" dirty="0"/>
              <a:t>Enhancing Food Security in </a:t>
            </a:r>
            <a:r>
              <a:rPr lang="en-US" sz="1000" baseline="0" dirty="0" err="1"/>
              <a:t>AFRIcan</a:t>
            </a:r>
            <a:r>
              <a:rPr lang="en-US" sz="1000" baseline="0" dirty="0"/>
              <a:t> </a:t>
            </a:r>
            <a:r>
              <a:rPr lang="en-US" sz="1000" baseline="0" dirty="0" err="1"/>
              <a:t>AgriCULTUral</a:t>
            </a:r>
            <a:r>
              <a:rPr lang="en-US" sz="1000" baseline="0" dirty="0"/>
              <a:t> Systems with the Support of </a:t>
            </a:r>
            <a:r>
              <a:rPr lang="en-US" sz="1000" baseline="0" dirty="0" err="1"/>
              <a:t>REmote</a:t>
            </a:r>
            <a:r>
              <a:rPr lang="en-US" sz="1000" baseline="0" dirty="0"/>
              <a:t> Sensing.</a:t>
            </a:r>
            <a:r>
              <a:rPr lang="fr-FR" sz="1000" baseline="0" dirty="0"/>
              <a:t> </a:t>
            </a:r>
            <a:r>
              <a:rPr lang="fr-FR" sz="1000" baseline="0" dirty="0">
                <a:hlinkClick r:id="rId3"/>
              </a:rPr>
              <a:t>https://cordis.europa.eu/project/id/774652/results</a:t>
            </a:r>
            <a:r>
              <a:rPr lang="fr-FR" sz="1000" baseline="0" dirty="0"/>
              <a:t> (Voir le PGD dans « </a:t>
            </a:r>
            <a:r>
              <a:rPr lang="fr-FR" sz="1000" baseline="0" dirty="0" err="1"/>
              <a:t>Results</a:t>
            </a:r>
            <a:r>
              <a:rPr lang="fr-FR" sz="1000" baseline="0" dirty="0"/>
              <a:t> » et dans « Open Research Data Pilot »).</a:t>
            </a:r>
          </a:p>
          <a:p>
            <a:endParaRPr lang="fr-FR" sz="1000" dirty="0"/>
          </a:p>
          <a:p>
            <a:r>
              <a:rPr lang="fr-FR" sz="1000" dirty="0"/>
              <a:t>Projet </a:t>
            </a:r>
            <a:r>
              <a:rPr lang="fr-FR" sz="1000" b="1" dirty="0"/>
              <a:t>ZERO BRINE- </a:t>
            </a:r>
            <a:r>
              <a:rPr lang="en-US" sz="1000" dirty="0"/>
              <a:t>Re-designing the value and supply chain of water and minerals: a circular economy approach for the recovery of resources from saline impaired effluent (brine) generated by process industries. </a:t>
            </a:r>
            <a:r>
              <a:rPr lang="en-US" sz="1000" dirty="0">
                <a:hlinkClick r:id="rId4"/>
              </a:rPr>
              <a:t>https://cordis.europa.eu/project/id/730390</a:t>
            </a:r>
            <a:r>
              <a:rPr lang="en-US" sz="1000" dirty="0"/>
              <a:t> </a:t>
            </a:r>
            <a:endParaRPr lang="fr-FR" sz="1000" dirty="0"/>
          </a:p>
          <a:p>
            <a:r>
              <a:rPr lang="en-US" sz="1000" dirty="0"/>
              <a:t>It aims to facilitate the implementation of the Circular Economy package and the SPIRE roadmap in various process industries by developing necessary concepts, technological solutions and business models to redesign the value and </a:t>
            </a:r>
            <a:r>
              <a:rPr lang="en-US" sz="1000" b="1" dirty="0"/>
              <a:t>supply chains of minerals and water </a:t>
            </a:r>
            <a:r>
              <a:rPr lang="en-US" sz="1000" dirty="0"/>
              <a:t>while dealing with present </a:t>
            </a:r>
            <a:r>
              <a:rPr lang="en-US" sz="1000" b="1" dirty="0"/>
              <a:t>organic compounds </a:t>
            </a:r>
            <a:r>
              <a:rPr lang="en-US" sz="1000" dirty="0"/>
              <a:t>in a way that allows their subsequent recovery.</a:t>
            </a:r>
            <a:endParaRPr lang="fr-FR" sz="1000" dirty="0"/>
          </a:p>
          <a:p>
            <a:r>
              <a:rPr lang="fr-FR" sz="1000" dirty="0"/>
              <a:t>PGD V2: </a:t>
            </a:r>
            <a:r>
              <a:rPr lang="fr-FR" sz="1000" dirty="0">
                <a:hlinkClick r:id="rId5"/>
              </a:rPr>
              <a:t>https://libereurope.eu/dmp/zero-brine-data-management-plan/</a:t>
            </a:r>
            <a:endParaRPr lang="fr-FR" sz="1000" dirty="0"/>
          </a:p>
          <a:p>
            <a:endParaRPr lang="fr-FR" sz="1000" dirty="0"/>
          </a:p>
          <a:p>
            <a:r>
              <a:rPr lang="fr-FR" sz="1000" dirty="0"/>
              <a:t>Projet </a:t>
            </a:r>
            <a:r>
              <a:rPr lang="fr-FR" sz="1000" b="1" dirty="0"/>
              <a:t>Circ4Lile</a:t>
            </a:r>
            <a:r>
              <a:rPr lang="fr-FR" sz="1000" dirty="0"/>
              <a:t> - </a:t>
            </a:r>
            <a:r>
              <a:rPr lang="en-US" sz="1000" dirty="0"/>
              <a:t>A circular economy approach for lifecycles of products and services</a:t>
            </a:r>
          </a:p>
          <a:p>
            <a:r>
              <a:rPr lang="fr-FR" sz="1000" dirty="0">
                <a:hlinkClick r:id="rId6"/>
              </a:rPr>
              <a:t>https://cordis.europa.eu/project/id/776503/results</a:t>
            </a:r>
            <a:r>
              <a:rPr lang="fr-FR" sz="1000" dirty="0"/>
              <a:t> PGD V1 et V2 disponibles dans « </a:t>
            </a:r>
            <a:r>
              <a:rPr lang="fr-FR" sz="1000" dirty="0" err="1"/>
              <a:t>Results</a:t>
            </a:r>
            <a:r>
              <a:rPr lang="fr-FR" sz="1000" dirty="0"/>
              <a:t> ».</a:t>
            </a:r>
          </a:p>
          <a:p>
            <a:r>
              <a:rPr lang="en-US" sz="1000" dirty="0"/>
              <a:t>File naming convention will take the form of CIRC4Life_DocumentName_ </a:t>
            </a:r>
            <a:r>
              <a:rPr lang="en-US" sz="1000" dirty="0" err="1"/>
              <a:t>ResponsiblePartner</a:t>
            </a:r>
            <a:r>
              <a:rPr lang="en-US" sz="1000" dirty="0"/>
              <a:t> _ YYYYMMDD_ Version.docx. Document filenames will be kept short to avoid unnecessarily long paths, always include the last person to edit the document, and a version indicator.</a:t>
            </a:r>
          </a:p>
          <a:p>
            <a:r>
              <a:rPr lang="en-US" sz="1000" dirty="0"/>
              <a:t>For example, CIRC4Life_ProjectManagementPlan_NTU_20181009_V0.1.docx    </a:t>
            </a:r>
          </a:p>
          <a:p>
            <a:endParaRPr lang="en-US" sz="1000" dirty="0"/>
          </a:p>
          <a:p>
            <a:r>
              <a:rPr lang="en-US" sz="1000" dirty="0" err="1"/>
              <a:t>Projet</a:t>
            </a:r>
            <a:r>
              <a:rPr lang="en-US" sz="1000" dirty="0"/>
              <a:t> PERISCOPE - Pan-European Response to the </a:t>
            </a:r>
            <a:r>
              <a:rPr lang="en-US" sz="1000" dirty="0" err="1"/>
              <a:t>ImpactS</a:t>
            </a:r>
            <a:r>
              <a:rPr lang="en-US" sz="1000" dirty="0"/>
              <a:t> of COVID-19 and future Pandemics and Epidemics</a:t>
            </a:r>
          </a:p>
          <a:p>
            <a:r>
              <a:rPr lang="en-US" sz="1000" dirty="0">
                <a:hlinkClick r:id="rId7"/>
              </a:rPr>
              <a:t>https://cordis.europa.eu/project/id/101016233/results</a:t>
            </a:r>
            <a:r>
              <a:rPr lang="en-US" sz="1000" dirty="0"/>
              <a:t> </a:t>
            </a:r>
          </a:p>
          <a:p>
            <a:endParaRPr lang="en-US" sz="1000" dirty="0"/>
          </a:p>
          <a:p>
            <a:endParaRPr lang="fr-FR" sz="900" dirty="0"/>
          </a:p>
          <a:p>
            <a:endParaRPr lang="fr-FR" sz="10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24510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51" y="4714880"/>
            <a:ext cx="5438775" cy="4784943"/>
          </a:xfrm>
        </p:spPr>
        <p:txBody>
          <a:bodyPr/>
          <a:lstStyle/>
          <a:p>
            <a:endParaRPr lang="fr-FR" sz="800" dirty="0"/>
          </a:p>
          <a:p>
            <a:endParaRPr lang="fr-FR" dirty="0"/>
          </a:p>
        </p:txBody>
      </p:sp>
      <p:sp>
        <p:nvSpPr>
          <p:cNvPr id="4" name="Espace réservé du numéro de diapositive 3"/>
          <p:cNvSpPr>
            <a:spLocks noGrp="1"/>
          </p:cNvSpPr>
          <p:nvPr>
            <p:ph type="sldNum" sz="quarter" idx="5"/>
          </p:nvPr>
        </p:nvSpPr>
        <p:spPr/>
        <p:txBody>
          <a:bodyPr/>
          <a:lstStyle/>
          <a:p>
            <a:fld id="{264EAA0A-B561-40A3-8D75-3AA42611BB63}" type="slidenum">
              <a:rPr lang="fr-FR" smtClean="0"/>
              <a:pPr/>
              <a:t>95</a:t>
            </a:fld>
            <a:endParaRPr lang="fr-FR"/>
          </a:p>
        </p:txBody>
      </p:sp>
    </p:spTree>
    <p:extLst>
      <p:ext uri="{BB962C8B-B14F-4D97-AF65-F5344CB8AC3E}">
        <p14:creationId xmlns:p14="http://schemas.microsoft.com/office/powerpoint/2010/main" val="188700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5210172"/>
          </a:xfrm>
        </p:spPr>
        <p:txBody>
          <a:bodyPr/>
          <a:lstStyle/>
          <a:p>
            <a:r>
              <a:rPr lang="fr-FR" sz="1000" dirty="0"/>
              <a:t>Procédures iso 9001 : 2008 : </a:t>
            </a:r>
            <a:r>
              <a:rPr lang="fr-FR" sz="1000" dirty="0">
                <a:hlinkClick r:id="rId3"/>
              </a:rPr>
              <a:t>http://www.axess-qualite.fr/procedure-iso-9001.html</a:t>
            </a:r>
            <a:r>
              <a:rPr lang="fr-FR" sz="1000" dirty="0"/>
              <a:t> </a:t>
            </a:r>
          </a:p>
          <a:p>
            <a:pPr lvl="0">
              <a:defRPr/>
            </a:pPr>
            <a:r>
              <a:rPr lang="fr-FR" sz="1000" dirty="0"/>
              <a:t>La norme ISO 9001 est la norme du management de la qualité. Elle apporte des garanties en termes de qualité organisationnelle au sein de tout type de structure. Des procédures qualité ISO-9001 existent pour définir le protocole d'intégration des données. L'outillage d'intégration (ETL, SGBDR) garantit l'intégrité des données.</a:t>
            </a:r>
          </a:p>
          <a:p>
            <a:r>
              <a:rPr lang="fr-FR" sz="1000" dirty="0">
                <a:solidFill>
                  <a:srgbClr val="000000"/>
                </a:solidFill>
              </a:rPr>
              <a:t>Les principes de qualité des données peuvent s’appliquer à toutes les étapes :</a:t>
            </a:r>
          </a:p>
          <a:p>
            <a:r>
              <a:rPr lang="fr-FR" sz="1000" dirty="0">
                <a:solidFill>
                  <a:srgbClr val="000000"/>
                </a:solidFill>
              </a:rPr>
              <a:t>Saisie et enregistrement au moment de la collecte</a:t>
            </a:r>
          </a:p>
          <a:p>
            <a:r>
              <a:rPr lang="fr-FR" sz="1000" dirty="0">
                <a:solidFill>
                  <a:srgbClr val="000000"/>
                </a:solidFill>
              </a:rPr>
              <a:t>Manipulation préalable à leur numérisation (la préparation des étiquettes, l’inscription des données dans un registre, etc.)</a:t>
            </a:r>
          </a:p>
          <a:p>
            <a:r>
              <a:rPr lang="fr-FR" sz="1000" dirty="0">
                <a:solidFill>
                  <a:srgbClr val="000000"/>
                </a:solidFill>
              </a:rPr>
              <a:t>Identification de la collecte (spécimen ou observation) et son enregistrement</a:t>
            </a:r>
          </a:p>
          <a:p>
            <a:r>
              <a:rPr lang="fr-FR" sz="1000" dirty="0">
                <a:solidFill>
                  <a:srgbClr val="000000"/>
                </a:solidFill>
              </a:rPr>
              <a:t>Numérisation ; Documentation (saisie des métadonnées)</a:t>
            </a:r>
          </a:p>
          <a:p>
            <a:r>
              <a:rPr lang="fr-FR" sz="1000" dirty="0">
                <a:solidFill>
                  <a:srgbClr val="000000"/>
                </a:solidFill>
              </a:rPr>
              <a:t>Utilisation (analyse et manipulation)</a:t>
            </a:r>
          </a:p>
          <a:p>
            <a:pPr>
              <a:spcBef>
                <a:spcPts val="600"/>
              </a:spcBef>
            </a:pPr>
            <a:r>
              <a:rPr lang="fr-FR" sz="1000" dirty="0"/>
              <a:t>Voir partie 4 du Guide des bonnes pratiques traite de la qualité des données : </a:t>
            </a:r>
            <a:r>
              <a:rPr lang="fr-FR" sz="900" dirty="0">
                <a:hlinkClick r:id="rId4"/>
              </a:rPr>
              <a:t>https://mi-gt-donnees.pages.math.unistra.fr/guide/04-traiter.html#mettre-en-place-un-controle-qualite-des-donnees</a:t>
            </a:r>
            <a:endParaRPr lang="fr-FR" sz="900" dirty="0"/>
          </a:p>
          <a:p>
            <a:r>
              <a:rPr lang="fr-FR" sz="1000" dirty="0"/>
              <a:t>Exemples:</a:t>
            </a:r>
          </a:p>
          <a:p>
            <a:r>
              <a:rPr lang="fr-FR" sz="1000" dirty="0"/>
              <a:t>Contrôle de l’utilisation de vocabulaires communs pour aider à la compréhension des données et métadonnées. Il s’agit de se faire comprendre entre différents systèmes ou individus. L’interopérabilité « sémantique » c’est un ensemble de termes définis, utilisés dans des métadonnées pour associer un sens commun aux données. L’objectif est de lever toute </a:t>
            </a:r>
            <a:r>
              <a:rPr lang="fr-FR" sz="1000" dirty="0" err="1"/>
              <a:t>ambiguité</a:t>
            </a:r>
            <a:r>
              <a:rPr lang="fr-FR" sz="1000" dirty="0"/>
              <a:t>.</a:t>
            </a:r>
          </a:p>
          <a:p>
            <a:r>
              <a:rPr lang="fr-FR" sz="1000" dirty="0"/>
              <a:t>Dans le cas de la gestion FAIR des données environnementales il est important d’utiliser des vocabulaires contrôlés issus de thesaurus disciplinaires qui auront la vertu de nommer les données de la même façon au sein d’une même discipline. </a:t>
            </a:r>
          </a:p>
          <a:p>
            <a:r>
              <a:rPr lang="fr-FR" sz="1000" dirty="0"/>
              <a:t>Contrôle de l’utilisation de formats harmonisés des fichiers de données pour leur diffusion. </a:t>
            </a:r>
          </a:p>
          <a:p>
            <a:pPr>
              <a:spcBef>
                <a:spcPts val="600"/>
              </a:spcBef>
            </a:pPr>
            <a:r>
              <a:rPr lang="fr-FR" sz="1000" dirty="0"/>
              <a:t>Voir exemples dans le document : </a:t>
            </a:r>
            <a:r>
              <a:rPr lang="fr-FR" sz="900" dirty="0">
                <a:hlinkClick r:id="rId5"/>
              </a:rPr>
              <a:t>https://github.com/laurence001/quartz-bad-data-guide-french#etiquetage-des-colonnes-ambigu</a:t>
            </a:r>
            <a:r>
              <a:rPr lang="fr-FR" sz="900" dirty="0"/>
              <a:t> </a:t>
            </a:r>
          </a:p>
          <a:p>
            <a:pPr lvl="0">
              <a:defRPr/>
            </a:pPr>
            <a:r>
              <a:rPr lang="fr-FR" sz="1000" dirty="0"/>
              <a:t>Doc sur la qualité des données: </a:t>
            </a:r>
            <a:r>
              <a:rPr lang="fr-FR" sz="900" dirty="0">
                <a:hlinkClick r:id="rId6"/>
              </a:rPr>
              <a:t>https://github.com/laurence001/quartz-bad-data-guide-french</a:t>
            </a:r>
            <a:endParaRPr lang="fr-FR" sz="900" dirty="0"/>
          </a:p>
          <a:p>
            <a:pPr lvl="0">
              <a:defRPr/>
            </a:pPr>
            <a:endParaRPr lang="fr-FR" sz="800" b="0" i="0" u="none" strike="noStrike" baseline="0" dirty="0">
              <a:solidFill>
                <a:srgbClr val="000000"/>
              </a:solidFill>
            </a:endParaRPr>
          </a:p>
          <a:p>
            <a:pPr algn="l"/>
            <a:r>
              <a:rPr lang="fr-FR" sz="1000" b="0" i="0" u="none" strike="noStrike" baseline="0" dirty="0">
                <a:solidFill>
                  <a:srgbClr val="000000"/>
                </a:solidFill>
              </a:rPr>
              <a:t>Outil de nettoyage en masse: </a:t>
            </a:r>
            <a:r>
              <a:rPr lang="fr-FR" sz="1000" b="0" i="0" u="none" strike="noStrike" baseline="0" dirty="0" err="1">
                <a:solidFill>
                  <a:srgbClr val="000000"/>
                </a:solidFill>
              </a:rPr>
              <a:t>OpenRefine</a:t>
            </a:r>
            <a:r>
              <a:rPr lang="fr-FR" sz="1000" b="0" i="0" u="none" strike="noStrike" baseline="0" dirty="0">
                <a:solidFill>
                  <a:srgbClr val="000000"/>
                </a:solidFill>
              </a:rPr>
              <a:t>: </a:t>
            </a:r>
            <a:r>
              <a:rPr lang="fr-FR" sz="900" b="0" i="0" u="none" strike="noStrike" baseline="0" dirty="0">
                <a:solidFill>
                  <a:srgbClr val="000000"/>
                </a:solidFill>
                <a:hlinkClick r:id="rId7"/>
              </a:rPr>
              <a:t>https://mate-shs.cnrs.fr/actions/tutomate/tuto18-gaget-openrefine/</a:t>
            </a:r>
            <a:r>
              <a:rPr lang="fr-FR" sz="900" b="0" i="0" u="none" strike="noStrike" baseline="0" dirty="0">
                <a:solidFill>
                  <a:srgbClr val="000000"/>
                </a:solidFill>
              </a:rPr>
              <a:t>  </a:t>
            </a:r>
          </a:p>
          <a:p>
            <a:pPr algn="l"/>
            <a:r>
              <a:rPr lang="fr-FR" sz="1000" b="0" i="0" u="none" strike="noStrike" baseline="0" dirty="0">
                <a:solidFill>
                  <a:srgbClr val="000000"/>
                </a:solidFill>
              </a:rPr>
              <a:t>Outil de gestion des doublons: </a:t>
            </a:r>
            <a:r>
              <a:rPr lang="fr-FR" sz="900" b="0" i="0" u="none" strike="noStrike" baseline="0" dirty="0">
                <a:solidFill>
                  <a:srgbClr val="000000"/>
                </a:solidFill>
                <a:hlinkClick r:id="rId8"/>
              </a:rPr>
              <a:t>https://www.lesnumeriques.com/telecharger/duplicate-cleaner-19908</a:t>
            </a:r>
            <a:r>
              <a:rPr lang="fr-FR" sz="900" b="0" i="0" u="none" strike="noStrike" baseline="0" dirty="0">
                <a:solidFill>
                  <a:srgbClr val="000000"/>
                </a:solidFill>
              </a:rPr>
              <a:t> </a:t>
            </a:r>
          </a:p>
          <a:p>
            <a:pPr algn="l"/>
            <a:endParaRPr lang="fr-FR" sz="10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96</a:t>
            </a:fld>
            <a:endParaRPr lang="fr-FR"/>
          </a:p>
        </p:txBody>
      </p:sp>
    </p:spTree>
    <p:extLst>
      <p:ext uri="{BB962C8B-B14F-4D97-AF65-F5344CB8AC3E}">
        <p14:creationId xmlns:p14="http://schemas.microsoft.com/office/powerpoint/2010/main" val="935164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5210172"/>
          </a:xfrm>
        </p:spPr>
        <p:txBody>
          <a:bodyPr/>
          <a:lstStyle/>
          <a:p>
            <a:pPr lvl="0">
              <a:defRPr/>
            </a:pPr>
            <a:r>
              <a:rPr lang="fr-FR" sz="1000" b="0" dirty="0"/>
              <a:t>Projet </a:t>
            </a:r>
            <a:r>
              <a:rPr lang="fr-FR" sz="1000" dirty="0"/>
              <a:t>STIRRER - Rôle des modifications épigénétiques et transcriptomiques dans la modification des règles de la recombinaison chez des hybrides interspécifiques: modèle </a:t>
            </a:r>
            <a:r>
              <a:rPr lang="fr-FR" sz="1000" dirty="0" err="1"/>
              <a:t>Brassica</a:t>
            </a:r>
            <a:r>
              <a:rPr lang="fr-FR" sz="1000" dirty="0"/>
              <a:t> .</a:t>
            </a:r>
          </a:p>
          <a:p>
            <a:pPr lvl="0">
              <a:defRPr/>
            </a:pPr>
            <a:r>
              <a:rPr lang="fr-FR" sz="1000" dirty="0"/>
              <a:t>Projet ANR, coordination </a:t>
            </a:r>
            <a:r>
              <a:rPr lang="fr-FR" sz="1000" b="0" dirty="0"/>
              <a:t>INRA: </a:t>
            </a:r>
            <a:r>
              <a:rPr lang="fr-FR" sz="800" b="0" dirty="0">
                <a:hlinkClick r:id="rId3"/>
              </a:rPr>
              <a:t>https://anr.fr/Projet-ANR-19-CE20-0013</a:t>
            </a:r>
            <a:r>
              <a:rPr lang="fr-FR" sz="8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Le PGD est accessible sur le site DMP </a:t>
            </a:r>
            <a:r>
              <a:rPr lang="fr-FR" sz="1000" b="0" dirty="0" err="1"/>
              <a:t>OPIDoR</a:t>
            </a:r>
            <a:r>
              <a:rPr lang="fr-FR" sz="1000" b="0" dirty="0"/>
              <a:t> dans « </a:t>
            </a:r>
            <a:r>
              <a:rPr lang="fr-FR" sz="1000" b="0" dirty="0" err="1"/>
              <a:t>DMPs</a:t>
            </a:r>
            <a:r>
              <a:rPr lang="fr-FR" sz="1000" b="0" dirty="0"/>
              <a:t> publics » </a:t>
            </a:r>
            <a:r>
              <a:rPr lang="fr-FR" sz="800" b="0" dirty="0">
                <a:hlinkClick r:id="rId4"/>
              </a:rPr>
              <a:t>https://dmp.opidor.fr/public_plans</a:t>
            </a:r>
            <a:r>
              <a:rPr lang="fr-FR" sz="800"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dirty="0"/>
              <a:t>Voir aussi le descriptif dans le PGD du projet IMPRINT: </a:t>
            </a:r>
            <a:r>
              <a:rPr lang="fr-FR" sz="800" b="0" dirty="0">
                <a:hlinkClick r:id="rId5"/>
              </a:rPr>
              <a:t>https://dmp.opidor.fr/plans/5082/export.pdf</a:t>
            </a:r>
            <a:r>
              <a:rPr lang="fr-FR" sz="800" b="0" dirty="0"/>
              <a:t> </a:t>
            </a:r>
          </a:p>
          <a:p>
            <a:pPr algn="l"/>
            <a:endParaRPr lang="fr-FR" sz="10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97</a:t>
            </a:fld>
            <a:endParaRPr lang="fr-FR"/>
          </a:p>
        </p:txBody>
      </p:sp>
    </p:spTree>
    <p:extLst>
      <p:ext uri="{BB962C8B-B14F-4D97-AF65-F5344CB8AC3E}">
        <p14:creationId xmlns:p14="http://schemas.microsoft.com/office/powerpoint/2010/main" val="22699486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9286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Partie carrée, James Tissot (1836-1902) </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99</a:t>
            </a:fld>
            <a:endParaRPr lang="fr-FR"/>
          </a:p>
        </p:txBody>
      </p:sp>
    </p:spTree>
    <p:extLst>
      <p:ext uri="{BB962C8B-B14F-4D97-AF65-F5344CB8AC3E}">
        <p14:creationId xmlns:p14="http://schemas.microsoft.com/office/powerpoint/2010/main" val="1651109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71"/>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337681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65EDA9B5-907E-4CEB-B396-EB99C7849576}" type="datetime1">
              <a:rPr lang="fr-FR" smtClean="0"/>
              <a:t>03/01/2024</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77407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84"/>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84"/>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2B2A50C4-DB6A-4EEB-8F68-0B9203C472A3}" type="datetime1">
              <a:rPr lang="fr-FR" smtClean="0"/>
              <a:t>03/01/2024</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66116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1333546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487730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2208244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6"/>
          </a:xfrm>
          <a:prstGeom prst="rect">
            <a:avLst/>
          </a:prstGeom>
        </p:spPr>
      </p:pic>
    </p:spTree>
    <p:extLst>
      <p:ext uri="{BB962C8B-B14F-4D97-AF65-F5344CB8AC3E}">
        <p14:creationId xmlns:p14="http://schemas.microsoft.com/office/powerpoint/2010/main" val="415085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702089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916919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2748647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3825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5718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434994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05562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70143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266981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303500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6"/>
          </a:xfrm>
          <a:prstGeom prst="rect">
            <a:avLst/>
          </a:prstGeom>
        </p:spPr>
      </p:pic>
    </p:spTree>
    <p:extLst>
      <p:ext uri="{BB962C8B-B14F-4D97-AF65-F5344CB8AC3E}">
        <p14:creationId xmlns:p14="http://schemas.microsoft.com/office/powerpoint/2010/main" val="71936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236112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168498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544951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427482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46"/>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101E0F28-4B90-439B-BAA2-DCC14A7DBC2D}" type="datetime1">
              <a:rPr lang="fr-FR" smtClean="0"/>
              <a:t>03/01/2024</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896192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112880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935991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92078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33"/>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882"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2"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5" y="0"/>
            <a:ext cx="223103" cy="6858000"/>
          </a:xfrm>
          <a:prstGeom prst="rect">
            <a:avLst/>
          </a:prstGeom>
        </p:spPr>
      </p:pic>
    </p:spTree>
    <p:extLst>
      <p:ext uri="{BB962C8B-B14F-4D97-AF65-F5344CB8AC3E}">
        <p14:creationId xmlns:p14="http://schemas.microsoft.com/office/powerpoint/2010/main" val="24453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5" y="0"/>
            <a:ext cx="223103" cy="6858000"/>
          </a:xfrm>
          <a:prstGeom prst="rect">
            <a:avLst/>
          </a:prstGeom>
        </p:spPr>
      </p:pic>
    </p:spTree>
    <p:extLst>
      <p:ext uri="{BB962C8B-B14F-4D97-AF65-F5344CB8AC3E}">
        <p14:creationId xmlns:p14="http://schemas.microsoft.com/office/powerpoint/2010/main" val="1298663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3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5"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901"/>
            <a:ext cx="1144520" cy="319807"/>
          </a:xfrm>
          <a:prstGeom prst="rect">
            <a:avLst/>
          </a:prstGeom>
        </p:spPr>
      </p:pic>
    </p:spTree>
    <p:extLst>
      <p:ext uri="{BB962C8B-B14F-4D97-AF65-F5344CB8AC3E}">
        <p14:creationId xmlns:p14="http://schemas.microsoft.com/office/powerpoint/2010/main" val="60432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1"/>
            <a:ext cx="4038600" cy="4525963"/>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5" y="0"/>
            <a:ext cx="223103" cy="6858000"/>
          </a:xfrm>
          <a:prstGeom prst="rect">
            <a:avLst/>
          </a:prstGeom>
        </p:spPr>
      </p:pic>
    </p:spTree>
    <p:extLst>
      <p:ext uri="{BB962C8B-B14F-4D97-AF65-F5344CB8AC3E}">
        <p14:creationId xmlns:p14="http://schemas.microsoft.com/office/powerpoint/2010/main" val="3103692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3" y="1535113"/>
            <a:ext cx="4040188" cy="639763"/>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3" y="2174875"/>
            <a:ext cx="4040188"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0" y="1535113"/>
            <a:ext cx="4041775" cy="639763"/>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0" y="2174875"/>
            <a:ext cx="4041775"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5" y="0"/>
            <a:ext cx="223103" cy="6858000"/>
          </a:xfrm>
          <a:prstGeom prst="rect">
            <a:avLst/>
          </a:prstGeom>
        </p:spPr>
      </p:pic>
    </p:spTree>
    <p:extLst>
      <p:ext uri="{BB962C8B-B14F-4D97-AF65-F5344CB8AC3E}">
        <p14:creationId xmlns:p14="http://schemas.microsoft.com/office/powerpoint/2010/main" val="2566825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5" y="0"/>
            <a:ext cx="223103" cy="6858000"/>
          </a:xfrm>
          <a:prstGeom prst="rect">
            <a:avLst/>
          </a:prstGeom>
        </p:spPr>
      </p:pic>
    </p:spTree>
    <p:extLst>
      <p:ext uri="{BB962C8B-B14F-4D97-AF65-F5344CB8AC3E}">
        <p14:creationId xmlns:p14="http://schemas.microsoft.com/office/powerpoint/2010/main" val="4238166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2629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B50DF545-0530-4341-9676-C8F81DCEA167}" type="datetime1">
              <a:rPr lang="fr-FR" smtClean="0"/>
              <a:t>03/01/2024</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719548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49"/>
            <a:ext cx="3008313" cy="1162051"/>
          </a:xfrm>
        </p:spPr>
        <p:txBody>
          <a:bodyPr anchor="b"/>
          <a:lstStyle>
            <a:lvl1pPr algn="l">
              <a:defRPr sz="1500" b="1"/>
            </a:lvl1pPr>
          </a:lstStyle>
          <a:p>
            <a:r>
              <a:rPr lang="fr-FR"/>
              <a:t>Cliquez et modifiez le titre</a:t>
            </a:r>
          </a:p>
        </p:txBody>
      </p:sp>
      <p:sp>
        <p:nvSpPr>
          <p:cNvPr id="3" name="Espace réservé du contenu 2"/>
          <p:cNvSpPr>
            <a:spLocks noGrp="1"/>
          </p:cNvSpPr>
          <p:nvPr>
            <p:ph idx="1"/>
          </p:nvPr>
        </p:nvSpPr>
        <p:spPr>
          <a:xfrm>
            <a:off x="3575053" y="273058"/>
            <a:ext cx="5111751"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4"/>
            <a:ext cx="3008313" cy="46910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86017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15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endParaRPr lang="fr-FR"/>
          </a:p>
        </p:txBody>
      </p:sp>
      <p:sp>
        <p:nvSpPr>
          <p:cNvPr id="4" name="Espace réservé du texte 3"/>
          <p:cNvSpPr>
            <a:spLocks noGrp="1"/>
          </p:cNvSpPr>
          <p:nvPr>
            <p:ph type="body" sz="half" idx="2"/>
          </p:nvPr>
        </p:nvSpPr>
        <p:spPr>
          <a:xfrm>
            <a:off x="1792288" y="5367345"/>
            <a:ext cx="5486400" cy="8048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972687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64844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71"/>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344007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91524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46"/>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101E0F28-4B90-439B-BAA2-DCC14A7DBC2D}" type="datetime1">
              <a:rPr lang="fr-FR" smtClean="0"/>
              <a:t>03/01/2024</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619257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B50DF545-0530-4341-9676-C8F81DCEA167}" type="datetime1">
              <a:rPr lang="fr-FR" smtClean="0"/>
              <a:t>03/01/2024</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865202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96"/>
            <a:ext cx="2133600" cy="365125"/>
          </a:xfrm>
          <a:prstGeom prst="rect">
            <a:avLst/>
          </a:prstGeom>
        </p:spPr>
        <p:txBody>
          <a:bodyPr/>
          <a:lstStyle/>
          <a:p>
            <a:fld id="{98C0E71C-C81D-47C2-85BA-A2ECDEBB66B5}" type="datetime1">
              <a:rPr lang="fr-FR" smtClean="0"/>
              <a:t>03/01/2024</a:t>
            </a:fld>
            <a:endParaRPr lang="fr-FR"/>
          </a:p>
        </p:txBody>
      </p:sp>
      <p:sp>
        <p:nvSpPr>
          <p:cNvPr id="8" name="Espace réservé du pied de page 7"/>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9" name="Espace réservé du numéro de diapositive 8"/>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569906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457200" y="6356396"/>
            <a:ext cx="2133600" cy="365125"/>
          </a:xfrm>
          <a:prstGeom prst="rect">
            <a:avLst/>
          </a:prstGeom>
        </p:spPr>
        <p:txBody>
          <a:bodyPr/>
          <a:lstStyle/>
          <a:p>
            <a:fld id="{F3493064-8AE3-4A8C-B980-E4D8A420BDD4}" type="datetime1">
              <a:rPr lang="fr-FR" smtClean="0"/>
              <a:t>03/01/2024</a:t>
            </a:fld>
            <a:endParaRPr lang="fr-FR"/>
          </a:p>
        </p:txBody>
      </p:sp>
      <p:sp>
        <p:nvSpPr>
          <p:cNvPr id="4" name="Espace réservé du pied de page 3"/>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5" name="Espace réservé du numéro de diapositive 4"/>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584040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96"/>
            <a:ext cx="2133600" cy="365125"/>
          </a:xfrm>
          <a:prstGeom prst="rect">
            <a:avLst/>
          </a:prstGeom>
        </p:spPr>
        <p:txBody>
          <a:bodyPr/>
          <a:lstStyle/>
          <a:p>
            <a:fld id="{565A485B-45BE-4AD9-BA97-261AD4C8104F}" type="datetime1">
              <a:rPr lang="fr-FR" smtClean="0"/>
              <a:t>03/01/2024</a:t>
            </a:fld>
            <a:endParaRPr lang="fr-FR"/>
          </a:p>
        </p:txBody>
      </p:sp>
      <p:sp>
        <p:nvSpPr>
          <p:cNvPr id="3" name="Espace réservé du pied de page 2"/>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4" name="Espace réservé du numéro de diapositive 3"/>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67256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96"/>
            <a:ext cx="2133600" cy="365125"/>
          </a:xfrm>
          <a:prstGeom prst="rect">
            <a:avLst/>
          </a:prstGeom>
        </p:spPr>
        <p:txBody>
          <a:bodyPr/>
          <a:lstStyle/>
          <a:p>
            <a:fld id="{98C0E71C-C81D-47C2-85BA-A2ECDEBB66B5}" type="datetime1">
              <a:rPr lang="fr-FR" smtClean="0"/>
              <a:t>03/01/2024</a:t>
            </a:fld>
            <a:endParaRPr lang="fr-FR"/>
          </a:p>
        </p:txBody>
      </p:sp>
      <p:sp>
        <p:nvSpPr>
          <p:cNvPr id="8" name="Espace réservé du pied de page 7"/>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9" name="Espace réservé du numéro de diapositive 8"/>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184142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CDF4438-3FBD-480C-9958-FEF8AEC0D1E7}" type="datetime1">
              <a:rPr lang="fr-FR" smtClean="0"/>
              <a:t>03/01/2024</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794427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E13F418-C955-4CD5-BA16-FCC1628FCF8E}" type="datetime1">
              <a:rPr lang="fr-FR" smtClean="0"/>
              <a:t>03/01/2024</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44251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65EDA9B5-907E-4CEB-B396-EB99C7849576}" type="datetime1">
              <a:rPr lang="fr-FR" smtClean="0"/>
              <a:t>03/01/2024</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299161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84"/>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84"/>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2B2A50C4-DB6A-4EEB-8F68-0B9203C472A3}" type="datetime1">
              <a:rPr lang="fr-FR" smtClean="0"/>
              <a:t>03/01/2024</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580627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6"/>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2901901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2972203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1"/>
            <a:ext cx="2133600" cy="365125"/>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2"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7"/>
          </a:xfrm>
          <a:prstGeom prst="rect">
            <a:avLst/>
          </a:prstGeom>
        </p:spPr>
      </p:pic>
    </p:spTree>
    <p:extLst>
      <p:ext uri="{BB962C8B-B14F-4D97-AF65-F5344CB8AC3E}">
        <p14:creationId xmlns:p14="http://schemas.microsoft.com/office/powerpoint/2010/main" val="1154377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480705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1" y="1535113"/>
            <a:ext cx="4040188"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765855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2" y="0"/>
            <a:ext cx="223103" cy="6858000"/>
          </a:xfrm>
          <a:prstGeom prst="rect">
            <a:avLst/>
          </a:prstGeom>
        </p:spPr>
      </p:pic>
    </p:spTree>
    <p:extLst>
      <p:ext uri="{BB962C8B-B14F-4D97-AF65-F5344CB8AC3E}">
        <p14:creationId xmlns:p14="http://schemas.microsoft.com/office/powerpoint/2010/main" val="285884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457200" y="6356396"/>
            <a:ext cx="2133600" cy="365125"/>
          </a:xfrm>
          <a:prstGeom prst="rect">
            <a:avLst/>
          </a:prstGeom>
        </p:spPr>
        <p:txBody>
          <a:bodyPr/>
          <a:lstStyle/>
          <a:p>
            <a:fld id="{F3493064-8AE3-4A8C-B980-E4D8A420BDD4}" type="datetime1">
              <a:rPr lang="fr-FR" smtClean="0"/>
              <a:t>03/01/2024</a:t>
            </a:fld>
            <a:endParaRPr lang="fr-FR"/>
          </a:p>
        </p:txBody>
      </p:sp>
      <p:sp>
        <p:nvSpPr>
          <p:cNvPr id="4" name="Espace réservé du pied de page 3"/>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5" name="Espace réservé du numéro de diapositive 4"/>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593348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782963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49"/>
            <a:ext cx="3008313"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2"/>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882268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164391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1162642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1161635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141AC103-C553-3C40-80D1-8D13FB31BDBA}" type="datetimeFigureOut">
              <a:rPr lang="fr-FR" smtClean="0"/>
              <a:t>03/01/2024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6"/>
          </a:xfrm>
          <a:prstGeom prst="rect">
            <a:avLst/>
          </a:prstGeom>
        </p:spPr>
      </p:pic>
    </p:spTree>
    <p:extLst>
      <p:ext uri="{BB962C8B-B14F-4D97-AF65-F5344CB8AC3E}">
        <p14:creationId xmlns:p14="http://schemas.microsoft.com/office/powerpoint/2010/main" val="1928212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2362377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42040972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2571674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91364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96"/>
            <a:ext cx="2133600" cy="365125"/>
          </a:xfrm>
          <a:prstGeom prst="rect">
            <a:avLst/>
          </a:prstGeom>
        </p:spPr>
        <p:txBody>
          <a:bodyPr/>
          <a:lstStyle/>
          <a:p>
            <a:fld id="{565A485B-45BE-4AD9-BA97-261AD4C8104F}" type="datetime1">
              <a:rPr lang="fr-FR" smtClean="0"/>
              <a:t>03/01/2024</a:t>
            </a:fld>
            <a:endParaRPr lang="fr-FR"/>
          </a:p>
        </p:txBody>
      </p:sp>
      <p:sp>
        <p:nvSpPr>
          <p:cNvPr id="3" name="Espace réservé du pied de page 2"/>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4" name="Espace réservé du numéro de diapositive 3"/>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965821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4241501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1793619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49754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lvl1pPr>
              <a:defRPr/>
            </a:lvl1pPr>
          </a:lstStyle>
          <a:p>
            <a:r>
              <a:rPr lang="fr-FR" dirty="0"/>
              <a:t>Titre principal</a:t>
            </a:r>
          </a:p>
        </p:txBody>
      </p:sp>
      <p:sp>
        <p:nvSpPr>
          <p:cNvPr id="3" name="Sous-titr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a:t>
            </a: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89411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pied de page 4"/>
          <p:cNvSpPr>
            <a:spLocks noGrp="1"/>
          </p:cNvSpPr>
          <p:nvPr>
            <p:ph type="ftr" sz="quarter" idx="11"/>
          </p:nvPr>
        </p:nvSpPr>
        <p:spPr/>
        <p:txBody>
          <a:bodyPr/>
          <a:lstStyle/>
          <a:p>
            <a:r>
              <a:rPr lang="fr-FR"/>
              <a:t>ISDM - Rédiger un Data paper -  8 juin 2021</a:t>
            </a: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37853596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p:txBody>
          <a:bodyPr/>
          <a:lstStyle/>
          <a:p>
            <a:r>
              <a:rPr lang="fr-FR"/>
              <a:t>ISDM - Rédiger un Data paper -  8 juin 2021</a:t>
            </a: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pic>
        <p:nvPicPr>
          <p:cNvPr id="8" name="Image 7" descr="Cirad_4cTP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280" y="6373894"/>
            <a:ext cx="1144520" cy="319806"/>
          </a:xfrm>
          <a:prstGeom prst="rect">
            <a:avLst/>
          </a:prstGeom>
        </p:spPr>
      </p:pic>
    </p:spTree>
    <p:extLst>
      <p:ext uri="{BB962C8B-B14F-4D97-AF65-F5344CB8AC3E}">
        <p14:creationId xmlns:p14="http://schemas.microsoft.com/office/powerpoint/2010/main" val="3690826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11"/>
          </p:nvPr>
        </p:nvSpPr>
        <p:spPr/>
        <p:txBody>
          <a:bodyPr/>
          <a:lstStyle/>
          <a:p>
            <a:r>
              <a:rPr lang="fr-FR"/>
              <a:t>ISDM - Rédiger un Data paper -  8 juin 2021</a:t>
            </a: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pic>
        <p:nvPicPr>
          <p:cNvPr id="8" name="Image 7"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6940894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p:cNvSpPr>
            <a:spLocks noGrp="1"/>
          </p:cNvSpPr>
          <p:nvPr>
            <p:ph type="ftr" sz="quarter" idx="11"/>
          </p:nvPr>
        </p:nvSpPr>
        <p:spPr/>
        <p:txBody>
          <a:bodyPr/>
          <a:lstStyle/>
          <a:p>
            <a:r>
              <a:rPr lang="fr-FR"/>
              <a:t>ISDM - Rédiger un Data paper -  8 juin 2021</a:t>
            </a:r>
          </a:p>
        </p:txBody>
      </p:sp>
      <p:sp>
        <p:nvSpPr>
          <p:cNvPr id="9" name="Espace réservé du numéro de diapositive 8"/>
          <p:cNvSpPr>
            <a:spLocks noGrp="1"/>
          </p:cNvSpPr>
          <p:nvPr>
            <p:ph type="sldNum" sz="quarter" idx="12"/>
          </p:nvPr>
        </p:nvSpPr>
        <p:spPr/>
        <p:txBody>
          <a:bodyPr/>
          <a:lstStyle/>
          <a:p>
            <a:fld id="{7161DBD5-FC76-3842-B5FF-1B83B7554A96}" type="slidenum">
              <a:rPr lang="fr-FR" smtClean="0"/>
              <a:t>‹N°›</a:t>
            </a:fld>
            <a:endParaRPr lang="fr-FR"/>
          </a:p>
        </p:txBody>
      </p:sp>
      <p:pic>
        <p:nvPicPr>
          <p:cNvPr id="10" name="Image 9"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4011900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r>
              <a:rPr lang="fr-FR"/>
              <a:t>ISDM - Rédiger un Data paper -  8 juin 2021</a:t>
            </a:r>
          </a:p>
        </p:txBody>
      </p:sp>
      <p:sp>
        <p:nvSpPr>
          <p:cNvPr id="5" name="Espace réservé du numéro de diapositive 4"/>
          <p:cNvSpPr>
            <a:spLocks noGrp="1"/>
          </p:cNvSpPr>
          <p:nvPr>
            <p:ph type="sldNum" sz="quarter" idx="12"/>
          </p:nvPr>
        </p:nvSpPr>
        <p:spPr/>
        <p:txBody>
          <a:bodyPr/>
          <a:lstStyle/>
          <a:p>
            <a:fld id="{7161DBD5-FC76-3842-B5FF-1B83B7554A96}" type="slidenum">
              <a:rPr lang="fr-FR" smtClean="0"/>
              <a:t>‹N°›</a:t>
            </a:fld>
            <a:endParaRPr lang="fr-FR"/>
          </a:p>
        </p:txBody>
      </p:sp>
      <p:pic>
        <p:nvPicPr>
          <p:cNvPr id="6" name="Image 5" descr="ppt-Degrade.jpg"/>
          <p:cNvPicPr>
            <a:picLocks noChangeAspect="1"/>
          </p:cNvPicPr>
          <p:nvPr userDrawn="1"/>
        </p:nvPicPr>
        <p:blipFill>
          <a:blip r:embed="rId2"/>
          <a:stretch>
            <a:fillRect/>
          </a:stretch>
        </p:blipFill>
        <p:spPr>
          <a:xfrm>
            <a:off x="0" y="0"/>
            <a:ext cx="223103" cy="6858000"/>
          </a:xfrm>
          <a:prstGeom prst="rect">
            <a:avLst/>
          </a:prstGeom>
        </p:spPr>
      </p:pic>
    </p:spTree>
    <p:extLst>
      <p:ext uri="{BB962C8B-B14F-4D97-AF65-F5344CB8AC3E}">
        <p14:creationId xmlns:p14="http://schemas.microsoft.com/office/powerpoint/2010/main" val="1386462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a:t>ISDM - Rédiger un Data paper -  8 juin 2021</a:t>
            </a: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2094933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CDF4438-3FBD-480C-9958-FEF8AEC0D1E7}" type="datetime1">
              <a:rPr lang="fr-FR" smtClean="0"/>
              <a:t>03/01/2024</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4007707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r>
              <a:rPr lang="fr-FR"/>
              <a:t>ISDM - Rédiger un Data paper -  8 juin 2021</a:t>
            </a: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3153525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r>
              <a:rPr lang="fr-FR"/>
              <a:t>ISDM - Rédiger un Data paper -  8 juin 2021</a:t>
            </a:r>
          </a:p>
        </p:txBody>
      </p:sp>
      <p:sp>
        <p:nvSpPr>
          <p:cNvPr id="7" name="Espace réservé du numéro de diapositive 6"/>
          <p:cNvSpPr>
            <a:spLocks noGrp="1"/>
          </p:cNvSpPr>
          <p:nvPr>
            <p:ph type="sldNum" sz="quarter" idx="12"/>
          </p:nvPr>
        </p:nvSpPr>
        <p:spPr/>
        <p:txBody>
          <a:bodyPr/>
          <a:lstStyle/>
          <a:p>
            <a:fld id="{7161DBD5-FC76-3842-B5FF-1B83B7554A96}" type="slidenum">
              <a:rPr lang="fr-FR" smtClean="0"/>
              <a:t>‹N°›</a:t>
            </a:fld>
            <a:endParaRPr lang="fr-FR"/>
          </a:p>
        </p:txBody>
      </p:sp>
    </p:spTree>
    <p:extLst>
      <p:ext uri="{BB962C8B-B14F-4D97-AF65-F5344CB8AC3E}">
        <p14:creationId xmlns:p14="http://schemas.microsoft.com/office/powerpoint/2010/main" val="42429065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fr-FR"/>
              <a:t>ISDM - Rédiger un Data paper -  8 juin 2021</a:t>
            </a:r>
          </a:p>
        </p:txBody>
      </p:sp>
      <p:sp>
        <p:nvSpPr>
          <p:cNvPr id="6" name="Espace réservé du numéro de diapositive 5"/>
          <p:cNvSpPr>
            <a:spLocks noGrp="1"/>
          </p:cNvSpPr>
          <p:nvPr>
            <p:ph type="sldNum" sz="quarter" idx="12"/>
          </p:nvPr>
        </p:nvSpPr>
        <p:spPr/>
        <p:txBody>
          <a:bodyPr/>
          <a:lstStyle/>
          <a:p>
            <a:fld id="{F0992DEA-BD14-4D9F-8DF9-09463A2FB61C}" type="slidenum">
              <a:rPr lang="fr-FR" smtClean="0"/>
              <a:pPr/>
              <a:t>‹N°›</a:t>
            </a:fld>
            <a:endParaRPr lang="fr-FR"/>
          </a:p>
        </p:txBody>
      </p:sp>
    </p:spTree>
    <p:extLst>
      <p:ext uri="{BB962C8B-B14F-4D97-AF65-F5344CB8AC3E}">
        <p14:creationId xmlns:p14="http://schemas.microsoft.com/office/powerpoint/2010/main" val="74516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E13F418-C955-4CD5-BA16-FCC1628FCF8E}" type="datetime1">
              <a:rPr lang="fr-FR" smtClean="0"/>
              <a:t>03/01/2024</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8492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jpeg"/><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jpe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8.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0038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0"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6634" y="6342604"/>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2670" y="6189044"/>
            <a:ext cx="737620" cy="668956"/>
          </a:xfrm>
          <a:prstGeom prst="rect">
            <a:avLst/>
          </a:prstGeom>
        </p:spPr>
      </p:pic>
    </p:spTree>
    <p:extLst>
      <p:ext uri="{BB962C8B-B14F-4D97-AF65-F5344CB8AC3E}">
        <p14:creationId xmlns:p14="http://schemas.microsoft.com/office/powerpoint/2010/main" val="22115818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ctr" defTabSz="457200" rtl="0" eaLnBrk="1" latinLnBrk="0" hangingPunct="1">
        <a:spcBef>
          <a:spcPct val="0"/>
        </a:spcBef>
        <a:buNone/>
        <a:defRPr sz="4400" kern="1200">
          <a:solidFill>
            <a:srgbClr val="1FA22E"/>
          </a:solidFill>
          <a:latin typeface="+mj-lt"/>
          <a:ea typeface="+mj-ea"/>
          <a:cs typeface="+mj-cs"/>
        </a:defRPr>
      </a:lvl1pPr>
    </p:titleStyle>
    <p:body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0"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6634" y="6342604"/>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2670" y="6189044"/>
            <a:ext cx="737620" cy="668956"/>
          </a:xfrm>
          <a:prstGeom prst="rect">
            <a:avLst/>
          </a:prstGeom>
        </p:spPr>
      </p:pic>
    </p:spTree>
    <p:extLst>
      <p:ext uri="{BB962C8B-B14F-4D97-AF65-F5344CB8AC3E}">
        <p14:creationId xmlns:p14="http://schemas.microsoft.com/office/powerpoint/2010/main" val="40346885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xStyles>
    <p:titleStyle>
      <a:lvl1pPr algn="ctr" defTabSz="457200" rtl="0" eaLnBrk="1" latinLnBrk="0" hangingPunct="1">
        <a:spcBef>
          <a:spcPct val="0"/>
        </a:spcBef>
        <a:buNone/>
        <a:defRPr sz="4400" kern="1200">
          <a:solidFill>
            <a:srgbClr val="1FA22E"/>
          </a:solidFill>
          <a:latin typeface="+mj-lt"/>
          <a:ea typeface="+mj-ea"/>
          <a:cs typeface="+mj-cs"/>
        </a:defRPr>
      </a:lvl1pPr>
    </p:titleStyle>
    <p:body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5"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6635" y="6342605"/>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2671" y="6189051"/>
            <a:ext cx="737620" cy="668956"/>
          </a:xfrm>
          <a:prstGeom prst="rect">
            <a:avLst/>
          </a:prstGeom>
        </p:spPr>
      </p:pic>
    </p:spTree>
    <p:extLst>
      <p:ext uri="{BB962C8B-B14F-4D97-AF65-F5344CB8AC3E}">
        <p14:creationId xmlns:p14="http://schemas.microsoft.com/office/powerpoint/2010/main" val="20749023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Lst>
  <p:txStyles>
    <p:titleStyle>
      <a:lvl1pPr algn="ctr" defTabSz="342882" rtl="0" eaLnBrk="1" latinLnBrk="0" hangingPunct="1">
        <a:spcBef>
          <a:spcPct val="0"/>
        </a:spcBef>
        <a:buNone/>
        <a:defRPr sz="3300" kern="1200">
          <a:solidFill>
            <a:srgbClr val="1FA22E"/>
          </a:solidFill>
          <a:latin typeface="+mj-lt"/>
          <a:ea typeface="+mj-ea"/>
          <a:cs typeface="+mj-cs"/>
        </a:defRPr>
      </a:lvl1pPr>
    </p:titleStyle>
    <p:bodyStyle>
      <a:lvl1pPr marL="342882" marR="0" indent="-342882" algn="l" defTabSz="342882"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2400" kern="1200" baseline="0">
          <a:solidFill>
            <a:schemeClr val="tx1"/>
          </a:solidFill>
          <a:latin typeface="+mn-lt"/>
          <a:ea typeface="+mn-ea"/>
          <a:cs typeface="+mn-cs"/>
        </a:defRPr>
      </a:lvl1pPr>
      <a:lvl2pPr marL="557185" marR="0" indent="-214303" algn="l" defTabSz="342882" rtl="0" eaLnBrk="1" fontAlgn="auto" latinLnBrk="0" hangingPunct="1">
        <a:lnSpc>
          <a:spcPct val="100000"/>
        </a:lnSpc>
        <a:spcBef>
          <a:spcPct val="20000"/>
        </a:spcBef>
        <a:spcAft>
          <a:spcPts val="0"/>
        </a:spcAft>
        <a:buClrTx/>
        <a:buSzTx/>
        <a:buFont typeface="Arial"/>
        <a:buChar char="–"/>
        <a:tabLst/>
        <a:defRPr sz="2100" kern="1200">
          <a:solidFill>
            <a:schemeClr val="tx1"/>
          </a:solidFill>
          <a:latin typeface="+mn-lt"/>
          <a:ea typeface="+mn-ea"/>
          <a:cs typeface="+mn-cs"/>
        </a:defRPr>
      </a:lvl2pPr>
      <a:lvl3pPr marL="857208" marR="0" indent="-171442" algn="l" defTabSz="342882" rtl="0" eaLnBrk="1" fontAlgn="auto" latinLnBrk="0" hangingPunct="1">
        <a:lnSpc>
          <a:spcPct val="100000"/>
        </a:lnSpc>
        <a:spcBef>
          <a:spcPct val="20000"/>
        </a:spcBef>
        <a:spcAft>
          <a:spcPts val="0"/>
        </a:spcAft>
        <a:buClrTx/>
        <a:buSzTx/>
        <a:buFont typeface="Arial"/>
        <a:buChar char="•"/>
        <a:tabLst/>
        <a:defRPr sz="1800" kern="1200">
          <a:solidFill>
            <a:schemeClr val="tx1"/>
          </a:solidFill>
          <a:latin typeface="+mn-lt"/>
          <a:ea typeface="+mn-ea"/>
          <a:cs typeface="+mn-cs"/>
        </a:defRPr>
      </a:lvl3pPr>
      <a:lvl4pPr marL="1200091" marR="0" indent="-171442" algn="l" defTabSz="342882"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4pPr>
      <a:lvl5pPr marL="1542973" marR="0" indent="-171442" algn="l" defTabSz="342882" rtl="0" eaLnBrk="1" fontAlgn="auto" latinLnBrk="0" hangingPunct="1">
        <a:lnSpc>
          <a:spcPct val="100000"/>
        </a:lnSpc>
        <a:spcBef>
          <a:spcPct val="20000"/>
        </a:spcBef>
        <a:spcAft>
          <a:spcPts val="0"/>
        </a:spcAft>
        <a:buClrTx/>
        <a:buSzTx/>
        <a:buFont typeface="Arial"/>
        <a:buChar char="»"/>
        <a:tabLst/>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0340822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1"/>
          <a:stretch>
            <a:fillRect/>
          </a:stretch>
        </p:blipFill>
        <p:spPr>
          <a:xfrm>
            <a:off x="2"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46635" y="6342605"/>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2671" y="6189045"/>
            <a:ext cx="737620" cy="668956"/>
          </a:xfrm>
          <a:prstGeom prst="rect">
            <a:avLst/>
          </a:prstGeom>
        </p:spPr>
      </p:pic>
    </p:spTree>
    <p:extLst>
      <p:ext uri="{BB962C8B-B14F-4D97-AF65-F5344CB8AC3E}">
        <p14:creationId xmlns:p14="http://schemas.microsoft.com/office/powerpoint/2010/main" val="59873471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xStyles>
    <p:titleStyle>
      <a:lvl1pPr algn="ctr" defTabSz="457189" rtl="0" eaLnBrk="1" latinLnBrk="0" hangingPunct="1">
        <a:spcBef>
          <a:spcPct val="0"/>
        </a:spcBef>
        <a:buNone/>
        <a:defRPr sz="4400" kern="1200">
          <a:solidFill>
            <a:srgbClr val="1FA22E"/>
          </a:solidFill>
          <a:latin typeface="+mj-lt"/>
          <a:ea typeface="+mj-ea"/>
          <a:cs typeface="+mj-cs"/>
        </a:defRPr>
      </a:lvl1pPr>
    </p:titleStyle>
    <p:bodyStyle>
      <a:lvl1pPr marL="457189" marR="0" indent="-457189" algn="l" defTabSz="457189"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32" marR="0" indent="-285744" algn="l" defTabSz="457189"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2971" marR="0" indent="-228594" algn="l" defTabSz="457189"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160" marR="0" indent="-228594" algn="l" defTabSz="457189"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349" marR="0" indent="-228594" algn="l" defTabSz="457189"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0"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6634" y="6342604"/>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2670" y="6189044"/>
            <a:ext cx="737620" cy="668956"/>
          </a:xfrm>
          <a:prstGeom prst="rect">
            <a:avLst/>
          </a:prstGeom>
        </p:spPr>
      </p:pic>
    </p:spTree>
    <p:extLst>
      <p:ext uri="{BB962C8B-B14F-4D97-AF65-F5344CB8AC3E}">
        <p14:creationId xmlns:p14="http://schemas.microsoft.com/office/powerpoint/2010/main" val="237985107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p:txStyles>
    <p:titleStyle>
      <a:lvl1pPr algn="ctr" defTabSz="457200" rtl="0" eaLnBrk="1" latinLnBrk="0" hangingPunct="1">
        <a:spcBef>
          <a:spcPct val="0"/>
        </a:spcBef>
        <a:buNone/>
        <a:defRPr sz="4400" kern="1200">
          <a:solidFill>
            <a:srgbClr val="1FA22E"/>
          </a:solidFill>
          <a:latin typeface="+mj-lt"/>
          <a:ea typeface="+mj-ea"/>
          <a:cs typeface="+mj-cs"/>
        </a:defRPr>
      </a:lvl1pPr>
    </p:titleStyle>
    <p:body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ISDM - Rédiger un Data paper -  8 juin 2021</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12"/>
          <a:stretch>
            <a:fillRect/>
          </a:stretch>
        </p:blipFill>
        <p:spPr>
          <a:xfrm>
            <a:off x="0" y="0"/>
            <a:ext cx="223103" cy="6858000"/>
          </a:xfrm>
          <a:prstGeom prst="rect">
            <a:avLst/>
          </a:prstGeom>
        </p:spPr>
      </p:pic>
      <p:pic>
        <p:nvPicPr>
          <p:cNvPr id="8" name="Image 7" descr="Cirad_4cTPR.jpg">
            <a:extLst>
              <a:ext uri="{FF2B5EF4-FFF2-40B4-BE49-F238E27FC236}">
                <a16:creationId xmlns:a16="http://schemas.microsoft.com/office/drawing/2014/main" id="{FD5B1722-3A12-174E-A05F-26BF137E02A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6634" y="6342604"/>
            <a:ext cx="970924" cy="271299"/>
          </a:xfrm>
          <a:prstGeom prst="rect">
            <a:avLst/>
          </a:prstGeom>
        </p:spPr>
      </p:pic>
      <p:pic>
        <p:nvPicPr>
          <p:cNvPr id="9" name="Image 8">
            <a:extLst>
              <a:ext uri="{FF2B5EF4-FFF2-40B4-BE49-F238E27FC236}">
                <a16:creationId xmlns:a16="http://schemas.microsoft.com/office/drawing/2014/main" id="{DAE84CB8-736E-9A46-A9B2-BBFD408ED6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2670" y="6189044"/>
            <a:ext cx="737620" cy="668956"/>
          </a:xfrm>
          <a:prstGeom prst="rect">
            <a:avLst/>
          </a:prstGeom>
        </p:spPr>
      </p:pic>
    </p:spTree>
    <p:extLst>
      <p:ext uri="{BB962C8B-B14F-4D97-AF65-F5344CB8AC3E}">
        <p14:creationId xmlns:p14="http://schemas.microsoft.com/office/powerpoint/2010/main" val="283874719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p:hf sldNum="0" hdr="0" ftr="0" dt="0"/>
  <p:txStyles>
    <p:titleStyle>
      <a:lvl1pPr algn="ctr" defTabSz="457200" rtl="0" eaLnBrk="1" latinLnBrk="0" hangingPunct="1">
        <a:spcBef>
          <a:spcPct val="0"/>
        </a:spcBef>
        <a:buNone/>
        <a:defRPr sz="4400" kern="1200">
          <a:solidFill>
            <a:srgbClr val="1FA22E"/>
          </a:solidFill>
          <a:latin typeface="+mj-lt"/>
          <a:ea typeface="+mj-ea"/>
          <a:cs typeface="+mj-cs"/>
        </a:defRPr>
      </a:lvl1pPr>
    </p:titleStyle>
    <p:body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image" Target="../media/image1.jpeg"/><Relationship Id="rId7" Type="http://schemas.openxmlformats.org/officeDocument/2006/relationships/hyperlink" Target="mailto:laurence.dedieu@cirad.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ouvrirlascience.fr/wp-content/uploads/2021/06/Deuxieme-Plan-National-Science-Ouverte_2021-2024.pdf" TargetMode="External"/><Relationship Id="rId7" Type="http://schemas.openxmlformats.org/officeDocument/2006/relationships/hyperlink" Target="https://www.legifrance.gouv.fr/dossierlegislatif/JORFDOLE000031589829/" TargetMode="External"/><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hyperlink" Target="https://www.ouvrirlascience.fr/le-comite-pour-la-science-ouverte/" TargetMode="External"/><Relationship Id="rId9" Type="http://schemas.openxmlformats.org/officeDocument/2006/relationships/hyperlink" Target="https://www.legifrance.gouv.fr/jorf/id/JORFTEXT000044411360"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22.xml"/><Relationship Id="rId4" Type="http://schemas.openxmlformats.org/officeDocument/2006/relationships/image" Target="../media/image162.png"/></Relationships>
</file>

<file path=ppt/slides/_rels/slide1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2.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163.png"/><Relationship Id="rId4" Type="http://schemas.openxmlformats.org/officeDocument/2006/relationships/image" Target="../media/image8.png"/></Relationships>
</file>

<file path=ppt/slides/_rels/slide10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3.xml"/><Relationship Id="rId1" Type="http://schemas.openxmlformats.org/officeDocument/2006/relationships/slideLayout" Target="../slideLayouts/slideLayout14.xml"/><Relationship Id="rId5" Type="http://schemas.openxmlformats.org/officeDocument/2006/relationships/image" Target="../media/image164.png"/><Relationship Id="rId4" Type="http://schemas.openxmlformats.org/officeDocument/2006/relationships/image" Target="../media/image8.png"/></Relationships>
</file>

<file path=ppt/slides/_rels/slide10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2.png"/><Relationship Id="rId7" Type="http://schemas.openxmlformats.org/officeDocument/2006/relationships/image" Target="../media/image167.png"/><Relationship Id="rId2" Type="http://schemas.openxmlformats.org/officeDocument/2006/relationships/notesSlide" Target="../notesSlides/notesSlide104.xml"/><Relationship Id="rId1" Type="http://schemas.openxmlformats.org/officeDocument/2006/relationships/slideLayout" Target="../slideLayouts/slideLayout22.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8.png"/><Relationship Id="rId9" Type="http://schemas.openxmlformats.org/officeDocument/2006/relationships/image" Target="../media/image169.png"/></Relationships>
</file>

<file path=ppt/slides/_rels/slide1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doranum.fr/stockage-archivage/stockage-donnees/"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doranum.fr/stockage-archivage/stockage-partage-archivage-quelles-differences/"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meso-lr.umontpellier.fr/" TargetMode="External"/><Relationship Id="rId13" Type="http://schemas.openxmlformats.org/officeDocument/2006/relationships/hyperlink" Target="https://drive.demo.renater.fr/" TargetMode="External"/><Relationship Id="rId3" Type="http://schemas.openxmlformats.org/officeDocument/2006/relationships/image" Target="../media/image162.png"/><Relationship Id="rId7" Type="http://schemas.openxmlformats.org/officeDocument/2006/relationships/hyperlink" Target="https://intranet-data.cirad.fr/outils-et-ressources/forge-logicielle/presentation" TargetMode="External"/><Relationship Id="rId12" Type="http://schemas.openxmlformats.org/officeDocument/2006/relationships/hyperlink" Target="https://dataverse.cirad.fr/" TargetMode="External"/><Relationship Id="rId2" Type="http://schemas.openxmlformats.org/officeDocument/2006/relationships/notesSlide" Target="../notesSlides/notesSlide107.xml"/><Relationship Id="rId1" Type="http://schemas.openxmlformats.org/officeDocument/2006/relationships/slideLayout" Target="../slideLayouts/slideLayout14.xml"/><Relationship Id="rId6" Type="http://schemas.openxmlformats.org/officeDocument/2006/relationships/image" Target="../media/image174.jpeg"/><Relationship Id="rId11" Type="http://schemas.openxmlformats.org/officeDocument/2006/relationships/image" Target="../media/image177.png"/><Relationship Id="rId5" Type="http://schemas.openxmlformats.org/officeDocument/2006/relationships/hyperlink" Target="https://cybersecurite.cirad.fr/fr/boite-a-outils" TargetMode="External"/><Relationship Id="rId10" Type="http://schemas.openxmlformats.org/officeDocument/2006/relationships/image" Target="../media/image176.png"/><Relationship Id="rId4" Type="http://schemas.openxmlformats.org/officeDocument/2006/relationships/image" Target="../media/image8.png"/><Relationship Id="rId9" Type="http://schemas.openxmlformats.org/officeDocument/2006/relationships/image" Target="../media/image175.png"/><Relationship Id="rId14" Type="http://schemas.openxmlformats.org/officeDocument/2006/relationships/image" Target="../media/image178.png"/></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8.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8.png"/></Relationships>
</file>

<file path=ppt/slides/_rels/slide109.xml.rels><?xml version="1.0" encoding="UTF-8" standalone="yes"?>
<Relationships xmlns="http://schemas.openxmlformats.org/package/2006/relationships"><Relationship Id="rId3" Type="http://schemas.openxmlformats.org/officeDocument/2006/relationships/hyperlink" Target="https://dmp.opidor.fr/plans/5082/export.pdf" TargetMode="External"/><Relationship Id="rId2" Type="http://schemas.openxmlformats.org/officeDocument/2006/relationships/notesSlide" Target="../notesSlides/notesSlide109.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hyperlink" Target="https://libereurope.eu/dmp/zero-brine-data-management-plan/" TargetMode="External"/><Relationship Id="rId2" Type="http://schemas.openxmlformats.org/officeDocument/2006/relationships/notesSlide" Target="../notesSlides/notesSlide110.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179.pn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1.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hyperlink" Target="https://dmp.opidor.fr/plans/5082/export.pdf" TargetMode="External"/><Relationship Id="rId2" Type="http://schemas.openxmlformats.org/officeDocument/2006/relationships/notesSlide" Target="../notesSlides/notesSlide112.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3.xml"/><Relationship Id="rId1" Type="http://schemas.openxmlformats.org/officeDocument/2006/relationships/slideLayout" Target="../slideLayouts/slideLayout14.xml"/><Relationship Id="rId5" Type="http://schemas.openxmlformats.org/officeDocument/2006/relationships/image" Target="../media/image162.png"/><Relationship Id="rId4" Type="http://schemas.openxmlformats.org/officeDocument/2006/relationships/image" Target="../media/image35.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5.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8.png"/><Relationship Id="rId7" Type="http://schemas.openxmlformats.org/officeDocument/2006/relationships/image" Target="../media/image84.png"/><Relationship Id="rId2" Type="http://schemas.openxmlformats.org/officeDocument/2006/relationships/notesSlide" Target="../notesSlides/notesSlide116.xml"/><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181.png"/><Relationship Id="rId4" Type="http://schemas.openxmlformats.org/officeDocument/2006/relationships/image" Target="../media/image64.png"/><Relationship Id="rId9" Type="http://schemas.openxmlformats.org/officeDocument/2006/relationships/image" Target="../media/image183.png"/></Relationships>
</file>

<file path=ppt/slides/_rels/slide1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7.xm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8.xml"/><Relationship Id="rId1" Type="http://schemas.openxmlformats.org/officeDocument/2006/relationships/slideLayout" Target="../slideLayouts/slideLayout22.xml"/><Relationship Id="rId4" Type="http://schemas.openxmlformats.org/officeDocument/2006/relationships/image" Target="../media/image180.png"/></Relationships>
</file>

<file path=ppt/slides/_rels/slide119.xml.rels><?xml version="1.0" encoding="UTF-8" standalone="yes"?>
<Relationships xmlns="http://schemas.openxmlformats.org/package/2006/relationships"><Relationship Id="rId8" Type="http://schemas.openxmlformats.org/officeDocument/2006/relationships/hyperlink" Target="https://www.cnil.fr/fr/reglement-europeen-protection-donnees" TargetMode="External"/><Relationship Id="rId3" Type="http://schemas.openxmlformats.org/officeDocument/2006/relationships/image" Target="../media/image180.png"/><Relationship Id="rId7" Type="http://schemas.openxmlformats.org/officeDocument/2006/relationships/hyperlink" Target="https://www.dataguidance.com/notes/ghana-data-protection-overview" TargetMode="External"/><Relationship Id="rId2" Type="http://schemas.openxmlformats.org/officeDocument/2006/relationships/notesSlide" Target="../notesSlides/notesSlide119.xml"/><Relationship Id="rId1" Type="http://schemas.openxmlformats.org/officeDocument/2006/relationships/slideLayout" Target="../slideLayouts/slideLayout22.xml"/><Relationship Id="rId6" Type="http://schemas.openxmlformats.org/officeDocument/2006/relationships/hyperlink" Target="https://ekkou.ci/files/LOI-SUR-LA-PROTECTION-DES-DONNEES-A-CARACTERE-PERSONNEL.pdf" TargetMode="External"/><Relationship Id="rId5" Type="http://schemas.openxmlformats.org/officeDocument/2006/relationships/image" Target="../media/image186.png"/><Relationship Id="rId4" Type="http://schemas.openxmlformats.org/officeDocument/2006/relationships/image" Target="../media/image185.png"/><Relationship Id="rId9" Type="http://schemas.openxmlformats.org/officeDocument/2006/relationships/hyperlink" Target="https://www.cnil.fr/fr/la-protection-des-donnees-dans-le-mond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hyperlink" Target="https://www.dataprotection.org.gh/" TargetMode="External"/><Relationship Id="rId2" Type="http://schemas.openxmlformats.org/officeDocument/2006/relationships/notesSlide" Target="../notesSlides/notesSlide120.xml"/><Relationship Id="rId1" Type="http://schemas.openxmlformats.org/officeDocument/2006/relationships/slideLayout" Target="../slideLayouts/slideLayout22.xml"/><Relationship Id="rId6" Type="http://schemas.openxmlformats.org/officeDocument/2006/relationships/hyperlink" Target="https://www.autoritedeprotection.ci/" TargetMode="External"/><Relationship Id="rId5" Type="http://schemas.openxmlformats.org/officeDocument/2006/relationships/hyperlink" Target="mailto:dpo@cirad.fr" TargetMode="External"/><Relationship Id="rId4" Type="http://schemas.openxmlformats.org/officeDocument/2006/relationships/image" Target="../media/image187.png"/></Relationships>
</file>

<file path=ppt/slides/_rels/slide1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1.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88.png"/><Relationship Id="rId7" Type="http://schemas.openxmlformats.org/officeDocument/2006/relationships/image" Target="../media/image191.png"/><Relationship Id="rId2" Type="http://schemas.openxmlformats.org/officeDocument/2006/relationships/notesSlide" Target="../notesSlides/notesSlide122.xml"/><Relationship Id="rId1" Type="http://schemas.openxmlformats.org/officeDocument/2006/relationships/slideLayout" Target="../slideLayouts/slideLayout22.xml"/><Relationship Id="rId6" Type="http://schemas.openxmlformats.org/officeDocument/2006/relationships/hyperlink" Target="https://dmp.opidor.fr/plans/3354/export.pdf" TargetMode="External"/><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8.png"/></Relationships>
</file>

<file path=ppt/slides/_rels/slide1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3.xml"/><Relationship Id="rId1" Type="http://schemas.openxmlformats.org/officeDocument/2006/relationships/slideLayout" Target="../slideLayouts/slideLayout22.xml"/><Relationship Id="rId6" Type="http://schemas.openxmlformats.org/officeDocument/2006/relationships/hyperlink" Target="https://agritrop.cirad.fr/596545/" TargetMode="External"/><Relationship Id="rId5" Type="http://schemas.openxmlformats.org/officeDocument/2006/relationships/image" Target="../media/image72.png"/><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4.xml"/><Relationship Id="rId1" Type="http://schemas.openxmlformats.org/officeDocument/2006/relationships/slideLayout" Target="../slideLayouts/slideLayout22.xml"/><Relationship Id="rId4" Type="http://schemas.openxmlformats.org/officeDocument/2006/relationships/image" Target="../media/image193.png"/></Relationships>
</file>

<file path=ppt/slides/_rels/slide125.xml.rels><?xml version="1.0" encoding="UTF-8" standalone="yes"?>
<Relationships xmlns="http://schemas.openxmlformats.org/package/2006/relationships"><Relationship Id="rId8" Type="http://schemas.openxmlformats.org/officeDocument/2006/relationships/hyperlink" Target="https://theodi.org/article/the-data-ethics-canvas-2021/" TargetMode="External"/><Relationship Id="rId13" Type="http://schemas.openxmlformats.org/officeDocument/2006/relationships/image" Target="../media/image193.png"/><Relationship Id="rId3" Type="http://schemas.openxmlformats.org/officeDocument/2006/relationships/hyperlink" Target="mailto:estelle.jaligot@cirad.fr" TargetMode="External"/><Relationship Id="rId7" Type="http://schemas.openxmlformats.org/officeDocument/2006/relationships/hyperlink" Target="https://ec.europa.eu/info/funding-tenders/opportunities/docs/2021-2027/common/guidance/how-to-complete-your-ethics-self-assessment_en.pdf" TargetMode="External"/><Relationship Id="rId12" Type="http://schemas.openxmlformats.org/officeDocument/2006/relationships/hyperlink" Target="https://docs.gbif.org/sensitive-species-best-practices/master/fr/" TargetMode="External"/><Relationship Id="rId2" Type="http://schemas.openxmlformats.org/officeDocument/2006/relationships/notesSlide" Target="../notesSlides/notesSlide125.xml"/><Relationship Id="rId1" Type="http://schemas.openxmlformats.org/officeDocument/2006/relationships/slideLayout" Target="../slideLayouts/slideLayout22.xml"/><Relationship Id="rId6" Type="http://schemas.openxmlformats.org/officeDocument/2006/relationships/image" Target="../media/image8.png"/><Relationship Id="rId11" Type="http://schemas.openxmlformats.org/officeDocument/2006/relationships/hyperlink" Target="https://fnigc.ca/ocap-training/" TargetMode="External"/><Relationship Id="rId5" Type="http://schemas.openxmlformats.org/officeDocument/2006/relationships/hyperlink" Target="https://intranet.cirad.fr/les-rubriques-du-portail/les-actualites/2018/actus/integrite.-une-charte-de-deontologie-explicite-l-engagement-ethique-du-cirad" TargetMode="External"/><Relationship Id="rId10" Type="http://schemas.openxmlformats.org/officeDocument/2006/relationships/hyperlink" Target="https://www.gida-global.org/care" TargetMode="External"/><Relationship Id="rId4" Type="http://schemas.openxmlformats.org/officeDocument/2006/relationships/hyperlink" Target="https://www.ethique-en-commun.org/" TargetMode="External"/><Relationship Id="rId9" Type="http://schemas.openxmlformats.org/officeDocument/2006/relationships/hyperlink" Target="https://theodi.org/wp-content/uploads/2021/07/Data-Ethics-Canvas-French-Colour.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7.xml"/><Relationship Id="rId1" Type="http://schemas.openxmlformats.org/officeDocument/2006/relationships/slideLayout" Target="../slideLayouts/slideLayout22.xml"/><Relationship Id="rId5" Type="http://schemas.openxmlformats.org/officeDocument/2006/relationships/image" Target="../media/image193.png"/><Relationship Id="rId4" Type="http://schemas.openxmlformats.org/officeDocument/2006/relationships/hyperlink" Target="https://dmp.opidor.fr/plans/3354/export.pdf"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8.xml"/><Relationship Id="rId1" Type="http://schemas.openxmlformats.org/officeDocument/2006/relationships/slideLayout" Target="../slideLayouts/slideLayout22.xml"/><Relationship Id="rId5" Type="http://schemas.openxmlformats.org/officeDocument/2006/relationships/hyperlink" Target="https://www.fao.org/plant-treaty/overview/texts-of-the-treaty/fr/" TargetMode="External"/><Relationship Id="rId4" Type="http://schemas.openxmlformats.org/officeDocument/2006/relationships/image" Target="../media/image194.png"/></Relationships>
</file>

<file path=ppt/slides/_rels/slide129.xml.rels><?xml version="1.0" encoding="UTF-8" standalone="yes"?>
<Relationships xmlns="http://schemas.openxmlformats.org/package/2006/relationships"><Relationship Id="rId8" Type="http://schemas.openxmlformats.org/officeDocument/2006/relationships/hyperlink" Target="https://www.fondationbiodiversite.fr/les-enjeux-de-la-biodiversite/biodiversite-et-reglementation/zoom-apa/" TargetMode="External"/><Relationship Id="rId3" Type="http://schemas.openxmlformats.org/officeDocument/2006/relationships/hyperlink" Target="https://absch.cbd.int/fr/" TargetMode="External"/><Relationship Id="rId7" Type="http://schemas.openxmlformats.org/officeDocument/2006/relationships/hyperlink" Target="https://intranet-dgdrs.cirad.fr/instances-internes/corebio/cellule-apa" TargetMode="External"/><Relationship Id="rId2" Type="http://schemas.openxmlformats.org/officeDocument/2006/relationships/notesSlide" Target="../notesSlides/notesSlide129.xml"/><Relationship Id="rId1" Type="http://schemas.openxmlformats.org/officeDocument/2006/relationships/slideLayout" Target="../slideLayouts/slideLayout22.xml"/><Relationship Id="rId6" Type="http://schemas.openxmlformats.org/officeDocument/2006/relationships/image" Target="../media/image194.png"/><Relationship Id="rId5" Type="http://schemas.openxmlformats.org/officeDocument/2006/relationships/image" Target="../media/image8.png"/><Relationship Id="rId4" Type="http://schemas.openxmlformats.org/officeDocument/2006/relationships/hyperlink" Target="https://www.fondationbiodiversite.fr/wp-content/uploads/2019/08/FRB-APA-Fiches-pays.pdf" TargetMode="External"/><Relationship Id="rId9" Type="http://schemas.openxmlformats.org/officeDocument/2006/relationships/hyperlink" Target="https://www.ecologie.gouv.fr/acces-et-partage-des-avantages-decoulant-lutilisation-des-ressources-genetiques-et-des-connaissances#scroll-nav__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0.xml"/><Relationship Id="rId1" Type="http://schemas.openxmlformats.org/officeDocument/2006/relationships/slideLayout" Target="../slideLayouts/slideLayout22.xml"/><Relationship Id="rId6" Type="http://schemas.openxmlformats.org/officeDocument/2006/relationships/image" Target="../media/image194.png"/><Relationship Id="rId5" Type="http://schemas.openxmlformats.org/officeDocument/2006/relationships/hyperlink" Target="https://dmp.opidor.fr/plans/3354/export.pdf" TargetMode="External"/><Relationship Id="rId4" Type="http://schemas.openxmlformats.org/officeDocument/2006/relationships/hyperlink" Target="https://cordis.europa.eu/project/id/854248/results"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doranum.fr/aspects-juridiques-ethiques/les-donnees-les-questions-a-se-poser-pour-leur-diffusion_10_13143_8f0g-6491/" TargetMode="External"/><Relationship Id="rId2" Type="http://schemas.openxmlformats.org/officeDocument/2006/relationships/notesSlide" Target="../notesSlides/notesSlide131.xml"/><Relationship Id="rId1" Type="http://schemas.openxmlformats.org/officeDocument/2006/relationships/slideLayout" Target="../slideLayouts/slideLayout22.xml"/><Relationship Id="rId5" Type="http://schemas.openxmlformats.org/officeDocument/2006/relationships/image" Target="../media/image195.png"/><Relationship Id="rId4" Type="http://schemas.openxmlformats.org/officeDocument/2006/relationships/hyperlink" Target="https://doranum.fr/aspects-juridiques-ethiques/cours-introductif-sur-les-aspects-juridiques-et-ethiques_10_13143_eanf-pz90/"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2.xml"/><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3.xml"/><Relationship Id="rId1" Type="http://schemas.openxmlformats.org/officeDocument/2006/relationships/slideLayout" Target="../slideLayouts/slideLayout22.xml"/><Relationship Id="rId6" Type="http://schemas.openxmlformats.org/officeDocument/2006/relationships/hyperlink" Target="https://landmark2020.eu/" TargetMode="External"/><Relationship Id="rId5" Type="http://schemas.openxmlformats.org/officeDocument/2006/relationships/image" Target="../media/image196.png"/><Relationship Id="rId4" Type="http://schemas.openxmlformats.org/officeDocument/2006/relationships/image" Target="../media/image195.png"/></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4.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135.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8.png"/><Relationship Id="rId7" Type="http://schemas.openxmlformats.org/officeDocument/2006/relationships/image" Target="../media/image195.png"/><Relationship Id="rId2" Type="http://schemas.openxmlformats.org/officeDocument/2006/relationships/notesSlide" Target="../notesSlides/notesSlide135.xml"/><Relationship Id="rId1" Type="http://schemas.openxmlformats.org/officeDocument/2006/relationships/slideLayout" Target="../slideLayouts/slideLayout14.xml"/><Relationship Id="rId6" Type="http://schemas.openxmlformats.org/officeDocument/2006/relationships/image" Target="../media/image194.png"/><Relationship Id="rId5" Type="http://schemas.openxmlformats.org/officeDocument/2006/relationships/image" Target="../media/image180.png"/><Relationship Id="rId4" Type="http://schemas.openxmlformats.org/officeDocument/2006/relationships/image" Target="../media/image35.png"/></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6.xml"/><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32.xml"/><Relationship Id="rId4" Type="http://schemas.openxmlformats.org/officeDocument/2006/relationships/image" Target="../media/image197.jpg"/></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8.xml"/><Relationship Id="rId1" Type="http://schemas.openxmlformats.org/officeDocument/2006/relationships/slideLayout" Target="../slideLayouts/slideLayout22.xml"/><Relationship Id="rId4" Type="http://schemas.openxmlformats.org/officeDocument/2006/relationships/image" Target="../media/image197.jpg"/></Relationships>
</file>

<file path=ppt/slides/_rels/slide13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9.xml"/><Relationship Id="rId1" Type="http://schemas.openxmlformats.org/officeDocument/2006/relationships/slideLayout" Target="../slideLayouts/slideLayout19.xml"/><Relationship Id="rId4" Type="http://schemas.openxmlformats.org/officeDocument/2006/relationships/image" Target="../media/image197.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hyperlink" Target="https://ou-publier.cirad.fr/"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40.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40.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1.xml"/><Relationship Id="rId1" Type="http://schemas.openxmlformats.org/officeDocument/2006/relationships/slideLayout" Target="../slideLayouts/slideLayout22.xml"/><Relationship Id="rId4" Type="http://schemas.openxmlformats.org/officeDocument/2006/relationships/image" Target="../media/image197.jpg"/></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2.xml"/><Relationship Id="rId1" Type="http://schemas.openxmlformats.org/officeDocument/2006/relationships/slideLayout" Target="../slideLayouts/slideLayout22.xml"/><Relationship Id="rId4" Type="http://schemas.openxmlformats.org/officeDocument/2006/relationships/image" Target="../media/image197.jpg"/></Relationships>
</file>

<file path=ppt/slides/_rels/slide143.xml.rels><?xml version="1.0" encoding="UTF-8" standalone="yes"?>
<Relationships xmlns="http://schemas.openxmlformats.org/package/2006/relationships"><Relationship Id="rId8" Type="http://schemas.openxmlformats.org/officeDocument/2006/relationships/image" Target="../media/image197.jpg"/><Relationship Id="rId3" Type="http://schemas.openxmlformats.org/officeDocument/2006/relationships/image" Target="../media/image8.png"/><Relationship Id="rId7" Type="http://schemas.openxmlformats.org/officeDocument/2006/relationships/image" Target="../media/image202.png"/><Relationship Id="rId2" Type="http://schemas.openxmlformats.org/officeDocument/2006/relationships/notesSlide" Target="../notesSlides/notesSlide143.xml"/><Relationship Id="rId1" Type="http://schemas.openxmlformats.org/officeDocument/2006/relationships/slideLayout" Target="../slideLayouts/slideLayout22.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png"/></Relationships>
</file>

<file path=ppt/slides/_rels/slide14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4.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145.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197.jpg"/><Relationship Id="rId2" Type="http://schemas.openxmlformats.org/officeDocument/2006/relationships/notesSlide" Target="../notesSlides/notesSlide145.xml"/><Relationship Id="rId1" Type="http://schemas.openxmlformats.org/officeDocument/2006/relationships/slideLayout" Target="../slideLayouts/slideLayout19.xml"/><Relationship Id="rId6" Type="http://schemas.openxmlformats.org/officeDocument/2006/relationships/image" Target="../media/image207.png"/><Relationship Id="rId11" Type="http://schemas.openxmlformats.org/officeDocument/2006/relationships/image" Target="../media/image8.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png"/></Relationships>
</file>

<file path=ppt/slides/_rels/slide146.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png"/><Relationship Id="rId26" Type="http://schemas.openxmlformats.org/officeDocument/2006/relationships/image" Target="../media/image234.png"/><Relationship Id="rId3" Type="http://schemas.openxmlformats.org/officeDocument/2006/relationships/image" Target="../media/image8.png"/><Relationship Id="rId21" Type="http://schemas.openxmlformats.org/officeDocument/2006/relationships/image" Target="../media/image229.png"/><Relationship Id="rId7" Type="http://schemas.openxmlformats.org/officeDocument/2006/relationships/image" Target="../media/image215.png"/><Relationship Id="rId12" Type="http://schemas.openxmlformats.org/officeDocument/2006/relationships/image" Target="../media/image220.png"/><Relationship Id="rId17" Type="http://schemas.openxmlformats.org/officeDocument/2006/relationships/image" Target="../media/image225.png"/><Relationship Id="rId25" Type="http://schemas.openxmlformats.org/officeDocument/2006/relationships/image" Target="../media/image233.png"/><Relationship Id="rId2" Type="http://schemas.openxmlformats.org/officeDocument/2006/relationships/notesSlide" Target="../notesSlides/notesSlide146.xml"/><Relationship Id="rId16" Type="http://schemas.openxmlformats.org/officeDocument/2006/relationships/image" Target="../media/image224.png"/><Relationship Id="rId20" Type="http://schemas.openxmlformats.org/officeDocument/2006/relationships/image" Target="../media/image228.png"/><Relationship Id="rId1" Type="http://schemas.openxmlformats.org/officeDocument/2006/relationships/slideLayout" Target="../slideLayouts/slideLayout22.xml"/><Relationship Id="rId6" Type="http://schemas.openxmlformats.org/officeDocument/2006/relationships/image" Target="../media/image214.PNG"/><Relationship Id="rId11" Type="http://schemas.openxmlformats.org/officeDocument/2006/relationships/image" Target="../media/image219.png"/><Relationship Id="rId24" Type="http://schemas.openxmlformats.org/officeDocument/2006/relationships/image" Target="../media/image232.png"/><Relationship Id="rId5" Type="http://schemas.openxmlformats.org/officeDocument/2006/relationships/image" Target="../media/image213.PNG"/><Relationship Id="rId15" Type="http://schemas.openxmlformats.org/officeDocument/2006/relationships/image" Target="../media/image223.png"/><Relationship Id="rId23" Type="http://schemas.openxmlformats.org/officeDocument/2006/relationships/image" Target="../media/image231.png"/><Relationship Id="rId10" Type="http://schemas.openxmlformats.org/officeDocument/2006/relationships/image" Target="../media/image218.png"/><Relationship Id="rId19" Type="http://schemas.openxmlformats.org/officeDocument/2006/relationships/image" Target="../media/image227.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 Id="rId22" Type="http://schemas.openxmlformats.org/officeDocument/2006/relationships/image" Target="../media/image230.png"/><Relationship Id="rId27" Type="http://schemas.openxmlformats.org/officeDocument/2006/relationships/image" Target="../media/image197.jpg"/></Relationships>
</file>

<file path=ppt/slides/_rels/slide1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7.xml"/><Relationship Id="rId1" Type="http://schemas.openxmlformats.org/officeDocument/2006/relationships/slideLayout" Target="../slideLayouts/slideLayout22.xml"/><Relationship Id="rId6" Type="http://schemas.openxmlformats.org/officeDocument/2006/relationships/hyperlink" Target="https://dataverse.cirad.fr/" TargetMode="External"/><Relationship Id="rId5" Type="http://schemas.openxmlformats.org/officeDocument/2006/relationships/image" Target="../media/image117.jpeg"/><Relationship Id="rId4" Type="http://schemas.openxmlformats.org/officeDocument/2006/relationships/image" Target="../media/image235.png"/></Relationships>
</file>

<file path=ppt/slides/_rels/slide148.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6.PNG"/><Relationship Id="rId7" Type="http://schemas.openxmlformats.org/officeDocument/2006/relationships/image" Target="../media/image8.png"/><Relationship Id="rId2" Type="http://schemas.openxmlformats.org/officeDocument/2006/relationships/notesSlide" Target="../notesSlides/notesSlide148.xml"/><Relationship Id="rId1" Type="http://schemas.openxmlformats.org/officeDocument/2006/relationships/slideLayout" Target="../slideLayouts/slideLayout19.xml"/><Relationship Id="rId6" Type="http://schemas.openxmlformats.org/officeDocument/2006/relationships/hyperlink" Target="https://fairsharing.org/search?fairsharingRegistry=Database" TargetMode="External"/><Relationship Id="rId11" Type="http://schemas.openxmlformats.org/officeDocument/2006/relationships/hyperlink" Target="https://ngdc.cncb.ac.cn/databasecommons/" TargetMode="External"/><Relationship Id="rId5" Type="http://schemas.openxmlformats.org/officeDocument/2006/relationships/image" Target="../media/image237.PNG"/><Relationship Id="rId10" Type="http://schemas.openxmlformats.org/officeDocument/2006/relationships/image" Target="../media/image239.png"/><Relationship Id="rId4" Type="http://schemas.openxmlformats.org/officeDocument/2006/relationships/hyperlink" Target="https://www.re3data.org/search" TargetMode="External"/><Relationship Id="rId9" Type="http://schemas.openxmlformats.org/officeDocument/2006/relationships/hyperlink" Target="https://elixir-europe.org/platforms/data/elixir-deposition-databases"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9.xml"/><Relationship Id="rId1" Type="http://schemas.openxmlformats.org/officeDocument/2006/relationships/slideLayout" Target="../slideLayouts/slideLayout19.xml"/><Relationship Id="rId5" Type="http://schemas.openxmlformats.org/officeDocument/2006/relationships/image" Target="../media/image241.png"/><Relationship Id="rId4" Type="http://schemas.openxmlformats.org/officeDocument/2006/relationships/hyperlink" Target="https://www.re3data.org/searc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ou-publier.cirad.fr/"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50.xml"/><Relationship Id="rId1" Type="http://schemas.openxmlformats.org/officeDocument/2006/relationships/slideLayout" Target="../slideLayouts/slideLayout19.xml"/><Relationship Id="rId5" Type="http://schemas.openxmlformats.org/officeDocument/2006/relationships/image" Target="../media/image241.png"/><Relationship Id="rId4" Type="http://schemas.openxmlformats.org/officeDocument/2006/relationships/hyperlink" Target="https://www.re3data.org/search"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51.xml"/><Relationship Id="rId1" Type="http://schemas.openxmlformats.org/officeDocument/2006/relationships/slideLayout" Target="../slideLayouts/slideLayout19.xml"/><Relationship Id="rId5" Type="http://schemas.openxmlformats.org/officeDocument/2006/relationships/image" Target="../media/image241.png"/><Relationship Id="rId4" Type="http://schemas.openxmlformats.org/officeDocument/2006/relationships/hyperlink" Target="https://www.re3data.org/search"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2.xml"/><Relationship Id="rId1" Type="http://schemas.openxmlformats.org/officeDocument/2006/relationships/slideLayout" Target="../slideLayouts/slideLayout22.xml"/><Relationship Id="rId4" Type="http://schemas.openxmlformats.org/officeDocument/2006/relationships/image" Target="../media/image197.jpg"/></Relationships>
</file>

<file path=ppt/slides/_rels/slide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3.xml"/><Relationship Id="rId1" Type="http://schemas.openxmlformats.org/officeDocument/2006/relationships/slideLayout" Target="../slideLayouts/slideLayout2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197.jpg"/></Relationships>
</file>

<file path=ppt/slides/_rels/slide15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8.png"/><Relationship Id="rId7" Type="http://schemas.openxmlformats.org/officeDocument/2006/relationships/image" Target="../media/image247.png"/><Relationship Id="rId2" Type="http://schemas.openxmlformats.org/officeDocument/2006/relationships/notesSlide" Target="../notesSlides/notesSlide154.xml"/><Relationship Id="rId1" Type="http://schemas.openxmlformats.org/officeDocument/2006/relationships/slideLayout" Target="../slideLayouts/slideLayout22.xml"/><Relationship Id="rId6" Type="http://schemas.openxmlformats.org/officeDocument/2006/relationships/image" Target="../media/image246.png"/><Relationship Id="rId11" Type="http://schemas.openxmlformats.org/officeDocument/2006/relationships/image" Target="../media/image248.png"/><Relationship Id="rId5" Type="http://schemas.openxmlformats.org/officeDocument/2006/relationships/image" Target="../media/image244.png"/><Relationship Id="rId10" Type="http://schemas.openxmlformats.org/officeDocument/2006/relationships/image" Target="../media/image226.png"/><Relationship Id="rId4" Type="http://schemas.openxmlformats.org/officeDocument/2006/relationships/image" Target="../media/image197.jpg"/><Relationship Id="rId9" Type="http://schemas.openxmlformats.org/officeDocument/2006/relationships/image" Target="../media/image217.png"/></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5.xml"/><Relationship Id="rId1" Type="http://schemas.openxmlformats.org/officeDocument/2006/relationships/slideLayout" Target="../slideLayouts/slideLayout22.xml"/><Relationship Id="rId4" Type="http://schemas.openxmlformats.org/officeDocument/2006/relationships/image" Target="../media/image197.jpg"/></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6.xml"/><Relationship Id="rId1" Type="http://schemas.openxmlformats.org/officeDocument/2006/relationships/slideLayout" Target="../slideLayouts/slideLayout14.xml"/><Relationship Id="rId5" Type="http://schemas.openxmlformats.org/officeDocument/2006/relationships/image" Target="../media/image197.jpg"/><Relationship Id="rId4" Type="http://schemas.openxmlformats.org/officeDocument/2006/relationships/image" Target="../media/image73.png"/></Relationships>
</file>

<file path=ppt/slides/_rels/slide157.xml.rels><?xml version="1.0" encoding="UTF-8" standalone="yes"?>
<Relationships xmlns="http://schemas.openxmlformats.org/package/2006/relationships"><Relationship Id="rId3" Type="http://schemas.openxmlformats.org/officeDocument/2006/relationships/hyperlink" Target="https://dmp.opidor.fr/plans/12770/export.pdf" TargetMode="External"/><Relationship Id="rId2" Type="http://schemas.openxmlformats.org/officeDocument/2006/relationships/notesSlide" Target="../notesSlides/notesSlide157.xml"/><Relationship Id="rId1" Type="http://schemas.openxmlformats.org/officeDocument/2006/relationships/slideLayout" Target="../slideLayouts/slideLayout22.xml"/><Relationship Id="rId5" Type="http://schemas.openxmlformats.org/officeDocument/2006/relationships/image" Target="../media/image249.png"/><Relationship Id="rId4" Type="http://schemas.openxmlformats.org/officeDocument/2006/relationships/image" Target="../media/image8.png"/></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8.xml"/><Relationship Id="rId1" Type="http://schemas.openxmlformats.org/officeDocument/2006/relationships/slideLayout" Target="../slideLayouts/slideLayout14.xml"/><Relationship Id="rId5" Type="http://schemas.openxmlformats.org/officeDocument/2006/relationships/hyperlink" Target="https://cordis.europa.eu/project/id/668981/results" TargetMode="External"/><Relationship Id="rId4" Type="http://schemas.openxmlformats.org/officeDocument/2006/relationships/image" Target="../media/image197.jpg"/></Relationships>
</file>

<file path=ppt/slides/_rels/slide15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png"/><Relationship Id="rId7" Type="http://schemas.openxmlformats.org/officeDocument/2006/relationships/image" Target="../media/image197.jpg"/><Relationship Id="rId2" Type="http://schemas.openxmlformats.org/officeDocument/2006/relationships/notesSlide" Target="../notesSlides/notesSlide159.xml"/><Relationship Id="rId1" Type="http://schemas.openxmlformats.org/officeDocument/2006/relationships/slideLayout" Target="../slideLayouts/slideLayout14.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hyperlink" Target="https://agritrop.cirad.fr/604742/1/DMP_du_projet_TERRI4SOL_produits_recherche_20230522_v1_finale.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160.xml.rels><?xml version="1.0" encoding="UTF-8" standalone="yes"?>
<Relationships xmlns="http://schemas.openxmlformats.org/package/2006/relationships"><Relationship Id="rId3" Type="http://schemas.openxmlformats.org/officeDocument/2006/relationships/hyperlink" Target="https://cordis.europa.eu/project/id/773554/results" TargetMode="External"/><Relationship Id="rId2" Type="http://schemas.openxmlformats.org/officeDocument/2006/relationships/notesSlide" Target="../notesSlides/notesSlide160.xml"/><Relationship Id="rId1" Type="http://schemas.openxmlformats.org/officeDocument/2006/relationships/slideLayout" Target="../slideLayouts/slideLayout22.xml"/><Relationship Id="rId6" Type="http://schemas.openxmlformats.org/officeDocument/2006/relationships/image" Target="../media/image197.jpg"/><Relationship Id="rId5" Type="http://schemas.openxmlformats.org/officeDocument/2006/relationships/image" Target="../media/image252.png"/><Relationship Id="rId4" Type="http://schemas.openxmlformats.org/officeDocument/2006/relationships/hyperlink" Target="https://zenodo.org/record/3446152#.YXAqphw6-Uk"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7.jpg"/><Relationship Id="rId2" Type="http://schemas.openxmlformats.org/officeDocument/2006/relationships/notesSlide" Target="../notesSlides/notesSlide161.xml"/><Relationship Id="rId1" Type="http://schemas.openxmlformats.org/officeDocument/2006/relationships/slideLayout" Target="../slideLayouts/slideLayout14.xml"/><Relationship Id="rId6" Type="http://schemas.openxmlformats.org/officeDocument/2006/relationships/image" Target="../media/image253.png"/><Relationship Id="rId5" Type="http://schemas.openxmlformats.org/officeDocument/2006/relationships/image" Target="../media/image73.png"/><Relationship Id="rId4" Type="http://schemas.openxmlformats.org/officeDocument/2006/relationships/hyperlink" Target="https://doranum.fr/depot-entrepots/deposez-un-jeu-sur-les-entrepots-de-donnees_10_13143_aabd-hs57/"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2.xml"/><Relationship Id="rId1" Type="http://schemas.openxmlformats.org/officeDocument/2006/relationships/slideLayout" Target="../slideLayouts/slideLayout14.xml"/><Relationship Id="rId4" Type="http://schemas.openxmlformats.org/officeDocument/2006/relationships/image" Target="../media/image197.jpg"/></Relationships>
</file>

<file path=ppt/slides/_rels/slide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3.xml"/><Relationship Id="rId1" Type="http://schemas.openxmlformats.org/officeDocument/2006/relationships/slideLayout" Target="../slideLayouts/slideLayout14.xml"/><Relationship Id="rId5" Type="http://schemas.openxmlformats.org/officeDocument/2006/relationships/image" Target="../media/image197.jpg"/><Relationship Id="rId4" Type="http://schemas.openxmlformats.org/officeDocument/2006/relationships/image" Target="../media/image35.png"/></Relationships>
</file>

<file path=ppt/slides/_rels/slide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4.xml"/><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5.xml"/><Relationship Id="rId1" Type="http://schemas.openxmlformats.org/officeDocument/2006/relationships/slideLayout" Target="../slideLayouts/slideLayout22.xml"/><Relationship Id="rId4" Type="http://schemas.openxmlformats.org/officeDocument/2006/relationships/image" Target="../media/image254.jpg"/></Relationships>
</file>

<file path=ppt/slides/_rels/slide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6.xml"/><Relationship Id="rId1" Type="http://schemas.openxmlformats.org/officeDocument/2006/relationships/slideLayout" Target="../slideLayouts/slideLayout22.xml"/><Relationship Id="rId4" Type="http://schemas.openxmlformats.org/officeDocument/2006/relationships/image" Target="../media/image254.jpg"/></Relationships>
</file>

<file path=ppt/slides/_rels/slide167.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notesSlide" Target="../notesSlides/notesSlide167.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hyperlink" Target="http://opera-h2020.eu/wp-content/uploads/2016/03/OPERA_D8.5_Data-management-plan_TECNALIA_20160727_v1.0.pdf"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254.jpg"/><Relationship Id="rId7" Type="http://schemas.openxmlformats.org/officeDocument/2006/relationships/image" Target="../media/image72.png"/><Relationship Id="rId2" Type="http://schemas.openxmlformats.org/officeDocument/2006/relationships/notesSlide" Target="../notesSlides/notesSlide168.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256.png"/><Relationship Id="rId4" Type="http://schemas.openxmlformats.org/officeDocument/2006/relationships/image" Target="../media/image255.png"/></Relationships>
</file>

<file path=ppt/slides/_rels/slide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9.xml"/><Relationship Id="rId1" Type="http://schemas.openxmlformats.org/officeDocument/2006/relationships/slideLayout" Target="../slideLayouts/slideLayout22.xml"/><Relationship Id="rId4" Type="http://schemas.openxmlformats.org/officeDocument/2006/relationships/image" Target="../media/image257.png"/></Relationships>
</file>

<file path=ppt/slides/_rels/slide17.xml.rels><?xml version="1.0" encoding="UTF-8" standalone="yes"?>
<Relationships xmlns="http://schemas.openxmlformats.org/package/2006/relationships"><Relationship Id="rId8" Type="http://schemas.openxmlformats.org/officeDocument/2006/relationships/hyperlink" Target="https://collaboratif.cirad.fr/share/page/site/GestionProjet/dashboard" TargetMode="External"/><Relationship Id="rId13"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hyperlink" Target="https://intranet-rgpd.cirad.fr/" TargetMode="External"/><Relationship Id="rId12" Type="http://schemas.openxmlformats.org/officeDocument/2006/relationships/hyperlink" Target="mailto:dataverse@cirad.fr" TargetMode="External"/><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hyperlink" Target="https://coop-ist.cirad.fr/gerer-des-donnees" TargetMode="External"/><Relationship Id="rId11" Type="http://schemas.openxmlformats.org/officeDocument/2006/relationships/hyperlink" Target="https://dataverse.cirad.fr/" TargetMode="External"/><Relationship Id="rId5" Type="http://schemas.openxmlformats.org/officeDocument/2006/relationships/hyperlink" Target="https://intranet-data.cirad.fr/" TargetMode="External"/><Relationship Id="rId10" Type="http://schemas.openxmlformats.org/officeDocument/2006/relationships/image" Target="../media/image32.png"/><Relationship Id="rId4" Type="http://schemas.openxmlformats.org/officeDocument/2006/relationships/hyperlink" Target="mailto:Laurence.dedieu@cirad.fr" TargetMode="External"/><Relationship Id="rId9" Type="http://schemas.openxmlformats.org/officeDocument/2006/relationships/hyperlink" Target="https://dmp.opidor.fr/" TargetMode="External"/></Relationships>
</file>

<file path=ppt/slides/_rels/slide17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ranum.fr/enjeux-benefices/le-cout-de-la-gestion-des-donnees_10_13143_hch2-h207/" TargetMode="External"/><Relationship Id="rId7" Type="http://schemas.openxmlformats.org/officeDocument/2006/relationships/hyperlink" Target="https://bbf.enssib.fr/consulter/bbf-2021-00-0000-057" TargetMode="External"/><Relationship Id="rId2" Type="http://schemas.openxmlformats.org/officeDocument/2006/relationships/notesSlide" Target="../notesSlides/notesSlide170.xml"/><Relationship Id="rId1" Type="http://schemas.openxmlformats.org/officeDocument/2006/relationships/slideLayout" Target="../slideLayouts/slideLayout22.xml"/><Relationship Id="rId6" Type="http://schemas.openxmlformats.org/officeDocument/2006/relationships/hyperlink" Target="https://www.ukdataservice.ac.uk/media/622368/costingtool.pdf" TargetMode="External"/><Relationship Id="rId5" Type="http://schemas.openxmlformats.org/officeDocument/2006/relationships/hyperlink" Target="https://ukdataservice.ac.uk/learning-hub/research-data-management/plan-to-share/costing/" TargetMode="External"/><Relationship Id="rId4" Type="http://schemas.openxmlformats.org/officeDocument/2006/relationships/hyperlink" Target="https://www.jisc.ac.uk/guides/rdm-toolkit/costing" TargetMode="External"/><Relationship Id="rId9" Type="http://schemas.openxmlformats.org/officeDocument/2006/relationships/image" Target="../media/image257.png"/></Relationships>
</file>

<file path=ppt/slides/_rels/slide17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71.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hyperlink" Target="https://dmp.opidor.fr/plans/12770/export.pdf" TargetMode="External"/><Relationship Id="rId4" Type="http://schemas.openxmlformats.org/officeDocument/2006/relationships/image" Target="../media/image258.png"/></Relationships>
</file>

<file path=ppt/slides/_rels/slide172.xml.rels><?xml version="1.0" encoding="UTF-8" standalone="yes"?>
<Relationships xmlns="http://schemas.openxmlformats.org/package/2006/relationships"><Relationship Id="rId8" Type="http://schemas.openxmlformats.org/officeDocument/2006/relationships/hyperlink" Target="https://cordis.europa.eu/project/id/776503/results" TargetMode="External"/><Relationship Id="rId3" Type="http://schemas.openxmlformats.org/officeDocument/2006/relationships/image" Target="../media/image72.png"/><Relationship Id="rId7" Type="http://schemas.openxmlformats.org/officeDocument/2006/relationships/image" Target="../media/image260.png"/><Relationship Id="rId2" Type="http://schemas.openxmlformats.org/officeDocument/2006/relationships/notesSlide" Target="../notesSlides/notesSlide172.xml"/><Relationship Id="rId1" Type="http://schemas.openxmlformats.org/officeDocument/2006/relationships/slideLayout" Target="../slideLayouts/slideLayout22.xml"/><Relationship Id="rId6" Type="http://schemas.openxmlformats.org/officeDocument/2006/relationships/image" Target="../media/image259.png"/><Relationship Id="rId5" Type="http://schemas.openxmlformats.org/officeDocument/2006/relationships/image" Target="../media/image257.png"/><Relationship Id="rId4" Type="http://schemas.openxmlformats.org/officeDocument/2006/relationships/hyperlink" Target="https://zenodo.org/record/1438301#.YZPTkLrjKUn"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3.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jpeg"/></Relationships>
</file>

<file path=ppt/slides/_rels/slide17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4.png"/><Relationship Id="rId2" Type="http://schemas.openxmlformats.org/officeDocument/2006/relationships/notesSlide" Target="../notesSlides/notesSlide175.xml"/><Relationship Id="rId1" Type="http://schemas.openxmlformats.org/officeDocument/2006/relationships/slideLayout" Target="../slideLayouts/slideLayout24.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76.xml.rels><?xml version="1.0" encoding="UTF-8" standalone="yes"?>
<Relationships xmlns="http://schemas.openxmlformats.org/package/2006/relationships"><Relationship Id="rId3" Type="http://schemas.openxmlformats.org/officeDocument/2006/relationships/hyperlink" Target="https://intranet-data.cirad.fr/modeles-cirad-de-pgd" TargetMode="External"/><Relationship Id="rId2" Type="http://schemas.openxmlformats.org/officeDocument/2006/relationships/notesSlide" Target="../notesSlides/notesSlide176.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hyperlink" Target="https://dmp.opidor.fr/"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9.png"/><Relationship Id="rId2" Type="http://schemas.openxmlformats.org/officeDocument/2006/relationships/notesSlide" Target="../notesSlides/notesSlide177.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1.jpeg"/></Relationships>
</file>

<file path=ppt/slides/_rels/slide17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dmp.opidor.fr/" TargetMode="External"/><Relationship Id="rId2" Type="http://schemas.openxmlformats.org/officeDocument/2006/relationships/notesSlide" Target="../notesSlides/notesSlide178.xml"/><Relationship Id="rId1" Type="http://schemas.openxmlformats.org/officeDocument/2006/relationships/slideLayout" Target="../slideLayouts/slideLayout24.xml"/><Relationship Id="rId6" Type="http://schemas.openxmlformats.org/officeDocument/2006/relationships/hyperlink" Target="https://intranet-data.cirad.fr/modeles-cirad-de-pgd" TargetMode="External"/><Relationship Id="rId5" Type="http://schemas.openxmlformats.org/officeDocument/2006/relationships/hyperlink" Target="https://ec.europa.eu/info/funding-tenders/opportunities/docs/2021-2027/horizon/guidance/programme-guide_horizon_en.pdf" TargetMode="External"/><Relationship Id="rId4" Type="http://schemas.openxmlformats.org/officeDocument/2006/relationships/hyperlink" Target="https://anr.fr/fileadmin/documents/2019/ANR-modele-PGD.pdf"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s://coop-ist.cirad.fr/" TargetMode="External"/><Relationship Id="rId3" Type="http://schemas.openxmlformats.org/officeDocument/2006/relationships/hyperlink" Target="https://intranet-data.cirad.fr/" TargetMode="External"/><Relationship Id="rId7" Type="http://schemas.openxmlformats.org/officeDocument/2006/relationships/image" Target="../media/image267.png"/><Relationship Id="rId2" Type="http://schemas.openxmlformats.org/officeDocument/2006/relationships/notesSlide" Target="../notesSlides/notesSlide179.xml"/><Relationship Id="rId1" Type="http://schemas.openxmlformats.org/officeDocument/2006/relationships/slideLayout" Target="../slideLayouts/slideLayout44.xml"/><Relationship Id="rId6" Type="http://schemas.openxmlformats.org/officeDocument/2006/relationships/image" Target="../media/image266.png"/><Relationship Id="rId5" Type="http://schemas.openxmlformats.org/officeDocument/2006/relationships/hyperlink" Target="https://coop-ist.cirad.fr/gerer-des-donnees/rediger-un-pgd/1-qu-est-ce-qu-un-pgd" TargetMode="External"/><Relationship Id="rId4" Type="http://schemas.openxmlformats.org/officeDocument/2006/relationships/image" Target="../media/image26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0.xml"/><Relationship Id="rId1" Type="http://schemas.openxmlformats.org/officeDocument/2006/relationships/slideLayout" Target="../slideLayouts/slideLayout44.xml"/><Relationship Id="rId5" Type="http://schemas.openxmlformats.org/officeDocument/2006/relationships/hyperlink" Target="https://intranet-data.cirad.fr/modeles-cirad-de-pgd" TargetMode="External"/><Relationship Id="rId4" Type="http://schemas.openxmlformats.org/officeDocument/2006/relationships/image" Target="../media/image268.png"/></Relationships>
</file>

<file path=ppt/slides/_rels/slide1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1.xml"/><Relationship Id="rId1" Type="http://schemas.openxmlformats.org/officeDocument/2006/relationships/slideLayout" Target="../slideLayouts/slideLayout32.xml"/></Relationships>
</file>

<file path=ppt/slides/_rels/slide182.xml.rels><?xml version="1.0" encoding="UTF-8" standalone="yes"?>
<Relationships xmlns="http://schemas.openxmlformats.org/package/2006/relationships"><Relationship Id="rId3" Type="http://schemas.openxmlformats.org/officeDocument/2006/relationships/hyperlink" Target="https://dmp.opidor.fr/plans/3354/export.pdf" TargetMode="External"/><Relationship Id="rId2" Type="http://schemas.openxmlformats.org/officeDocument/2006/relationships/notesSlide" Target="../notesSlides/notesSlide182.xml"/><Relationship Id="rId1" Type="http://schemas.openxmlformats.org/officeDocument/2006/relationships/slideLayout" Target="../slideLayouts/slideLayout55.xml"/><Relationship Id="rId4" Type="http://schemas.openxmlformats.org/officeDocument/2006/relationships/hyperlink" Target="http://www.searchnbn.net/"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70.png"/><Relationship Id="rId2" Type="http://schemas.openxmlformats.org/officeDocument/2006/relationships/notesSlide" Target="../notesSlides/notesSlide183.xml"/><Relationship Id="rId1" Type="http://schemas.openxmlformats.org/officeDocument/2006/relationships/slideLayout" Target="../slideLayouts/slideLayout44.xml"/><Relationship Id="rId6" Type="http://schemas.openxmlformats.org/officeDocument/2006/relationships/image" Target="../media/image269.PNG"/><Relationship Id="rId5" Type="http://schemas.openxmlformats.org/officeDocument/2006/relationships/hyperlink" Target="https://zenodo.org/record/3446152#.YXAqphw6-Uk" TargetMode="External"/><Relationship Id="rId4" Type="http://schemas.openxmlformats.org/officeDocument/2006/relationships/hyperlink" Target="https://intranet-data.cirad.fr/modeles-cirad-de-pgd"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9.png"/><Relationship Id="rId2" Type="http://schemas.openxmlformats.org/officeDocument/2006/relationships/notesSlide" Target="../notesSlides/notesSlide184.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1.jpeg"/></Relationships>
</file>

<file path=ppt/slides/_rels/slide18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png"/><Relationship Id="rId7" Type="http://schemas.openxmlformats.org/officeDocument/2006/relationships/image" Target="../media/image70.png"/><Relationship Id="rId2" Type="http://schemas.openxmlformats.org/officeDocument/2006/relationships/notesSlide" Target="../notesSlides/notesSlide185.xml"/><Relationship Id="rId1" Type="http://schemas.openxmlformats.org/officeDocument/2006/relationships/slideLayout" Target="../slideLayouts/slideLayout32.xml"/><Relationship Id="rId6" Type="http://schemas.openxmlformats.org/officeDocument/2006/relationships/image" Target="../media/image71.png"/><Relationship Id="rId5" Type="http://schemas.openxmlformats.org/officeDocument/2006/relationships/image" Target="../media/image181.png"/><Relationship Id="rId4" Type="http://schemas.openxmlformats.org/officeDocument/2006/relationships/image" Target="../media/image64.png"/><Relationship Id="rId9" Type="http://schemas.openxmlformats.org/officeDocument/2006/relationships/image" Target="../media/image182.png"/></Relationships>
</file>

<file path=ppt/slides/_rels/slide18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png"/><Relationship Id="rId7" Type="http://schemas.openxmlformats.org/officeDocument/2006/relationships/image" Target="../media/image70.png"/><Relationship Id="rId2" Type="http://schemas.openxmlformats.org/officeDocument/2006/relationships/notesSlide" Target="../notesSlides/notesSlide186.xml"/><Relationship Id="rId1" Type="http://schemas.openxmlformats.org/officeDocument/2006/relationships/slideLayout" Target="../slideLayouts/slideLayout32.xml"/><Relationship Id="rId6" Type="http://schemas.openxmlformats.org/officeDocument/2006/relationships/image" Target="../media/image71.png"/><Relationship Id="rId5" Type="http://schemas.openxmlformats.org/officeDocument/2006/relationships/image" Target="../media/image181.png"/><Relationship Id="rId4" Type="http://schemas.openxmlformats.org/officeDocument/2006/relationships/image" Target="../media/image64.png"/><Relationship Id="rId9" Type="http://schemas.openxmlformats.org/officeDocument/2006/relationships/image" Target="../media/image182.png"/></Relationships>
</file>

<file path=ppt/slides/_rels/slide18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www.africultures.eu/afbeeldingen/pdf/AfriCRS-D02-GMV-DataManagementPlan_v1.0_31_07_2018.pdf" TargetMode="External"/><Relationship Id="rId2" Type="http://schemas.openxmlformats.org/officeDocument/2006/relationships/notesSlide" Target="../notesSlides/notesSlide187.xml"/><Relationship Id="rId1" Type="http://schemas.openxmlformats.org/officeDocument/2006/relationships/slideLayout" Target="../slideLayouts/slideLayout24.xml"/><Relationship Id="rId6" Type="http://schemas.openxmlformats.org/officeDocument/2006/relationships/hyperlink" Target="https://zenodo.org/record/3757216#.YZKGWrrjKUl" TargetMode="External"/><Relationship Id="rId5" Type="http://schemas.openxmlformats.org/officeDocument/2006/relationships/hyperlink" Target="https://cordis.europa.eu/project/id/817970/results" TargetMode="External"/><Relationship Id="rId4" Type="http://schemas.openxmlformats.org/officeDocument/2006/relationships/image" Target="../media/image271.png"/></Relationships>
</file>

<file path=ppt/slides/_rels/slide18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8.xml"/><Relationship Id="rId1" Type="http://schemas.openxmlformats.org/officeDocument/2006/relationships/slideLayout" Target="../slideLayouts/slideLayout13.xml"/><Relationship Id="rId6" Type="http://schemas.openxmlformats.org/officeDocument/2006/relationships/image" Target="../media/image272.png"/><Relationship Id="rId5" Type="http://schemas.openxmlformats.org/officeDocument/2006/relationships/image" Target="../media/image8.png"/><Relationship Id="rId4" Type="http://schemas.openxmlformats.org/officeDocument/2006/relationships/image" Target="../media/image1.jpeg"/></Relationships>
</file>

<file path=ppt/slides/_rels/slide189.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3.png"/><Relationship Id="rId7" Type="http://schemas.openxmlformats.org/officeDocument/2006/relationships/image" Target="../media/image274.png"/><Relationship Id="rId12" Type="http://schemas.openxmlformats.org/officeDocument/2006/relationships/image" Target="../media/image8.png"/><Relationship Id="rId2" Type="http://schemas.openxmlformats.org/officeDocument/2006/relationships/notesSlide" Target="../notesSlides/notesSlide189.xml"/><Relationship Id="rId1" Type="http://schemas.openxmlformats.org/officeDocument/2006/relationships/slideLayout" Target="../slideLayouts/slideLayout32.xml"/><Relationship Id="rId6" Type="http://schemas.openxmlformats.org/officeDocument/2006/relationships/hyperlink" Target="https://dmptool.org/" TargetMode="External"/><Relationship Id="rId11" Type="http://schemas.openxmlformats.org/officeDocument/2006/relationships/hyperlink" Target="https://agritrop.cirad.fr/cgi/search/archive/advanced?_action_search=1&amp;dataset=archive&amp;exp=0%7C1%7C-date%2Fcreators_name%2Ftitle%7Carchive%7C-%7Ctype%3Atype%3AANY%3AEQ%3Apgd%7C-%7Ceprint_status%3Aeprint_status%3AANY%3AEQ%3Aarchive&amp;order=-date%2Fcreators_name%2Ftitle" TargetMode="External"/><Relationship Id="rId5" Type="http://schemas.openxmlformats.org/officeDocument/2006/relationships/hyperlink" Target="https://dmponline.dcc.ac.uk/" TargetMode="External"/><Relationship Id="rId10" Type="http://schemas.openxmlformats.org/officeDocument/2006/relationships/image" Target="../media/image276.png"/><Relationship Id="rId4" Type="http://schemas.openxmlformats.org/officeDocument/2006/relationships/hyperlink" Target="https://dmp.opidor.fr/" TargetMode="External"/><Relationship Id="rId9" Type="http://schemas.openxmlformats.org/officeDocument/2006/relationships/hyperlink" Target="https://cordis.europa.eu/projects/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90.xml.rels><?xml version="1.0" encoding="UTF-8" standalone="yes"?>
<Relationships xmlns="http://schemas.openxmlformats.org/package/2006/relationships"><Relationship Id="rId3" Type="http://schemas.openxmlformats.org/officeDocument/2006/relationships/hyperlink" Target="https://intranet-data.cirad.fr/" TargetMode="External"/><Relationship Id="rId2" Type="http://schemas.openxmlformats.org/officeDocument/2006/relationships/notesSlide" Target="../notesSlides/notesSlide190.xml"/><Relationship Id="rId1" Type="http://schemas.openxmlformats.org/officeDocument/2006/relationships/slideLayout" Target="../slideLayouts/slideLayout44.xml"/><Relationship Id="rId4" Type="http://schemas.openxmlformats.org/officeDocument/2006/relationships/image" Target="../media/image265.PNG"/></Relationships>
</file>

<file path=ppt/slides/_rels/slide19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hyperlink" Target="https://dmp.opidor.fr/" TargetMode="External"/><Relationship Id="rId4" Type="http://schemas.openxmlformats.org/officeDocument/2006/relationships/image" Target="../media/image72.png"/></Relationships>
</file>

<file path=ppt/slides/_rels/slide1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279.png"/><Relationship Id="rId4" Type="http://schemas.openxmlformats.org/officeDocument/2006/relationships/image" Target="../media/image278.png"/></Relationships>
</file>

<file path=ppt/slides/_rels/slide19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3.xml"/><Relationship Id="rId1" Type="http://schemas.openxmlformats.org/officeDocument/2006/relationships/slideLayout" Target="../slideLayouts/slideLayout13.xml"/><Relationship Id="rId6" Type="http://schemas.openxmlformats.org/officeDocument/2006/relationships/image" Target="../media/image281.png"/><Relationship Id="rId5" Type="http://schemas.openxmlformats.org/officeDocument/2006/relationships/image" Target="../media/image8.png"/><Relationship Id="rId4" Type="http://schemas.openxmlformats.org/officeDocument/2006/relationships/image" Target="../media/image1.jpeg"/></Relationships>
</file>

<file path=ppt/slides/_rels/slide1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notesSlide" Target="../notesSlides/notesSlide198.xml"/><Relationship Id="rId1" Type="http://schemas.openxmlformats.org/officeDocument/2006/relationships/slideLayout" Target="../slideLayouts/slideLayout13.xml"/><Relationship Id="rId6" Type="http://schemas.openxmlformats.org/officeDocument/2006/relationships/image" Target="../media/image282.png"/><Relationship Id="rId5" Type="http://schemas.openxmlformats.org/officeDocument/2006/relationships/hyperlink" Target="mailto:Laurence.dedieu@cirad.fr"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jpeg"/><Relationship Id="rId7"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8.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hyperlink" Target="https://www.oecd.org/fr/science/inno/38500823.pdf"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hyperlink" Target="https://legalinstruments.oecd.org/fr/instruments/OECD-LEGAL-0347"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8.png"/><Relationship Id="rId4" Type="http://schemas.openxmlformats.org/officeDocument/2006/relationships/image" Target="../media/image41.gif"/><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8" Type="http://schemas.openxmlformats.org/officeDocument/2006/relationships/hyperlink" Target="https://fairsharing.org/FAIRsharing.nd9ce9" TargetMode="External"/><Relationship Id="rId3" Type="http://schemas.openxmlformats.org/officeDocument/2006/relationships/hyperlink" Target="http://cfconventions.org/index.html" TargetMode="External"/><Relationship Id="rId7"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49.jpeg"/><Relationship Id="rId5" Type="http://schemas.openxmlformats.org/officeDocument/2006/relationships/hyperlink" Target="https://dwc.tdwg.org/" TargetMode="External"/><Relationship Id="rId4" Type="http://schemas.openxmlformats.org/officeDocument/2006/relationships/image" Target="../media/image48.jfif"/><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jpeg"/><Relationship Id="rId7"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53.jfif"/><Relationship Id="rId5" Type="http://schemas.openxmlformats.org/officeDocument/2006/relationships/image" Target="../media/image43.png"/><Relationship Id="rId10" Type="http://schemas.openxmlformats.org/officeDocument/2006/relationships/image" Target="../media/image55.jpeg"/><Relationship Id="rId4" Type="http://schemas.openxmlformats.org/officeDocument/2006/relationships/image" Target="../media/image52.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jpe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52.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s://dmp.opidor.fr/plans/5082/export.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dmp.opidor.fr/plans/3354/export.pdf" TargetMode="Externa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7.PNG"/><Relationship Id="rId4" Type="http://schemas.openxmlformats.org/officeDocument/2006/relationships/hyperlink" Target="https://zenodo.org/record/3446152#.YXAqphw6-Uk"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ordis.europa.eu/project/id/773554/results" TargetMode="External"/><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image" Target="../media/image69.png"/><Relationship Id="rId5" Type="http://schemas.openxmlformats.org/officeDocument/2006/relationships/image" Target="../media/image78.png"/><Relationship Id="rId4" Type="http://schemas.openxmlformats.org/officeDocument/2006/relationships/hyperlink" Target="https://zenodo.org/record/3446152#.YXAqphw6-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hyperlink" Target="https://agritrop.cirad.fr/604742/1/DMP_du_projet_TERRI4SOL_produits_recherche_20230522_v1_finale.pdf" TargetMode="Externa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69.png"/><Relationship Id="rId4" Type="http://schemas.openxmlformats.org/officeDocument/2006/relationships/hyperlink" Target="https://dmp.opidor.fr/plans/19965/export.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hyperlink" Target="https://www.fao.org/3/ca7570en/ca7570en.pdf" TargetMode="External"/><Relationship Id="rId3" Type="http://schemas.openxmlformats.org/officeDocument/2006/relationships/image" Target="../media/image69.png"/><Relationship Id="rId21" Type="http://schemas.openxmlformats.org/officeDocument/2006/relationships/image" Target="../media/image92.png"/><Relationship Id="rId7" Type="http://schemas.openxmlformats.org/officeDocument/2006/relationships/image" Target="../media/image66.pn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45.xml"/><Relationship Id="rId16" Type="http://schemas.openxmlformats.org/officeDocument/2006/relationships/hyperlink" Target="https://www.gbif.org/dataset/656fa586-ec8a-4d27-aaa2-a54629c82296" TargetMode="External"/><Relationship Id="rId20" Type="http://schemas.openxmlformats.org/officeDocument/2006/relationships/image" Target="../media/image91.png"/><Relationship Id="rId1" Type="http://schemas.openxmlformats.org/officeDocument/2006/relationships/slideLayout" Target="../slideLayouts/slideLayout24.xml"/><Relationship Id="rId6" Type="http://schemas.openxmlformats.org/officeDocument/2006/relationships/image" Target="../media/image70.png"/><Relationship Id="rId11" Type="http://schemas.openxmlformats.org/officeDocument/2006/relationships/image" Target="../media/image84.png"/><Relationship Id="rId5" Type="http://schemas.openxmlformats.org/officeDocument/2006/relationships/image" Target="../media/image64.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0.png"/><Relationship Id="rId4" Type="http://schemas.openxmlformats.org/officeDocument/2006/relationships/image" Target="../media/image80.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hyperlink" Target="https://doi.org/10.18167/DVN1/TLELPO"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hyperlink" Target="https://datasetsearch.research.google.com/" TargetMode="External"/><Relationship Id="rId5" Type="http://schemas.openxmlformats.org/officeDocument/2006/relationships/hyperlink" Target="https://commons.datacite.org/" TargetMode="Externa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hyperlink" Target="https://bequali.fr/fr/les-enquetes/" TargetMode="External"/><Relationship Id="rId3" Type="http://schemas.openxmlformats.org/officeDocument/2006/relationships/image" Target="../media/image8.png"/><Relationship Id="rId7" Type="http://schemas.openxmlformats.org/officeDocument/2006/relationships/hyperlink" Target="https://dime-shs.sciencespo.fr/instruments/bequali/"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hyperlink" Target="https://chelsa-climate.org/" TargetMode="External"/><Relationship Id="rId4" Type="http://schemas.openxmlformats.org/officeDocument/2006/relationships/hyperlink" Target="https://www.worldclim.org/"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png"/><Relationship Id="rId7"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69.png"/><Relationship Id="rId4" Type="http://schemas.openxmlformats.org/officeDocument/2006/relationships/image" Target="../media/image93.png"/><Relationship Id="rId9"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hyperlink" Target="https://doranum.fr/enjeux-benefices/principes-fair/" TargetMode="External"/><Relationship Id="rId2" Type="http://schemas.openxmlformats.org/officeDocument/2006/relationships/notesSlide" Target="../notesSlides/notesSlide53.xml"/><Relationship Id="rId1" Type="http://schemas.openxmlformats.org/officeDocument/2006/relationships/slideLayout" Target="../slideLayouts/slideLayout22.xml"/><Relationship Id="rId5" Type="http://schemas.openxmlformats.org/officeDocument/2006/relationships/image" Target="../media/image97.png"/><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hyperlink" Target="https://dmp.opidor.fr/plans/5082/export.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hyperlink" Target="https://dmp.opidor.fr/plans/3354/export.pdf" TargetMode="Externa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png"/><Relationship Id="rId7"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www.iso.org/fr/iso-8601-date-and-time-format.html"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s://www.iso.org/fr/standard/53798.html" TargetMode="External"/><Relationship Id="rId7"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hyperlink" Target="http://www.geonames.org/" TargetMode="External"/><Relationship Id="rId5" Type="http://schemas.openxmlformats.org/officeDocument/2006/relationships/hyperlink" Target="https://inspire.ec.europa.eu/Themes/Data%20Specifications/2892" TargetMode="External"/><Relationship Id="rId4" Type="http://schemas.openxmlformats.org/officeDocument/2006/relationships/hyperlink" Target="https://eur-lex.europa.eu/legal-content/FR/TXT/?uri=CELEX:32007L0002"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22.xml"/><Relationship Id="rId5" Type="http://schemas.openxmlformats.org/officeDocument/2006/relationships/image" Target="../media/image110.jpg"/><Relationship Id="rId4" Type="http://schemas.openxmlformats.org/officeDocument/2006/relationships/image" Target="../media/image109.jp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22.xml"/><Relationship Id="rId4" Type="http://schemas.openxmlformats.org/officeDocument/2006/relationships/image" Target="../media/image47.jp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22.xml"/><Relationship Id="rId6" Type="http://schemas.openxmlformats.org/officeDocument/2006/relationships/hyperlink" Target="https://www.simscale.com/blog/2017/12/nasa-mars-climate-orbiter-metric/" TargetMode="External"/><Relationship Id="rId5" Type="http://schemas.openxmlformats.org/officeDocument/2006/relationships/image" Target="../media/image114.jp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hyperlink" Target="https://fairsharing.org/FAIRsharing.1t5ws6" TargetMode="External"/><Relationship Id="rId3" Type="http://schemas.openxmlformats.org/officeDocument/2006/relationships/hyperlink" Target="https://fairsharing.org/FAIRsharing.nd9ce9" TargetMode="External"/><Relationship Id="rId7" Type="http://schemas.openxmlformats.org/officeDocument/2006/relationships/hyperlink" Target="https://inpn.mnhn.fr/programme/referentiel-habitats/referentiels-habitats-ou-vegetations#terrestre"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hyperlink" Target="http://rs.tdwg.org/dwc/" TargetMode="External"/><Relationship Id="rId11" Type="http://schemas.openxmlformats.org/officeDocument/2006/relationships/hyperlink" Target="http://id.eaufrance.fr/ddd/SAQ/" TargetMode="External"/><Relationship Id="rId5" Type="http://schemas.openxmlformats.org/officeDocument/2006/relationships/hyperlink" Target="https://eml.ecoinformatics.org/" TargetMode="External"/><Relationship Id="rId10" Type="http://schemas.openxmlformats.org/officeDocument/2006/relationships/image" Target="../media/image103.png"/><Relationship Id="rId4" Type="http://schemas.openxmlformats.org/officeDocument/2006/relationships/hyperlink" Target="https://www.gensc.org/pages/standards/checklists.html" TargetMode="External"/><Relationship Id="rId9" Type="http://schemas.openxmlformats.org/officeDocument/2006/relationships/image" Target="../media/image8.png"/></Relationships>
</file>

<file path=ppt/slides/_rels/slide7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72.png"/><Relationship Id="rId7" Type="http://schemas.openxmlformats.org/officeDocument/2006/relationships/image" Target="../media/image117.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hyperlink" Target="https://ddialliance.org/" TargetMode="External"/><Relationship Id="rId9"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hyperlink" Target="https://doi.org/10.18167/DVN1/LWT7BG" TargetMode="External"/><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21.png"/><Relationship Id="rId4" Type="http://schemas.openxmlformats.org/officeDocument/2006/relationships/hyperlink" Target="https://doi.org/10.18167/DVN1/LWT7B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hyperlink" Target="http://www.ddialliance.org/" TargetMode="External"/><Relationship Id="rId5" Type="http://schemas.openxmlformats.org/officeDocument/2006/relationships/hyperlink" Target="https://dmp.opidor.fr/plans/3354/export.pdf" TargetMode="Externa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eml.ecoinformatics.org/" TargetMode="External"/><Relationship Id="rId7" Type="http://schemas.openxmlformats.org/officeDocument/2006/relationships/image" Target="../media/image128.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gif"/></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hyperlink" Target="https://eml.ecoinformatics.org/" TargetMode="External"/><Relationship Id="rId5" Type="http://schemas.openxmlformats.org/officeDocument/2006/relationships/hyperlink" Target="https://dmp.opidor.fr/plans/5082/export.pdf" TargetMode="Externa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hyperlink" Target="http://cropnet.pl/phenotypes/wp-content/uploads/2016/04/MIAPPE.pdf"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www.ncbi.nlm.nih.gov/geo/info/seq.html#metadata" TargetMode="External"/><Relationship Id="rId7"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hyperlink" Target="http://www.dcc.ac.uk/resources/metadata-standards" TargetMode="External"/><Relationship Id="rId12" Type="http://schemas.openxmlformats.org/officeDocument/2006/relationships/hyperlink" Target="https://www.iso.org/fr/home.html" TargetMode="External"/><Relationship Id="rId2" Type="http://schemas.openxmlformats.org/officeDocument/2006/relationships/notesSlide" Target="../notesSlides/notesSlide79.xml"/><Relationship Id="rId1" Type="http://schemas.openxmlformats.org/officeDocument/2006/relationships/slideLayout" Target="../slideLayouts/slideLayout22.xml"/><Relationship Id="rId6" Type="http://schemas.openxmlformats.org/officeDocument/2006/relationships/image" Target="../media/image138.png"/><Relationship Id="rId11" Type="http://schemas.openxmlformats.org/officeDocument/2006/relationships/hyperlink" Target="https://www.elixir-europe.org/communities" TargetMode="External"/><Relationship Id="rId5" Type="http://schemas.openxmlformats.org/officeDocument/2006/relationships/image" Target="../media/image137.png"/><Relationship Id="rId10" Type="http://schemas.openxmlformats.org/officeDocument/2006/relationships/image" Target="../media/image140.PNG"/><Relationship Id="rId4" Type="http://schemas.openxmlformats.org/officeDocument/2006/relationships/hyperlink" Target="http://rd-alliance.github.io/metadata-directory/standards/" TargetMode="External"/><Relationship Id="rId9" Type="http://schemas.openxmlformats.org/officeDocument/2006/relationships/hyperlink" Target="https://fairsharing.org/" TargetMode="External"/><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hyperlink" Target="https://swedish-presidency.consilium.europa.eu/media/5wehfvzx/2023-06-20_eu2023_maximising-the-benefits-of-research-data_declaration.pdf"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hyperlink" Target="https://cordis.europa.eu/project/id/687922/result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http://optima-h2020.eu/wp-content/uploads/2019/11/Deliverable-8.2-Data-Management-Plan-Support-Pack.pdf" TargetMode="External"/><Relationship Id="rId4" Type="http://schemas.openxmlformats.org/officeDocument/2006/relationships/hyperlink" Target="https://dmp.opidor.fr/public_plans"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8" Type="http://schemas.openxmlformats.org/officeDocument/2006/relationships/hyperlink" Target="https://doi.org/10.1890/1051-0761(1997)007%5b0330:NMFTES%5d2.0.CO;2" TargetMode="External"/><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83.xml"/><Relationship Id="rId1" Type="http://schemas.openxmlformats.org/officeDocument/2006/relationships/slideLayout" Target="../slideLayouts/slideLayout2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7.xml"/><Relationship Id="rId1" Type="http://schemas.openxmlformats.org/officeDocument/2006/relationships/slideLayout" Target="../slideLayouts/slideLayout22.xml"/><Relationship Id="rId5" Type="http://schemas.openxmlformats.org/officeDocument/2006/relationships/image" Target="../media/image148.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8.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hyperlink" Target="https://doranum.fr/stockage-archivage/quiz-format-ouvert-ou-ferme_10_13143_mcwq-qs6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cordis.europa.eu/project/id/774652/results" TargetMode="External"/><Relationship Id="rId2" Type="http://schemas.openxmlformats.org/officeDocument/2006/relationships/notesSlide" Target="../notesSlides/notesSlide89.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info/funding-tenders/opportunities/docs/2021-2027/common/guidance/aga_en.pdf" TargetMode="External"/><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0.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1.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154.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14.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14.xml"/><Relationship Id="rId6" Type="http://schemas.openxmlformats.org/officeDocument/2006/relationships/hyperlink" Target="https://doranum.fr/stockage-archivage/comment-nommer-fichiers_10_13143_wgqw-aa59/" TargetMode="External"/><Relationship Id="rId5" Type="http://schemas.openxmlformats.org/officeDocument/2006/relationships/image" Target="../media/image8.png"/><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hyperlink" Target="https://dmp.opidor.fr/plans/3354/export.pd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22.xml"/><Relationship Id="rId4" Type="http://schemas.openxmlformats.org/officeDocument/2006/relationships/hyperlink" Target="https://dmp.opidor.fr/public_plan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8.xml"/><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35.png"/></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c-pour-dire.com/dejeuner-sur-lherbe/" TargetMode="External"/><Relationship Id="rId4" Type="http://schemas.openxmlformats.org/officeDocument/2006/relationships/image" Target="../media/image16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3"/>
          <a:stretch>
            <a:fillRect/>
          </a:stretch>
        </p:blipFill>
        <p:spPr>
          <a:xfrm>
            <a:off x="2" y="0"/>
            <a:ext cx="223103" cy="6858000"/>
          </a:xfrm>
          <a:prstGeom prst="rect">
            <a:avLst/>
          </a:prstGeom>
        </p:spPr>
      </p:pic>
      <p:pic>
        <p:nvPicPr>
          <p:cNvPr id="5" name="Image 4" descr="Cirad_Recherche_4cTP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2510" y="122418"/>
            <a:ext cx="1613986" cy="635106"/>
          </a:xfrm>
          <a:prstGeom prst="rect">
            <a:avLst/>
          </a:prstGeom>
        </p:spPr>
      </p:pic>
      <p:pic>
        <p:nvPicPr>
          <p:cNvPr id="3" name="Image 2">
            <a:extLst>
              <a:ext uri="{FF2B5EF4-FFF2-40B4-BE49-F238E27FC236}">
                <a16:creationId xmlns:a16="http://schemas.microsoft.com/office/drawing/2014/main" id="{CF464AA5-171A-CC43-821A-3476C2FBD1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809" y="114353"/>
            <a:ext cx="1284346" cy="1164788"/>
          </a:xfrm>
          <a:prstGeom prst="rect">
            <a:avLst/>
          </a:prstGeom>
        </p:spPr>
      </p:pic>
      <p:pic>
        <p:nvPicPr>
          <p:cNvPr id="11" name="Image 10">
            <a:extLst>
              <a:ext uri="{FF2B5EF4-FFF2-40B4-BE49-F238E27FC236}">
                <a16:creationId xmlns:a16="http://schemas.microsoft.com/office/drawing/2014/main" id="{43119B16-2273-3A44-A3D7-43E7637DA9AB}"/>
              </a:ext>
            </a:extLst>
          </p:cNvPr>
          <p:cNvPicPr>
            <a:picLocks noChangeAspect="1"/>
          </p:cNvPicPr>
          <p:nvPr/>
        </p:nvPicPr>
        <p:blipFill>
          <a:blip r:embed="rId6">
            <a:alphaModFix amt="50000"/>
          </a:blip>
          <a:stretch>
            <a:fillRect/>
          </a:stretch>
        </p:blipFill>
        <p:spPr>
          <a:xfrm>
            <a:off x="-1240895" y="-638314"/>
            <a:ext cx="8339067" cy="11359305"/>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3" name="ZoneTexte 12">
            <a:extLst>
              <a:ext uri="{FF2B5EF4-FFF2-40B4-BE49-F238E27FC236}">
                <a16:creationId xmlns:a16="http://schemas.microsoft.com/office/drawing/2014/main" id="{349FB479-C3FA-4946-9EB5-CBE97027656C}"/>
              </a:ext>
            </a:extLst>
          </p:cNvPr>
          <p:cNvSpPr txBox="1"/>
          <p:nvPr/>
        </p:nvSpPr>
        <p:spPr>
          <a:xfrm>
            <a:off x="553413" y="1478394"/>
            <a:ext cx="8590587" cy="1446550"/>
          </a:xfrm>
          <a:prstGeom prst="rect">
            <a:avLst/>
          </a:prstGeom>
          <a:noFill/>
        </p:spPr>
        <p:txBody>
          <a:bodyPr wrap="square" rtlCol="0">
            <a:spAutoFit/>
          </a:bodyPr>
          <a:lstStyle/>
          <a:p>
            <a:pPr algn="ctr" defTabSz="919163">
              <a:tabLst>
                <a:tab pos="3143250" algn="l"/>
              </a:tabLst>
            </a:pPr>
            <a:r>
              <a:rPr lang="fr-FR" sz="4400" dirty="0">
                <a:solidFill>
                  <a:srgbClr val="00B050"/>
                </a:solidFill>
              </a:rPr>
              <a:t>Formation </a:t>
            </a:r>
          </a:p>
          <a:p>
            <a:pPr algn="ctr"/>
            <a:r>
              <a:rPr lang="fr-FR" sz="4400" dirty="0">
                <a:solidFill>
                  <a:srgbClr val="00B050"/>
                </a:solidFill>
              </a:rPr>
              <a:t>Plan de Gestion des Données (PGD)</a:t>
            </a:r>
          </a:p>
        </p:txBody>
      </p:sp>
      <p:sp>
        <p:nvSpPr>
          <p:cNvPr id="7" name="ZoneTexte 6">
            <a:extLst>
              <a:ext uri="{FF2B5EF4-FFF2-40B4-BE49-F238E27FC236}">
                <a16:creationId xmlns:a16="http://schemas.microsoft.com/office/drawing/2014/main" id="{AC8D62A3-EF7B-4AF0-BAEE-ED035596B41E}"/>
              </a:ext>
            </a:extLst>
          </p:cNvPr>
          <p:cNvSpPr txBox="1"/>
          <p:nvPr/>
        </p:nvSpPr>
        <p:spPr>
          <a:xfrm>
            <a:off x="1906537" y="3356992"/>
            <a:ext cx="5660524" cy="1369606"/>
          </a:xfrm>
          <a:prstGeom prst="rect">
            <a:avLst/>
          </a:prstGeom>
          <a:noFill/>
        </p:spPr>
        <p:txBody>
          <a:bodyPr wrap="none" rtlCol="0">
            <a:spAutoFit/>
          </a:bodyPr>
          <a:lstStyle/>
          <a:p>
            <a:pPr algn="ctr">
              <a:spcBef>
                <a:spcPts val="600"/>
              </a:spcBef>
              <a:defRPr/>
            </a:pPr>
            <a:r>
              <a:rPr lang="fr-FR" sz="2000" kern="0" dirty="0">
                <a:solidFill>
                  <a:srgbClr val="E2007A"/>
                </a:solidFill>
                <a:latin typeface="Oswald" panose="020B0604020202020204" charset="0"/>
                <a:cs typeface="Arial"/>
                <a:sym typeface="Arial"/>
              </a:rPr>
              <a:t>Laurence Dedieu</a:t>
            </a:r>
            <a:br>
              <a:rPr lang="fr-FR" sz="2000" kern="0" dirty="0">
                <a:solidFill>
                  <a:srgbClr val="E2007A"/>
                </a:solidFill>
                <a:latin typeface="Oswald" panose="020B0604020202020204" charset="0"/>
                <a:cs typeface="Arial"/>
                <a:sym typeface="Arial"/>
              </a:rPr>
            </a:br>
            <a:r>
              <a:rPr lang="fr-FR" sz="2000" kern="0" dirty="0">
                <a:solidFill>
                  <a:srgbClr val="E2007A"/>
                </a:solidFill>
                <a:latin typeface="Oswald" panose="020B0604020202020204" charset="0"/>
                <a:cs typeface="Arial"/>
                <a:sym typeface="Arial"/>
              </a:rPr>
              <a:t>  </a:t>
            </a:r>
            <a:r>
              <a:rPr lang="fr-FR" sz="1400" kern="0" dirty="0">
                <a:solidFill>
                  <a:srgbClr val="E2007A"/>
                </a:solidFill>
                <a:latin typeface="Oswald" panose="020B0604020202020204" charset="0"/>
                <a:cs typeface="Arial"/>
                <a:sym typeface="Arial"/>
                <a:hlinkClick r:id="rId7"/>
              </a:rPr>
              <a:t>laurence.dedieu@cirad.fr</a:t>
            </a:r>
            <a:endParaRPr lang="fr-FR" sz="1400" kern="0" dirty="0">
              <a:solidFill>
                <a:srgbClr val="E2007A"/>
              </a:solidFill>
              <a:latin typeface="Oswald" panose="020B0604020202020204" charset="0"/>
              <a:cs typeface="Arial"/>
              <a:sym typeface="Arial"/>
            </a:endParaRPr>
          </a:p>
          <a:p>
            <a:pPr algn="ctr">
              <a:spcBef>
                <a:spcPts val="600"/>
              </a:spcBef>
              <a:defRPr/>
            </a:pPr>
            <a:br>
              <a:rPr lang="fr-FR" kern="0" dirty="0">
                <a:solidFill>
                  <a:srgbClr val="E2007A"/>
                </a:solidFill>
                <a:latin typeface="Oswald" panose="020B0604020202020204" charset="0"/>
                <a:cs typeface="Arial"/>
                <a:sym typeface="Arial"/>
              </a:rPr>
            </a:br>
            <a:r>
              <a:rPr lang="fr-FR" sz="2000" kern="0" dirty="0">
                <a:solidFill>
                  <a:sysClr val="windowText" lastClr="000000"/>
                </a:solidFill>
                <a:latin typeface="Oswald" panose="020B0604020202020204" charset="0"/>
                <a:cs typeface="Arial"/>
                <a:sym typeface="Arial"/>
              </a:rPr>
              <a:t>Délégation à l’Information Scientifique et Technique (DIST)</a:t>
            </a:r>
          </a:p>
        </p:txBody>
      </p:sp>
      <p:sp>
        <p:nvSpPr>
          <p:cNvPr id="8" name="Rectangle 7">
            <a:extLst>
              <a:ext uri="{FF2B5EF4-FFF2-40B4-BE49-F238E27FC236}">
                <a16:creationId xmlns:a16="http://schemas.microsoft.com/office/drawing/2014/main" id="{94B5D28D-E448-45E0-A5B8-CA62B887BC2E}"/>
              </a:ext>
            </a:extLst>
          </p:cNvPr>
          <p:cNvSpPr/>
          <p:nvPr/>
        </p:nvSpPr>
        <p:spPr>
          <a:xfrm>
            <a:off x="2123728" y="6381328"/>
            <a:ext cx="5986021" cy="461665"/>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rPr>
              <a:t>Ce support est mis à disposition selon les termes de la </a:t>
            </a: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hlinkClick r:id="rId8"/>
              </a:rPr>
              <a:t>licence Creative Commons Attribution - Pas d’Utilisation Commerciale 4.0 International</a:t>
            </a: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9" name="Image 8">
            <a:extLst>
              <a:ext uri="{FF2B5EF4-FFF2-40B4-BE49-F238E27FC236}">
                <a16:creationId xmlns:a16="http://schemas.microsoft.com/office/drawing/2014/main" id="{8E741A7F-C3F8-4DC9-B2BD-CF43253F6851}"/>
              </a:ext>
            </a:extLst>
          </p:cNvPr>
          <p:cNvPicPr>
            <a:picLocks noChangeAspect="1"/>
          </p:cNvPicPr>
          <p:nvPr/>
        </p:nvPicPr>
        <p:blipFill>
          <a:blip r:embed="rId9"/>
          <a:stretch>
            <a:fillRect/>
          </a:stretch>
        </p:blipFill>
        <p:spPr>
          <a:xfrm>
            <a:off x="8018550" y="6453336"/>
            <a:ext cx="1050736" cy="370145"/>
          </a:xfrm>
          <a:prstGeom prst="rect">
            <a:avLst/>
          </a:prstGeom>
        </p:spPr>
      </p:pic>
    </p:spTree>
    <p:extLst>
      <p:ext uri="{BB962C8B-B14F-4D97-AF65-F5344CB8AC3E}">
        <p14:creationId xmlns:p14="http://schemas.microsoft.com/office/powerpoint/2010/main" val="1011834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E1BEA16D-C321-40E1-B848-40DA85F53611}"/>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SO : enjeu national</a:t>
            </a:r>
          </a:p>
        </p:txBody>
      </p:sp>
      <p:grpSp>
        <p:nvGrpSpPr>
          <p:cNvPr id="4" name="Groupe 3">
            <a:extLst>
              <a:ext uri="{FF2B5EF4-FFF2-40B4-BE49-F238E27FC236}">
                <a16:creationId xmlns:a16="http://schemas.microsoft.com/office/drawing/2014/main" id="{C170EF28-F5F9-4E4C-BC90-EC5EA6F7A45E}"/>
              </a:ext>
            </a:extLst>
          </p:cNvPr>
          <p:cNvGrpSpPr/>
          <p:nvPr/>
        </p:nvGrpSpPr>
        <p:grpSpPr>
          <a:xfrm>
            <a:off x="540000" y="101967"/>
            <a:ext cx="8567430" cy="1824419"/>
            <a:chOff x="540000" y="101967"/>
            <a:chExt cx="8567430" cy="1824419"/>
          </a:xfrm>
        </p:grpSpPr>
        <p:sp>
          <p:nvSpPr>
            <p:cNvPr id="24" name="ZoneTexte 23"/>
            <p:cNvSpPr txBox="1"/>
            <p:nvPr/>
          </p:nvSpPr>
          <p:spPr>
            <a:xfrm>
              <a:off x="540000" y="1080000"/>
              <a:ext cx="8567430" cy="8463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300"/>
                </a:spcAft>
                <a:buClr>
                  <a:srgbClr val="0066FF"/>
                </a:buClr>
                <a:buSzTx/>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rPr>
                <a:t>2eme </a:t>
              </a:r>
              <a:r>
                <a:rPr kumimoji="0" lang="fr-FR" sz="2200" b="0" i="0" u="none" strike="noStrike" kern="1200" cap="none" spc="0" normalizeH="0" baseline="0" noProof="0" dirty="0">
                  <a:ln>
                    <a:noFill/>
                  </a:ln>
                  <a:solidFill>
                    <a:prstClr val="black"/>
                  </a:solidFill>
                  <a:effectLst/>
                  <a:uLnTx/>
                  <a:uFillTx/>
                  <a:latin typeface="Arial"/>
                  <a:ea typeface="+mn-ea"/>
                  <a:cs typeface="Times New Roman"/>
                  <a:hlinkClick r:id="rId3"/>
                </a:rPr>
                <a:t>Plan National Science ouverte </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2021-2024</a:t>
              </a:r>
            </a:p>
            <a:p>
              <a:pPr marL="1168400" marR="0" lvl="0" indent="0" algn="just" defTabSz="914400" rtl="0" eaLnBrk="1" fontAlgn="auto" latinLnBrk="0" hangingPunct="1">
                <a:lnSpc>
                  <a:spcPct val="100000"/>
                </a:lnSpc>
                <a:spcBef>
                  <a:spcPts val="300"/>
                </a:spcBef>
                <a:spcAft>
                  <a:spcPts val="0"/>
                </a:spcAft>
                <a:buClr>
                  <a:srgbClr val="0066FF"/>
                </a:buClr>
                <a:buSzTx/>
                <a:buFont typeface="Wingdings" panose="05000000000000000000" pitchFamily="2" charset="2"/>
                <a:buNone/>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hlinkClick r:id="rId4"/>
                </a:rPr>
                <a:t>Comité Science Ouverte </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(COSO)</a:t>
              </a:r>
            </a:p>
          </p:txBody>
        </p:sp>
        <p:pic>
          <p:nvPicPr>
            <p:cNvPr id="3" name="Image 2">
              <a:extLst>
                <a:ext uri="{FF2B5EF4-FFF2-40B4-BE49-F238E27FC236}">
                  <a16:creationId xmlns:a16="http://schemas.microsoft.com/office/drawing/2014/main" id="{5F8FE227-A1CC-467B-BF8D-1C9E2719D591}"/>
                </a:ext>
              </a:extLst>
            </p:cNvPr>
            <p:cNvPicPr>
              <a:picLocks noChangeAspect="1"/>
            </p:cNvPicPr>
            <p:nvPr/>
          </p:nvPicPr>
          <p:blipFill>
            <a:blip r:embed="rId5"/>
            <a:stretch>
              <a:fillRect/>
            </a:stretch>
          </p:blipFill>
          <p:spPr>
            <a:xfrm>
              <a:off x="7092280" y="101967"/>
              <a:ext cx="1008112" cy="1408708"/>
            </a:xfrm>
            <a:prstGeom prst="rect">
              <a:avLst/>
            </a:prstGeom>
          </p:spPr>
        </p:pic>
      </p:grpSp>
      <p:pic>
        <p:nvPicPr>
          <p:cNvPr id="15" name="Image 14">
            <a:extLst>
              <a:ext uri="{FF2B5EF4-FFF2-40B4-BE49-F238E27FC236}">
                <a16:creationId xmlns:a16="http://schemas.microsoft.com/office/drawing/2014/main" id="{788EB13F-BDC3-4FDE-9ED3-F386A5E4272D}"/>
              </a:ext>
            </a:extLst>
          </p:cNvPr>
          <p:cNvPicPr>
            <a:picLocks noChangeAspect="1"/>
          </p:cNvPicPr>
          <p:nvPr/>
        </p:nvPicPr>
        <p:blipFill>
          <a:blip r:embed="rId6"/>
          <a:stretch>
            <a:fillRect/>
          </a:stretch>
        </p:blipFill>
        <p:spPr>
          <a:xfrm>
            <a:off x="8172530" y="6445161"/>
            <a:ext cx="917761" cy="323302"/>
          </a:xfrm>
          <a:prstGeom prst="rect">
            <a:avLst/>
          </a:prstGeom>
        </p:spPr>
      </p:pic>
      <p:grpSp>
        <p:nvGrpSpPr>
          <p:cNvPr id="10" name="Groupe 9">
            <a:extLst>
              <a:ext uri="{FF2B5EF4-FFF2-40B4-BE49-F238E27FC236}">
                <a16:creationId xmlns:a16="http://schemas.microsoft.com/office/drawing/2014/main" id="{2DBF64E9-EF4D-4D56-95B1-697AE650A0F0}"/>
              </a:ext>
            </a:extLst>
          </p:cNvPr>
          <p:cNvGrpSpPr/>
          <p:nvPr/>
        </p:nvGrpSpPr>
        <p:grpSpPr>
          <a:xfrm>
            <a:off x="540000" y="875837"/>
            <a:ext cx="8433671" cy="2468381"/>
            <a:chOff x="540000" y="875837"/>
            <a:chExt cx="8433671" cy="2468381"/>
          </a:xfrm>
        </p:grpSpPr>
        <p:sp>
          <p:nvSpPr>
            <p:cNvPr id="13" name="ZoneTexte 12">
              <a:extLst>
                <a:ext uri="{FF2B5EF4-FFF2-40B4-BE49-F238E27FC236}">
                  <a16:creationId xmlns:a16="http://schemas.microsoft.com/office/drawing/2014/main" id="{D169482A-88EE-411D-9C99-AA502F927C8B}"/>
                </a:ext>
              </a:extLst>
            </p:cNvPr>
            <p:cNvSpPr txBox="1"/>
            <p:nvPr/>
          </p:nvSpPr>
          <p:spPr>
            <a:xfrm>
              <a:off x="540000" y="1988840"/>
              <a:ext cx="8433671"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l" defTabSz="914400" rtl="0" eaLnBrk="1" fontAlgn="auto" latinLnBrk="0" hangingPunct="1">
                <a:lnSpc>
                  <a:spcPct val="100000"/>
                </a:lnSpc>
                <a:spcBef>
                  <a:spcPts val="600"/>
                </a:spcBef>
                <a:spcAft>
                  <a:spcPts val="600"/>
                </a:spcAft>
                <a:buClr>
                  <a:srgbClr val="0066FF"/>
                </a:buClr>
                <a:buSzTx/>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hlinkClick r:id="rId7"/>
                </a:rPr>
                <a:t>Loi pour une République numérique </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(2016)</a:t>
              </a:r>
              <a:endParaRPr kumimoji="0" lang="fr-FR" sz="1800" b="0" i="0" u="none" strike="noStrike" kern="1200" cap="none" spc="0" normalizeH="0" baseline="0" noProof="0" dirty="0">
                <a:ln>
                  <a:noFill/>
                </a:ln>
                <a:solidFill>
                  <a:prstClr val="black"/>
                </a:solidFill>
                <a:effectLst/>
                <a:uLnTx/>
                <a:uFillTx/>
                <a:latin typeface="Arial"/>
                <a:ea typeface="+mn-ea"/>
                <a:cs typeface="Times New Roman"/>
              </a:endParaRPr>
            </a:p>
          </p:txBody>
        </p:sp>
        <p:sp>
          <p:nvSpPr>
            <p:cNvPr id="9" name="ZoneTexte 8">
              <a:extLst>
                <a:ext uri="{FF2B5EF4-FFF2-40B4-BE49-F238E27FC236}">
                  <a16:creationId xmlns:a16="http://schemas.microsoft.com/office/drawing/2014/main" id="{B0828811-7DE3-4C0B-81AB-5620C23DE0D2}"/>
                </a:ext>
              </a:extLst>
            </p:cNvPr>
            <p:cNvSpPr txBox="1"/>
            <p:nvPr/>
          </p:nvSpPr>
          <p:spPr>
            <a:xfrm>
              <a:off x="791478" y="2420888"/>
              <a:ext cx="8059892" cy="9233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61950" marR="0" lvl="0" indent="-342900" algn="just"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fr-FR" sz="1800" b="0" i="1" u="none" strike="noStrike" kern="1200" cap="none" spc="0" normalizeH="0" baseline="0" noProof="0" dirty="0">
                  <a:ln>
                    <a:noFill/>
                  </a:ln>
                  <a:solidFill>
                    <a:srgbClr val="E2007A">
                      <a:lumMod val="60000"/>
                      <a:lumOff val="40000"/>
                    </a:srgbClr>
                  </a:solidFill>
                  <a:effectLst/>
                  <a:uLnTx/>
                  <a:uFillTx/>
                  <a:latin typeface="Arial"/>
                  <a:cs typeface="Times New Roman"/>
                </a:rPr>
                <a:t>Les données de recherche sont soumises par défaut aux principes d’ouverture</a:t>
              </a:r>
              <a:r>
                <a:rPr kumimoji="0" lang="fr-FR" sz="1800" b="0" i="1" u="none" strike="noStrike" kern="1200" cap="none" spc="0" normalizeH="0" baseline="0" noProof="0" dirty="0">
                  <a:ln>
                    <a:noFill/>
                  </a:ln>
                  <a:solidFill>
                    <a:prstClr val="black"/>
                  </a:solidFill>
                  <a:effectLst/>
                  <a:uLnTx/>
                  <a:uFillTx/>
                  <a:latin typeface="Arial"/>
                  <a:cs typeface="Times New Roman"/>
                </a:rPr>
                <a:t> et de libre réutilisation, lorsqu’elles ne sont pas protégées par un droit spécifique (PI,  brevets,  données personnelles)… »</a:t>
              </a:r>
            </a:p>
          </p:txBody>
        </p:sp>
        <p:pic>
          <p:nvPicPr>
            <p:cNvPr id="7" name="Image 6">
              <a:extLst>
                <a:ext uri="{FF2B5EF4-FFF2-40B4-BE49-F238E27FC236}">
                  <a16:creationId xmlns:a16="http://schemas.microsoft.com/office/drawing/2014/main" id="{5E766B9A-BD69-43B7-9AA2-E5FDB2D634D8}"/>
                </a:ext>
              </a:extLst>
            </p:cNvPr>
            <p:cNvPicPr>
              <a:picLocks noChangeAspect="1"/>
            </p:cNvPicPr>
            <p:nvPr/>
          </p:nvPicPr>
          <p:blipFill>
            <a:blip r:embed="rId8"/>
            <a:stretch>
              <a:fillRect/>
            </a:stretch>
          </p:blipFill>
          <p:spPr>
            <a:xfrm>
              <a:off x="7806346" y="875837"/>
              <a:ext cx="1167325" cy="1628718"/>
            </a:xfrm>
            <a:prstGeom prst="rect">
              <a:avLst/>
            </a:prstGeom>
          </p:spPr>
        </p:pic>
      </p:grpSp>
      <p:grpSp>
        <p:nvGrpSpPr>
          <p:cNvPr id="16" name="Groupe 15">
            <a:extLst>
              <a:ext uri="{FF2B5EF4-FFF2-40B4-BE49-F238E27FC236}">
                <a16:creationId xmlns:a16="http://schemas.microsoft.com/office/drawing/2014/main" id="{C38B6D57-E20E-4C58-99FF-0AABA4D1CDC1}"/>
              </a:ext>
            </a:extLst>
          </p:cNvPr>
          <p:cNvGrpSpPr/>
          <p:nvPr/>
        </p:nvGrpSpPr>
        <p:grpSpPr>
          <a:xfrm>
            <a:off x="540000" y="3410416"/>
            <a:ext cx="8433671" cy="2646879"/>
            <a:chOff x="540000" y="3410416"/>
            <a:chExt cx="8433671" cy="2646879"/>
          </a:xfrm>
        </p:grpSpPr>
        <p:sp>
          <p:nvSpPr>
            <p:cNvPr id="14" name="ZoneTexte 13">
              <a:extLst>
                <a:ext uri="{FF2B5EF4-FFF2-40B4-BE49-F238E27FC236}">
                  <a16:creationId xmlns:a16="http://schemas.microsoft.com/office/drawing/2014/main" id="{C6C93DEE-FE00-4CD3-9E58-F583F4FF094B}"/>
                </a:ext>
              </a:extLst>
            </p:cNvPr>
            <p:cNvSpPr txBox="1"/>
            <p:nvPr/>
          </p:nvSpPr>
          <p:spPr>
            <a:xfrm>
              <a:off x="791478" y="4149080"/>
              <a:ext cx="8059892" cy="190821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800" b="0" i="1" u="none" strike="noStrike" kern="1200" cap="none" spc="0" normalizeH="0" baseline="0" noProof="0" dirty="0">
                  <a:ln>
                    <a:noFill/>
                  </a:ln>
                  <a:solidFill>
                    <a:prstClr val="black"/>
                  </a:solidFill>
                  <a:effectLst/>
                  <a:uLnTx/>
                  <a:uFillTx/>
                  <a:latin typeface="Arial"/>
                  <a:cs typeface="Times New Roman"/>
                </a:rPr>
                <a:t>Promouvoir la </a:t>
              </a:r>
              <a:r>
                <a:rPr kumimoji="0" lang="fr-FR" sz="1800" b="0" i="1" u="none" strike="noStrike" kern="1200" cap="none" spc="0" normalizeH="0" baseline="0" noProof="0" dirty="0">
                  <a:ln>
                    <a:noFill/>
                  </a:ln>
                  <a:solidFill>
                    <a:srgbClr val="E2007A">
                      <a:lumMod val="60000"/>
                      <a:lumOff val="40000"/>
                    </a:srgbClr>
                  </a:solidFill>
                  <a:effectLst/>
                  <a:uLnTx/>
                  <a:uFillTx/>
                  <a:latin typeface="Arial"/>
                  <a:cs typeface="Times New Roman"/>
                </a:rPr>
                <a:t>diffusion des publications en accès ouvert </a:t>
              </a:r>
              <a:r>
                <a:rPr kumimoji="0" lang="fr-FR" sz="1800" b="0" i="1" u="none" strike="noStrike" kern="1200" cap="none" spc="0" normalizeH="0" baseline="0" noProof="0" dirty="0">
                  <a:ln>
                    <a:noFill/>
                  </a:ln>
                  <a:solidFill>
                    <a:prstClr val="black"/>
                  </a:solidFill>
                  <a:effectLst/>
                  <a:uLnTx/>
                  <a:uFillTx/>
                  <a:latin typeface="Arial"/>
                  <a:cs typeface="Times New Roman"/>
                </a:rPr>
                <a:t>et la </a:t>
              </a:r>
              <a:r>
                <a:rPr kumimoji="0" lang="fr-FR" sz="1800" b="0" i="1" u="none" strike="noStrike" kern="1200" cap="none" spc="0" normalizeH="0" baseline="0" noProof="0" dirty="0">
                  <a:ln>
                    <a:noFill/>
                  </a:ln>
                  <a:solidFill>
                    <a:srgbClr val="E2007A">
                      <a:lumMod val="60000"/>
                      <a:lumOff val="40000"/>
                    </a:srgbClr>
                  </a:solidFill>
                  <a:effectLst/>
                  <a:uLnTx/>
                  <a:uFillTx/>
                  <a:latin typeface="Arial"/>
                  <a:cs typeface="Times New Roman"/>
                </a:rPr>
                <a:t>mise à disposition des méthodes, protocoles, données et codes sources </a:t>
              </a:r>
              <a:r>
                <a:rPr kumimoji="0" lang="fr-FR" sz="1800" b="0" i="1" u="none" strike="noStrike" kern="1200" cap="none" spc="0" normalizeH="0" baseline="0" noProof="0" dirty="0">
                  <a:ln>
                    <a:noFill/>
                  </a:ln>
                  <a:solidFill>
                    <a:prstClr val="black"/>
                  </a:solidFill>
                  <a:effectLst/>
                  <a:uLnTx/>
                  <a:uFillTx/>
                  <a:latin typeface="Arial"/>
                  <a:cs typeface="Times New Roman"/>
                </a:rPr>
                <a:t>associés aux résultats de recherche afin d’en garantir traçabilité et reproductibilité</a:t>
              </a:r>
            </a:p>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800" b="0" i="1" u="none" strike="noStrike" kern="1200" cap="none" spc="0" normalizeH="0" baseline="0" noProof="0" dirty="0">
                  <a:ln>
                    <a:noFill/>
                  </a:ln>
                  <a:solidFill>
                    <a:prstClr val="black"/>
                  </a:solidFill>
                  <a:effectLst/>
                  <a:uLnTx/>
                  <a:uFillTx/>
                  <a:latin typeface="Arial"/>
                  <a:cs typeface="Times New Roman"/>
                </a:rPr>
                <a:t>Veiller à la mise en œuvre de </a:t>
              </a:r>
              <a:r>
                <a:rPr kumimoji="0" lang="fr-FR" sz="1800" b="0" i="1" u="none" strike="noStrike" kern="1200" cap="none" spc="0" normalizeH="0" baseline="0" noProof="0" dirty="0">
                  <a:ln>
                    <a:noFill/>
                  </a:ln>
                  <a:solidFill>
                    <a:srgbClr val="E2007A">
                      <a:lumMod val="60000"/>
                      <a:lumOff val="40000"/>
                    </a:srgbClr>
                  </a:solidFill>
                  <a:effectLst/>
                  <a:uLnTx/>
                  <a:uFillTx/>
                  <a:latin typeface="Arial"/>
                  <a:cs typeface="Times New Roman"/>
                </a:rPr>
                <a:t>PGD</a:t>
              </a:r>
            </a:p>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800" b="0" i="1" u="none" strike="noStrike" kern="1200" cap="none" spc="0" normalizeH="0" baseline="0" noProof="0" dirty="0">
                  <a:ln>
                    <a:noFill/>
                  </a:ln>
                  <a:solidFill>
                    <a:prstClr val="black"/>
                  </a:solidFill>
                  <a:effectLst/>
                  <a:uLnTx/>
                  <a:uFillTx/>
                  <a:latin typeface="Arial"/>
                  <a:cs typeface="Times New Roman"/>
                </a:rPr>
                <a:t>Contribuer aux </a:t>
              </a:r>
              <a:r>
                <a:rPr kumimoji="0" lang="fr-FR" sz="1800" b="0" i="1" u="none" strike="noStrike" kern="1200" cap="none" spc="0" normalizeH="0" baseline="0" noProof="0" dirty="0">
                  <a:ln>
                    <a:noFill/>
                  </a:ln>
                  <a:solidFill>
                    <a:srgbClr val="E2007A">
                      <a:lumMod val="60000"/>
                      <a:lumOff val="40000"/>
                    </a:srgbClr>
                  </a:solidFill>
                  <a:effectLst/>
                  <a:uLnTx/>
                  <a:uFillTx/>
                  <a:latin typeface="Arial"/>
                  <a:cs typeface="Times New Roman"/>
                </a:rPr>
                <a:t>infrastructures</a:t>
              </a:r>
              <a:r>
                <a:rPr kumimoji="0" lang="fr-FR" sz="1800" b="0" i="1" u="none" strike="noStrike" kern="1200" cap="none" spc="0" normalizeH="0" baseline="0" noProof="0" dirty="0">
                  <a:ln>
                    <a:noFill/>
                  </a:ln>
                  <a:solidFill>
                    <a:prstClr val="black"/>
                  </a:solidFill>
                  <a:effectLst/>
                  <a:uLnTx/>
                  <a:uFillTx/>
                  <a:latin typeface="Arial"/>
                  <a:cs typeface="Times New Roman"/>
                </a:rPr>
                <a:t> qui permettent la conservation et réutilisation des données et codes sources. </a:t>
              </a:r>
              <a:endParaRPr kumimoji="0" lang="fr-FR" sz="1800" b="0" i="1" u="none" strike="noStrike" kern="1200" cap="none" spc="0" normalizeH="0" baseline="0" noProof="0" dirty="0">
                <a:ln>
                  <a:noFill/>
                </a:ln>
                <a:solidFill>
                  <a:prstClr val="black"/>
                </a:solidFill>
                <a:effectLst/>
                <a:uLnTx/>
                <a:uFillTx/>
                <a:latin typeface="Arial"/>
                <a:ea typeface="+mn-ea"/>
                <a:cs typeface="Times New Roman"/>
              </a:endParaRPr>
            </a:p>
          </p:txBody>
        </p:sp>
        <p:sp>
          <p:nvSpPr>
            <p:cNvPr id="17" name="ZoneTexte 16">
              <a:extLst>
                <a:ext uri="{FF2B5EF4-FFF2-40B4-BE49-F238E27FC236}">
                  <a16:creationId xmlns:a16="http://schemas.microsoft.com/office/drawing/2014/main" id="{6664B8EE-9F91-4391-A0F8-EBEF6E73633A}"/>
                </a:ext>
              </a:extLst>
            </p:cNvPr>
            <p:cNvSpPr txBox="1"/>
            <p:nvPr/>
          </p:nvSpPr>
          <p:spPr>
            <a:xfrm>
              <a:off x="540000" y="3410416"/>
              <a:ext cx="8433671" cy="73866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
                  <a:srgbClr val="0066FF"/>
                </a:buClr>
                <a:buSzTx/>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hlinkClick r:id="rId9"/>
                </a:rPr>
                <a:t>Décret du 3/12/2021 </a:t>
              </a:r>
              <a:r>
                <a:rPr kumimoji="0" lang="fr-FR" sz="2000" b="0" i="0" u="none" strike="noStrike" kern="1200" cap="none" spc="0" normalizeH="0" baseline="0" noProof="0" dirty="0">
                  <a:ln>
                    <a:noFill/>
                  </a:ln>
                  <a:solidFill>
                    <a:prstClr val="black"/>
                  </a:solidFill>
                  <a:effectLst/>
                  <a:uLnTx/>
                  <a:uFillTx/>
                  <a:latin typeface="Arial"/>
                  <a:ea typeface="+mn-ea"/>
                  <a:cs typeface="Times New Roman"/>
                </a:rPr>
                <a:t>relatif au respect des exigences de l'intégrité scientifique par les établissements publics de recherche </a:t>
              </a:r>
              <a:r>
                <a:rPr kumimoji="0" lang="fr-FR" sz="1800" b="0" i="0" u="none" strike="noStrike" kern="1200" cap="none" spc="0" normalizeH="0" baseline="0" noProof="0" dirty="0">
                  <a:ln>
                    <a:noFill/>
                  </a:ln>
                  <a:solidFill>
                    <a:prstClr val="black"/>
                  </a:solidFill>
                  <a:effectLst/>
                  <a:uLnTx/>
                  <a:uFillTx/>
                  <a:latin typeface="Arial"/>
                  <a:ea typeface="+mn-ea"/>
                  <a:cs typeface="Times New Roman"/>
                </a:rPr>
                <a:t>(qui doivent):</a:t>
              </a:r>
            </a:p>
          </p:txBody>
        </p:sp>
      </p:grpSp>
    </p:spTree>
    <p:extLst>
      <p:ext uri="{BB962C8B-B14F-4D97-AF65-F5344CB8AC3E}">
        <p14:creationId xmlns:p14="http://schemas.microsoft.com/office/powerpoint/2010/main" val="423017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874190" y="1831276"/>
            <a:ext cx="7992888" cy="3195447"/>
          </a:xfrm>
        </p:spPr>
        <p:txBody>
          <a:bodyPr>
            <a:noAutofit/>
          </a:bodyPr>
          <a:lstStyle/>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Documentation et qualité des données</a:t>
            </a:r>
          </a:p>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chemeClr val="accent2">
                    <a:lumMod val="60000"/>
                    <a:lumOff val="40000"/>
                  </a:schemeClr>
                </a:solidFill>
                <a:cs typeface="Arial" panose="020B0604020202020204" pitchFamily="34" charset="0"/>
              </a:rPr>
              <a:t>Stockage et sauvegarde</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Partage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Responsabilités et ressources</a:t>
            </a:r>
          </a:p>
          <a:p>
            <a:pPr>
              <a:spcBef>
                <a:spcPts val="600"/>
              </a:spcBef>
              <a:spcAft>
                <a:spcPts val="600"/>
              </a:spcAft>
              <a:buClr>
                <a:schemeClr val="accent2">
                  <a:lumMod val="60000"/>
                  <a:lumOff val="40000"/>
                </a:schemeClr>
              </a:buClr>
              <a:buAutoNum type="arabicPeriod"/>
            </a:pPr>
            <a:endParaRPr lang="fr-FR" sz="2400" b="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941B5335-F2AD-476B-BC5F-9259B44D87C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Contenu d’un PGD</a:t>
            </a:r>
          </a:p>
        </p:txBody>
      </p:sp>
    </p:spTree>
    <p:extLst>
      <p:ext uri="{BB962C8B-B14F-4D97-AF65-F5344CB8AC3E}">
        <p14:creationId xmlns:p14="http://schemas.microsoft.com/office/powerpoint/2010/main" val="765891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39999" y="1080000"/>
            <a:ext cx="8550291" cy="476792"/>
          </a:xfrm>
        </p:spPr>
        <p:txBody>
          <a:bodyPr>
            <a:noAutofit/>
          </a:bodyPr>
          <a:lstStyle/>
          <a:p>
            <a:pPr>
              <a:spcBef>
                <a:spcPts val="0"/>
              </a:spcBef>
              <a:spcAft>
                <a:spcPts val="300"/>
              </a:spcAft>
              <a:buClr>
                <a:srgbClr val="0070C0"/>
              </a:buClr>
              <a:buFont typeface="Wingdings" panose="05000000000000000000" pitchFamily="2" charset="2"/>
              <a:buChar char="Ø"/>
              <a:defRPr/>
            </a:pPr>
            <a:r>
              <a:rPr lang="fr-FR" sz="2400" dirty="0">
                <a:solidFill>
                  <a:srgbClr val="0066FF"/>
                </a:solidFill>
                <a:cs typeface="Arial" panose="020B0604020202020204" pitchFamily="34" charset="0"/>
              </a:rPr>
              <a:t>Points à traiter</a:t>
            </a:r>
            <a:endParaRPr lang="fr-FR" sz="2400" i="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 name="ZoneTexte 1">
            <a:extLst>
              <a:ext uri="{FF2B5EF4-FFF2-40B4-BE49-F238E27FC236}">
                <a16:creationId xmlns:a16="http://schemas.microsoft.com/office/drawing/2014/main" id="{642696AA-2C77-4FD8-AC2A-354EA9B39BA4}"/>
              </a:ext>
            </a:extLst>
          </p:cNvPr>
          <p:cNvSpPr txBox="1"/>
          <p:nvPr/>
        </p:nvSpPr>
        <p:spPr>
          <a:xfrm>
            <a:off x="827584" y="1556792"/>
            <a:ext cx="8136904" cy="3670236"/>
          </a:xfrm>
          <a:prstGeom prst="rect">
            <a:avLst/>
          </a:prstGeom>
          <a:noFill/>
        </p:spPr>
        <p:txBody>
          <a:bodyPr wrap="square" rtlCol="0">
            <a:spAutoFit/>
          </a:bodyPr>
          <a:lstStyle/>
          <a:p>
            <a:pPr marL="457200" indent="-457200">
              <a:spcBef>
                <a:spcPts val="600"/>
              </a:spcBef>
              <a:buClr>
                <a:schemeClr val="accent2">
                  <a:lumMod val="60000"/>
                  <a:lumOff val="40000"/>
                </a:schemeClr>
              </a:buClr>
              <a:buFont typeface="+mj-lt"/>
              <a:buAutoNum type="arabicPeriod"/>
            </a:pPr>
            <a:r>
              <a:rPr lang="fr-FR" sz="2200" dirty="0"/>
              <a:t>Stockage, sauvegarde, sécurisation</a:t>
            </a:r>
          </a:p>
          <a:p>
            <a:pPr marL="447675" indent="104775" defTabSz="622300">
              <a:spcBef>
                <a:spcPts val="600"/>
              </a:spcBef>
              <a:spcAft>
                <a:spcPts val="600"/>
              </a:spcAft>
              <a:buClr>
                <a:schemeClr val="accent2">
                  <a:lumMod val="60000"/>
                  <a:lumOff val="40000"/>
                </a:schemeClr>
              </a:buClr>
              <a:buFont typeface="Arial" panose="020B0604020202020204" pitchFamily="34" charset="0"/>
              <a:buChar char="•"/>
            </a:pPr>
            <a:r>
              <a:rPr lang="fr-FR" sz="2200" dirty="0"/>
              <a:t>	</a:t>
            </a:r>
            <a:r>
              <a:rPr lang="fr-FR" sz="2000" dirty="0"/>
              <a:t>Nommer les supports de stockage de données utilisés</a:t>
            </a:r>
          </a:p>
          <a:p>
            <a:pPr marL="452438" defTabSz="895350">
              <a:buClr>
                <a:schemeClr val="accent2">
                  <a:lumMod val="60000"/>
                  <a:lumOff val="40000"/>
                </a:schemeClr>
              </a:buClr>
            </a:pPr>
            <a:r>
              <a:rPr lang="fr-FR" dirty="0">
                <a:cs typeface="Arial" panose="020B0604020202020204" pitchFamily="34" charset="0"/>
              </a:rPr>
              <a:t>	Ordinateurs, serveurs, disque dur externe, entrepôts, cloud, </a:t>
            </a:r>
            <a:r>
              <a:rPr lang="fr-FR" dirty="0" err="1">
                <a:cs typeface="Arial" panose="020B0604020202020204" pitchFamily="34" charset="0"/>
              </a:rPr>
              <a:t>etc</a:t>
            </a:r>
            <a:endParaRPr lang="fr-FR" dirty="0">
              <a:cs typeface="Arial" panose="020B0604020202020204" pitchFamily="34" charset="0"/>
            </a:endParaRPr>
          </a:p>
          <a:p>
            <a:pPr marL="452438">
              <a:spcBef>
                <a:spcPts val="300"/>
              </a:spcBef>
              <a:buClr>
                <a:schemeClr val="accent2">
                  <a:lumMod val="60000"/>
                  <a:lumOff val="40000"/>
                </a:schemeClr>
              </a:buClr>
            </a:pPr>
            <a:r>
              <a:rPr lang="fr-FR" dirty="0">
                <a:cs typeface="Arial" panose="020B0604020202020204" pitchFamily="34" charset="0"/>
              </a:rPr>
              <a:t>	Outils : tablette, smartphone, capteur (sonde, automate ...)</a:t>
            </a:r>
          </a:p>
          <a:p>
            <a:pPr marL="447675" indent="104775" defTabSz="622300">
              <a:spcBef>
                <a:spcPts val="600"/>
              </a:spcBef>
              <a:spcAft>
                <a:spcPts val="600"/>
              </a:spcAft>
              <a:buClr>
                <a:schemeClr val="accent2">
                  <a:lumMod val="60000"/>
                  <a:lumOff val="40000"/>
                </a:schemeClr>
              </a:buClr>
              <a:buFont typeface="Arial" panose="020B0604020202020204" pitchFamily="34" charset="0"/>
              <a:buChar char="•"/>
            </a:pPr>
            <a:r>
              <a:rPr lang="fr-FR" sz="2200" dirty="0"/>
              <a:t>	</a:t>
            </a:r>
            <a:r>
              <a:rPr lang="fr-FR" sz="2000" dirty="0"/>
              <a:t>Décrire les procédures de sauvegarde : </a:t>
            </a:r>
            <a:r>
              <a:rPr lang="fr-FR" dirty="0"/>
              <a:t>fréquence, supports</a:t>
            </a:r>
          </a:p>
          <a:p>
            <a:pPr marL="447675" indent="104775" defTabSz="622300">
              <a:spcBef>
                <a:spcPts val="400"/>
              </a:spcBef>
              <a:buClr>
                <a:schemeClr val="accent2">
                  <a:lumMod val="60000"/>
                  <a:lumOff val="40000"/>
                </a:schemeClr>
              </a:buClr>
              <a:buFont typeface="Arial" panose="020B0604020202020204" pitchFamily="34" charset="0"/>
              <a:buChar char="•"/>
              <a:tabLst>
                <a:tab pos="895350" algn="l"/>
              </a:tabLst>
            </a:pPr>
            <a:r>
              <a:rPr lang="fr-FR" sz="2200" dirty="0"/>
              <a:t> </a:t>
            </a:r>
            <a:r>
              <a:rPr lang="fr-FR" sz="2000" dirty="0"/>
              <a:t>Décrire les procédures pour sécuriser les données, surtout dans cas de données contenant des données à caractère personnel</a:t>
            </a:r>
          </a:p>
          <a:p>
            <a:pPr marL="447675" defTabSz="622300">
              <a:spcBef>
                <a:spcPts val="400"/>
              </a:spcBef>
              <a:buClr>
                <a:schemeClr val="accent2">
                  <a:lumMod val="60000"/>
                  <a:lumOff val="40000"/>
                </a:schemeClr>
              </a:buClr>
              <a:tabLst>
                <a:tab pos="895350" algn="l"/>
              </a:tabLst>
            </a:pPr>
            <a:r>
              <a:rPr lang="fr-FR" sz="2000" dirty="0"/>
              <a:t> 	</a:t>
            </a:r>
            <a:r>
              <a:rPr lang="fr-FR" sz="2000" dirty="0">
                <a:cs typeface="Arial" panose="020B0604020202020204" pitchFamily="34" charset="0"/>
              </a:rPr>
              <a:t>A</a:t>
            </a:r>
            <a:r>
              <a:rPr lang="fr-FR" dirty="0">
                <a:cs typeface="Arial" panose="020B0604020202020204" pitchFamily="34" charset="0"/>
              </a:rPr>
              <a:t>ccès physique aux locaux et équipements protégé par badge et 	gardiennage, bureau fermé à clé, 	</a:t>
            </a:r>
          </a:p>
          <a:p>
            <a:pPr marL="447675" defTabSz="622300">
              <a:spcBef>
                <a:spcPts val="400"/>
              </a:spcBef>
              <a:buClr>
                <a:schemeClr val="accent2">
                  <a:lumMod val="60000"/>
                  <a:lumOff val="40000"/>
                </a:schemeClr>
              </a:buClr>
              <a:tabLst>
                <a:tab pos="895350" algn="l"/>
              </a:tabLst>
            </a:pPr>
            <a:r>
              <a:rPr lang="fr-FR" dirty="0">
                <a:cs typeface="Arial" panose="020B0604020202020204" pitchFamily="34" charset="0"/>
              </a:rPr>
              <a:t>	Ordinateur protégé  par mot de passe et antivirus, fichiers cryptés,…</a:t>
            </a:r>
          </a:p>
        </p:txBody>
      </p:sp>
      <p:sp>
        <p:nvSpPr>
          <p:cNvPr id="13" name="Titre 1">
            <a:extLst>
              <a:ext uri="{FF2B5EF4-FFF2-40B4-BE49-F238E27FC236}">
                <a16:creationId xmlns:a16="http://schemas.microsoft.com/office/drawing/2014/main" id="{3B0C0484-B7CB-4004-887B-310F88E7FECC}"/>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rPr>
              <a:t>3. Stockage et sauvegarde</a:t>
            </a:r>
          </a:p>
        </p:txBody>
      </p:sp>
      <p:sp>
        <p:nvSpPr>
          <p:cNvPr id="7" name="ZoneTexte 6">
            <a:extLst>
              <a:ext uri="{FF2B5EF4-FFF2-40B4-BE49-F238E27FC236}">
                <a16:creationId xmlns:a16="http://schemas.microsoft.com/office/drawing/2014/main" id="{4E4F2070-410D-430D-B196-20CE9548A038}"/>
              </a:ext>
            </a:extLst>
          </p:cNvPr>
          <p:cNvSpPr txBox="1"/>
          <p:nvPr/>
        </p:nvSpPr>
        <p:spPr>
          <a:xfrm>
            <a:off x="827584" y="5239216"/>
            <a:ext cx="8136904" cy="854080"/>
          </a:xfrm>
          <a:prstGeom prst="rect">
            <a:avLst/>
          </a:prstGeom>
          <a:noFill/>
        </p:spPr>
        <p:txBody>
          <a:bodyPr wrap="square" rtlCol="0">
            <a:spAutoFit/>
          </a:bodyPr>
          <a:lstStyle/>
          <a:p>
            <a:pPr marL="457200" indent="-457200">
              <a:spcBef>
                <a:spcPts val="600"/>
              </a:spcBef>
              <a:spcAft>
                <a:spcPts val="600"/>
              </a:spcAft>
              <a:buClr>
                <a:schemeClr val="accent2">
                  <a:lumMod val="60000"/>
                  <a:lumOff val="40000"/>
                </a:schemeClr>
              </a:buClr>
              <a:buFont typeface="+mj-lt"/>
              <a:buAutoNum type="arabicPeriod" startAt="2"/>
            </a:pPr>
            <a:r>
              <a:rPr lang="fr-FR" sz="2200" dirty="0"/>
              <a:t>Partage de données entre partenaires </a:t>
            </a:r>
          </a:p>
          <a:p>
            <a:pPr marL="447675" indent="104775" defTabSz="622300">
              <a:spcBef>
                <a:spcPts val="300"/>
              </a:spcBef>
              <a:buClr>
                <a:schemeClr val="accent2">
                  <a:lumMod val="60000"/>
                  <a:lumOff val="40000"/>
                </a:schemeClr>
              </a:buClr>
              <a:buFont typeface="Arial" panose="020B0604020202020204" pitchFamily="34" charset="0"/>
              <a:buChar char="•"/>
            </a:pPr>
            <a:r>
              <a:rPr lang="fr-FR" sz="2000" dirty="0"/>
              <a:t>	Décrire les modalités                  	</a:t>
            </a:r>
            <a:endParaRPr lang="fr-FR" dirty="0"/>
          </a:p>
        </p:txBody>
      </p:sp>
      <p:pic>
        <p:nvPicPr>
          <p:cNvPr id="9" name="Image 8">
            <a:extLst>
              <a:ext uri="{FF2B5EF4-FFF2-40B4-BE49-F238E27FC236}">
                <a16:creationId xmlns:a16="http://schemas.microsoft.com/office/drawing/2014/main" id="{3B9E3061-705C-494D-8B7D-955A801B214E}"/>
              </a:ext>
            </a:extLst>
          </p:cNvPr>
          <p:cNvPicPr>
            <a:picLocks noChangeAspect="1"/>
          </p:cNvPicPr>
          <p:nvPr/>
        </p:nvPicPr>
        <p:blipFill>
          <a:blip r:embed="rId4"/>
          <a:stretch>
            <a:fillRect/>
          </a:stretch>
        </p:blipFill>
        <p:spPr>
          <a:xfrm>
            <a:off x="7956506" y="698"/>
            <a:ext cx="1224006" cy="1052038"/>
          </a:xfrm>
          <a:prstGeom prst="rect">
            <a:avLst/>
          </a:prstGeom>
        </p:spPr>
      </p:pic>
    </p:spTree>
    <p:extLst>
      <p:ext uri="{BB962C8B-B14F-4D97-AF65-F5344CB8AC3E}">
        <p14:creationId xmlns:p14="http://schemas.microsoft.com/office/powerpoint/2010/main" val="68649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A4C4306-E475-480F-92C9-0D5902689B9C}"/>
              </a:ext>
            </a:extLst>
          </p:cNvPr>
          <p:cNvPicPr>
            <a:picLocks noChangeAspect="1"/>
          </p:cNvPicPr>
          <p:nvPr/>
        </p:nvPicPr>
        <p:blipFill>
          <a:blip r:embed="rId3"/>
          <a:stretch>
            <a:fillRect/>
          </a:stretch>
        </p:blipFill>
        <p:spPr>
          <a:xfrm>
            <a:off x="7956506" y="698"/>
            <a:ext cx="1224006" cy="1052038"/>
          </a:xfrm>
          <a:prstGeom prst="rect">
            <a:avLst/>
          </a:prstGeom>
        </p:spPr>
      </p:pic>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4"/>
          <a:stretch>
            <a:fillRect/>
          </a:stretch>
        </p:blipFill>
        <p:spPr>
          <a:xfrm>
            <a:off x="8172530" y="6445161"/>
            <a:ext cx="917761" cy="323302"/>
          </a:xfrm>
          <a:prstGeom prst="rect">
            <a:avLst/>
          </a:prstGeom>
        </p:spPr>
      </p:pic>
      <p:sp>
        <p:nvSpPr>
          <p:cNvPr id="8" name="Titre 1">
            <a:extLst>
              <a:ext uri="{FF2B5EF4-FFF2-40B4-BE49-F238E27FC236}">
                <a16:creationId xmlns:a16="http://schemas.microsoft.com/office/drawing/2014/main" id="{FB3D7741-692C-451A-971C-F50CE04A2B7F}"/>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3.1 Stockage et sauvegarde</a:t>
            </a:r>
          </a:p>
        </p:txBody>
      </p:sp>
      <p:pic>
        <p:nvPicPr>
          <p:cNvPr id="6" name="Picture 3">
            <a:extLst>
              <a:ext uri="{FF2B5EF4-FFF2-40B4-BE49-F238E27FC236}">
                <a16:creationId xmlns:a16="http://schemas.microsoft.com/office/drawing/2014/main" id="{C5AF0308-7468-4A6C-B4C2-DAE3ACCA44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2523" y="4260622"/>
            <a:ext cx="526519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a:extLst>
              <a:ext uri="{FF2B5EF4-FFF2-40B4-BE49-F238E27FC236}">
                <a16:creationId xmlns:a16="http://schemas.microsoft.com/office/drawing/2014/main" id="{1BF78303-2E63-4613-B8F7-B919D61CB3B6}"/>
              </a:ext>
            </a:extLst>
          </p:cNvPr>
          <p:cNvSpPr txBox="1"/>
          <p:nvPr/>
        </p:nvSpPr>
        <p:spPr>
          <a:xfrm>
            <a:off x="1259632" y="2420888"/>
            <a:ext cx="6624736" cy="183973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nSpc>
                <a:spcPct val="150000"/>
              </a:lnSpc>
              <a:spcBef>
                <a:spcPts val="1200"/>
              </a:spcBef>
              <a:spcAft>
                <a:spcPts val="0"/>
              </a:spcAft>
            </a:pPr>
            <a:r>
              <a:rPr lang="fr-FR" sz="2400" dirty="0">
                <a:solidFill>
                  <a:srgbClr val="CC6600"/>
                </a:solidFill>
              </a:rPr>
              <a:t>Qui a déjà perdu des données ?</a:t>
            </a:r>
          </a:p>
          <a:p>
            <a:pPr>
              <a:lnSpc>
                <a:spcPct val="150000"/>
              </a:lnSpc>
              <a:spcBef>
                <a:spcPts val="1200"/>
              </a:spcBef>
              <a:spcAft>
                <a:spcPts val="0"/>
              </a:spcAft>
            </a:pPr>
            <a:r>
              <a:rPr lang="fr-FR" sz="2400" dirty="0">
                <a:solidFill>
                  <a:srgbClr val="CC6600"/>
                </a:solidFill>
              </a:rPr>
              <a:t>Que signifie la règle d’or pour sauvegarder ses données ?</a:t>
            </a:r>
          </a:p>
        </p:txBody>
      </p:sp>
      <p:pic>
        <p:nvPicPr>
          <p:cNvPr id="9" name="Image 8">
            <a:extLst>
              <a:ext uri="{FF2B5EF4-FFF2-40B4-BE49-F238E27FC236}">
                <a16:creationId xmlns:a16="http://schemas.microsoft.com/office/drawing/2014/main" id="{3B44E5B5-13CB-4B2E-B8A8-8D5EC786E22F}"/>
              </a:ext>
            </a:extLst>
          </p:cNvPr>
          <p:cNvPicPr>
            <a:picLocks noChangeAspect="1"/>
          </p:cNvPicPr>
          <p:nvPr/>
        </p:nvPicPr>
        <p:blipFill>
          <a:blip r:embed="rId6"/>
          <a:stretch>
            <a:fillRect/>
          </a:stretch>
        </p:blipFill>
        <p:spPr>
          <a:xfrm>
            <a:off x="251520" y="1260341"/>
            <a:ext cx="1457070" cy="1103472"/>
          </a:xfrm>
          <a:prstGeom prst="rect">
            <a:avLst/>
          </a:prstGeom>
        </p:spPr>
      </p:pic>
    </p:spTree>
    <p:extLst>
      <p:ext uri="{BB962C8B-B14F-4D97-AF65-F5344CB8AC3E}">
        <p14:creationId xmlns:p14="http://schemas.microsoft.com/office/powerpoint/2010/main" val="29778002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A4C4306-E475-480F-92C9-0D5902689B9C}"/>
              </a:ext>
            </a:extLst>
          </p:cNvPr>
          <p:cNvPicPr>
            <a:picLocks noChangeAspect="1"/>
          </p:cNvPicPr>
          <p:nvPr/>
        </p:nvPicPr>
        <p:blipFill>
          <a:blip r:embed="rId3"/>
          <a:stretch>
            <a:fillRect/>
          </a:stretch>
        </p:blipFill>
        <p:spPr>
          <a:xfrm>
            <a:off x="7956506" y="698"/>
            <a:ext cx="1224006" cy="1052038"/>
          </a:xfrm>
          <a:prstGeom prst="rect">
            <a:avLst/>
          </a:prstGeom>
        </p:spPr>
      </p:pic>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4"/>
          <a:stretch>
            <a:fillRect/>
          </a:stretch>
        </p:blipFill>
        <p:spPr>
          <a:xfrm>
            <a:off x="8172530" y="6445161"/>
            <a:ext cx="917761" cy="323302"/>
          </a:xfrm>
          <a:prstGeom prst="rect">
            <a:avLst/>
          </a:prstGeom>
        </p:spPr>
      </p:pic>
      <p:sp>
        <p:nvSpPr>
          <p:cNvPr id="5" name="ZoneTexte 4">
            <a:extLst>
              <a:ext uri="{FF2B5EF4-FFF2-40B4-BE49-F238E27FC236}">
                <a16:creationId xmlns:a16="http://schemas.microsoft.com/office/drawing/2014/main" id="{187A1780-47AA-40E5-AF9B-22147E85095E}"/>
              </a:ext>
            </a:extLst>
          </p:cNvPr>
          <p:cNvSpPr txBox="1"/>
          <p:nvPr/>
        </p:nvSpPr>
        <p:spPr>
          <a:xfrm>
            <a:off x="539552" y="3269883"/>
            <a:ext cx="8311370" cy="2031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723900" lvl="0" algn="l">
              <a:buFont typeface="Arial" panose="020B0604020202020204" pitchFamily="34" charset="0"/>
              <a:buChar char="•"/>
              <a:defRPr/>
            </a:pPr>
            <a:r>
              <a:rPr lang="fr-FR" sz="2400" dirty="0">
                <a:solidFill>
                  <a:prstClr val="black"/>
                </a:solidFill>
                <a:latin typeface="Arial" panose="020B0604020202020204" pitchFamily="34" charset="0"/>
                <a:cs typeface="Arial" panose="020B0604020202020204" pitchFamily="34" charset="0"/>
              </a:rPr>
              <a:t>Faire au moins </a:t>
            </a:r>
            <a:r>
              <a:rPr lang="fr-FR" sz="2400" b="1" dirty="0">
                <a:solidFill>
                  <a:srgbClr val="0070C0"/>
                </a:solidFill>
                <a:latin typeface="Arial" panose="020B0604020202020204" pitchFamily="34" charset="0"/>
                <a:cs typeface="Arial" panose="020B0604020202020204" pitchFamily="34" charset="0"/>
              </a:rPr>
              <a:t>3 copies </a:t>
            </a:r>
            <a:r>
              <a:rPr lang="fr-FR" sz="2400" dirty="0">
                <a:solidFill>
                  <a:prstClr val="black"/>
                </a:solidFill>
                <a:latin typeface="Arial" panose="020B0604020202020204" pitchFamily="34" charset="0"/>
                <a:cs typeface="Arial" panose="020B0604020202020204" pitchFamily="34" charset="0"/>
              </a:rPr>
              <a:t>de ses données</a:t>
            </a:r>
          </a:p>
          <a:p>
            <a:pPr marL="723900" lvl="0" algn="l">
              <a:buFont typeface="Arial" panose="020B0604020202020204" pitchFamily="34" charset="0"/>
              <a:buChar char="•"/>
              <a:defRPr/>
            </a:pPr>
            <a:r>
              <a:rPr lang="fr-FR" sz="2400" dirty="0">
                <a:solidFill>
                  <a:prstClr val="black"/>
                </a:solidFill>
                <a:latin typeface="Arial" panose="020B0604020202020204" pitchFamily="34" charset="0"/>
                <a:cs typeface="Arial" panose="020B0604020202020204" pitchFamily="34" charset="0"/>
              </a:rPr>
              <a:t>Stocker les copies sur au moins </a:t>
            </a:r>
            <a:r>
              <a:rPr lang="fr-FR" sz="2400" b="1" dirty="0">
                <a:solidFill>
                  <a:srgbClr val="0070C0"/>
                </a:solidFill>
                <a:latin typeface="Arial" panose="020B0604020202020204" pitchFamily="34" charset="0"/>
                <a:cs typeface="Arial" panose="020B0604020202020204" pitchFamily="34" charset="0"/>
              </a:rPr>
              <a:t>2 supports </a:t>
            </a:r>
            <a:r>
              <a:rPr lang="fr-FR" sz="2400" dirty="0">
                <a:solidFill>
                  <a:prstClr val="black"/>
                </a:solidFill>
                <a:latin typeface="Arial" panose="020B0604020202020204" pitchFamily="34" charset="0"/>
                <a:cs typeface="Arial" panose="020B0604020202020204" pitchFamily="34" charset="0"/>
              </a:rPr>
              <a:t>différents</a:t>
            </a:r>
          </a:p>
          <a:p>
            <a:pPr marL="723900" lvl="0" algn="l">
              <a:buFont typeface="Arial" panose="020B0604020202020204" pitchFamily="34" charset="0"/>
              <a:buChar char="•"/>
              <a:defRPr/>
            </a:pPr>
            <a:r>
              <a:rPr lang="fr-FR" sz="2400" dirty="0">
                <a:solidFill>
                  <a:prstClr val="black"/>
                </a:solidFill>
                <a:latin typeface="Arial" panose="020B0604020202020204" pitchFamily="34" charset="0"/>
                <a:cs typeface="Arial" panose="020B0604020202020204" pitchFamily="34" charset="0"/>
              </a:rPr>
              <a:t>Avoir au moins </a:t>
            </a:r>
            <a:r>
              <a:rPr lang="fr-FR" sz="2400" b="1" dirty="0">
                <a:solidFill>
                  <a:srgbClr val="0070C0"/>
                </a:solidFill>
                <a:latin typeface="Arial" panose="020B0604020202020204" pitchFamily="34" charset="0"/>
                <a:cs typeface="Arial" panose="020B0604020202020204" pitchFamily="34" charset="0"/>
              </a:rPr>
              <a:t>1 copie </a:t>
            </a:r>
            <a:r>
              <a:rPr lang="fr-FR" sz="2400" b="1" dirty="0">
                <a:solidFill>
                  <a:prstClr val="black"/>
                </a:solidFill>
                <a:latin typeface="Arial" panose="020B0604020202020204" pitchFamily="34" charset="0"/>
                <a:cs typeface="Arial" panose="020B0604020202020204" pitchFamily="34" charset="0"/>
              </a:rPr>
              <a:t>de sauvegarde </a:t>
            </a:r>
            <a:r>
              <a:rPr lang="fr-FR" sz="2400" b="1" dirty="0">
                <a:solidFill>
                  <a:srgbClr val="0070C0"/>
                </a:solidFill>
                <a:latin typeface="Arial" panose="020B0604020202020204" pitchFamily="34" charset="0"/>
                <a:cs typeface="Arial" panose="020B0604020202020204" pitchFamily="34" charset="0"/>
              </a:rPr>
              <a:t>hors site</a:t>
            </a:r>
          </a:p>
          <a:p>
            <a:pPr marL="381000" lvl="0" indent="0" algn="l">
              <a:buNone/>
              <a:defRPr/>
            </a:pPr>
            <a:r>
              <a:rPr lang="fr-FR" sz="2400" b="1" dirty="0">
                <a:solidFill>
                  <a:srgbClr val="AE12A7"/>
                </a:solidFill>
                <a:latin typeface="Arial" panose="020B0604020202020204" pitchFamily="34" charset="0"/>
                <a:cs typeface="Arial" panose="020B0604020202020204" pitchFamily="34" charset="0"/>
                <a:sym typeface="Wingdings" panose="05000000000000000000" pitchFamily="2" charset="2"/>
              </a:rPr>
              <a:t> </a:t>
            </a:r>
            <a:r>
              <a:rPr lang="fr-FR" sz="2400" b="1" dirty="0">
                <a:solidFill>
                  <a:srgbClr val="AE12A7"/>
                </a:solidFill>
                <a:latin typeface="Arial" panose="020B0604020202020204" pitchFamily="34" charset="0"/>
                <a:cs typeface="Arial" panose="020B0604020202020204" pitchFamily="34" charset="0"/>
              </a:rPr>
              <a:t>Zéro inquiétude</a:t>
            </a:r>
            <a:r>
              <a:rPr lang="fr-FR" sz="2400" b="1" dirty="0">
                <a:solidFill>
                  <a:srgbClr val="0070C0"/>
                </a:solidFill>
                <a:latin typeface="Arial" panose="020B0604020202020204" pitchFamily="34" charset="0"/>
                <a:cs typeface="Arial" panose="020B0604020202020204" pitchFamily="34" charset="0"/>
              </a:rPr>
              <a:t> </a:t>
            </a:r>
            <a:r>
              <a:rPr lang="fr-FR" sz="2400" dirty="0">
                <a:solidFill>
                  <a:prstClr val="black"/>
                </a:solidFill>
                <a:latin typeface="Arial" panose="020B0604020202020204" pitchFamily="34" charset="0"/>
                <a:cs typeface="Arial" panose="020B0604020202020204" pitchFamily="34" charset="0"/>
              </a:rPr>
              <a:t>pour la sauvegarde des données !!</a:t>
            </a:r>
            <a:endParaRPr kumimoji="0" lang="fr-FR" sz="2200" b="0" i="0" u="none" strike="noStrike" kern="1200" cap="none" spc="0" normalizeH="0" baseline="0" noProof="0" dirty="0">
              <a:ln>
                <a:noFill/>
              </a:ln>
              <a:solidFill>
                <a:srgbClr val="CC6600"/>
              </a:solidFill>
              <a:effectLst/>
              <a:uLnTx/>
              <a:uFillTx/>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C61AAE95-E8E1-49D8-B8C2-8D41B2EA9765}"/>
              </a:ext>
            </a:extLst>
          </p:cNvPr>
          <p:cNvSpPr txBox="1"/>
          <p:nvPr/>
        </p:nvSpPr>
        <p:spPr>
          <a:xfrm>
            <a:off x="540000" y="1080000"/>
            <a:ext cx="8311370" cy="47814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lnSpc>
                <a:spcPct val="114000"/>
              </a:lnSpc>
              <a:spcAft>
                <a:spcPts val="1200"/>
              </a:spcAft>
              <a:buClrTx/>
              <a:buFont typeface="Wingdings" panose="05000000000000000000" pitchFamily="2" charset="2"/>
              <a:buChar char="§"/>
              <a:defRPr/>
            </a:pPr>
            <a:r>
              <a:rPr lang="fr-FR" sz="2400" dirty="0">
                <a:solidFill>
                  <a:srgbClr val="0066FF"/>
                </a:solidFill>
              </a:rPr>
              <a:t>Règle du 3 - 2 - 1</a:t>
            </a:r>
          </a:p>
        </p:txBody>
      </p:sp>
      <p:sp>
        <p:nvSpPr>
          <p:cNvPr id="8" name="Titre 1">
            <a:extLst>
              <a:ext uri="{FF2B5EF4-FFF2-40B4-BE49-F238E27FC236}">
                <a16:creationId xmlns:a16="http://schemas.microsoft.com/office/drawing/2014/main" id="{FB3D7741-692C-451A-971C-F50CE04A2B7F}"/>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3.1 Stockage et sauvegarde</a:t>
            </a:r>
          </a:p>
        </p:txBody>
      </p:sp>
      <p:pic>
        <p:nvPicPr>
          <p:cNvPr id="9" name="Image 8">
            <a:extLst>
              <a:ext uri="{FF2B5EF4-FFF2-40B4-BE49-F238E27FC236}">
                <a16:creationId xmlns:a16="http://schemas.microsoft.com/office/drawing/2014/main" id="{0077A87F-EA61-414F-8D8C-07DD9AFCC2FA}"/>
              </a:ext>
            </a:extLst>
          </p:cNvPr>
          <p:cNvPicPr>
            <a:picLocks noChangeAspect="1"/>
          </p:cNvPicPr>
          <p:nvPr/>
        </p:nvPicPr>
        <p:blipFill>
          <a:blip r:embed="rId5"/>
          <a:stretch>
            <a:fillRect/>
          </a:stretch>
        </p:blipFill>
        <p:spPr>
          <a:xfrm>
            <a:off x="1259632" y="1601192"/>
            <a:ext cx="6102625" cy="1755800"/>
          </a:xfrm>
          <a:prstGeom prst="rect">
            <a:avLst/>
          </a:prstGeom>
        </p:spPr>
      </p:pic>
    </p:spTree>
    <p:extLst>
      <p:ext uri="{BB962C8B-B14F-4D97-AF65-F5344CB8AC3E}">
        <p14:creationId xmlns:p14="http://schemas.microsoft.com/office/powerpoint/2010/main" val="1884143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83E913DB-DF4D-4409-8D7C-10C31175694F}"/>
              </a:ext>
            </a:extLst>
          </p:cNvPr>
          <p:cNvPicPr>
            <a:picLocks noChangeAspect="1"/>
          </p:cNvPicPr>
          <p:nvPr/>
        </p:nvPicPr>
        <p:blipFill>
          <a:blip r:embed="rId3"/>
          <a:stretch>
            <a:fillRect/>
          </a:stretch>
        </p:blipFill>
        <p:spPr>
          <a:xfrm>
            <a:off x="7956506" y="698"/>
            <a:ext cx="1224006" cy="1052038"/>
          </a:xfrm>
          <a:prstGeom prst="rect">
            <a:avLst/>
          </a:prstGeom>
        </p:spPr>
      </p:pic>
      <p:sp>
        <p:nvSpPr>
          <p:cNvPr id="9" name="Espace réservé du contenu 2">
            <a:extLst>
              <a:ext uri="{FF2B5EF4-FFF2-40B4-BE49-F238E27FC236}">
                <a16:creationId xmlns:a16="http://schemas.microsoft.com/office/drawing/2014/main" id="{7533EDD3-5C6F-4A62-8F72-E551DA0885C0}"/>
              </a:ext>
            </a:extLst>
          </p:cNvPr>
          <p:cNvSpPr txBox="1">
            <a:spLocks/>
          </p:cNvSpPr>
          <p:nvPr/>
        </p:nvSpPr>
        <p:spPr>
          <a:xfrm>
            <a:off x="540000" y="1080000"/>
            <a:ext cx="8424487" cy="26143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algn="just" defTabSz="457200" fontAlgn="auto">
              <a:lnSpc>
                <a:spcPct val="114000"/>
              </a:lnSpc>
              <a:spcBef>
                <a:spcPts val="600"/>
              </a:spcBef>
              <a:spcAft>
                <a:spcPts val="1200"/>
              </a:spcAft>
              <a:buSzTx/>
              <a:buFont typeface="Wingdings" panose="05000000000000000000" pitchFamily="2" charset="2"/>
              <a:buChar char="Ø"/>
              <a:tabLst/>
              <a:defRPr/>
            </a:pPr>
            <a:r>
              <a:rPr lang="fr-FR" sz="2400" dirty="0">
                <a:solidFill>
                  <a:srgbClr val="0066FF"/>
                </a:solidFill>
                <a:cs typeface="Times New Roman"/>
              </a:rPr>
              <a:t>Bonnes pratiques en matière de stockage</a:t>
            </a:r>
          </a:p>
          <a:p>
            <a:pPr marL="715963" marR="0" lvl="1" indent="-2667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 pas stocker uniquement sur son portable !</a:t>
            </a:r>
          </a:p>
          <a:p>
            <a:pPr marL="715963" marR="0" lvl="1" indent="-2667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Conserver des copies multiples (règle 3-2-1)</a:t>
            </a:r>
          </a:p>
          <a:p>
            <a:pPr marL="715963" marR="0" lvl="1" indent="-2667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Diversifier les supports de stockage</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715963" marR="0" lvl="1" indent="-266700" algn="l"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lang="fr-FR" sz="2400" dirty="0">
                <a:solidFill>
                  <a:prstClr val="black"/>
                </a:solidFill>
                <a:latin typeface="Arial" panose="020B0604020202020204" pitchFamily="34" charset="0"/>
                <a:cs typeface="Arial" panose="020B0604020202020204" pitchFamily="34" charset="0"/>
              </a:rPr>
              <a:t>Utiliser des sauvegardes automatiques</a:t>
            </a:r>
          </a:p>
        </p:txBody>
      </p:sp>
      <p:sp>
        <p:nvSpPr>
          <p:cNvPr id="26" name="Titre 1">
            <a:extLst>
              <a:ext uri="{FF2B5EF4-FFF2-40B4-BE49-F238E27FC236}">
                <a16:creationId xmlns:a16="http://schemas.microsoft.com/office/drawing/2014/main" id="{6106D202-92E8-4D87-B7EC-D56DECF7ADEC}"/>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3.1 Stockage et sauvegarde</a:t>
            </a:r>
          </a:p>
        </p:txBody>
      </p:sp>
      <p:pic>
        <p:nvPicPr>
          <p:cNvPr id="28" name="Image 27">
            <a:extLst>
              <a:ext uri="{FF2B5EF4-FFF2-40B4-BE49-F238E27FC236}">
                <a16:creationId xmlns:a16="http://schemas.microsoft.com/office/drawing/2014/main" id="{86AD2FCD-182E-48F6-9142-8B710E375FD9}"/>
              </a:ext>
            </a:extLst>
          </p:cNvPr>
          <p:cNvPicPr>
            <a:picLocks noChangeAspect="1"/>
          </p:cNvPicPr>
          <p:nvPr/>
        </p:nvPicPr>
        <p:blipFill>
          <a:blip r:embed="rId4"/>
          <a:stretch>
            <a:fillRect/>
          </a:stretch>
        </p:blipFill>
        <p:spPr>
          <a:xfrm>
            <a:off x="8172530" y="6445161"/>
            <a:ext cx="917761" cy="323302"/>
          </a:xfrm>
          <a:prstGeom prst="rect">
            <a:avLst/>
          </a:prstGeom>
        </p:spPr>
      </p:pic>
      <p:grpSp>
        <p:nvGrpSpPr>
          <p:cNvPr id="20" name="Groupe 19">
            <a:extLst>
              <a:ext uri="{FF2B5EF4-FFF2-40B4-BE49-F238E27FC236}">
                <a16:creationId xmlns:a16="http://schemas.microsoft.com/office/drawing/2014/main" id="{2263EF7F-6609-42E1-A22C-195B0148B229}"/>
              </a:ext>
            </a:extLst>
          </p:cNvPr>
          <p:cNvGrpSpPr/>
          <p:nvPr/>
        </p:nvGrpSpPr>
        <p:grpSpPr>
          <a:xfrm>
            <a:off x="707678" y="3649116"/>
            <a:ext cx="7145984" cy="2476877"/>
            <a:chOff x="707678" y="3649116"/>
            <a:chExt cx="7145984" cy="2476877"/>
          </a:xfrm>
        </p:grpSpPr>
        <p:grpSp>
          <p:nvGrpSpPr>
            <p:cNvPr id="18" name="Groupe 17">
              <a:extLst>
                <a:ext uri="{FF2B5EF4-FFF2-40B4-BE49-F238E27FC236}">
                  <a16:creationId xmlns:a16="http://schemas.microsoft.com/office/drawing/2014/main" id="{20AE1EEC-62AA-4921-A324-1E04151D6D49}"/>
                </a:ext>
              </a:extLst>
            </p:cNvPr>
            <p:cNvGrpSpPr/>
            <p:nvPr/>
          </p:nvGrpSpPr>
          <p:grpSpPr>
            <a:xfrm>
              <a:off x="707678" y="3649116"/>
              <a:ext cx="7145984" cy="2476877"/>
              <a:chOff x="707678" y="3649116"/>
              <a:chExt cx="7145984" cy="2476877"/>
            </a:xfrm>
          </p:grpSpPr>
          <p:pic>
            <p:nvPicPr>
              <p:cNvPr id="16" name="Image 15">
                <a:extLst>
                  <a:ext uri="{FF2B5EF4-FFF2-40B4-BE49-F238E27FC236}">
                    <a16:creationId xmlns:a16="http://schemas.microsoft.com/office/drawing/2014/main" id="{2D2CD1F4-8B45-4C02-AE8D-764ACD83F42C}"/>
                  </a:ext>
                </a:extLst>
              </p:cNvPr>
              <p:cNvPicPr>
                <a:picLocks noChangeAspect="1"/>
              </p:cNvPicPr>
              <p:nvPr/>
            </p:nvPicPr>
            <p:blipFill>
              <a:blip r:embed="rId5"/>
              <a:stretch>
                <a:fillRect/>
              </a:stretch>
            </p:blipFill>
            <p:spPr>
              <a:xfrm>
                <a:off x="6836390" y="3649116"/>
                <a:ext cx="1017272" cy="1017272"/>
              </a:xfrm>
              <a:prstGeom prst="rect">
                <a:avLst/>
              </a:prstGeom>
            </p:spPr>
          </p:pic>
          <p:grpSp>
            <p:nvGrpSpPr>
              <p:cNvPr id="14" name="Groupe 13">
                <a:extLst>
                  <a:ext uri="{FF2B5EF4-FFF2-40B4-BE49-F238E27FC236}">
                    <a16:creationId xmlns:a16="http://schemas.microsoft.com/office/drawing/2014/main" id="{27437F74-D2BB-4D82-A0A8-5D6A54A2142B}"/>
                  </a:ext>
                </a:extLst>
              </p:cNvPr>
              <p:cNvGrpSpPr/>
              <p:nvPr/>
            </p:nvGrpSpPr>
            <p:grpSpPr>
              <a:xfrm>
                <a:off x="707678" y="3762638"/>
                <a:ext cx="5581947" cy="2363355"/>
                <a:chOff x="1127029" y="4494272"/>
                <a:chExt cx="5197511" cy="1975952"/>
              </a:xfrm>
            </p:grpSpPr>
            <p:pic>
              <p:nvPicPr>
                <p:cNvPr id="2" name="Image 1">
                  <a:extLst>
                    <a:ext uri="{FF2B5EF4-FFF2-40B4-BE49-F238E27FC236}">
                      <a16:creationId xmlns:a16="http://schemas.microsoft.com/office/drawing/2014/main" id="{C6C5A634-B357-43CD-9855-F37AE8B83BEB}"/>
                    </a:ext>
                  </a:extLst>
                </p:cNvPr>
                <p:cNvPicPr>
                  <a:picLocks noChangeAspect="1"/>
                </p:cNvPicPr>
                <p:nvPr/>
              </p:nvPicPr>
              <p:blipFill>
                <a:blip r:embed="rId6"/>
                <a:stretch>
                  <a:fillRect/>
                </a:stretch>
              </p:blipFill>
              <p:spPr>
                <a:xfrm>
                  <a:off x="2341246" y="4494272"/>
                  <a:ext cx="1245685" cy="820329"/>
                </a:xfrm>
                <a:prstGeom prst="rect">
                  <a:avLst/>
                </a:prstGeom>
              </p:spPr>
            </p:pic>
            <p:grpSp>
              <p:nvGrpSpPr>
                <p:cNvPr id="5" name="Groupe 4">
                  <a:extLst>
                    <a:ext uri="{FF2B5EF4-FFF2-40B4-BE49-F238E27FC236}">
                      <a16:creationId xmlns:a16="http://schemas.microsoft.com/office/drawing/2014/main" id="{8068DA92-2139-4ED3-A450-98D90E96DDC0}"/>
                    </a:ext>
                  </a:extLst>
                </p:cNvPr>
                <p:cNvGrpSpPr/>
                <p:nvPr/>
              </p:nvGrpSpPr>
              <p:grpSpPr>
                <a:xfrm>
                  <a:off x="2841708" y="5494217"/>
                  <a:ext cx="1324656" cy="976007"/>
                  <a:chOff x="8007929" y="4529820"/>
                  <a:chExt cx="1324656" cy="976007"/>
                </a:xfrm>
              </p:grpSpPr>
              <p:pic>
                <p:nvPicPr>
                  <p:cNvPr id="3" name="Image 2">
                    <a:extLst>
                      <a:ext uri="{FF2B5EF4-FFF2-40B4-BE49-F238E27FC236}">
                        <a16:creationId xmlns:a16="http://schemas.microsoft.com/office/drawing/2014/main" id="{EED28C7E-8DE1-46CB-9BAF-BFA6758E4957}"/>
                      </a:ext>
                    </a:extLst>
                  </p:cNvPr>
                  <p:cNvPicPr>
                    <a:picLocks noChangeAspect="1"/>
                  </p:cNvPicPr>
                  <p:nvPr/>
                </p:nvPicPr>
                <p:blipFill>
                  <a:blip r:embed="rId7"/>
                  <a:stretch>
                    <a:fillRect/>
                  </a:stretch>
                </p:blipFill>
                <p:spPr>
                  <a:xfrm>
                    <a:off x="8335007" y="4529820"/>
                    <a:ext cx="836290" cy="769387"/>
                  </a:xfrm>
                  <a:prstGeom prst="rect">
                    <a:avLst/>
                  </a:prstGeom>
                </p:spPr>
              </p:pic>
              <p:sp>
                <p:nvSpPr>
                  <p:cNvPr id="4" name="ZoneTexte 3">
                    <a:extLst>
                      <a:ext uri="{FF2B5EF4-FFF2-40B4-BE49-F238E27FC236}">
                        <a16:creationId xmlns:a16="http://schemas.microsoft.com/office/drawing/2014/main" id="{9D3C024E-9D8F-4030-97A0-36EC6C7889D0}"/>
                      </a:ext>
                    </a:extLst>
                  </p:cNvPr>
                  <p:cNvSpPr txBox="1"/>
                  <p:nvPr/>
                </p:nvSpPr>
                <p:spPr>
                  <a:xfrm>
                    <a:off x="8007929" y="5068373"/>
                    <a:ext cx="1324656" cy="43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Support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stockage externe</a:t>
                    </a:r>
                  </a:p>
                </p:txBody>
              </p:sp>
            </p:grpSp>
            <p:grpSp>
              <p:nvGrpSpPr>
                <p:cNvPr id="7" name="Groupe 6">
                  <a:extLst>
                    <a:ext uri="{FF2B5EF4-FFF2-40B4-BE49-F238E27FC236}">
                      <a16:creationId xmlns:a16="http://schemas.microsoft.com/office/drawing/2014/main" id="{60BB1214-10FA-4C43-B2E2-FB2BEE4F9DEC}"/>
                    </a:ext>
                  </a:extLst>
                </p:cNvPr>
                <p:cNvGrpSpPr/>
                <p:nvPr/>
              </p:nvGrpSpPr>
              <p:grpSpPr>
                <a:xfrm>
                  <a:off x="1127029" y="4576551"/>
                  <a:ext cx="1085062" cy="1220993"/>
                  <a:chOff x="3318880" y="4302177"/>
                  <a:chExt cx="1085062" cy="1220993"/>
                </a:xfrm>
              </p:grpSpPr>
              <p:pic>
                <p:nvPicPr>
                  <p:cNvPr id="6" name="Image 5">
                    <a:extLst>
                      <a:ext uri="{FF2B5EF4-FFF2-40B4-BE49-F238E27FC236}">
                        <a16:creationId xmlns:a16="http://schemas.microsoft.com/office/drawing/2014/main" id="{8C2552C3-1245-4759-9855-D0C6D15283C3}"/>
                      </a:ext>
                    </a:extLst>
                  </p:cNvPr>
                  <p:cNvPicPr>
                    <a:picLocks noChangeAspect="1"/>
                  </p:cNvPicPr>
                  <p:nvPr/>
                </p:nvPicPr>
                <p:blipFill>
                  <a:blip r:embed="rId8"/>
                  <a:stretch>
                    <a:fillRect/>
                  </a:stretch>
                </p:blipFill>
                <p:spPr>
                  <a:xfrm>
                    <a:off x="3363060" y="4302177"/>
                    <a:ext cx="904875" cy="752475"/>
                  </a:xfrm>
                  <a:prstGeom prst="rect">
                    <a:avLst/>
                  </a:prstGeom>
                </p:spPr>
              </p:pic>
              <p:sp>
                <p:nvSpPr>
                  <p:cNvPr id="15" name="ZoneTexte 14">
                    <a:extLst>
                      <a:ext uri="{FF2B5EF4-FFF2-40B4-BE49-F238E27FC236}">
                        <a16:creationId xmlns:a16="http://schemas.microsoft.com/office/drawing/2014/main" id="{2DF98951-9631-4548-B9AE-CC76CB307066}"/>
                      </a:ext>
                    </a:extLst>
                  </p:cNvPr>
                  <p:cNvSpPr txBox="1"/>
                  <p:nvPr/>
                </p:nvSpPr>
                <p:spPr>
                  <a:xfrm>
                    <a:off x="3318880" y="5085717"/>
                    <a:ext cx="1085062" cy="4374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Serveur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institutionnel</a:t>
                    </a:r>
                  </a:p>
                </p:txBody>
              </p:sp>
            </p:grpSp>
            <p:grpSp>
              <p:nvGrpSpPr>
                <p:cNvPr id="13" name="Groupe 12">
                  <a:extLst>
                    <a:ext uri="{FF2B5EF4-FFF2-40B4-BE49-F238E27FC236}">
                      <a16:creationId xmlns:a16="http://schemas.microsoft.com/office/drawing/2014/main" id="{ED429264-603C-47E9-B6CD-3B8BDCDF216F}"/>
                    </a:ext>
                  </a:extLst>
                </p:cNvPr>
                <p:cNvGrpSpPr/>
                <p:nvPr/>
              </p:nvGrpSpPr>
              <p:grpSpPr>
                <a:xfrm>
                  <a:off x="4324483" y="4609690"/>
                  <a:ext cx="2000057" cy="995311"/>
                  <a:chOff x="4324483" y="4609690"/>
                  <a:chExt cx="2000057" cy="995311"/>
                </a:xfrm>
              </p:grpSpPr>
              <p:pic>
                <p:nvPicPr>
                  <p:cNvPr id="8" name="Image 7">
                    <a:extLst>
                      <a:ext uri="{FF2B5EF4-FFF2-40B4-BE49-F238E27FC236}">
                        <a16:creationId xmlns:a16="http://schemas.microsoft.com/office/drawing/2014/main" id="{ECCE5D1B-C22B-4A29-B5A7-E807709D8895}"/>
                      </a:ext>
                    </a:extLst>
                  </p:cNvPr>
                  <p:cNvPicPr>
                    <a:picLocks noChangeAspect="1"/>
                  </p:cNvPicPr>
                  <p:nvPr/>
                </p:nvPicPr>
                <p:blipFill>
                  <a:blip r:embed="rId9"/>
                  <a:stretch>
                    <a:fillRect/>
                  </a:stretch>
                </p:blipFill>
                <p:spPr>
                  <a:xfrm>
                    <a:off x="4324483" y="4609690"/>
                    <a:ext cx="1076325" cy="781050"/>
                  </a:xfrm>
                  <a:prstGeom prst="rect">
                    <a:avLst/>
                  </a:prstGeom>
                </p:spPr>
              </p:pic>
              <p:sp>
                <p:nvSpPr>
                  <p:cNvPr id="19" name="ZoneTexte 18">
                    <a:extLst>
                      <a:ext uri="{FF2B5EF4-FFF2-40B4-BE49-F238E27FC236}">
                        <a16:creationId xmlns:a16="http://schemas.microsoft.com/office/drawing/2014/main" id="{FE723D78-CB4B-4404-920F-2FB3BABB2D5F}"/>
                      </a:ext>
                    </a:extLst>
                  </p:cNvPr>
                  <p:cNvSpPr txBox="1"/>
                  <p:nvPr/>
                </p:nvSpPr>
                <p:spPr>
                  <a:xfrm>
                    <a:off x="4341550" y="5347675"/>
                    <a:ext cx="1070554" cy="257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Service cloud</a:t>
                    </a:r>
                  </a:p>
                </p:txBody>
              </p:sp>
              <p:grpSp>
                <p:nvGrpSpPr>
                  <p:cNvPr id="12" name="Groupe 11">
                    <a:extLst>
                      <a:ext uri="{FF2B5EF4-FFF2-40B4-BE49-F238E27FC236}">
                        <a16:creationId xmlns:a16="http://schemas.microsoft.com/office/drawing/2014/main" id="{C8E07334-4BD2-4A35-A871-89F99021B47B}"/>
                      </a:ext>
                    </a:extLst>
                  </p:cNvPr>
                  <p:cNvGrpSpPr/>
                  <p:nvPr/>
                </p:nvGrpSpPr>
                <p:grpSpPr>
                  <a:xfrm>
                    <a:off x="5342871" y="4824619"/>
                    <a:ext cx="981669" cy="620988"/>
                    <a:chOff x="5801180" y="4791276"/>
                    <a:chExt cx="981669" cy="620988"/>
                  </a:xfrm>
                </p:grpSpPr>
                <p:pic>
                  <p:nvPicPr>
                    <p:cNvPr id="10" name="Image 9">
                      <a:extLst>
                        <a:ext uri="{FF2B5EF4-FFF2-40B4-BE49-F238E27FC236}">
                          <a16:creationId xmlns:a16="http://schemas.microsoft.com/office/drawing/2014/main" id="{A9888F9D-2912-4AE0-8DD0-927C29865EF1}"/>
                        </a:ext>
                      </a:extLst>
                    </p:cNvPr>
                    <p:cNvPicPr>
                      <a:picLocks noChangeAspect="1"/>
                    </p:cNvPicPr>
                    <p:nvPr/>
                  </p:nvPicPr>
                  <p:blipFill>
                    <a:blip r:embed="rId10"/>
                    <a:stretch>
                      <a:fillRect/>
                    </a:stretch>
                  </p:blipFill>
                  <p:spPr>
                    <a:xfrm>
                      <a:off x="5801180" y="4791276"/>
                      <a:ext cx="981669" cy="366294"/>
                    </a:xfrm>
                    <a:prstGeom prst="rect">
                      <a:avLst/>
                    </a:prstGeom>
                  </p:spPr>
                </p:pic>
                <p:sp>
                  <p:nvSpPr>
                    <p:cNvPr id="11" name="ZoneTexte 10">
                      <a:extLst>
                        <a:ext uri="{FF2B5EF4-FFF2-40B4-BE49-F238E27FC236}">
                          <a16:creationId xmlns:a16="http://schemas.microsoft.com/office/drawing/2014/main" id="{9FDEB556-CB02-41F0-BB97-4BFC0DC6F0AF}"/>
                        </a:ext>
                      </a:extLst>
                    </p:cNvPr>
                    <p:cNvSpPr txBox="1"/>
                    <p:nvPr/>
                  </p:nvSpPr>
                  <p:spPr>
                    <a:xfrm>
                      <a:off x="5801180" y="5129206"/>
                      <a:ext cx="981669" cy="2830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Renater</a:t>
                      </a:r>
                    </a:p>
                  </p:txBody>
                </p:sp>
              </p:grpSp>
            </p:grpSp>
          </p:grpSp>
          <p:sp>
            <p:nvSpPr>
              <p:cNvPr id="21" name="ZoneTexte 20">
                <a:extLst>
                  <a:ext uri="{FF2B5EF4-FFF2-40B4-BE49-F238E27FC236}">
                    <a16:creationId xmlns:a16="http://schemas.microsoft.com/office/drawing/2014/main" id="{C240C2DC-214D-44E2-956D-4A3F2F0EB6D8}"/>
                  </a:ext>
                </a:extLst>
              </p:cNvPr>
              <p:cNvSpPr txBox="1"/>
              <p:nvPr/>
            </p:nvSpPr>
            <p:spPr>
              <a:xfrm>
                <a:off x="6799384" y="4465878"/>
                <a:ext cx="10542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Capteur</a:t>
                </a:r>
              </a:p>
            </p:txBody>
          </p:sp>
        </p:grpSp>
        <p:pic>
          <p:nvPicPr>
            <p:cNvPr id="17" name="Image 16">
              <a:extLst>
                <a:ext uri="{FF2B5EF4-FFF2-40B4-BE49-F238E27FC236}">
                  <a16:creationId xmlns:a16="http://schemas.microsoft.com/office/drawing/2014/main" id="{5F916A5A-025B-4D70-AC3B-920D743CAC21}"/>
                </a:ext>
              </a:extLst>
            </p:cNvPr>
            <p:cNvPicPr>
              <a:picLocks noChangeAspect="1"/>
            </p:cNvPicPr>
            <p:nvPr/>
          </p:nvPicPr>
          <p:blipFill>
            <a:blip r:embed="rId11"/>
            <a:stretch>
              <a:fillRect/>
            </a:stretch>
          </p:blipFill>
          <p:spPr>
            <a:xfrm>
              <a:off x="6732240" y="5004479"/>
              <a:ext cx="1093269" cy="727521"/>
            </a:xfrm>
            <a:prstGeom prst="rect">
              <a:avLst/>
            </a:prstGeom>
          </p:spPr>
        </p:pic>
        <p:sp>
          <p:nvSpPr>
            <p:cNvPr id="24" name="ZoneTexte 23">
              <a:extLst>
                <a:ext uri="{FF2B5EF4-FFF2-40B4-BE49-F238E27FC236}">
                  <a16:creationId xmlns:a16="http://schemas.microsoft.com/office/drawing/2014/main" id="{FECC58C0-05EA-4AAD-BFA0-4005B0B1A3A9}"/>
                </a:ext>
              </a:extLst>
            </p:cNvPr>
            <p:cNvSpPr txBox="1"/>
            <p:nvPr/>
          </p:nvSpPr>
          <p:spPr>
            <a:xfrm>
              <a:off x="6758082" y="5733256"/>
              <a:ext cx="10542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Tablette</a:t>
              </a:r>
            </a:p>
          </p:txBody>
        </p:sp>
      </p:grpSp>
    </p:spTree>
    <p:extLst>
      <p:ext uri="{BB962C8B-B14F-4D97-AF65-F5344CB8AC3E}">
        <p14:creationId xmlns:p14="http://schemas.microsoft.com/office/powerpoint/2010/main" val="4697027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6232897-A20B-4B3E-8E45-83F90108E88E}"/>
              </a:ext>
            </a:extLst>
          </p:cNvPr>
          <p:cNvGrpSpPr/>
          <p:nvPr/>
        </p:nvGrpSpPr>
        <p:grpSpPr>
          <a:xfrm>
            <a:off x="54200" y="980728"/>
            <a:ext cx="9035601" cy="4999346"/>
            <a:chOff x="54200" y="1501312"/>
            <a:chExt cx="9035601" cy="4663992"/>
          </a:xfrm>
        </p:grpSpPr>
        <p:pic>
          <p:nvPicPr>
            <p:cNvPr id="10" name="Picture 5" descr="http://doranum.fr/wp-content/uploads/tableau-comparatif-supports.png">
              <a:extLst>
                <a:ext uri="{FF2B5EF4-FFF2-40B4-BE49-F238E27FC236}">
                  <a16:creationId xmlns:a16="http://schemas.microsoft.com/office/drawing/2014/main" id="{3CC74C2A-1534-4F8D-9D99-7019D246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0" y="1501312"/>
              <a:ext cx="9035601" cy="46639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à coins arrondis 5">
              <a:extLst>
                <a:ext uri="{FF2B5EF4-FFF2-40B4-BE49-F238E27FC236}">
                  <a16:creationId xmlns:a16="http://schemas.microsoft.com/office/drawing/2014/main" id="{7B038E68-21CF-4C4C-BE52-B219D3E9D626}"/>
                </a:ext>
              </a:extLst>
            </p:cNvPr>
            <p:cNvSpPr/>
            <p:nvPr/>
          </p:nvSpPr>
          <p:spPr>
            <a:xfrm>
              <a:off x="6860106" y="2174407"/>
              <a:ext cx="1944217" cy="216024"/>
            </a:xfrm>
            <a:prstGeom prst="round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à coins arrondis 13">
              <a:extLst>
                <a:ext uri="{FF2B5EF4-FFF2-40B4-BE49-F238E27FC236}">
                  <a16:creationId xmlns:a16="http://schemas.microsoft.com/office/drawing/2014/main" id="{E013B694-1D90-42F9-A10A-5F3252A635CE}"/>
                </a:ext>
              </a:extLst>
            </p:cNvPr>
            <p:cNvSpPr/>
            <p:nvPr/>
          </p:nvSpPr>
          <p:spPr>
            <a:xfrm>
              <a:off x="6825529" y="3137337"/>
              <a:ext cx="1944217" cy="216024"/>
            </a:xfrm>
            <a:prstGeom prst="round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à coins arrondis 14">
              <a:extLst>
                <a:ext uri="{FF2B5EF4-FFF2-40B4-BE49-F238E27FC236}">
                  <a16:creationId xmlns:a16="http://schemas.microsoft.com/office/drawing/2014/main" id="{B650A988-0DDE-4AFD-8CED-4BC1C2703BDF}"/>
                </a:ext>
              </a:extLst>
            </p:cNvPr>
            <p:cNvSpPr/>
            <p:nvPr/>
          </p:nvSpPr>
          <p:spPr>
            <a:xfrm>
              <a:off x="6825529" y="4056912"/>
              <a:ext cx="1965499" cy="668231"/>
            </a:xfrm>
            <a:prstGeom prst="round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à coins arrondis 16">
              <a:extLst>
                <a:ext uri="{FF2B5EF4-FFF2-40B4-BE49-F238E27FC236}">
                  <a16:creationId xmlns:a16="http://schemas.microsoft.com/office/drawing/2014/main" id="{4D387EF5-67C3-48C0-90EA-AB685055528D}"/>
                </a:ext>
              </a:extLst>
            </p:cNvPr>
            <p:cNvSpPr/>
            <p:nvPr/>
          </p:nvSpPr>
          <p:spPr>
            <a:xfrm>
              <a:off x="6789339" y="5155094"/>
              <a:ext cx="1944217" cy="324885"/>
            </a:xfrm>
            <a:prstGeom prst="round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à coins arrondis 17">
              <a:extLst>
                <a:ext uri="{FF2B5EF4-FFF2-40B4-BE49-F238E27FC236}">
                  <a16:creationId xmlns:a16="http://schemas.microsoft.com/office/drawing/2014/main" id="{64978E49-B5FF-49CC-995C-D55D1F77E629}"/>
                </a:ext>
              </a:extLst>
            </p:cNvPr>
            <p:cNvSpPr/>
            <p:nvPr/>
          </p:nvSpPr>
          <p:spPr>
            <a:xfrm>
              <a:off x="6789338" y="5479979"/>
              <a:ext cx="1944217" cy="286792"/>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à coins arrondis 19">
              <a:extLst>
                <a:ext uri="{FF2B5EF4-FFF2-40B4-BE49-F238E27FC236}">
                  <a16:creationId xmlns:a16="http://schemas.microsoft.com/office/drawing/2014/main" id="{4B6A5C84-80AE-4EC6-A798-C9EE67943204}"/>
                </a:ext>
              </a:extLst>
            </p:cNvPr>
            <p:cNvSpPr/>
            <p:nvPr/>
          </p:nvSpPr>
          <p:spPr>
            <a:xfrm>
              <a:off x="6794621" y="5766771"/>
              <a:ext cx="2241875" cy="326525"/>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9590B302-019B-48BE-89F1-24C999CF522D}"/>
              </a:ext>
            </a:extLst>
          </p:cNvPr>
          <p:cNvSpPr/>
          <p:nvPr/>
        </p:nvSpPr>
        <p:spPr>
          <a:xfrm>
            <a:off x="84336" y="5980074"/>
            <a:ext cx="417646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4"/>
              </a:rPr>
              <a:t>Stocker ses données de façon sécurisée – </a:t>
            </a:r>
            <a:r>
              <a:rPr kumimoji="0" lang="fr-FR" sz="1400" b="0" i="0" u="none" strike="noStrike" kern="1200" cap="none" spc="0" normalizeH="0" baseline="0" noProof="0" dirty="0" err="1">
                <a:ln>
                  <a:noFill/>
                </a:ln>
                <a:solidFill>
                  <a:prstClr val="black"/>
                </a:solidFill>
                <a:effectLst/>
                <a:uLnTx/>
                <a:uFillTx/>
                <a:latin typeface="Calibri"/>
                <a:ea typeface="+mn-ea"/>
                <a:cs typeface="+mn-cs"/>
                <a:hlinkClick r:id="rId4"/>
              </a:rPr>
              <a:t>DoRANum</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Image 21">
            <a:extLst>
              <a:ext uri="{FF2B5EF4-FFF2-40B4-BE49-F238E27FC236}">
                <a16:creationId xmlns:a16="http://schemas.microsoft.com/office/drawing/2014/main" id="{AB874ED6-126B-4BCA-A95E-58E1679EB378}"/>
              </a:ext>
            </a:extLst>
          </p:cNvPr>
          <p:cNvPicPr>
            <a:picLocks noChangeAspect="1"/>
          </p:cNvPicPr>
          <p:nvPr/>
        </p:nvPicPr>
        <p:blipFill>
          <a:blip r:embed="rId5"/>
          <a:stretch>
            <a:fillRect/>
          </a:stretch>
        </p:blipFill>
        <p:spPr>
          <a:xfrm>
            <a:off x="8172530" y="6445161"/>
            <a:ext cx="917761" cy="323302"/>
          </a:xfrm>
          <a:prstGeom prst="rect">
            <a:avLst/>
          </a:prstGeom>
        </p:spPr>
      </p:pic>
      <p:sp>
        <p:nvSpPr>
          <p:cNvPr id="17" name="Titre 1">
            <a:extLst>
              <a:ext uri="{FF2B5EF4-FFF2-40B4-BE49-F238E27FC236}">
                <a16:creationId xmlns:a16="http://schemas.microsoft.com/office/drawing/2014/main" id="{D16B4767-BB93-435E-BA72-8B939FE96239}"/>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Comparatif des systèmes</a:t>
            </a:r>
          </a:p>
        </p:txBody>
      </p:sp>
    </p:spTree>
    <p:extLst>
      <p:ext uri="{BB962C8B-B14F-4D97-AF65-F5344CB8AC3E}">
        <p14:creationId xmlns:p14="http://schemas.microsoft.com/office/powerpoint/2010/main" val="27933863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C25FD62F-893F-405B-B315-D7D7EFBEF599}"/>
              </a:ext>
            </a:extLst>
          </p:cNvPr>
          <p:cNvPicPr>
            <a:picLocks noChangeAspect="1"/>
          </p:cNvPicPr>
          <p:nvPr/>
        </p:nvPicPr>
        <p:blipFill>
          <a:blip r:embed="rId3"/>
          <a:stretch>
            <a:fillRect/>
          </a:stretch>
        </p:blipFill>
        <p:spPr>
          <a:xfrm>
            <a:off x="148307" y="836712"/>
            <a:ext cx="8263917" cy="4968552"/>
          </a:xfrm>
          <a:prstGeom prst="rect">
            <a:avLst/>
          </a:prstGeom>
        </p:spPr>
      </p:pic>
      <p:sp>
        <p:nvSpPr>
          <p:cNvPr id="22" name="Rectangle 21">
            <a:extLst>
              <a:ext uri="{FF2B5EF4-FFF2-40B4-BE49-F238E27FC236}">
                <a16:creationId xmlns:a16="http://schemas.microsoft.com/office/drawing/2014/main" id="{2C62AAE7-2843-4257-B552-F7C594E6D9BA}"/>
              </a:ext>
            </a:extLst>
          </p:cNvPr>
          <p:cNvSpPr/>
          <p:nvPr/>
        </p:nvSpPr>
        <p:spPr>
          <a:xfrm>
            <a:off x="148307" y="6325800"/>
            <a:ext cx="587310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4"/>
              </a:rPr>
              <a:t>https://doranum.fr/stockage-archivage/stockage-partage-archivage-quelles-differences/</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B25E5F67-4779-4AFD-AE39-5EC8CB011D6F}"/>
              </a:ext>
            </a:extLst>
          </p:cNvPr>
          <p:cNvSpPr txBox="1"/>
          <p:nvPr/>
        </p:nvSpPr>
        <p:spPr>
          <a:xfrm>
            <a:off x="744930" y="5722972"/>
            <a:ext cx="1632819"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Interne projet</a:t>
            </a:r>
          </a:p>
        </p:txBody>
      </p:sp>
      <p:sp>
        <p:nvSpPr>
          <p:cNvPr id="9" name="ZoneTexte 8">
            <a:extLst>
              <a:ext uri="{FF2B5EF4-FFF2-40B4-BE49-F238E27FC236}">
                <a16:creationId xmlns:a16="http://schemas.microsoft.com/office/drawing/2014/main" id="{E1B1CF07-52E2-42AD-80E4-FF33B0F138E9}"/>
              </a:ext>
            </a:extLst>
          </p:cNvPr>
          <p:cNvSpPr txBox="1"/>
          <p:nvPr/>
        </p:nvSpPr>
        <p:spPr>
          <a:xfrm>
            <a:off x="3351224" y="5733256"/>
            <a:ext cx="1672830"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Externe projet</a:t>
            </a:r>
          </a:p>
        </p:txBody>
      </p:sp>
      <p:sp>
        <p:nvSpPr>
          <p:cNvPr id="10" name="Titre 1">
            <a:extLst>
              <a:ext uri="{FF2B5EF4-FFF2-40B4-BE49-F238E27FC236}">
                <a16:creationId xmlns:a16="http://schemas.microsoft.com/office/drawing/2014/main" id="{07966D48-6AE0-4C2D-95E7-A242E9988832}"/>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Stockage, partage, archivage</a:t>
            </a:r>
          </a:p>
        </p:txBody>
      </p:sp>
      <p:pic>
        <p:nvPicPr>
          <p:cNvPr id="11" name="Image 10">
            <a:extLst>
              <a:ext uri="{FF2B5EF4-FFF2-40B4-BE49-F238E27FC236}">
                <a16:creationId xmlns:a16="http://schemas.microsoft.com/office/drawing/2014/main" id="{5263A760-BF4A-4124-8FF9-281665304378}"/>
              </a:ext>
            </a:extLst>
          </p:cNvPr>
          <p:cNvPicPr>
            <a:picLocks noChangeAspect="1"/>
          </p:cNvPicPr>
          <p:nvPr/>
        </p:nvPicPr>
        <p:blipFill>
          <a:blip r:embed="rId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6837143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723F7DE-65A3-4786-A800-D3DA5309C409}"/>
              </a:ext>
            </a:extLst>
          </p:cNvPr>
          <p:cNvPicPr>
            <a:picLocks noChangeAspect="1"/>
          </p:cNvPicPr>
          <p:nvPr/>
        </p:nvPicPr>
        <p:blipFill>
          <a:blip r:embed="rId3"/>
          <a:stretch>
            <a:fillRect/>
          </a:stretch>
        </p:blipFill>
        <p:spPr>
          <a:xfrm>
            <a:off x="7956506" y="698"/>
            <a:ext cx="1224006" cy="1052038"/>
          </a:xfrm>
          <a:prstGeom prst="rect">
            <a:avLst/>
          </a:prstGeom>
        </p:spPr>
      </p:pic>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4"/>
          <a:stretch>
            <a:fillRect/>
          </a:stretch>
        </p:blipFill>
        <p:spPr>
          <a:xfrm>
            <a:off x="8172530" y="6445161"/>
            <a:ext cx="917761" cy="323302"/>
          </a:xfrm>
          <a:prstGeom prst="rect">
            <a:avLst/>
          </a:prstGeom>
        </p:spPr>
      </p:pic>
      <p:sp>
        <p:nvSpPr>
          <p:cNvPr id="10" name="Titre 1">
            <a:extLst>
              <a:ext uri="{FF2B5EF4-FFF2-40B4-BE49-F238E27FC236}">
                <a16:creationId xmlns:a16="http://schemas.microsoft.com/office/drawing/2014/main" id="{3E2A2AE6-4DCD-4D43-B83C-9CA2CBE4D10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Services Cirad et Renater</a:t>
            </a:r>
          </a:p>
        </p:txBody>
      </p:sp>
      <p:sp>
        <p:nvSpPr>
          <p:cNvPr id="18" name="ZoneTexte 17">
            <a:extLst>
              <a:ext uri="{FF2B5EF4-FFF2-40B4-BE49-F238E27FC236}">
                <a16:creationId xmlns:a16="http://schemas.microsoft.com/office/drawing/2014/main" id="{B1CF5060-EEBC-4CF2-AE00-0C61D1FE7E99}"/>
              </a:ext>
            </a:extLst>
          </p:cNvPr>
          <p:cNvSpPr txBox="1"/>
          <p:nvPr/>
        </p:nvSpPr>
        <p:spPr>
          <a:xfrm>
            <a:off x="755576" y="5805264"/>
            <a:ext cx="8208464" cy="400110"/>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600"/>
              </a:spcAft>
              <a:buClr>
                <a:srgbClr val="0070C0"/>
              </a:buClr>
              <a:buSzTx/>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Cybersécurité</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5"/>
              </a:rPr>
              <a:t>https://cybersecurite.cirad.fr/fr/boite-a-outils</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9" name="Groupe 18">
            <a:extLst>
              <a:ext uri="{FF2B5EF4-FFF2-40B4-BE49-F238E27FC236}">
                <a16:creationId xmlns:a16="http://schemas.microsoft.com/office/drawing/2014/main" id="{F6E75AFE-EF06-483B-BC73-3E12735E57D5}"/>
              </a:ext>
            </a:extLst>
          </p:cNvPr>
          <p:cNvGrpSpPr/>
          <p:nvPr/>
        </p:nvGrpSpPr>
        <p:grpSpPr>
          <a:xfrm>
            <a:off x="755576" y="2711798"/>
            <a:ext cx="8424936" cy="1365274"/>
            <a:chOff x="539552" y="3215854"/>
            <a:chExt cx="8424936" cy="1365274"/>
          </a:xfrm>
        </p:grpSpPr>
        <p:pic>
          <p:nvPicPr>
            <p:cNvPr id="20" name="Picture 2" descr="Résultat d’images pour gitlab">
              <a:extLst>
                <a:ext uri="{FF2B5EF4-FFF2-40B4-BE49-F238E27FC236}">
                  <a16:creationId xmlns:a16="http://schemas.microsoft.com/office/drawing/2014/main" id="{38FD68E0-A1D5-4232-8FAA-80FEF1F0E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372" y="3215854"/>
              <a:ext cx="898211" cy="1107383"/>
            </a:xfrm>
            <a:prstGeom prst="rect">
              <a:avLst/>
            </a:prstGeom>
            <a:noFill/>
            <a:extLst>
              <a:ext uri="{909E8E84-426E-40DD-AFC4-6F175D3DCCD1}">
                <a14:hiddenFill xmlns:a14="http://schemas.microsoft.com/office/drawing/2010/main">
                  <a:solidFill>
                    <a:srgbClr val="FFFFFF"/>
                  </a:solidFill>
                </a14:hiddenFill>
              </a:ext>
            </a:extLst>
          </p:spPr>
        </p:pic>
        <p:sp>
          <p:nvSpPr>
            <p:cNvPr id="21" name="Espace réservé du contenu 2">
              <a:extLst>
                <a:ext uri="{FF2B5EF4-FFF2-40B4-BE49-F238E27FC236}">
                  <a16:creationId xmlns:a16="http://schemas.microsoft.com/office/drawing/2014/main" id="{A92C44B5-C50A-4358-98AD-D43633041A2B}"/>
                </a:ext>
              </a:extLst>
            </p:cNvPr>
            <p:cNvSpPr txBox="1">
              <a:spLocks/>
            </p:cNvSpPr>
            <p:nvPr/>
          </p:nvSpPr>
          <p:spPr>
            <a:xfrm>
              <a:off x="539552" y="3600279"/>
              <a:ext cx="8424936" cy="9808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buClr>
                  <a:srgbClr val="0070C0"/>
                </a:buClr>
                <a:buSz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Forge logicielle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7"/>
                </a:rPr>
                <a:t>https://intranet-data.cirad.fr/outils-et-ressources/forge-logicielle/presentation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342900" marR="0" lvl="0" indent="200025" algn="l" defTabSz="914400" rtl="0" eaLnBrk="1" fontAlgn="auto" latinLnBrk="0" hangingPunct="1">
                <a:lnSpc>
                  <a:spcPct val="100000"/>
                </a:lnSpc>
                <a:spcBef>
                  <a:spcPts val="200"/>
                </a:spcBef>
                <a:spcAft>
                  <a:spcPts val="0"/>
                </a:spcAft>
                <a:buClr>
                  <a:srgbClr val="0070C0"/>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Ouverte depuis juin 2023</a:t>
              </a:r>
            </a:p>
          </p:txBody>
        </p:sp>
      </p:grpSp>
      <p:grpSp>
        <p:nvGrpSpPr>
          <p:cNvPr id="22" name="Groupe 21">
            <a:extLst>
              <a:ext uri="{FF2B5EF4-FFF2-40B4-BE49-F238E27FC236}">
                <a16:creationId xmlns:a16="http://schemas.microsoft.com/office/drawing/2014/main" id="{EB7DD2CC-5584-402E-820B-829942F02292}"/>
              </a:ext>
            </a:extLst>
          </p:cNvPr>
          <p:cNvGrpSpPr/>
          <p:nvPr/>
        </p:nvGrpSpPr>
        <p:grpSpPr>
          <a:xfrm>
            <a:off x="755576" y="3789041"/>
            <a:ext cx="8424936" cy="1010990"/>
            <a:chOff x="539552" y="4520702"/>
            <a:chExt cx="8424936" cy="1257299"/>
          </a:xfrm>
        </p:grpSpPr>
        <p:sp>
          <p:nvSpPr>
            <p:cNvPr id="23" name="Espace réservé du contenu 2">
              <a:extLst>
                <a:ext uri="{FF2B5EF4-FFF2-40B4-BE49-F238E27FC236}">
                  <a16:creationId xmlns:a16="http://schemas.microsoft.com/office/drawing/2014/main" id="{EA33F9BA-611C-41BD-8E9E-555CE9DCD645}"/>
                </a:ext>
              </a:extLst>
            </p:cNvPr>
            <p:cNvSpPr txBox="1">
              <a:spLocks/>
            </p:cNvSpPr>
            <p:nvPr/>
          </p:nvSpPr>
          <p:spPr>
            <a:xfrm>
              <a:off x="539552" y="4536383"/>
              <a:ext cx="8424936" cy="124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600"/>
                </a:spcBef>
                <a:buClr>
                  <a:srgbClr val="0070C0"/>
                </a:buClr>
                <a:buNone/>
                <a:defRPr/>
              </a:pPr>
              <a:r>
                <a:rPr kumimoji="0" lang="fr-FR" altLang="fr-FR"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Plateforme Meso@</a:t>
              </a:r>
              <a:r>
                <a:rPr lang="fr-FR" altLang="fr-FR" sz="2000" b="1" dirty="0">
                  <a:solidFill>
                    <a:prstClr val="black"/>
                  </a:solidFill>
                  <a:latin typeface="Arial" panose="020B0604020202020204" pitchFamily="34" charset="0"/>
                  <a:cs typeface="Arial" panose="020B0604020202020204" pitchFamily="34" charset="0"/>
                </a:rPr>
                <a:t>LR  </a:t>
              </a:r>
              <a:r>
                <a:rPr lang="fr-FR" altLang="fr-FR" sz="1400" dirty="0">
                  <a:solidFill>
                    <a:prstClr val="black"/>
                  </a:solidFill>
                  <a:latin typeface="Arial" panose="020B0604020202020204" pitchFamily="34" charset="0"/>
                  <a:cs typeface="Arial" panose="020B0604020202020204" pitchFamily="34" charset="0"/>
                  <a:hlinkClick r:id="rId8"/>
                </a:rPr>
                <a:t>https://meso-lr.umontpellier.fr/</a:t>
              </a:r>
              <a:r>
                <a:rPr lang="fr-FR" altLang="fr-FR" sz="1400" dirty="0">
                  <a:solidFill>
                    <a:prstClr val="black"/>
                  </a:solidFill>
                  <a:latin typeface="Arial" panose="020B0604020202020204" pitchFamily="34" charset="0"/>
                  <a:cs typeface="Arial" panose="020B0604020202020204" pitchFamily="34" charset="0"/>
                </a:rPr>
                <a:t> </a:t>
              </a:r>
              <a:endParaRPr kumimoji="0" lang="fr-FR" sz="1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200025" algn="l" defTabSz="914400" rtl="0" eaLnBrk="1" fontAlgn="auto" latinLnBrk="0" hangingPunct="1">
                <a:lnSpc>
                  <a:spcPct val="100000"/>
                </a:lnSpc>
                <a:spcBef>
                  <a:spcPts val="200"/>
                </a:spcBef>
                <a:spcAft>
                  <a:spcPts val="0"/>
                </a:spcAft>
                <a:buClr>
                  <a:srgbClr val="0070C0"/>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Stockage, calcul, cloud</a:t>
              </a:r>
            </a:p>
            <a:p>
              <a:pPr marL="342900" marR="0" lvl="0" indent="200025" algn="l" defTabSz="914400" rtl="0" eaLnBrk="1" fontAlgn="auto" latinLnBrk="0" hangingPunct="1">
                <a:lnSpc>
                  <a:spcPct val="100000"/>
                </a:lnSpc>
                <a:spcBef>
                  <a:spcPts val="200"/>
                </a:spcBef>
                <a:spcAft>
                  <a:spcPts val="0"/>
                </a:spcAft>
                <a:buClr>
                  <a:srgbClr val="0070C0"/>
                </a:buClr>
                <a:buSzTx/>
                <a:buFont typeface="Arial" panose="020B0604020202020204" pitchFamily="34" charset="0"/>
                <a:buChar char="•"/>
                <a:tabLst/>
                <a:defRPr/>
              </a:pPr>
              <a:r>
                <a:rPr lang="fr-FR" sz="1800" dirty="0">
                  <a:solidFill>
                    <a:prstClr val="black"/>
                  </a:solidFill>
                  <a:latin typeface="Arial" panose="020B0604020202020204" pitchFamily="34" charset="0"/>
                  <a:cs typeface="Arial" panose="020B0604020202020204" pitchFamily="34" charset="0"/>
                </a:rPr>
                <a:t>Accessible à toutes les UR</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4" name="Image 23">
              <a:extLst>
                <a:ext uri="{FF2B5EF4-FFF2-40B4-BE49-F238E27FC236}">
                  <a16:creationId xmlns:a16="http://schemas.microsoft.com/office/drawing/2014/main" id="{34670B0B-4526-4BA5-A5EE-BF4ACE241980}"/>
                </a:ext>
              </a:extLst>
            </p:cNvPr>
            <p:cNvPicPr>
              <a:picLocks noChangeAspect="1"/>
            </p:cNvPicPr>
            <p:nvPr/>
          </p:nvPicPr>
          <p:blipFill>
            <a:blip r:embed="rId9"/>
            <a:stretch>
              <a:fillRect/>
            </a:stretch>
          </p:blipFill>
          <p:spPr>
            <a:xfrm>
              <a:off x="5848329" y="4520702"/>
              <a:ext cx="1452076" cy="478876"/>
            </a:xfrm>
            <a:prstGeom prst="rect">
              <a:avLst/>
            </a:prstGeom>
          </p:spPr>
        </p:pic>
      </p:grpSp>
      <p:grpSp>
        <p:nvGrpSpPr>
          <p:cNvPr id="25" name="Groupe 24">
            <a:extLst>
              <a:ext uri="{FF2B5EF4-FFF2-40B4-BE49-F238E27FC236}">
                <a16:creationId xmlns:a16="http://schemas.microsoft.com/office/drawing/2014/main" id="{16461878-6B78-4933-8801-4F5156CE5005}"/>
              </a:ext>
            </a:extLst>
          </p:cNvPr>
          <p:cNvGrpSpPr/>
          <p:nvPr/>
        </p:nvGrpSpPr>
        <p:grpSpPr>
          <a:xfrm>
            <a:off x="755576" y="2317600"/>
            <a:ext cx="7920432" cy="751360"/>
            <a:chOff x="539552" y="2648369"/>
            <a:chExt cx="7920432" cy="751360"/>
          </a:xfrm>
        </p:grpSpPr>
        <p:sp>
          <p:nvSpPr>
            <p:cNvPr id="26" name="Espace réservé du contenu 2">
              <a:extLst>
                <a:ext uri="{FF2B5EF4-FFF2-40B4-BE49-F238E27FC236}">
                  <a16:creationId xmlns:a16="http://schemas.microsoft.com/office/drawing/2014/main" id="{E6A09EF6-CCCA-4ABF-84BE-F0939FCF6ED3}"/>
                </a:ext>
              </a:extLst>
            </p:cNvPr>
            <p:cNvSpPr txBox="1">
              <a:spLocks/>
            </p:cNvSpPr>
            <p:nvPr/>
          </p:nvSpPr>
          <p:spPr>
            <a:xfrm>
              <a:off x="539552" y="2655031"/>
              <a:ext cx="7920432" cy="7446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buClr>
                  <a:srgbClr val="0070C0"/>
                </a:buClr>
                <a:buSz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Alfresco-Share  </a:t>
              </a: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200025" algn="l" defTabSz="914400" rtl="0" eaLnBrk="1" fontAlgn="auto" latinLnBrk="0" hangingPunct="1">
                <a:lnSpc>
                  <a:spcPct val="100000"/>
                </a:lnSpc>
                <a:spcBef>
                  <a:spcPts val="200"/>
                </a:spcBef>
                <a:spcAft>
                  <a:spcPts val="0"/>
                </a:spcAft>
                <a:buClr>
                  <a:srgbClr val="0070C0"/>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Principalement pour des documents ; 10 ans minimum</a:t>
              </a:r>
            </a:p>
          </p:txBody>
        </p:sp>
        <p:pic>
          <p:nvPicPr>
            <p:cNvPr id="27" name="Image 26">
              <a:extLst>
                <a:ext uri="{FF2B5EF4-FFF2-40B4-BE49-F238E27FC236}">
                  <a16:creationId xmlns:a16="http://schemas.microsoft.com/office/drawing/2014/main" id="{B22577A9-F094-4C56-8A0E-F683C473AFD1}"/>
                </a:ext>
              </a:extLst>
            </p:cNvPr>
            <p:cNvPicPr>
              <a:picLocks noChangeAspect="1"/>
            </p:cNvPicPr>
            <p:nvPr/>
          </p:nvPicPr>
          <p:blipFill>
            <a:blip r:embed="rId10"/>
            <a:stretch>
              <a:fillRect/>
            </a:stretch>
          </p:blipFill>
          <p:spPr>
            <a:xfrm>
              <a:off x="6430987" y="2648369"/>
              <a:ext cx="1486959" cy="463328"/>
            </a:xfrm>
            <a:prstGeom prst="rect">
              <a:avLst/>
            </a:prstGeom>
          </p:spPr>
        </p:pic>
      </p:grpSp>
      <p:grpSp>
        <p:nvGrpSpPr>
          <p:cNvPr id="3" name="Groupe 2">
            <a:extLst>
              <a:ext uri="{FF2B5EF4-FFF2-40B4-BE49-F238E27FC236}">
                <a16:creationId xmlns:a16="http://schemas.microsoft.com/office/drawing/2014/main" id="{76D210A7-AC53-49ED-BFEF-27CA1170A929}"/>
              </a:ext>
            </a:extLst>
          </p:cNvPr>
          <p:cNvGrpSpPr/>
          <p:nvPr/>
        </p:nvGrpSpPr>
        <p:grpSpPr>
          <a:xfrm>
            <a:off x="755576" y="1052736"/>
            <a:ext cx="7920432" cy="1327349"/>
            <a:chOff x="971600" y="1484784"/>
            <a:chExt cx="7920432" cy="1327349"/>
          </a:xfrm>
        </p:grpSpPr>
        <p:grpSp>
          <p:nvGrpSpPr>
            <p:cNvPr id="2" name="Groupe 1">
              <a:extLst>
                <a:ext uri="{FF2B5EF4-FFF2-40B4-BE49-F238E27FC236}">
                  <a16:creationId xmlns:a16="http://schemas.microsoft.com/office/drawing/2014/main" id="{3C8E8940-079A-4D2C-B0C3-0D7A6A7C6F1B}"/>
                </a:ext>
              </a:extLst>
            </p:cNvPr>
            <p:cNvGrpSpPr/>
            <p:nvPr/>
          </p:nvGrpSpPr>
          <p:grpSpPr>
            <a:xfrm>
              <a:off x="971600" y="1484785"/>
              <a:ext cx="7920432" cy="1327348"/>
              <a:chOff x="971600" y="1574127"/>
              <a:chExt cx="7920432" cy="1327348"/>
            </a:xfrm>
          </p:grpSpPr>
          <p:sp>
            <p:nvSpPr>
              <p:cNvPr id="16" name="Espace réservé du contenu 2">
                <a:extLst>
                  <a:ext uri="{FF2B5EF4-FFF2-40B4-BE49-F238E27FC236}">
                    <a16:creationId xmlns:a16="http://schemas.microsoft.com/office/drawing/2014/main" id="{B9957608-CADE-470E-86B6-83A251E6B641}"/>
                  </a:ext>
                </a:extLst>
              </p:cNvPr>
              <p:cNvSpPr txBox="1">
                <a:spLocks/>
              </p:cNvSpPr>
              <p:nvPr/>
            </p:nvSpPr>
            <p:spPr>
              <a:xfrm>
                <a:off x="971600" y="1574127"/>
                <a:ext cx="7920432" cy="1327348"/>
              </a:xfrm>
              <a:prstGeom prst="rect">
                <a:avLst/>
              </a:prstGeo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Clr>
                    <a:srgbClr val="0070C0"/>
                  </a:buClr>
                  <a:buNone/>
                </a:pPr>
                <a:r>
                  <a:rPr lang="fr-FR" sz="2000" b="1" dirty="0">
                    <a:cs typeface="Arial" panose="020B0604020202020204" pitchFamily="34" charset="0"/>
                  </a:rPr>
                  <a:t>Dataverse</a:t>
                </a:r>
              </a:p>
              <a:p>
                <a:pPr marL="542925" indent="-180975">
                  <a:spcBef>
                    <a:spcPts val="200"/>
                  </a:spcBef>
                  <a:buClr>
                    <a:srgbClr val="0070C0"/>
                  </a:buClr>
                  <a:buFont typeface="Arial" panose="020B0604020202020204" pitchFamily="34" charset="0"/>
                  <a:buChar char="•"/>
                </a:pPr>
                <a:r>
                  <a:rPr lang="fr-FR" sz="1800" dirty="0">
                    <a:cs typeface="Arial" panose="020B0604020202020204" pitchFamily="34" charset="0"/>
                  </a:rPr>
                  <a:t>Données et documents associés</a:t>
                </a:r>
              </a:p>
              <a:p>
                <a:pPr marL="542925" indent="-180975">
                  <a:spcBef>
                    <a:spcPts val="200"/>
                  </a:spcBef>
                  <a:buClr>
                    <a:srgbClr val="0070C0"/>
                  </a:buClr>
                  <a:buFont typeface="Arial" panose="020B0604020202020204" pitchFamily="34" charset="0"/>
                  <a:buChar char="•"/>
                </a:pPr>
                <a:r>
                  <a:rPr lang="fr-FR" sz="1800" dirty="0">
                    <a:cs typeface="Arial" panose="020B0604020202020204" pitchFamily="34" charset="0"/>
                  </a:rPr>
                  <a:t>Nouvelle version fin 2023 : plus de limite de taille de fichier</a:t>
                </a:r>
              </a:p>
              <a:p>
                <a:pPr marL="542925" indent="-180975">
                  <a:spcBef>
                    <a:spcPts val="200"/>
                  </a:spcBef>
                  <a:buClr>
                    <a:srgbClr val="0070C0"/>
                  </a:buClr>
                  <a:buFont typeface="Arial" panose="020B0604020202020204" pitchFamily="34" charset="0"/>
                  <a:buChar char="•"/>
                </a:pPr>
                <a:r>
                  <a:rPr lang="fr-FR" sz="1800" dirty="0">
                    <a:cs typeface="Arial" panose="020B0604020202020204" pitchFamily="34" charset="0"/>
                  </a:rPr>
                  <a:t>Conservation à moyen terme : 10 ans minimum</a:t>
                </a:r>
              </a:p>
            </p:txBody>
          </p:sp>
          <p:pic>
            <p:nvPicPr>
              <p:cNvPr id="29" name="Image 28">
                <a:extLst>
                  <a:ext uri="{FF2B5EF4-FFF2-40B4-BE49-F238E27FC236}">
                    <a16:creationId xmlns:a16="http://schemas.microsoft.com/office/drawing/2014/main" id="{938DEE99-552A-40AC-9152-04C041B576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58680" y="1589971"/>
                <a:ext cx="1847834" cy="661291"/>
              </a:xfrm>
              <a:prstGeom prst="rect">
                <a:avLst/>
              </a:prstGeom>
            </p:spPr>
          </p:pic>
        </p:grpSp>
        <p:sp>
          <p:nvSpPr>
            <p:cNvPr id="28" name="Rectangle 27">
              <a:extLst>
                <a:ext uri="{FF2B5EF4-FFF2-40B4-BE49-F238E27FC236}">
                  <a16:creationId xmlns:a16="http://schemas.microsoft.com/office/drawing/2014/main" id="{B4135872-FB50-44A6-A3F0-C7FA9004DA8A}"/>
                </a:ext>
              </a:extLst>
            </p:cNvPr>
            <p:cNvSpPr/>
            <p:nvPr/>
          </p:nvSpPr>
          <p:spPr>
            <a:xfrm>
              <a:off x="2435686" y="1484784"/>
              <a:ext cx="2640146" cy="369332"/>
            </a:xfrm>
            <a:prstGeom prst="rect">
              <a:avLst/>
            </a:prstGeom>
          </p:spPr>
          <p:txBody>
            <a:bodyPr wrap="none">
              <a:spAutoFit/>
            </a:bodyPr>
            <a:lstStyle/>
            <a:p>
              <a:pPr marL="12700" marR="0" lvl="1"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hlinkClick r:id="rId12"/>
                </a:rPr>
                <a:t>https://dataverse.cirad.fr/</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 name="Groupe 3">
            <a:extLst>
              <a:ext uri="{FF2B5EF4-FFF2-40B4-BE49-F238E27FC236}">
                <a16:creationId xmlns:a16="http://schemas.microsoft.com/office/drawing/2014/main" id="{DACB4C51-3308-456D-91EA-669ADE0A0BEF}"/>
              </a:ext>
            </a:extLst>
          </p:cNvPr>
          <p:cNvGrpSpPr/>
          <p:nvPr/>
        </p:nvGrpSpPr>
        <p:grpSpPr>
          <a:xfrm>
            <a:off x="755576" y="4797152"/>
            <a:ext cx="7979031" cy="1008112"/>
            <a:chOff x="971600" y="4869160"/>
            <a:chExt cx="7979031" cy="1008112"/>
          </a:xfrm>
        </p:grpSpPr>
        <p:sp>
          <p:nvSpPr>
            <p:cNvPr id="31" name="Espace réservé du contenu 2">
              <a:extLst>
                <a:ext uri="{FF2B5EF4-FFF2-40B4-BE49-F238E27FC236}">
                  <a16:creationId xmlns:a16="http://schemas.microsoft.com/office/drawing/2014/main" id="{118E30FC-429C-455C-903E-81F266960915}"/>
                </a:ext>
              </a:extLst>
            </p:cNvPr>
            <p:cNvSpPr txBox="1">
              <a:spLocks/>
            </p:cNvSpPr>
            <p:nvPr/>
          </p:nvSpPr>
          <p:spPr>
            <a:xfrm>
              <a:off x="971600" y="4869160"/>
              <a:ext cx="7979031" cy="9983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600"/>
                </a:spcBef>
                <a:buClr>
                  <a:srgbClr val="0070C0"/>
                </a:buClr>
                <a:buNone/>
                <a:defRPr/>
              </a:pPr>
              <a:r>
                <a:rPr lang="fr-FR" altLang="fr-FR" sz="2000" b="1" dirty="0">
                  <a:solidFill>
                    <a:prstClr val="black"/>
                  </a:solidFill>
                  <a:latin typeface="Arial" panose="020B0604020202020204" pitchFamily="34" charset="0"/>
                  <a:cs typeface="Arial" panose="020B0604020202020204" pitchFamily="34" charset="0"/>
                </a:rPr>
                <a:t>Renater</a:t>
              </a:r>
              <a:r>
                <a:rPr lang="fr-FR" altLang="fr-FR" sz="1800" dirty="0">
                  <a:solidFill>
                    <a:prstClr val="black"/>
                  </a:solidFill>
                  <a:latin typeface="Arial" panose="020B0604020202020204" pitchFamily="34" charset="0"/>
                  <a:cs typeface="Arial" panose="020B0604020202020204" pitchFamily="34" charset="0"/>
                </a:rPr>
                <a:t>: Réseau numérique de la communauté enseignement recherche.</a:t>
              </a:r>
              <a:endParaRPr kumimoji="0" lang="fr-FR"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200025" algn="l" defTabSz="914400" rtl="0" eaLnBrk="1" fontAlgn="auto" latinLnBrk="0" hangingPunct="1">
                <a:lnSpc>
                  <a:spcPct val="100000"/>
                </a:lnSpc>
                <a:spcBef>
                  <a:spcPts val="200"/>
                </a:spcBef>
                <a:spcAft>
                  <a:spcPts val="0"/>
                </a:spcAft>
                <a:buClr>
                  <a:srgbClr val="0070C0"/>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Offres :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FileSender</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fr-FR" sz="1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fr-FR" sz="1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Evento</a:t>
              </a:r>
              <a:r>
                <a:rPr kumimoji="0" lang="fr-FR" sz="1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Rendez-Vous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200025" algn="l" defTabSz="914400" rtl="0" eaLnBrk="1" fontAlgn="auto" latinLnBrk="0" hangingPunct="1">
                <a:lnSpc>
                  <a:spcPct val="100000"/>
                </a:lnSpc>
                <a:spcBef>
                  <a:spcPts val="200"/>
                </a:spcBef>
                <a:spcAft>
                  <a:spcPts val="0"/>
                </a:spcAft>
                <a:buClr>
                  <a:srgbClr val="0070C0"/>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DRIVE : cloud sécurisé</a:t>
              </a:r>
            </a:p>
          </p:txBody>
        </p:sp>
        <p:sp>
          <p:nvSpPr>
            <p:cNvPr id="33" name="Rectangle 32">
              <a:extLst>
                <a:ext uri="{FF2B5EF4-FFF2-40B4-BE49-F238E27FC236}">
                  <a16:creationId xmlns:a16="http://schemas.microsoft.com/office/drawing/2014/main" id="{3C7D3ABE-1F9E-478A-BA69-C825BCFB9BE1}"/>
                </a:ext>
              </a:extLst>
            </p:cNvPr>
            <p:cNvSpPr/>
            <p:nvPr/>
          </p:nvSpPr>
          <p:spPr>
            <a:xfrm>
              <a:off x="3955471" y="5510808"/>
              <a:ext cx="2697341" cy="338554"/>
            </a:xfrm>
            <a:prstGeom prst="rect">
              <a:avLst/>
            </a:prstGeom>
          </p:spPr>
          <p:txBody>
            <a:bodyPr wrap="none">
              <a:spAutoFit/>
            </a:bodyPr>
            <a:lstStyle/>
            <a:p>
              <a:pPr marL="12700" lvl="1" algn="ctr">
                <a:defRPr/>
              </a:pPr>
              <a:r>
                <a:rPr lang="fr-FR" sz="1600" dirty="0">
                  <a:solidFill>
                    <a:prstClr val="black"/>
                  </a:solidFill>
                  <a:latin typeface="Calibri"/>
                  <a:hlinkClick r:id="rId13"/>
                </a:rPr>
                <a:t>https://drive.demo.renater.fr/</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a:extLst>
                <a:ext uri="{FF2B5EF4-FFF2-40B4-BE49-F238E27FC236}">
                  <a16:creationId xmlns:a16="http://schemas.microsoft.com/office/drawing/2014/main" id="{3B8E2418-67EE-428B-ACC4-091B20909AB1}"/>
                </a:ext>
              </a:extLst>
            </p:cNvPr>
            <p:cNvPicPr>
              <a:picLocks noChangeAspect="1"/>
            </p:cNvPicPr>
            <p:nvPr/>
          </p:nvPicPr>
          <p:blipFill>
            <a:blip r:embed="rId14"/>
            <a:stretch>
              <a:fillRect/>
            </a:stretch>
          </p:blipFill>
          <p:spPr>
            <a:xfrm>
              <a:off x="6698059" y="5429913"/>
              <a:ext cx="1327646" cy="447359"/>
            </a:xfrm>
            <a:prstGeom prst="rect">
              <a:avLst/>
            </a:prstGeom>
          </p:spPr>
        </p:pic>
      </p:grpSp>
    </p:spTree>
    <p:extLst>
      <p:ext uri="{BB962C8B-B14F-4D97-AF65-F5344CB8AC3E}">
        <p14:creationId xmlns:p14="http://schemas.microsoft.com/office/powerpoint/2010/main" val="14987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44DFE31-D10E-4AE2-B64C-1EF23A461B96}"/>
              </a:ext>
            </a:extLst>
          </p:cNvPr>
          <p:cNvPicPr>
            <a:picLocks noChangeAspect="1"/>
          </p:cNvPicPr>
          <p:nvPr/>
        </p:nvPicPr>
        <p:blipFill>
          <a:blip r:embed="rId3"/>
          <a:stretch>
            <a:fillRect/>
          </a:stretch>
        </p:blipFill>
        <p:spPr>
          <a:xfrm>
            <a:off x="8028384" y="124480"/>
            <a:ext cx="1079990" cy="928256"/>
          </a:xfrm>
          <a:prstGeom prst="rect">
            <a:avLst/>
          </a:prstGeom>
        </p:spPr>
      </p:pic>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4"/>
          <a:stretch>
            <a:fillRect/>
          </a:stretch>
        </p:blipFill>
        <p:spPr>
          <a:xfrm>
            <a:off x="8172530" y="6445161"/>
            <a:ext cx="917761" cy="323302"/>
          </a:xfrm>
          <a:prstGeom prst="rect">
            <a:avLst/>
          </a:prstGeom>
        </p:spPr>
      </p:pic>
      <p:sp>
        <p:nvSpPr>
          <p:cNvPr id="7" name="ZoneTexte 6">
            <a:extLst>
              <a:ext uri="{FF2B5EF4-FFF2-40B4-BE49-F238E27FC236}">
                <a16:creationId xmlns:a16="http://schemas.microsoft.com/office/drawing/2014/main" id="{EC311619-10E8-4377-8E07-6931BBE97DFD}"/>
              </a:ext>
            </a:extLst>
          </p:cNvPr>
          <p:cNvSpPr txBox="1"/>
          <p:nvPr/>
        </p:nvSpPr>
        <p:spPr>
          <a:xfrm>
            <a:off x="1907704" y="1080000"/>
            <a:ext cx="694366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fr-FR" sz="2400" dirty="0">
                <a:solidFill>
                  <a:srgbClr val="CC6600"/>
                </a:solidFill>
                <a:latin typeface="Arial"/>
              </a:rPr>
              <a:t>Décrivez vos procédures de stockage et de sauvegarde</a:t>
            </a:r>
            <a:endParaRPr kumimoji="0" lang="fr-FR" sz="2400" i="0" u="none" strike="noStrike" kern="1200" cap="none" spc="0" normalizeH="0" baseline="0" noProof="0" dirty="0">
              <a:ln>
                <a:noFill/>
              </a:ln>
              <a:solidFill>
                <a:srgbClr val="CC6600"/>
              </a:solidFill>
              <a:effectLst/>
              <a:uLnTx/>
              <a:uFillTx/>
              <a:latin typeface="Arial"/>
              <a:cs typeface="Times New Roman"/>
            </a:endParaRPr>
          </a:p>
        </p:txBody>
      </p:sp>
      <p:pic>
        <p:nvPicPr>
          <p:cNvPr id="8" name="Image 7">
            <a:extLst>
              <a:ext uri="{FF2B5EF4-FFF2-40B4-BE49-F238E27FC236}">
                <a16:creationId xmlns:a16="http://schemas.microsoft.com/office/drawing/2014/main" id="{51F8445D-646C-43CD-B765-EA5FB56895DA}"/>
              </a:ext>
            </a:extLst>
          </p:cNvPr>
          <p:cNvPicPr>
            <a:picLocks noChangeAspect="1"/>
          </p:cNvPicPr>
          <p:nvPr/>
        </p:nvPicPr>
        <p:blipFill>
          <a:blip r:embed="rId5"/>
          <a:stretch>
            <a:fillRect/>
          </a:stretch>
        </p:blipFill>
        <p:spPr>
          <a:xfrm>
            <a:off x="467544" y="1080000"/>
            <a:ext cx="1457070" cy="1103472"/>
          </a:xfrm>
          <a:prstGeom prst="rect">
            <a:avLst/>
          </a:prstGeom>
        </p:spPr>
      </p:pic>
      <p:sp>
        <p:nvSpPr>
          <p:cNvPr id="10" name="Titre 1">
            <a:extLst>
              <a:ext uri="{FF2B5EF4-FFF2-40B4-BE49-F238E27FC236}">
                <a16:creationId xmlns:a16="http://schemas.microsoft.com/office/drawing/2014/main" id="{3E2A2AE6-4DCD-4D43-B83C-9CA2CBE4D10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3.1 Stockage et sauvegarde</a:t>
            </a:r>
          </a:p>
        </p:txBody>
      </p:sp>
      <p:grpSp>
        <p:nvGrpSpPr>
          <p:cNvPr id="13" name="Groupe 12">
            <a:extLst>
              <a:ext uri="{FF2B5EF4-FFF2-40B4-BE49-F238E27FC236}">
                <a16:creationId xmlns:a16="http://schemas.microsoft.com/office/drawing/2014/main" id="{DA07E500-AA3E-4865-B1AC-F9115EECE7FB}"/>
              </a:ext>
            </a:extLst>
          </p:cNvPr>
          <p:cNvGrpSpPr/>
          <p:nvPr/>
        </p:nvGrpSpPr>
        <p:grpSpPr>
          <a:xfrm>
            <a:off x="2880000" y="5400000"/>
            <a:ext cx="2308556" cy="430887"/>
            <a:chOff x="854938" y="5574686"/>
            <a:chExt cx="2308556" cy="430887"/>
          </a:xfrm>
        </p:grpSpPr>
        <p:sp>
          <p:nvSpPr>
            <p:cNvPr id="14" name="ZoneTexte 13">
              <a:extLst>
                <a:ext uri="{FF2B5EF4-FFF2-40B4-BE49-F238E27FC236}">
                  <a16:creationId xmlns:a16="http://schemas.microsoft.com/office/drawing/2014/main" id="{617AB4B0-4671-49BA-9C26-1BE301050210}"/>
                </a:ext>
              </a:extLst>
            </p:cNvPr>
            <p:cNvSpPr txBox="1"/>
            <p:nvPr/>
          </p:nvSpPr>
          <p:spPr>
            <a:xfrm>
              <a:off x="1502462" y="5574686"/>
              <a:ext cx="1661032" cy="430887"/>
            </a:xfrm>
            <a:prstGeom prst="rect">
              <a:avLst/>
            </a:prstGeom>
            <a:noFill/>
          </p:spPr>
          <p:txBody>
            <a:bodyPr wrap="none" rtlCol="0">
              <a:spAutoFit/>
            </a:bodyPr>
            <a:lstStyle/>
            <a:p>
              <a:r>
                <a:rPr lang="fr-FR" sz="2200" b="1" dirty="0">
                  <a:solidFill>
                    <a:srgbClr val="0070C0"/>
                  </a:solidFill>
                </a:rPr>
                <a:t>10 minutes</a:t>
              </a:r>
            </a:p>
          </p:txBody>
        </p:sp>
        <p:sp>
          <p:nvSpPr>
            <p:cNvPr id="15" name="Flèche : droite 14">
              <a:extLst>
                <a:ext uri="{FF2B5EF4-FFF2-40B4-BE49-F238E27FC236}">
                  <a16:creationId xmlns:a16="http://schemas.microsoft.com/office/drawing/2014/main" id="{23A19200-BA22-4B9F-B4E0-7B292001559B}"/>
                </a:ext>
              </a:extLst>
            </p:cNvPr>
            <p:cNvSpPr/>
            <p:nvPr/>
          </p:nvSpPr>
          <p:spPr>
            <a:xfrm>
              <a:off x="854938" y="5655171"/>
              <a:ext cx="607023" cy="24565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dirty="0"/>
            </a:p>
          </p:txBody>
        </p:sp>
      </p:grpSp>
      <p:sp>
        <p:nvSpPr>
          <p:cNvPr id="17" name="ZoneTexte 16">
            <a:extLst>
              <a:ext uri="{FF2B5EF4-FFF2-40B4-BE49-F238E27FC236}">
                <a16:creationId xmlns:a16="http://schemas.microsoft.com/office/drawing/2014/main" id="{923DC910-0364-49BE-B6C1-E1F9EDE8F3E5}"/>
              </a:ext>
            </a:extLst>
          </p:cNvPr>
          <p:cNvSpPr txBox="1"/>
          <p:nvPr/>
        </p:nvSpPr>
        <p:spPr>
          <a:xfrm>
            <a:off x="766110" y="2640975"/>
            <a:ext cx="7910345"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r>
              <a:rPr kumimoji="0" lang="fr-FR" sz="2400" b="0" i="0" u="none" strike="noStrike" kern="1200" cap="none" spc="0" normalizeH="0" baseline="0" noProof="0" dirty="0">
                <a:ln>
                  <a:noFill/>
                </a:ln>
                <a:solidFill>
                  <a:schemeClr val="tx1"/>
                </a:solidFill>
                <a:effectLst/>
                <a:uLnTx/>
                <a:uFillTx/>
              </a:rPr>
              <a:t>Où sont stockées vos données</a:t>
            </a:r>
          </a:p>
          <a:p>
            <a:r>
              <a:rPr lang="fr-FR" sz="2400" dirty="0">
                <a:solidFill>
                  <a:schemeClr val="tx1"/>
                </a:solidFill>
              </a:rPr>
              <a:t>Combien de sauvegarde faites-vous par mois ?</a:t>
            </a:r>
          </a:p>
          <a:p>
            <a:r>
              <a:rPr lang="fr-FR" sz="2400" dirty="0">
                <a:solidFill>
                  <a:schemeClr val="tx1"/>
                </a:solidFill>
              </a:rPr>
              <a:t>Sur quels supports ?</a:t>
            </a:r>
          </a:p>
        </p:txBody>
      </p:sp>
    </p:spTree>
    <p:extLst>
      <p:ext uri="{BB962C8B-B14F-4D97-AF65-F5344CB8AC3E}">
        <p14:creationId xmlns:p14="http://schemas.microsoft.com/office/powerpoint/2010/main" val="2356842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D4C8A6DE-371C-4C56-B85C-21FCE4C75056}"/>
              </a:ext>
            </a:extLst>
          </p:cNvPr>
          <p:cNvSpPr txBox="1"/>
          <p:nvPr/>
        </p:nvSpPr>
        <p:spPr>
          <a:xfrm>
            <a:off x="4355976" y="6402705"/>
            <a:ext cx="3575873"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3"/>
              </a:rPr>
              <a:t>https://dmp.opidor.fr/plans/5082/export.pdf</a:t>
            </a: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p>
        </p:txBody>
      </p:sp>
      <p:sp>
        <p:nvSpPr>
          <p:cNvPr id="22" name="Titre 1">
            <a:extLst>
              <a:ext uri="{FF2B5EF4-FFF2-40B4-BE49-F238E27FC236}">
                <a16:creationId xmlns:a16="http://schemas.microsoft.com/office/drawing/2014/main" id="{21BA4B34-E51E-4B00-84E4-24B62618E0E6}"/>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3.1 Exemple du projet IMPRINT</a:t>
            </a:r>
          </a:p>
        </p:txBody>
      </p:sp>
      <p:sp>
        <p:nvSpPr>
          <p:cNvPr id="16" name="ZoneTexte 15">
            <a:extLst>
              <a:ext uri="{FF2B5EF4-FFF2-40B4-BE49-F238E27FC236}">
                <a16:creationId xmlns:a16="http://schemas.microsoft.com/office/drawing/2014/main" id="{5E12DC79-F914-4A18-83D4-EF6F4DF7F99C}"/>
              </a:ext>
            </a:extLst>
          </p:cNvPr>
          <p:cNvSpPr txBox="1"/>
          <p:nvPr/>
        </p:nvSpPr>
        <p:spPr>
          <a:xfrm>
            <a:off x="496402" y="1692091"/>
            <a:ext cx="832407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Sur toute la durée du projet, les données et métadonnées générées seront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hébérgées</a:t>
            </a:r>
            <a:r>
              <a:rPr kumimoji="0" lang="fr-FR" sz="2000" b="0" i="0" u="none" strike="noStrike" kern="1200" cap="none" spc="0" normalizeH="0" baseline="0" noProof="0" dirty="0">
                <a:ln>
                  <a:noFill/>
                </a:ln>
                <a:solidFill>
                  <a:prstClr val="black"/>
                </a:solidFill>
                <a:effectLst/>
                <a:uLnTx/>
                <a:uFillTx/>
                <a:latin typeface="Calibri"/>
                <a:ea typeface="+mn-ea"/>
                <a:cs typeface="+mn-cs"/>
              </a:rPr>
              <a:t> sur les </a:t>
            </a:r>
            <a:r>
              <a:rPr kumimoji="0" lang="fr-FR" sz="2000" b="1" i="0" u="none" strike="noStrike" kern="1200" cap="none" spc="0" normalizeH="0" baseline="0" noProof="0" dirty="0">
                <a:ln>
                  <a:noFill/>
                </a:ln>
                <a:solidFill>
                  <a:srgbClr val="F79646">
                    <a:lumMod val="75000"/>
                  </a:srgbClr>
                </a:solidFill>
                <a:effectLst/>
                <a:uLnTx/>
                <a:uFillTx/>
                <a:latin typeface="Calibri"/>
                <a:ea typeface="+mn-ea"/>
                <a:cs typeface="+mn-cs"/>
              </a:rPr>
              <a:t>postes de travail chiffrés </a:t>
            </a:r>
            <a:r>
              <a:rPr kumimoji="0" lang="fr-FR" sz="2000" b="0" i="0" u="none" strike="noStrike" kern="1200" cap="none" spc="0" normalizeH="0" baseline="0" noProof="0" dirty="0">
                <a:ln>
                  <a:noFill/>
                </a:ln>
                <a:solidFill>
                  <a:prstClr val="black"/>
                </a:solidFill>
                <a:effectLst/>
                <a:uLnTx/>
                <a:uFillTx/>
                <a:latin typeface="Calibri"/>
                <a:ea typeface="+mn-ea"/>
                <a:cs typeface="+mn-cs"/>
              </a:rPr>
              <a:t>des membres du projet IMPRINT.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Pour les données les plus volumineuses (données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LiDAR</a:t>
            </a:r>
            <a:r>
              <a:rPr kumimoji="0" lang="fr-FR" sz="2000" b="0" i="0" u="none" strike="noStrike" kern="1200" cap="none" spc="0" normalizeH="0" baseline="0" noProof="0" dirty="0">
                <a:ln>
                  <a:noFill/>
                </a:ln>
                <a:solidFill>
                  <a:prstClr val="black"/>
                </a:solidFill>
                <a:effectLst/>
                <a:uLnTx/>
                <a:uFillTx/>
                <a:latin typeface="Calibri"/>
                <a:ea typeface="+mn-ea"/>
                <a:cs typeface="+mn-cs"/>
              </a:rPr>
              <a:t>), il est prévu l'achat d'un </a:t>
            </a:r>
            <a:r>
              <a:rPr kumimoji="0" lang="fr-FR" sz="2000" b="1" i="0" u="none" strike="noStrike" kern="1200" cap="none" spc="0" normalizeH="0" baseline="0" noProof="0" dirty="0">
                <a:ln>
                  <a:noFill/>
                </a:ln>
                <a:solidFill>
                  <a:srgbClr val="F79646">
                    <a:lumMod val="75000"/>
                  </a:srgbClr>
                </a:solidFill>
                <a:effectLst/>
                <a:uLnTx/>
                <a:uFillTx/>
                <a:latin typeface="Calibri"/>
                <a:ea typeface="+mn-ea"/>
                <a:cs typeface="+mn-cs"/>
              </a:rPr>
              <a:t>disque dur externe</a:t>
            </a:r>
            <a:r>
              <a:rPr kumimoji="0" lang="fr-FR" sz="2000" b="0" i="0" u="none" strike="noStrike" kern="1200" cap="none" spc="0" normalizeH="0" baseline="0" noProof="0" dirty="0">
                <a:ln>
                  <a:noFill/>
                </a:ln>
                <a:solidFill>
                  <a:prstClr val="black"/>
                </a:solidFill>
                <a:effectLst/>
                <a:uLnTx/>
                <a:uFillTx/>
                <a:latin typeface="Calibri"/>
                <a:ea typeface="+mn-ea"/>
                <a:cs typeface="+mn-cs"/>
              </a:rPr>
              <a:t>, qui sera également </a:t>
            </a:r>
            <a:r>
              <a:rPr kumimoji="0" lang="fr-FR" sz="2000" b="1" i="0" u="none" strike="noStrike" kern="1200" cap="none" spc="0" normalizeH="0" baseline="0" noProof="0" dirty="0">
                <a:ln>
                  <a:noFill/>
                </a:ln>
                <a:solidFill>
                  <a:srgbClr val="F79646">
                    <a:lumMod val="75000"/>
                  </a:srgbClr>
                </a:solidFill>
                <a:effectLst/>
                <a:uLnTx/>
                <a:uFillTx/>
                <a:latin typeface="Calibri"/>
                <a:ea typeface="+mn-ea"/>
                <a:cs typeface="+mn-cs"/>
              </a:rPr>
              <a:t>chiffré</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Pour les données microclimatiques et les données des inventaires dendrométriques, floristiques et faunistiques et pour toutes les infos relatives au projet, il est prévu d'utiliser un </a:t>
            </a:r>
            <a:r>
              <a:rPr kumimoji="0" lang="fr-FR" sz="2000" b="0" i="0" u="none" strike="noStrike" kern="1200" cap="none" spc="0" normalizeH="0" baseline="0" noProof="0" dirty="0">
                <a:ln>
                  <a:noFill/>
                </a:ln>
                <a:solidFill>
                  <a:srgbClr val="F79646">
                    <a:lumMod val="75000"/>
                  </a:srgbClr>
                </a:solidFill>
                <a:effectLst/>
                <a:uLnTx/>
                <a:uFillTx/>
                <a:latin typeface="Calibri"/>
                <a:ea typeface="+mn-ea"/>
                <a:cs typeface="+mn-cs"/>
              </a:rPr>
              <a:t>dossier partagé "IMPRINT" </a:t>
            </a:r>
            <a:r>
              <a:rPr kumimoji="0" lang="fr-FR" sz="2000" b="0" i="0" u="none" strike="noStrike" kern="1200" cap="none" spc="0" normalizeH="0" baseline="0" noProof="0" dirty="0">
                <a:ln>
                  <a:noFill/>
                </a:ln>
                <a:solidFill>
                  <a:prstClr val="black"/>
                </a:solidFill>
                <a:effectLst/>
                <a:uLnTx/>
                <a:uFillTx/>
                <a:latin typeface="Calibri"/>
                <a:ea typeface="+mn-ea"/>
                <a:cs typeface="+mn-cs"/>
              </a:rPr>
              <a:t>sur la </a:t>
            </a:r>
            <a:r>
              <a:rPr kumimoji="0" lang="fr-FR" sz="2000" b="0" i="0" u="none" strike="noStrike" kern="1200" cap="none" spc="0" normalizeH="0" baseline="0" noProof="0" dirty="0">
                <a:ln>
                  <a:noFill/>
                </a:ln>
                <a:solidFill>
                  <a:srgbClr val="F79646">
                    <a:lumMod val="75000"/>
                  </a:srgbClr>
                </a:solidFill>
                <a:effectLst/>
                <a:uLnTx/>
                <a:uFillTx/>
                <a:latin typeface="Calibri"/>
                <a:ea typeface="+mn-ea"/>
                <a:cs typeface="+mn-cs"/>
              </a:rPr>
              <a:t>plateforme de sauvegarde et partage sécurisé du CNRS</a:t>
            </a:r>
            <a:r>
              <a:rPr kumimoji="0" lang="fr-FR" sz="2000" b="0" i="0" u="none" strike="noStrike" kern="1200" cap="none" spc="0" normalizeH="0" baseline="0" noProof="0" dirty="0">
                <a:ln>
                  <a:noFill/>
                </a:ln>
                <a:solidFill>
                  <a:prstClr val="black"/>
                </a:solidFill>
                <a:effectLst/>
                <a:uLnTx/>
                <a:uFillTx/>
                <a:latin typeface="Calibri"/>
                <a:ea typeface="+mn-ea"/>
                <a:cs typeface="+mn-cs"/>
              </a:rPr>
              <a:t> :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myCoRe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Des </a:t>
            </a:r>
            <a:r>
              <a:rPr kumimoji="0" lang="fr-FR" sz="2000" b="1" i="0" u="none" strike="noStrike" kern="1200" cap="none" spc="0" normalizeH="0" baseline="0" noProof="0" dirty="0">
                <a:ln>
                  <a:noFill/>
                </a:ln>
                <a:solidFill>
                  <a:srgbClr val="F79646">
                    <a:lumMod val="75000"/>
                  </a:srgbClr>
                </a:solidFill>
                <a:effectLst/>
                <a:uLnTx/>
                <a:uFillTx/>
                <a:latin typeface="Calibri"/>
                <a:ea typeface="+mn-ea"/>
                <a:cs typeface="+mn-cs"/>
              </a:rPr>
              <a:t>sauvegardes régulières </a:t>
            </a:r>
            <a:r>
              <a:rPr kumimoji="0" lang="fr-FR" sz="1800" b="0" i="0" u="none" strike="noStrike" kern="1200" cap="none" spc="0" normalizeH="0" baseline="0" noProof="0" dirty="0">
                <a:ln>
                  <a:noFill/>
                </a:ln>
                <a:solidFill>
                  <a:prstClr val="black"/>
                </a:solidFill>
                <a:effectLst/>
                <a:uLnTx/>
                <a:uFillTx/>
                <a:latin typeface="Calibri"/>
                <a:ea typeface="+mn-ea"/>
                <a:cs typeface="+mn-cs"/>
              </a:rPr>
              <a:t>(tous les 6 mois)</a:t>
            </a:r>
            <a:r>
              <a:rPr kumimoji="0" lang="fr-FR" sz="2000" b="0" i="0" u="none" strike="noStrike" kern="1200" cap="none" spc="0" normalizeH="0" baseline="0" noProof="0" dirty="0">
                <a:ln>
                  <a:noFill/>
                </a:ln>
                <a:solidFill>
                  <a:prstClr val="black"/>
                </a:solidFill>
                <a:effectLst/>
                <a:uLnTx/>
                <a:uFillTx/>
                <a:latin typeface="Calibri"/>
                <a:ea typeface="+mn-ea"/>
                <a:cs typeface="+mn-cs"/>
              </a:rPr>
              <a:t> de l'ensemble des données (inclues les données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LiDAR</a:t>
            </a:r>
            <a:r>
              <a:rPr kumimoji="0" lang="fr-FR" sz="2000" b="0" i="0" u="none" strike="noStrike" kern="1200" cap="none" spc="0" normalizeH="0" baseline="0" noProof="0" dirty="0">
                <a:ln>
                  <a:noFill/>
                </a:ln>
                <a:solidFill>
                  <a:prstClr val="black"/>
                </a:solidFill>
                <a:effectLst/>
                <a:uLnTx/>
                <a:uFillTx/>
                <a:latin typeface="Calibri"/>
                <a:ea typeface="+mn-ea"/>
                <a:cs typeface="+mn-cs"/>
              </a:rPr>
              <a:t>) seront effectuées </a:t>
            </a:r>
            <a:r>
              <a:rPr kumimoji="0" lang="fr-FR" sz="2000" b="1" i="0" u="none" strike="noStrike" kern="1200" cap="none" spc="0" normalizeH="0" baseline="0" noProof="0" dirty="0">
                <a:ln>
                  <a:noFill/>
                </a:ln>
                <a:solidFill>
                  <a:srgbClr val="F79646">
                    <a:lumMod val="75000"/>
                  </a:srgbClr>
                </a:solidFill>
                <a:effectLst/>
                <a:uLnTx/>
                <a:uFillTx/>
                <a:latin typeface="Calibri"/>
                <a:ea typeface="+mn-ea"/>
                <a:cs typeface="+mn-cs"/>
              </a:rPr>
              <a:t>sur le serveur NAS </a:t>
            </a:r>
            <a:r>
              <a:rPr kumimoji="0" lang="fr-FR" sz="2000" b="0" i="0" u="none" strike="noStrike" kern="1200" cap="none" spc="0" normalizeH="0" baseline="0" noProof="0" dirty="0">
                <a:ln>
                  <a:noFill/>
                </a:ln>
                <a:solidFill>
                  <a:prstClr val="black"/>
                </a:solidFill>
                <a:effectLst/>
                <a:uLnTx/>
                <a:uFillTx/>
                <a:latin typeface="Calibri"/>
                <a:ea typeface="+mn-ea"/>
                <a:cs typeface="+mn-cs"/>
              </a:rPr>
              <a:t>de l’UR EDYSAN.</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A noter également que les données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LiDAR</a:t>
            </a:r>
            <a:r>
              <a:rPr kumimoji="0" lang="fr-FR" sz="2000" b="0" i="0" u="none" strike="noStrike" kern="1200" cap="none" spc="0" normalizeH="0" baseline="0" noProof="0" dirty="0">
                <a:ln>
                  <a:noFill/>
                </a:ln>
                <a:solidFill>
                  <a:prstClr val="black"/>
                </a:solidFill>
                <a:effectLst/>
                <a:uLnTx/>
                <a:uFillTx/>
                <a:latin typeface="Calibri"/>
                <a:ea typeface="+mn-ea"/>
                <a:cs typeface="+mn-cs"/>
              </a:rPr>
              <a:t> seront partagées avec chaque agence territoriale de l'ONF concernée par le projet (FD de l'Aigoual, FD de Blois et FD de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Mormal</a:t>
            </a:r>
            <a:r>
              <a:rPr kumimoji="0" lang="fr-FR" sz="2000" b="0" i="0" u="none" strike="noStrike" kern="1200" cap="none" spc="0" normalizeH="0" baseline="0" noProof="0" dirty="0">
                <a:ln>
                  <a:noFill/>
                </a:ln>
                <a:solidFill>
                  <a:prstClr val="black"/>
                </a:solidFill>
                <a:effectLst/>
                <a:uLnTx/>
                <a:uFillTx/>
                <a:latin typeface="Calibri"/>
                <a:ea typeface="+mn-ea"/>
                <a:cs typeface="+mn-cs"/>
              </a:rPr>
              <a:t>). Cela assurera une </a:t>
            </a:r>
            <a:r>
              <a:rPr kumimoji="0" lang="fr-FR" sz="2000" b="0" i="0" u="none" strike="noStrike" kern="1200" cap="none" spc="0" normalizeH="0" baseline="0" noProof="0" dirty="0">
                <a:ln>
                  <a:noFill/>
                </a:ln>
                <a:solidFill>
                  <a:srgbClr val="F79646">
                    <a:lumMod val="75000"/>
                  </a:srgbClr>
                </a:solidFill>
                <a:effectLst/>
                <a:uLnTx/>
                <a:uFillTx/>
                <a:latin typeface="Calibri"/>
                <a:ea typeface="+mn-ea"/>
                <a:cs typeface="+mn-cs"/>
              </a:rPr>
              <a:t>sauvegarde supplémentaire</a:t>
            </a:r>
            <a:r>
              <a:rPr kumimoji="0" lang="fr-FR"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ZoneTexte 22">
            <a:extLst>
              <a:ext uri="{FF2B5EF4-FFF2-40B4-BE49-F238E27FC236}">
                <a16:creationId xmlns:a16="http://schemas.microsoft.com/office/drawing/2014/main" id="{2223F566-DCF8-4F1B-B449-B17BB6DAADF0}"/>
              </a:ext>
            </a:extLst>
          </p:cNvPr>
          <p:cNvSpPr txBox="1"/>
          <p:nvPr/>
        </p:nvSpPr>
        <p:spPr>
          <a:xfrm>
            <a:off x="540000" y="1080000"/>
            <a:ext cx="8311370" cy="47814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lnSpc>
                <a:spcPct val="114000"/>
              </a:lnSpc>
              <a:spcAft>
                <a:spcPts val="1200"/>
              </a:spcAft>
              <a:buClrTx/>
              <a:buFont typeface="Wingdings" panose="05000000000000000000" pitchFamily="2" charset="2"/>
              <a:buChar char="§"/>
              <a:defRPr/>
            </a:pPr>
            <a:r>
              <a:rPr lang="fr-FR" sz="2400" dirty="0">
                <a:solidFill>
                  <a:srgbClr val="0066FF"/>
                </a:solidFill>
              </a:rPr>
              <a:t>Procédure de stockage et de sauvegarde</a:t>
            </a:r>
          </a:p>
        </p:txBody>
      </p:sp>
      <p:pic>
        <p:nvPicPr>
          <p:cNvPr id="8" name="Image 7">
            <a:extLst>
              <a:ext uri="{FF2B5EF4-FFF2-40B4-BE49-F238E27FC236}">
                <a16:creationId xmlns:a16="http://schemas.microsoft.com/office/drawing/2014/main" id="{7F99131D-8068-46FD-A25C-FD1237E5109F}"/>
              </a:ext>
            </a:extLst>
          </p:cNvPr>
          <p:cNvPicPr>
            <a:picLocks noChangeAspect="1"/>
          </p:cNvPicPr>
          <p:nvPr/>
        </p:nvPicPr>
        <p:blipFill>
          <a:blip r:embed="rId4"/>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41592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E1BEA16D-C321-40E1-B848-40DA85F53611}"/>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SO : enjeu national</a:t>
            </a:r>
          </a:p>
        </p:txBody>
      </p:sp>
      <p:sp>
        <p:nvSpPr>
          <p:cNvPr id="24" name="ZoneTexte 23"/>
          <p:cNvSpPr txBox="1"/>
          <p:nvPr/>
        </p:nvSpPr>
        <p:spPr>
          <a:xfrm>
            <a:off x="540000" y="1080000"/>
            <a:ext cx="8567430" cy="133882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300"/>
              </a:spcAft>
              <a:buClr>
                <a:srgbClr val="0066FF"/>
              </a:buClr>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ea typeface="+mn-ea"/>
                <a:cs typeface="Times New Roman"/>
              </a:rPr>
              <a:t>Mise en application dans les projets ANR </a:t>
            </a:r>
          </a:p>
          <a:p>
            <a:pPr marL="0" marR="0" lvl="0" indent="0" algn="just" defTabSz="914400" rtl="0" eaLnBrk="1" fontAlgn="auto" latinLnBrk="0" hangingPunct="1">
              <a:lnSpc>
                <a:spcPct val="100000"/>
              </a:lnSpc>
              <a:spcBef>
                <a:spcPts val="300"/>
              </a:spcBef>
              <a:spcAft>
                <a:spcPts val="300"/>
              </a:spcAft>
              <a:buClr>
                <a:srgbClr val="0066FF"/>
              </a:buClr>
              <a:buSzTx/>
              <a:buFont typeface="Wingdings" panose="05000000000000000000" pitchFamily="2" charset="2"/>
              <a:buNone/>
              <a:tabLst/>
              <a:defRPr/>
            </a:pPr>
            <a:r>
              <a:rPr kumimoji="0" lang="fr-FR" sz="2200" b="0" i="0" u="none" strike="noStrike" kern="1200" cap="none" spc="0" normalizeH="0" baseline="0" noProof="0" dirty="0">
                <a:ln>
                  <a:noFill/>
                </a:ln>
                <a:solidFill>
                  <a:srgbClr val="0066FF"/>
                </a:solidFill>
                <a:effectLst/>
                <a:uLnTx/>
                <a:uFillTx/>
                <a:latin typeface="Arial"/>
                <a:ea typeface="+mn-ea"/>
                <a:cs typeface="Times New Roman"/>
              </a:rPr>
              <a:t>	pour encourager les bonnes pratiques de recherche</a:t>
            </a:r>
          </a:p>
          <a:p>
            <a:pPr marL="342900" marR="0" lvl="0" indent="-342900" algn="just" defTabSz="914400" rtl="0" eaLnBrk="1" fontAlgn="auto" latinLnBrk="0" hangingPunct="1">
              <a:lnSpc>
                <a:spcPct val="100000"/>
              </a:lnSpc>
              <a:spcBef>
                <a:spcPts val="600"/>
              </a:spcBef>
              <a:spcAft>
                <a:spcPts val="300"/>
              </a:spcAft>
              <a:buClr>
                <a:srgbClr val="0066FF"/>
              </a:buClr>
              <a:buSzTx/>
              <a:buFont typeface="Wingdings" panose="05000000000000000000" pitchFamily="2" charset="2"/>
              <a:buChar char="Ø"/>
              <a:tabLst/>
              <a:defRPr/>
            </a:pPr>
            <a:endParaRPr kumimoji="0" lang="fr-FR" sz="2200" b="0" i="0" u="none" strike="noStrike" kern="1200" cap="none" spc="0" normalizeH="0" baseline="0" noProof="0" dirty="0">
              <a:ln>
                <a:noFill/>
              </a:ln>
              <a:solidFill>
                <a:srgbClr val="0066FF"/>
              </a:solidFill>
              <a:effectLst/>
              <a:uLnTx/>
              <a:uFillTx/>
              <a:latin typeface="Arial"/>
              <a:ea typeface="+mn-ea"/>
              <a:cs typeface="Times New Roman"/>
            </a:endParaRPr>
          </a:p>
        </p:txBody>
      </p:sp>
      <p:pic>
        <p:nvPicPr>
          <p:cNvPr id="15" name="Image 14">
            <a:extLst>
              <a:ext uri="{FF2B5EF4-FFF2-40B4-BE49-F238E27FC236}">
                <a16:creationId xmlns:a16="http://schemas.microsoft.com/office/drawing/2014/main" id="{788EB13F-BDC3-4FDE-9ED3-F386A5E4272D}"/>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ZoneTexte 8">
            <a:extLst>
              <a:ext uri="{FF2B5EF4-FFF2-40B4-BE49-F238E27FC236}">
                <a16:creationId xmlns:a16="http://schemas.microsoft.com/office/drawing/2014/main" id="{B0828811-7DE3-4C0B-81AB-5620C23DE0D2}"/>
              </a:ext>
            </a:extLst>
          </p:cNvPr>
          <p:cNvSpPr txBox="1"/>
          <p:nvPr/>
        </p:nvSpPr>
        <p:spPr>
          <a:xfrm>
            <a:off x="683568" y="2014676"/>
            <a:ext cx="8352928" cy="38625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cs typeface="Times New Roman"/>
              </a:rPr>
              <a:t>Le coordinateur s’engage en cas de financement à :</a:t>
            </a:r>
          </a:p>
          <a:p>
            <a:pPr marL="180975" marR="0" lvl="0" indent="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cs typeface="Times New Roman"/>
              </a:rPr>
              <a:t>1: garantir le </a:t>
            </a:r>
            <a:r>
              <a:rPr kumimoji="0" lang="fr-FR" sz="2000" b="0" i="0" u="none" strike="noStrike" kern="1200" cap="none" spc="0" normalizeH="0" baseline="0" noProof="0" dirty="0">
                <a:ln>
                  <a:noFill/>
                </a:ln>
                <a:solidFill>
                  <a:srgbClr val="E2007A">
                    <a:lumMod val="60000"/>
                    <a:lumOff val="40000"/>
                  </a:srgbClr>
                </a:solidFill>
                <a:effectLst/>
                <a:uLnTx/>
                <a:uFillTx/>
                <a:latin typeface="Arial"/>
                <a:cs typeface="Times New Roman"/>
              </a:rPr>
              <a:t>libre accès immédiat aux publications scientifiques </a:t>
            </a:r>
            <a:r>
              <a:rPr kumimoji="0" lang="fr-FR" sz="2000" b="0" i="0" u="none" strike="noStrike" kern="1200" cap="none" spc="0" normalizeH="0" baseline="0" noProof="0" dirty="0">
                <a:ln>
                  <a:noFill/>
                </a:ln>
                <a:solidFill>
                  <a:prstClr val="black"/>
                </a:solidFill>
                <a:effectLst/>
                <a:uLnTx/>
                <a:uFillTx/>
                <a:latin typeface="Arial"/>
                <a:cs typeface="Times New Roman"/>
              </a:rPr>
              <a:t> </a:t>
            </a:r>
          </a:p>
          <a:p>
            <a:pPr marL="180975" marR="0" lvl="0" indent="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cs typeface="Times New Roman"/>
              </a:rPr>
              <a:t>2: livrer la V1 du </a:t>
            </a:r>
            <a:r>
              <a:rPr kumimoji="0" lang="fr-FR" sz="2000" b="0" i="0" u="none" strike="noStrike" kern="1200" cap="none" spc="0" normalizeH="0" baseline="0" noProof="0" dirty="0">
                <a:ln>
                  <a:noFill/>
                </a:ln>
                <a:solidFill>
                  <a:srgbClr val="E2007A">
                    <a:lumMod val="60000"/>
                    <a:lumOff val="40000"/>
                  </a:srgbClr>
                </a:solidFill>
                <a:effectLst/>
                <a:uLnTx/>
                <a:uFillTx/>
                <a:latin typeface="Arial"/>
                <a:cs typeface="Times New Roman"/>
              </a:rPr>
              <a:t>PGD au mois 6 du projet </a:t>
            </a:r>
            <a:r>
              <a:rPr kumimoji="0" lang="fr-FR" sz="1800" b="0" i="0" u="none" strike="noStrike" kern="1200" cap="none" spc="0" normalizeH="0" baseline="0" noProof="0" dirty="0">
                <a:ln>
                  <a:noFill/>
                </a:ln>
                <a:solidFill>
                  <a:prstClr val="black"/>
                </a:solidFill>
                <a:effectLst/>
                <a:uLnTx/>
                <a:uFillTx/>
                <a:latin typeface="Arial"/>
                <a:cs typeface="Times New Roman"/>
              </a:rPr>
              <a:t>(V2 </a:t>
            </a:r>
            <a:r>
              <a:rPr kumimoji="0" lang="fr-FR" sz="1800" b="0" i="0" u="none" strike="noStrike" kern="1200" cap="none" spc="0" normalizeH="0" baseline="0" noProof="0" dirty="0" err="1">
                <a:ln>
                  <a:noFill/>
                </a:ln>
                <a:solidFill>
                  <a:prstClr val="black"/>
                </a:solidFill>
                <a:effectLst/>
                <a:uLnTx/>
                <a:uFillTx/>
                <a:latin typeface="Arial"/>
                <a:cs typeface="Times New Roman"/>
              </a:rPr>
              <a:t>mi-projet</a:t>
            </a:r>
            <a:r>
              <a:rPr kumimoji="0" lang="fr-FR" sz="1800" b="0" i="0" u="none" strike="noStrike" kern="1200" cap="none" spc="0" normalizeH="0" baseline="0" noProof="0" dirty="0">
                <a:ln>
                  <a:noFill/>
                </a:ln>
                <a:solidFill>
                  <a:prstClr val="black"/>
                </a:solidFill>
                <a:effectLst/>
                <a:uLnTx/>
                <a:uFillTx/>
                <a:latin typeface="Arial"/>
                <a:cs typeface="Times New Roman"/>
              </a:rPr>
              <a:t>, V3 fin de projet)</a:t>
            </a:r>
          </a:p>
          <a:p>
            <a:pPr marL="180975" marR="0" lvl="0" indent="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cs typeface="Times New Roman"/>
              </a:rPr>
              <a:t>3: </a:t>
            </a:r>
            <a:r>
              <a:rPr kumimoji="0" lang="fr-FR" sz="2000" b="0" i="0" u="none" strike="noStrike" kern="1200" cap="none" spc="0" normalizeH="0" baseline="0" noProof="0" dirty="0">
                <a:ln>
                  <a:noFill/>
                </a:ln>
                <a:solidFill>
                  <a:srgbClr val="E2007A">
                    <a:lumMod val="60000"/>
                    <a:lumOff val="40000"/>
                  </a:srgbClr>
                </a:solidFill>
                <a:effectLst/>
                <a:uLnTx/>
                <a:uFillTx/>
                <a:latin typeface="Arial"/>
                <a:cs typeface="Times New Roman"/>
              </a:rPr>
              <a:t>faciliter le partage et la réutilisation des données </a:t>
            </a:r>
            <a:r>
              <a:rPr kumimoji="0" lang="fr-FR" sz="2000" b="0" i="0" u="none" strike="noStrike" kern="1200" cap="none" spc="0" normalizeH="0" baseline="0" noProof="0" dirty="0">
                <a:ln>
                  <a:noFill/>
                </a:ln>
                <a:solidFill>
                  <a:prstClr val="black"/>
                </a:solidFill>
                <a:effectLst/>
                <a:uLnTx/>
                <a:uFillTx/>
                <a:latin typeface="Arial"/>
                <a:cs typeface="Times New Roman"/>
              </a:rPr>
              <a:t>en particulier pour les données liées aux publications:</a:t>
            </a:r>
          </a:p>
          <a:p>
            <a:pPr marL="628650" marR="0" lvl="1"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en </a:t>
            </a:r>
            <a:r>
              <a:rPr kumimoji="0" lang="fr-FR" sz="1800" b="0" i="0" u="none" strike="noStrike" kern="1200" cap="none" spc="0" normalizeH="0" baseline="0" noProof="0" dirty="0">
                <a:ln>
                  <a:noFill/>
                </a:ln>
                <a:solidFill>
                  <a:srgbClr val="E2007A">
                    <a:lumMod val="60000"/>
                    <a:lumOff val="40000"/>
                  </a:srgbClr>
                </a:solidFill>
                <a:effectLst/>
                <a:uLnTx/>
                <a:uFillTx/>
                <a:latin typeface="Arial"/>
                <a:ea typeface="+mn-ea"/>
                <a:cs typeface="+mn-cs"/>
              </a:rPr>
              <a:t>déposant les données dans des entrepôts</a:t>
            </a:r>
            <a:r>
              <a:rPr kumimoji="0" lang="fr-FR" sz="1800" b="0" i="0" u="none" strike="noStrike" kern="1200" cap="none" spc="0" normalizeH="0" baseline="0" noProof="0" dirty="0">
                <a:ln>
                  <a:noFill/>
                </a:ln>
                <a:solidFill>
                  <a:prstClr val="black"/>
                </a:solidFill>
                <a:effectLst/>
                <a:uLnTx/>
                <a:uFillTx/>
                <a:latin typeface="Arial"/>
                <a:ea typeface="+mn-ea"/>
                <a:cs typeface="+mn-cs"/>
              </a:rPr>
              <a:t> de confiance </a:t>
            </a:r>
          </a:p>
          <a:p>
            <a:pPr marL="628650" marR="0" lvl="1" indent="-1809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en adoptant une démarche FAIR (Facile à trouver, Accessible, Interopérable, Réutilisable) conforme au principe « aussi ouvert que possible, aussi fermé que nécessaire ». </a:t>
            </a:r>
          </a:p>
          <a:p>
            <a:pPr marL="180975" marR="0" lvl="0" indent="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cs typeface="Times New Roman"/>
              </a:rPr>
              <a:t>4: mettre à disposition, si possible, les </a:t>
            </a:r>
            <a:r>
              <a:rPr kumimoji="0" lang="fr-FR" sz="2000" b="0" i="0" u="none" strike="noStrike" kern="1200" cap="none" spc="0" normalizeH="0" baseline="0" noProof="0" dirty="0">
                <a:ln>
                  <a:noFill/>
                </a:ln>
                <a:solidFill>
                  <a:srgbClr val="E2007A">
                    <a:lumMod val="60000"/>
                    <a:lumOff val="40000"/>
                  </a:srgbClr>
                </a:solidFill>
                <a:effectLst/>
                <a:uLnTx/>
                <a:uFillTx/>
                <a:latin typeface="Arial"/>
                <a:cs typeface="Times New Roman"/>
              </a:rPr>
              <a:t>logiciels et codes sources</a:t>
            </a:r>
            <a:r>
              <a:rPr kumimoji="0" lang="fr-FR" sz="2000" b="0" i="0" u="none" strike="noStrike" kern="1200" cap="none" spc="0" normalizeH="0" baseline="0" noProof="0" dirty="0">
                <a:ln>
                  <a:noFill/>
                </a:ln>
                <a:solidFill>
                  <a:prstClr val="black"/>
                </a:solidFill>
                <a:effectLst/>
                <a:uLnTx/>
                <a:uFillTx/>
                <a:latin typeface="Arial"/>
                <a:cs typeface="Times New Roman"/>
              </a:rPr>
              <a:t>.</a:t>
            </a:r>
          </a:p>
        </p:txBody>
      </p:sp>
      <p:pic>
        <p:nvPicPr>
          <p:cNvPr id="2" name="Image 1">
            <a:extLst>
              <a:ext uri="{FF2B5EF4-FFF2-40B4-BE49-F238E27FC236}">
                <a16:creationId xmlns:a16="http://schemas.microsoft.com/office/drawing/2014/main" id="{6D3C0381-2654-47BC-9E27-739117F9C19C}"/>
              </a:ext>
            </a:extLst>
          </p:cNvPr>
          <p:cNvPicPr>
            <a:picLocks noChangeAspect="1"/>
          </p:cNvPicPr>
          <p:nvPr/>
        </p:nvPicPr>
        <p:blipFill>
          <a:blip r:embed="rId4"/>
          <a:stretch>
            <a:fillRect/>
          </a:stretch>
        </p:blipFill>
        <p:spPr>
          <a:xfrm>
            <a:off x="7712241" y="116632"/>
            <a:ext cx="1071759" cy="1507313"/>
          </a:xfrm>
          <a:prstGeom prst="rect">
            <a:avLst/>
          </a:prstGeom>
        </p:spPr>
      </p:pic>
    </p:spTree>
    <p:extLst>
      <p:ext uri="{BB962C8B-B14F-4D97-AF65-F5344CB8AC3E}">
        <p14:creationId xmlns:p14="http://schemas.microsoft.com/office/powerpoint/2010/main" val="229139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21BA4B34-E51E-4B00-84E4-24B62618E0E6}"/>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3.1 Exemple du projet ZERO BRINE</a:t>
            </a:r>
          </a:p>
        </p:txBody>
      </p:sp>
      <p:sp>
        <p:nvSpPr>
          <p:cNvPr id="3" name="ZoneTexte 2">
            <a:extLst>
              <a:ext uri="{FF2B5EF4-FFF2-40B4-BE49-F238E27FC236}">
                <a16:creationId xmlns:a16="http://schemas.microsoft.com/office/drawing/2014/main" id="{09CADD28-80B2-4941-B1E3-15AE5E814306}"/>
              </a:ext>
            </a:extLst>
          </p:cNvPr>
          <p:cNvSpPr txBox="1"/>
          <p:nvPr/>
        </p:nvSpPr>
        <p:spPr>
          <a:xfrm>
            <a:off x="2915816" y="6309320"/>
            <a:ext cx="5112568" cy="351504"/>
          </a:xfrm>
          <a:prstGeom prst="rect">
            <a:avLst/>
          </a:prstGeom>
        </p:spPr>
        <p:txBody>
          <a:bodyPr vert="horz" wrap="square" lIns="91440" tIns="45720" rIns="91440" bIns="45720" rtlCol="0">
            <a:normAutofit/>
          </a:bodyPr>
          <a:lstStyle/>
          <a:p>
            <a:r>
              <a:rPr lang="fr-FR" sz="1400" dirty="0">
                <a:hlinkClick r:id="rId3"/>
              </a:rPr>
              <a:t>https://libereurope.eu/dmp/zero-brine-data-management-plan/</a:t>
            </a:r>
            <a:r>
              <a:rPr lang="fr-FR" sz="1400" dirty="0"/>
              <a:t> </a:t>
            </a:r>
          </a:p>
        </p:txBody>
      </p:sp>
      <p:pic>
        <p:nvPicPr>
          <p:cNvPr id="2" name="Image 1">
            <a:extLst>
              <a:ext uri="{FF2B5EF4-FFF2-40B4-BE49-F238E27FC236}">
                <a16:creationId xmlns:a16="http://schemas.microsoft.com/office/drawing/2014/main" id="{DB267C38-F4AB-4697-85F4-5ADD85E43EF4}"/>
              </a:ext>
            </a:extLst>
          </p:cNvPr>
          <p:cNvPicPr>
            <a:picLocks noChangeAspect="1"/>
          </p:cNvPicPr>
          <p:nvPr/>
        </p:nvPicPr>
        <p:blipFill>
          <a:blip r:embed="rId4"/>
          <a:stretch>
            <a:fillRect/>
          </a:stretch>
        </p:blipFill>
        <p:spPr>
          <a:xfrm>
            <a:off x="324763" y="1124744"/>
            <a:ext cx="8495709" cy="4987316"/>
          </a:xfrm>
          <a:prstGeom prst="rect">
            <a:avLst/>
          </a:prstGeom>
        </p:spPr>
      </p:pic>
      <p:sp>
        <p:nvSpPr>
          <p:cNvPr id="12" name="Bulle narrative : rectangle 11">
            <a:extLst>
              <a:ext uri="{FF2B5EF4-FFF2-40B4-BE49-F238E27FC236}">
                <a16:creationId xmlns:a16="http://schemas.microsoft.com/office/drawing/2014/main" id="{2402233D-0DEB-4FC7-8926-4057A445CAC7}"/>
              </a:ext>
            </a:extLst>
          </p:cNvPr>
          <p:cNvSpPr/>
          <p:nvPr/>
        </p:nvSpPr>
        <p:spPr>
          <a:xfrm>
            <a:off x="7092280" y="836712"/>
            <a:ext cx="1946835" cy="616829"/>
          </a:xfrm>
          <a:prstGeom prst="wedgeRectCallout">
            <a:avLst>
              <a:gd name="adj1" fmla="val -75739"/>
              <a:gd name="adj2" fmla="val 17257"/>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Calibri"/>
                <a:ea typeface="+mn-ea"/>
                <a:cs typeface="+mn-cs"/>
              </a:rPr>
              <a:t>Décliné pour les 10 </a:t>
            </a:r>
            <a:r>
              <a:rPr kumimoji="0" lang="fr-FR" b="0" i="0" u="none" strike="noStrike" kern="1200" cap="none" spc="0" normalizeH="0" baseline="0" noProof="0" dirty="0" err="1">
                <a:ln>
                  <a:noFill/>
                </a:ln>
                <a:solidFill>
                  <a:prstClr val="black"/>
                </a:solidFill>
                <a:effectLst/>
                <a:uLnTx/>
                <a:uFillTx/>
                <a:latin typeface="Calibri"/>
                <a:ea typeface="+mn-ea"/>
                <a:cs typeface="+mn-cs"/>
              </a:rPr>
              <a:t>WPs</a:t>
            </a:r>
            <a:endParaRPr kumimoji="0" lang="fr-FR"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contenu 4">
            <a:extLst>
              <a:ext uri="{FF2B5EF4-FFF2-40B4-BE49-F238E27FC236}">
                <a16:creationId xmlns:a16="http://schemas.microsoft.com/office/drawing/2014/main" id="{BE5AA851-DCEA-4F5D-A709-4C171B446A48}"/>
              </a:ext>
            </a:extLst>
          </p:cNvPr>
          <p:cNvSpPr>
            <a:spLocks noGrp="1"/>
          </p:cNvSpPr>
          <p:nvPr>
            <p:ph idx="1"/>
          </p:nvPr>
        </p:nvSpPr>
        <p:spPr/>
        <p:txBody>
          <a:bodyPr/>
          <a:lstStyle/>
          <a:p>
            <a:endParaRPr lang="fr-FR" dirty="0"/>
          </a:p>
          <a:p>
            <a:endParaRPr lang="fr-FR" dirty="0"/>
          </a:p>
        </p:txBody>
      </p:sp>
      <p:pic>
        <p:nvPicPr>
          <p:cNvPr id="7" name="Image 6">
            <a:extLst>
              <a:ext uri="{FF2B5EF4-FFF2-40B4-BE49-F238E27FC236}">
                <a16:creationId xmlns:a16="http://schemas.microsoft.com/office/drawing/2014/main" id="{CE09E411-1E34-45F1-BEF7-0C5E9EF9C153}"/>
              </a:ext>
            </a:extLst>
          </p:cNvPr>
          <p:cNvPicPr>
            <a:picLocks noChangeAspect="1"/>
          </p:cNvPicPr>
          <p:nvPr/>
        </p:nvPicPr>
        <p:blipFill>
          <a:blip r:embed="rId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5932657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39999" y="1080000"/>
            <a:ext cx="8550291" cy="476792"/>
          </a:xfrm>
        </p:spPr>
        <p:txBody>
          <a:bodyPr>
            <a:noAutofit/>
          </a:bodyPr>
          <a:lstStyle/>
          <a:p>
            <a:pPr>
              <a:spcBef>
                <a:spcPts val="0"/>
              </a:spcBef>
              <a:spcAft>
                <a:spcPts val="300"/>
              </a:spcAft>
              <a:buClr>
                <a:srgbClr val="0070C0"/>
              </a:buClr>
              <a:buFont typeface="Wingdings" panose="05000000000000000000" pitchFamily="2" charset="2"/>
              <a:buChar char="Ø"/>
              <a:defRPr/>
            </a:pPr>
            <a:r>
              <a:rPr lang="fr-FR" sz="2400" dirty="0">
                <a:solidFill>
                  <a:srgbClr val="0066FF"/>
                </a:solidFill>
                <a:cs typeface="Arial" panose="020B0604020202020204" pitchFamily="34" charset="0"/>
              </a:rPr>
              <a:t>Points à traiter</a:t>
            </a:r>
            <a:endParaRPr lang="fr-FR" sz="2400" i="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ZoneTexte 6">
            <a:extLst>
              <a:ext uri="{FF2B5EF4-FFF2-40B4-BE49-F238E27FC236}">
                <a16:creationId xmlns:a16="http://schemas.microsoft.com/office/drawing/2014/main" id="{6E290417-A5BE-46E6-AC43-D494AC906C78}"/>
              </a:ext>
            </a:extLst>
          </p:cNvPr>
          <p:cNvSpPr txBox="1"/>
          <p:nvPr/>
        </p:nvSpPr>
        <p:spPr>
          <a:xfrm>
            <a:off x="683568" y="1628800"/>
            <a:ext cx="8406722" cy="298543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l" defTabSz="914400" rtl="0" eaLnBrk="1" fontAlgn="auto" latinLnBrk="0" hangingPunct="1">
              <a:lnSpc>
                <a:spcPct val="100000"/>
              </a:lnSpc>
              <a:spcBef>
                <a:spcPts val="600"/>
              </a:spcBef>
              <a:spcAft>
                <a:spcPts val="0"/>
              </a:spcAft>
              <a:buClr>
                <a:schemeClr val="accent2">
                  <a:lumMod val="60000"/>
                  <a:lumOff val="40000"/>
                </a:schemeClr>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Avec qui les données sont-elles échangées ? Qui aura accès ?</a:t>
            </a:r>
          </a:p>
          <a:p>
            <a:pPr marL="541338" marR="0" lvl="1" indent="-187325"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Tous les partenaires du projet ? Uniquement certains pour certains WP ?</a:t>
            </a:r>
          </a:p>
          <a:p>
            <a:pPr marL="541338" marR="0" lvl="1" indent="-187325"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Quelles procédures de sécurisation si données non anonymisées ?</a:t>
            </a:r>
          </a:p>
          <a:p>
            <a:pPr algn="l">
              <a:spcBef>
                <a:spcPts val="1200"/>
              </a:spcBef>
              <a:spcAft>
                <a:spcPts val="0"/>
              </a:spcAft>
              <a:buClr>
                <a:schemeClr val="accent2">
                  <a:lumMod val="60000"/>
                  <a:lumOff val="40000"/>
                </a:schemeClr>
              </a:buClr>
              <a:buFont typeface="Wingdings" panose="05000000000000000000" pitchFamily="2" charset="2"/>
              <a:buChar char="§"/>
              <a:defRPr/>
            </a:pPr>
            <a:r>
              <a:rPr lang="fr-FR" sz="2000" dirty="0">
                <a:solidFill>
                  <a:prstClr val="black"/>
                </a:solidFill>
                <a:latin typeface="Arial" panose="020B0604020202020204" pitchFamily="34" charset="0"/>
                <a:cs typeface="Arial" panose="020B0604020202020204" pitchFamily="34" charset="0"/>
              </a:rPr>
              <a:t>Comment ? </a:t>
            </a:r>
          </a:p>
          <a:p>
            <a:pPr marL="541338" lvl="1" indent="-187325">
              <a:spcBef>
                <a:spcPts val="600"/>
              </a:spcBef>
              <a:buClr>
                <a:schemeClr val="tx1"/>
              </a:buClr>
              <a:buFont typeface="Arial" panose="020B0604020202020204" pitchFamily="34" charset="0"/>
              <a:buChar char="•"/>
              <a:defRPr/>
            </a:pPr>
            <a:r>
              <a:rPr lang="fr-FR" dirty="0">
                <a:solidFill>
                  <a:prstClr val="black"/>
                </a:solidFill>
                <a:latin typeface="Arial" panose="020B0604020202020204" pitchFamily="34" charset="0"/>
                <a:cs typeface="Arial" panose="020B0604020202020204" pitchFamily="34" charset="0"/>
              </a:rPr>
              <a:t>Plateforme dédiée et sécurisée : Alfresco (pour les documents)  </a:t>
            </a:r>
          </a:p>
          <a:p>
            <a:pPr marL="541338" lvl="1" indent="-187325">
              <a:spcBef>
                <a:spcPts val="600"/>
              </a:spcBef>
              <a:buClr>
                <a:schemeClr val="tx1"/>
              </a:buClr>
              <a:buFont typeface="Arial" panose="020B0604020202020204" pitchFamily="34" charset="0"/>
              <a:buChar char="•"/>
              <a:defRPr/>
            </a:pPr>
            <a:r>
              <a:rPr lang="fr-FR" dirty="0">
                <a:solidFill>
                  <a:prstClr val="black"/>
                </a:solidFill>
                <a:latin typeface="Arial" panose="020B0604020202020204" pitchFamily="34" charset="0"/>
                <a:cs typeface="Arial" panose="020B0604020202020204" pitchFamily="34" charset="0"/>
              </a:rPr>
              <a:t>Outil </a:t>
            </a:r>
            <a:r>
              <a:rPr lang="fr-FR" dirty="0" err="1">
                <a:solidFill>
                  <a:prstClr val="black"/>
                </a:solidFill>
                <a:latin typeface="Arial" panose="020B0604020202020204" pitchFamily="34" charset="0"/>
                <a:cs typeface="Arial" panose="020B0604020202020204" pitchFamily="34" charset="0"/>
              </a:rPr>
              <a:t>FileSender</a:t>
            </a:r>
            <a:r>
              <a:rPr lang="fr-FR" dirty="0">
                <a:solidFill>
                  <a:prstClr val="black"/>
                </a:solidFill>
                <a:latin typeface="Arial" panose="020B0604020202020204" pitchFamily="34" charset="0"/>
                <a:cs typeface="Arial" panose="020B0604020202020204" pitchFamily="34" charset="0"/>
              </a:rPr>
              <a:t> du réseau RENATER </a:t>
            </a:r>
            <a:r>
              <a:rPr lang="fr-FR" sz="1600" dirty="0">
                <a:solidFill>
                  <a:prstClr val="black"/>
                </a:solidFill>
                <a:latin typeface="Arial" panose="020B0604020202020204" pitchFamily="34" charset="0"/>
                <a:cs typeface="Arial" panose="020B0604020202020204" pitchFamily="34" charset="0"/>
              </a:rPr>
              <a:t>(</a:t>
            </a:r>
            <a:r>
              <a:rPr lang="fr-FR" sz="1600" dirty="0"/>
              <a:t>communauté Education-Recherche)</a:t>
            </a:r>
            <a:endParaRPr lang="fr-FR" sz="1600" dirty="0">
              <a:solidFill>
                <a:prstClr val="black"/>
              </a:solidFill>
              <a:latin typeface="Arial" panose="020B0604020202020204" pitchFamily="34" charset="0"/>
              <a:cs typeface="Arial" panose="020B0604020202020204" pitchFamily="34" charset="0"/>
            </a:endParaRPr>
          </a:p>
          <a:p>
            <a:pPr marL="541338" lvl="1" indent="-187325">
              <a:spcBef>
                <a:spcPts val="600"/>
              </a:spcBef>
              <a:buClr>
                <a:schemeClr val="tx1"/>
              </a:buClr>
              <a:buFont typeface="Arial" panose="020B0604020202020204" pitchFamily="34" charset="0"/>
              <a:buChar char="•"/>
              <a:defRPr/>
            </a:pPr>
            <a:r>
              <a:rPr lang="fr-FR" dirty="0">
                <a:solidFill>
                  <a:prstClr val="black"/>
                </a:solidFill>
                <a:latin typeface="Arial" panose="020B0604020202020204" pitchFamily="34" charset="0"/>
                <a:cs typeface="Arial" panose="020B0604020202020204" pitchFamily="34" charset="0"/>
              </a:rPr>
              <a:t>Entrepôt Dataverse Cirad du projet (pour les données)</a:t>
            </a:r>
          </a:p>
          <a:p>
            <a:pPr marL="541338" lvl="1" indent="-187325">
              <a:spcBef>
                <a:spcPts val="600"/>
              </a:spcBef>
              <a:buClr>
                <a:schemeClr val="tx1"/>
              </a:buClr>
              <a:buFont typeface="Arial" panose="020B0604020202020204" pitchFamily="34" charset="0"/>
              <a:buChar char="•"/>
              <a:defRPr/>
            </a:pPr>
            <a:r>
              <a:rPr lang="fr-FR" dirty="0">
                <a:solidFill>
                  <a:prstClr val="black"/>
                </a:solidFill>
                <a:latin typeface="Arial" panose="020B0604020202020204" pitchFamily="34" charset="0"/>
                <a:cs typeface="Arial" panose="020B0604020202020204" pitchFamily="34" charset="0"/>
              </a:rPr>
              <a:t>E-mails (pour fichiers n’ayant pas besoin d’être sécurisés et de petite taille)</a:t>
            </a:r>
          </a:p>
        </p:txBody>
      </p:sp>
      <p:sp>
        <p:nvSpPr>
          <p:cNvPr id="8" name="ZoneTexte 7">
            <a:extLst>
              <a:ext uri="{FF2B5EF4-FFF2-40B4-BE49-F238E27FC236}">
                <a16:creationId xmlns:a16="http://schemas.microsoft.com/office/drawing/2014/main" id="{D05C744A-1600-4EDE-89E3-647523271096}"/>
              </a:ext>
            </a:extLst>
          </p:cNvPr>
          <p:cNvSpPr txBox="1"/>
          <p:nvPr/>
        </p:nvSpPr>
        <p:spPr>
          <a:xfrm>
            <a:off x="683568" y="4725144"/>
            <a:ext cx="8262706" cy="113877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l" fontAlgn="auto">
              <a:lnSpc>
                <a:spcPct val="100000"/>
              </a:lnSpc>
              <a:spcAft>
                <a:spcPts val="0"/>
              </a:spcAft>
              <a:buClr>
                <a:schemeClr val="accent2">
                  <a:lumMod val="60000"/>
                  <a:lumOff val="40000"/>
                </a:schemeClr>
              </a:buClr>
              <a:buSzTx/>
              <a:buFont typeface="Wingdings" panose="05000000000000000000" pitchFamily="2" charset="2"/>
              <a:buChar char="§"/>
              <a:tabLst/>
              <a:defRPr/>
            </a:pPr>
            <a:r>
              <a:rPr lang="fr-FR" sz="2000" dirty="0">
                <a:solidFill>
                  <a:prstClr val="black"/>
                </a:solidFill>
                <a:latin typeface="Arial" panose="020B0604020202020204" pitchFamily="34" charset="0"/>
                <a:cs typeface="Arial" panose="020B0604020202020204" pitchFamily="34" charset="0"/>
              </a:rPr>
              <a:t>Selon quelles modalités ?</a:t>
            </a:r>
          </a:p>
          <a:p>
            <a:pPr marL="541338" lvl="1" indent="-187325">
              <a:spcBef>
                <a:spcPts val="600"/>
              </a:spcBef>
              <a:buClr>
                <a:schemeClr val="tx1"/>
              </a:buClr>
              <a:buFont typeface="Arial" panose="020B0604020202020204" pitchFamily="34" charset="0"/>
              <a:buChar char="•"/>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Accord de consortium ? Contrat </a:t>
            </a:r>
            <a:r>
              <a:rPr lang="fr-FR" dirty="0">
                <a:solidFill>
                  <a:prstClr val="black"/>
                </a:solidFill>
                <a:latin typeface="Arial" panose="020B0604020202020204" pitchFamily="34" charset="0"/>
                <a:cs typeface="Arial" panose="020B0604020202020204" pitchFamily="34" charset="0"/>
              </a:rPr>
              <a:t>de collaboration </a:t>
            </a: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entre partenaires ?</a:t>
            </a:r>
          </a:p>
          <a:p>
            <a:pPr marL="541338" lvl="1" indent="-187325">
              <a:spcBef>
                <a:spcPts val="600"/>
              </a:spcBef>
              <a:buClr>
                <a:schemeClr val="tx1"/>
              </a:buClr>
              <a:buFont typeface="Arial" panose="020B0604020202020204" pitchFamily="34" charset="0"/>
              <a:buChar char="•"/>
              <a:defRPr/>
            </a:pPr>
            <a:r>
              <a:rPr lang="fr-FR" dirty="0">
                <a:solidFill>
                  <a:prstClr val="black"/>
                </a:solidFill>
                <a:latin typeface="Arial" panose="020B0604020202020204" pitchFamily="34" charset="0"/>
                <a:cs typeface="Arial" panose="020B0604020202020204" pitchFamily="34" charset="0"/>
              </a:rPr>
              <a:t>Modalités définies dans le PGD ?</a:t>
            </a:r>
            <a:endPar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itre 1">
            <a:extLst>
              <a:ext uri="{FF2B5EF4-FFF2-40B4-BE49-F238E27FC236}">
                <a16:creationId xmlns:a16="http://schemas.microsoft.com/office/drawing/2014/main" id="{905D405C-CB21-4FDC-B959-260241A61D1F}"/>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3.2 Partage entre partenaires</a:t>
            </a:r>
          </a:p>
        </p:txBody>
      </p:sp>
    </p:spTree>
    <p:extLst>
      <p:ext uri="{BB962C8B-B14F-4D97-AF65-F5344CB8AC3E}">
        <p14:creationId xmlns:p14="http://schemas.microsoft.com/office/powerpoint/2010/main" val="10961705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D4C8A6DE-371C-4C56-B85C-21FCE4C75056}"/>
              </a:ext>
            </a:extLst>
          </p:cNvPr>
          <p:cNvSpPr txBox="1"/>
          <p:nvPr/>
        </p:nvSpPr>
        <p:spPr>
          <a:xfrm>
            <a:off x="4211960" y="6402705"/>
            <a:ext cx="3575873"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3"/>
              </a:rPr>
              <a:t>https://dmp.opidor.fr/plans/5082/export.pdf</a:t>
            </a: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p>
        </p:txBody>
      </p:sp>
      <p:sp>
        <p:nvSpPr>
          <p:cNvPr id="22" name="Titre 1">
            <a:extLst>
              <a:ext uri="{FF2B5EF4-FFF2-40B4-BE49-F238E27FC236}">
                <a16:creationId xmlns:a16="http://schemas.microsoft.com/office/drawing/2014/main" id="{21BA4B34-E51E-4B00-84E4-24B62618E0E6}"/>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3.2 Exemple du projet IMPRINT</a:t>
            </a:r>
          </a:p>
        </p:txBody>
      </p:sp>
      <p:sp>
        <p:nvSpPr>
          <p:cNvPr id="23" name="ZoneTexte 22">
            <a:extLst>
              <a:ext uri="{FF2B5EF4-FFF2-40B4-BE49-F238E27FC236}">
                <a16:creationId xmlns:a16="http://schemas.microsoft.com/office/drawing/2014/main" id="{2223F566-DCF8-4F1B-B449-B17BB6DAADF0}"/>
              </a:ext>
            </a:extLst>
          </p:cNvPr>
          <p:cNvSpPr txBox="1"/>
          <p:nvPr/>
        </p:nvSpPr>
        <p:spPr>
          <a:xfrm>
            <a:off x="540000" y="1080000"/>
            <a:ext cx="8311370" cy="47814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lnSpc>
                <a:spcPct val="114000"/>
              </a:lnSpc>
              <a:spcAft>
                <a:spcPts val="1200"/>
              </a:spcAft>
              <a:buClrTx/>
              <a:buFont typeface="Wingdings" panose="05000000000000000000" pitchFamily="2" charset="2"/>
              <a:buChar char="§"/>
              <a:defRPr/>
            </a:pPr>
            <a:r>
              <a:rPr lang="fr-FR" sz="2400" dirty="0">
                <a:solidFill>
                  <a:srgbClr val="0066FF"/>
                </a:solidFill>
              </a:rPr>
              <a:t>Procédures de partage entre partenaires</a:t>
            </a:r>
          </a:p>
        </p:txBody>
      </p:sp>
      <p:sp>
        <p:nvSpPr>
          <p:cNvPr id="8" name="ZoneTexte 7">
            <a:extLst>
              <a:ext uri="{FF2B5EF4-FFF2-40B4-BE49-F238E27FC236}">
                <a16:creationId xmlns:a16="http://schemas.microsoft.com/office/drawing/2014/main" id="{9D7B20BE-07D6-4B4F-97BD-F7702541CF7E}"/>
              </a:ext>
            </a:extLst>
          </p:cNvPr>
          <p:cNvSpPr txBox="1"/>
          <p:nvPr/>
        </p:nvSpPr>
        <p:spPr>
          <a:xfrm>
            <a:off x="539552" y="1700808"/>
            <a:ext cx="8352928"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fr-FR" sz="2000" b="0" i="0" u="none" strike="noStrike" kern="1200" cap="none" spc="0" normalizeH="0" baseline="0" noProof="0" dirty="0">
                <a:ln>
                  <a:noFill/>
                </a:ln>
                <a:solidFill>
                  <a:prstClr val="black"/>
                </a:solidFill>
                <a:effectLst/>
                <a:uLnTx/>
                <a:uFillTx/>
                <a:ea typeface="+mn-ea"/>
                <a:cs typeface="+mn-cs"/>
              </a:rPr>
              <a:t>L'ensemble des scientifiques impliqués dans le projet aura accès aux données et métadonnées les moins volumineuses (données microclimatiques et données issues des inventaires dendrométriques, floristiques et faunistiques) via la </a:t>
            </a:r>
            <a:r>
              <a:rPr kumimoji="0" lang="fr-FR" sz="2000" b="1" i="0" u="none" strike="noStrike" kern="1200" cap="none" spc="0" normalizeH="0" baseline="0" noProof="0" dirty="0">
                <a:ln>
                  <a:noFill/>
                </a:ln>
                <a:solidFill>
                  <a:prstClr val="black"/>
                </a:solidFill>
                <a:effectLst/>
                <a:uLnTx/>
                <a:uFillTx/>
                <a:ea typeface="+mn-ea"/>
                <a:cs typeface="+mn-cs"/>
              </a:rPr>
              <a:t>plateforme de sauvegarde et de partage sécurisée du CNRS </a:t>
            </a:r>
            <a:r>
              <a:rPr kumimoji="0" lang="fr-FR" sz="2000" b="0" i="0" u="none" strike="noStrike" kern="1200" cap="none" spc="0" normalizeH="0" baseline="0" noProof="0" dirty="0">
                <a:ln>
                  <a:noFill/>
                </a:ln>
                <a:solidFill>
                  <a:prstClr val="black"/>
                </a:solidFill>
                <a:effectLst/>
                <a:uLnTx/>
                <a:uFillTx/>
                <a:ea typeface="+mn-ea"/>
                <a:cs typeface="+mn-cs"/>
              </a:rPr>
              <a:t>(</a:t>
            </a:r>
            <a:r>
              <a:rPr kumimoji="0" lang="fr-FR" sz="2000" b="0" i="0" u="none" strike="noStrike" kern="1200" cap="none" spc="0" normalizeH="0" baseline="0" noProof="0" dirty="0" err="1">
                <a:ln>
                  <a:noFill/>
                </a:ln>
                <a:solidFill>
                  <a:prstClr val="black"/>
                </a:solidFill>
                <a:effectLst/>
                <a:uLnTx/>
                <a:uFillTx/>
                <a:ea typeface="+mn-ea"/>
                <a:cs typeface="+mn-cs"/>
              </a:rPr>
              <a:t>myCoRe</a:t>
            </a:r>
            <a:r>
              <a:rPr kumimoji="0" lang="fr-FR" sz="2000" b="0" i="0" u="none" strike="noStrike" kern="1200" cap="none" spc="0" normalizeH="0" baseline="0" noProof="0" dirty="0">
                <a:ln>
                  <a:noFill/>
                </a:ln>
                <a:solidFill>
                  <a:prstClr val="black"/>
                </a:solidFill>
                <a:effectLst/>
                <a:uLnTx/>
                <a:uFillTx/>
                <a:ea typeface="+mn-ea"/>
                <a:cs typeface="+mn-cs"/>
              </a:rPr>
              <a:t>).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fr-FR" sz="2000" b="0" i="0" u="none" strike="noStrike" kern="1200" cap="none" spc="0" normalizeH="0" baseline="0" noProof="0" dirty="0">
                <a:ln>
                  <a:noFill/>
                </a:ln>
                <a:solidFill>
                  <a:prstClr val="black"/>
                </a:solidFill>
                <a:effectLst/>
                <a:uLnTx/>
                <a:uFillTx/>
                <a:ea typeface="+mn-ea"/>
                <a:cs typeface="+mn-cs"/>
              </a:rPr>
              <a:t>Pour les données plus volumineuses (données </a:t>
            </a:r>
            <a:r>
              <a:rPr kumimoji="0" lang="fr-FR" sz="2000" b="0" i="0" u="none" strike="noStrike" kern="1200" cap="none" spc="0" normalizeH="0" baseline="0" noProof="0" dirty="0" err="1">
                <a:ln>
                  <a:noFill/>
                </a:ln>
                <a:solidFill>
                  <a:prstClr val="black"/>
                </a:solidFill>
                <a:effectLst/>
                <a:uLnTx/>
                <a:uFillTx/>
                <a:ea typeface="+mn-ea"/>
                <a:cs typeface="+mn-cs"/>
              </a:rPr>
              <a:t>LiDAR</a:t>
            </a:r>
            <a:r>
              <a:rPr kumimoji="0" lang="fr-FR" sz="2000" b="0" i="0" u="none" strike="noStrike" kern="1200" cap="none" spc="0" normalizeH="0" baseline="0" noProof="0" dirty="0">
                <a:ln>
                  <a:noFill/>
                </a:ln>
                <a:solidFill>
                  <a:prstClr val="black"/>
                </a:solidFill>
                <a:effectLst/>
                <a:uLnTx/>
                <a:uFillTx/>
                <a:ea typeface="+mn-ea"/>
                <a:cs typeface="+mn-cs"/>
              </a:rPr>
              <a:t>), stockées sur disque dur externe chiffré, l'accès se fera </a:t>
            </a:r>
            <a:r>
              <a:rPr kumimoji="0" lang="fr-FR" sz="2000" b="1" i="0" u="none" strike="noStrike" kern="1200" cap="none" spc="0" normalizeH="0" baseline="0" noProof="0" dirty="0">
                <a:ln>
                  <a:noFill/>
                </a:ln>
                <a:solidFill>
                  <a:prstClr val="black"/>
                </a:solidFill>
                <a:effectLst/>
                <a:uLnTx/>
                <a:uFillTx/>
                <a:ea typeface="+mn-ea"/>
                <a:cs typeface="+mn-cs"/>
              </a:rPr>
              <a:t>au cas par cas </a:t>
            </a:r>
            <a:r>
              <a:rPr kumimoji="0" lang="fr-FR" sz="2000" b="0" i="0" u="none" strike="noStrike" kern="1200" cap="none" spc="0" normalizeH="0" baseline="0" noProof="0" dirty="0">
                <a:ln>
                  <a:noFill/>
                </a:ln>
                <a:solidFill>
                  <a:prstClr val="black"/>
                </a:solidFill>
                <a:effectLst/>
                <a:uLnTx/>
                <a:uFillTx/>
                <a:ea typeface="+mn-ea"/>
                <a:cs typeface="+mn-cs"/>
              </a:rPr>
              <a:t>et suivant les besoins.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fr-FR" sz="2000" b="0" i="0" u="none" strike="noStrike" kern="1200" cap="none" spc="0" normalizeH="0" baseline="0" noProof="0" dirty="0">
                <a:ln>
                  <a:noFill/>
                </a:ln>
                <a:solidFill>
                  <a:prstClr val="black"/>
                </a:solidFill>
                <a:effectLst/>
                <a:uLnTx/>
                <a:uFillTx/>
                <a:ea typeface="+mn-ea"/>
                <a:cs typeface="+mn-cs"/>
              </a:rPr>
              <a:t>L'ensemble des agences territoriales de l'ONF concernées par le projet (Aigoual, Blois et </a:t>
            </a:r>
            <a:r>
              <a:rPr kumimoji="0" lang="fr-FR" sz="2000" b="0" i="0" u="none" strike="noStrike" kern="1200" cap="none" spc="0" normalizeH="0" baseline="0" noProof="0" dirty="0" err="1">
                <a:ln>
                  <a:noFill/>
                </a:ln>
                <a:solidFill>
                  <a:prstClr val="black"/>
                </a:solidFill>
                <a:effectLst/>
                <a:uLnTx/>
                <a:uFillTx/>
                <a:ea typeface="+mn-ea"/>
                <a:cs typeface="+mn-cs"/>
              </a:rPr>
              <a:t>Mormal</a:t>
            </a:r>
            <a:r>
              <a:rPr kumimoji="0" lang="fr-FR" sz="2000" b="0" i="0" u="none" strike="noStrike" kern="1200" cap="none" spc="0" normalizeH="0" baseline="0" noProof="0" dirty="0">
                <a:ln>
                  <a:noFill/>
                </a:ln>
                <a:solidFill>
                  <a:prstClr val="black"/>
                </a:solidFill>
                <a:effectLst/>
                <a:uLnTx/>
                <a:uFillTx/>
                <a:ea typeface="+mn-ea"/>
                <a:cs typeface="+mn-cs"/>
              </a:rPr>
              <a:t>) aura également accès aux données et métadonnées générées par le projet.</a:t>
            </a:r>
          </a:p>
        </p:txBody>
      </p:sp>
      <p:pic>
        <p:nvPicPr>
          <p:cNvPr id="9" name="Image 8">
            <a:extLst>
              <a:ext uri="{FF2B5EF4-FFF2-40B4-BE49-F238E27FC236}">
                <a16:creationId xmlns:a16="http://schemas.microsoft.com/office/drawing/2014/main" id="{81952A2B-5F43-45E1-8A49-A229095D316E}"/>
              </a:ext>
            </a:extLst>
          </p:cNvPr>
          <p:cNvPicPr>
            <a:picLocks noChangeAspect="1"/>
          </p:cNvPicPr>
          <p:nvPr/>
        </p:nvPicPr>
        <p:blipFill>
          <a:blip r:embed="rId4"/>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39423613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2555776" y="1714500"/>
            <a:ext cx="3730724" cy="3730724"/>
          </a:xfrm>
          <a:prstGeom prst="rect">
            <a:avLst/>
          </a:prstGeom>
        </p:spPr>
      </p:pic>
      <p:sp>
        <p:nvSpPr>
          <p:cNvPr id="6" name="Titre 1">
            <a:extLst>
              <a:ext uri="{FF2B5EF4-FFF2-40B4-BE49-F238E27FC236}">
                <a16:creationId xmlns:a16="http://schemas.microsoft.com/office/drawing/2014/main" id="{0136CA9A-EE34-456C-ACF1-3624A0F9847A}"/>
              </a:ext>
            </a:extLst>
          </p:cNvPr>
          <p:cNvSpPr txBox="1">
            <a:spLocks/>
          </p:cNvSpPr>
          <p:nvPr/>
        </p:nvSpPr>
        <p:spPr>
          <a:xfrm>
            <a:off x="107504"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3. Stockage et sauvegarde</a:t>
            </a:r>
          </a:p>
        </p:txBody>
      </p:sp>
      <p:pic>
        <p:nvPicPr>
          <p:cNvPr id="9" name="Image 8">
            <a:extLst>
              <a:ext uri="{FF2B5EF4-FFF2-40B4-BE49-F238E27FC236}">
                <a16:creationId xmlns:a16="http://schemas.microsoft.com/office/drawing/2014/main" id="{F818AAC9-31EE-4EB2-A01F-D7C03A7E328F}"/>
              </a:ext>
            </a:extLst>
          </p:cNvPr>
          <p:cNvPicPr>
            <a:picLocks noChangeAspect="1"/>
          </p:cNvPicPr>
          <p:nvPr/>
        </p:nvPicPr>
        <p:blipFill>
          <a:blip r:embed="rId5"/>
          <a:stretch>
            <a:fillRect/>
          </a:stretch>
        </p:blipFill>
        <p:spPr>
          <a:xfrm>
            <a:off x="7956506" y="698"/>
            <a:ext cx="1224006" cy="1052038"/>
          </a:xfrm>
          <a:prstGeom prst="rect">
            <a:avLst/>
          </a:prstGeom>
        </p:spPr>
      </p:pic>
    </p:spTree>
    <p:extLst>
      <p:ext uri="{BB962C8B-B14F-4D97-AF65-F5344CB8AC3E}">
        <p14:creationId xmlns:p14="http://schemas.microsoft.com/office/powerpoint/2010/main" val="18397293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874190" y="1831276"/>
            <a:ext cx="7992888" cy="3195447"/>
          </a:xfrm>
        </p:spPr>
        <p:txBody>
          <a:bodyPr>
            <a:noAutofit/>
          </a:bodyPr>
          <a:lstStyle/>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Documentation et qualité des données</a:t>
            </a:r>
          </a:p>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rgbClr val="0066FF"/>
                </a:solidFill>
                <a:cs typeface="Arial" panose="020B0604020202020204" pitchFamily="34" charset="0"/>
              </a:rPr>
              <a:t>Stockage et sauvegarde</a:t>
            </a:r>
          </a:p>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chemeClr val="accent2">
                    <a:lumMod val="60000"/>
                    <a:lumOff val="40000"/>
                  </a:schemeClr>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Partage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Responsabilités et ressources</a:t>
            </a:r>
          </a:p>
          <a:p>
            <a:pPr>
              <a:spcBef>
                <a:spcPts val="600"/>
              </a:spcBef>
              <a:spcAft>
                <a:spcPts val="600"/>
              </a:spcAft>
              <a:buClr>
                <a:schemeClr val="accent2">
                  <a:lumMod val="60000"/>
                  <a:lumOff val="40000"/>
                </a:schemeClr>
              </a:buClr>
              <a:buAutoNum type="arabicPeriod"/>
            </a:pPr>
            <a:endParaRPr lang="fr-FR" sz="2400" b="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941B5335-F2AD-476B-BC5F-9259B44D87C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Contenu d’un PGD</a:t>
            </a:r>
          </a:p>
        </p:txBody>
      </p:sp>
    </p:spTree>
    <p:extLst>
      <p:ext uri="{BB962C8B-B14F-4D97-AF65-F5344CB8AC3E}">
        <p14:creationId xmlns:p14="http://schemas.microsoft.com/office/powerpoint/2010/main" val="29802944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115</a:t>
            </a:fld>
            <a:endParaRPr lang="fr-FR" dirty="0"/>
          </a:p>
        </p:txBody>
      </p:sp>
      <p:sp>
        <p:nvSpPr>
          <p:cNvPr id="6" name="Espace réservé du contenu 2"/>
          <p:cNvSpPr>
            <a:spLocks noGrp="1"/>
          </p:cNvSpPr>
          <p:nvPr>
            <p:ph idx="1"/>
          </p:nvPr>
        </p:nvSpPr>
        <p:spPr>
          <a:xfrm>
            <a:off x="943526" y="1988840"/>
            <a:ext cx="7218342" cy="747344"/>
          </a:xfrm>
        </p:spPr>
        <p:txBody>
          <a:bodyPr>
            <a:noAutofit/>
          </a:bodyPr>
          <a:lstStyle/>
          <a:p>
            <a:pPr marL="358775" indent="-358775" defTabSz="914400">
              <a:spcBef>
                <a:spcPts val="600"/>
              </a:spcBef>
              <a:buClr>
                <a:schemeClr val="accent2">
                  <a:lumMod val="40000"/>
                  <a:lumOff val="60000"/>
                </a:schemeClr>
              </a:buClr>
            </a:pPr>
            <a:r>
              <a:rPr lang="fr-FR" sz="2200" dirty="0">
                <a:cs typeface="Arial" panose="020B0604020202020204" pitchFamily="34" charset="0"/>
              </a:rPr>
              <a:t>Données </a:t>
            </a:r>
            <a:r>
              <a:rPr lang="fr-FR" sz="2200" b="1" dirty="0">
                <a:solidFill>
                  <a:schemeClr val="accent2">
                    <a:lumMod val="60000"/>
                    <a:lumOff val="40000"/>
                  </a:schemeClr>
                </a:solidFill>
                <a:cs typeface="Arial" panose="020B0604020202020204" pitchFamily="34" charset="0"/>
              </a:rPr>
              <a:t>à caractère personnel </a:t>
            </a:r>
          </a:p>
          <a:p>
            <a:pPr marL="0" indent="0">
              <a:spcBef>
                <a:spcPts val="600"/>
              </a:spcBef>
              <a:buClr>
                <a:schemeClr val="accent2">
                  <a:lumMod val="40000"/>
                  <a:lumOff val="60000"/>
                </a:schemeClr>
              </a:buClr>
              <a:buNone/>
            </a:pPr>
            <a:r>
              <a:rPr lang="fr-FR" sz="1800" dirty="0">
                <a:solidFill>
                  <a:prstClr val="black"/>
                </a:solidFill>
                <a:cs typeface="Arial" panose="020B0604020202020204" pitchFamily="34" charset="0"/>
              </a:rPr>
              <a:t>	</a:t>
            </a:r>
            <a:r>
              <a:rPr lang="fr-FR" sz="1800" dirty="0">
                <a:solidFill>
                  <a:schemeClr val="bg1">
                    <a:lumMod val="50000"/>
                  </a:schemeClr>
                </a:solidFill>
                <a:cs typeface="Arial" panose="020B0604020202020204" pitchFamily="34" charset="0"/>
              </a:rPr>
              <a:t>ex: données d’enquête, socio-économiques, santé, …</a:t>
            </a:r>
          </a:p>
        </p:txBody>
      </p:sp>
      <p:sp>
        <p:nvSpPr>
          <p:cNvPr id="22" name="Espace réservé du contenu 2">
            <a:extLst>
              <a:ext uri="{FF2B5EF4-FFF2-40B4-BE49-F238E27FC236}">
                <a16:creationId xmlns:a16="http://schemas.microsoft.com/office/drawing/2014/main" id="{88661D22-121A-4F5D-80EA-434692F1D6A6}"/>
              </a:ext>
            </a:extLst>
          </p:cNvPr>
          <p:cNvSpPr txBox="1">
            <a:spLocks/>
          </p:cNvSpPr>
          <p:nvPr/>
        </p:nvSpPr>
        <p:spPr>
          <a:xfrm>
            <a:off x="943525" y="3751752"/>
            <a:ext cx="8154446" cy="9187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Clr>
                <a:schemeClr val="accent2">
                  <a:lumMod val="40000"/>
                  <a:lumOff val="60000"/>
                </a:schemeClr>
              </a:buClr>
              <a:buFont typeface="Wingdings" panose="05000000000000000000" pitchFamily="2" charset="2"/>
              <a:buChar char="§"/>
            </a:pPr>
            <a:r>
              <a:rPr lang="fr-FR" sz="2200" dirty="0">
                <a:cs typeface="Arial" panose="020B0604020202020204" pitchFamily="34" charset="0"/>
              </a:rPr>
              <a:t>Données qui posent des questions </a:t>
            </a:r>
            <a:r>
              <a:rPr lang="fr-FR" sz="2200" b="1" dirty="0">
                <a:solidFill>
                  <a:schemeClr val="accent2">
                    <a:lumMod val="60000"/>
                    <a:lumOff val="40000"/>
                  </a:schemeClr>
                </a:solidFill>
                <a:cs typeface="Arial" panose="020B0604020202020204" pitchFamily="34" charset="0"/>
              </a:rPr>
              <a:t>éthiques</a:t>
            </a:r>
          </a:p>
          <a:p>
            <a:pPr marL="0" indent="0" defTabSz="447675">
              <a:spcBef>
                <a:spcPts val="600"/>
              </a:spcBef>
              <a:buClr>
                <a:srgbClr val="B84356"/>
              </a:buClr>
              <a:buFont typeface="Arial" panose="020B0604020202020204" pitchFamily="34" charset="0"/>
              <a:buNone/>
            </a:pPr>
            <a:r>
              <a:rPr lang="fr-FR" sz="1800" dirty="0">
                <a:solidFill>
                  <a:schemeClr val="bg1">
                    <a:lumMod val="50000"/>
                  </a:schemeClr>
                </a:solidFill>
                <a:cs typeface="Arial" panose="020B0604020202020204" pitchFamily="34" charset="0"/>
              </a:rPr>
              <a:t>	ex: expérimentation animale ou impactant l’homme ou l’environnement, …</a:t>
            </a:r>
          </a:p>
        </p:txBody>
      </p:sp>
      <p:sp>
        <p:nvSpPr>
          <p:cNvPr id="23" name="Espace réservé du contenu 2">
            <a:extLst>
              <a:ext uri="{FF2B5EF4-FFF2-40B4-BE49-F238E27FC236}">
                <a16:creationId xmlns:a16="http://schemas.microsoft.com/office/drawing/2014/main" id="{BB71C7A9-5AD5-46B1-9AC8-5B1B39EAC6D0}"/>
              </a:ext>
            </a:extLst>
          </p:cNvPr>
          <p:cNvSpPr txBox="1">
            <a:spLocks/>
          </p:cNvSpPr>
          <p:nvPr/>
        </p:nvSpPr>
        <p:spPr>
          <a:xfrm>
            <a:off x="943526" y="4653136"/>
            <a:ext cx="7811947"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Clr>
                <a:schemeClr val="accent2">
                  <a:lumMod val="40000"/>
                  <a:lumOff val="60000"/>
                </a:schemeClr>
              </a:buClr>
              <a:buFont typeface="Wingdings" panose="05000000000000000000" pitchFamily="2" charset="2"/>
              <a:buChar char="§"/>
            </a:pPr>
            <a:r>
              <a:rPr lang="fr-FR" sz="2200" dirty="0">
                <a:cs typeface="Arial" panose="020B0604020202020204" pitchFamily="34" charset="0"/>
              </a:rPr>
              <a:t>Données </a:t>
            </a:r>
            <a:r>
              <a:rPr lang="fr-FR" sz="2200" dirty="0">
                <a:solidFill>
                  <a:prstClr val="black"/>
                </a:solidFill>
                <a:cs typeface="Arial" panose="020B0604020202020204" pitchFamily="34" charset="0"/>
              </a:rPr>
              <a:t>avec des droits de </a:t>
            </a:r>
            <a:r>
              <a:rPr lang="fr-FR" sz="2200" b="1" dirty="0">
                <a:solidFill>
                  <a:schemeClr val="accent2">
                    <a:lumMod val="60000"/>
                    <a:lumOff val="40000"/>
                  </a:schemeClr>
                </a:solidFill>
                <a:cs typeface="Arial" panose="020B0604020202020204" pitchFamily="34" charset="0"/>
              </a:rPr>
              <a:t>propriété intellectuelle</a:t>
            </a:r>
          </a:p>
          <a:p>
            <a:pPr marL="0" indent="0" defTabSz="447675">
              <a:spcBef>
                <a:spcPts val="0"/>
              </a:spcBef>
              <a:buClr>
                <a:srgbClr val="B84356"/>
              </a:buClr>
              <a:buFont typeface="Arial" panose="020B0604020202020204" pitchFamily="34" charset="0"/>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données obtenues lors collaboration avec un partenaire privé, </a:t>
            </a:r>
          </a:p>
          <a:p>
            <a:pPr marL="0" indent="0" defTabSz="447675">
              <a:spcBef>
                <a:spcPts val="0"/>
              </a:spcBef>
              <a:buClr>
                <a:srgbClr val="B84356"/>
              </a:buClr>
              <a:buFont typeface="Arial" panose="020B0604020202020204" pitchFamily="34" charset="0"/>
              <a:buNone/>
            </a:pPr>
            <a:r>
              <a:rPr lang="fr-FR" sz="1800" dirty="0">
                <a:solidFill>
                  <a:schemeClr val="bg1">
                    <a:lumMod val="50000"/>
                  </a:schemeClr>
                </a:solidFill>
                <a:cs typeface="Arial" panose="020B0604020202020204" pitchFamily="34" charset="0"/>
              </a:rPr>
              <a:t>	données avec droits d’auteurs (ex: photos)</a:t>
            </a:r>
          </a:p>
          <a:p>
            <a:pPr marL="0" indent="0" defTabSz="447675">
              <a:spcBef>
                <a:spcPts val="0"/>
              </a:spcBef>
              <a:buClr>
                <a:srgbClr val="B84356"/>
              </a:buClr>
              <a:buFont typeface="Arial" panose="020B0604020202020204" pitchFamily="34" charset="0"/>
              <a:buNone/>
            </a:pPr>
            <a:r>
              <a:rPr lang="fr-FR" sz="1800" dirty="0">
                <a:solidFill>
                  <a:schemeClr val="bg1">
                    <a:lumMod val="50000"/>
                  </a:schemeClr>
                </a:solidFill>
                <a:cs typeface="Arial" panose="020B0604020202020204" pitchFamily="34" charset="0"/>
              </a:rPr>
              <a:t>	données obtenues à partir de données fournies par un partenaire,…</a:t>
            </a:r>
            <a:endParaRPr lang="fr-FR" sz="1800" dirty="0">
              <a:cs typeface="Arial" panose="020B0604020202020204" pitchFamily="34" charset="0"/>
            </a:endParaRPr>
          </a:p>
        </p:txBody>
      </p:sp>
      <p:sp>
        <p:nvSpPr>
          <p:cNvPr id="24" name="Espace réservé du contenu 2">
            <a:extLst>
              <a:ext uri="{FF2B5EF4-FFF2-40B4-BE49-F238E27FC236}">
                <a16:creationId xmlns:a16="http://schemas.microsoft.com/office/drawing/2014/main" id="{6CFDC942-E34C-4475-825C-2EA9E55D6BF9}"/>
              </a:ext>
            </a:extLst>
          </p:cNvPr>
          <p:cNvSpPr txBox="1">
            <a:spLocks/>
          </p:cNvSpPr>
          <p:nvPr/>
        </p:nvSpPr>
        <p:spPr>
          <a:xfrm>
            <a:off x="943525" y="2887656"/>
            <a:ext cx="8453011" cy="9187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Clr>
                <a:schemeClr val="accent2">
                  <a:lumMod val="40000"/>
                  <a:lumOff val="60000"/>
                </a:schemeClr>
              </a:buClr>
              <a:buFont typeface="Wingdings" panose="05000000000000000000" pitchFamily="2" charset="2"/>
              <a:buChar char="§"/>
            </a:pPr>
            <a:r>
              <a:rPr lang="fr-FR" sz="2200" dirty="0">
                <a:cs typeface="Arial" panose="020B0604020202020204" pitchFamily="34" charset="0"/>
              </a:rPr>
              <a:t>Données issues de </a:t>
            </a:r>
            <a:r>
              <a:rPr lang="fr-FR" sz="2200" b="1" dirty="0">
                <a:solidFill>
                  <a:schemeClr val="accent2">
                    <a:lumMod val="60000"/>
                    <a:lumOff val="40000"/>
                  </a:schemeClr>
                </a:solidFill>
                <a:cs typeface="Arial" panose="020B0604020202020204" pitchFamily="34" charset="0"/>
              </a:rPr>
              <a:t>ressources génétiques </a:t>
            </a:r>
          </a:p>
          <a:p>
            <a:pPr marL="0" indent="0">
              <a:spcBef>
                <a:spcPts val="0"/>
              </a:spcBef>
              <a:buClr>
                <a:srgbClr val="B84356"/>
              </a:buClr>
              <a:buFont typeface="Arial" panose="020B0604020202020204" pitchFamily="34" charset="0"/>
              <a:buNone/>
            </a:pPr>
            <a:r>
              <a:rPr lang="fr-FR" sz="2200" dirty="0">
                <a:cs typeface="Arial" panose="020B0604020202020204" pitchFamily="34" charset="0"/>
              </a:rPr>
              <a:t>		 ou de savoirs traditionnels associés</a:t>
            </a:r>
          </a:p>
        </p:txBody>
      </p:sp>
      <p:pic>
        <p:nvPicPr>
          <p:cNvPr id="14" name="Picture 2" descr="Loi Nogal : quelles conséquences pour les agences immobilières ?">
            <a:extLst>
              <a:ext uri="{FF2B5EF4-FFF2-40B4-BE49-F238E27FC236}">
                <a16:creationId xmlns:a16="http://schemas.microsoft.com/office/drawing/2014/main" id="{BE620C9E-8556-4ED5-9C6F-474E5B017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406" y="677892"/>
            <a:ext cx="1166932" cy="1166932"/>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6D1E7CA2-3149-4A9B-B83A-DAEB0EA1E41F}"/>
              </a:ext>
            </a:extLst>
          </p:cNvPr>
          <p:cNvSpPr txBox="1">
            <a:spLocks/>
          </p:cNvSpPr>
          <p:nvPr/>
        </p:nvSpPr>
        <p:spPr>
          <a:xfrm>
            <a:off x="257094"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rPr>
              <a:t>4. Exigences légales et éthiques</a:t>
            </a:r>
          </a:p>
        </p:txBody>
      </p:sp>
      <p:sp>
        <p:nvSpPr>
          <p:cNvPr id="12" name="Espace réservé du contenu 2">
            <a:extLst>
              <a:ext uri="{FF2B5EF4-FFF2-40B4-BE49-F238E27FC236}">
                <a16:creationId xmlns:a16="http://schemas.microsoft.com/office/drawing/2014/main" id="{D9AE74D8-07A0-4512-BE83-17BC255D79AE}"/>
              </a:ext>
            </a:extLst>
          </p:cNvPr>
          <p:cNvSpPr txBox="1">
            <a:spLocks/>
          </p:cNvSpPr>
          <p:nvPr/>
        </p:nvSpPr>
        <p:spPr>
          <a:xfrm>
            <a:off x="539999" y="1080000"/>
            <a:ext cx="7385407" cy="826928"/>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Clr>
                <a:srgbClr val="0070C0"/>
              </a:buClr>
              <a:buFont typeface="Wingdings" panose="05000000000000000000" pitchFamily="2" charset="2"/>
              <a:buChar char="Ø"/>
              <a:defRPr/>
            </a:pPr>
            <a:r>
              <a:rPr lang="fr-FR" sz="2400" dirty="0">
                <a:solidFill>
                  <a:srgbClr val="0066FF"/>
                </a:solidFill>
                <a:cs typeface="Arial" panose="020B0604020202020204" pitchFamily="34" charset="0"/>
              </a:rPr>
              <a:t>Objectif : Lever tous les freins pour permettre la réutilisation des données du projet</a:t>
            </a:r>
            <a:endParaRPr lang="fr-FR" sz="2400" dirty="0">
              <a:cs typeface="Arial" panose="020B0604020202020204" pitchFamily="34" charset="0"/>
            </a:endParaRPr>
          </a:p>
        </p:txBody>
      </p:sp>
    </p:spTree>
    <p:extLst>
      <p:ext uri="{BB962C8B-B14F-4D97-AF65-F5344CB8AC3E}">
        <p14:creationId xmlns:p14="http://schemas.microsoft.com/office/powerpoint/2010/main" val="841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36646" y="2635770"/>
            <a:ext cx="8599850" cy="517090"/>
          </a:xfrm>
        </p:spPr>
        <p:txBody>
          <a:bodyPr>
            <a:noAutofit/>
          </a:bodyPr>
          <a:lstStyle/>
          <a:p>
            <a:pPr marL="623888" lvl="1" indent="-342900" defTabSz="914400">
              <a:spcBef>
                <a:spcPts val="600"/>
              </a:spcBef>
              <a:buClr>
                <a:schemeClr val="accent2">
                  <a:lumMod val="60000"/>
                  <a:lumOff val="40000"/>
                </a:schemeClr>
              </a:buClr>
              <a:buFont typeface="Wingdings" panose="05000000000000000000" pitchFamily="2" charset="2"/>
              <a:buChar char="Ø"/>
              <a:tabLst>
                <a:tab pos="669131" algn="l"/>
              </a:tabLst>
              <a:defRPr/>
            </a:pPr>
            <a:r>
              <a:rPr lang="fr-FR" sz="2400" dirty="0">
                <a:solidFill>
                  <a:srgbClr val="3366FF"/>
                </a:solidFill>
                <a:latin typeface="Arial" panose="020B0604020202020204" pitchFamily="34" charset="0"/>
                <a:cs typeface="Arial" panose="020B0604020202020204" pitchFamily="34" charset="0"/>
              </a:rPr>
              <a:t>Montrer que vous respectez le cadre éthique et juridique</a:t>
            </a:r>
          </a:p>
        </p:txBody>
      </p:sp>
      <p:sp>
        <p:nvSpPr>
          <p:cNvPr id="16" name="Titre 1">
            <a:extLst>
              <a:ext uri="{FF2B5EF4-FFF2-40B4-BE49-F238E27FC236}">
                <a16:creationId xmlns:a16="http://schemas.microsoft.com/office/drawing/2014/main" id="{8DCB84A3-6ACD-440F-999D-309E91B2A69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4. Exigences légales et éthiques</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31" name="Groupe 30">
            <a:extLst>
              <a:ext uri="{FF2B5EF4-FFF2-40B4-BE49-F238E27FC236}">
                <a16:creationId xmlns:a16="http://schemas.microsoft.com/office/drawing/2014/main" id="{7C4BED14-F587-4A49-AAFF-4FD4596D41B1}"/>
              </a:ext>
            </a:extLst>
          </p:cNvPr>
          <p:cNvGrpSpPr/>
          <p:nvPr/>
        </p:nvGrpSpPr>
        <p:grpSpPr>
          <a:xfrm>
            <a:off x="490570" y="908720"/>
            <a:ext cx="7897854" cy="1560048"/>
            <a:chOff x="490570" y="1050575"/>
            <a:chExt cx="7897854" cy="1560048"/>
          </a:xfrm>
        </p:grpSpPr>
        <p:grpSp>
          <p:nvGrpSpPr>
            <p:cNvPr id="9" name="Groupe 8">
              <a:extLst>
                <a:ext uri="{FF2B5EF4-FFF2-40B4-BE49-F238E27FC236}">
                  <a16:creationId xmlns:a16="http://schemas.microsoft.com/office/drawing/2014/main" id="{87B0222F-C17C-4C4B-A940-96DE4E4E3FB2}"/>
                </a:ext>
              </a:extLst>
            </p:cNvPr>
            <p:cNvGrpSpPr/>
            <p:nvPr/>
          </p:nvGrpSpPr>
          <p:grpSpPr>
            <a:xfrm>
              <a:off x="4211960" y="1267679"/>
              <a:ext cx="1298506" cy="1224136"/>
              <a:chOff x="1761326" y="1700808"/>
              <a:chExt cx="1298506" cy="1224136"/>
            </a:xfrm>
          </p:grpSpPr>
          <p:pic>
            <p:nvPicPr>
              <p:cNvPr id="10" name="Image 9">
                <a:extLst>
                  <a:ext uri="{FF2B5EF4-FFF2-40B4-BE49-F238E27FC236}">
                    <a16:creationId xmlns:a16="http://schemas.microsoft.com/office/drawing/2014/main" id="{151AFEF1-24C3-47C5-BD38-B495830884A8}"/>
                  </a:ext>
                </a:extLst>
              </p:cNvPr>
              <p:cNvPicPr>
                <a:picLocks noChangeAspect="1"/>
              </p:cNvPicPr>
              <p:nvPr/>
            </p:nvPicPr>
            <p:blipFill>
              <a:blip r:embed="rId4"/>
              <a:stretch>
                <a:fillRect/>
              </a:stretch>
            </p:blipFill>
            <p:spPr>
              <a:xfrm>
                <a:off x="1761326" y="1700808"/>
                <a:ext cx="1298506" cy="864096"/>
              </a:xfrm>
              <a:prstGeom prst="rect">
                <a:avLst/>
              </a:prstGeom>
            </p:spPr>
          </p:pic>
          <p:sp>
            <p:nvSpPr>
              <p:cNvPr id="11" name="ZoneTexte 10">
                <a:extLst>
                  <a:ext uri="{FF2B5EF4-FFF2-40B4-BE49-F238E27FC236}">
                    <a16:creationId xmlns:a16="http://schemas.microsoft.com/office/drawing/2014/main" id="{89561028-4C34-4113-AEC3-A36F09C37977}"/>
                  </a:ext>
                </a:extLst>
              </p:cNvPr>
              <p:cNvSpPr txBox="1"/>
              <p:nvPr/>
            </p:nvSpPr>
            <p:spPr>
              <a:xfrm>
                <a:off x="1833108" y="2586390"/>
                <a:ext cx="1208985"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climatiques</a:t>
                </a:r>
              </a:p>
            </p:txBody>
          </p:sp>
        </p:grpSp>
        <p:grpSp>
          <p:nvGrpSpPr>
            <p:cNvPr id="12" name="Groupe 11">
              <a:extLst>
                <a:ext uri="{FF2B5EF4-FFF2-40B4-BE49-F238E27FC236}">
                  <a16:creationId xmlns:a16="http://schemas.microsoft.com/office/drawing/2014/main" id="{881F3615-3381-4F1E-9E4B-21C4B80FD20F}"/>
                </a:ext>
              </a:extLst>
            </p:cNvPr>
            <p:cNvGrpSpPr/>
            <p:nvPr/>
          </p:nvGrpSpPr>
          <p:grpSpPr>
            <a:xfrm>
              <a:off x="1880729" y="1050575"/>
              <a:ext cx="1165094" cy="1440160"/>
              <a:chOff x="5279114" y="1484784"/>
              <a:chExt cx="1165094" cy="1418454"/>
            </a:xfrm>
          </p:grpSpPr>
          <p:pic>
            <p:nvPicPr>
              <p:cNvPr id="13" name="Image 12">
                <a:extLst>
                  <a:ext uri="{FF2B5EF4-FFF2-40B4-BE49-F238E27FC236}">
                    <a16:creationId xmlns:a16="http://schemas.microsoft.com/office/drawing/2014/main" id="{C0FABB50-5C9A-44B5-9532-5DB5F49A8970}"/>
                  </a:ext>
                </a:extLst>
              </p:cNvPr>
              <p:cNvPicPr>
                <a:picLocks noChangeAspect="1"/>
              </p:cNvPicPr>
              <p:nvPr/>
            </p:nvPicPr>
            <p:blipFill>
              <a:blip r:embed="rId5"/>
              <a:stretch>
                <a:fillRect/>
              </a:stretch>
            </p:blipFill>
            <p:spPr>
              <a:xfrm>
                <a:off x="5279114" y="1484784"/>
                <a:ext cx="1165094" cy="1283178"/>
              </a:xfrm>
              <a:prstGeom prst="rect">
                <a:avLst/>
              </a:prstGeom>
            </p:spPr>
          </p:pic>
          <p:sp>
            <p:nvSpPr>
              <p:cNvPr id="14" name="ZoneTexte 13">
                <a:extLst>
                  <a:ext uri="{FF2B5EF4-FFF2-40B4-BE49-F238E27FC236}">
                    <a16:creationId xmlns:a16="http://schemas.microsoft.com/office/drawing/2014/main" id="{183481DE-07C9-4564-8081-F0A7CD398854}"/>
                  </a:ext>
                </a:extLst>
              </p:cNvPr>
              <p:cNvSpPr txBox="1"/>
              <p:nvPr/>
            </p:nvSpPr>
            <p:spPr>
              <a:xfrm>
                <a:off x="5290909" y="2564684"/>
                <a:ext cx="1077559"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enquêtes</a:t>
                </a:r>
              </a:p>
            </p:txBody>
          </p:sp>
        </p:grpSp>
        <p:grpSp>
          <p:nvGrpSpPr>
            <p:cNvPr id="19" name="Groupe 18">
              <a:extLst>
                <a:ext uri="{FF2B5EF4-FFF2-40B4-BE49-F238E27FC236}">
                  <a16:creationId xmlns:a16="http://schemas.microsoft.com/office/drawing/2014/main" id="{E399C99D-8182-4D08-AA83-B5E340D64F64}"/>
                </a:ext>
              </a:extLst>
            </p:cNvPr>
            <p:cNvGrpSpPr/>
            <p:nvPr/>
          </p:nvGrpSpPr>
          <p:grpSpPr>
            <a:xfrm>
              <a:off x="5724128" y="1216057"/>
              <a:ext cx="1282180" cy="1274678"/>
              <a:chOff x="5494140" y="1650266"/>
              <a:chExt cx="1282180" cy="1274678"/>
            </a:xfrm>
          </p:grpSpPr>
          <p:pic>
            <p:nvPicPr>
              <p:cNvPr id="20" name="Image 19">
                <a:extLst>
                  <a:ext uri="{FF2B5EF4-FFF2-40B4-BE49-F238E27FC236}">
                    <a16:creationId xmlns:a16="http://schemas.microsoft.com/office/drawing/2014/main" id="{71B6EF67-A551-414E-ACC2-98F9AE20D8B1}"/>
                  </a:ext>
                </a:extLst>
              </p:cNvPr>
              <p:cNvPicPr>
                <a:picLocks noChangeAspect="1"/>
              </p:cNvPicPr>
              <p:nvPr/>
            </p:nvPicPr>
            <p:blipFill>
              <a:blip r:embed="rId6"/>
              <a:stretch>
                <a:fillRect/>
              </a:stretch>
            </p:blipFill>
            <p:spPr>
              <a:xfrm>
                <a:off x="5795522" y="1650266"/>
                <a:ext cx="620758" cy="934704"/>
              </a:xfrm>
              <a:prstGeom prst="rect">
                <a:avLst/>
              </a:prstGeom>
            </p:spPr>
          </p:pic>
          <p:sp>
            <p:nvSpPr>
              <p:cNvPr id="21" name="ZoneTexte 20">
                <a:extLst>
                  <a:ext uri="{FF2B5EF4-FFF2-40B4-BE49-F238E27FC236}">
                    <a16:creationId xmlns:a16="http://schemas.microsoft.com/office/drawing/2014/main" id="{4D37C3DD-5E59-414A-9E5A-D4440C999F50}"/>
                  </a:ext>
                </a:extLst>
              </p:cNvPr>
              <p:cNvSpPr txBox="1"/>
              <p:nvPr/>
            </p:nvSpPr>
            <p:spPr>
              <a:xfrm>
                <a:off x="5494140" y="2586390"/>
                <a:ext cx="1282180" cy="338554"/>
              </a:xfrm>
              <a:prstGeom prst="rect">
                <a:avLst/>
              </a:prstGeom>
              <a:solidFill>
                <a:srgbClr val="FFD85B"/>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biodiversité</a:t>
                </a:r>
              </a:p>
            </p:txBody>
          </p:sp>
        </p:grpSp>
        <p:grpSp>
          <p:nvGrpSpPr>
            <p:cNvPr id="22" name="Groupe 21">
              <a:extLst>
                <a:ext uri="{FF2B5EF4-FFF2-40B4-BE49-F238E27FC236}">
                  <a16:creationId xmlns:a16="http://schemas.microsoft.com/office/drawing/2014/main" id="{0902850E-C936-42D7-9E8E-5AA691151B60}"/>
                </a:ext>
              </a:extLst>
            </p:cNvPr>
            <p:cNvGrpSpPr/>
            <p:nvPr/>
          </p:nvGrpSpPr>
          <p:grpSpPr>
            <a:xfrm>
              <a:off x="490570" y="1266599"/>
              <a:ext cx="1186543" cy="1226297"/>
              <a:chOff x="490570" y="1700808"/>
              <a:chExt cx="1186543" cy="1226297"/>
            </a:xfrm>
          </p:grpSpPr>
          <p:pic>
            <p:nvPicPr>
              <p:cNvPr id="23" name="Image 22">
                <a:extLst>
                  <a:ext uri="{FF2B5EF4-FFF2-40B4-BE49-F238E27FC236}">
                    <a16:creationId xmlns:a16="http://schemas.microsoft.com/office/drawing/2014/main" id="{AE279EF1-8779-4426-BC73-5FEFA659A040}"/>
                  </a:ext>
                </a:extLst>
              </p:cNvPr>
              <p:cNvPicPr>
                <a:picLocks noChangeAspect="1"/>
              </p:cNvPicPr>
              <p:nvPr/>
            </p:nvPicPr>
            <p:blipFill>
              <a:blip r:embed="rId7"/>
              <a:stretch>
                <a:fillRect/>
              </a:stretch>
            </p:blipFill>
            <p:spPr>
              <a:xfrm>
                <a:off x="516102" y="1700808"/>
                <a:ext cx="1159559" cy="1226297"/>
              </a:xfrm>
              <a:prstGeom prst="rect">
                <a:avLst/>
              </a:prstGeom>
            </p:spPr>
          </p:pic>
          <p:sp>
            <p:nvSpPr>
              <p:cNvPr id="24" name="ZoneTexte 23">
                <a:extLst>
                  <a:ext uri="{FF2B5EF4-FFF2-40B4-BE49-F238E27FC236}">
                    <a16:creationId xmlns:a16="http://schemas.microsoft.com/office/drawing/2014/main" id="{1780ED36-9AD7-4E4F-8061-01C7ED8C1C9D}"/>
                  </a:ext>
                </a:extLst>
              </p:cNvPr>
              <p:cNvSpPr txBox="1"/>
              <p:nvPr/>
            </p:nvSpPr>
            <p:spPr>
              <a:xfrm>
                <a:off x="490570" y="2586390"/>
                <a:ext cx="1186543" cy="33855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génétiques</a:t>
                </a:r>
              </a:p>
            </p:txBody>
          </p:sp>
        </p:grpSp>
        <p:pic>
          <p:nvPicPr>
            <p:cNvPr id="25" name="Image 24">
              <a:extLst>
                <a:ext uri="{FF2B5EF4-FFF2-40B4-BE49-F238E27FC236}">
                  <a16:creationId xmlns:a16="http://schemas.microsoft.com/office/drawing/2014/main" id="{2F9DE1FA-8EC2-4B92-9028-908A3B037746}"/>
                </a:ext>
              </a:extLst>
            </p:cNvPr>
            <p:cNvPicPr>
              <a:picLocks noChangeAspect="1"/>
            </p:cNvPicPr>
            <p:nvPr/>
          </p:nvPicPr>
          <p:blipFill>
            <a:blip r:embed="rId8"/>
            <a:stretch>
              <a:fillRect/>
            </a:stretch>
          </p:blipFill>
          <p:spPr>
            <a:xfrm>
              <a:off x="3273259" y="1050575"/>
              <a:ext cx="806706" cy="1093707"/>
            </a:xfrm>
            <a:prstGeom prst="rect">
              <a:avLst/>
            </a:prstGeom>
          </p:spPr>
        </p:pic>
        <p:sp>
          <p:nvSpPr>
            <p:cNvPr id="26" name="ZoneTexte 25">
              <a:extLst>
                <a:ext uri="{FF2B5EF4-FFF2-40B4-BE49-F238E27FC236}">
                  <a16:creationId xmlns:a16="http://schemas.microsoft.com/office/drawing/2014/main" id="{5DA62DC7-5D97-4E48-9FC3-A2EE7C20CFEF}"/>
                </a:ext>
              </a:extLst>
            </p:cNvPr>
            <p:cNvSpPr txBox="1"/>
            <p:nvPr/>
          </p:nvSpPr>
          <p:spPr>
            <a:xfrm>
              <a:off x="3275856" y="2138807"/>
              <a:ext cx="806706" cy="3437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santé</a:t>
              </a:r>
            </a:p>
          </p:txBody>
        </p:sp>
        <p:sp>
          <p:nvSpPr>
            <p:cNvPr id="27" name="Parenthèse ouvrante 26">
              <a:extLst>
                <a:ext uri="{FF2B5EF4-FFF2-40B4-BE49-F238E27FC236}">
                  <a16:creationId xmlns:a16="http://schemas.microsoft.com/office/drawing/2014/main" id="{6B0CAD25-5A51-4419-964E-DBCCC9C2C90B}"/>
                </a:ext>
              </a:extLst>
            </p:cNvPr>
            <p:cNvSpPr/>
            <p:nvPr/>
          </p:nvSpPr>
          <p:spPr>
            <a:xfrm rot="16200000">
              <a:off x="4550818" y="-1226982"/>
              <a:ext cx="45719" cy="762949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roupe 32">
            <a:extLst>
              <a:ext uri="{FF2B5EF4-FFF2-40B4-BE49-F238E27FC236}">
                <a16:creationId xmlns:a16="http://schemas.microsoft.com/office/drawing/2014/main" id="{937F1D5A-8011-4BAB-882C-55D2DFC44F5C}"/>
              </a:ext>
            </a:extLst>
          </p:cNvPr>
          <p:cNvGrpSpPr/>
          <p:nvPr/>
        </p:nvGrpSpPr>
        <p:grpSpPr>
          <a:xfrm>
            <a:off x="1080000" y="5400000"/>
            <a:ext cx="7560970" cy="830997"/>
            <a:chOff x="862515" y="5574686"/>
            <a:chExt cx="7560970" cy="830997"/>
          </a:xfrm>
        </p:grpSpPr>
        <p:sp>
          <p:nvSpPr>
            <p:cNvPr id="34" name="ZoneTexte 33">
              <a:extLst>
                <a:ext uri="{FF2B5EF4-FFF2-40B4-BE49-F238E27FC236}">
                  <a16:creationId xmlns:a16="http://schemas.microsoft.com/office/drawing/2014/main" id="{87AC558C-F5E5-4833-A1C6-0988FA59B777}"/>
                </a:ext>
              </a:extLst>
            </p:cNvPr>
            <p:cNvSpPr txBox="1"/>
            <p:nvPr/>
          </p:nvSpPr>
          <p:spPr>
            <a:xfrm>
              <a:off x="1502462" y="5574686"/>
              <a:ext cx="69210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66FF"/>
                  </a:solidFill>
                  <a:effectLst/>
                  <a:uLnTx/>
                  <a:uFillTx/>
                  <a:latin typeface="Arial"/>
                  <a:ea typeface="+mn-ea"/>
                  <a:cs typeface="+mn-cs"/>
                </a:rPr>
                <a:t>Freins levés pour permettre à d’autres de réutiliser les données du projet</a:t>
              </a:r>
            </a:p>
          </p:txBody>
        </p:sp>
        <p:sp>
          <p:nvSpPr>
            <p:cNvPr id="35" name="Flèche : droite 34">
              <a:extLst>
                <a:ext uri="{FF2B5EF4-FFF2-40B4-BE49-F238E27FC236}">
                  <a16:creationId xmlns:a16="http://schemas.microsoft.com/office/drawing/2014/main" id="{A5EC282B-61E4-46A2-9060-EAA940E1B8E9}"/>
                </a:ext>
              </a:extLst>
            </p:cNvPr>
            <p:cNvSpPr/>
            <p:nvPr/>
          </p:nvSpPr>
          <p:spPr>
            <a:xfrm>
              <a:off x="862515" y="5708470"/>
              <a:ext cx="607023" cy="245659"/>
            </a:xfrm>
            <a:prstGeom prst="rightArrow">
              <a:avLst/>
            </a:prstGeom>
            <a:solidFill>
              <a:srgbClr val="FF66FF"/>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8" name="Espace réservé du contenu 2">
            <a:extLst>
              <a:ext uri="{FF2B5EF4-FFF2-40B4-BE49-F238E27FC236}">
                <a16:creationId xmlns:a16="http://schemas.microsoft.com/office/drawing/2014/main" id="{56A3ED0D-FCB4-4DE1-B5ED-9DF1E905794F}"/>
              </a:ext>
            </a:extLst>
          </p:cNvPr>
          <p:cNvSpPr txBox="1">
            <a:spLocks/>
          </p:cNvSpPr>
          <p:nvPr/>
        </p:nvSpPr>
        <p:spPr>
          <a:xfrm>
            <a:off x="436646" y="3789040"/>
            <a:ext cx="8599850" cy="368783"/>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1688" marR="0" lvl="2" indent="-169863"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tab pos="669131" algn="l"/>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Données issues de ressources génétiques : </a:t>
            </a:r>
            <a:r>
              <a:rPr kumimoji="0" lang="fr-FR" sz="2000" b="0"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Nagoya / APA</a:t>
            </a:r>
          </a:p>
        </p:txBody>
      </p:sp>
      <p:sp>
        <p:nvSpPr>
          <p:cNvPr id="29" name="Espace réservé du contenu 2">
            <a:extLst>
              <a:ext uri="{FF2B5EF4-FFF2-40B4-BE49-F238E27FC236}">
                <a16:creationId xmlns:a16="http://schemas.microsoft.com/office/drawing/2014/main" id="{5DA1C5BF-F3E3-427E-8A9C-59C7A63D4163}"/>
              </a:ext>
            </a:extLst>
          </p:cNvPr>
          <p:cNvSpPr txBox="1">
            <a:spLocks/>
          </p:cNvSpPr>
          <p:nvPr/>
        </p:nvSpPr>
        <p:spPr>
          <a:xfrm>
            <a:off x="436646" y="4221088"/>
            <a:ext cx="8599850" cy="611619"/>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1688" marR="0" lvl="2" indent="-169863"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tab pos="669131" algn="l"/>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Données issues d’études ayant un impact sur l’animal, l’homme ou  l’environnement : </a:t>
            </a:r>
            <a:r>
              <a:rPr kumimoji="0" lang="fr-FR" sz="2000" b="0"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Comité éthique</a:t>
            </a:r>
          </a:p>
        </p:txBody>
      </p:sp>
      <p:sp>
        <p:nvSpPr>
          <p:cNvPr id="36" name="Espace réservé du contenu 2">
            <a:extLst>
              <a:ext uri="{FF2B5EF4-FFF2-40B4-BE49-F238E27FC236}">
                <a16:creationId xmlns:a16="http://schemas.microsoft.com/office/drawing/2014/main" id="{66DBF8C6-8F57-42A8-A11B-1194F52B8A9D}"/>
              </a:ext>
            </a:extLst>
          </p:cNvPr>
          <p:cNvSpPr txBox="1">
            <a:spLocks/>
          </p:cNvSpPr>
          <p:nvPr/>
        </p:nvSpPr>
        <p:spPr>
          <a:xfrm>
            <a:off x="436646" y="4932425"/>
            <a:ext cx="8599850" cy="368783"/>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1688" marR="0" lvl="2" indent="-169863"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tab pos="669131" algn="l"/>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Données avec droits de propriété intellectuelle : </a:t>
            </a:r>
            <a:r>
              <a:rPr kumimoji="0" lang="fr-FR" sz="2000" b="0"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AC, contrat</a:t>
            </a:r>
          </a:p>
        </p:txBody>
      </p:sp>
      <p:pic>
        <p:nvPicPr>
          <p:cNvPr id="3" name="Image 2">
            <a:extLst>
              <a:ext uri="{FF2B5EF4-FFF2-40B4-BE49-F238E27FC236}">
                <a16:creationId xmlns:a16="http://schemas.microsoft.com/office/drawing/2014/main" id="{0685039E-0015-4DB7-8DE6-4D3DDF6516DB}"/>
              </a:ext>
            </a:extLst>
          </p:cNvPr>
          <p:cNvPicPr>
            <a:picLocks noChangeAspect="1"/>
          </p:cNvPicPr>
          <p:nvPr/>
        </p:nvPicPr>
        <p:blipFill>
          <a:blip r:embed="rId9"/>
          <a:stretch>
            <a:fillRect/>
          </a:stretch>
        </p:blipFill>
        <p:spPr>
          <a:xfrm>
            <a:off x="7235982" y="764704"/>
            <a:ext cx="1355144" cy="1355144"/>
          </a:xfrm>
          <a:prstGeom prst="rect">
            <a:avLst/>
          </a:prstGeom>
        </p:spPr>
      </p:pic>
      <p:sp>
        <p:nvSpPr>
          <p:cNvPr id="43" name="ZoneTexte 42">
            <a:extLst>
              <a:ext uri="{FF2B5EF4-FFF2-40B4-BE49-F238E27FC236}">
                <a16:creationId xmlns:a16="http://schemas.microsoft.com/office/drawing/2014/main" id="{51F5E068-EC50-4E60-ABE8-80D5E15B1A0C}"/>
              </a:ext>
            </a:extLst>
          </p:cNvPr>
          <p:cNvSpPr txBox="1"/>
          <p:nvPr/>
        </p:nvSpPr>
        <p:spPr>
          <a:xfrm>
            <a:off x="7195861" y="1999542"/>
            <a:ext cx="1691818"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Partenariat privé</a:t>
            </a:r>
          </a:p>
        </p:txBody>
      </p:sp>
      <p:sp>
        <p:nvSpPr>
          <p:cNvPr id="30" name="Espace réservé du contenu 2">
            <a:extLst>
              <a:ext uri="{FF2B5EF4-FFF2-40B4-BE49-F238E27FC236}">
                <a16:creationId xmlns:a16="http://schemas.microsoft.com/office/drawing/2014/main" id="{ED3D9811-2FF7-4D3D-9B25-B9F611551D83}"/>
              </a:ext>
            </a:extLst>
          </p:cNvPr>
          <p:cNvSpPr txBox="1">
            <a:spLocks/>
          </p:cNvSpPr>
          <p:nvPr/>
        </p:nvSpPr>
        <p:spPr>
          <a:xfrm>
            <a:off x="436646" y="3076561"/>
            <a:ext cx="8599850" cy="739264"/>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1688" marR="0" lvl="2" indent="-169863"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tab pos="669131" algn="l"/>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Données à caractère personnel : </a:t>
            </a:r>
            <a:r>
              <a:rPr kumimoji="0" lang="fr-FR" sz="2000" b="0"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RGPD + Lois des pays où sont réalisées les enquêtes</a:t>
            </a:r>
          </a:p>
        </p:txBody>
      </p:sp>
    </p:spTree>
    <p:extLst>
      <p:ext uri="{BB962C8B-B14F-4D97-AF65-F5344CB8AC3E}">
        <p14:creationId xmlns:p14="http://schemas.microsoft.com/office/powerpoint/2010/main" val="420283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6" grpId="0"/>
      <p:bldP spid="3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117</a:t>
            </a:fld>
            <a:endParaRPr lang="fr-FR" dirty="0"/>
          </a:p>
        </p:txBody>
      </p:sp>
      <p:pic>
        <p:nvPicPr>
          <p:cNvPr id="14" name="Picture 2" descr="Loi Nogal : quelles conséquences pour les agences immobilières ?">
            <a:extLst>
              <a:ext uri="{FF2B5EF4-FFF2-40B4-BE49-F238E27FC236}">
                <a16:creationId xmlns:a16="http://schemas.microsoft.com/office/drawing/2014/main" id="{05966D07-C9E3-4C90-8509-AF7E5B9D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4" y="44624"/>
            <a:ext cx="1063954" cy="1063954"/>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B9967480-1898-4ADE-B312-3C13D548505C}"/>
              </a:ext>
            </a:extLst>
          </p:cNvPr>
          <p:cNvSpPr txBox="1">
            <a:spLocks/>
          </p:cNvSpPr>
          <p:nvPr/>
        </p:nvSpPr>
        <p:spPr>
          <a:xfrm>
            <a:off x="257094"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4.1 Données personnelles</a:t>
            </a:r>
          </a:p>
        </p:txBody>
      </p:sp>
      <p:grpSp>
        <p:nvGrpSpPr>
          <p:cNvPr id="2" name="Groupe 1">
            <a:extLst>
              <a:ext uri="{FF2B5EF4-FFF2-40B4-BE49-F238E27FC236}">
                <a16:creationId xmlns:a16="http://schemas.microsoft.com/office/drawing/2014/main" id="{AA448CE0-7E45-47D8-87DF-36E1A9BDF8D0}"/>
              </a:ext>
            </a:extLst>
          </p:cNvPr>
          <p:cNvGrpSpPr/>
          <p:nvPr/>
        </p:nvGrpSpPr>
        <p:grpSpPr>
          <a:xfrm>
            <a:off x="467544" y="1988840"/>
            <a:ext cx="8552337" cy="4328408"/>
            <a:chOff x="467544" y="1988840"/>
            <a:chExt cx="8552337" cy="4328408"/>
          </a:xfrm>
        </p:grpSpPr>
        <p:sp>
          <p:nvSpPr>
            <p:cNvPr id="22" name="Espace réservé du contenu 2">
              <a:extLst>
                <a:ext uri="{FF2B5EF4-FFF2-40B4-BE49-F238E27FC236}">
                  <a16:creationId xmlns:a16="http://schemas.microsoft.com/office/drawing/2014/main" id="{9F237699-CE82-4B03-AB7B-F4B056DE6242}"/>
                </a:ext>
              </a:extLst>
            </p:cNvPr>
            <p:cNvSpPr txBox="1">
              <a:spLocks/>
            </p:cNvSpPr>
            <p:nvPr/>
          </p:nvSpPr>
          <p:spPr>
            <a:xfrm>
              <a:off x="467544" y="1988840"/>
              <a:ext cx="8552337" cy="6401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70C0"/>
                </a:buClr>
                <a:buFont typeface="Wingdings" panose="05000000000000000000" pitchFamily="2" charset="2"/>
                <a:buChar char="§"/>
              </a:pPr>
              <a:r>
                <a:rPr lang="fr-FR" sz="2000" dirty="0">
                  <a:cs typeface="Arial" panose="020B0604020202020204" pitchFamily="34" charset="0"/>
                </a:rPr>
                <a:t>Dans la liste suivante: quelles informations correspondent à une donnée personnelle donc identifiante ?</a:t>
              </a:r>
            </a:p>
          </p:txBody>
        </p:sp>
        <p:sp>
          <p:nvSpPr>
            <p:cNvPr id="23" name="ZoneTexte 22">
              <a:extLst>
                <a:ext uri="{FF2B5EF4-FFF2-40B4-BE49-F238E27FC236}">
                  <a16:creationId xmlns:a16="http://schemas.microsoft.com/office/drawing/2014/main" id="{05D41096-4596-46C4-A1F6-CD836BA57A9C}"/>
                </a:ext>
              </a:extLst>
            </p:cNvPr>
            <p:cNvSpPr txBox="1"/>
            <p:nvPr/>
          </p:nvSpPr>
          <p:spPr>
            <a:xfrm>
              <a:off x="1475656" y="2708920"/>
              <a:ext cx="6048672" cy="3608328"/>
            </a:xfrm>
            <a:prstGeom prst="rect">
              <a:avLst/>
            </a:prstGeom>
          </p:spPr>
          <p:txBody>
            <a:bodyPr vert="horz" wrap="none" lIns="91440" tIns="45720" rIns="91440" bIns="45720" rtlCol="0">
              <a:normAutofit lnSpcReduction="10000"/>
            </a:bodyPr>
            <a:lstStyle/>
            <a:p>
              <a:pPr marL="1063625" indent="-342900" algn="just">
                <a:spcBef>
                  <a:spcPts val="600"/>
                </a:spcBef>
                <a:spcAft>
                  <a:spcPts val="300"/>
                </a:spcAft>
                <a:buClr>
                  <a:schemeClr val="accent2">
                    <a:lumMod val="60000"/>
                    <a:lumOff val="40000"/>
                  </a:schemeClr>
                </a:buClr>
                <a:buFont typeface="+mj-lt"/>
                <a:buAutoNum type="arabicPeriod"/>
              </a:pPr>
              <a:r>
                <a:rPr lang="fr-FR" sz="2000" dirty="0"/>
                <a:t>une adresse ou un point GPS</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t>les types de cultures dans une exploitation</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cs typeface="Arial" panose="020B0604020202020204" pitchFamily="34" charset="0"/>
                </a:rPr>
                <a:t>la ville de résidence</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cs typeface="Arial" panose="020B0604020202020204" pitchFamily="34" charset="0"/>
                </a:rPr>
                <a:t>une donnée sur la qualité du sol</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cs typeface="Arial" panose="020B0604020202020204" pitchFamily="34" charset="0"/>
                </a:rPr>
                <a:t>la taille du ménage</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cs typeface="Arial" panose="020B0604020202020204" pitchFamily="34" charset="0"/>
                </a:rPr>
                <a:t>la surface d’une cacaoyère</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cs typeface="Arial" panose="020B0604020202020204" pitchFamily="34" charset="0"/>
                </a:rPr>
                <a:t>la voix d’une personne</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cs typeface="Arial" panose="020B0604020202020204" pitchFamily="34" charset="0"/>
                </a:rPr>
                <a:t>la démarche d’une personne</a:t>
              </a:r>
            </a:p>
            <a:p>
              <a:pPr marL="1063625" indent="-342900" algn="just">
                <a:spcBef>
                  <a:spcPts val="600"/>
                </a:spcBef>
                <a:spcAft>
                  <a:spcPts val="300"/>
                </a:spcAft>
                <a:buClr>
                  <a:schemeClr val="accent2">
                    <a:lumMod val="60000"/>
                    <a:lumOff val="40000"/>
                  </a:schemeClr>
                </a:buClr>
                <a:buFont typeface="+mj-lt"/>
                <a:buAutoNum type="arabicPeriod"/>
              </a:pPr>
              <a:r>
                <a:rPr lang="fr-FR" sz="2000" dirty="0">
                  <a:cs typeface="Arial" panose="020B0604020202020204" pitchFamily="34" charset="0"/>
                </a:rPr>
                <a:t>la photo floutée d’une personne</a:t>
              </a:r>
            </a:p>
            <a:p>
              <a:pPr marL="1063625" indent="-342900" algn="just">
                <a:spcBef>
                  <a:spcPts val="600"/>
                </a:spcBef>
                <a:buClr>
                  <a:schemeClr val="accent2">
                    <a:lumMod val="60000"/>
                    <a:lumOff val="40000"/>
                  </a:schemeClr>
                </a:buClr>
                <a:buFont typeface="+mj-lt"/>
                <a:buAutoNum type="arabicPeriod"/>
              </a:pPr>
              <a:endParaRPr lang="fr-FR" sz="1600" dirty="0">
                <a:cs typeface="Arial" panose="020B0604020202020204" pitchFamily="34" charset="0"/>
              </a:endParaRPr>
            </a:p>
          </p:txBody>
        </p:sp>
      </p:grpSp>
      <p:sp>
        <p:nvSpPr>
          <p:cNvPr id="8" name="ZoneTexte 7">
            <a:extLst>
              <a:ext uri="{FF2B5EF4-FFF2-40B4-BE49-F238E27FC236}">
                <a16:creationId xmlns:a16="http://schemas.microsoft.com/office/drawing/2014/main" id="{FA46871C-16D4-494C-B1C1-450FECC20384}"/>
              </a:ext>
            </a:extLst>
          </p:cNvPr>
          <p:cNvSpPr txBox="1"/>
          <p:nvPr/>
        </p:nvSpPr>
        <p:spPr>
          <a:xfrm>
            <a:off x="467544" y="1080000"/>
            <a:ext cx="8604000" cy="8002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lgn="l">
              <a:spcBef>
                <a:spcPts val="3000"/>
              </a:spcBef>
              <a:spcAft>
                <a:spcPts val="0"/>
              </a:spcAft>
              <a:buFont typeface="Wingdings" panose="05000000000000000000" pitchFamily="2" charset="2"/>
              <a:buChar char="§"/>
              <a:defRPr/>
            </a:pPr>
            <a:r>
              <a:rPr lang="fr-FR" sz="2400" dirty="0">
                <a:solidFill>
                  <a:srgbClr val="0066FF"/>
                </a:solidFill>
                <a:ea typeface="+mn-ea"/>
                <a:cs typeface="Arial" panose="020B0604020202020204" pitchFamily="34" charset="0"/>
              </a:rPr>
              <a:t>Donnée à caractère personnel </a:t>
            </a:r>
            <a:r>
              <a:rPr lang="fr-FR" sz="2200" dirty="0">
                <a:solidFill>
                  <a:srgbClr val="0066FF"/>
                </a:solidFill>
                <a:ea typeface="+mn-ea"/>
                <a:cs typeface="Arial" panose="020B0604020202020204" pitchFamily="34" charset="0"/>
              </a:rPr>
              <a:t>= toute information permettant d'identifier directement ou indirectement une personne physique.</a:t>
            </a:r>
          </a:p>
        </p:txBody>
      </p:sp>
    </p:spTree>
    <p:extLst>
      <p:ext uri="{BB962C8B-B14F-4D97-AF65-F5344CB8AC3E}">
        <p14:creationId xmlns:p14="http://schemas.microsoft.com/office/powerpoint/2010/main" val="130399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54B1D7-2411-453C-97AD-E9788D945C9B}"/>
              </a:ext>
            </a:extLst>
          </p:cNvPr>
          <p:cNvPicPr>
            <a:picLocks noChangeAspect="1"/>
          </p:cNvPicPr>
          <p:nvPr/>
        </p:nvPicPr>
        <p:blipFill>
          <a:blip r:embed="rId3"/>
          <a:stretch>
            <a:fillRect/>
          </a:stretch>
        </p:blipFill>
        <p:spPr>
          <a:xfrm>
            <a:off x="192547" y="1268760"/>
            <a:ext cx="8555917" cy="3850754"/>
          </a:xfrm>
          <a:prstGeom prst="rect">
            <a:avLst/>
          </a:prstGeom>
        </p:spPr>
      </p:pic>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118</a:t>
            </a:fld>
            <a:endParaRPr lang="fr-FR" dirty="0"/>
          </a:p>
        </p:txBody>
      </p:sp>
      <p:sp>
        <p:nvSpPr>
          <p:cNvPr id="22" name="Espace réservé du contenu 2">
            <a:extLst>
              <a:ext uri="{FF2B5EF4-FFF2-40B4-BE49-F238E27FC236}">
                <a16:creationId xmlns:a16="http://schemas.microsoft.com/office/drawing/2014/main" id="{9F237699-CE82-4B03-AB7B-F4B056DE6242}"/>
              </a:ext>
            </a:extLst>
          </p:cNvPr>
          <p:cNvSpPr txBox="1">
            <a:spLocks/>
          </p:cNvSpPr>
          <p:nvPr/>
        </p:nvSpPr>
        <p:spPr>
          <a:xfrm>
            <a:off x="540001" y="1080000"/>
            <a:ext cx="8352480" cy="599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70C0"/>
              </a:buClr>
              <a:buFont typeface="Wingdings" panose="05000000000000000000" pitchFamily="2" charset="2"/>
              <a:buChar char="§"/>
            </a:pPr>
            <a:r>
              <a:rPr lang="fr-FR" sz="2400" dirty="0">
                <a:solidFill>
                  <a:srgbClr val="0066FF"/>
                </a:solidFill>
                <a:cs typeface="Arial" panose="020B0604020202020204" pitchFamily="34" charset="0"/>
              </a:rPr>
              <a:t>Cas particulier des données « sensibles »</a:t>
            </a:r>
            <a:endParaRPr lang="fr-FR" sz="2200" dirty="0">
              <a:solidFill>
                <a:srgbClr val="0066FF"/>
              </a:solidFill>
              <a:cs typeface="Arial" panose="020B0604020202020204" pitchFamily="34" charset="0"/>
            </a:endParaRPr>
          </a:p>
        </p:txBody>
      </p:sp>
      <p:pic>
        <p:nvPicPr>
          <p:cNvPr id="14" name="Picture 2" descr="Loi Nogal : quelles conséquences pour les agences immobilières ?">
            <a:extLst>
              <a:ext uri="{FF2B5EF4-FFF2-40B4-BE49-F238E27FC236}">
                <a16:creationId xmlns:a16="http://schemas.microsoft.com/office/drawing/2014/main" id="{05966D07-C9E3-4C90-8509-AF7E5B9DC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406" y="44624"/>
            <a:ext cx="1166932" cy="1166932"/>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B9967480-1898-4ADE-B312-3C13D548505C}"/>
              </a:ext>
            </a:extLst>
          </p:cNvPr>
          <p:cNvSpPr txBox="1">
            <a:spLocks/>
          </p:cNvSpPr>
          <p:nvPr/>
        </p:nvSpPr>
        <p:spPr>
          <a:xfrm>
            <a:off x="257094"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4.1 Données personnelles</a:t>
            </a:r>
          </a:p>
        </p:txBody>
      </p:sp>
      <p:sp>
        <p:nvSpPr>
          <p:cNvPr id="9" name="ZoneTexte 8">
            <a:extLst>
              <a:ext uri="{FF2B5EF4-FFF2-40B4-BE49-F238E27FC236}">
                <a16:creationId xmlns:a16="http://schemas.microsoft.com/office/drawing/2014/main" id="{716E44A2-01BE-41E8-A939-C94B86CEBF36}"/>
              </a:ext>
            </a:extLst>
          </p:cNvPr>
          <p:cNvSpPr txBox="1"/>
          <p:nvPr/>
        </p:nvSpPr>
        <p:spPr>
          <a:xfrm>
            <a:off x="540001" y="4077071"/>
            <a:ext cx="8496945" cy="1169551"/>
          </a:xfrm>
          <a:prstGeom prst="rect">
            <a:avLst/>
          </a:prstGeom>
          <a:solidFill>
            <a:schemeClr val="bg1"/>
          </a:solidFill>
        </p:spPr>
        <p:txBody>
          <a:bodyPr wrap="square" rtlCol="0">
            <a:spAutoFit/>
          </a:bodyPr>
          <a:lstStyle/>
          <a:p>
            <a:pPr marL="342900" indent="-342900">
              <a:spcBef>
                <a:spcPts val="600"/>
              </a:spcBef>
              <a:buClr>
                <a:srgbClr val="0070C0"/>
              </a:buClr>
              <a:buFont typeface="Wingdings" panose="05000000000000000000" pitchFamily="2" charset="2"/>
              <a:buChar char="§"/>
            </a:pPr>
            <a:r>
              <a:rPr lang="fr-FR" sz="2000" dirty="0">
                <a:solidFill>
                  <a:srgbClr val="0066FF"/>
                </a:solidFill>
                <a:cs typeface="Arial" panose="020B0604020202020204" pitchFamily="34" charset="0"/>
              </a:rPr>
              <a:t>Par principe la collecte et le traitement de ces données sont interdits</a:t>
            </a:r>
          </a:p>
          <a:p>
            <a:pPr marL="342900" indent="-342900">
              <a:spcBef>
                <a:spcPts val="600"/>
              </a:spcBef>
              <a:buClr>
                <a:srgbClr val="0070C0"/>
              </a:buClr>
              <a:buFont typeface="Wingdings" panose="05000000000000000000" pitchFamily="2" charset="2"/>
              <a:buChar char="§"/>
            </a:pPr>
            <a:endParaRPr lang="fr-FR" sz="2000" dirty="0">
              <a:solidFill>
                <a:srgbClr val="0066FF"/>
              </a:solidFill>
              <a:cs typeface="Arial" panose="020B0604020202020204" pitchFamily="34" charset="0"/>
            </a:endParaRPr>
          </a:p>
          <a:p>
            <a:pPr marL="342900" indent="-342900">
              <a:spcBef>
                <a:spcPts val="600"/>
              </a:spcBef>
              <a:buClr>
                <a:srgbClr val="0070C0"/>
              </a:buClr>
              <a:buFont typeface="Wingdings" panose="05000000000000000000" pitchFamily="2" charset="2"/>
              <a:buChar char="§"/>
            </a:pPr>
            <a:endParaRPr lang="fr-FR" sz="2000" dirty="0">
              <a:solidFill>
                <a:srgbClr val="0066FF"/>
              </a:solidFill>
              <a:cs typeface="Arial" panose="020B0604020202020204" pitchFamily="34" charset="0"/>
            </a:endParaRPr>
          </a:p>
        </p:txBody>
      </p:sp>
      <p:sp>
        <p:nvSpPr>
          <p:cNvPr id="11" name="ZoneTexte 10">
            <a:extLst>
              <a:ext uri="{FF2B5EF4-FFF2-40B4-BE49-F238E27FC236}">
                <a16:creationId xmlns:a16="http://schemas.microsoft.com/office/drawing/2014/main" id="{A6DBEC50-44F7-407A-829C-1B7ED318C4ED}"/>
              </a:ext>
            </a:extLst>
          </p:cNvPr>
          <p:cNvSpPr txBox="1"/>
          <p:nvPr/>
        </p:nvSpPr>
        <p:spPr>
          <a:xfrm>
            <a:off x="540001" y="4509120"/>
            <a:ext cx="8496945" cy="1661993"/>
          </a:xfrm>
          <a:prstGeom prst="rect">
            <a:avLst/>
          </a:prstGeom>
          <a:solidFill>
            <a:schemeClr val="bg1"/>
          </a:solidFill>
        </p:spPr>
        <p:txBody>
          <a:bodyPr wrap="square" rtlCol="0">
            <a:spAutoFit/>
          </a:bodyPr>
          <a:lstStyle/>
          <a:p>
            <a:pPr marL="342900" indent="-342900">
              <a:spcBef>
                <a:spcPts val="600"/>
              </a:spcBef>
              <a:buClr>
                <a:srgbClr val="0070C0"/>
              </a:buClr>
              <a:buFont typeface="Wingdings" panose="05000000000000000000" pitchFamily="2" charset="2"/>
              <a:buChar char="§"/>
            </a:pPr>
            <a:r>
              <a:rPr lang="fr-FR" sz="2000" dirty="0">
                <a:solidFill>
                  <a:srgbClr val="0066FF"/>
                </a:solidFill>
                <a:cs typeface="Arial" panose="020B0604020202020204" pitchFamily="34" charset="0"/>
              </a:rPr>
              <a:t>Quatre exceptions à cette interdiction prévues pour la recherche</a:t>
            </a:r>
          </a:p>
          <a:p>
            <a:pPr marL="800100" lvl="1" indent="-342900">
              <a:spcBef>
                <a:spcPts val="300"/>
              </a:spcBef>
              <a:buClr>
                <a:srgbClr val="0070C0"/>
              </a:buClr>
              <a:buFont typeface="Arial" panose="020B0604020202020204" pitchFamily="34" charset="0"/>
              <a:buChar char="•"/>
            </a:pPr>
            <a:r>
              <a:rPr lang="fr-FR" dirty="0">
                <a:cs typeface="Arial" panose="020B0604020202020204" pitchFamily="34" charset="0"/>
              </a:rPr>
              <a:t>consentement libre, éclairé et explicite</a:t>
            </a:r>
          </a:p>
          <a:p>
            <a:pPr marL="800100" lvl="1" indent="-342900">
              <a:spcBef>
                <a:spcPts val="300"/>
              </a:spcBef>
              <a:buClr>
                <a:srgbClr val="0070C0"/>
              </a:buClr>
              <a:buFont typeface="Arial" panose="020B0604020202020204" pitchFamily="34" charset="0"/>
              <a:buChar char="•"/>
            </a:pPr>
            <a:r>
              <a:rPr lang="fr-FR" dirty="0">
                <a:cs typeface="Arial" panose="020B0604020202020204" pitchFamily="34" charset="0"/>
              </a:rPr>
              <a:t>données sensibles rendues publiques par la personne concernée</a:t>
            </a:r>
          </a:p>
          <a:p>
            <a:pPr marL="800100" lvl="1" indent="-342900">
              <a:spcBef>
                <a:spcPts val="300"/>
              </a:spcBef>
              <a:buClr>
                <a:srgbClr val="0070C0"/>
              </a:buClr>
              <a:buFont typeface="Arial" panose="020B0604020202020204" pitchFamily="34" charset="0"/>
              <a:buChar char="•"/>
            </a:pPr>
            <a:r>
              <a:rPr lang="fr-FR" dirty="0">
                <a:cs typeface="Arial" panose="020B0604020202020204" pitchFamily="34" charset="0"/>
              </a:rPr>
              <a:t>recherche nécessaire pour motifs d’intérêt public importants</a:t>
            </a:r>
          </a:p>
          <a:p>
            <a:pPr marL="800100" lvl="1" indent="-342900">
              <a:spcBef>
                <a:spcPts val="300"/>
              </a:spcBef>
              <a:buClr>
                <a:srgbClr val="0070C0"/>
              </a:buClr>
              <a:buFont typeface="Arial" panose="020B0604020202020204" pitchFamily="34" charset="0"/>
              <a:buChar char="•"/>
            </a:pPr>
            <a:r>
              <a:rPr lang="fr-FR" dirty="0">
                <a:cs typeface="Arial" panose="020B0604020202020204" pitchFamily="34" charset="0"/>
              </a:rPr>
              <a:t>données nécessaires à la recherche publique</a:t>
            </a:r>
          </a:p>
        </p:txBody>
      </p:sp>
    </p:spTree>
    <p:extLst>
      <p:ext uri="{BB962C8B-B14F-4D97-AF65-F5344CB8AC3E}">
        <p14:creationId xmlns:p14="http://schemas.microsoft.com/office/powerpoint/2010/main" val="141021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119</a:t>
            </a:fld>
            <a:endParaRPr lang="fr-FR" dirty="0"/>
          </a:p>
        </p:txBody>
      </p:sp>
      <p:pic>
        <p:nvPicPr>
          <p:cNvPr id="14" name="Picture 2" descr="Loi Nogal : quelles conséquences pour les agences immobilières ?">
            <a:extLst>
              <a:ext uri="{FF2B5EF4-FFF2-40B4-BE49-F238E27FC236}">
                <a16:creationId xmlns:a16="http://schemas.microsoft.com/office/drawing/2014/main" id="{05966D07-C9E3-4C90-8509-AF7E5B9D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406" y="44624"/>
            <a:ext cx="1166932" cy="1166932"/>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B9967480-1898-4ADE-B312-3C13D548505C}"/>
              </a:ext>
            </a:extLst>
          </p:cNvPr>
          <p:cNvSpPr txBox="1">
            <a:spLocks/>
          </p:cNvSpPr>
          <p:nvPr/>
        </p:nvSpPr>
        <p:spPr>
          <a:xfrm>
            <a:off x="257094"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4.1 Données personnelles</a:t>
            </a:r>
          </a:p>
        </p:txBody>
      </p:sp>
      <p:sp>
        <p:nvSpPr>
          <p:cNvPr id="17" name="Espace réservé du contenu 2">
            <a:extLst>
              <a:ext uri="{FF2B5EF4-FFF2-40B4-BE49-F238E27FC236}">
                <a16:creationId xmlns:a16="http://schemas.microsoft.com/office/drawing/2014/main" id="{C707B1C9-30B5-4388-AF51-9FC78464D3A2}"/>
              </a:ext>
            </a:extLst>
          </p:cNvPr>
          <p:cNvSpPr txBox="1">
            <a:spLocks/>
          </p:cNvSpPr>
          <p:nvPr/>
        </p:nvSpPr>
        <p:spPr>
          <a:xfrm>
            <a:off x="540000" y="1080000"/>
            <a:ext cx="6840312" cy="557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0066FF"/>
                </a:solidFill>
                <a:cs typeface="Arial" panose="020B0604020202020204" pitchFamily="34" charset="0"/>
              </a:rPr>
              <a:t>Cadre législatif à prendre en compte</a:t>
            </a:r>
            <a:endParaRPr lang="fr-FR" sz="2200" dirty="0">
              <a:solidFill>
                <a:srgbClr val="0066FF"/>
              </a:solidFill>
              <a:cs typeface="Arial" panose="020B0604020202020204" pitchFamily="34" charset="0"/>
            </a:endParaRPr>
          </a:p>
        </p:txBody>
      </p:sp>
      <p:grpSp>
        <p:nvGrpSpPr>
          <p:cNvPr id="6" name="Groupe 5">
            <a:extLst>
              <a:ext uri="{FF2B5EF4-FFF2-40B4-BE49-F238E27FC236}">
                <a16:creationId xmlns:a16="http://schemas.microsoft.com/office/drawing/2014/main" id="{EDBACDA5-6420-456F-A45C-902D5A8313DE}"/>
              </a:ext>
            </a:extLst>
          </p:cNvPr>
          <p:cNvGrpSpPr/>
          <p:nvPr/>
        </p:nvGrpSpPr>
        <p:grpSpPr>
          <a:xfrm>
            <a:off x="236873" y="2982233"/>
            <a:ext cx="8855465" cy="3831143"/>
            <a:chOff x="236873" y="2982233"/>
            <a:chExt cx="8855465" cy="3831143"/>
          </a:xfrm>
        </p:grpSpPr>
        <p:grpSp>
          <p:nvGrpSpPr>
            <p:cNvPr id="3" name="Groupe 2">
              <a:extLst>
                <a:ext uri="{FF2B5EF4-FFF2-40B4-BE49-F238E27FC236}">
                  <a16:creationId xmlns:a16="http://schemas.microsoft.com/office/drawing/2014/main" id="{B82C956B-3B0B-4497-A54D-3F9F137FF392}"/>
                </a:ext>
              </a:extLst>
            </p:cNvPr>
            <p:cNvGrpSpPr/>
            <p:nvPr/>
          </p:nvGrpSpPr>
          <p:grpSpPr>
            <a:xfrm>
              <a:off x="236873" y="2982233"/>
              <a:ext cx="8855465" cy="3831143"/>
              <a:chOff x="236873" y="2982233"/>
              <a:chExt cx="8855465" cy="3831143"/>
            </a:xfrm>
          </p:grpSpPr>
          <p:pic>
            <p:nvPicPr>
              <p:cNvPr id="7" name="Image 6">
                <a:extLst>
                  <a:ext uri="{FF2B5EF4-FFF2-40B4-BE49-F238E27FC236}">
                    <a16:creationId xmlns:a16="http://schemas.microsoft.com/office/drawing/2014/main" id="{EEDB1E33-B51E-4B87-B384-169E2F6D0071}"/>
                  </a:ext>
                </a:extLst>
              </p:cNvPr>
              <p:cNvPicPr>
                <a:picLocks noChangeAspect="1"/>
              </p:cNvPicPr>
              <p:nvPr/>
            </p:nvPicPr>
            <p:blipFill>
              <a:blip r:embed="rId4"/>
              <a:stretch>
                <a:fillRect/>
              </a:stretch>
            </p:blipFill>
            <p:spPr>
              <a:xfrm>
                <a:off x="4842353" y="4169213"/>
                <a:ext cx="4249985" cy="2628139"/>
              </a:xfrm>
              <a:prstGeom prst="rect">
                <a:avLst/>
              </a:prstGeom>
            </p:spPr>
          </p:pic>
          <p:pic>
            <p:nvPicPr>
              <p:cNvPr id="4" name="Image 3">
                <a:extLst>
                  <a:ext uri="{FF2B5EF4-FFF2-40B4-BE49-F238E27FC236}">
                    <a16:creationId xmlns:a16="http://schemas.microsoft.com/office/drawing/2014/main" id="{6F912365-1563-4301-9B70-ED2CB2E6E134}"/>
                  </a:ext>
                </a:extLst>
              </p:cNvPr>
              <p:cNvPicPr>
                <a:picLocks noChangeAspect="1"/>
              </p:cNvPicPr>
              <p:nvPr/>
            </p:nvPicPr>
            <p:blipFill>
              <a:blip r:embed="rId5"/>
              <a:stretch>
                <a:fillRect/>
              </a:stretch>
            </p:blipFill>
            <p:spPr>
              <a:xfrm>
                <a:off x="236873" y="2982233"/>
                <a:ext cx="4407135" cy="3799475"/>
              </a:xfrm>
              <a:prstGeom prst="rect">
                <a:avLst/>
              </a:prstGeom>
            </p:spPr>
          </p:pic>
          <p:sp>
            <p:nvSpPr>
              <p:cNvPr id="9" name="Rectangle 8">
                <a:extLst>
                  <a:ext uri="{FF2B5EF4-FFF2-40B4-BE49-F238E27FC236}">
                    <a16:creationId xmlns:a16="http://schemas.microsoft.com/office/drawing/2014/main" id="{B1D8EC95-702A-4D0F-82DA-D3B1FD527F6A}"/>
                  </a:ext>
                </a:extLst>
              </p:cNvPr>
              <p:cNvSpPr/>
              <p:nvPr/>
            </p:nvSpPr>
            <p:spPr>
              <a:xfrm>
                <a:off x="236873" y="6474822"/>
                <a:ext cx="2750951" cy="338554"/>
              </a:xfrm>
              <a:prstGeom prst="rect">
                <a:avLst/>
              </a:prstGeom>
              <a:solidFill>
                <a:srgbClr val="FFCCFF"/>
              </a:solidFill>
            </p:spPr>
            <p:txBody>
              <a:bodyPr wrap="square">
                <a:spAutoFit/>
              </a:bodyPr>
              <a:lstStyle/>
              <a:p>
                <a:r>
                  <a:rPr lang="fr-FR" sz="800" dirty="0">
                    <a:hlinkClick r:id="rId6"/>
                  </a:rPr>
                  <a:t>https://ekkou.ci/files/LOI-SUR-LA-PROTECTION-DES-DONNEES-A-CARACTERE-PERSONNEL.pdf</a:t>
                </a:r>
                <a:r>
                  <a:rPr lang="fr-FR" sz="800" dirty="0"/>
                  <a:t> </a:t>
                </a:r>
              </a:p>
            </p:txBody>
          </p:sp>
        </p:grpSp>
        <p:sp>
          <p:nvSpPr>
            <p:cNvPr id="19" name="Rectangle 18">
              <a:extLst>
                <a:ext uri="{FF2B5EF4-FFF2-40B4-BE49-F238E27FC236}">
                  <a16:creationId xmlns:a16="http://schemas.microsoft.com/office/drawing/2014/main" id="{78DD6763-A96D-4B40-A45B-B859AF24CB10}"/>
                </a:ext>
              </a:extLst>
            </p:cNvPr>
            <p:cNvSpPr/>
            <p:nvPr/>
          </p:nvSpPr>
          <p:spPr>
            <a:xfrm>
              <a:off x="4842353" y="6453336"/>
              <a:ext cx="2511263" cy="338554"/>
            </a:xfrm>
            <a:prstGeom prst="rect">
              <a:avLst/>
            </a:prstGeom>
            <a:solidFill>
              <a:srgbClr val="FFCCFF"/>
            </a:solidFill>
          </p:spPr>
          <p:txBody>
            <a:bodyPr wrap="square">
              <a:spAutoFit/>
            </a:bodyPr>
            <a:lstStyle/>
            <a:p>
              <a:r>
                <a:rPr lang="fr-FR" sz="800" dirty="0">
                  <a:hlinkClick r:id="rId7"/>
                </a:rPr>
                <a:t>https://www.dataguidance.com/notes/ghana-data-protection-overview</a:t>
              </a:r>
              <a:r>
                <a:rPr lang="fr-FR" sz="800" dirty="0"/>
                <a:t> </a:t>
              </a:r>
            </a:p>
          </p:txBody>
        </p:sp>
      </p:grpSp>
      <p:grpSp>
        <p:nvGrpSpPr>
          <p:cNvPr id="2" name="Groupe 1">
            <a:extLst>
              <a:ext uri="{FF2B5EF4-FFF2-40B4-BE49-F238E27FC236}">
                <a16:creationId xmlns:a16="http://schemas.microsoft.com/office/drawing/2014/main" id="{66FD98C2-0F22-4E77-A9E7-D99D2149E0DC}"/>
              </a:ext>
            </a:extLst>
          </p:cNvPr>
          <p:cNvGrpSpPr/>
          <p:nvPr/>
        </p:nvGrpSpPr>
        <p:grpSpPr>
          <a:xfrm>
            <a:off x="652093" y="1541169"/>
            <a:ext cx="8384403" cy="1255728"/>
            <a:chOff x="652093" y="1541169"/>
            <a:chExt cx="8384403" cy="1255728"/>
          </a:xfrm>
        </p:grpSpPr>
        <p:sp>
          <p:nvSpPr>
            <p:cNvPr id="11" name="ZoneTexte 10">
              <a:extLst>
                <a:ext uri="{FF2B5EF4-FFF2-40B4-BE49-F238E27FC236}">
                  <a16:creationId xmlns:a16="http://schemas.microsoft.com/office/drawing/2014/main" id="{E21AE6B6-DAFF-40D8-BBE3-2396268EFB74}"/>
                </a:ext>
              </a:extLst>
            </p:cNvPr>
            <p:cNvSpPr txBox="1"/>
            <p:nvPr/>
          </p:nvSpPr>
          <p:spPr>
            <a:xfrm>
              <a:off x="835245" y="1541169"/>
              <a:ext cx="8201251" cy="125572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lnSpc>
                  <a:spcPct val="90000"/>
                </a:lnSpc>
                <a:spcBef>
                  <a:spcPts val="0"/>
                </a:spcBef>
                <a:spcAft>
                  <a:spcPts val="0"/>
                </a:spcAft>
                <a:buClr>
                  <a:schemeClr val="accent2">
                    <a:lumMod val="60000"/>
                    <a:lumOff val="40000"/>
                  </a:schemeClr>
                </a:buClr>
                <a:buFont typeface="Wingdings" panose="05000000000000000000" pitchFamily="2" charset="2"/>
                <a:buChar char="§"/>
                <a:defRPr/>
              </a:pPr>
              <a:r>
                <a:rPr lang="fr-FR" sz="2000" dirty="0"/>
                <a:t>Règlement Général sur la Protection des Données (RGPD) </a:t>
              </a:r>
              <a:r>
                <a:rPr lang="fr-FR" sz="1400" dirty="0">
                  <a:hlinkClick r:id="rId8"/>
                </a:rPr>
                <a:t>https://www.cnil.fr/fr/reglement-europeen-protection-donnees</a:t>
              </a:r>
              <a:r>
                <a:rPr lang="fr-FR" sz="1400" dirty="0"/>
                <a:t> </a:t>
              </a:r>
            </a:p>
            <a:p>
              <a:pPr lvl="0">
                <a:lnSpc>
                  <a:spcPct val="90000"/>
                </a:lnSpc>
                <a:spcAft>
                  <a:spcPts val="0"/>
                </a:spcAft>
                <a:buClr>
                  <a:schemeClr val="accent2">
                    <a:lumMod val="60000"/>
                    <a:lumOff val="40000"/>
                  </a:schemeClr>
                </a:buClr>
                <a:buFont typeface="Wingdings" panose="05000000000000000000" pitchFamily="2" charset="2"/>
                <a:buChar char="§"/>
                <a:defRPr/>
              </a:pPr>
              <a:r>
                <a:rPr lang="fr-FR" sz="2000" dirty="0"/>
                <a:t>Loi du pays où sont réalisées les enquêtes</a:t>
              </a:r>
            </a:p>
            <a:p>
              <a:pPr marL="0" lvl="0" indent="0" defTabSz="541338">
                <a:spcBef>
                  <a:spcPts val="0"/>
                </a:spcBef>
                <a:spcAft>
                  <a:spcPts val="0"/>
                </a:spcAft>
                <a:buClr>
                  <a:schemeClr val="accent2">
                    <a:lumMod val="60000"/>
                    <a:lumOff val="40000"/>
                  </a:schemeClr>
                </a:buClr>
                <a:buNone/>
                <a:defRPr/>
              </a:pPr>
              <a:r>
                <a:rPr lang="fr-FR" sz="2200" dirty="0">
                  <a:solidFill>
                    <a:schemeClr val="tx1"/>
                  </a:solidFill>
                  <a:ea typeface="+mn-ea"/>
                  <a:cs typeface="+mn-cs"/>
                </a:rPr>
                <a:t>	</a:t>
              </a:r>
              <a:r>
                <a:rPr lang="fr-FR" sz="1800" dirty="0">
                  <a:solidFill>
                    <a:schemeClr val="tx1"/>
                  </a:solidFill>
                  <a:ea typeface="+mn-ea"/>
                  <a:cs typeface="+mn-cs"/>
                </a:rPr>
                <a:t>Trouver les lois: </a:t>
              </a:r>
              <a:r>
                <a:rPr lang="fr-FR" sz="1400" dirty="0">
                  <a:solidFill>
                    <a:schemeClr val="tx1"/>
                  </a:solidFill>
                  <a:ea typeface="+mn-ea"/>
                  <a:cs typeface="+mn-cs"/>
                  <a:hlinkClick r:id="rId9"/>
                </a:rPr>
                <a:t>https://www.cnil.fr/fr/la-protection-des-donnees-dans-le-monde</a:t>
              </a:r>
              <a:r>
                <a:rPr lang="fr-FR" sz="1400" dirty="0">
                  <a:solidFill>
                    <a:schemeClr val="tx1"/>
                  </a:solidFill>
                  <a:ea typeface="+mn-ea"/>
                  <a:cs typeface="+mn-cs"/>
                </a:rPr>
                <a:t> </a:t>
              </a:r>
            </a:p>
          </p:txBody>
        </p:sp>
        <p:sp>
          <p:nvSpPr>
            <p:cNvPr id="20" name="Rectangle 19">
              <a:extLst>
                <a:ext uri="{FF2B5EF4-FFF2-40B4-BE49-F238E27FC236}">
                  <a16:creationId xmlns:a16="http://schemas.microsoft.com/office/drawing/2014/main" id="{7908F266-0A72-4B96-AB07-687D13ED8073}"/>
                </a:ext>
              </a:extLst>
            </p:cNvPr>
            <p:cNvSpPr/>
            <p:nvPr/>
          </p:nvSpPr>
          <p:spPr>
            <a:xfrm>
              <a:off x="652093" y="1772816"/>
              <a:ext cx="319507"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fr-FR" sz="2000" dirty="0"/>
                <a:t>+</a:t>
              </a:r>
            </a:p>
          </p:txBody>
        </p:sp>
      </p:grpSp>
    </p:spTree>
    <p:extLst>
      <p:ext uri="{BB962C8B-B14F-4D97-AF65-F5344CB8AC3E}">
        <p14:creationId xmlns:p14="http://schemas.microsoft.com/office/powerpoint/2010/main" val="9660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5A156FBB-2289-4660-B482-42C352B4C876}"/>
              </a:ext>
            </a:extLst>
          </p:cNvPr>
          <p:cNvSpPr txBox="1">
            <a:spLocks/>
          </p:cNvSpPr>
          <p:nvPr/>
        </p:nvSpPr>
        <p:spPr>
          <a:xfrm>
            <a:off x="179512" y="2"/>
            <a:ext cx="8964528"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1FA22E"/>
                </a:solidFill>
                <a:effectLst/>
                <a:uLnTx/>
                <a:uFillTx/>
                <a:latin typeface="Arial"/>
                <a:ea typeface="+mj-ea"/>
                <a:cs typeface="+mj-cs"/>
              </a:rPr>
              <a:t>As open as possible </a:t>
            </a:r>
            <a:r>
              <a:rPr kumimoji="0" lang="en-US" sz="3400" b="0" i="0" u="none" strike="noStrike" kern="1200" cap="none" spc="0" normalizeH="0" baseline="0" noProof="0" dirty="0">
                <a:ln>
                  <a:noFill/>
                </a:ln>
                <a:solidFill>
                  <a:srgbClr val="FF0000"/>
                </a:solidFill>
                <a:effectLst/>
                <a:uLnTx/>
                <a:uFillTx/>
                <a:latin typeface="Arial"/>
                <a:ea typeface="+mj-ea"/>
                <a:cs typeface="+mj-cs"/>
              </a:rPr>
              <a:t>as closed as necessary</a:t>
            </a:r>
            <a:endParaRPr kumimoji="0" lang="fr-FR" sz="3400" b="0" i="0" u="none" strike="noStrike" kern="1200" cap="none" spc="0" normalizeH="0" baseline="0" noProof="0" dirty="0">
              <a:ln>
                <a:noFill/>
              </a:ln>
              <a:solidFill>
                <a:srgbClr val="FF0000"/>
              </a:solidFill>
              <a:effectLst/>
              <a:uLnTx/>
              <a:uFillTx/>
              <a:latin typeface="Arial"/>
              <a:ea typeface="+mj-ea"/>
              <a:cs typeface="+mj-cs"/>
            </a:endParaRPr>
          </a:p>
        </p:txBody>
      </p:sp>
      <p:pic>
        <p:nvPicPr>
          <p:cNvPr id="24" name="Image 23">
            <a:extLst>
              <a:ext uri="{FF2B5EF4-FFF2-40B4-BE49-F238E27FC236}">
                <a16:creationId xmlns:a16="http://schemas.microsoft.com/office/drawing/2014/main" id="{8BC5310E-1B9C-4525-84B5-72DFE632676F}"/>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ZoneTexte 10">
            <a:extLst>
              <a:ext uri="{FF2B5EF4-FFF2-40B4-BE49-F238E27FC236}">
                <a16:creationId xmlns:a16="http://schemas.microsoft.com/office/drawing/2014/main" id="{BE7FCA20-B737-450F-939B-6DF84A5C889F}"/>
              </a:ext>
            </a:extLst>
          </p:cNvPr>
          <p:cNvSpPr txBox="1"/>
          <p:nvPr/>
        </p:nvSpPr>
        <p:spPr>
          <a:xfrm>
            <a:off x="611559" y="2852936"/>
            <a:ext cx="8478731" cy="82073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400"/>
              </a:spcAft>
              <a:buClr>
                <a:srgbClr val="E2007A">
                  <a:lumMod val="60000"/>
                  <a:lumOff val="40000"/>
                </a:srgbClr>
              </a:buClr>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B050"/>
                </a:solidFill>
                <a:effectLst/>
                <a:uLnTx/>
                <a:uFillTx/>
                <a:latin typeface="Arial"/>
                <a:cs typeface="Times New Roman"/>
              </a:rPr>
              <a:t>Ouverture recommandée pour les autres données</a:t>
            </a:r>
          </a:p>
          <a:p>
            <a:pPr marL="0" marR="0" lvl="0" indent="0" algn="just" defTabSz="447675" rtl="0" eaLnBrk="1" fontAlgn="auto" latinLnBrk="0" hangingPunct="1">
              <a:lnSpc>
                <a:spcPct val="100000"/>
              </a:lnSpc>
              <a:spcBef>
                <a:spcPts val="0"/>
              </a:spcBef>
              <a:spcAft>
                <a:spcPts val="400"/>
              </a:spcAft>
              <a:buClr>
                <a:srgbClr val="E2007A">
                  <a:lumMod val="60000"/>
                  <a:lumOff val="40000"/>
                </a:srgbClr>
              </a:buClr>
              <a:buSzTx/>
              <a:buFont typeface="Wingdings" panose="05000000000000000000" pitchFamily="2" charset="2"/>
              <a:buNone/>
              <a:tabLst/>
              <a:defRPr/>
            </a:pPr>
            <a:r>
              <a:rPr kumimoji="0" lang="fr-FR" sz="2200" b="0" i="0" u="none" strike="noStrike" kern="1200" cap="none" spc="0" normalizeH="0" baseline="0" noProof="0" dirty="0">
                <a:ln>
                  <a:noFill/>
                </a:ln>
                <a:solidFill>
                  <a:srgbClr val="00B050"/>
                </a:solidFill>
                <a:effectLst/>
                <a:uLnTx/>
                <a:uFillTx/>
                <a:latin typeface="Arial"/>
                <a:cs typeface="Times New Roman"/>
              </a:rPr>
              <a:t>	</a:t>
            </a:r>
            <a:r>
              <a:rPr kumimoji="0" lang="fr-FR" sz="2000" b="0" i="0" u="none" strike="noStrike" kern="1200" cap="none" spc="0" normalizeH="0" baseline="0" noProof="0" dirty="0">
                <a:ln>
                  <a:noFill/>
                </a:ln>
                <a:solidFill>
                  <a:prstClr val="black"/>
                </a:solidFill>
                <a:effectLst/>
                <a:uLnTx/>
                <a:uFillTx/>
                <a:latin typeface="Arial"/>
                <a:cs typeface="Times New Roman"/>
                <a:sym typeface="Wingdings" panose="05000000000000000000" pitchFamily="2" charset="2"/>
              </a:rPr>
              <a:t> </a:t>
            </a:r>
            <a:r>
              <a:rPr kumimoji="0" lang="fr-FR" sz="2000" b="0" i="0" u="none" strike="noStrike" kern="1200" cap="none" spc="0" normalizeH="0" baseline="0" noProof="0" dirty="0">
                <a:ln>
                  <a:noFill/>
                </a:ln>
                <a:solidFill>
                  <a:prstClr val="black"/>
                </a:solidFill>
                <a:effectLst/>
                <a:uLnTx/>
                <a:uFillTx/>
                <a:latin typeface="Arial"/>
                <a:cs typeface="Times New Roman"/>
              </a:rPr>
              <a:t>à détailler dans les versions du PGD</a:t>
            </a:r>
            <a:endPar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2" name="ZoneTexte 11">
            <a:extLst>
              <a:ext uri="{FF2B5EF4-FFF2-40B4-BE49-F238E27FC236}">
                <a16:creationId xmlns:a16="http://schemas.microsoft.com/office/drawing/2014/main" id="{95D9FC43-E861-4A4D-958E-2834BD2B9CAB}"/>
              </a:ext>
            </a:extLst>
          </p:cNvPr>
          <p:cNvSpPr txBox="1"/>
          <p:nvPr/>
        </p:nvSpPr>
        <p:spPr>
          <a:xfrm>
            <a:off x="611559" y="3717032"/>
            <a:ext cx="8244494" cy="20056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400"/>
              </a:spcAft>
              <a:buClr>
                <a:srgbClr val="E2007A">
                  <a:lumMod val="60000"/>
                  <a:lumOff val="40000"/>
                </a:srgbClr>
              </a:buClr>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FF0000"/>
                </a:solidFill>
                <a:effectLst/>
                <a:uLnTx/>
                <a:uFillTx/>
                <a:latin typeface="Arial"/>
                <a:cs typeface="Times New Roman"/>
              </a:rPr>
              <a:t>Pas d’ouverture si les données ne peuvent pas être partagées</a:t>
            </a:r>
          </a:p>
          <a:p>
            <a:pPr marL="457200" marR="0" lvl="1" indent="-342900" algn="just" defTabSz="914400" rtl="0" eaLnBrk="1" fontAlgn="auto" latinLnBrk="0" hangingPunct="1">
              <a:lnSpc>
                <a:spcPct val="100000"/>
              </a:lnSpc>
              <a:spcBef>
                <a:spcPts val="600"/>
              </a:spcBef>
              <a:spcAft>
                <a:spcPts val="200"/>
              </a:spcAft>
              <a:buClr>
                <a:prstClr val="black"/>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Nuit à l’exploitation ou aux publications prévues dans le projet </a:t>
            </a:r>
          </a:p>
          <a:p>
            <a:pPr marL="457200" marR="0" lvl="1" indent="-342900" algn="just" defTabSz="914400" rtl="0" eaLnBrk="1" fontAlgn="auto" latinLnBrk="0" hangingPunct="1">
              <a:lnSpc>
                <a:spcPct val="100000"/>
              </a:lnSpc>
              <a:spcBef>
                <a:spcPts val="600"/>
              </a:spcBef>
              <a:spcAft>
                <a:spcPts val="200"/>
              </a:spcAft>
              <a:buClr>
                <a:prstClr val="black"/>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Contiennent des données confidentielles, non anonymisées,… </a:t>
            </a:r>
          </a:p>
          <a:p>
            <a:pPr marL="457200" marR="0" lvl="1" indent="-342900" algn="just" defTabSz="914400" rtl="0" eaLnBrk="1" fontAlgn="auto" latinLnBrk="0" hangingPunct="1">
              <a:lnSpc>
                <a:spcPct val="100000"/>
              </a:lnSpc>
              <a:spcBef>
                <a:spcPts val="600"/>
              </a:spcBef>
              <a:spcAft>
                <a:spcPts val="200"/>
              </a:spcAft>
              <a:buClr>
                <a:prstClr val="black"/>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Times New Roman"/>
              </a:rPr>
              <a:t>Sont couvertes par des droits de PI, d’auteurs, secrets, …</a:t>
            </a:r>
          </a:p>
          <a:p>
            <a:pPr marL="0" marR="0" lvl="0" indent="0" algn="just" defTabSz="447675" rtl="0" eaLnBrk="1" fontAlgn="auto" latinLnBrk="0" hangingPunct="1">
              <a:lnSpc>
                <a:spcPct val="100000"/>
              </a:lnSpc>
              <a:spcBef>
                <a:spcPts val="600"/>
              </a:spcBef>
              <a:spcAft>
                <a:spcPts val="200"/>
              </a:spcAft>
              <a:buClr>
                <a:srgbClr val="E2007A">
                  <a:lumMod val="60000"/>
                  <a:lumOff val="40000"/>
                </a:srgbClr>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cs typeface="Times New Roman"/>
              </a:rPr>
              <a:t>	</a:t>
            </a:r>
            <a:r>
              <a:rPr kumimoji="0" lang="fr-FR" sz="2000" b="0" i="0" u="none" strike="noStrike" kern="1200" cap="none" spc="0" normalizeH="0" baseline="0" noProof="0" dirty="0">
                <a:ln>
                  <a:noFill/>
                </a:ln>
                <a:solidFill>
                  <a:prstClr val="black"/>
                </a:solidFill>
                <a:effectLst/>
                <a:uLnTx/>
                <a:uFillTx/>
                <a:latin typeface="Arial"/>
                <a:cs typeface="Times New Roman"/>
                <a:sym typeface="Wingdings" panose="05000000000000000000" pitchFamily="2" charset="2"/>
              </a:rPr>
              <a:t> dans ce cas: </a:t>
            </a:r>
            <a:r>
              <a:rPr kumimoji="0" lang="fr-FR" sz="2000" b="0" i="0" u="none" strike="noStrike" kern="1200" cap="none" spc="0" normalizeH="0" baseline="0" noProof="0" dirty="0">
                <a:ln>
                  <a:noFill/>
                </a:ln>
                <a:solidFill>
                  <a:prstClr val="black"/>
                </a:solidFill>
                <a:effectLst/>
                <a:uLnTx/>
                <a:uFillTx/>
                <a:latin typeface="Arial"/>
                <a:cs typeface="Times New Roman"/>
              </a:rPr>
              <a:t>expliquez les raisons dans le PGD </a:t>
            </a:r>
            <a:r>
              <a:rPr kumimoji="0" lang="fr-FR" sz="2000" b="0" i="0" u="none" strike="noStrike" kern="1200" cap="none" spc="0" normalizeH="0" baseline="0" noProof="0" dirty="0">
                <a:ln>
                  <a:noFill/>
                </a:ln>
                <a:solidFill>
                  <a:prstClr val="black"/>
                </a:solidFill>
                <a:effectLst/>
                <a:uLnTx/>
                <a:uFillTx/>
                <a:latin typeface="Arial"/>
                <a:cs typeface="Arial" panose="020B0604020202020204" pitchFamily="34" charset="0"/>
              </a:rPr>
              <a:t>	</a:t>
            </a:r>
            <a:endPar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4" name="ZoneTexte 13">
            <a:extLst>
              <a:ext uri="{FF2B5EF4-FFF2-40B4-BE49-F238E27FC236}">
                <a16:creationId xmlns:a16="http://schemas.microsoft.com/office/drawing/2014/main" id="{784908A1-C0D6-412A-82A9-5D835B698628}"/>
              </a:ext>
            </a:extLst>
          </p:cNvPr>
          <p:cNvSpPr txBox="1"/>
          <p:nvPr/>
        </p:nvSpPr>
        <p:spPr>
          <a:xfrm>
            <a:off x="540000" y="1916832"/>
            <a:ext cx="8028469"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Char char="Ø"/>
              <a:tabLst/>
              <a:defRPr/>
            </a:pPr>
            <a:r>
              <a:rPr kumimoji="0" lang="fr-FR" sz="2200" b="1" i="0" u="none" strike="noStrike" kern="1200" cap="none" spc="0" normalizeH="0" baseline="0" noProof="0" dirty="0">
                <a:ln>
                  <a:noFill/>
                </a:ln>
                <a:solidFill>
                  <a:srgbClr val="00B050"/>
                </a:solidFill>
                <a:effectLst/>
                <a:uLnTx/>
                <a:uFillTx/>
                <a:latin typeface="Arial"/>
                <a:cs typeface="Times New Roman"/>
              </a:rPr>
              <a:t>Obligatoire</a:t>
            </a:r>
            <a:r>
              <a:rPr kumimoji="0" lang="fr-FR" sz="2200" b="0" i="0" u="none" strike="noStrike" kern="1200" cap="none" spc="0" normalizeH="0" baseline="0" noProof="0" dirty="0">
                <a:ln>
                  <a:noFill/>
                </a:ln>
                <a:solidFill>
                  <a:srgbClr val="00B050"/>
                </a:solidFill>
                <a:effectLst/>
                <a:uLnTx/>
                <a:uFillTx/>
                <a:latin typeface="Arial"/>
                <a:cs typeface="Times New Roman"/>
              </a:rPr>
              <a:t> pour certaines données publiques </a:t>
            </a:r>
            <a:r>
              <a:rPr kumimoji="0" lang="fr-FR" sz="2200" b="0" i="0" u="none" strike="noStrike" kern="1200" cap="none" spc="0" normalizeH="0" baseline="0" noProof="0" dirty="0">
                <a:ln>
                  <a:noFill/>
                </a:ln>
                <a:solidFill>
                  <a:prstClr val="black"/>
                </a:solidFill>
                <a:effectLst/>
                <a:uLnTx/>
                <a:uFillTx/>
                <a:latin typeface="Arial"/>
                <a:cs typeface="Times New Roman"/>
              </a:rPr>
              <a:t>géographiques et environnementales (directive Inspire)</a:t>
            </a:r>
            <a:endParaRPr kumimoji="0" lang="fr-FR"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5" name="ZoneTexte 14">
            <a:extLst>
              <a:ext uri="{FF2B5EF4-FFF2-40B4-BE49-F238E27FC236}">
                <a16:creationId xmlns:a16="http://schemas.microsoft.com/office/drawing/2014/main" id="{68007F1E-CF9C-433A-8818-F638A1553EFB}"/>
              </a:ext>
            </a:extLst>
          </p:cNvPr>
          <p:cNvSpPr txBox="1"/>
          <p:nvPr/>
        </p:nvSpPr>
        <p:spPr>
          <a:xfrm>
            <a:off x="540000" y="1080000"/>
            <a:ext cx="8244494"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Char char="Ø"/>
              <a:tabLst/>
              <a:defRPr/>
            </a:pPr>
            <a:r>
              <a:rPr kumimoji="0" lang="fr-FR" sz="2200" b="1" i="0" u="none" strike="noStrike" kern="1200" cap="none" spc="0" normalizeH="0" baseline="0" noProof="0" dirty="0">
                <a:ln>
                  <a:noFill/>
                </a:ln>
                <a:solidFill>
                  <a:srgbClr val="00B050"/>
                </a:solidFill>
                <a:effectLst/>
                <a:uLnTx/>
                <a:uFillTx/>
                <a:latin typeface="Arial"/>
                <a:cs typeface="Times New Roman"/>
              </a:rPr>
              <a:t>Obligatoire</a:t>
            </a:r>
            <a:r>
              <a:rPr kumimoji="0" lang="fr-FR" sz="2200" b="0" i="0" u="none" strike="noStrike" kern="1200" cap="none" spc="0" normalizeH="0" baseline="0" noProof="0" dirty="0">
                <a:ln>
                  <a:noFill/>
                </a:ln>
                <a:solidFill>
                  <a:srgbClr val="00B050"/>
                </a:solidFill>
                <a:effectLst/>
                <a:uLnTx/>
                <a:uFillTx/>
                <a:latin typeface="Arial"/>
                <a:cs typeface="Times New Roman"/>
              </a:rPr>
              <a:t> pour les données à l’origine des articles de recherche</a:t>
            </a:r>
            <a:endPar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713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120</a:t>
            </a:fld>
            <a:endParaRPr lang="fr-FR" dirty="0"/>
          </a:p>
        </p:txBody>
      </p:sp>
      <p:sp>
        <p:nvSpPr>
          <p:cNvPr id="16" name="ZoneTexte 15"/>
          <p:cNvSpPr txBox="1"/>
          <p:nvPr/>
        </p:nvSpPr>
        <p:spPr>
          <a:xfrm>
            <a:off x="755576" y="1560999"/>
            <a:ext cx="7539243" cy="2516073"/>
          </a:xfrm>
          <a:prstGeom prst="rect">
            <a:avLst/>
          </a:prstGeom>
          <a:noFill/>
        </p:spPr>
        <p:txBody>
          <a:bodyPr wrap="none" rtlCol="0">
            <a:spAutoFit/>
          </a:bodyPr>
          <a:lstStyle/>
          <a:p>
            <a:pPr marL="342900" indent="-342900">
              <a:spcBef>
                <a:spcPts val="600"/>
              </a:spcBef>
              <a:spcAft>
                <a:spcPts val="200"/>
              </a:spcAft>
              <a:buClr>
                <a:srgbClr val="0070C0"/>
              </a:buClr>
              <a:buFont typeface="Arial" panose="020B0604020202020204" pitchFamily="34" charset="0"/>
              <a:buChar char="•"/>
            </a:pPr>
            <a:r>
              <a:rPr lang="fr-FR" sz="2000" b="1" dirty="0">
                <a:sym typeface="Wingdings" panose="05000000000000000000" pitchFamily="2" charset="2"/>
              </a:rPr>
              <a:t>Obtenir le consentement libre et éclairé </a:t>
            </a:r>
            <a:r>
              <a:rPr lang="fr-FR" sz="2000" dirty="0">
                <a:sym typeface="Wingdings" panose="05000000000000000000" pitchFamily="2" charset="2"/>
              </a:rPr>
              <a:t>des participants</a:t>
            </a:r>
          </a:p>
          <a:p>
            <a:pPr marL="361950" indent="-342900">
              <a:spcBef>
                <a:spcPts val="600"/>
              </a:spcBef>
              <a:spcAft>
                <a:spcPts val="200"/>
              </a:spcAft>
              <a:buClr>
                <a:srgbClr val="0070C0"/>
              </a:buClr>
              <a:buFont typeface="Arial" panose="020B0604020202020204" pitchFamily="34" charset="0"/>
              <a:buChar char="•"/>
            </a:pPr>
            <a:r>
              <a:rPr lang="fr-FR" sz="2000" b="1" dirty="0">
                <a:sym typeface="Wingdings" panose="05000000000000000000" pitchFamily="2" charset="2"/>
              </a:rPr>
              <a:t>Minimiser</a:t>
            </a:r>
            <a:r>
              <a:rPr lang="fr-FR" sz="2000" dirty="0">
                <a:sym typeface="Wingdings" panose="05000000000000000000" pitchFamily="2" charset="2"/>
              </a:rPr>
              <a:t> la collecte de données</a:t>
            </a:r>
          </a:p>
          <a:p>
            <a:pPr marL="342900" indent="-342900">
              <a:spcBef>
                <a:spcPts val="600"/>
              </a:spcBef>
              <a:spcAft>
                <a:spcPts val="200"/>
              </a:spcAft>
              <a:buClr>
                <a:srgbClr val="0070C0"/>
              </a:buClr>
              <a:buFont typeface="Arial" panose="020B0604020202020204" pitchFamily="34" charset="0"/>
              <a:buChar char="•"/>
            </a:pPr>
            <a:r>
              <a:rPr lang="fr-FR" sz="2000" dirty="0">
                <a:sym typeface="Wingdings" panose="05000000000000000000" pitchFamily="2" charset="2"/>
              </a:rPr>
              <a:t>Collecter les données pour une </a:t>
            </a:r>
            <a:r>
              <a:rPr lang="fr-FR" sz="2000" b="1" dirty="0">
                <a:sym typeface="Wingdings" panose="05000000000000000000" pitchFamily="2" charset="2"/>
              </a:rPr>
              <a:t>finalité précise</a:t>
            </a:r>
          </a:p>
          <a:p>
            <a:pPr marL="342900" indent="-342900">
              <a:spcBef>
                <a:spcPts val="600"/>
              </a:spcBef>
              <a:spcAft>
                <a:spcPts val="200"/>
              </a:spcAft>
              <a:buClr>
                <a:srgbClr val="0070C0"/>
              </a:buClr>
              <a:buFont typeface="Arial" panose="020B0604020202020204" pitchFamily="34" charset="0"/>
              <a:buChar char="•"/>
            </a:pPr>
            <a:r>
              <a:rPr lang="fr-FR" sz="2000" dirty="0">
                <a:sym typeface="Wingdings" panose="05000000000000000000" pitchFamily="2" charset="2"/>
              </a:rPr>
              <a:t>Assurer la </a:t>
            </a:r>
            <a:r>
              <a:rPr lang="fr-FR" sz="2000" b="1" dirty="0">
                <a:sym typeface="Wingdings" panose="05000000000000000000" pitchFamily="2" charset="2"/>
              </a:rPr>
              <a:t>confidentialité et </a:t>
            </a:r>
            <a:r>
              <a:rPr lang="fr-FR" sz="2000" dirty="0">
                <a:sym typeface="Wingdings" panose="05000000000000000000" pitchFamily="2" charset="2"/>
              </a:rPr>
              <a:t>la </a:t>
            </a:r>
            <a:r>
              <a:rPr lang="fr-FR" sz="2000" b="1" dirty="0">
                <a:sym typeface="Wingdings" panose="05000000000000000000" pitchFamily="2" charset="2"/>
              </a:rPr>
              <a:t>sécurité </a:t>
            </a:r>
            <a:r>
              <a:rPr lang="fr-FR" sz="2000" dirty="0">
                <a:sym typeface="Wingdings" panose="05000000000000000000" pitchFamily="2" charset="2"/>
              </a:rPr>
              <a:t>des données</a:t>
            </a:r>
          </a:p>
          <a:p>
            <a:pPr marL="342900" indent="-342900">
              <a:spcBef>
                <a:spcPts val="600"/>
              </a:spcBef>
              <a:spcAft>
                <a:spcPts val="200"/>
              </a:spcAft>
              <a:buClr>
                <a:srgbClr val="0070C0"/>
              </a:buClr>
              <a:buFont typeface="Arial" panose="020B0604020202020204" pitchFamily="34" charset="0"/>
              <a:buChar char="•"/>
            </a:pPr>
            <a:r>
              <a:rPr lang="fr-FR" sz="2000" b="1" dirty="0">
                <a:sym typeface="Wingdings" panose="05000000000000000000" pitchFamily="2" charset="2"/>
              </a:rPr>
              <a:t>Limiter la durée de conservation </a:t>
            </a:r>
            <a:r>
              <a:rPr lang="fr-FR" sz="2000" dirty="0">
                <a:sym typeface="Wingdings" panose="05000000000000000000" pitchFamily="2" charset="2"/>
              </a:rPr>
              <a:t>des données personnelles</a:t>
            </a:r>
          </a:p>
          <a:p>
            <a:pPr marL="342900" indent="-342900">
              <a:spcBef>
                <a:spcPts val="600"/>
              </a:spcBef>
              <a:spcAft>
                <a:spcPts val="200"/>
              </a:spcAft>
              <a:buClr>
                <a:srgbClr val="0070C0"/>
              </a:buClr>
              <a:buFont typeface="Arial" panose="020B0604020202020204" pitchFamily="34" charset="0"/>
              <a:buChar char="•"/>
            </a:pPr>
            <a:r>
              <a:rPr lang="fr-FR" sz="2000" b="1" dirty="0">
                <a:sym typeface="Wingdings" panose="05000000000000000000" pitchFamily="2" charset="2"/>
              </a:rPr>
              <a:t>Anonymiser </a:t>
            </a:r>
            <a:r>
              <a:rPr lang="fr-FR" sz="2000" dirty="0">
                <a:sym typeface="Wingdings" panose="05000000000000000000" pitchFamily="2" charset="2"/>
              </a:rPr>
              <a:t>les données le + tôt possible</a:t>
            </a:r>
            <a:endParaRPr lang="fr-FR" sz="2000" dirty="0"/>
          </a:p>
        </p:txBody>
      </p:sp>
      <p:pic>
        <p:nvPicPr>
          <p:cNvPr id="14" name="Picture 2" descr="Loi Nogal : quelles conséquences pour les agences immobilières ?">
            <a:extLst>
              <a:ext uri="{FF2B5EF4-FFF2-40B4-BE49-F238E27FC236}">
                <a16:creationId xmlns:a16="http://schemas.microsoft.com/office/drawing/2014/main" id="{05966D07-C9E3-4C90-8509-AF7E5B9D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406" y="44624"/>
            <a:ext cx="1166932" cy="1166932"/>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B9967480-1898-4ADE-B312-3C13D548505C}"/>
              </a:ext>
            </a:extLst>
          </p:cNvPr>
          <p:cNvSpPr txBox="1">
            <a:spLocks/>
          </p:cNvSpPr>
          <p:nvPr/>
        </p:nvSpPr>
        <p:spPr>
          <a:xfrm>
            <a:off x="257094"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4.1 Données personnelles</a:t>
            </a:r>
          </a:p>
        </p:txBody>
      </p:sp>
      <p:sp>
        <p:nvSpPr>
          <p:cNvPr id="17" name="Espace réservé du contenu 2">
            <a:extLst>
              <a:ext uri="{FF2B5EF4-FFF2-40B4-BE49-F238E27FC236}">
                <a16:creationId xmlns:a16="http://schemas.microsoft.com/office/drawing/2014/main" id="{C707B1C9-30B5-4388-AF51-9FC78464D3A2}"/>
              </a:ext>
            </a:extLst>
          </p:cNvPr>
          <p:cNvSpPr txBox="1">
            <a:spLocks/>
          </p:cNvSpPr>
          <p:nvPr/>
        </p:nvSpPr>
        <p:spPr>
          <a:xfrm>
            <a:off x="540000" y="1080000"/>
            <a:ext cx="8491370" cy="557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0066FF"/>
                </a:solidFill>
                <a:cs typeface="Arial" panose="020B0604020202020204" pitchFamily="34" charset="0"/>
              </a:rPr>
              <a:t>Contraintes à respecter : RGPD + loi du pays d’enquête</a:t>
            </a:r>
          </a:p>
        </p:txBody>
      </p:sp>
      <p:grpSp>
        <p:nvGrpSpPr>
          <p:cNvPr id="2" name="Groupe 1">
            <a:extLst>
              <a:ext uri="{FF2B5EF4-FFF2-40B4-BE49-F238E27FC236}">
                <a16:creationId xmlns:a16="http://schemas.microsoft.com/office/drawing/2014/main" id="{E967C633-CA4B-445E-A572-8B8B589E0734}"/>
              </a:ext>
            </a:extLst>
          </p:cNvPr>
          <p:cNvGrpSpPr/>
          <p:nvPr/>
        </p:nvGrpSpPr>
        <p:grpSpPr>
          <a:xfrm>
            <a:off x="540000" y="5085184"/>
            <a:ext cx="6865544" cy="1205638"/>
            <a:chOff x="522082" y="4959666"/>
            <a:chExt cx="6865544" cy="1205638"/>
          </a:xfrm>
        </p:grpSpPr>
        <p:pic>
          <p:nvPicPr>
            <p:cNvPr id="3" name="Image 2">
              <a:extLst>
                <a:ext uri="{FF2B5EF4-FFF2-40B4-BE49-F238E27FC236}">
                  <a16:creationId xmlns:a16="http://schemas.microsoft.com/office/drawing/2014/main" id="{8452892E-74FC-4A0F-9490-229B3D927803}"/>
                </a:ext>
              </a:extLst>
            </p:cNvPr>
            <p:cNvPicPr>
              <a:picLocks noChangeAspect="1"/>
            </p:cNvPicPr>
            <p:nvPr/>
          </p:nvPicPr>
          <p:blipFill>
            <a:blip r:embed="rId4"/>
            <a:stretch>
              <a:fillRect/>
            </a:stretch>
          </p:blipFill>
          <p:spPr>
            <a:xfrm>
              <a:off x="5718773" y="5193931"/>
              <a:ext cx="1668853" cy="552339"/>
            </a:xfrm>
            <a:prstGeom prst="rect">
              <a:avLst/>
            </a:prstGeom>
          </p:spPr>
        </p:pic>
        <p:sp>
          <p:nvSpPr>
            <p:cNvPr id="23" name="Espace réservé du contenu 2">
              <a:extLst>
                <a:ext uri="{FF2B5EF4-FFF2-40B4-BE49-F238E27FC236}">
                  <a16:creationId xmlns:a16="http://schemas.microsoft.com/office/drawing/2014/main" id="{9F9D3879-0B76-4E0D-BABF-E445EF047912}"/>
                </a:ext>
              </a:extLst>
            </p:cNvPr>
            <p:cNvSpPr txBox="1">
              <a:spLocks/>
            </p:cNvSpPr>
            <p:nvPr/>
          </p:nvSpPr>
          <p:spPr>
            <a:xfrm>
              <a:off x="522082" y="4959666"/>
              <a:ext cx="6282166" cy="12056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0066FF"/>
                  </a:solidFill>
                  <a:cs typeface="Arial" panose="020B0604020202020204" pitchFamily="34" charset="0"/>
                </a:rPr>
                <a:t>Appui au Cirad</a:t>
              </a:r>
            </a:p>
            <a:p>
              <a:pPr marL="622300" lvl="1" indent="-350838">
                <a:spcBef>
                  <a:spcPts val="300"/>
                </a:spcBef>
                <a:buClr>
                  <a:srgbClr val="0070C0"/>
                </a:buClr>
                <a:buFont typeface="Arial" panose="020B0604020202020204" pitchFamily="34" charset="0"/>
                <a:buChar char="•"/>
              </a:pPr>
              <a:r>
                <a:rPr lang="fr-FR" sz="1800" dirty="0">
                  <a:cs typeface="Arial" panose="020B0604020202020204" pitchFamily="34" charset="0"/>
                </a:rPr>
                <a:t>Site intranet RGPD : </a:t>
              </a:r>
              <a:r>
                <a:rPr lang="fr-FR" sz="1400" dirty="0">
                  <a:hlinkClick r:id="rId5"/>
                </a:rPr>
                <a:t>https://intranet-rgpd.cirad.fr/</a:t>
              </a:r>
            </a:p>
            <a:p>
              <a:pPr marL="622300" lvl="1" indent="-350838">
                <a:spcBef>
                  <a:spcPts val="300"/>
                </a:spcBef>
                <a:buClr>
                  <a:srgbClr val="0070C0"/>
                </a:buClr>
                <a:buFont typeface="Arial" panose="020B0604020202020204" pitchFamily="34" charset="0"/>
                <a:buChar char="•"/>
              </a:pPr>
              <a:r>
                <a:rPr lang="fr-FR" sz="1800" dirty="0">
                  <a:cs typeface="Arial" panose="020B0604020202020204" pitchFamily="34" charset="0"/>
                </a:rPr>
                <a:t>DPO : Data Protection </a:t>
              </a:r>
              <a:r>
                <a:rPr lang="fr-FR" sz="1800" dirty="0" err="1">
                  <a:cs typeface="Arial" panose="020B0604020202020204" pitchFamily="34" charset="0"/>
                </a:rPr>
                <a:t>Officer</a:t>
              </a:r>
              <a:r>
                <a:rPr lang="fr-FR" sz="1800" dirty="0">
                  <a:cs typeface="Arial" panose="020B0604020202020204" pitchFamily="34" charset="0"/>
                </a:rPr>
                <a:t> : </a:t>
              </a:r>
              <a:r>
                <a:rPr lang="fr-FR" sz="1400" dirty="0">
                  <a:hlinkClick r:id="rId5"/>
                </a:rPr>
                <a:t>dpo@cirad.fr</a:t>
              </a:r>
              <a:endParaRPr lang="fr-FR" sz="1400" dirty="0">
                <a:cs typeface="Arial" panose="020B0604020202020204" pitchFamily="34" charset="0"/>
              </a:endParaRPr>
            </a:p>
          </p:txBody>
        </p:sp>
      </p:grpSp>
      <p:grpSp>
        <p:nvGrpSpPr>
          <p:cNvPr id="4" name="Groupe 3">
            <a:extLst>
              <a:ext uri="{FF2B5EF4-FFF2-40B4-BE49-F238E27FC236}">
                <a16:creationId xmlns:a16="http://schemas.microsoft.com/office/drawing/2014/main" id="{85529E65-0B9E-43F3-A034-547D130290EF}"/>
              </a:ext>
            </a:extLst>
          </p:cNvPr>
          <p:cNvGrpSpPr/>
          <p:nvPr/>
        </p:nvGrpSpPr>
        <p:grpSpPr>
          <a:xfrm>
            <a:off x="340522" y="4013398"/>
            <a:ext cx="8690848" cy="1082239"/>
            <a:chOff x="340522" y="3790116"/>
            <a:chExt cx="8690848" cy="1082239"/>
          </a:xfrm>
        </p:grpSpPr>
        <p:sp>
          <p:nvSpPr>
            <p:cNvPr id="11" name="Espace réservé du contenu 2">
              <a:extLst>
                <a:ext uri="{FF2B5EF4-FFF2-40B4-BE49-F238E27FC236}">
                  <a16:creationId xmlns:a16="http://schemas.microsoft.com/office/drawing/2014/main" id="{C3EBA595-C209-4236-9818-F971325A6B3E}"/>
                </a:ext>
              </a:extLst>
            </p:cNvPr>
            <p:cNvSpPr txBox="1">
              <a:spLocks/>
            </p:cNvSpPr>
            <p:nvPr/>
          </p:nvSpPr>
          <p:spPr>
            <a:xfrm>
              <a:off x="540000" y="3790116"/>
              <a:ext cx="8491370" cy="557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0066FF"/>
                  </a:solidFill>
                  <a:cs typeface="Arial" panose="020B0604020202020204" pitchFamily="34" charset="0"/>
                </a:rPr>
                <a:t>Dans certains pays, en plus, il faut obtenir l’accord de :</a:t>
              </a:r>
            </a:p>
          </p:txBody>
        </p:sp>
        <p:sp>
          <p:nvSpPr>
            <p:cNvPr id="12" name="ZoneTexte 11">
              <a:extLst>
                <a:ext uri="{FF2B5EF4-FFF2-40B4-BE49-F238E27FC236}">
                  <a16:creationId xmlns:a16="http://schemas.microsoft.com/office/drawing/2014/main" id="{F3983F81-3CC0-4627-8E72-913105548D16}"/>
                </a:ext>
              </a:extLst>
            </p:cNvPr>
            <p:cNvSpPr txBox="1"/>
            <p:nvPr/>
          </p:nvSpPr>
          <p:spPr>
            <a:xfrm>
              <a:off x="340522" y="4149080"/>
              <a:ext cx="7877221" cy="723275"/>
            </a:xfrm>
            <a:prstGeom prst="rect">
              <a:avLst/>
            </a:prstGeom>
            <a:noFill/>
          </p:spPr>
          <p:txBody>
            <a:bodyPr wrap="none" rtlCol="0">
              <a:spAutoFit/>
            </a:bodyPr>
            <a:lstStyle/>
            <a:p>
              <a:pPr marL="800100" lvl="1" indent="-342900">
                <a:spcBef>
                  <a:spcPts val="600"/>
                </a:spcBef>
                <a:buClr>
                  <a:srgbClr val="0070C0"/>
                </a:buClr>
                <a:buFont typeface="Arial" panose="020B0604020202020204" pitchFamily="34" charset="0"/>
                <a:buChar char="•"/>
              </a:pPr>
              <a:r>
                <a:rPr lang="fr-FR" dirty="0"/>
                <a:t>Autorité de protection en Côte d’Ivoire: </a:t>
              </a:r>
              <a:r>
                <a:rPr lang="fr-FR" sz="1400" dirty="0">
                  <a:hlinkClick r:id="rId6"/>
                </a:rPr>
                <a:t>https://www.autoritedeprotection.ci/</a:t>
              </a:r>
              <a:r>
                <a:rPr lang="fr-FR" sz="1400" dirty="0"/>
                <a:t> </a:t>
              </a:r>
            </a:p>
            <a:p>
              <a:pPr marL="800100" lvl="1" indent="-342900">
                <a:spcBef>
                  <a:spcPts val="600"/>
                </a:spcBef>
                <a:buClr>
                  <a:srgbClr val="0070C0"/>
                </a:buClr>
                <a:buFont typeface="Arial" panose="020B0604020202020204" pitchFamily="34" charset="0"/>
                <a:buChar char="•"/>
              </a:pPr>
              <a:r>
                <a:rPr lang="fr-FR" dirty="0"/>
                <a:t>Data Protection Commission au Ghana: </a:t>
              </a:r>
              <a:r>
                <a:rPr lang="fr-FR" sz="1400" dirty="0">
                  <a:hlinkClick r:id="rId7"/>
                </a:rPr>
                <a:t>https://www.dataprotection.org.gh/</a:t>
              </a:r>
              <a:r>
                <a:rPr lang="fr-FR" sz="1400" dirty="0"/>
                <a:t> </a:t>
              </a:r>
              <a:endParaRPr lang="fr-FR" sz="1400" dirty="0">
                <a:sym typeface="Wingdings" panose="05000000000000000000" pitchFamily="2" charset="2"/>
              </a:endParaRPr>
            </a:p>
          </p:txBody>
        </p:sp>
      </p:grpSp>
    </p:spTree>
    <p:extLst>
      <p:ext uri="{BB962C8B-B14F-4D97-AF65-F5344CB8AC3E}">
        <p14:creationId xmlns:p14="http://schemas.microsoft.com/office/powerpoint/2010/main" val="256007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121</a:t>
            </a:fld>
            <a:endParaRPr lang="fr-FR" dirty="0"/>
          </a:p>
        </p:txBody>
      </p:sp>
      <p:sp>
        <p:nvSpPr>
          <p:cNvPr id="22" name="Espace réservé du contenu 2">
            <a:extLst>
              <a:ext uri="{FF2B5EF4-FFF2-40B4-BE49-F238E27FC236}">
                <a16:creationId xmlns:a16="http://schemas.microsoft.com/office/drawing/2014/main" id="{9F237699-CE82-4B03-AB7B-F4B056DE6242}"/>
              </a:ext>
            </a:extLst>
          </p:cNvPr>
          <p:cNvSpPr txBox="1">
            <a:spLocks/>
          </p:cNvSpPr>
          <p:nvPr/>
        </p:nvSpPr>
        <p:spPr>
          <a:xfrm>
            <a:off x="540001" y="1088740"/>
            <a:ext cx="8352480" cy="599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70C0"/>
              </a:buClr>
              <a:buFont typeface="Wingdings" panose="05000000000000000000" pitchFamily="2" charset="2"/>
              <a:buChar char="§"/>
            </a:pPr>
            <a:r>
              <a:rPr lang="fr-FR" sz="2400" dirty="0">
                <a:solidFill>
                  <a:srgbClr val="0066FF"/>
                </a:solidFill>
                <a:cs typeface="Arial" panose="020B0604020202020204" pitchFamily="34" charset="0"/>
              </a:rPr>
              <a:t>Le formulaire de consentement doit préciser : </a:t>
            </a:r>
            <a:endParaRPr lang="fr-FR" sz="2200" dirty="0">
              <a:solidFill>
                <a:srgbClr val="0066FF"/>
              </a:solidFill>
              <a:cs typeface="Arial" panose="020B0604020202020204" pitchFamily="34" charset="0"/>
            </a:endParaRPr>
          </a:p>
        </p:txBody>
      </p:sp>
      <p:pic>
        <p:nvPicPr>
          <p:cNvPr id="14" name="Picture 2" descr="Loi Nogal : quelles conséquences pour les agences immobilières ?">
            <a:extLst>
              <a:ext uri="{FF2B5EF4-FFF2-40B4-BE49-F238E27FC236}">
                <a16:creationId xmlns:a16="http://schemas.microsoft.com/office/drawing/2014/main" id="{05966D07-C9E3-4C90-8509-AF7E5B9D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406" y="44624"/>
            <a:ext cx="1166932" cy="1166932"/>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B9967480-1898-4ADE-B312-3C13D548505C}"/>
              </a:ext>
            </a:extLst>
          </p:cNvPr>
          <p:cNvSpPr txBox="1">
            <a:spLocks/>
          </p:cNvSpPr>
          <p:nvPr/>
        </p:nvSpPr>
        <p:spPr>
          <a:xfrm>
            <a:off x="257094"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4.1 Données personnelles</a:t>
            </a:r>
          </a:p>
        </p:txBody>
      </p:sp>
      <p:sp>
        <p:nvSpPr>
          <p:cNvPr id="7" name="Espace réservé du contenu 2">
            <a:extLst>
              <a:ext uri="{FF2B5EF4-FFF2-40B4-BE49-F238E27FC236}">
                <a16:creationId xmlns:a16="http://schemas.microsoft.com/office/drawing/2014/main" id="{4309361A-D126-42B0-9ED8-5BDFD01F5FB0}"/>
              </a:ext>
            </a:extLst>
          </p:cNvPr>
          <p:cNvSpPr txBox="1">
            <a:spLocks/>
          </p:cNvSpPr>
          <p:nvPr/>
        </p:nvSpPr>
        <p:spPr>
          <a:xfrm>
            <a:off x="540000" y="1592794"/>
            <a:ext cx="8208464" cy="16921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66738" lvl="1" algn="just">
              <a:spcBef>
                <a:spcPts val="600"/>
              </a:spcBef>
              <a:buClr>
                <a:schemeClr val="accent2">
                  <a:lumMod val="60000"/>
                  <a:lumOff val="40000"/>
                </a:schemeClr>
              </a:buClr>
              <a:buFont typeface="Wingdings" panose="05000000000000000000" pitchFamily="2" charset="2"/>
              <a:buChar char="§"/>
              <a:tabLst>
                <a:tab pos="669131" algn="l"/>
              </a:tabLst>
              <a:defRPr/>
            </a:pPr>
            <a:r>
              <a:rPr lang="fr-FR" sz="2000" dirty="0">
                <a:solidFill>
                  <a:prstClr val="black"/>
                </a:solidFill>
                <a:latin typeface="Arial" panose="020B0604020202020204" pitchFamily="34" charset="0"/>
                <a:cs typeface="Arial" panose="020B0604020202020204" pitchFamily="34" charset="0"/>
              </a:rPr>
              <a:t>les objectifs de la recherche d'une manière compréhensible, transparente et précise</a:t>
            </a:r>
          </a:p>
          <a:p>
            <a:pPr marL="566738" lvl="1" algn="just">
              <a:spcBef>
                <a:spcPts val="600"/>
              </a:spcBef>
              <a:buClr>
                <a:schemeClr val="accent2">
                  <a:lumMod val="60000"/>
                  <a:lumOff val="40000"/>
                </a:schemeClr>
              </a:buClr>
              <a:buFont typeface="Wingdings" panose="05000000000000000000" pitchFamily="2" charset="2"/>
              <a:buChar char="§"/>
              <a:tabLst>
                <a:tab pos="669131" algn="l"/>
              </a:tabLst>
              <a:defRPr/>
            </a:pPr>
            <a:r>
              <a:rPr lang="fr-FR" sz="2000" dirty="0">
                <a:solidFill>
                  <a:prstClr val="black"/>
                </a:solidFill>
                <a:latin typeface="Arial" panose="020B0604020202020204" pitchFamily="34" charset="0"/>
                <a:cs typeface="Arial" panose="020B0604020202020204" pitchFamily="34" charset="0"/>
              </a:rPr>
              <a:t>les informations qui seront demandées aux enquêtés</a:t>
            </a:r>
          </a:p>
          <a:p>
            <a:pPr marL="566738" lvl="1" algn="just">
              <a:spcBef>
                <a:spcPts val="600"/>
              </a:spcBef>
              <a:buClr>
                <a:schemeClr val="accent2">
                  <a:lumMod val="60000"/>
                  <a:lumOff val="40000"/>
                </a:schemeClr>
              </a:buClr>
              <a:buFont typeface="Wingdings" panose="05000000000000000000" pitchFamily="2" charset="2"/>
              <a:buChar char="§"/>
              <a:tabLst>
                <a:tab pos="669131" algn="l"/>
              </a:tabLst>
              <a:defRPr/>
            </a:pPr>
            <a:r>
              <a:rPr lang="fr-FR" sz="2000" dirty="0">
                <a:solidFill>
                  <a:prstClr val="black"/>
                </a:solidFill>
                <a:latin typeface="Arial" panose="020B0604020202020204" pitchFamily="34" charset="0"/>
                <a:cs typeface="Arial" panose="020B0604020202020204" pitchFamily="34" charset="0"/>
              </a:rPr>
              <a:t>les modalités de diffusion envisagées pendant et après le projet (ex: articles, rapports, colloques,…)</a:t>
            </a:r>
          </a:p>
          <a:p>
            <a:pPr marL="566738" lvl="1" algn="just">
              <a:spcBef>
                <a:spcPts val="600"/>
              </a:spcBef>
              <a:buClr>
                <a:schemeClr val="accent2">
                  <a:lumMod val="60000"/>
                  <a:lumOff val="40000"/>
                </a:schemeClr>
              </a:buClr>
              <a:buFont typeface="Wingdings" panose="05000000000000000000" pitchFamily="2" charset="2"/>
              <a:buChar char="§"/>
              <a:tabLst>
                <a:tab pos="669131" algn="l"/>
              </a:tabLst>
              <a:defRPr/>
            </a:pPr>
            <a:endParaRPr lang="fr-FR" sz="1800" dirty="0">
              <a:solidFill>
                <a:prstClr val="black"/>
              </a:solidFill>
              <a:latin typeface="Arial" panose="020B0604020202020204" pitchFamily="34" charset="0"/>
              <a:cs typeface="Arial" panose="020B0604020202020204" pitchFamily="34" charset="0"/>
            </a:endParaRPr>
          </a:p>
        </p:txBody>
      </p:sp>
      <p:sp>
        <p:nvSpPr>
          <p:cNvPr id="10" name="Espace réservé du contenu 2">
            <a:extLst>
              <a:ext uri="{FF2B5EF4-FFF2-40B4-BE49-F238E27FC236}">
                <a16:creationId xmlns:a16="http://schemas.microsoft.com/office/drawing/2014/main" id="{A1C3A2E8-1E86-43A6-AA14-BF9DF62C0DAC}"/>
              </a:ext>
            </a:extLst>
          </p:cNvPr>
          <p:cNvSpPr txBox="1">
            <a:spLocks/>
          </p:cNvSpPr>
          <p:nvPr/>
        </p:nvSpPr>
        <p:spPr>
          <a:xfrm>
            <a:off x="540000" y="3501008"/>
            <a:ext cx="8208464" cy="22682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66738" lvl="1" algn="just">
              <a:spcBef>
                <a:spcPts val="600"/>
              </a:spcBef>
              <a:buClr>
                <a:schemeClr val="accent2">
                  <a:lumMod val="60000"/>
                  <a:lumOff val="40000"/>
                </a:schemeClr>
              </a:buClr>
              <a:buFont typeface="Wingdings" panose="05000000000000000000" pitchFamily="2" charset="2"/>
              <a:buChar char="§"/>
              <a:tabLst>
                <a:tab pos="669131" algn="l"/>
              </a:tabLst>
              <a:defRPr/>
            </a:pPr>
            <a:r>
              <a:rPr lang="fr-FR" sz="2000" dirty="0">
                <a:solidFill>
                  <a:prstClr val="black"/>
                </a:solidFill>
                <a:latin typeface="Arial" panose="020B0604020202020204" pitchFamily="34" charset="0"/>
                <a:cs typeface="Arial" panose="020B0604020202020204" pitchFamily="34" charset="0"/>
              </a:rPr>
              <a:t>les mesures de protection et la durée de conservation des données perso</a:t>
            </a:r>
          </a:p>
          <a:p>
            <a:pPr marL="566738" lvl="1" algn="just">
              <a:spcBef>
                <a:spcPts val="600"/>
              </a:spcBef>
              <a:buClr>
                <a:schemeClr val="accent2">
                  <a:lumMod val="60000"/>
                  <a:lumOff val="40000"/>
                </a:schemeClr>
              </a:buClr>
              <a:buFont typeface="Wingdings" panose="05000000000000000000" pitchFamily="2" charset="2"/>
              <a:buChar char="§"/>
              <a:tabLst>
                <a:tab pos="669131" algn="l"/>
              </a:tabLst>
              <a:defRPr/>
            </a:pPr>
            <a:r>
              <a:rPr lang="fr-FR" sz="2000" dirty="0">
                <a:solidFill>
                  <a:prstClr val="black"/>
                </a:solidFill>
                <a:latin typeface="Arial" panose="020B0604020202020204" pitchFamily="34" charset="0"/>
                <a:cs typeface="Arial" panose="020B0604020202020204" pitchFamily="34" charset="0"/>
              </a:rPr>
              <a:t>informer les participants de leurs droits: être informé, avoir accès aux données, droits de rectification, de retrait à tout moment,…</a:t>
            </a:r>
          </a:p>
          <a:p>
            <a:pPr marL="566738" lvl="1" algn="just">
              <a:spcBef>
                <a:spcPts val="600"/>
              </a:spcBef>
              <a:buClr>
                <a:schemeClr val="accent2">
                  <a:lumMod val="60000"/>
                  <a:lumOff val="40000"/>
                </a:schemeClr>
              </a:buClr>
              <a:buFont typeface="Wingdings" panose="05000000000000000000" pitchFamily="2" charset="2"/>
              <a:buChar char="§"/>
              <a:tabLst>
                <a:tab pos="669131" algn="l"/>
              </a:tabLst>
              <a:defRPr/>
            </a:pPr>
            <a:r>
              <a:rPr lang="fr-FR" sz="2000" dirty="0">
                <a:solidFill>
                  <a:prstClr val="black"/>
                </a:solidFill>
                <a:latin typeface="Arial" panose="020B0604020202020204" pitchFamily="34" charset="0"/>
                <a:cs typeface="Arial" panose="020B0604020202020204" pitchFamily="34" charset="0"/>
              </a:rPr>
              <a:t>que toute information identifiante sera supprimée avant que les fichiers ne soient partagés ou rendus publics.</a:t>
            </a:r>
          </a:p>
        </p:txBody>
      </p:sp>
    </p:spTree>
    <p:extLst>
      <p:ext uri="{BB962C8B-B14F-4D97-AF65-F5344CB8AC3E}">
        <p14:creationId xmlns:p14="http://schemas.microsoft.com/office/powerpoint/2010/main" val="40755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e 22">
            <a:extLst>
              <a:ext uri="{FF2B5EF4-FFF2-40B4-BE49-F238E27FC236}">
                <a16:creationId xmlns:a16="http://schemas.microsoft.com/office/drawing/2014/main" id="{D738676D-728B-4279-B9DF-9DBC1D8E3F4A}"/>
              </a:ext>
            </a:extLst>
          </p:cNvPr>
          <p:cNvGrpSpPr/>
          <p:nvPr/>
        </p:nvGrpSpPr>
        <p:grpSpPr>
          <a:xfrm>
            <a:off x="351908" y="1340768"/>
            <a:ext cx="8657264" cy="2392255"/>
            <a:chOff x="335748" y="1556792"/>
            <a:chExt cx="8657264" cy="2392255"/>
          </a:xfrm>
        </p:grpSpPr>
        <p:pic>
          <p:nvPicPr>
            <p:cNvPr id="8" name="Image 7">
              <a:extLst>
                <a:ext uri="{FF2B5EF4-FFF2-40B4-BE49-F238E27FC236}">
                  <a16:creationId xmlns:a16="http://schemas.microsoft.com/office/drawing/2014/main" id="{A0EF3F74-46A8-495F-BB9C-7E93C108F90C}"/>
                </a:ext>
              </a:extLst>
            </p:cNvPr>
            <p:cNvPicPr>
              <a:picLocks noChangeAspect="1"/>
            </p:cNvPicPr>
            <p:nvPr/>
          </p:nvPicPr>
          <p:blipFill>
            <a:blip r:embed="rId3"/>
            <a:stretch>
              <a:fillRect/>
            </a:stretch>
          </p:blipFill>
          <p:spPr>
            <a:xfrm>
              <a:off x="380507" y="1570609"/>
              <a:ext cx="8497761" cy="1249288"/>
            </a:xfrm>
            <a:prstGeom prst="rect">
              <a:avLst/>
            </a:prstGeom>
          </p:spPr>
        </p:pic>
        <p:sp>
          <p:nvSpPr>
            <p:cNvPr id="6" name="Rectangle : coins arrondis 5">
              <a:extLst>
                <a:ext uri="{FF2B5EF4-FFF2-40B4-BE49-F238E27FC236}">
                  <a16:creationId xmlns:a16="http://schemas.microsoft.com/office/drawing/2014/main" id="{EDBB2EDD-04A7-4F12-AC4B-3B3AD2C4CAB7}"/>
                </a:ext>
              </a:extLst>
            </p:cNvPr>
            <p:cNvSpPr/>
            <p:nvPr/>
          </p:nvSpPr>
          <p:spPr>
            <a:xfrm>
              <a:off x="4644008" y="1556792"/>
              <a:ext cx="1835916" cy="288032"/>
            </a:xfrm>
            <a:prstGeom prst="roundRect">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Image 8">
              <a:extLst>
                <a:ext uri="{FF2B5EF4-FFF2-40B4-BE49-F238E27FC236}">
                  <a16:creationId xmlns:a16="http://schemas.microsoft.com/office/drawing/2014/main" id="{3C29658B-3273-49B5-8F00-D88E222A5051}"/>
                </a:ext>
              </a:extLst>
            </p:cNvPr>
            <p:cNvPicPr>
              <a:picLocks noChangeAspect="1"/>
            </p:cNvPicPr>
            <p:nvPr/>
          </p:nvPicPr>
          <p:blipFill>
            <a:blip r:embed="rId4"/>
            <a:stretch>
              <a:fillRect/>
            </a:stretch>
          </p:blipFill>
          <p:spPr>
            <a:xfrm>
              <a:off x="335748" y="2908060"/>
              <a:ext cx="8657264" cy="1040987"/>
            </a:xfrm>
            <a:prstGeom prst="rect">
              <a:avLst/>
            </a:prstGeom>
          </p:spPr>
        </p:pic>
        <p:sp>
          <p:nvSpPr>
            <p:cNvPr id="15" name="Rectangle : coins arrondis 14">
              <a:extLst>
                <a:ext uri="{FF2B5EF4-FFF2-40B4-BE49-F238E27FC236}">
                  <a16:creationId xmlns:a16="http://schemas.microsoft.com/office/drawing/2014/main" id="{AD2ADC01-84DE-492C-8E49-31521CFFC417}"/>
                </a:ext>
              </a:extLst>
            </p:cNvPr>
            <p:cNvSpPr/>
            <p:nvPr/>
          </p:nvSpPr>
          <p:spPr>
            <a:xfrm>
              <a:off x="1547664" y="2803998"/>
              <a:ext cx="2160240" cy="321071"/>
            </a:xfrm>
            <a:prstGeom prst="roundRect">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 coins arrondis 12">
              <a:extLst>
                <a:ext uri="{FF2B5EF4-FFF2-40B4-BE49-F238E27FC236}">
                  <a16:creationId xmlns:a16="http://schemas.microsoft.com/office/drawing/2014/main" id="{AEA029C6-AA27-4EAA-823F-6DEF73000622}"/>
                </a:ext>
              </a:extLst>
            </p:cNvPr>
            <p:cNvSpPr/>
            <p:nvPr/>
          </p:nvSpPr>
          <p:spPr>
            <a:xfrm>
              <a:off x="3310168" y="3212976"/>
              <a:ext cx="3350064" cy="321071"/>
            </a:xfrm>
            <a:prstGeom prst="roundRect">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e 23">
            <a:extLst>
              <a:ext uri="{FF2B5EF4-FFF2-40B4-BE49-F238E27FC236}">
                <a16:creationId xmlns:a16="http://schemas.microsoft.com/office/drawing/2014/main" id="{8F2B5B89-BEE7-4106-8A08-34B2C808D4B5}"/>
              </a:ext>
            </a:extLst>
          </p:cNvPr>
          <p:cNvGrpSpPr/>
          <p:nvPr/>
        </p:nvGrpSpPr>
        <p:grpSpPr>
          <a:xfrm>
            <a:off x="351908" y="3834186"/>
            <a:ext cx="8672867" cy="1296753"/>
            <a:chOff x="320144" y="4197302"/>
            <a:chExt cx="8672867" cy="1296753"/>
          </a:xfrm>
        </p:grpSpPr>
        <p:pic>
          <p:nvPicPr>
            <p:cNvPr id="10" name="Image 9">
              <a:extLst>
                <a:ext uri="{FF2B5EF4-FFF2-40B4-BE49-F238E27FC236}">
                  <a16:creationId xmlns:a16="http://schemas.microsoft.com/office/drawing/2014/main" id="{F043F074-97FC-4594-B62F-62CF6426D18D}"/>
                </a:ext>
              </a:extLst>
            </p:cNvPr>
            <p:cNvPicPr>
              <a:picLocks noChangeAspect="1"/>
            </p:cNvPicPr>
            <p:nvPr/>
          </p:nvPicPr>
          <p:blipFill>
            <a:blip r:embed="rId5"/>
            <a:stretch>
              <a:fillRect/>
            </a:stretch>
          </p:blipFill>
          <p:spPr>
            <a:xfrm>
              <a:off x="320145" y="4197302"/>
              <a:ext cx="8672866" cy="1296753"/>
            </a:xfrm>
            <a:prstGeom prst="rect">
              <a:avLst/>
            </a:prstGeom>
          </p:spPr>
        </p:pic>
        <p:sp>
          <p:nvSpPr>
            <p:cNvPr id="12" name="Rectangle : coins arrondis 11">
              <a:extLst>
                <a:ext uri="{FF2B5EF4-FFF2-40B4-BE49-F238E27FC236}">
                  <a16:creationId xmlns:a16="http://schemas.microsoft.com/office/drawing/2014/main" id="{94EC8D3A-DC30-4C23-A70E-8DB2D82FB9F4}"/>
                </a:ext>
              </a:extLst>
            </p:cNvPr>
            <p:cNvSpPr/>
            <p:nvPr/>
          </p:nvSpPr>
          <p:spPr>
            <a:xfrm>
              <a:off x="3851920" y="4825419"/>
              <a:ext cx="2160240" cy="187758"/>
            </a:xfrm>
            <a:prstGeom prst="roundRect">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 coins arrondis 21">
              <a:extLst>
                <a:ext uri="{FF2B5EF4-FFF2-40B4-BE49-F238E27FC236}">
                  <a16:creationId xmlns:a16="http://schemas.microsoft.com/office/drawing/2014/main" id="{3B27725E-7FCB-4704-B67C-31216ACAD107}"/>
                </a:ext>
              </a:extLst>
            </p:cNvPr>
            <p:cNvSpPr/>
            <p:nvPr/>
          </p:nvSpPr>
          <p:spPr>
            <a:xfrm>
              <a:off x="320144" y="4197302"/>
              <a:ext cx="2019608" cy="200933"/>
            </a:xfrm>
            <a:prstGeom prst="roundRect">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ZoneTexte 6">
            <a:extLst>
              <a:ext uri="{FF2B5EF4-FFF2-40B4-BE49-F238E27FC236}">
                <a16:creationId xmlns:a16="http://schemas.microsoft.com/office/drawing/2014/main" id="{D4C8A6DE-371C-4C56-B85C-21FCE4C75056}"/>
              </a:ext>
            </a:extLst>
          </p:cNvPr>
          <p:cNvSpPr txBox="1"/>
          <p:nvPr/>
        </p:nvSpPr>
        <p:spPr>
          <a:xfrm>
            <a:off x="4769731" y="6410902"/>
            <a:ext cx="3061416"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6"/>
              </a:rPr>
              <a:t>https://dmp.opidor.fr/plans/3354/export.pdf</a:t>
            </a:r>
            <a:r>
              <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oupe 26">
            <a:extLst>
              <a:ext uri="{FF2B5EF4-FFF2-40B4-BE49-F238E27FC236}">
                <a16:creationId xmlns:a16="http://schemas.microsoft.com/office/drawing/2014/main" id="{EF531F48-52D6-4EDF-8708-332483F17B29}"/>
              </a:ext>
            </a:extLst>
          </p:cNvPr>
          <p:cNvGrpSpPr/>
          <p:nvPr/>
        </p:nvGrpSpPr>
        <p:grpSpPr>
          <a:xfrm>
            <a:off x="367013" y="5114149"/>
            <a:ext cx="8741491" cy="1197883"/>
            <a:chOff x="251519" y="5229200"/>
            <a:chExt cx="8741491" cy="1197883"/>
          </a:xfrm>
        </p:grpSpPr>
        <p:pic>
          <p:nvPicPr>
            <p:cNvPr id="19" name="Image 18">
              <a:extLst>
                <a:ext uri="{FF2B5EF4-FFF2-40B4-BE49-F238E27FC236}">
                  <a16:creationId xmlns:a16="http://schemas.microsoft.com/office/drawing/2014/main" id="{65813272-8AF5-49A4-BA56-2999A397F08C}"/>
                </a:ext>
              </a:extLst>
            </p:cNvPr>
            <p:cNvPicPr>
              <a:picLocks noChangeAspect="1"/>
            </p:cNvPicPr>
            <p:nvPr/>
          </p:nvPicPr>
          <p:blipFill>
            <a:blip r:embed="rId7"/>
            <a:stretch>
              <a:fillRect/>
            </a:stretch>
          </p:blipFill>
          <p:spPr>
            <a:xfrm>
              <a:off x="251519" y="5229200"/>
              <a:ext cx="8741491" cy="1197883"/>
            </a:xfrm>
            <a:prstGeom prst="rect">
              <a:avLst/>
            </a:prstGeom>
          </p:spPr>
        </p:pic>
        <p:sp>
          <p:nvSpPr>
            <p:cNvPr id="25" name="Rectangle : coins arrondis 24">
              <a:extLst>
                <a:ext uri="{FF2B5EF4-FFF2-40B4-BE49-F238E27FC236}">
                  <a16:creationId xmlns:a16="http://schemas.microsoft.com/office/drawing/2014/main" id="{32B22961-DB71-4D06-8F77-C4FE2E60772E}"/>
                </a:ext>
              </a:extLst>
            </p:cNvPr>
            <p:cNvSpPr/>
            <p:nvPr/>
          </p:nvSpPr>
          <p:spPr>
            <a:xfrm>
              <a:off x="4332480" y="5268169"/>
              <a:ext cx="2063216" cy="321071"/>
            </a:xfrm>
            <a:prstGeom prst="roundRect">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 coins arrondis 25">
              <a:extLst>
                <a:ext uri="{FF2B5EF4-FFF2-40B4-BE49-F238E27FC236}">
                  <a16:creationId xmlns:a16="http://schemas.microsoft.com/office/drawing/2014/main" id="{B39922CE-BA75-4AD3-ACBD-798C5CFCABFF}"/>
                </a:ext>
              </a:extLst>
            </p:cNvPr>
            <p:cNvSpPr/>
            <p:nvPr/>
          </p:nvSpPr>
          <p:spPr>
            <a:xfrm>
              <a:off x="1463436" y="5949280"/>
              <a:ext cx="1092340" cy="293381"/>
            </a:xfrm>
            <a:prstGeom prst="roundRect">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itre 1">
            <a:extLst>
              <a:ext uri="{FF2B5EF4-FFF2-40B4-BE49-F238E27FC236}">
                <a16:creationId xmlns:a16="http://schemas.microsoft.com/office/drawing/2014/main" id="{F110697B-5FCC-4E14-9369-FFD94B263087}"/>
              </a:ext>
            </a:extLst>
          </p:cNvPr>
          <p:cNvSpPr txBox="1">
            <a:spLocks/>
          </p:cNvSpPr>
          <p:nvPr/>
        </p:nvSpPr>
        <p:spPr>
          <a:xfrm>
            <a:off x="216024" y="2"/>
            <a:ext cx="8100392"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4</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.1 Exemple du projet ATLAS</a:t>
            </a:r>
          </a:p>
        </p:txBody>
      </p:sp>
      <p:pic>
        <p:nvPicPr>
          <p:cNvPr id="21" name="Picture 2" descr="Loi Nogal : quelles conséquences pour les agences immobilières ?">
            <a:extLst>
              <a:ext uri="{FF2B5EF4-FFF2-40B4-BE49-F238E27FC236}">
                <a16:creationId xmlns:a16="http://schemas.microsoft.com/office/drawing/2014/main" id="{78A1AAB2-DE22-47E6-AEB4-05D23F557B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1572" y="29820"/>
            <a:ext cx="1166932" cy="1166932"/>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33F0B5D0-DD06-4C1A-A1C0-C838487F93EE}"/>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7562714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C986656-56A0-4BD3-BF85-9087B7D44E97}"/>
              </a:ext>
            </a:extLst>
          </p:cNvPr>
          <p:cNvSpPr txBox="1"/>
          <p:nvPr/>
        </p:nvSpPr>
        <p:spPr>
          <a:xfrm>
            <a:off x="756025" y="2060848"/>
            <a:ext cx="7920432" cy="34387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MOOD has a WP dedicated to Ethical issues.</a:t>
            </a:r>
          </a:p>
          <a:p>
            <a:pPr marL="342900" marR="0" lvl="0" indent="-342900" algn="just" defTabSz="9144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ea typeface="+mn-ea"/>
                <a:cs typeface="+mn-cs"/>
              </a:rPr>
              <a:t>Procedures to identify/recruit participants and to collect their consent, templates of the Consent forms, and Information sheets are </a:t>
            </a:r>
            <a:r>
              <a:rPr kumimoji="0" lang="en-US" sz="2200" i="0" u="none" strike="noStrike" kern="1200" cap="none" spc="0" normalizeH="0" baseline="0" noProof="0" dirty="0">
                <a:ln>
                  <a:noFill/>
                </a:ln>
                <a:solidFill>
                  <a:srgbClr val="0066FF"/>
                </a:solidFill>
                <a:effectLst/>
                <a:uLnTx/>
                <a:uFillTx/>
                <a:ea typeface="+mn-ea"/>
                <a:cs typeface="+mn-cs"/>
              </a:rPr>
              <a:t>available as deliverable D8.1 of the project. </a:t>
            </a:r>
          </a:p>
          <a:p>
            <a:pPr marL="342900" marR="0" lvl="0" indent="-342900" algn="just" defTabSz="9144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ea typeface="+mn-ea"/>
                <a:cs typeface="+mn-cs"/>
              </a:rPr>
              <a:t>Measures to safeguard the rights and freedoms of the data subjects/research participants are also </a:t>
            </a:r>
            <a:r>
              <a:rPr kumimoji="0" lang="en-US" sz="2200" i="0" u="none" strike="noStrike" kern="1200" cap="none" spc="0" normalizeH="0" baseline="0" noProof="0" dirty="0">
                <a:ln>
                  <a:noFill/>
                </a:ln>
                <a:solidFill>
                  <a:srgbClr val="0066FF"/>
                </a:solidFill>
                <a:effectLst/>
                <a:uLnTx/>
                <a:uFillTx/>
                <a:ea typeface="+mn-ea"/>
                <a:cs typeface="+mn-cs"/>
              </a:rPr>
              <a:t>available as deliverable D8.2 of the project. </a:t>
            </a:r>
            <a:endParaRPr kumimoji="0" lang="fr-FR" sz="2200" i="0" u="none" strike="noStrike" kern="1200" cap="none" spc="0" normalizeH="0" baseline="0" noProof="0" dirty="0">
              <a:ln>
                <a:noFill/>
              </a:ln>
              <a:solidFill>
                <a:srgbClr val="0066FF"/>
              </a:solidFill>
              <a:effectLst/>
              <a:uLnTx/>
              <a:uFillTx/>
              <a:ea typeface="+mn-ea"/>
              <a:cs typeface="+mn-cs"/>
            </a:endParaRPr>
          </a:p>
        </p:txBody>
      </p:sp>
      <p:pic>
        <p:nvPicPr>
          <p:cNvPr id="6" name="Image 5">
            <a:extLst>
              <a:ext uri="{FF2B5EF4-FFF2-40B4-BE49-F238E27FC236}">
                <a16:creationId xmlns:a16="http://schemas.microsoft.com/office/drawing/2014/main" id="{6A2BA3C6-C027-42CC-96F1-C2197109D46E}"/>
              </a:ext>
            </a:extLst>
          </p:cNvPr>
          <p:cNvPicPr>
            <a:picLocks noChangeAspect="1"/>
          </p:cNvPicPr>
          <p:nvPr/>
        </p:nvPicPr>
        <p:blipFill>
          <a:blip r:embed="rId3"/>
          <a:stretch>
            <a:fillRect/>
          </a:stretch>
        </p:blipFill>
        <p:spPr>
          <a:xfrm>
            <a:off x="6777916" y="620688"/>
            <a:ext cx="2312375" cy="783532"/>
          </a:xfrm>
          <a:prstGeom prst="rect">
            <a:avLst/>
          </a:prstGeom>
        </p:spPr>
      </p:pic>
      <p:sp>
        <p:nvSpPr>
          <p:cNvPr id="9" name="Titre 1">
            <a:extLst>
              <a:ext uri="{FF2B5EF4-FFF2-40B4-BE49-F238E27FC236}">
                <a16:creationId xmlns:a16="http://schemas.microsoft.com/office/drawing/2014/main" id="{6EE529F6-9670-4113-A880-5B7B8FC3C6C4}"/>
              </a:ext>
            </a:extLst>
          </p:cNvPr>
          <p:cNvSpPr txBox="1">
            <a:spLocks/>
          </p:cNvSpPr>
          <p:nvPr/>
        </p:nvSpPr>
        <p:spPr>
          <a:xfrm>
            <a:off x="216024" y="2"/>
            <a:ext cx="8927976"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4</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.1 Exemple du projet MOOD</a:t>
            </a:r>
          </a:p>
        </p:txBody>
      </p:sp>
      <p:sp>
        <p:nvSpPr>
          <p:cNvPr id="11" name="ZoneTexte 10">
            <a:extLst>
              <a:ext uri="{FF2B5EF4-FFF2-40B4-BE49-F238E27FC236}">
                <a16:creationId xmlns:a16="http://schemas.microsoft.com/office/drawing/2014/main" id="{476412F2-2C37-4D11-B8F9-0FAA7B968244}"/>
              </a:ext>
            </a:extLst>
          </p:cNvPr>
          <p:cNvSpPr txBox="1"/>
          <p:nvPr/>
        </p:nvSpPr>
        <p:spPr>
          <a:xfrm>
            <a:off x="570784" y="1289475"/>
            <a:ext cx="2595582" cy="461665"/>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3366FF"/>
                </a:solidFill>
                <a:effectLst/>
                <a:uLnTx/>
                <a:uFillTx/>
                <a:ea typeface="+mn-ea"/>
                <a:cs typeface="+mn-cs"/>
              </a:rPr>
              <a:t>Ethical</a:t>
            </a:r>
            <a:r>
              <a:rPr kumimoji="0" lang="fr-FR" sz="2400" b="1" i="0" u="none" strike="noStrike" kern="1200" cap="none" spc="0" normalizeH="0" baseline="0" noProof="0" dirty="0">
                <a:ln>
                  <a:noFill/>
                </a:ln>
                <a:solidFill>
                  <a:srgbClr val="3366FF"/>
                </a:solidFill>
                <a:effectLst/>
                <a:uLnTx/>
                <a:uFillTx/>
                <a:ea typeface="+mn-ea"/>
                <a:cs typeface="+mn-cs"/>
              </a:rPr>
              <a:t> aspects  </a:t>
            </a:r>
          </a:p>
        </p:txBody>
      </p:sp>
      <p:pic>
        <p:nvPicPr>
          <p:cNvPr id="7" name="Image 6">
            <a:extLst>
              <a:ext uri="{FF2B5EF4-FFF2-40B4-BE49-F238E27FC236}">
                <a16:creationId xmlns:a16="http://schemas.microsoft.com/office/drawing/2014/main" id="{BC7F7F8A-E75A-44C4-86D7-996B2E997C60}"/>
              </a:ext>
            </a:extLst>
          </p:cNvPr>
          <p:cNvPicPr>
            <a:picLocks noChangeAspect="1"/>
          </p:cNvPicPr>
          <p:nvPr/>
        </p:nvPicPr>
        <p:blipFill>
          <a:blip r:embed="rId4"/>
          <a:stretch>
            <a:fillRect/>
          </a:stretch>
        </p:blipFill>
        <p:spPr>
          <a:xfrm>
            <a:off x="8172530" y="6445161"/>
            <a:ext cx="917761" cy="323302"/>
          </a:xfrm>
          <a:prstGeom prst="rect">
            <a:avLst/>
          </a:prstGeom>
        </p:spPr>
      </p:pic>
      <p:pic>
        <p:nvPicPr>
          <p:cNvPr id="8" name="Image 7">
            <a:extLst>
              <a:ext uri="{FF2B5EF4-FFF2-40B4-BE49-F238E27FC236}">
                <a16:creationId xmlns:a16="http://schemas.microsoft.com/office/drawing/2014/main" id="{F58BF454-BE25-4436-819C-ABD5043C4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632355"/>
            <a:ext cx="1206500" cy="393700"/>
          </a:xfrm>
          <a:prstGeom prst="rect">
            <a:avLst/>
          </a:prstGeom>
        </p:spPr>
      </p:pic>
      <p:sp>
        <p:nvSpPr>
          <p:cNvPr id="28" name="ZoneTexte 27">
            <a:extLst>
              <a:ext uri="{FF2B5EF4-FFF2-40B4-BE49-F238E27FC236}">
                <a16:creationId xmlns:a16="http://schemas.microsoft.com/office/drawing/2014/main" id="{7C59467C-F42D-4624-A8BD-47E72103DE45}"/>
              </a:ext>
            </a:extLst>
          </p:cNvPr>
          <p:cNvSpPr txBox="1"/>
          <p:nvPr/>
        </p:nvSpPr>
        <p:spPr>
          <a:xfrm>
            <a:off x="6156176" y="1267711"/>
            <a:ext cx="32383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6"/>
              </a:rPr>
              <a:t>https://agritrop.cirad.fr/596545/</a:t>
            </a:r>
            <a:endPar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spTree>
    <p:extLst>
      <p:ext uri="{BB962C8B-B14F-4D97-AF65-F5344CB8AC3E}">
        <p14:creationId xmlns:p14="http://schemas.microsoft.com/office/powerpoint/2010/main" val="34338869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124</a:t>
            </a:fld>
            <a:endParaRPr lang="fr-FR" dirty="0"/>
          </a:p>
        </p:txBody>
      </p:sp>
      <p:sp>
        <p:nvSpPr>
          <p:cNvPr id="14" name="ZoneTexte 13"/>
          <p:cNvSpPr txBox="1"/>
          <p:nvPr/>
        </p:nvSpPr>
        <p:spPr>
          <a:xfrm>
            <a:off x="634353" y="4005064"/>
            <a:ext cx="8457985" cy="784830"/>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Ø"/>
            </a:pPr>
            <a:r>
              <a:rPr lang="fr-FR" sz="2000" dirty="0">
                <a:cs typeface="Arial" panose="020B0604020202020204" pitchFamily="34" charset="0"/>
                <a:sym typeface="Wingdings" panose="05000000000000000000" pitchFamily="2" charset="2"/>
              </a:rPr>
              <a:t>Dans le PGD, précisez si vos données pourraient avoir un impact </a:t>
            </a:r>
          </a:p>
          <a:p>
            <a:pPr marL="342900" indent="-342900">
              <a:spcAft>
                <a:spcPts val="600"/>
              </a:spcAft>
              <a:buFont typeface="Wingdings" panose="05000000000000000000" pitchFamily="2" charset="2"/>
              <a:buChar char="Ø"/>
            </a:pPr>
            <a:r>
              <a:rPr lang="fr-FR" sz="2000" dirty="0">
                <a:cs typeface="Arial" panose="020B0604020202020204" pitchFamily="34" charset="0"/>
                <a:sym typeface="Wingdings" panose="05000000000000000000" pitchFamily="2" charset="2"/>
              </a:rPr>
              <a:t>si oui, précisez les mesures prises   </a:t>
            </a:r>
            <a:r>
              <a:rPr lang="fr-FR" sz="2000" b="1" dirty="0">
                <a:solidFill>
                  <a:srgbClr val="0066FF"/>
                </a:solidFill>
                <a:sym typeface="Wingdings" panose="05000000000000000000" pitchFamily="2" charset="2"/>
              </a:rPr>
              <a:t>	</a:t>
            </a:r>
            <a:endParaRPr lang="fr-FR" sz="2000" dirty="0">
              <a:solidFill>
                <a:srgbClr val="0066FF"/>
              </a:solidFill>
            </a:endParaRPr>
          </a:p>
        </p:txBody>
      </p:sp>
      <p:sp>
        <p:nvSpPr>
          <p:cNvPr id="15" name="Espace réservé du contenu 2">
            <a:extLst>
              <a:ext uri="{FF2B5EF4-FFF2-40B4-BE49-F238E27FC236}">
                <a16:creationId xmlns:a16="http://schemas.microsoft.com/office/drawing/2014/main" id="{3F0AA66C-701A-4CA8-97F8-FC89869826E5}"/>
              </a:ext>
            </a:extLst>
          </p:cNvPr>
          <p:cNvSpPr txBox="1">
            <a:spLocks/>
          </p:cNvSpPr>
          <p:nvPr/>
        </p:nvSpPr>
        <p:spPr>
          <a:xfrm>
            <a:off x="540000" y="1079999"/>
            <a:ext cx="8280472" cy="29465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3366FF"/>
                </a:solidFill>
                <a:cs typeface="Arial" panose="020B0604020202020204" pitchFamily="34" charset="0"/>
              </a:rPr>
              <a:t>Données dont la collecte, l’utilisation et le partage pourraient avoir un impact sur:</a:t>
            </a:r>
          </a:p>
          <a:p>
            <a:pPr marL="873125">
              <a:spcBef>
                <a:spcPts val="600"/>
              </a:spcBef>
              <a:spcAft>
                <a:spcPts val="600"/>
              </a:spcAft>
            </a:pPr>
            <a:r>
              <a:rPr lang="fr-FR" sz="2000" dirty="0">
                <a:cs typeface="Arial" panose="020B0604020202020204" pitchFamily="34" charset="0"/>
              </a:rPr>
              <a:t>les personnes, la société, les communautés, la santé</a:t>
            </a:r>
          </a:p>
          <a:p>
            <a:pPr marL="1273175" lvl="2" indent="-342900">
              <a:spcBef>
                <a:spcPts val="300"/>
              </a:spcBef>
              <a:spcAft>
                <a:spcPts val="300"/>
              </a:spcAft>
              <a:buFont typeface="Wingdings" panose="05000000000000000000" pitchFamily="2" charset="2"/>
              <a:buChar char="ü"/>
              <a:defRPr/>
            </a:pPr>
            <a:r>
              <a:rPr lang="fr-FR" sz="1800" dirty="0">
                <a:solidFill>
                  <a:prstClr val="black"/>
                </a:solidFill>
                <a:latin typeface="Calibri"/>
                <a:cs typeface="Arial" panose="020B0604020202020204" pitchFamily="34" charset="0"/>
              </a:rPr>
              <a:t>Recherche menées sur des peuples autochtones</a:t>
            </a:r>
          </a:p>
          <a:p>
            <a:pPr marL="1273175" lvl="2" indent="-342900">
              <a:spcBef>
                <a:spcPts val="300"/>
              </a:spcBef>
              <a:spcAft>
                <a:spcPts val="300"/>
              </a:spcAft>
              <a:buFont typeface="Wingdings" panose="05000000000000000000" pitchFamily="2" charset="2"/>
              <a:buChar char="ü"/>
              <a:defRPr/>
            </a:pPr>
            <a:r>
              <a:rPr lang="fr-FR" sz="1800" dirty="0">
                <a:solidFill>
                  <a:prstClr val="black"/>
                </a:solidFill>
                <a:latin typeface="Calibri"/>
                <a:cs typeface="Arial" panose="020B0604020202020204" pitchFamily="34" charset="0"/>
              </a:rPr>
              <a:t>Collecte de données de petits agriculteurs</a:t>
            </a:r>
          </a:p>
          <a:p>
            <a:pPr marL="1273175" lvl="2" indent="-342900">
              <a:spcBef>
                <a:spcPts val="300"/>
              </a:spcBef>
              <a:spcAft>
                <a:spcPts val="300"/>
              </a:spcAft>
              <a:buFont typeface="Wingdings" panose="05000000000000000000" pitchFamily="2" charset="2"/>
              <a:buChar char="ü"/>
              <a:defRPr/>
            </a:pPr>
            <a:r>
              <a:rPr lang="fr-FR" sz="1800" dirty="0">
                <a:solidFill>
                  <a:prstClr val="black"/>
                </a:solidFill>
                <a:latin typeface="Calibri"/>
                <a:cs typeface="Arial" panose="020B0604020202020204" pitchFamily="34" charset="0"/>
              </a:rPr>
              <a:t>Collecte de données avec usage de techniques invasives</a:t>
            </a:r>
          </a:p>
          <a:p>
            <a:pPr marL="873125">
              <a:spcBef>
                <a:spcPts val="600"/>
              </a:spcBef>
              <a:spcAft>
                <a:spcPts val="600"/>
              </a:spcAft>
            </a:pPr>
            <a:r>
              <a:rPr lang="fr-FR" sz="2000" dirty="0">
                <a:cs typeface="Arial" panose="020B0604020202020204" pitchFamily="34" charset="0"/>
              </a:rPr>
              <a:t>les animaux, la biodiversité, l’environnement, …</a:t>
            </a:r>
          </a:p>
        </p:txBody>
      </p:sp>
      <p:sp>
        <p:nvSpPr>
          <p:cNvPr id="16" name="Titre 1">
            <a:extLst>
              <a:ext uri="{FF2B5EF4-FFF2-40B4-BE49-F238E27FC236}">
                <a16:creationId xmlns:a16="http://schemas.microsoft.com/office/drawing/2014/main" id="{5B78C397-4EB5-42A9-AE18-DF3651AC0343}"/>
              </a:ext>
            </a:extLst>
          </p:cNvPr>
          <p:cNvSpPr txBox="1">
            <a:spLocks/>
          </p:cNvSpPr>
          <p:nvPr/>
        </p:nvSpPr>
        <p:spPr>
          <a:xfrm>
            <a:off x="107504" y="2"/>
            <a:ext cx="8886906"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4.2 Données et Ethique</a:t>
            </a:r>
          </a:p>
        </p:txBody>
      </p:sp>
      <p:grpSp>
        <p:nvGrpSpPr>
          <p:cNvPr id="11" name="Groupe 10">
            <a:extLst>
              <a:ext uri="{FF2B5EF4-FFF2-40B4-BE49-F238E27FC236}">
                <a16:creationId xmlns:a16="http://schemas.microsoft.com/office/drawing/2014/main" id="{2C6AF2E1-B472-48C5-A936-1AA263FB9189}"/>
              </a:ext>
            </a:extLst>
          </p:cNvPr>
          <p:cNvGrpSpPr/>
          <p:nvPr/>
        </p:nvGrpSpPr>
        <p:grpSpPr>
          <a:xfrm>
            <a:off x="1043608" y="5013176"/>
            <a:ext cx="7438108" cy="769441"/>
            <a:chOff x="854938" y="5574686"/>
            <a:chExt cx="7438108" cy="769441"/>
          </a:xfrm>
        </p:grpSpPr>
        <p:sp>
          <p:nvSpPr>
            <p:cNvPr id="12" name="ZoneTexte 11">
              <a:extLst>
                <a:ext uri="{FF2B5EF4-FFF2-40B4-BE49-F238E27FC236}">
                  <a16:creationId xmlns:a16="http://schemas.microsoft.com/office/drawing/2014/main" id="{80DCC50A-2604-46DF-94F3-C85DD01FF8E5}"/>
                </a:ext>
              </a:extLst>
            </p:cNvPr>
            <p:cNvSpPr txBox="1"/>
            <p:nvPr/>
          </p:nvSpPr>
          <p:spPr>
            <a:xfrm>
              <a:off x="1502462" y="5574686"/>
              <a:ext cx="6790584" cy="769441"/>
            </a:xfrm>
            <a:prstGeom prst="rect">
              <a:avLst/>
            </a:prstGeom>
            <a:noFill/>
          </p:spPr>
          <p:txBody>
            <a:bodyPr wrap="square" rtlCol="0">
              <a:spAutoFit/>
            </a:bodyPr>
            <a:lstStyle/>
            <a:p>
              <a:r>
                <a:rPr lang="fr-FR" sz="2200" b="1" dirty="0">
                  <a:solidFill>
                    <a:srgbClr val="00B050"/>
                  </a:solidFill>
                </a:rPr>
                <a:t>L’absence de validation par un comité d’éthique peut vous empêcher de publier !</a:t>
              </a:r>
            </a:p>
          </p:txBody>
        </p:sp>
        <p:sp>
          <p:nvSpPr>
            <p:cNvPr id="17" name="Flèche : droite 16">
              <a:extLst>
                <a:ext uri="{FF2B5EF4-FFF2-40B4-BE49-F238E27FC236}">
                  <a16:creationId xmlns:a16="http://schemas.microsoft.com/office/drawing/2014/main" id="{EC91742A-2327-4976-B297-685A84C021FC}"/>
                </a:ext>
              </a:extLst>
            </p:cNvPr>
            <p:cNvSpPr/>
            <p:nvPr/>
          </p:nvSpPr>
          <p:spPr>
            <a:xfrm>
              <a:off x="854938" y="5761075"/>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pic>
        <p:nvPicPr>
          <p:cNvPr id="18" name="Image 17">
            <a:extLst>
              <a:ext uri="{FF2B5EF4-FFF2-40B4-BE49-F238E27FC236}">
                <a16:creationId xmlns:a16="http://schemas.microsoft.com/office/drawing/2014/main" id="{CEEBB36F-6649-4DFC-88B3-78CEE27F9A21}"/>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3" name="Image 2">
            <a:extLst>
              <a:ext uri="{FF2B5EF4-FFF2-40B4-BE49-F238E27FC236}">
                <a16:creationId xmlns:a16="http://schemas.microsoft.com/office/drawing/2014/main" id="{0AF85425-1F2D-4DAA-8F19-6299F9BB6FF1}"/>
              </a:ext>
            </a:extLst>
          </p:cNvPr>
          <p:cNvPicPr>
            <a:picLocks noChangeAspect="1"/>
          </p:cNvPicPr>
          <p:nvPr/>
        </p:nvPicPr>
        <p:blipFill>
          <a:blip r:embed="rId4"/>
          <a:stretch>
            <a:fillRect/>
          </a:stretch>
        </p:blipFill>
        <p:spPr>
          <a:xfrm>
            <a:off x="7812360" y="90482"/>
            <a:ext cx="1299501" cy="1169550"/>
          </a:xfrm>
          <a:prstGeom prst="rect">
            <a:avLst/>
          </a:prstGeom>
        </p:spPr>
      </p:pic>
    </p:spTree>
    <p:extLst>
      <p:ext uri="{BB962C8B-B14F-4D97-AF65-F5344CB8AC3E}">
        <p14:creationId xmlns:p14="http://schemas.microsoft.com/office/powerpoint/2010/main" val="75181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125</a:t>
            </a:fld>
            <a:endParaRPr lang="fr-FR" dirty="0"/>
          </a:p>
        </p:txBody>
      </p:sp>
      <p:sp>
        <p:nvSpPr>
          <p:cNvPr id="15" name="Espace réservé du contenu 2">
            <a:extLst>
              <a:ext uri="{FF2B5EF4-FFF2-40B4-BE49-F238E27FC236}">
                <a16:creationId xmlns:a16="http://schemas.microsoft.com/office/drawing/2014/main" id="{3F0AA66C-701A-4CA8-97F8-FC89869826E5}"/>
              </a:ext>
            </a:extLst>
          </p:cNvPr>
          <p:cNvSpPr txBox="1">
            <a:spLocks/>
          </p:cNvSpPr>
          <p:nvPr/>
        </p:nvSpPr>
        <p:spPr>
          <a:xfrm>
            <a:off x="539999" y="1080000"/>
            <a:ext cx="8550291" cy="20859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3366FF"/>
                </a:solidFill>
                <a:cs typeface="Arial" panose="020B0604020202020204" pitchFamily="34" charset="0"/>
              </a:rPr>
              <a:t>Appui CIRAD</a:t>
            </a:r>
          </a:p>
          <a:p>
            <a:pPr marL="361950" indent="180975">
              <a:spcBef>
                <a:spcPts val="600"/>
              </a:spcBef>
              <a:buClr>
                <a:srgbClr val="B84356"/>
              </a:buClr>
            </a:pPr>
            <a:r>
              <a:rPr lang="fr-FR" sz="1800" dirty="0">
                <a:cs typeface="Arial" panose="020B0604020202020204" pitchFamily="34" charset="0"/>
              </a:rPr>
              <a:t>Déléguée à la déontologie et à l'intégrité scientifique</a:t>
            </a:r>
          </a:p>
          <a:p>
            <a:pPr marL="361950" indent="180975">
              <a:spcBef>
                <a:spcPts val="0"/>
              </a:spcBef>
              <a:buClr>
                <a:srgbClr val="B84356"/>
              </a:buClr>
              <a:buNone/>
            </a:pPr>
            <a:r>
              <a:rPr lang="fr-FR" sz="2000" dirty="0">
                <a:cs typeface="Arial" panose="020B0604020202020204" pitchFamily="34" charset="0"/>
              </a:rPr>
              <a:t>	</a:t>
            </a:r>
            <a:r>
              <a:rPr lang="fr-FR" sz="1400" dirty="0">
                <a:cs typeface="Arial" panose="020B0604020202020204" pitchFamily="34" charset="0"/>
              </a:rPr>
              <a:t>Estelle </a:t>
            </a:r>
            <a:r>
              <a:rPr lang="fr-FR" sz="1400" dirty="0" err="1">
                <a:cs typeface="Arial" panose="020B0604020202020204" pitchFamily="34" charset="0"/>
              </a:rPr>
              <a:t>Jaligot</a:t>
            </a:r>
            <a:r>
              <a:rPr lang="fr-FR" sz="1400" dirty="0">
                <a:cs typeface="Arial" panose="020B0604020202020204" pitchFamily="34" charset="0"/>
              </a:rPr>
              <a:t> </a:t>
            </a:r>
            <a:r>
              <a:rPr lang="fr-FR" sz="1200" dirty="0">
                <a:cs typeface="Arial" panose="020B0604020202020204" pitchFamily="34" charset="0"/>
              </a:rPr>
              <a:t>(</a:t>
            </a:r>
            <a:r>
              <a:rPr lang="fi-FI" sz="1200" dirty="0">
                <a:cs typeface="Arial" panose="020B0604020202020204" pitchFamily="34" charset="0"/>
                <a:hlinkClick r:id="rId3"/>
              </a:rPr>
              <a:t>estelle.jaligot@cirad.fr</a:t>
            </a:r>
            <a:r>
              <a:rPr lang="fi-FI" sz="1200" dirty="0">
                <a:cs typeface="Arial" panose="020B0604020202020204" pitchFamily="34" charset="0"/>
              </a:rPr>
              <a:t>)</a:t>
            </a:r>
          </a:p>
          <a:p>
            <a:pPr marL="361950" indent="180975">
              <a:spcBef>
                <a:spcPts val="600"/>
              </a:spcBef>
              <a:buClr>
                <a:srgbClr val="B84356"/>
              </a:buClr>
            </a:pPr>
            <a:r>
              <a:rPr lang="fr-FR" sz="1800" dirty="0">
                <a:cs typeface="Arial" panose="020B0604020202020204" pitchFamily="34" charset="0"/>
              </a:rPr>
              <a:t>Comité Éthique INRAE-Cirad-Ifremer-IRD </a:t>
            </a:r>
            <a:r>
              <a:rPr lang="fr-FR" sz="1200" dirty="0">
                <a:cs typeface="Arial" panose="020B0604020202020204" pitchFamily="34" charset="0"/>
                <a:hlinkClick r:id="rId4"/>
              </a:rPr>
              <a:t>https://www.ethique-en-commun.org/</a:t>
            </a:r>
            <a:r>
              <a:rPr lang="fr-FR" sz="1200" dirty="0">
                <a:cs typeface="Arial" panose="020B0604020202020204" pitchFamily="34" charset="0"/>
              </a:rPr>
              <a:t>    </a:t>
            </a:r>
          </a:p>
          <a:p>
            <a:pPr marL="361950" indent="180975">
              <a:spcBef>
                <a:spcPts val="600"/>
              </a:spcBef>
              <a:spcAft>
                <a:spcPts val="600"/>
              </a:spcAft>
              <a:buClr>
                <a:srgbClr val="B84356"/>
              </a:buClr>
            </a:pPr>
            <a:r>
              <a:rPr lang="fr-FR" sz="1800" dirty="0">
                <a:cs typeface="Arial" panose="020B0604020202020204" pitchFamily="34" charset="0"/>
              </a:rPr>
              <a:t>Charte de déontologie du Cirad. </a:t>
            </a:r>
            <a:r>
              <a:rPr lang="fr-FR" sz="1200" dirty="0">
                <a:cs typeface="Arial" panose="020B0604020202020204" pitchFamily="34" charset="0"/>
                <a:hlinkClick r:id="rId5"/>
              </a:rPr>
              <a:t>https://intranet.cirad.fr/les-rubriques-du-portail/les-actualites/2018/actus/integrite.-une-charte-de-deontologie-explicite-l-engagement-ethique-du-cirad</a:t>
            </a:r>
            <a:r>
              <a:rPr lang="fr-FR" sz="1200" dirty="0">
                <a:cs typeface="Arial" panose="020B0604020202020204" pitchFamily="34" charset="0"/>
              </a:rPr>
              <a:t> </a:t>
            </a:r>
          </a:p>
        </p:txBody>
      </p:sp>
      <p:sp>
        <p:nvSpPr>
          <p:cNvPr id="16" name="Titre 1">
            <a:extLst>
              <a:ext uri="{FF2B5EF4-FFF2-40B4-BE49-F238E27FC236}">
                <a16:creationId xmlns:a16="http://schemas.microsoft.com/office/drawing/2014/main" id="{5B78C397-4EB5-42A9-AE18-DF3651AC0343}"/>
              </a:ext>
            </a:extLst>
          </p:cNvPr>
          <p:cNvSpPr txBox="1">
            <a:spLocks/>
          </p:cNvSpPr>
          <p:nvPr/>
        </p:nvSpPr>
        <p:spPr>
          <a:xfrm>
            <a:off x="107504" y="2"/>
            <a:ext cx="8886906"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4.2 Données et Ethique</a:t>
            </a:r>
          </a:p>
        </p:txBody>
      </p:sp>
      <p:pic>
        <p:nvPicPr>
          <p:cNvPr id="18" name="Image 17">
            <a:extLst>
              <a:ext uri="{FF2B5EF4-FFF2-40B4-BE49-F238E27FC236}">
                <a16:creationId xmlns:a16="http://schemas.microsoft.com/office/drawing/2014/main" id="{CEEBB36F-6649-4DFC-88B3-78CEE27F9A21}"/>
              </a:ext>
            </a:extLst>
          </p:cNvPr>
          <p:cNvPicPr>
            <a:picLocks noChangeAspect="1"/>
          </p:cNvPicPr>
          <p:nvPr/>
        </p:nvPicPr>
        <p:blipFill>
          <a:blip r:embed="rId6"/>
          <a:stretch>
            <a:fillRect/>
          </a:stretch>
        </p:blipFill>
        <p:spPr>
          <a:xfrm>
            <a:off x="8172530" y="6445161"/>
            <a:ext cx="917761" cy="323302"/>
          </a:xfrm>
          <a:prstGeom prst="rect">
            <a:avLst/>
          </a:prstGeom>
        </p:spPr>
      </p:pic>
      <p:sp>
        <p:nvSpPr>
          <p:cNvPr id="19" name="Espace réservé du contenu 2">
            <a:extLst>
              <a:ext uri="{FF2B5EF4-FFF2-40B4-BE49-F238E27FC236}">
                <a16:creationId xmlns:a16="http://schemas.microsoft.com/office/drawing/2014/main" id="{C0DBAC41-2ABF-4B79-BC7B-A4DE1E1DF90A}"/>
              </a:ext>
            </a:extLst>
          </p:cNvPr>
          <p:cNvSpPr txBox="1">
            <a:spLocks/>
          </p:cNvSpPr>
          <p:nvPr/>
        </p:nvSpPr>
        <p:spPr>
          <a:xfrm>
            <a:off x="540000" y="3165946"/>
            <a:ext cx="8280472" cy="2927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3366FF"/>
                </a:solidFill>
                <a:cs typeface="Arial" panose="020B0604020202020204" pitchFamily="34" charset="0"/>
              </a:rPr>
              <a:t>Guides</a:t>
            </a:r>
          </a:p>
          <a:p>
            <a:pPr marL="542925" indent="-180975">
              <a:spcBef>
                <a:spcPts val="600"/>
              </a:spcBef>
              <a:spcAft>
                <a:spcPts val="400"/>
              </a:spcAft>
              <a:buClr>
                <a:srgbClr val="B84356"/>
              </a:buClr>
            </a:pPr>
            <a:r>
              <a:rPr lang="en-US" sz="1600" dirty="0">
                <a:cs typeface="Arial" panose="020B0604020202020204" pitchFamily="34" charset="0"/>
              </a:rPr>
              <a:t>Ethics self-assessment. Commission </a:t>
            </a:r>
            <a:r>
              <a:rPr lang="en-US" sz="1600" dirty="0" err="1">
                <a:cs typeface="Arial" panose="020B0604020202020204" pitchFamily="34" charset="0"/>
              </a:rPr>
              <a:t>Européenne</a:t>
            </a:r>
            <a:r>
              <a:rPr lang="en-US" sz="1600" dirty="0">
                <a:cs typeface="Arial" panose="020B0604020202020204" pitchFamily="34" charset="0"/>
              </a:rPr>
              <a:t>. 2021. </a:t>
            </a:r>
            <a:r>
              <a:rPr lang="en-US" sz="1200" dirty="0">
                <a:cs typeface="Arial" panose="020B0604020202020204" pitchFamily="34" charset="0"/>
                <a:hlinkClick r:id="rId7"/>
              </a:rPr>
              <a:t>https://ec.europa.eu/info/funding-tenders/opportunities/docs/2021-2027/common/guidance/how-to-complete-your-ethics-self-assessment_en.pdf</a:t>
            </a:r>
            <a:r>
              <a:rPr lang="en-US" sz="1200" dirty="0">
                <a:cs typeface="Arial" panose="020B0604020202020204" pitchFamily="34" charset="0"/>
              </a:rPr>
              <a:t> </a:t>
            </a:r>
          </a:p>
          <a:p>
            <a:pPr marL="542925" indent="-180975">
              <a:spcBef>
                <a:spcPts val="300"/>
              </a:spcBef>
              <a:buClr>
                <a:srgbClr val="B84356"/>
              </a:buClr>
            </a:pPr>
            <a:r>
              <a:rPr lang="en-US" sz="1600" dirty="0">
                <a:cs typeface="Arial" panose="020B0604020202020204" pitchFamily="34" charset="0"/>
              </a:rPr>
              <a:t>Data Ethics Canvas. ODI. 2021 </a:t>
            </a:r>
            <a:r>
              <a:rPr lang="en-US" sz="1200" dirty="0">
                <a:cs typeface="Arial" panose="020B0604020202020204" pitchFamily="34" charset="0"/>
                <a:hlinkClick r:id="rId8"/>
              </a:rPr>
              <a:t>https://theodi.org/article/the-data-ethics-canvas-2021/</a:t>
            </a:r>
            <a:r>
              <a:rPr lang="en-US" sz="1200" dirty="0">
                <a:cs typeface="Arial" panose="020B0604020202020204" pitchFamily="34" charset="0"/>
              </a:rPr>
              <a:t> </a:t>
            </a:r>
          </a:p>
          <a:p>
            <a:pPr marL="542925" indent="-180975">
              <a:spcBef>
                <a:spcPts val="0"/>
              </a:spcBef>
              <a:spcAft>
                <a:spcPts val="600"/>
              </a:spcAft>
              <a:buClr>
                <a:srgbClr val="B84356"/>
              </a:buClr>
              <a:buNone/>
            </a:pPr>
            <a:r>
              <a:rPr lang="en-US" sz="1600" dirty="0"/>
              <a:t>Version </a:t>
            </a:r>
            <a:r>
              <a:rPr lang="en-US" sz="1600" dirty="0" err="1"/>
              <a:t>courte</a:t>
            </a:r>
            <a:r>
              <a:rPr lang="en-US" sz="1600" dirty="0"/>
              <a:t> </a:t>
            </a:r>
            <a:r>
              <a:rPr lang="en-US" sz="1600" dirty="0" err="1"/>
              <a:t>en</a:t>
            </a:r>
            <a:r>
              <a:rPr lang="en-US" sz="1600" dirty="0"/>
              <a:t> </a:t>
            </a:r>
            <a:r>
              <a:rPr lang="en-US" sz="1600" dirty="0" err="1"/>
              <a:t>français</a:t>
            </a:r>
            <a:r>
              <a:rPr lang="en-US" sz="1600" dirty="0"/>
              <a:t>: </a:t>
            </a:r>
            <a:r>
              <a:rPr lang="en-US" sz="1200" dirty="0">
                <a:hlinkClick r:id="rId9"/>
              </a:rPr>
              <a:t>https://theodi.org/wp-content/uploads/2021/07/Data-Ethics-Canvas-French-Colour.pdf</a:t>
            </a:r>
            <a:r>
              <a:rPr lang="en-US" sz="1200" dirty="0"/>
              <a:t>  </a:t>
            </a:r>
          </a:p>
          <a:p>
            <a:pPr marL="542925" indent="-180975">
              <a:spcBef>
                <a:spcPts val="600"/>
              </a:spcBef>
              <a:spcAft>
                <a:spcPts val="600"/>
              </a:spcAft>
              <a:buClr>
                <a:schemeClr val="accent2">
                  <a:lumMod val="60000"/>
                  <a:lumOff val="40000"/>
                </a:schemeClr>
              </a:buClr>
              <a:defRPr/>
            </a:pPr>
            <a:r>
              <a:rPr lang="fr-FR" sz="1600" dirty="0">
                <a:sym typeface="Wingdings" panose="05000000000000000000" pitchFamily="2" charset="2"/>
              </a:rPr>
              <a:t>Respect des peuples et savoirs autochtones : </a:t>
            </a:r>
            <a:r>
              <a:rPr lang="fr-FR" sz="1600" dirty="0">
                <a:sym typeface="Wingdings" panose="05000000000000000000" pitchFamily="2" charset="2"/>
                <a:hlinkClick r:id="rId10"/>
              </a:rPr>
              <a:t>CARE</a:t>
            </a:r>
            <a:r>
              <a:rPr lang="fr-FR" sz="1600" dirty="0">
                <a:sym typeface="Wingdings" panose="05000000000000000000" pitchFamily="2" charset="2"/>
              </a:rPr>
              <a:t>, </a:t>
            </a:r>
            <a:r>
              <a:rPr lang="fr-FR" sz="1600" dirty="0">
                <a:sym typeface="Wingdings" panose="05000000000000000000" pitchFamily="2" charset="2"/>
                <a:hlinkClick r:id="rId11"/>
              </a:rPr>
              <a:t>OCAP</a:t>
            </a:r>
            <a:endParaRPr lang="fr-FR" sz="1600" dirty="0">
              <a:sym typeface="Wingdings" panose="05000000000000000000" pitchFamily="2" charset="2"/>
            </a:endParaRPr>
          </a:p>
          <a:p>
            <a:pPr marL="542925" indent="-180975">
              <a:spcBef>
                <a:spcPts val="600"/>
              </a:spcBef>
              <a:spcAft>
                <a:spcPts val="600"/>
              </a:spcAft>
              <a:buClr>
                <a:schemeClr val="accent2">
                  <a:lumMod val="60000"/>
                  <a:lumOff val="40000"/>
                </a:schemeClr>
              </a:buClr>
              <a:defRPr/>
            </a:pPr>
            <a:r>
              <a:rPr lang="fr-FR" sz="1600" dirty="0">
                <a:sym typeface="Wingdings" panose="05000000000000000000" pitchFamily="2" charset="2"/>
              </a:rPr>
              <a:t>Protection de l’environnement, biodiversité, animaux,… </a:t>
            </a:r>
            <a:r>
              <a:rPr lang="fr-FR" sz="1200" dirty="0">
                <a:sym typeface="Wingdings" panose="05000000000000000000" pitchFamily="2" charset="2"/>
                <a:hlinkClick r:id="rId12"/>
              </a:rPr>
              <a:t>https://docs.gbif.org/sensitive-species-best-practices/master/fr/</a:t>
            </a:r>
            <a:r>
              <a:rPr lang="fr-FR" sz="1200" dirty="0">
                <a:sym typeface="Wingdings" panose="05000000000000000000" pitchFamily="2" charset="2"/>
              </a:rPr>
              <a:t> </a:t>
            </a:r>
          </a:p>
          <a:p>
            <a:pPr marL="530225" indent="282575">
              <a:spcBef>
                <a:spcPts val="300"/>
              </a:spcBef>
              <a:buClr>
                <a:srgbClr val="B84356"/>
              </a:buClr>
            </a:pPr>
            <a:endParaRPr lang="fr-FR" sz="2000" dirty="0">
              <a:cs typeface="Arial" panose="020B0604020202020204" pitchFamily="34" charset="0"/>
            </a:endParaRPr>
          </a:p>
        </p:txBody>
      </p:sp>
      <p:pic>
        <p:nvPicPr>
          <p:cNvPr id="20" name="Image 19">
            <a:extLst>
              <a:ext uri="{FF2B5EF4-FFF2-40B4-BE49-F238E27FC236}">
                <a16:creationId xmlns:a16="http://schemas.microsoft.com/office/drawing/2014/main" id="{8610BF2B-CB54-407C-A61D-6E17B8D060DF}"/>
              </a:ext>
            </a:extLst>
          </p:cNvPr>
          <p:cNvPicPr>
            <a:picLocks noChangeAspect="1"/>
          </p:cNvPicPr>
          <p:nvPr/>
        </p:nvPicPr>
        <p:blipFill>
          <a:blip r:embed="rId13"/>
          <a:stretch>
            <a:fillRect/>
          </a:stretch>
        </p:blipFill>
        <p:spPr>
          <a:xfrm>
            <a:off x="7812360" y="90482"/>
            <a:ext cx="1299501" cy="1169550"/>
          </a:xfrm>
          <a:prstGeom prst="rect">
            <a:avLst/>
          </a:prstGeom>
        </p:spPr>
      </p:pic>
    </p:spTree>
    <p:extLst>
      <p:ext uri="{BB962C8B-B14F-4D97-AF65-F5344CB8AC3E}">
        <p14:creationId xmlns:p14="http://schemas.microsoft.com/office/powerpoint/2010/main" val="3879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9E77AE10-3793-47B0-AA44-2CF3E31D5E9C}"/>
              </a:ext>
            </a:extLst>
          </p:cNvPr>
          <p:cNvSpPr txBox="1"/>
          <p:nvPr/>
        </p:nvSpPr>
        <p:spPr>
          <a:xfrm>
            <a:off x="755576" y="1637506"/>
            <a:ext cx="7992888" cy="3847207"/>
          </a:xfrm>
          <a:prstGeom prst="rect">
            <a:avLst/>
          </a:prstGeom>
          <a:noFill/>
        </p:spPr>
        <p:txBody>
          <a:bodyPr wrap="square" rtlCol="0">
            <a:spAutoFit/>
          </a:bodyPr>
          <a:lstStyle/>
          <a:p>
            <a:pPr marL="342900" indent="-342900" algn="just">
              <a:spcBef>
                <a:spcPts val="600"/>
              </a:spcBef>
              <a:spcAft>
                <a:spcPts val="600"/>
              </a:spcAft>
              <a:buClr>
                <a:srgbClr val="0070C0"/>
              </a:buClr>
              <a:buFont typeface="Wingdings" panose="05000000000000000000" pitchFamily="2" charset="2"/>
              <a:buChar char="Ø"/>
            </a:pPr>
            <a:r>
              <a:rPr lang="fr-FR" sz="2000" dirty="0">
                <a:ea typeface="Calibri"/>
                <a:cs typeface="Times New Roman"/>
                <a:sym typeface="Wingdings" panose="05000000000000000000" pitchFamily="2" charset="2"/>
              </a:rPr>
              <a:t>Certains individus, groupes ou organisations pourraient-ils être affectés négativement par ce projet ?</a:t>
            </a:r>
          </a:p>
          <a:p>
            <a:pPr marL="361950" lvl="1" algn="just">
              <a:spcBef>
                <a:spcPts val="600"/>
              </a:spcBef>
              <a:spcAft>
                <a:spcPts val="600"/>
              </a:spcAft>
              <a:buClr>
                <a:srgbClr val="0070C0"/>
              </a:buClr>
            </a:pPr>
            <a:r>
              <a:rPr lang="fr-FR" dirty="0">
                <a:ea typeface="Calibri"/>
                <a:cs typeface="Times New Roman"/>
                <a:sym typeface="Wingdings" panose="05000000000000000000" pitchFamily="2" charset="2"/>
              </a:rPr>
              <a:t>	Si oui: quelles mesures pouvez-vous prendre pour minimiser les 	dommages ?</a:t>
            </a:r>
          </a:p>
          <a:p>
            <a:pPr marL="342900" indent="-342900" algn="just">
              <a:spcBef>
                <a:spcPts val="600"/>
              </a:spcBef>
              <a:spcAft>
                <a:spcPts val="600"/>
              </a:spcAft>
              <a:buClr>
                <a:srgbClr val="0070C0"/>
              </a:buClr>
              <a:buFont typeface="Wingdings" panose="05000000000000000000" pitchFamily="2" charset="2"/>
              <a:buChar char="Ø"/>
            </a:pPr>
            <a:r>
              <a:rPr lang="fr-FR" sz="2000" dirty="0">
                <a:ea typeface="Calibri"/>
                <a:cs typeface="Times New Roman"/>
                <a:sym typeface="Wingdings" panose="05000000000000000000" pitchFamily="2" charset="2"/>
              </a:rPr>
              <a:t>Est-ce que vous améliorez les choses pour la société ou l’environnement ? </a:t>
            </a:r>
          </a:p>
          <a:p>
            <a:pPr marL="361950" lvl="1" algn="just">
              <a:spcBef>
                <a:spcPts val="600"/>
              </a:spcBef>
              <a:spcAft>
                <a:spcPts val="600"/>
              </a:spcAft>
              <a:buClr>
                <a:srgbClr val="0070C0"/>
              </a:buClr>
            </a:pPr>
            <a:r>
              <a:rPr lang="fr-FR" sz="2000" dirty="0">
                <a:ea typeface="Calibri"/>
                <a:cs typeface="Times New Roman"/>
                <a:sym typeface="Wingdings" panose="05000000000000000000" pitchFamily="2" charset="2"/>
              </a:rPr>
              <a:t>	Si oui: c</a:t>
            </a:r>
            <a:r>
              <a:rPr lang="fr-FR" dirty="0">
                <a:ea typeface="Calibri"/>
                <a:cs typeface="Times New Roman"/>
                <a:sym typeface="Wingdings" panose="05000000000000000000" pitchFamily="2" charset="2"/>
              </a:rPr>
              <a:t>omment et pour qui ?</a:t>
            </a:r>
          </a:p>
          <a:p>
            <a:pPr marL="342900" indent="-342900" algn="just">
              <a:spcBef>
                <a:spcPts val="600"/>
              </a:spcBef>
              <a:spcAft>
                <a:spcPts val="600"/>
              </a:spcAft>
              <a:buClr>
                <a:srgbClr val="0070C0"/>
              </a:buClr>
              <a:buFont typeface="Wingdings" panose="05000000000000000000" pitchFamily="2" charset="2"/>
              <a:buChar char="Ø"/>
            </a:pPr>
            <a:r>
              <a:rPr lang="fr-FR" sz="2000" dirty="0">
                <a:ea typeface="Calibri"/>
                <a:cs typeface="Times New Roman"/>
                <a:sym typeface="Wingdings" panose="05000000000000000000" pitchFamily="2" charset="2"/>
              </a:rPr>
              <a:t>Quels sont les individus, groupes ou organisations qui seront positivement touchés par ce projet ? </a:t>
            </a:r>
          </a:p>
          <a:p>
            <a:pPr marL="896938" lvl="1" algn="just">
              <a:spcBef>
                <a:spcPts val="600"/>
              </a:spcBef>
              <a:spcAft>
                <a:spcPts val="600"/>
              </a:spcAft>
              <a:buClr>
                <a:srgbClr val="0070C0"/>
              </a:buClr>
            </a:pPr>
            <a:r>
              <a:rPr lang="fr-FR" dirty="0">
                <a:ea typeface="Calibri"/>
                <a:cs typeface="Times New Roman"/>
                <a:sym typeface="Wingdings" panose="05000000000000000000" pitchFamily="2" charset="2"/>
              </a:rPr>
              <a:t>Comment mesurez-vous l'impact positif ?</a:t>
            </a:r>
          </a:p>
        </p:txBody>
      </p:sp>
      <p:sp>
        <p:nvSpPr>
          <p:cNvPr id="11" name="Titre 1">
            <a:extLst>
              <a:ext uri="{FF2B5EF4-FFF2-40B4-BE49-F238E27FC236}">
                <a16:creationId xmlns:a16="http://schemas.microsoft.com/office/drawing/2014/main" id="{992B907D-4359-408B-8177-D5AE20A20781}"/>
              </a:ext>
            </a:extLst>
          </p:cNvPr>
          <p:cNvSpPr txBox="1">
            <a:spLocks/>
          </p:cNvSpPr>
          <p:nvPr/>
        </p:nvSpPr>
        <p:spPr>
          <a:xfrm>
            <a:off x="107504" y="2"/>
            <a:ext cx="8886906"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4.2 Données et Ethique</a:t>
            </a:r>
          </a:p>
        </p:txBody>
      </p:sp>
      <p:sp>
        <p:nvSpPr>
          <p:cNvPr id="10" name="Espace réservé du contenu 2">
            <a:extLst>
              <a:ext uri="{FF2B5EF4-FFF2-40B4-BE49-F238E27FC236}">
                <a16:creationId xmlns:a16="http://schemas.microsoft.com/office/drawing/2014/main" id="{3DE4031D-C1B2-40C9-B1DE-B7C3931EC187}"/>
              </a:ext>
            </a:extLst>
          </p:cNvPr>
          <p:cNvSpPr txBox="1">
            <a:spLocks/>
          </p:cNvSpPr>
          <p:nvPr/>
        </p:nvSpPr>
        <p:spPr>
          <a:xfrm>
            <a:off x="539999" y="1080000"/>
            <a:ext cx="8208465" cy="4047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0"/>
              </a:spcBef>
              <a:buClr>
                <a:srgbClr val="0066FF"/>
              </a:buClr>
              <a:buFont typeface="Wingdings" panose="05000000000000000000" pitchFamily="2" charset="2"/>
              <a:buChar char="Ø"/>
            </a:pPr>
            <a:r>
              <a:rPr lang="fr-FR" sz="2400" dirty="0">
                <a:solidFill>
                  <a:srgbClr val="3366FF"/>
                </a:solidFill>
                <a:cs typeface="Arial" panose="020B0604020202020204" pitchFamily="34" charset="0"/>
              </a:rPr>
              <a:t>Questions à se poser pour évaluer le risque d’impact</a:t>
            </a:r>
            <a:endParaRPr lang="fr-FR" sz="1200" dirty="0">
              <a:cs typeface="Arial" panose="020B0604020202020204" pitchFamily="34" charset="0"/>
            </a:endParaRPr>
          </a:p>
        </p:txBody>
      </p:sp>
    </p:spTree>
    <p:extLst>
      <p:ext uri="{BB962C8B-B14F-4D97-AF65-F5344CB8AC3E}">
        <p14:creationId xmlns:p14="http://schemas.microsoft.com/office/powerpoint/2010/main" val="16612620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6EE529F6-9670-4113-A880-5B7B8FC3C6C4}"/>
              </a:ext>
            </a:extLst>
          </p:cNvPr>
          <p:cNvSpPr txBox="1">
            <a:spLocks/>
          </p:cNvSpPr>
          <p:nvPr/>
        </p:nvSpPr>
        <p:spPr>
          <a:xfrm>
            <a:off x="216024" y="2"/>
            <a:ext cx="8927976"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4</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 Exemple </a:t>
            </a:r>
            <a:r>
              <a:rPr kumimoji="0" lang="fr-FR" sz="3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du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projet SOLIDUS</a:t>
            </a:r>
          </a:p>
        </p:txBody>
      </p:sp>
      <p:pic>
        <p:nvPicPr>
          <p:cNvPr id="7" name="Image 6">
            <a:extLst>
              <a:ext uri="{FF2B5EF4-FFF2-40B4-BE49-F238E27FC236}">
                <a16:creationId xmlns:a16="http://schemas.microsoft.com/office/drawing/2014/main" id="{BC7F7F8A-E75A-44C4-86D7-996B2E997C60}"/>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ZoneTexte 7">
            <a:extLst>
              <a:ext uri="{FF2B5EF4-FFF2-40B4-BE49-F238E27FC236}">
                <a16:creationId xmlns:a16="http://schemas.microsoft.com/office/drawing/2014/main" id="{48F9A3C0-7196-4795-B28F-71BC864248AB}"/>
              </a:ext>
            </a:extLst>
          </p:cNvPr>
          <p:cNvSpPr txBox="1"/>
          <p:nvPr/>
        </p:nvSpPr>
        <p:spPr>
          <a:xfrm>
            <a:off x="5364088" y="5633731"/>
            <a:ext cx="3395545"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4"/>
              </a:rPr>
              <a:t>https://cordis.europa.eu/project/id/649489/results</a:t>
            </a:r>
          </a:p>
        </p:txBody>
      </p:sp>
      <p:sp>
        <p:nvSpPr>
          <p:cNvPr id="10" name="ZoneTexte 9">
            <a:extLst>
              <a:ext uri="{FF2B5EF4-FFF2-40B4-BE49-F238E27FC236}">
                <a16:creationId xmlns:a16="http://schemas.microsoft.com/office/drawing/2014/main" id="{C2B521B8-5094-46C1-97F2-D4419931BC18}"/>
              </a:ext>
            </a:extLst>
          </p:cNvPr>
          <p:cNvSpPr txBox="1"/>
          <p:nvPr/>
        </p:nvSpPr>
        <p:spPr>
          <a:xfrm>
            <a:off x="323528" y="1484784"/>
            <a:ext cx="8580122" cy="39456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buClr>
                <a:srgbClr val="B84356"/>
              </a:buClr>
              <a:buSzTx/>
              <a:buFont typeface="Arial" panose="020B0604020202020204" pitchFamily="34" charset="0"/>
              <a:buChar char="•"/>
              <a:tabLst/>
              <a:defRPr/>
            </a:pPr>
            <a:r>
              <a:rPr kumimoji="0" lang="fr-FR" sz="2200" b="0" i="0" u="none" strike="noStrike" kern="1200" cap="none" spc="0" normalizeH="0" baseline="0" noProof="0" dirty="0" err="1">
                <a:ln>
                  <a:noFill/>
                </a:ln>
                <a:solidFill>
                  <a:prstClr val="black"/>
                </a:solidFill>
                <a:effectLst/>
                <a:uLnTx/>
                <a:uFillTx/>
              </a:rPr>
              <a:t>Ethics</a:t>
            </a:r>
            <a:r>
              <a:rPr kumimoji="0" lang="fr-FR" sz="2200" b="0" i="0" u="none" strike="noStrike" kern="1200" cap="none" spc="0" normalizeH="0" baseline="0" noProof="0" dirty="0">
                <a:ln>
                  <a:noFill/>
                </a:ln>
                <a:solidFill>
                  <a:prstClr val="black"/>
                </a:solidFill>
                <a:effectLst/>
                <a:uLnTx/>
                <a:uFillTx/>
              </a:rPr>
              <a:t> self-</a:t>
            </a:r>
            <a:r>
              <a:rPr kumimoji="0" lang="fr-FR" sz="2200" b="0" i="0" u="none" strike="noStrike" kern="1200" cap="none" spc="0" normalizeH="0" baseline="0" noProof="0" dirty="0" err="1">
                <a:ln>
                  <a:noFill/>
                </a:ln>
                <a:solidFill>
                  <a:prstClr val="black"/>
                </a:solidFill>
                <a:effectLst/>
                <a:uLnTx/>
                <a:uFillTx/>
              </a:rPr>
              <a:t>assessment</a:t>
            </a:r>
            <a:r>
              <a:rPr kumimoji="0" lang="fr-FR" sz="2200" b="0" i="0" u="none" strike="noStrike" kern="1200" cap="none" spc="0" normalizeH="0" baseline="0" noProof="0" dirty="0">
                <a:ln>
                  <a:noFill/>
                </a:ln>
                <a:solidFill>
                  <a:prstClr val="black"/>
                </a:solidFill>
                <a:effectLst/>
                <a:uLnTx/>
                <a:uFillTx/>
              </a:rPr>
              <a:t> </a:t>
            </a:r>
          </a:p>
          <a:p>
            <a:pPr marL="447675" lvl="0">
              <a:lnSpc>
                <a:spcPct val="114000"/>
              </a:lnSpc>
              <a:spcBef>
                <a:spcPts val="600"/>
              </a:spcBef>
              <a:buClr>
                <a:srgbClr val="B84356"/>
              </a:buClr>
              <a:defRPr/>
            </a:pPr>
            <a:r>
              <a:rPr lang="en-US" sz="2000" dirty="0">
                <a:solidFill>
                  <a:prstClr val="black"/>
                </a:solidFill>
              </a:rPr>
              <a:t>the SOLIDUS Consortium is taking into account the ethical criteria described in the Respect Code of Practice on “Professional and ethical code for socio-economic research in the information society”.</a:t>
            </a:r>
            <a:endParaRPr kumimoji="0" lang="fr-FR" sz="2000" b="0" i="0" u="none" strike="noStrike" kern="1200" cap="none" spc="0" normalizeH="0" baseline="0" noProof="0" dirty="0">
              <a:ln>
                <a:noFill/>
              </a:ln>
              <a:solidFill>
                <a:prstClr val="black"/>
              </a:solidFill>
              <a:effectLst/>
              <a:uLnTx/>
              <a:uFillTx/>
            </a:endParaRPr>
          </a:p>
          <a:p>
            <a:pPr marL="342900" marR="0" lvl="0" indent="-342900" algn="l" defTabSz="914400" rtl="0" eaLnBrk="1" fontAlgn="auto" latinLnBrk="0" hangingPunct="1">
              <a:spcBef>
                <a:spcPts val="600"/>
              </a:spcBef>
              <a:spcAft>
                <a:spcPts val="600"/>
              </a:spcAft>
              <a:buClr>
                <a:srgbClr val="B84356"/>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Respect of national and international legislation on discrimination</a:t>
            </a:r>
          </a:p>
          <a:p>
            <a:pPr marL="342900" marR="0" lvl="0" indent="-342900" algn="l" defTabSz="914400" rtl="0" eaLnBrk="1" fontAlgn="auto" latinLnBrk="0" hangingPunct="1">
              <a:spcBef>
                <a:spcPts val="600"/>
              </a:spcBef>
              <a:spcAft>
                <a:spcPts val="600"/>
              </a:spcAft>
              <a:buClr>
                <a:srgbClr val="B84356"/>
              </a:buClr>
              <a:buSzTx/>
              <a:buFont typeface="Arial" panose="020B0604020202020204" pitchFamily="34" charset="0"/>
              <a:buChar char="•"/>
              <a:tabLst/>
              <a:defRPr/>
            </a:pPr>
            <a:r>
              <a:rPr kumimoji="0" lang="fr-FR" sz="2200" b="0" i="0" u="none" strike="noStrike" kern="1200" cap="none" spc="0" normalizeH="0" baseline="0" noProof="0" dirty="0" err="1">
                <a:ln>
                  <a:noFill/>
                </a:ln>
                <a:solidFill>
                  <a:prstClr val="black"/>
                </a:solidFill>
                <a:effectLst/>
                <a:uLnTx/>
                <a:uFillTx/>
              </a:rPr>
              <a:t>Personal</a:t>
            </a:r>
            <a:r>
              <a:rPr kumimoji="0" lang="fr-FR" sz="2200" b="0" i="0" u="none" strike="noStrike" kern="1200" cap="none" spc="0" normalizeH="0" baseline="0" noProof="0" dirty="0">
                <a:ln>
                  <a:noFill/>
                </a:ln>
                <a:solidFill>
                  <a:prstClr val="black"/>
                </a:solidFill>
                <a:effectLst/>
                <a:uLnTx/>
                <a:uFillTx/>
              </a:rPr>
              <a:t> data protection </a:t>
            </a:r>
          </a:p>
          <a:p>
            <a:pPr marL="342900" marR="0" lvl="0" indent="-342900" algn="l" defTabSz="914400" rtl="0" eaLnBrk="1" fontAlgn="auto" latinLnBrk="0" hangingPunct="1">
              <a:spcBef>
                <a:spcPts val="600"/>
              </a:spcBef>
              <a:spcAft>
                <a:spcPts val="600"/>
              </a:spcAft>
              <a:buClr>
                <a:srgbClr val="B84356"/>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National legal frameworks of personal data collection </a:t>
            </a:r>
          </a:p>
          <a:p>
            <a:pPr marL="342900" lvl="0" indent="-342900">
              <a:spcBef>
                <a:spcPts val="600"/>
              </a:spcBef>
              <a:spcAft>
                <a:spcPts val="600"/>
              </a:spcAft>
              <a:buClr>
                <a:srgbClr val="B84356"/>
              </a:buClr>
              <a:buFont typeface="Arial" panose="020B0604020202020204" pitchFamily="34" charset="0"/>
              <a:buChar char="•"/>
              <a:defRPr/>
            </a:pPr>
            <a:r>
              <a:rPr lang="en-US" sz="2200" dirty="0">
                <a:solidFill>
                  <a:prstClr val="black"/>
                </a:solidFill>
              </a:rPr>
              <a:t>Procedures and criteria to identify and recruit participants</a:t>
            </a:r>
            <a:endParaRPr kumimoji="0" lang="en-US" sz="2200" b="0" i="0" u="none" strike="noStrike" kern="1200" cap="none" spc="0" normalizeH="0" baseline="0" noProof="0" dirty="0">
              <a:ln>
                <a:noFill/>
              </a:ln>
              <a:solidFill>
                <a:prstClr val="black"/>
              </a:solidFill>
              <a:effectLst/>
              <a:uLnTx/>
              <a:uFillTx/>
            </a:endParaRPr>
          </a:p>
          <a:p>
            <a:pPr marL="342900" marR="0" lvl="0" indent="-342900" algn="l" defTabSz="914400" rtl="0" eaLnBrk="1" fontAlgn="auto" latinLnBrk="0" hangingPunct="1">
              <a:spcBef>
                <a:spcPts val="600"/>
              </a:spcBef>
              <a:spcAft>
                <a:spcPts val="600"/>
              </a:spcAft>
              <a:buClr>
                <a:srgbClr val="B84356"/>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Informed Consent form and information sheet</a:t>
            </a:r>
            <a:endParaRPr kumimoji="0" lang="fr-FR" sz="2200" b="0" i="0" u="none" strike="noStrike" kern="1200" cap="none" spc="0" normalizeH="0" baseline="0" noProof="0" dirty="0">
              <a:ln>
                <a:noFill/>
              </a:ln>
              <a:solidFill>
                <a:prstClr val="black"/>
              </a:solidFill>
              <a:effectLst/>
              <a:uLnTx/>
              <a:uFillTx/>
            </a:endParaRPr>
          </a:p>
        </p:txBody>
      </p:sp>
      <p:pic>
        <p:nvPicPr>
          <p:cNvPr id="12" name="Image 11">
            <a:extLst>
              <a:ext uri="{FF2B5EF4-FFF2-40B4-BE49-F238E27FC236}">
                <a16:creationId xmlns:a16="http://schemas.microsoft.com/office/drawing/2014/main" id="{301A5BB0-24A6-4E7F-BAA2-31D0279D3985}"/>
              </a:ext>
            </a:extLst>
          </p:cNvPr>
          <p:cNvPicPr>
            <a:picLocks noChangeAspect="1"/>
          </p:cNvPicPr>
          <p:nvPr/>
        </p:nvPicPr>
        <p:blipFill>
          <a:blip r:embed="rId5"/>
          <a:stretch>
            <a:fillRect/>
          </a:stretch>
        </p:blipFill>
        <p:spPr>
          <a:xfrm>
            <a:off x="7812360" y="90482"/>
            <a:ext cx="1299501" cy="1169550"/>
          </a:xfrm>
          <a:prstGeom prst="rect">
            <a:avLst/>
          </a:prstGeom>
        </p:spPr>
      </p:pic>
    </p:spTree>
    <p:extLst>
      <p:ext uri="{BB962C8B-B14F-4D97-AF65-F5344CB8AC3E}">
        <p14:creationId xmlns:p14="http://schemas.microsoft.com/office/powerpoint/2010/main" val="42257242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8453011" cy="908840"/>
          </a:xfrm>
        </p:spPr>
        <p:txBody>
          <a:bodyPr>
            <a:noAutofit/>
          </a:bodyPr>
          <a:lstStyle/>
          <a:p>
            <a:pPr marL="342900" indent="-342900" defTabSz="914400">
              <a:lnSpc>
                <a:spcPct val="125000"/>
              </a:lnSpc>
              <a:spcBef>
                <a:spcPts val="3000"/>
              </a:spcBef>
              <a:buClr>
                <a:srgbClr val="0066FF"/>
              </a:buClr>
              <a:buFont typeface="Wingdings" panose="05000000000000000000" pitchFamily="2" charset="2"/>
              <a:buChar char="Ø"/>
            </a:pPr>
            <a:r>
              <a:rPr lang="fr-FR" sz="2400" dirty="0">
                <a:solidFill>
                  <a:srgbClr val="3366FF"/>
                </a:solidFill>
                <a:cs typeface="Arial" panose="020B0604020202020204" pitchFamily="34" charset="0"/>
              </a:rPr>
              <a:t>Données issues de </a:t>
            </a:r>
            <a:r>
              <a:rPr lang="fr-FR" sz="2400" dirty="0">
                <a:solidFill>
                  <a:schemeClr val="accent2">
                    <a:lumMod val="60000"/>
                    <a:lumOff val="40000"/>
                  </a:schemeClr>
                </a:solidFill>
                <a:cs typeface="Arial" panose="020B0604020202020204" pitchFamily="34" charset="0"/>
              </a:rPr>
              <a:t>ressources génétiques </a:t>
            </a:r>
            <a:r>
              <a:rPr lang="fr-FR" sz="2400" dirty="0">
                <a:solidFill>
                  <a:srgbClr val="3366FF"/>
                </a:solidFill>
                <a:cs typeface="Arial" panose="020B0604020202020204" pitchFamily="34" charset="0"/>
              </a:rPr>
              <a:t>(RG) 		  ou </a:t>
            </a:r>
            <a:r>
              <a:rPr lang="fr-FR" sz="2400" dirty="0">
                <a:solidFill>
                  <a:schemeClr val="accent2">
                    <a:lumMod val="60000"/>
                    <a:lumOff val="40000"/>
                  </a:schemeClr>
                </a:solidFill>
                <a:cs typeface="Arial" panose="020B0604020202020204" pitchFamily="34" charset="0"/>
              </a:rPr>
              <a:t>connaissances traditionnelles associées </a:t>
            </a:r>
            <a:r>
              <a:rPr lang="fr-FR" sz="2400" dirty="0">
                <a:solidFill>
                  <a:srgbClr val="3366FF"/>
                </a:solidFill>
                <a:cs typeface="Arial" panose="020B0604020202020204" pitchFamily="34" charset="0"/>
              </a:rPr>
              <a:t>(CTA)</a:t>
            </a:r>
          </a:p>
        </p:txBody>
      </p:sp>
      <p:sp>
        <p:nvSpPr>
          <p:cNvPr id="11" name="Titre 1">
            <a:extLst>
              <a:ext uri="{FF2B5EF4-FFF2-40B4-BE49-F238E27FC236}">
                <a16:creationId xmlns:a16="http://schemas.microsoft.com/office/drawing/2014/main" id="{AD8F5A9C-1815-4686-B6AA-C554781F710B}"/>
              </a:ext>
            </a:extLst>
          </p:cNvPr>
          <p:cNvSpPr txBox="1">
            <a:spLocks/>
          </p:cNvSpPr>
          <p:nvPr/>
        </p:nvSpPr>
        <p:spPr>
          <a:xfrm>
            <a:off x="-36512" y="2"/>
            <a:ext cx="936104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4.3 Données </a:t>
            </a:r>
            <a:r>
              <a:rPr lang="fr-FR" sz="3200" dirty="0"/>
              <a:t>et </a:t>
            </a:r>
            <a:r>
              <a:rPr lang="fr-FR" dirty="0"/>
              <a:t>protocole </a:t>
            </a:r>
            <a:r>
              <a:rPr lang="fr-FR" sz="3200" dirty="0"/>
              <a:t>de </a:t>
            </a:r>
            <a:r>
              <a:rPr lang="fr-FR" dirty="0"/>
              <a:t>Nagoya</a:t>
            </a:r>
          </a:p>
        </p:txBody>
      </p:sp>
      <p:pic>
        <p:nvPicPr>
          <p:cNvPr id="7" name="Image 6">
            <a:extLst>
              <a:ext uri="{FF2B5EF4-FFF2-40B4-BE49-F238E27FC236}">
                <a16:creationId xmlns:a16="http://schemas.microsoft.com/office/drawing/2014/main" id="{D610957E-8C18-4E64-B684-65C9DD7B3B46}"/>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2" name="Image 1">
            <a:extLst>
              <a:ext uri="{FF2B5EF4-FFF2-40B4-BE49-F238E27FC236}">
                <a16:creationId xmlns:a16="http://schemas.microsoft.com/office/drawing/2014/main" id="{FAC5BE75-784E-419B-97CF-A813BDB2C8E3}"/>
              </a:ext>
            </a:extLst>
          </p:cNvPr>
          <p:cNvPicPr>
            <a:picLocks noChangeAspect="1"/>
          </p:cNvPicPr>
          <p:nvPr/>
        </p:nvPicPr>
        <p:blipFill>
          <a:blip r:embed="rId4"/>
          <a:stretch>
            <a:fillRect/>
          </a:stretch>
        </p:blipFill>
        <p:spPr>
          <a:xfrm>
            <a:off x="7800042" y="692696"/>
            <a:ext cx="1308462" cy="1374251"/>
          </a:xfrm>
          <a:prstGeom prst="rect">
            <a:avLst/>
          </a:prstGeom>
        </p:spPr>
      </p:pic>
      <p:grpSp>
        <p:nvGrpSpPr>
          <p:cNvPr id="9" name="Groupe 8">
            <a:extLst>
              <a:ext uri="{FF2B5EF4-FFF2-40B4-BE49-F238E27FC236}">
                <a16:creationId xmlns:a16="http://schemas.microsoft.com/office/drawing/2014/main" id="{606E4E7C-7EF5-4B59-B199-6B4C1FEE4532}"/>
              </a:ext>
            </a:extLst>
          </p:cNvPr>
          <p:cNvGrpSpPr/>
          <p:nvPr/>
        </p:nvGrpSpPr>
        <p:grpSpPr>
          <a:xfrm>
            <a:off x="540000" y="2209214"/>
            <a:ext cx="8208912" cy="3770263"/>
            <a:chOff x="540000" y="1972285"/>
            <a:chExt cx="8208912" cy="3770263"/>
          </a:xfrm>
        </p:grpSpPr>
        <p:sp>
          <p:nvSpPr>
            <p:cNvPr id="12" name="ZoneTexte 11"/>
            <p:cNvSpPr txBox="1"/>
            <p:nvPr/>
          </p:nvSpPr>
          <p:spPr>
            <a:xfrm>
              <a:off x="540000" y="1972285"/>
              <a:ext cx="8208912" cy="3770263"/>
            </a:xfrm>
            <a:prstGeom prst="rect">
              <a:avLst/>
            </a:prstGeom>
            <a:noFill/>
          </p:spPr>
          <p:txBody>
            <a:bodyPr wrap="square" rtlCol="0">
              <a:spAutoFit/>
            </a:bodyPr>
            <a:lstStyle/>
            <a:p>
              <a:pPr marL="342900" indent="-342900">
                <a:spcBef>
                  <a:spcPts val="300"/>
                </a:spcBef>
                <a:spcAft>
                  <a:spcPts val="600"/>
                </a:spcAft>
                <a:buFont typeface="Wingdings" panose="05000000000000000000" pitchFamily="2" charset="2"/>
                <a:buChar char="Ø"/>
              </a:pPr>
              <a:r>
                <a:rPr lang="fr-FR" sz="2200" dirty="0">
                  <a:solidFill>
                    <a:srgbClr val="3366FF"/>
                  </a:solidFill>
                  <a:sym typeface="Wingdings" panose="05000000000000000000" pitchFamily="2" charset="2"/>
                </a:rPr>
                <a:t>Obligation de respecter le protocole de Nagoya </a:t>
              </a:r>
              <a:r>
                <a:rPr lang="fr-FR" sz="2200" dirty="0">
                  <a:sym typeface="Wingdings" panose="05000000000000000000" pitchFamily="2" charset="2"/>
                </a:rPr>
                <a:t>:</a:t>
              </a:r>
            </a:p>
            <a:p>
              <a:pPr marL="447675" indent="-180975">
                <a:spcBef>
                  <a:spcPts val="1200"/>
                </a:spcBef>
                <a:spcAft>
                  <a:spcPts val="600"/>
                </a:spcAft>
                <a:buFont typeface="Arial" panose="020B0604020202020204" pitchFamily="34" charset="0"/>
                <a:buChar char="•"/>
              </a:pPr>
              <a:r>
                <a:rPr lang="fr-FR" sz="2000" dirty="0">
                  <a:sym typeface="Wingdings" panose="05000000000000000000" pitchFamily="2" charset="2"/>
                </a:rPr>
                <a:t>Accord international adopté en 2010, entré en vigueur en 2014</a:t>
              </a:r>
            </a:p>
            <a:p>
              <a:pPr marL="447675" indent="-180975">
                <a:spcBef>
                  <a:spcPts val="600"/>
                </a:spcBef>
                <a:spcAft>
                  <a:spcPts val="600"/>
                </a:spcAft>
                <a:buFont typeface="Arial" panose="020B0604020202020204" pitchFamily="34" charset="0"/>
                <a:buChar char="•"/>
              </a:pPr>
              <a:r>
                <a:rPr lang="fr-FR" sz="2000" dirty="0">
                  <a:sym typeface="Wingdings" panose="05000000000000000000" pitchFamily="2" charset="2"/>
                </a:rPr>
                <a:t>Règlemente l’accès aux RG et aux CTA </a:t>
              </a:r>
            </a:p>
            <a:p>
              <a:pPr marL="1524000" lvl="1" indent="-180975">
                <a:spcBef>
                  <a:spcPts val="600"/>
                </a:spcBef>
                <a:spcAft>
                  <a:spcPts val="600"/>
                </a:spcAft>
                <a:buFont typeface="Arial" panose="020B0604020202020204" pitchFamily="34" charset="0"/>
                <a:buChar char="•"/>
              </a:pPr>
              <a:r>
                <a:rPr lang="fr-FR" dirty="0">
                  <a:sym typeface="Wingdings" panose="05000000000000000000" pitchFamily="2" charset="2"/>
                </a:rPr>
                <a:t>RG et CTA acquises avant octobre 2014 </a:t>
              </a:r>
            </a:p>
            <a:p>
              <a:pPr marL="1524000" lvl="1" indent="-180975">
                <a:spcBef>
                  <a:spcPts val="300"/>
                </a:spcBef>
                <a:spcAft>
                  <a:spcPts val="600"/>
                </a:spcAft>
                <a:buFont typeface="Arial" panose="020B0604020202020204" pitchFamily="34" charset="0"/>
                <a:buChar char="•"/>
              </a:pPr>
              <a:r>
                <a:rPr lang="fr-FR" dirty="0">
                  <a:sym typeface="Wingdings" panose="05000000000000000000" pitchFamily="2" charset="2"/>
                </a:rPr>
                <a:t>RG couvertes par le TIRPAA - </a:t>
              </a:r>
              <a:r>
                <a:rPr lang="fr-FR" sz="1600" dirty="0">
                  <a:hlinkClick r:id="rId5"/>
                </a:rPr>
                <a:t>Traité international sur les ressources </a:t>
              </a:r>
              <a:r>
                <a:rPr lang="fr-FR" sz="1600" dirty="0" err="1">
                  <a:hlinkClick r:id="rId5"/>
                </a:rPr>
                <a:t>phytogénétiques</a:t>
              </a:r>
              <a:r>
                <a:rPr lang="fr-FR" sz="1600" dirty="0">
                  <a:hlinkClick r:id="rId5"/>
                </a:rPr>
                <a:t> pour l’alimentation et l’agriculture</a:t>
              </a:r>
              <a:r>
                <a:rPr lang="fr-FR" sz="1600" dirty="0">
                  <a:sym typeface="Wingdings" panose="05000000000000000000" pitchFamily="2" charset="2"/>
                </a:rPr>
                <a:t>.</a:t>
              </a:r>
            </a:p>
            <a:p>
              <a:pPr marL="447675" indent="-180975">
                <a:spcBef>
                  <a:spcPts val="600"/>
                </a:spcBef>
                <a:spcAft>
                  <a:spcPts val="600"/>
                </a:spcAft>
                <a:buFont typeface="Arial" panose="020B0604020202020204" pitchFamily="34" charset="0"/>
                <a:buChar char="•"/>
              </a:pPr>
              <a:r>
                <a:rPr lang="fr-FR" sz="2000" dirty="0">
                  <a:sym typeface="Wingdings" panose="05000000000000000000" pitchFamily="2" charset="2"/>
                </a:rPr>
                <a:t>Vise un </a:t>
              </a:r>
              <a:r>
                <a:rPr lang="fr-FR" sz="2000" b="1" dirty="0">
                  <a:sym typeface="Wingdings" panose="05000000000000000000" pitchFamily="2" charset="2"/>
                </a:rPr>
                <a:t>partage juste et équitable </a:t>
              </a:r>
              <a:r>
                <a:rPr lang="fr-FR" sz="2000" dirty="0">
                  <a:sym typeface="Wingdings" panose="05000000000000000000" pitchFamily="2" charset="2"/>
                </a:rPr>
                <a:t>des avantages issus de l’utilisation des RG et des CTA entre fournisseur et utilisateur </a:t>
              </a:r>
            </a:p>
            <a:p>
              <a:pPr marL="447675" indent="-180975">
                <a:spcBef>
                  <a:spcPts val="600"/>
                </a:spcBef>
                <a:spcAft>
                  <a:spcPts val="600"/>
                </a:spcAft>
                <a:buFont typeface="Arial" panose="020B0604020202020204" pitchFamily="34" charset="0"/>
                <a:buChar char="•"/>
              </a:pPr>
              <a:r>
                <a:rPr lang="fr-FR" sz="2000" dirty="0">
                  <a:sym typeface="Wingdings" panose="05000000000000000000" pitchFamily="2" charset="2"/>
                </a:rPr>
                <a:t>Les avantages doivent être utilisés au bénéfice de la biodiversité.</a:t>
              </a:r>
            </a:p>
          </p:txBody>
        </p:sp>
        <p:sp>
          <p:nvSpPr>
            <p:cNvPr id="4" name="Bulle narrative : rectangle à coins arrondis 3">
              <a:extLst>
                <a:ext uri="{FF2B5EF4-FFF2-40B4-BE49-F238E27FC236}">
                  <a16:creationId xmlns:a16="http://schemas.microsoft.com/office/drawing/2014/main" id="{3991A246-0F40-49D9-AB2E-98655430FC48}"/>
                </a:ext>
              </a:extLst>
            </p:cNvPr>
            <p:cNvSpPr/>
            <p:nvPr/>
          </p:nvSpPr>
          <p:spPr>
            <a:xfrm>
              <a:off x="1043608" y="3645024"/>
              <a:ext cx="576064" cy="296044"/>
            </a:xfrm>
            <a:prstGeom prst="wedgeRoundRectCallout">
              <a:avLst>
                <a:gd name="adj1" fmla="val 86642"/>
                <a:gd name="adj2" fmla="val 1423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latin typeface="Berlin Sans FB Demi" panose="020E0802020502020306" pitchFamily="34" charset="0"/>
                </a:rPr>
                <a:t>Sauf</a:t>
              </a:r>
            </a:p>
          </p:txBody>
        </p:sp>
        <p:sp>
          <p:nvSpPr>
            <p:cNvPr id="8" name="Parenthèse ouvrante 7">
              <a:extLst>
                <a:ext uri="{FF2B5EF4-FFF2-40B4-BE49-F238E27FC236}">
                  <a16:creationId xmlns:a16="http://schemas.microsoft.com/office/drawing/2014/main" id="{EDF548B4-3F41-4E6E-B92F-BF737245E64E}"/>
                </a:ext>
              </a:extLst>
            </p:cNvPr>
            <p:cNvSpPr/>
            <p:nvPr/>
          </p:nvSpPr>
          <p:spPr>
            <a:xfrm>
              <a:off x="1835696" y="3480103"/>
              <a:ext cx="288032" cy="98720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15151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129</a:t>
            </a:fld>
            <a:endParaRPr lang="fr-FR" dirty="0"/>
          </a:p>
        </p:txBody>
      </p:sp>
      <p:sp>
        <p:nvSpPr>
          <p:cNvPr id="6" name="Espace réservé du contenu 2"/>
          <p:cNvSpPr>
            <a:spLocks noGrp="1"/>
          </p:cNvSpPr>
          <p:nvPr>
            <p:ph idx="1"/>
          </p:nvPr>
        </p:nvSpPr>
        <p:spPr>
          <a:xfrm>
            <a:off x="540000" y="1080000"/>
            <a:ext cx="8453011" cy="1776962"/>
          </a:xfrm>
        </p:spPr>
        <p:txBody>
          <a:bodyPr>
            <a:noAutofit/>
          </a:bodyPr>
          <a:lstStyle/>
          <a:p>
            <a:pPr marL="342900" indent="-342900" defTabSz="914400">
              <a:spcBef>
                <a:spcPts val="600"/>
              </a:spcBef>
              <a:spcAft>
                <a:spcPts val="600"/>
              </a:spcAft>
              <a:buClr>
                <a:srgbClr val="0066FF"/>
              </a:buClr>
              <a:buFont typeface="Wingdings" panose="05000000000000000000" pitchFamily="2" charset="2"/>
              <a:buChar char="Ø"/>
            </a:pPr>
            <a:r>
              <a:rPr lang="fr-FR" sz="2400" dirty="0">
                <a:solidFill>
                  <a:srgbClr val="3366FF"/>
                </a:solidFill>
                <a:cs typeface="Arial" panose="020B0604020202020204" pitchFamily="34" charset="0"/>
              </a:rPr>
              <a:t>Règles d’Accès et Partage des Avantages (APA)            varient selon le pays fournisseur : </a:t>
            </a:r>
          </a:p>
          <a:p>
            <a:pPr marL="0" indent="0" defTabSz="361950">
              <a:spcBef>
                <a:spcPts val="0"/>
              </a:spcBef>
              <a:spcAft>
                <a:spcPts val="400"/>
              </a:spcAft>
              <a:buClr>
                <a:srgbClr val="0066FF"/>
              </a:buClr>
              <a:buNone/>
            </a:pPr>
            <a:r>
              <a:rPr lang="fr-FR" sz="2200" dirty="0"/>
              <a:t>	</a:t>
            </a:r>
            <a:r>
              <a:rPr lang="fr-FR" sz="1800" dirty="0"/>
              <a:t>Centre d’échange d’informations (CEE-APA): site interactif : </a:t>
            </a:r>
            <a:r>
              <a:rPr lang="fr-FR" sz="1400" dirty="0">
                <a:hlinkClick r:id="rId3"/>
              </a:rPr>
              <a:t>https://absch.cbd.int/fr/</a:t>
            </a:r>
            <a:endParaRPr lang="fr-FR" sz="1400" dirty="0">
              <a:sym typeface="Wingdings" panose="05000000000000000000" pitchFamily="2" charset="2"/>
            </a:endParaRPr>
          </a:p>
          <a:p>
            <a:pPr marL="0" indent="0" defTabSz="361950">
              <a:spcBef>
                <a:spcPts val="0"/>
              </a:spcBef>
              <a:spcAft>
                <a:spcPts val="400"/>
              </a:spcAft>
              <a:buClr>
                <a:srgbClr val="0066FF"/>
              </a:buClr>
              <a:buNone/>
            </a:pPr>
            <a:r>
              <a:rPr lang="fr-FR" sz="1800" dirty="0">
                <a:sym typeface="Wingdings" panose="05000000000000000000" pitchFamily="2" charset="2"/>
              </a:rPr>
              <a:t>	Fiches pays : </a:t>
            </a:r>
            <a:r>
              <a:rPr lang="fr-FR" sz="1400" dirty="0">
                <a:sym typeface="Wingdings" panose="05000000000000000000" pitchFamily="2" charset="2"/>
                <a:hlinkClick r:id="rId4"/>
              </a:rPr>
              <a:t>https://www.fondationbiodiversite.fr/fiches-pays-relatives-a-la-reglementation-apa/</a:t>
            </a:r>
            <a:endParaRPr lang="fr-FR" sz="2400" dirty="0">
              <a:solidFill>
                <a:srgbClr val="3366FF"/>
              </a:solidFill>
              <a:cs typeface="Arial" panose="020B0604020202020204" pitchFamily="34" charset="0"/>
            </a:endParaRPr>
          </a:p>
        </p:txBody>
      </p:sp>
      <p:sp>
        <p:nvSpPr>
          <p:cNvPr id="11" name="Titre 1">
            <a:extLst>
              <a:ext uri="{FF2B5EF4-FFF2-40B4-BE49-F238E27FC236}">
                <a16:creationId xmlns:a16="http://schemas.microsoft.com/office/drawing/2014/main" id="{AD8F5A9C-1815-4686-B6AA-C554781F710B}"/>
              </a:ext>
            </a:extLst>
          </p:cNvPr>
          <p:cNvSpPr txBox="1">
            <a:spLocks/>
          </p:cNvSpPr>
          <p:nvPr/>
        </p:nvSpPr>
        <p:spPr>
          <a:xfrm>
            <a:off x="-36512" y="2"/>
            <a:ext cx="936104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4.3 Données </a:t>
            </a:r>
            <a:r>
              <a:rPr lang="fr-FR" sz="3200" dirty="0"/>
              <a:t>et </a:t>
            </a:r>
            <a:r>
              <a:rPr lang="fr-FR" dirty="0"/>
              <a:t>protocole </a:t>
            </a:r>
            <a:r>
              <a:rPr lang="fr-FR" sz="3200" dirty="0"/>
              <a:t>de </a:t>
            </a:r>
            <a:r>
              <a:rPr lang="fr-FR" dirty="0"/>
              <a:t>Nagoya</a:t>
            </a:r>
          </a:p>
        </p:txBody>
      </p:sp>
      <p:pic>
        <p:nvPicPr>
          <p:cNvPr id="7" name="Image 6">
            <a:extLst>
              <a:ext uri="{FF2B5EF4-FFF2-40B4-BE49-F238E27FC236}">
                <a16:creationId xmlns:a16="http://schemas.microsoft.com/office/drawing/2014/main" id="{D610957E-8C18-4E64-B684-65C9DD7B3B46}"/>
              </a:ext>
            </a:extLst>
          </p:cNvPr>
          <p:cNvPicPr>
            <a:picLocks noChangeAspect="1"/>
          </p:cNvPicPr>
          <p:nvPr/>
        </p:nvPicPr>
        <p:blipFill>
          <a:blip r:embed="rId5"/>
          <a:stretch>
            <a:fillRect/>
          </a:stretch>
        </p:blipFill>
        <p:spPr>
          <a:xfrm>
            <a:off x="8172530" y="6445161"/>
            <a:ext cx="917761" cy="323302"/>
          </a:xfrm>
          <a:prstGeom prst="rect">
            <a:avLst/>
          </a:prstGeom>
        </p:spPr>
      </p:pic>
      <p:pic>
        <p:nvPicPr>
          <p:cNvPr id="2" name="Image 1">
            <a:extLst>
              <a:ext uri="{FF2B5EF4-FFF2-40B4-BE49-F238E27FC236}">
                <a16:creationId xmlns:a16="http://schemas.microsoft.com/office/drawing/2014/main" id="{FAC5BE75-784E-419B-97CF-A813BDB2C8E3}"/>
              </a:ext>
            </a:extLst>
          </p:cNvPr>
          <p:cNvPicPr>
            <a:picLocks noChangeAspect="1"/>
          </p:cNvPicPr>
          <p:nvPr/>
        </p:nvPicPr>
        <p:blipFill>
          <a:blip r:embed="rId6"/>
          <a:stretch>
            <a:fillRect/>
          </a:stretch>
        </p:blipFill>
        <p:spPr>
          <a:xfrm>
            <a:off x="7800042" y="692696"/>
            <a:ext cx="1308462" cy="1374251"/>
          </a:xfrm>
          <a:prstGeom prst="rect">
            <a:avLst/>
          </a:prstGeom>
        </p:spPr>
      </p:pic>
      <p:sp>
        <p:nvSpPr>
          <p:cNvPr id="8" name="ZoneTexte 7">
            <a:extLst>
              <a:ext uri="{FF2B5EF4-FFF2-40B4-BE49-F238E27FC236}">
                <a16:creationId xmlns:a16="http://schemas.microsoft.com/office/drawing/2014/main" id="{1C845CCC-8D5A-4CBE-BD33-EE81D88C369C}"/>
              </a:ext>
            </a:extLst>
          </p:cNvPr>
          <p:cNvSpPr txBox="1"/>
          <p:nvPr/>
        </p:nvSpPr>
        <p:spPr>
          <a:xfrm>
            <a:off x="683568" y="4841284"/>
            <a:ext cx="8309443" cy="1107996"/>
          </a:xfrm>
          <a:prstGeom prst="rect">
            <a:avLst/>
          </a:prstGeom>
          <a:noFill/>
        </p:spPr>
        <p:txBody>
          <a:bodyPr wrap="square" rtlCol="0">
            <a:spAutoFit/>
          </a:bodyPr>
          <a:lstStyle/>
          <a:p>
            <a:pPr marL="342900" indent="-342900">
              <a:spcBef>
                <a:spcPts val="1200"/>
              </a:spcBef>
              <a:buFont typeface="Wingdings" panose="05000000000000000000" pitchFamily="2" charset="2"/>
              <a:buChar char="Ø"/>
            </a:pPr>
            <a:r>
              <a:rPr lang="fr-FR" sz="2200" dirty="0">
                <a:solidFill>
                  <a:srgbClr val="3366FF"/>
                </a:solidFill>
                <a:sym typeface="Wingdings" panose="05000000000000000000" pitchFamily="2" charset="2"/>
              </a:rPr>
              <a:t>Appui Cirad</a:t>
            </a:r>
          </a:p>
          <a:p>
            <a:pPr marL="628650" indent="-361950">
              <a:spcBef>
                <a:spcPts val="600"/>
              </a:spcBef>
              <a:buFont typeface="Arial" panose="020B0604020202020204" pitchFamily="34" charset="0"/>
              <a:buChar char="•"/>
            </a:pPr>
            <a:r>
              <a:rPr lang="fr-FR" dirty="0">
                <a:sym typeface="Wingdings" panose="05000000000000000000" pitchFamily="2" charset="2"/>
              </a:rPr>
              <a:t>Cellule APA au Cirad: </a:t>
            </a:r>
            <a:r>
              <a:rPr lang="fr-FR" sz="1400" dirty="0">
                <a:sym typeface="Wingdings" panose="05000000000000000000" pitchFamily="2" charset="2"/>
                <a:hlinkClick r:id="rId7"/>
              </a:rPr>
              <a:t>https://intranet-dgdrs.cirad.fr/instances-internes/corebio/cellule-apa</a:t>
            </a:r>
            <a:endParaRPr lang="fr-FR" sz="1400" dirty="0">
              <a:sym typeface="Wingdings" panose="05000000000000000000" pitchFamily="2" charset="2"/>
            </a:endParaRPr>
          </a:p>
          <a:p>
            <a:pPr marL="266700">
              <a:spcBef>
                <a:spcPts val="600"/>
              </a:spcBef>
            </a:pPr>
            <a:endParaRPr lang="fr-FR" sz="1600" dirty="0">
              <a:sym typeface="Wingdings" panose="05000000000000000000" pitchFamily="2" charset="2"/>
            </a:endParaRPr>
          </a:p>
        </p:txBody>
      </p:sp>
      <p:sp>
        <p:nvSpPr>
          <p:cNvPr id="9" name="ZoneTexte 8">
            <a:extLst>
              <a:ext uri="{FF2B5EF4-FFF2-40B4-BE49-F238E27FC236}">
                <a16:creationId xmlns:a16="http://schemas.microsoft.com/office/drawing/2014/main" id="{172E3697-1FAE-4046-8489-ADD5E8D590F3}"/>
              </a:ext>
            </a:extLst>
          </p:cNvPr>
          <p:cNvSpPr txBox="1"/>
          <p:nvPr/>
        </p:nvSpPr>
        <p:spPr>
          <a:xfrm>
            <a:off x="540000" y="2753052"/>
            <a:ext cx="8453011" cy="2023631"/>
          </a:xfrm>
          <a:prstGeom prst="rect">
            <a:avLst/>
          </a:prstGeom>
          <a:noFill/>
        </p:spPr>
        <p:txBody>
          <a:bodyPr wrap="square" rtlCol="0">
            <a:spAutoFit/>
          </a:bodyPr>
          <a:lstStyle/>
          <a:p>
            <a:pPr marL="342900" indent="-342900">
              <a:spcBef>
                <a:spcPts val="300"/>
              </a:spcBef>
              <a:buFont typeface="Wingdings" panose="05000000000000000000" pitchFamily="2" charset="2"/>
              <a:buChar char="Ø"/>
            </a:pPr>
            <a:r>
              <a:rPr lang="fr-FR" sz="2200" dirty="0">
                <a:solidFill>
                  <a:srgbClr val="3366FF"/>
                </a:solidFill>
                <a:sym typeface="Wingdings" panose="05000000000000000000" pitchFamily="2" charset="2"/>
              </a:rPr>
              <a:t>Plus d’infos sur Nagoya et APA</a:t>
            </a:r>
          </a:p>
          <a:p>
            <a:pPr marL="800100" lvl="1" indent="-342900">
              <a:spcBef>
                <a:spcPts val="300"/>
              </a:spcBef>
              <a:buFont typeface="Arial" panose="020B0604020202020204" pitchFamily="34" charset="0"/>
              <a:buChar char="•"/>
            </a:pPr>
            <a:r>
              <a:rPr lang="fr-FR" dirty="0">
                <a:sym typeface="Wingdings" panose="05000000000000000000" pitchFamily="2" charset="2"/>
              </a:rPr>
              <a:t>Fondation pour la recherche sur la biodiversité (FRB) : </a:t>
            </a:r>
            <a:r>
              <a:rPr lang="fr-FR" sz="1400" dirty="0">
                <a:solidFill>
                  <a:srgbClr val="3366FF"/>
                </a:solidFill>
                <a:sym typeface="Wingdings" panose="05000000000000000000" pitchFamily="2" charset="2"/>
                <a:hlinkClick r:id="rId8"/>
              </a:rPr>
              <a:t>https://www.fondationbiodiversite.fr/les-enjeux-de-la-biodiversite/biodiversite-et-reglementation/zoom-apa/</a:t>
            </a:r>
            <a:r>
              <a:rPr lang="fr-FR" sz="1400" dirty="0">
                <a:solidFill>
                  <a:srgbClr val="3366FF"/>
                </a:solidFill>
                <a:sym typeface="Wingdings" panose="05000000000000000000" pitchFamily="2" charset="2"/>
              </a:rPr>
              <a:t> </a:t>
            </a:r>
          </a:p>
          <a:p>
            <a:pPr marL="800100" lvl="1" indent="-342900">
              <a:spcBef>
                <a:spcPts val="600"/>
              </a:spcBef>
              <a:buFont typeface="Arial" panose="020B0604020202020204" pitchFamily="34" charset="0"/>
              <a:buChar char="•"/>
            </a:pPr>
            <a:r>
              <a:rPr lang="fr-FR" dirty="0">
                <a:sym typeface="Wingdings" panose="05000000000000000000" pitchFamily="2" charset="2"/>
              </a:rPr>
              <a:t>Ministère de la Transition Ecologique : </a:t>
            </a:r>
            <a:r>
              <a:rPr lang="fr-FR" sz="1400" dirty="0">
                <a:solidFill>
                  <a:srgbClr val="3366FF"/>
                </a:solidFill>
                <a:sym typeface="Wingdings" panose="05000000000000000000" pitchFamily="2" charset="2"/>
                <a:hlinkClick r:id="rId9"/>
              </a:rPr>
              <a:t>https://www.ecologie.gouv.fr/acces-et-partage-des-avantages-decoulant-lutilisation-des-ressources-genetiques-et-des-connaissances#scroll-nav__1</a:t>
            </a:r>
            <a:r>
              <a:rPr lang="fr-FR" sz="1400" dirty="0">
                <a:solidFill>
                  <a:srgbClr val="3366FF"/>
                </a:solidFill>
                <a:sym typeface="Wingdings" panose="05000000000000000000" pitchFamily="2" charset="2"/>
              </a:rPr>
              <a:t> </a:t>
            </a:r>
            <a:endParaRPr lang="fr-FR" sz="1400" dirty="0">
              <a:sym typeface="Wingdings" panose="05000000000000000000" pitchFamily="2" charset="2"/>
            </a:endParaRPr>
          </a:p>
        </p:txBody>
      </p:sp>
    </p:spTree>
    <p:extLst>
      <p:ext uri="{BB962C8B-B14F-4D97-AF65-F5344CB8AC3E}">
        <p14:creationId xmlns:p14="http://schemas.microsoft.com/office/powerpoint/2010/main" val="251573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8BC5310E-1B9C-4525-84B5-72DFE632676F}"/>
              </a:ext>
            </a:extLst>
          </p:cNvPr>
          <p:cNvPicPr>
            <a:picLocks noChangeAspect="1"/>
          </p:cNvPicPr>
          <p:nvPr/>
        </p:nvPicPr>
        <p:blipFill>
          <a:blip r:embed="rId3"/>
          <a:stretch>
            <a:fillRect/>
          </a:stretch>
        </p:blipFill>
        <p:spPr>
          <a:xfrm>
            <a:off x="8172530" y="6445161"/>
            <a:ext cx="917761" cy="323302"/>
          </a:xfrm>
          <a:prstGeom prst="rect">
            <a:avLst/>
          </a:prstGeom>
        </p:spPr>
      </p:pic>
      <p:sp>
        <p:nvSpPr>
          <p:cNvPr id="41" name="ZoneTexte 40">
            <a:extLst>
              <a:ext uri="{FF2B5EF4-FFF2-40B4-BE49-F238E27FC236}">
                <a16:creationId xmlns:a16="http://schemas.microsoft.com/office/drawing/2014/main" id="{BF33BF9F-69A2-4715-9D21-BF0BA80DF6BD}"/>
              </a:ext>
            </a:extLst>
          </p:cNvPr>
          <p:cNvSpPr txBox="1"/>
          <p:nvPr/>
        </p:nvSpPr>
        <p:spPr>
          <a:xfrm>
            <a:off x="539999" y="1080000"/>
            <a:ext cx="8407368"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0066FF"/>
              </a:buClr>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ea typeface="+mn-ea"/>
                <a:cs typeface="Times New Roman"/>
                <a:sym typeface="Wingdings" panose="05000000000000000000" pitchFamily="2" charset="2"/>
              </a:rPr>
              <a:t>Une politique d’accès aux données est intégrée dans les revues scientifiques pour publier un article de recherche</a:t>
            </a:r>
          </a:p>
        </p:txBody>
      </p:sp>
      <p:sp>
        <p:nvSpPr>
          <p:cNvPr id="37" name="ZoneTexte 36">
            <a:extLst>
              <a:ext uri="{FF2B5EF4-FFF2-40B4-BE49-F238E27FC236}">
                <a16:creationId xmlns:a16="http://schemas.microsoft.com/office/drawing/2014/main" id="{FABF61CD-B2D7-4198-9CBC-FA648C6EA45C}"/>
              </a:ext>
            </a:extLst>
          </p:cNvPr>
          <p:cNvSpPr txBox="1"/>
          <p:nvPr/>
        </p:nvSpPr>
        <p:spPr>
          <a:xfrm>
            <a:off x="611560" y="1944159"/>
            <a:ext cx="8406723" cy="76476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457200" marR="0" lvl="1" indent="-342900" algn="l" defTabSz="914400" rtl="0" eaLnBrk="1" fontAlgn="auto" latinLnBrk="0" hangingPunct="1">
              <a:lnSpc>
                <a:spcPct val="114000"/>
              </a:lnSpc>
              <a:spcBef>
                <a:spcPts val="600"/>
              </a:spcBef>
              <a:spcAft>
                <a:spcPts val="600"/>
              </a:spcAft>
              <a:buClr>
                <a:srgbClr val="FF66FF"/>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De + en + de revues demandent que vos données soient accessibles et sinon pourquoi elles ne le sont pas.</a:t>
            </a:r>
          </a:p>
        </p:txBody>
      </p:sp>
      <p:grpSp>
        <p:nvGrpSpPr>
          <p:cNvPr id="38" name="Groupe 37">
            <a:extLst>
              <a:ext uri="{FF2B5EF4-FFF2-40B4-BE49-F238E27FC236}">
                <a16:creationId xmlns:a16="http://schemas.microsoft.com/office/drawing/2014/main" id="{A099F9F1-E99C-4A48-92C2-DF5397F95978}"/>
              </a:ext>
            </a:extLst>
          </p:cNvPr>
          <p:cNvGrpSpPr/>
          <p:nvPr/>
        </p:nvGrpSpPr>
        <p:grpSpPr>
          <a:xfrm>
            <a:off x="1403648" y="5301208"/>
            <a:ext cx="7003326" cy="769441"/>
            <a:chOff x="1126961" y="5315646"/>
            <a:chExt cx="7003326" cy="769441"/>
          </a:xfrm>
        </p:grpSpPr>
        <p:sp>
          <p:nvSpPr>
            <p:cNvPr id="39" name="ZoneTexte 38">
              <a:extLst>
                <a:ext uri="{FF2B5EF4-FFF2-40B4-BE49-F238E27FC236}">
                  <a16:creationId xmlns:a16="http://schemas.microsoft.com/office/drawing/2014/main" id="{FB262A4D-726F-44B9-ADC0-37B7D592A1B4}"/>
                </a:ext>
              </a:extLst>
            </p:cNvPr>
            <p:cNvSpPr txBox="1"/>
            <p:nvPr/>
          </p:nvSpPr>
          <p:spPr>
            <a:xfrm>
              <a:off x="1733984" y="5315646"/>
              <a:ext cx="63963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Arial"/>
                  <a:ea typeface="+mn-ea"/>
                  <a:cs typeface="+mn-cs"/>
                </a:rPr>
                <a:t> PGD = gain de temps pour publier parce qu’il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Arial"/>
                  <a:ea typeface="+mn-ea"/>
                  <a:cs typeface="+mn-cs"/>
                </a:rPr>
                <a:t> vous oblige à bien préparer vos données</a:t>
              </a:r>
              <a:endParaRPr kumimoji="0" lang="fr-FR" sz="1800" b="1" i="0" u="none" strike="noStrike" kern="1200" cap="none" spc="0" normalizeH="0" baseline="0" noProof="0" dirty="0">
                <a:ln>
                  <a:noFill/>
                </a:ln>
                <a:solidFill>
                  <a:srgbClr val="00B050"/>
                </a:solidFill>
                <a:effectLst/>
                <a:uLnTx/>
                <a:uFillTx/>
                <a:latin typeface="Arial"/>
                <a:ea typeface="+mn-ea"/>
                <a:cs typeface="+mn-cs"/>
              </a:endParaRPr>
            </a:p>
          </p:txBody>
        </p:sp>
        <p:sp>
          <p:nvSpPr>
            <p:cNvPr id="40" name="Flèche : droite 39">
              <a:extLst>
                <a:ext uri="{FF2B5EF4-FFF2-40B4-BE49-F238E27FC236}">
                  <a16:creationId xmlns:a16="http://schemas.microsoft.com/office/drawing/2014/main" id="{1D4DAD59-878D-41C1-9E33-75D49ACF1F04}"/>
                </a:ext>
              </a:extLst>
            </p:cNvPr>
            <p:cNvSpPr/>
            <p:nvPr/>
          </p:nvSpPr>
          <p:spPr>
            <a:xfrm>
              <a:off x="1126961" y="5459662"/>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2" name="Titre 1">
            <a:extLst>
              <a:ext uri="{FF2B5EF4-FFF2-40B4-BE49-F238E27FC236}">
                <a16:creationId xmlns:a16="http://schemas.microsoft.com/office/drawing/2014/main" id="{D775C606-255C-437E-A076-E7D017D68393}"/>
              </a:ext>
            </a:extLst>
          </p:cNvPr>
          <p:cNvSpPr txBox="1">
            <a:spLocks/>
          </p:cNvSpPr>
          <p:nvPr/>
        </p:nvSpPr>
        <p:spPr>
          <a:xfrm>
            <a:off x="61156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PGD : enjeu pour la publication</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grpSp>
        <p:nvGrpSpPr>
          <p:cNvPr id="5" name="Groupe 4">
            <a:extLst>
              <a:ext uri="{FF2B5EF4-FFF2-40B4-BE49-F238E27FC236}">
                <a16:creationId xmlns:a16="http://schemas.microsoft.com/office/drawing/2014/main" id="{7D082362-1CFC-4309-AE4E-56A9B798DC10}"/>
              </a:ext>
            </a:extLst>
          </p:cNvPr>
          <p:cNvGrpSpPr/>
          <p:nvPr/>
        </p:nvGrpSpPr>
        <p:grpSpPr>
          <a:xfrm>
            <a:off x="611560" y="2780928"/>
            <a:ext cx="8335807" cy="2304256"/>
            <a:chOff x="611560" y="2780928"/>
            <a:chExt cx="8335807" cy="2304256"/>
          </a:xfrm>
        </p:grpSpPr>
        <p:sp>
          <p:nvSpPr>
            <p:cNvPr id="46" name="ZoneTexte 45">
              <a:extLst>
                <a:ext uri="{FF2B5EF4-FFF2-40B4-BE49-F238E27FC236}">
                  <a16:creationId xmlns:a16="http://schemas.microsoft.com/office/drawing/2014/main" id="{CC5B8E24-9D70-4E5F-8236-C4E6E8F64F21}"/>
                </a:ext>
              </a:extLst>
            </p:cNvPr>
            <p:cNvSpPr txBox="1"/>
            <p:nvPr/>
          </p:nvSpPr>
          <p:spPr>
            <a:xfrm>
              <a:off x="611560" y="2780928"/>
              <a:ext cx="8335807" cy="76476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457200" marR="0" lvl="1" indent="-342900" algn="l" defTabSz="914400" rtl="0" eaLnBrk="1" fontAlgn="auto" latinLnBrk="0" hangingPunct="1">
                <a:lnSpc>
                  <a:spcPct val="114000"/>
                </a:lnSpc>
                <a:spcBef>
                  <a:spcPts val="600"/>
                </a:spcBef>
                <a:spcAft>
                  <a:spcPts val="600"/>
                </a:spcAft>
                <a:buClr>
                  <a:srgbClr val="FF66FF"/>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Certaines revues exigent que les données à l’origine des résultats publiés dans l’article soient déposées dans un entrepôt de données.</a:t>
              </a:r>
            </a:p>
          </p:txBody>
        </p:sp>
        <p:pic>
          <p:nvPicPr>
            <p:cNvPr id="2" name="Image 1">
              <a:extLst>
                <a:ext uri="{FF2B5EF4-FFF2-40B4-BE49-F238E27FC236}">
                  <a16:creationId xmlns:a16="http://schemas.microsoft.com/office/drawing/2014/main" id="{BA5826C2-3EAD-4C4F-937D-28668B4B5C15}"/>
                </a:ext>
              </a:extLst>
            </p:cNvPr>
            <p:cNvPicPr>
              <a:picLocks noChangeAspect="1"/>
            </p:cNvPicPr>
            <p:nvPr/>
          </p:nvPicPr>
          <p:blipFill>
            <a:blip r:embed="rId4"/>
            <a:stretch>
              <a:fillRect/>
            </a:stretch>
          </p:blipFill>
          <p:spPr>
            <a:xfrm>
              <a:off x="2406030" y="3612079"/>
              <a:ext cx="1119560" cy="1473105"/>
            </a:xfrm>
            <a:prstGeom prst="rect">
              <a:avLst/>
            </a:prstGeom>
          </p:spPr>
        </p:pic>
        <p:pic>
          <p:nvPicPr>
            <p:cNvPr id="3" name="Image 2">
              <a:extLst>
                <a:ext uri="{FF2B5EF4-FFF2-40B4-BE49-F238E27FC236}">
                  <a16:creationId xmlns:a16="http://schemas.microsoft.com/office/drawing/2014/main" id="{BC8F11F0-F796-41EB-AE44-DCC6A9BD832C}"/>
                </a:ext>
              </a:extLst>
            </p:cNvPr>
            <p:cNvPicPr>
              <a:picLocks noChangeAspect="1"/>
            </p:cNvPicPr>
            <p:nvPr/>
          </p:nvPicPr>
          <p:blipFill>
            <a:blip r:embed="rId5"/>
            <a:stretch>
              <a:fillRect/>
            </a:stretch>
          </p:blipFill>
          <p:spPr>
            <a:xfrm>
              <a:off x="4092342" y="3591867"/>
              <a:ext cx="1134921" cy="1493317"/>
            </a:xfrm>
            <a:prstGeom prst="rect">
              <a:avLst/>
            </a:prstGeom>
          </p:spPr>
        </p:pic>
        <p:pic>
          <p:nvPicPr>
            <p:cNvPr id="4" name="Image 3">
              <a:extLst>
                <a:ext uri="{FF2B5EF4-FFF2-40B4-BE49-F238E27FC236}">
                  <a16:creationId xmlns:a16="http://schemas.microsoft.com/office/drawing/2014/main" id="{75626F72-E40B-4F13-8C0E-D6794107B509}"/>
                </a:ext>
              </a:extLst>
            </p:cNvPr>
            <p:cNvPicPr>
              <a:picLocks noChangeAspect="1"/>
            </p:cNvPicPr>
            <p:nvPr/>
          </p:nvPicPr>
          <p:blipFill>
            <a:blip r:embed="rId6"/>
            <a:stretch>
              <a:fillRect/>
            </a:stretch>
          </p:blipFill>
          <p:spPr>
            <a:xfrm>
              <a:off x="5796136" y="3612079"/>
              <a:ext cx="1134921" cy="1473105"/>
            </a:xfrm>
            <a:prstGeom prst="rect">
              <a:avLst/>
            </a:prstGeom>
          </p:spPr>
        </p:pic>
      </p:grpSp>
    </p:spTree>
    <p:extLst>
      <p:ext uri="{BB962C8B-B14F-4D97-AF65-F5344CB8AC3E}">
        <p14:creationId xmlns:p14="http://schemas.microsoft.com/office/powerpoint/2010/main" val="65333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6EE529F6-9670-4113-A880-5B7B8FC3C6C4}"/>
              </a:ext>
            </a:extLst>
          </p:cNvPr>
          <p:cNvSpPr txBox="1">
            <a:spLocks/>
          </p:cNvSpPr>
          <p:nvPr/>
        </p:nvSpPr>
        <p:spPr>
          <a:xfrm>
            <a:off x="216024" y="2"/>
            <a:ext cx="8927976"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4</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.3</a:t>
            </a:r>
            <a:r>
              <a:rPr kumimoji="0" lang="fr-FR" sz="3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Exemple </a:t>
            </a:r>
            <a:r>
              <a:rPr kumimoji="0" lang="fr-FR" sz="32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du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projet</a:t>
            </a:r>
            <a:r>
              <a:rPr kumimoji="0" lang="fr-FR" sz="3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TROPIBIO</a:t>
            </a:r>
          </a:p>
        </p:txBody>
      </p:sp>
      <p:pic>
        <p:nvPicPr>
          <p:cNvPr id="7" name="Image 6">
            <a:extLst>
              <a:ext uri="{FF2B5EF4-FFF2-40B4-BE49-F238E27FC236}">
                <a16:creationId xmlns:a16="http://schemas.microsoft.com/office/drawing/2014/main" id="{BC7F7F8A-E75A-44C4-86D7-996B2E997C60}"/>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ZoneTexte 7">
            <a:extLst>
              <a:ext uri="{FF2B5EF4-FFF2-40B4-BE49-F238E27FC236}">
                <a16:creationId xmlns:a16="http://schemas.microsoft.com/office/drawing/2014/main" id="{48F9A3C0-7196-4795-B28F-71BC864248AB}"/>
              </a:ext>
            </a:extLst>
          </p:cNvPr>
          <p:cNvSpPr txBox="1"/>
          <p:nvPr/>
        </p:nvSpPr>
        <p:spPr>
          <a:xfrm>
            <a:off x="4278085" y="6306661"/>
            <a:ext cx="3502882" cy="276999"/>
          </a:xfrm>
          <a:prstGeom prst="rect">
            <a:avLst/>
          </a:prstGeom>
          <a:solidFill>
            <a:schemeClr val="bg1"/>
          </a:solidFill>
        </p:spPr>
        <p:txBody>
          <a:bodyPr wrap="none" rtlCol="0">
            <a:spAutoFit/>
          </a:bodyPr>
          <a:lstStyle/>
          <a:p>
            <a:pPr lvl="0" algn="ctr">
              <a:defRPr/>
            </a:pPr>
            <a:r>
              <a:rPr lang="fr-FR" sz="1200" dirty="0">
                <a:sym typeface="Wingdings" panose="05000000000000000000" pitchFamily="2" charset="2"/>
                <a:hlinkClick r:id="rId4"/>
              </a:rPr>
              <a:t>https://cordis.europa.eu/project/id/854248/results</a:t>
            </a:r>
            <a:endPar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5"/>
            </a:endParaRPr>
          </a:p>
        </p:txBody>
      </p:sp>
      <p:sp>
        <p:nvSpPr>
          <p:cNvPr id="13" name="ZoneTexte 12">
            <a:extLst>
              <a:ext uri="{FF2B5EF4-FFF2-40B4-BE49-F238E27FC236}">
                <a16:creationId xmlns:a16="http://schemas.microsoft.com/office/drawing/2014/main" id="{FEDDDB3C-024E-4D89-B8C3-08E3E4AE5EC6}"/>
              </a:ext>
            </a:extLst>
          </p:cNvPr>
          <p:cNvSpPr txBox="1"/>
          <p:nvPr/>
        </p:nvSpPr>
        <p:spPr>
          <a:xfrm>
            <a:off x="511456" y="1880532"/>
            <a:ext cx="8381024" cy="37087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300"/>
              </a:spcAft>
              <a:buClrTx/>
              <a:buSzTx/>
              <a:buFontTx/>
              <a:buNone/>
              <a:tabLst/>
              <a:defRPr/>
            </a:pPr>
            <a:r>
              <a:rPr kumimoji="0" lang="en-US" sz="2200" b="0" i="0" u="none" strike="noStrike" kern="1200" cap="none" spc="0" normalizeH="0" baseline="0" noProof="0" dirty="0">
                <a:ln>
                  <a:noFill/>
                </a:ln>
                <a:solidFill>
                  <a:prstClr val="black"/>
                </a:solidFill>
                <a:effectLst/>
                <a:uLnTx/>
                <a:uFillTx/>
                <a:ea typeface="+mn-ea"/>
                <a:cs typeface="+mn-cs"/>
              </a:rPr>
              <a:t>Compliance with the </a:t>
            </a:r>
            <a:r>
              <a:rPr kumimoji="0" lang="en-US" sz="2200" b="1" i="0" u="none" strike="noStrike" kern="1200" cap="none" spc="0" normalizeH="0" baseline="0" noProof="0" dirty="0">
                <a:ln>
                  <a:noFill/>
                </a:ln>
                <a:solidFill>
                  <a:prstClr val="black"/>
                </a:solidFill>
                <a:effectLst/>
                <a:uLnTx/>
                <a:uFillTx/>
                <a:ea typeface="+mn-ea"/>
                <a:cs typeface="+mn-cs"/>
              </a:rPr>
              <a:t>Nagoya Protocol </a:t>
            </a:r>
            <a:r>
              <a:rPr kumimoji="0" lang="en-US" sz="2200" b="0" i="0" u="none" strike="noStrike" kern="1200" cap="none" spc="0" normalizeH="0" baseline="0" noProof="0" dirty="0">
                <a:ln>
                  <a:noFill/>
                </a:ln>
                <a:solidFill>
                  <a:prstClr val="black"/>
                </a:solidFill>
                <a:effectLst/>
                <a:uLnTx/>
                <a:uFillTx/>
                <a:ea typeface="+mn-ea"/>
                <a:cs typeface="+mn-cs"/>
              </a:rPr>
              <a:t>on Access and Benefit Sharing, EU Regulation No 511/2014 and Portuguese </a:t>
            </a:r>
            <a:r>
              <a:rPr kumimoji="0" lang="en-US" sz="2200" b="0" i="0" u="none" strike="noStrike" kern="1200" cap="none" spc="0" normalizeH="0" baseline="0" noProof="0" dirty="0" err="1">
                <a:ln>
                  <a:noFill/>
                </a:ln>
                <a:solidFill>
                  <a:prstClr val="black"/>
                </a:solidFill>
                <a:effectLst/>
                <a:uLnTx/>
                <a:uFillTx/>
                <a:ea typeface="+mn-ea"/>
                <a:cs typeface="+mn-cs"/>
              </a:rPr>
              <a:t>Cecree</a:t>
            </a:r>
            <a:r>
              <a:rPr kumimoji="0" lang="en-US" sz="2200" b="0" i="0" u="none" strike="noStrike" kern="1200" cap="none" spc="0" normalizeH="0" baseline="0" noProof="0" dirty="0">
                <a:ln>
                  <a:noFill/>
                </a:ln>
                <a:solidFill>
                  <a:prstClr val="black"/>
                </a:solidFill>
                <a:effectLst/>
                <a:uLnTx/>
                <a:uFillTx/>
                <a:ea typeface="+mn-ea"/>
                <a:cs typeface="+mn-cs"/>
              </a:rPr>
              <a:t>-Law 1222/2017, related to the collection and analysis of genetic samples and the generation of the </a:t>
            </a:r>
            <a:r>
              <a:rPr kumimoji="0" lang="en-US" sz="2200" b="0" i="0" u="none" strike="noStrike" kern="1200" cap="none" spc="0" normalizeH="0" baseline="0" noProof="0" dirty="0" err="1">
                <a:ln>
                  <a:noFill/>
                </a:ln>
                <a:solidFill>
                  <a:prstClr val="black"/>
                </a:solidFill>
                <a:effectLst/>
                <a:uLnTx/>
                <a:uFillTx/>
                <a:ea typeface="+mn-ea"/>
                <a:cs typeface="+mn-cs"/>
              </a:rPr>
              <a:t>TropiBio</a:t>
            </a:r>
            <a:r>
              <a:rPr kumimoji="0" lang="en-US" sz="2200" b="0" i="0" u="none" strike="noStrike" kern="1200" cap="none" spc="0" normalizeH="0" baseline="0" noProof="0" dirty="0">
                <a:ln>
                  <a:noFill/>
                </a:ln>
                <a:solidFill>
                  <a:prstClr val="black"/>
                </a:solidFill>
                <a:effectLst/>
                <a:uLnTx/>
                <a:uFillTx/>
                <a:ea typeface="+mn-ea"/>
                <a:cs typeface="+mn-cs"/>
              </a:rPr>
              <a:t> data is all thoroughly </a:t>
            </a:r>
            <a:r>
              <a:rPr kumimoji="0" lang="en-US" sz="2200" b="1" i="0" u="none" strike="noStrike" kern="1200" cap="none" spc="0" normalizeH="0" baseline="0" noProof="0" dirty="0">
                <a:ln>
                  <a:noFill/>
                </a:ln>
                <a:solidFill>
                  <a:prstClr val="black"/>
                </a:solidFill>
                <a:effectLst/>
                <a:uLnTx/>
                <a:uFillTx/>
                <a:ea typeface="+mn-ea"/>
                <a:cs typeface="+mn-cs"/>
              </a:rPr>
              <a:t>outlined in the </a:t>
            </a:r>
            <a:r>
              <a:rPr kumimoji="0" lang="en-US" sz="2200" b="1" i="0" u="none" strike="noStrike" kern="1200" cap="none" spc="0" normalizeH="0" baseline="0" noProof="0" dirty="0" err="1">
                <a:ln>
                  <a:noFill/>
                </a:ln>
                <a:solidFill>
                  <a:prstClr val="black"/>
                </a:solidFill>
                <a:effectLst/>
                <a:uLnTx/>
                <a:uFillTx/>
                <a:ea typeface="+mn-ea"/>
                <a:cs typeface="+mn-cs"/>
              </a:rPr>
              <a:t>TropiBio</a:t>
            </a:r>
            <a:r>
              <a:rPr kumimoji="0" lang="en-US" sz="2200" b="1" i="0" u="none" strike="noStrike" kern="1200" cap="none" spc="0" normalizeH="0" baseline="0" noProof="0" dirty="0">
                <a:ln>
                  <a:noFill/>
                </a:ln>
                <a:solidFill>
                  <a:prstClr val="black"/>
                </a:solidFill>
                <a:effectLst/>
                <a:uLnTx/>
                <a:uFillTx/>
                <a:ea typeface="+mn-ea"/>
                <a:cs typeface="+mn-cs"/>
              </a:rPr>
              <a:t> Grant Agreement</a:t>
            </a:r>
            <a:r>
              <a:rPr kumimoji="0" lang="en-US" sz="2200" b="0" i="0" u="none" strike="noStrike" kern="1200" cap="none" spc="0" normalizeH="0" baseline="0" noProof="0" dirty="0">
                <a:ln>
                  <a:noFill/>
                </a:ln>
                <a:solidFill>
                  <a:prstClr val="black"/>
                </a:solidFill>
                <a:effectLst/>
                <a:uLnTx/>
                <a:uFillTx/>
                <a:ea typeface="+mn-ea"/>
                <a:cs typeface="+mn-cs"/>
              </a:rPr>
              <a:t>.</a:t>
            </a:r>
          </a:p>
          <a:p>
            <a:pPr marL="0" marR="0" lvl="0" indent="0" algn="just" defTabSz="914400" rtl="0" eaLnBrk="1" fontAlgn="auto" latinLnBrk="0" hangingPunct="1">
              <a:lnSpc>
                <a:spcPct val="100000"/>
              </a:lnSpc>
              <a:spcBef>
                <a:spcPts val="600"/>
              </a:spcBef>
              <a:spcAft>
                <a:spcPts val="300"/>
              </a:spcAft>
              <a:buClrTx/>
              <a:buSzTx/>
              <a:buFontTx/>
              <a:buNone/>
              <a:tabLst/>
              <a:defRPr/>
            </a:pPr>
            <a:r>
              <a:rPr kumimoji="0" lang="en-US" sz="2200" b="0" i="0" u="none" strike="noStrike" kern="1200" cap="none" spc="0" normalizeH="0" baseline="0" noProof="0" dirty="0">
                <a:ln>
                  <a:noFill/>
                </a:ln>
                <a:solidFill>
                  <a:prstClr val="black"/>
                </a:solidFill>
                <a:effectLst/>
                <a:uLnTx/>
                <a:uFillTx/>
                <a:ea typeface="+mn-ea"/>
                <a:cs typeface="+mn-cs"/>
              </a:rPr>
              <a:t>Contacts have been made with </a:t>
            </a:r>
            <a:r>
              <a:rPr kumimoji="0" lang="en-US" sz="2200" b="1" i="0" u="none" strike="noStrike" kern="1200" cap="none" spc="0" normalizeH="0" baseline="0" noProof="0" dirty="0">
                <a:ln>
                  <a:noFill/>
                </a:ln>
                <a:solidFill>
                  <a:prstClr val="black"/>
                </a:solidFill>
                <a:effectLst/>
                <a:uLnTx/>
                <a:uFillTx/>
                <a:ea typeface="+mn-ea"/>
                <a:cs typeface="+mn-cs"/>
              </a:rPr>
              <a:t>Namibia </a:t>
            </a:r>
            <a:r>
              <a:rPr kumimoji="0" lang="en-US" sz="2200" b="0" i="0" u="none" strike="noStrike" kern="1200" cap="none" spc="0" normalizeH="0" baseline="0" noProof="0" dirty="0">
                <a:ln>
                  <a:noFill/>
                </a:ln>
                <a:solidFill>
                  <a:prstClr val="black"/>
                </a:solidFill>
                <a:effectLst/>
                <a:uLnTx/>
                <a:uFillTx/>
                <a:ea typeface="+mn-ea"/>
                <a:cs typeface="+mn-cs"/>
              </a:rPr>
              <a:t>regarding Ethics Clearance/Permits and ABS issues. </a:t>
            </a:r>
          </a:p>
          <a:p>
            <a:pPr marL="0" marR="0" lvl="0" indent="0" algn="just" defTabSz="914400" rtl="0" eaLnBrk="1" fontAlgn="auto" latinLnBrk="0" hangingPunct="1">
              <a:lnSpc>
                <a:spcPct val="100000"/>
              </a:lnSpc>
              <a:spcBef>
                <a:spcPts val="600"/>
              </a:spcBef>
              <a:spcAft>
                <a:spcPts val="300"/>
              </a:spcAft>
              <a:buClrTx/>
              <a:buSzTx/>
              <a:buFontTx/>
              <a:buNone/>
              <a:tabLst/>
              <a:defRPr/>
            </a:pPr>
            <a:r>
              <a:rPr kumimoji="0" lang="en-US" sz="2200" b="0" i="0" u="none" strike="noStrike" kern="1200" cap="none" spc="0" normalizeH="0" baseline="0" noProof="0" dirty="0">
                <a:ln>
                  <a:noFill/>
                </a:ln>
                <a:solidFill>
                  <a:prstClr val="black"/>
                </a:solidFill>
                <a:effectLst/>
                <a:uLnTx/>
                <a:uFillTx/>
                <a:ea typeface="+mn-ea"/>
                <a:cs typeface="+mn-cs"/>
              </a:rPr>
              <a:t>Informal contacts have also been established regarding these issues in </a:t>
            </a:r>
            <a:r>
              <a:rPr kumimoji="0" lang="en-US" sz="2200" b="1" i="0" u="none" strike="noStrike" kern="1200" cap="none" spc="0" normalizeH="0" baseline="0" noProof="0" dirty="0">
                <a:ln>
                  <a:noFill/>
                </a:ln>
                <a:solidFill>
                  <a:prstClr val="black"/>
                </a:solidFill>
                <a:effectLst/>
                <a:uLnTx/>
                <a:uFillTx/>
                <a:ea typeface="+mn-ea"/>
                <a:cs typeface="+mn-cs"/>
              </a:rPr>
              <a:t>Guinea Bissau </a:t>
            </a:r>
            <a:r>
              <a:rPr kumimoji="0" lang="en-US" sz="2200" b="0" i="0" u="none" strike="noStrike" kern="1200" cap="none" spc="0" normalizeH="0" baseline="0" noProof="0" dirty="0">
                <a:ln>
                  <a:noFill/>
                </a:ln>
                <a:solidFill>
                  <a:prstClr val="black"/>
                </a:solidFill>
                <a:effectLst/>
                <a:uLnTx/>
                <a:uFillTx/>
                <a:ea typeface="+mn-ea"/>
                <a:cs typeface="+mn-cs"/>
              </a:rPr>
              <a:t>with Instituto da </a:t>
            </a:r>
            <a:r>
              <a:rPr kumimoji="0" lang="en-US" sz="2200" b="0" i="0" u="none" strike="noStrike" kern="1200" cap="none" spc="0" normalizeH="0" baseline="0" noProof="0" dirty="0" err="1">
                <a:ln>
                  <a:noFill/>
                </a:ln>
                <a:solidFill>
                  <a:prstClr val="black"/>
                </a:solidFill>
                <a:effectLst/>
                <a:uLnTx/>
                <a:uFillTx/>
                <a:ea typeface="+mn-ea"/>
                <a:cs typeface="+mn-cs"/>
              </a:rPr>
              <a:t>Biodiversidade</a:t>
            </a:r>
            <a:r>
              <a:rPr kumimoji="0" lang="en-US" sz="2200" b="0" i="0" u="none" strike="noStrike" kern="1200" cap="none" spc="0" normalizeH="0" baseline="0" noProof="0" dirty="0">
                <a:ln>
                  <a:noFill/>
                </a:ln>
                <a:solidFill>
                  <a:prstClr val="black"/>
                </a:solidFill>
                <a:effectLst/>
                <a:uLnTx/>
                <a:uFillTx/>
                <a:ea typeface="+mn-ea"/>
                <a:cs typeface="+mn-cs"/>
              </a:rPr>
              <a:t> e </a:t>
            </a:r>
            <a:r>
              <a:rPr kumimoji="0" lang="en-US" sz="2200" b="0" i="0" u="none" strike="noStrike" kern="1200" cap="none" spc="0" normalizeH="0" baseline="0" noProof="0" dirty="0" err="1">
                <a:ln>
                  <a:noFill/>
                </a:ln>
                <a:solidFill>
                  <a:prstClr val="black"/>
                </a:solidFill>
                <a:effectLst/>
                <a:uLnTx/>
                <a:uFillTx/>
                <a:ea typeface="+mn-ea"/>
                <a:cs typeface="+mn-cs"/>
              </a:rPr>
              <a:t>Áreas</a:t>
            </a:r>
            <a:r>
              <a:rPr kumimoji="0" lang="en-US" sz="2200" b="0" i="0" u="none" strike="noStrike" kern="1200" cap="none" spc="0" normalizeH="0" baseline="0" noProof="0" dirty="0">
                <a:ln>
                  <a:noFill/>
                </a:ln>
                <a:solidFill>
                  <a:prstClr val="black"/>
                </a:solidFill>
                <a:effectLst/>
                <a:uLnTx/>
                <a:uFillTx/>
                <a:ea typeface="+mn-ea"/>
                <a:cs typeface="+mn-cs"/>
              </a:rPr>
              <a:t> </a:t>
            </a:r>
            <a:r>
              <a:rPr kumimoji="0" lang="en-US" sz="2200" b="0" i="0" u="none" strike="noStrike" kern="1200" cap="none" spc="0" normalizeH="0" baseline="0" noProof="0" dirty="0" err="1">
                <a:ln>
                  <a:noFill/>
                </a:ln>
                <a:solidFill>
                  <a:prstClr val="black"/>
                </a:solidFill>
                <a:effectLst/>
                <a:uLnTx/>
                <a:uFillTx/>
                <a:ea typeface="+mn-ea"/>
                <a:cs typeface="+mn-cs"/>
              </a:rPr>
              <a:t>Protegidas</a:t>
            </a:r>
            <a:r>
              <a:rPr kumimoji="0" lang="en-US" sz="2200" b="0" i="0" u="none" strike="noStrike" kern="1200" cap="none" spc="0" normalizeH="0" baseline="0" noProof="0" dirty="0">
                <a:ln>
                  <a:noFill/>
                </a:ln>
                <a:solidFill>
                  <a:prstClr val="black"/>
                </a:solidFill>
                <a:effectLst/>
                <a:uLnTx/>
                <a:uFillTx/>
                <a:ea typeface="+mn-ea"/>
                <a:cs typeface="+mn-cs"/>
              </a:rPr>
              <a:t>.</a:t>
            </a:r>
          </a:p>
        </p:txBody>
      </p:sp>
      <p:pic>
        <p:nvPicPr>
          <p:cNvPr id="11" name="Image 10">
            <a:extLst>
              <a:ext uri="{FF2B5EF4-FFF2-40B4-BE49-F238E27FC236}">
                <a16:creationId xmlns:a16="http://schemas.microsoft.com/office/drawing/2014/main" id="{DC6B8FDD-EC55-4615-AEB3-EA3BA556B5FF}"/>
              </a:ext>
            </a:extLst>
          </p:cNvPr>
          <p:cNvPicPr>
            <a:picLocks noChangeAspect="1"/>
          </p:cNvPicPr>
          <p:nvPr/>
        </p:nvPicPr>
        <p:blipFill>
          <a:blip r:embed="rId6"/>
          <a:stretch>
            <a:fillRect/>
          </a:stretch>
        </p:blipFill>
        <p:spPr>
          <a:xfrm>
            <a:off x="7800042" y="614589"/>
            <a:ext cx="1308462" cy="1374251"/>
          </a:xfrm>
          <a:prstGeom prst="rect">
            <a:avLst/>
          </a:prstGeom>
        </p:spPr>
      </p:pic>
    </p:spTree>
    <p:extLst>
      <p:ext uri="{BB962C8B-B14F-4D97-AF65-F5344CB8AC3E}">
        <p14:creationId xmlns:p14="http://schemas.microsoft.com/office/powerpoint/2010/main" val="9459155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131</a:t>
            </a:fld>
            <a:endParaRPr lang="fr-FR" dirty="0"/>
          </a:p>
        </p:txBody>
      </p:sp>
      <p:sp>
        <p:nvSpPr>
          <p:cNvPr id="6" name="Espace réservé du contenu 2"/>
          <p:cNvSpPr>
            <a:spLocks noGrp="1"/>
          </p:cNvSpPr>
          <p:nvPr>
            <p:ph idx="1"/>
          </p:nvPr>
        </p:nvSpPr>
        <p:spPr>
          <a:xfrm>
            <a:off x="540000" y="1080000"/>
            <a:ext cx="8552338" cy="1997379"/>
          </a:xfrm>
        </p:spPr>
        <p:txBody>
          <a:bodyPr>
            <a:noAutofit/>
          </a:bodyPr>
          <a:lstStyle/>
          <a:p>
            <a:pPr lvl="0">
              <a:spcBef>
                <a:spcPts val="2400"/>
              </a:spcBef>
              <a:buClr>
                <a:schemeClr val="accent2">
                  <a:lumMod val="60000"/>
                  <a:lumOff val="40000"/>
                </a:schemeClr>
              </a:buClr>
              <a:buFont typeface="Wingdings" panose="05000000000000000000" pitchFamily="2" charset="2"/>
              <a:buChar char="Ø"/>
            </a:pPr>
            <a:r>
              <a:rPr lang="fr-FR" sz="2400" dirty="0">
                <a:cs typeface="Arial" panose="020B0604020202020204" pitchFamily="34" charset="0"/>
              </a:rPr>
              <a:t>Données </a:t>
            </a:r>
            <a:r>
              <a:rPr lang="fr-FR" sz="2400" dirty="0">
                <a:solidFill>
                  <a:prstClr val="black"/>
                </a:solidFill>
                <a:cs typeface="Arial" panose="020B0604020202020204" pitchFamily="34" charset="0"/>
              </a:rPr>
              <a:t>avec droits de </a:t>
            </a:r>
            <a:r>
              <a:rPr lang="fr-FR" sz="2400" b="1" dirty="0">
                <a:solidFill>
                  <a:schemeClr val="accent2">
                    <a:lumMod val="60000"/>
                    <a:lumOff val="40000"/>
                  </a:schemeClr>
                </a:solidFill>
                <a:cs typeface="Arial" panose="020B0604020202020204" pitchFamily="34" charset="0"/>
              </a:rPr>
              <a:t>propriété intellectuelle</a:t>
            </a:r>
            <a:r>
              <a:rPr lang="fr-FR" sz="2200" dirty="0">
                <a:cs typeface="Arial" panose="020B0604020202020204" pitchFamily="34" charset="0"/>
              </a:rPr>
              <a:t>	</a:t>
            </a:r>
          </a:p>
          <a:p>
            <a:pPr indent="171450">
              <a:spcBef>
                <a:spcPts val="600"/>
              </a:spcBef>
              <a:spcAft>
                <a:spcPts val="200"/>
              </a:spcAft>
              <a:buClrTx/>
              <a:buFont typeface="Arial" panose="020B0604020202020204" pitchFamily="34" charset="0"/>
              <a:buChar char="•"/>
            </a:pPr>
            <a:r>
              <a:rPr lang="fr-FR" sz="1800" dirty="0">
                <a:cs typeface="Arial" panose="020B0604020202020204" pitchFamily="34" charset="0"/>
              </a:rPr>
              <a:t>obtenues en partenariat </a:t>
            </a:r>
          </a:p>
          <a:p>
            <a:pPr indent="171450">
              <a:spcBef>
                <a:spcPts val="600"/>
              </a:spcBef>
              <a:spcAft>
                <a:spcPts val="200"/>
              </a:spcAft>
              <a:buClrTx/>
              <a:buFont typeface="Arial" panose="020B0604020202020204" pitchFamily="34" charset="0"/>
              <a:buChar char="•"/>
            </a:pPr>
            <a:r>
              <a:rPr lang="fr-FR" sz="1800" dirty="0">
                <a:cs typeface="Arial" panose="020B0604020202020204" pitchFamily="34" charset="0"/>
              </a:rPr>
              <a:t>obtenues avec 1 acteur privé pour être exploitées</a:t>
            </a:r>
          </a:p>
          <a:p>
            <a:pPr indent="171450">
              <a:spcBef>
                <a:spcPts val="600"/>
              </a:spcBef>
              <a:spcAft>
                <a:spcPts val="200"/>
              </a:spcAft>
              <a:buClrTx/>
              <a:buFont typeface="Arial" panose="020B0604020202020204" pitchFamily="34" charset="0"/>
              <a:buChar char="•"/>
            </a:pPr>
            <a:r>
              <a:rPr lang="fr-FR" sz="1800" dirty="0">
                <a:cs typeface="Arial" panose="020B0604020202020204" pitchFamily="34" charset="0"/>
              </a:rPr>
              <a:t>images protégées par droit d’auteur, </a:t>
            </a:r>
          </a:p>
          <a:p>
            <a:pPr indent="171450">
              <a:spcBef>
                <a:spcPts val="600"/>
              </a:spcBef>
              <a:spcAft>
                <a:spcPts val="200"/>
              </a:spcAft>
              <a:buClrTx/>
              <a:buFont typeface="Arial" panose="020B0604020202020204" pitchFamily="34" charset="0"/>
              <a:buChar char="•"/>
            </a:pPr>
            <a:r>
              <a:rPr lang="fr-FR" sz="1800" dirty="0">
                <a:cs typeface="Arial" panose="020B0604020202020204" pitchFamily="34" charset="0"/>
              </a:rPr>
              <a:t>données préexistantes sous licence, issues d’anciens projets</a:t>
            </a:r>
          </a:p>
        </p:txBody>
      </p:sp>
      <p:sp>
        <p:nvSpPr>
          <p:cNvPr id="13" name="Titre 1">
            <a:extLst>
              <a:ext uri="{FF2B5EF4-FFF2-40B4-BE49-F238E27FC236}">
                <a16:creationId xmlns:a16="http://schemas.microsoft.com/office/drawing/2014/main" id="{0B57F41D-7A35-4DF3-B83F-415130C377FA}"/>
              </a:ext>
            </a:extLst>
          </p:cNvPr>
          <p:cNvSpPr txBox="1">
            <a:spLocks/>
          </p:cNvSpPr>
          <p:nvPr/>
        </p:nvSpPr>
        <p:spPr>
          <a:xfrm>
            <a:off x="107504" y="2"/>
            <a:ext cx="8928992"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4.4 </a:t>
            </a:r>
            <a:r>
              <a:rPr lang="fr-FR" sz="4000" dirty="0"/>
              <a:t>Données</a:t>
            </a:r>
            <a:r>
              <a:rPr lang="fr-FR" dirty="0"/>
              <a:t> </a:t>
            </a:r>
            <a:r>
              <a:rPr lang="fr-FR" sz="3200" dirty="0"/>
              <a:t>et </a:t>
            </a:r>
            <a:r>
              <a:rPr lang="fr-FR" sz="4000" dirty="0"/>
              <a:t>propriété intellectuelle</a:t>
            </a:r>
          </a:p>
        </p:txBody>
      </p:sp>
      <p:sp>
        <p:nvSpPr>
          <p:cNvPr id="8" name="ZoneTexte 7">
            <a:extLst>
              <a:ext uri="{FF2B5EF4-FFF2-40B4-BE49-F238E27FC236}">
                <a16:creationId xmlns:a16="http://schemas.microsoft.com/office/drawing/2014/main" id="{EEC9787B-8D81-4F12-A0E3-A02EF78BFDBB}"/>
              </a:ext>
            </a:extLst>
          </p:cNvPr>
          <p:cNvSpPr txBox="1"/>
          <p:nvPr/>
        </p:nvSpPr>
        <p:spPr>
          <a:xfrm>
            <a:off x="540000" y="3140968"/>
            <a:ext cx="8309443" cy="1164421"/>
          </a:xfrm>
          <a:prstGeom prst="rect">
            <a:avLst/>
          </a:prstGeom>
          <a:noFill/>
        </p:spPr>
        <p:txBody>
          <a:bodyPr wrap="square" rtlCol="0">
            <a:spAutoFit/>
          </a:bodyPr>
          <a:lstStyle/>
          <a:p>
            <a:pPr marL="342900" indent="-342900">
              <a:spcBef>
                <a:spcPts val="1200"/>
              </a:spcBef>
              <a:buFont typeface="Wingdings" panose="05000000000000000000" pitchFamily="2" charset="2"/>
              <a:buChar char="Ø"/>
            </a:pPr>
            <a:r>
              <a:rPr lang="fr-FR" sz="2200" dirty="0">
                <a:solidFill>
                  <a:srgbClr val="3366FF"/>
                </a:solidFill>
                <a:sym typeface="Wingdings" panose="05000000000000000000" pitchFamily="2" charset="2"/>
              </a:rPr>
              <a:t>Vous devez prendre en compte et respecter </a:t>
            </a:r>
          </a:p>
          <a:p>
            <a:pPr marL="457200" indent="171450" defTabSz="457200">
              <a:spcBef>
                <a:spcPts val="600"/>
              </a:spcBef>
              <a:spcAft>
                <a:spcPts val="200"/>
              </a:spcAft>
              <a:buFont typeface="Arial" panose="020B0604020202020204" pitchFamily="34" charset="0"/>
              <a:buChar char="•"/>
            </a:pPr>
            <a:r>
              <a:rPr lang="fr-FR" dirty="0">
                <a:cs typeface="Arial" panose="020B0604020202020204" pitchFamily="34" charset="0"/>
                <a:sym typeface="Wingdings" panose="05000000000000000000" pitchFamily="2" charset="2"/>
              </a:rPr>
              <a:t>les droits d’auteurs, les licences, les brevets</a:t>
            </a:r>
          </a:p>
          <a:p>
            <a:pPr marL="457200" indent="171450" defTabSz="457200">
              <a:spcBef>
                <a:spcPts val="600"/>
              </a:spcBef>
              <a:spcAft>
                <a:spcPts val="200"/>
              </a:spcAft>
              <a:buFont typeface="Arial" panose="020B0604020202020204" pitchFamily="34" charset="0"/>
              <a:buChar char="•"/>
            </a:pPr>
            <a:r>
              <a:rPr lang="fr-FR" dirty="0">
                <a:cs typeface="Arial" panose="020B0604020202020204" pitchFamily="34" charset="0"/>
                <a:sym typeface="Wingdings" panose="05000000000000000000" pitchFamily="2" charset="2"/>
              </a:rPr>
              <a:t>les accords, les contrats, les accords de consortium</a:t>
            </a:r>
          </a:p>
        </p:txBody>
      </p:sp>
      <p:sp>
        <p:nvSpPr>
          <p:cNvPr id="11" name="ZoneTexte 10">
            <a:extLst>
              <a:ext uri="{FF2B5EF4-FFF2-40B4-BE49-F238E27FC236}">
                <a16:creationId xmlns:a16="http://schemas.microsoft.com/office/drawing/2014/main" id="{2F89EECD-8D35-46DF-8CE5-726B3F7E4097}"/>
              </a:ext>
            </a:extLst>
          </p:cNvPr>
          <p:cNvSpPr txBox="1"/>
          <p:nvPr/>
        </p:nvSpPr>
        <p:spPr>
          <a:xfrm>
            <a:off x="540000" y="4365104"/>
            <a:ext cx="8552338" cy="1523494"/>
          </a:xfrm>
          <a:prstGeom prst="rect">
            <a:avLst/>
          </a:prstGeom>
          <a:noFill/>
        </p:spPr>
        <p:txBody>
          <a:bodyPr wrap="square" rtlCol="0">
            <a:spAutoFit/>
          </a:bodyPr>
          <a:lstStyle/>
          <a:p>
            <a:pPr marL="342900" indent="-342900">
              <a:spcBef>
                <a:spcPts val="1200"/>
              </a:spcBef>
              <a:buFont typeface="Wingdings" panose="05000000000000000000" pitchFamily="2" charset="2"/>
              <a:buChar char="Ø"/>
            </a:pPr>
            <a:r>
              <a:rPr lang="fr-FR" sz="2200" dirty="0">
                <a:solidFill>
                  <a:srgbClr val="3366FF"/>
                </a:solidFill>
                <a:sym typeface="Wingdings" panose="05000000000000000000" pitchFamily="2" charset="2"/>
              </a:rPr>
              <a:t>Pour compléter </a:t>
            </a:r>
            <a:r>
              <a:rPr lang="fr-FR" dirty="0">
                <a:sym typeface="Wingdings" panose="05000000000000000000" pitchFamily="2" charset="2"/>
              </a:rPr>
              <a:t>:</a:t>
            </a:r>
          </a:p>
          <a:p>
            <a:pPr marL="361950">
              <a:spcBef>
                <a:spcPts val="600"/>
              </a:spcBef>
            </a:pPr>
            <a:r>
              <a:rPr lang="fr-FR" sz="1600" dirty="0"/>
              <a:t>Les données : Les questions à se poser pour leur diffusion. 2021 : </a:t>
            </a:r>
            <a:r>
              <a:rPr lang="fr-FR" sz="1200" dirty="0">
                <a:hlinkClick r:id="rId3"/>
              </a:rPr>
              <a:t>https://doranum.fr/aspects-juridiques-ethiques/les-donnees-les-questions-a-se-poser-pour-leur-diffusion_10_13143_8f0g-6491/</a:t>
            </a:r>
            <a:r>
              <a:rPr lang="fr-FR" sz="1200" dirty="0"/>
              <a:t> </a:t>
            </a:r>
          </a:p>
          <a:p>
            <a:pPr marL="361950">
              <a:spcBef>
                <a:spcPts val="1200"/>
              </a:spcBef>
            </a:pPr>
            <a:r>
              <a:rPr lang="fr-FR" sz="1600" dirty="0"/>
              <a:t>Cours introductif sur les aspects juridiques et éthiques. 2022 : </a:t>
            </a:r>
            <a:r>
              <a:rPr lang="fr-FR" sz="1200" dirty="0">
                <a:hlinkClick r:id="rId4"/>
              </a:rPr>
              <a:t>https://doranum.fr/aspects-juridiques-ethiques/cours-introductif-sur-les-aspects-juridiques-et-ethiques_10_13143_eanf-pz90/</a:t>
            </a:r>
            <a:r>
              <a:rPr lang="fr-FR" sz="1200" dirty="0"/>
              <a:t> </a:t>
            </a:r>
          </a:p>
        </p:txBody>
      </p:sp>
      <p:pic>
        <p:nvPicPr>
          <p:cNvPr id="2" name="Image 1">
            <a:extLst>
              <a:ext uri="{FF2B5EF4-FFF2-40B4-BE49-F238E27FC236}">
                <a16:creationId xmlns:a16="http://schemas.microsoft.com/office/drawing/2014/main" id="{E00F0342-9468-45B2-BC63-9F53D813995A}"/>
              </a:ext>
            </a:extLst>
          </p:cNvPr>
          <p:cNvPicPr>
            <a:picLocks noChangeAspect="1"/>
          </p:cNvPicPr>
          <p:nvPr/>
        </p:nvPicPr>
        <p:blipFill>
          <a:blip r:embed="rId5"/>
          <a:stretch>
            <a:fillRect/>
          </a:stretch>
        </p:blipFill>
        <p:spPr>
          <a:xfrm>
            <a:off x="7699912" y="692696"/>
            <a:ext cx="1336584" cy="889436"/>
          </a:xfrm>
          <a:prstGeom prst="rect">
            <a:avLst/>
          </a:prstGeom>
        </p:spPr>
      </p:pic>
    </p:spTree>
    <p:extLst>
      <p:ext uri="{BB962C8B-B14F-4D97-AF65-F5344CB8AC3E}">
        <p14:creationId xmlns:p14="http://schemas.microsoft.com/office/powerpoint/2010/main" val="18746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132</a:t>
            </a:fld>
            <a:endParaRPr lang="fr-FR" dirty="0"/>
          </a:p>
        </p:txBody>
      </p:sp>
      <p:sp>
        <p:nvSpPr>
          <p:cNvPr id="6" name="Espace réservé du contenu 2"/>
          <p:cNvSpPr>
            <a:spLocks noGrp="1"/>
          </p:cNvSpPr>
          <p:nvPr>
            <p:ph idx="1"/>
          </p:nvPr>
        </p:nvSpPr>
        <p:spPr>
          <a:xfrm>
            <a:off x="540000" y="1080001"/>
            <a:ext cx="8146800" cy="1628920"/>
          </a:xfrm>
        </p:spPr>
        <p:txBody>
          <a:bodyPr>
            <a:noAutofit/>
          </a:bodyPr>
          <a:lstStyle/>
          <a:p>
            <a:pPr lvl="0">
              <a:spcBef>
                <a:spcPts val="2400"/>
              </a:spcBef>
              <a:buClr>
                <a:srgbClr val="3366FF"/>
              </a:buClr>
              <a:buFont typeface="Wingdings" panose="05000000000000000000" pitchFamily="2" charset="2"/>
              <a:buChar char="Ø"/>
            </a:pPr>
            <a:r>
              <a:rPr lang="fr-FR" sz="2400" dirty="0">
                <a:solidFill>
                  <a:srgbClr val="0066FF"/>
                </a:solidFill>
                <a:cs typeface="Arial" panose="020B0604020202020204" pitchFamily="34" charset="0"/>
              </a:rPr>
              <a:t>Question à se poser:</a:t>
            </a:r>
          </a:p>
          <a:p>
            <a:pPr indent="171450">
              <a:spcBef>
                <a:spcPts val="600"/>
              </a:spcBef>
              <a:spcAft>
                <a:spcPts val="600"/>
              </a:spcAft>
              <a:buClrTx/>
              <a:buFont typeface="Arial" panose="020B0604020202020204" pitchFamily="34" charset="0"/>
              <a:buChar char="•"/>
            </a:pPr>
            <a:r>
              <a:rPr lang="fr-FR" sz="2000" dirty="0">
                <a:cs typeface="Arial" panose="020B0604020202020204" pitchFamily="34" charset="0"/>
              </a:rPr>
              <a:t>Du matériel protégé par des droits spécifiques sera t-il utilisé dans le cadre du projet ? </a:t>
            </a:r>
          </a:p>
          <a:p>
            <a:pPr indent="171450">
              <a:spcBef>
                <a:spcPts val="600"/>
              </a:spcBef>
              <a:spcAft>
                <a:spcPts val="600"/>
              </a:spcAft>
              <a:buClrTx/>
              <a:buFont typeface="Arial" panose="020B0604020202020204" pitchFamily="34" charset="0"/>
              <a:buChar char="•"/>
            </a:pPr>
            <a:r>
              <a:rPr lang="fr-FR" sz="2000" dirty="0">
                <a:cs typeface="Arial" panose="020B0604020202020204" pitchFamily="34" charset="0"/>
              </a:rPr>
              <a:t>Qui aura le droit de contrôler l’accès aux jeux de données ?</a:t>
            </a:r>
          </a:p>
        </p:txBody>
      </p:sp>
      <p:sp>
        <p:nvSpPr>
          <p:cNvPr id="13" name="Titre 1">
            <a:extLst>
              <a:ext uri="{FF2B5EF4-FFF2-40B4-BE49-F238E27FC236}">
                <a16:creationId xmlns:a16="http://schemas.microsoft.com/office/drawing/2014/main" id="{0B57F41D-7A35-4DF3-B83F-415130C377FA}"/>
              </a:ext>
            </a:extLst>
          </p:cNvPr>
          <p:cNvSpPr txBox="1">
            <a:spLocks/>
          </p:cNvSpPr>
          <p:nvPr/>
        </p:nvSpPr>
        <p:spPr>
          <a:xfrm>
            <a:off x="107504" y="2"/>
            <a:ext cx="8928992"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4.4 </a:t>
            </a:r>
            <a:r>
              <a:rPr lang="fr-FR" sz="4000" dirty="0"/>
              <a:t>Données</a:t>
            </a:r>
            <a:r>
              <a:rPr lang="fr-FR" dirty="0"/>
              <a:t> </a:t>
            </a:r>
            <a:r>
              <a:rPr lang="fr-FR" sz="3200" dirty="0"/>
              <a:t>et </a:t>
            </a:r>
            <a:r>
              <a:rPr lang="fr-FR" sz="4000" dirty="0"/>
              <a:t>propriété intellectuelle</a:t>
            </a:r>
          </a:p>
        </p:txBody>
      </p:sp>
      <p:pic>
        <p:nvPicPr>
          <p:cNvPr id="2" name="Image 1">
            <a:extLst>
              <a:ext uri="{FF2B5EF4-FFF2-40B4-BE49-F238E27FC236}">
                <a16:creationId xmlns:a16="http://schemas.microsoft.com/office/drawing/2014/main" id="{E00F0342-9468-45B2-BC63-9F53D813995A}"/>
              </a:ext>
            </a:extLst>
          </p:cNvPr>
          <p:cNvPicPr>
            <a:picLocks noChangeAspect="1"/>
          </p:cNvPicPr>
          <p:nvPr/>
        </p:nvPicPr>
        <p:blipFill>
          <a:blip r:embed="rId3"/>
          <a:stretch>
            <a:fillRect/>
          </a:stretch>
        </p:blipFill>
        <p:spPr>
          <a:xfrm>
            <a:off x="7699912" y="692696"/>
            <a:ext cx="1336584" cy="889436"/>
          </a:xfrm>
          <a:prstGeom prst="rect">
            <a:avLst/>
          </a:prstGeom>
        </p:spPr>
      </p:pic>
      <p:sp>
        <p:nvSpPr>
          <p:cNvPr id="12" name="ZoneTexte 11">
            <a:extLst>
              <a:ext uri="{FF2B5EF4-FFF2-40B4-BE49-F238E27FC236}">
                <a16:creationId xmlns:a16="http://schemas.microsoft.com/office/drawing/2014/main" id="{2E1A5846-68B7-4B96-9FD2-F796D4C55561}"/>
              </a:ext>
            </a:extLst>
          </p:cNvPr>
          <p:cNvSpPr txBox="1"/>
          <p:nvPr/>
        </p:nvSpPr>
        <p:spPr>
          <a:xfrm>
            <a:off x="675933" y="2796024"/>
            <a:ext cx="8280472" cy="2693045"/>
          </a:xfrm>
          <a:prstGeom prst="rect">
            <a:avLst/>
          </a:prstGeom>
          <a:noFill/>
        </p:spPr>
        <p:txBody>
          <a:bodyPr wrap="square" rtlCol="0">
            <a:spAutoFit/>
          </a:bodyPr>
          <a:lstStyle/>
          <a:p>
            <a:pPr marL="457200" indent="-457200" defTabSz="457200">
              <a:spcBef>
                <a:spcPts val="2400"/>
              </a:spcBef>
              <a:buClr>
                <a:srgbClr val="3366FF"/>
              </a:buClr>
              <a:buFont typeface="Wingdings" panose="05000000000000000000" pitchFamily="2" charset="2"/>
              <a:buChar char="Ø"/>
            </a:pPr>
            <a:r>
              <a:rPr lang="fr-FR" sz="2400" dirty="0">
                <a:solidFill>
                  <a:srgbClr val="0066FF"/>
                </a:solidFill>
                <a:cs typeface="Arial" panose="020B0604020202020204" pitchFamily="34" charset="0"/>
              </a:rPr>
              <a:t>Dans le PGD: </a:t>
            </a:r>
          </a:p>
          <a:p>
            <a:pPr lvl="1" indent="171450" defTabSz="457200">
              <a:spcBef>
                <a:spcPts val="600"/>
              </a:spcBef>
              <a:spcAft>
                <a:spcPts val="600"/>
              </a:spcAft>
              <a:buFont typeface="Arial" panose="020B0604020202020204" pitchFamily="34" charset="0"/>
              <a:buChar char="•"/>
            </a:pPr>
            <a:r>
              <a:rPr lang="fr-FR" sz="2000" dirty="0">
                <a:cs typeface="Arial" panose="020B0604020202020204" pitchFamily="34" charset="0"/>
              </a:rPr>
              <a:t>Mentionnez les jeux de données concernés et les droits de PI à considérer</a:t>
            </a:r>
          </a:p>
          <a:p>
            <a:pPr lvl="1" indent="171450" defTabSz="457200">
              <a:spcBef>
                <a:spcPts val="600"/>
              </a:spcBef>
              <a:spcAft>
                <a:spcPts val="600"/>
              </a:spcAft>
              <a:buFont typeface="Arial" panose="020B0604020202020204" pitchFamily="34" charset="0"/>
              <a:buChar char="•"/>
            </a:pPr>
            <a:r>
              <a:rPr lang="fr-FR" sz="2000" dirty="0">
                <a:cs typeface="Arial" panose="020B0604020202020204" pitchFamily="34" charset="0"/>
              </a:rPr>
              <a:t>Spécifiez ce qui est décrit dans le contrat de partenariat ou  l’accord de consortium du projet</a:t>
            </a:r>
          </a:p>
          <a:p>
            <a:pPr lvl="1" indent="171450" defTabSz="457200">
              <a:spcBef>
                <a:spcPts val="600"/>
              </a:spcBef>
              <a:spcAft>
                <a:spcPts val="600"/>
              </a:spcAft>
              <a:buFont typeface="Arial" panose="020B0604020202020204" pitchFamily="34" charset="0"/>
              <a:buChar char="•"/>
            </a:pPr>
            <a:r>
              <a:rPr lang="fr-FR" sz="2000" dirty="0">
                <a:cs typeface="Arial" panose="020B0604020202020204" pitchFamily="34" charset="0"/>
              </a:rPr>
              <a:t>Précisez pourquoi ces données ne seront pas partagées ou ce que vous mettez en œuvre pour qu’elles le soient.</a:t>
            </a:r>
          </a:p>
        </p:txBody>
      </p:sp>
    </p:spTree>
    <p:extLst>
      <p:ext uri="{BB962C8B-B14F-4D97-AF65-F5344CB8AC3E}">
        <p14:creationId xmlns:p14="http://schemas.microsoft.com/office/powerpoint/2010/main" val="301088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6EE529F6-9670-4113-A880-5B7B8FC3C6C4}"/>
              </a:ext>
            </a:extLst>
          </p:cNvPr>
          <p:cNvSpPr txBox="1">
            <a:spLocks/>
          </p:cNvSpPr>
          <p:nvPr/>
        </p:nvSpPr>
        <p:spPr>
          <a:xfrm>
            <a:off x="216024" y="2"/>
            <a:ext cx="8927976"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4</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.4</a:t>
            </a:r>
            <a:r>
              <a:rPr kumimoji="0" lang="fr-FR" sz="3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Exemple </a:t>
            </a:r>
            <a:r>
              <a:rPr kumimoji="0" lang="fr-FR" sz="32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du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projet</a:t>
            </a:r>
            <a:r>
              <a:rPr kumimoji="0" lang="fr-FR" sz="3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LandMark</a:t>
            </a:r>
            <a:endPar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7" name="Image 6">
            <a:extLst>
              <a:ext uri="{FF2B5EF4-FFF2-40B4-BE49-F238E27FC236}">
                <a16:creationId xmlns:a16="http://schemas.microsoft.com/office/drawing/2014/main" id="{BC7F7F8A-E75A-44C4-86D7-996B2E997C60}"/>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10" name="Image 9">
            <a:extLst>
              <a:ext uri="{FF2B5EF4-FFF2-40B4-BE49-F238E27FC236}">
                <a16:creationId xmlns:a16="http://schemas.microsoft.com/office/drawing/2014/main" id="{FC3F43A9-11BC-4ECB-9876-75F4CBF7C0A5}"/>
              </a:ext>
            </a:extLst>
          </p:cNvPr>
          <p:cNvPicPr>
            <a:picLocks noChangeAspect="1"/>
          </p:cNvPicPr>
          <p:nvPr/>
        </p:nvPicPr>
        <p:blipFill>
          <a:blip r:embed="rId4"/>
          <a:stretch>
            <a:fillRect/>
          </a:stretch>
        </p:blipFill>
        <p:spPr>
          <a:xfrm>
            <a:off x="7699912" y="692696"/>
            <a:ext cx="1336584" cy="889436"/>
          </a:xfrm>
          <a:prstGeom prst="rect">
            <a:avLst/>
          </a:prstGeom>
        </p:spPr>
      </p:pic>
      <p:pic>
        <p:nvPicPr>
          <p:cNvPr id="12" name="Image 11">
            <a:extLst>
              <a:ext uri="{FF2B5EF4-FFF2-40B4-BE49-F238E27FC236}">
                <a16:creationId xmlns:a16="http://schemas.microsoft.com/office/drawing/2014/main" id="{3AD27962-0CC8-485E-B778-04B11267BD4D}"/>
              </a:ext>
            </a:extLst>
          </p:cNvPr>
          <p:cNvPicPr>
            <a:picLocks noChangeAspect="1"/>
          </p:cNvPicPr>
          <p:nvPr/>
        </p:nvPicPr>
        <p:blipFill>
          <a:blip r:embed="rId5"/>
          <a:stretch>
            <a:fillRect/>
          </a:stretch>
        </p:blipFill>
        <p:spPr>
          <a:xfrm>
            <a:off x="301925" y="1498177"/>
            <a:ext cx="5086350" cy="3209925"/>
          </a:xfrm>
          <a:prstGeom prst="rect">
            <a:avLst/>
          </a:prstGeom>
        </p:spPr>
      </p:pic>
      <p:sp>
        <p:nvSpPr>
          <p:cNvPr id="14" name="Rectangle : coins arrondis 13">
            <a:extLst>
              <a:ext uri="{FF2B5EF4-FFF2-40B4-BE49-F238E27FC236}">
                <a16:creationId xmlns:a16="http://schemas.microsoft.com/office/drawing/2014/main" id="{C571BC81-B89B-4AF1-8D2D-82B86BC84E89}"/>
              </a:ext>
            </a:extLst>
          </p:cNvPr>
          <p:cNvSpPr/>
          <p:nvPr/>
        </p:nvSpPr>
        <p:spPr>
          <a:xfrm>
            <a:off x="209566" y="1498176"/>
            <a:ext cx="5298537" cy="1282751"/>
          </a:xfrm>
          <a:prstGeom prst="roundRect">
            <a:avLst/>
          </a:prstGeom>
          <a:no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noFill/>
              <a:effectLst/>
              <a:uLnTx/>
              <a:uFillTx/>
              <a:latin typeface="Calibri"/>
              <a:ea typeface="+mn-ea"/>
              <a:cs typeface="+mn-cs"/>
            </a:endParaRPr>
          </a:p>
        </p:txBody>
      </p:sp>
      <p:sp>
        <p:nvSpPr>
          <p:cNvPr id="15" name="Rectangle : coins arrondis 14">
            <a:extLst>
              <a:ext uri="{FF2B5EF4-FFF2-40B4-BE49-F238E27FC236}">
                <a16:creationId xmlns:a16="http://schemas.microsoft.com/office/drawing/2014/main" id="{3AA68084-D7DB-4EA9-98B4-5469D14A98C4}"/>
              </a:ext>
            </a:extLst>
          </p:cNvPr>
          <p:cNvSpPr/>
          <p:nvPr/>
        </p:nvSpPr>
        <p:spPr>
          <a:xfrm>
            <a:off x="361967" y="4005065"/>
            <a:ext cx="3040764" cy="703038"/>
          </a:xfrm>
          <a:prstGeom prst="roundRect">
            <a:avLst/>
          </a:prstGeom>
          <a:no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noFill/>
              <a:effectLst/>
              <a:uLnTx/>
              <a:uFillTx/>
              <a:latin typeface="Calibri"/>
              <a:ea typeface="+mn-ea"/>
              <a:cs typeface="+mn-cs"/>
            </a:endParaRPr>
          </a:p>
        </p:txBody>
      </p:sp>
      <p:sp>
        <p:nvSpPr>
          <p:cNvPr id="16" name="ZoneTexte 15">
            <a:extLst>
              <a:ext uri="{FF2B5EF4-FFF2-40B4-BE49-F238E27FC236}">
                <a16:creationId xmlns:a16="http://schemas.microsoft.com/office/drawing/2014/main" id="{EB3D6170-BD3B-42B2-B29C-24F682A7D07B}"/>
              </a:ext>
            </a:extLst>
          </p:cNvPr>
          <p:cNvSpPr txBox="1"/>
          <p:nvPr/>
        </p:nvSpPr>
        <p:spPr>
          <a:xfrm>
            <a:off x="3784115" y="4004271"/>
            <a:ext cx="5298536" cy="2708434"/>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Calibri"/>
                <a:ea typeface="+mn-ea"/>
                <a:cs typeface="+mn-cs"/>
              </a:rPr>
              <a:t>2.5.1/  Data </a:t>
            </a:r>
            <a:r>
              <a:rPr kumimoji="0" lang="fr-FR" sz="2000" b="1" i="1" u="none" strike="noStrike" kern="1200" cap="none" spc="0" normalizeH="0" baseline="0" noProof="0" dirty="0" err="1">
                <a:ln>
                  <a:noFill/>
                </a:ln>
                <a:solidFill>
                  <a:prstClr val="black"/>
                </a:solidFill>
                <a:effectLst/>
                <a:uLnTx/>
                <a:uFillTx/>
                <a:latin typeface="Calibri"/>
                <a:ea typeface="+mn-ea"/>
                <a:cs typeface="+mn-cs"/>
              </a:rPr>
              <a:t>ownership</a:t>
            </a:r>
            <a:r>
              <a:rPr kumimoji="0" lang="fr-FR" sz="2000" b="1" i="1" u="none" strike="noStrike" kern="1200" cap="none" spc="0" normalizeH="0" baseline="0" noProof="0" dirty="0">
                <a:ln>
                  <a:noFill/>
                </a:ln>
                <a:solidFill>
                  <a:prstClr val="black"/>
                </a:solidFill>
                <a:effectLst/>
                <a:uLnTx/>
                <a:uFillTx/>
                <a:latin typeface="Calibri"/>
                <a:ea typeface="+mn-ea"/>
                <a:cs typeface="+mn-cs"/>
              </a:rPr>
              <a:t>: </a:t>
            </a: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 </a:t>
            </a:r>
            <a:r>
              <a:rPr kumimoji="0" lang="en-US" sz="2000" b="1" i="0" u="none" strike="noStrike" kern="1200" cap="none" spc="0" normalizeH="0" baseline="0" noProof="0" dirty="0">
                <a:ln>
                  <a:noFill/>
                </a:ln>
                <a:solidFill>
                  <a:prstClr val="black"/>
                </a:solidFill>
                <a:effectLst/>
                <a:uLnTx/>
                <a:uFillTx/>
                <a:latin typeface="Calibri"/>
                <a:ea typeface="+mn-ea"/>
                <a:cs typeface="+mn-cs"/>
              </a:rPr>
              <a:t>Collected data</a:t>
            </a:r>
            <a:r>
              <a:rPr kumimoji="0" lang="en-US" sz="2000" b="0" i="0" u="none" strike="noStrike" kern="1200" cap="none" spc="0" normalizeH="0" baseline="0" noProof="0" dirty="0">
                <a:ln>
                  <a:noFill/>
                </a:ln>
                <a:solidFill>
                  <a:prstClr val="black"/>
                </a:solidFill>
                <a:effectLst/>
                <a:uLnTx/>
                <a:uFillTx/>
                <a:latin typeface="Calibri"/>
                <a:ea typeface="+mn-ea"/>
                <a:cs typeface="+mn-cs"/>
              </a:rPr>
              <a:t>: following the </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Consortium Agreement</a:t>
            </a:r>
            <a:r>
              <a:rPr kumimoji="0" lang="en-US" sz="2000" b="0" i="0" u="none" strike="noStrike" kern="1200" cap="none" spc="0" normalizeH="0" baseline="0" noProof="0" dirty="0">
                <a:ln>
                  <a:noFill/>
                </a:ln>
                <a:solidFill>
                  <a:prstClr val="black"/>
                </a:solidFill>
                <a:effectLst/>
                <a:uLnTx/>
                <a:uFillTx/>
                <a:latin typeface="Calibri"/>
                <a:ea typeface="+mn-ea"/>
                <a:cs typeface="+mn-cs"/>
              </a:rPr>
              <a:t>, data are subjected to legal restrictions or limits, including those imposed by the rights of third parties.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 </a:t>
            </a:r>
            <a:r>
              <a:rPr kumimoji="0" lang="en-US" sz="2000" b="1" i="0" u="none" strike="noStrike" kern="1200" cap="none" spc="0" normalizeH="0" baseline="0" noProof="0" dirty="0">
                <a:ln>
                  <a:noFill/>
                </a:ln>
                <a:solidFill>
                  <a:prstClr val="black"/>
                </a:solidFill>
                <a:effectLst/>
                <a:uLnTx/>
                <a:uFillTx/>
                <a:latin typeface="Calibri"/>
                <a:ea typeface="+mn-ea"/>
                <a:cs typeface="+mn-cs"/>
              </a:rPr>
              <a:t>Produced data</a:t>
            </a:r>
            <a:r>
              <a:rPr kumimoji="0" lang="en-US" sz="2000" b="0" i="0" u="none" strike="noStrike" kern="1200" cap="none" spc="0" normalizeH="0" baseline="0" noProof="0" dirty="0">
                <a:ln>
                  <a:noFill/>
                </a:ln>
                <a:solidFill>
                  <a:prstClr val="black"/>
                </a:solidFill>
                <a:effectLst/>
                <a:uLnTx/>
                <a:uFillTx/>
                <a:latin typeface="Calibri"/>
                <a:ea typeface="+mn-ea"/>
                <a:cs typeface="+mn-cs"/>
              </a:rPr>
              <a:t>: third parties and partners who have participated in the production of data will share the property rights of the derived data. </a:t>
            </a:r>
          </a:p>
        </p:txBody>
      </p:sp>
      <p:sp>
        <p:nvSpPr>
          <p:cNvPr id="17" name="Espace réservé du contenu 2">
            <a:extLst>
              <a:ext uri="{FF2B5EF4-FFF2-40B4-BE49-F238E27FC236}">
                <a16:creationId xmlns:a16="http://schemas.microsoft.com/office/drawing/2014/main" id="{7D9D41F1-A2F9-4A7A-9ED8-6697365D6FA8}"/>
              </a:ext>
            </a:extLst>
          </p:cNvPr>
          <p:cNvSpPr>
            <a:spLocks noGrp="1"/>
          </p:cNvSpPr>
          <p:nvPr>
            <p:ph idx="1"/>
          </p:nvPr>
        </p:nvSpPr>
        <p:spPr>
          <a:xfrm>
            <a:off x="5580112" y="808054"/>
            <a:ext cx="2159792" cy="373433"/>
          </a:xfrm>
        </p:spPr>
        <p:txBody>
          <a:bodyPr>
            <a:noAutofit/>
          </a:bodyPr>
          <a:lstStyle/>
          <a:p>
            <a:pPr marL="0" lvl="0" indent="0">
              <a:spcBef>
                <a:spcPts val="2400"/>
              </a:spcBef>
              <a:buClr>
                <a:schemeClr val="accent2">
                  <a:lumMod val="40000"/>
                  <a:lumOff val="60000"/>
                </a:schemeClr>
              </a:buClr>
              <a:buNone/>
            </a:pPr>
            <a:r>
              <a:rPr lang="fr-FR" sz="1400" dirty="0">
                <a:hlinkClick r:id="rId6"/>
              </a:rPr>
              <a:t>https://landmark2020.eu/</a:t>
            </a:r>
            <a:endParaRPr lang="fr-FR" sz="18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25356859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ZoneTexte 6">
            <a:extLst>
              <a:ext uri="{FF2B5EF4-FFF2-40B4-BE49-F238E27FC236}">
                <a16:creationId xmlns:a16="http://schemas.microsoft.com/office/drawing/2014/main" id="{EC311619-10E8-4377-8E07-6931BBE97DFD}"/>
              </a:ext>
            </a:extLst>
          </p:cNvPr>
          <p:cNvSpPr txBox="1"/>
          <p:nvPr/>
        </p:nvSpPr>
        <p:spPr>
          <a:xfrm>
            <a:off x="1907704" y="1080000"/>
            <a:ext cx="694366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CC6600"/>
                </a:solidFill>
                <a:effectLst/>
                <a:uLnTx/>
                <a:uFillTx/>
                <a:latin typeface="Arial"/>
                <a:cs typeface="Times New Roman"/>
              </a:rPr>
              <a:t>Quelles procédures avez-vous mis en œuvre pour respecter les exigences ?</a:t>
            </a:r>
          </a:p>
        </p:txBody>
      </p:sp>
      <p:pic>
        <p:nvPicPr>
          <p:cNvPr id="8" name="Image 7">
            <a:extLst>
              <a:ext uri="{FF2B5EF4-FFF2-40B4-BE49-F238E27FC236}">
                <a16:creationId xmlns:a16="http://schemas.microsoft.com/office/drawing/2014/main" id="{51F8445D-646C-43CD-B765-EA5FB56895DA}"/>
              </a:ext>
            </a:extLst>
          </p:cNvPr>
          <p:cNvPicPr>
            <a:picLocks noChangeAspect="1"/>
          </p:cNvPicPr>
          <p:nvPr/>
        </p:nvPicPr>
        <p:blipFill>
          <a:blip r:embed="rId4"/>
          <a:stretch>
            <a:fillRect/>
          </a:stretch>
        </p:blipFill>
        <p:spPr>
          <a:xfrm>
            <a:off x="467544" y="1080000"/>
            <a:ext cx="1457070" cy="1103472"/>
          </a:xfrm>
          <a:prstGeom prst="rect">
            <a:avLst/>
          </a:prstGeom>
        </p:spPr>
      </p:pic>
      <p:grpSp>
        <p:nvGrpSpPr>
          <p:cNvPr id="13" name="Groupe 12">
            <a:extLst>
              <a:ext uri="{FF2B5EF4-FFF2-40B4-BE49-F238E27FC236}">
                <a16:creationId xmlns:a16="http://schemas.microsoft.com/office/drawing/2014/main" id="{DA07E500-AA3E-4865-B1AC-F9115EECE7FB}"/>
              </a:ext>
            </a:extLst>
          </p:cNvPr>
          <p:cNvGrpSpPr/>
          <p:nvPr/>
        </p:nvGrpSpPr>
        <p:grpSpPr>
          <a:xfrm>
            <a:off x="3064988" y="5806425"/>
            <a:ext cx="2308556" cy="430887"/>
            <a:chOff x="854938" y="5574686"/>
            <a:chExt cx="2308556" cy="430887"/>
          </a:xfrm>
        </p:grpSpPr>
        <p:sp>
          <p:nvSpPr>
            <p:cNvPr id="14" name="ZoneTexte 13">
              <a:extLst>
                <a:ext uri="{FF2B5EF4-FFF2-40B4-BE49-F238E27FC236}">
                  <a16:creationId xmlns:a16="http://schemas.microsoft.com/office/drawing/2014/main" id="{617AB4B0-4671-49BA-9C26-1BE301050210}"/>
                </a:ext>
              </a:extLst>
            </p:cNvPr>
            <p:cNvSpPr txBox="1"/>
            <p:nvPr/>
          </p:nvSpPr>
          <p:spPr>
            <a:xfrm>
              <a:off x="1502462" y="5574686"/>
              <a:ext cx="16610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70C0"/>
                  </a:solidFill>
                  <a:effectLst/>
                  <a:uLnTx/>
                  <a:uFillTx/>
                  <a:latin typeface="Arial"/>
                  <a:ea typeface="+mn-ea"/>
                  <a:cs typeface="+mn-cs"/>
                </a:rPr>
                <a:t>10 minutes</a:t>
              </a:r>
            </a:p>
          </p:txBody>
        </p:sp>
        <p:sp>
          <p:nvSpPr>
            <p:cNvPr id="15" name="Flèche : droite 14">
              <a:extLst>
                <a:ext uri="{FF2B5EF4-FFF2-40B4-BE49-F238E27FC236}">
                  <a16:creationId xmlns:a16="http://schemas.microsoft.com/office/drawing/2014/main" id="{23A19200-BA22-4B9F-B4E0-7B292001559B}"/>
                </a:ext>
              </a:extLst>
            </p:cNvPr>
            <p:cNvSpPr/>
            <p:nvPr/>
          </p:nvSpPr>
          <p:spPr>
            <a:xfrm>
              <a:off x="854938" y="5655171"/>
              <a:ext cx="607023" cy="24565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ZoneTexte 11">
            <a:extLst>
              <a:ext uri="{FF2B5EF4-FFF2-40B4-BE49-F238E27FC236}">
                <a16:creationId xmlns:a16="http://schemas.microsoft.com/office/drawing/2014/main" id="{9E77AE10-3793-47B0-AA44-2CF3E31D5E9C}"/>
              </a:ext>
            </a:extLst>
          </p:cNvPr>
          <p:cNvSpPr txBox="1"/>
          <p:nvPr/>
        </p:nvSpPr>
        <p:spPr>
          <a:xfrm>
            <a:off x="611560" y="2348880"/>
            <a:ext cx="8160770" cy="3170099"/>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a:ea typeface="Calibri"/>
                <a:cs typeface="Times New Roman"/>
                <a:sym typeface="Wingdings" panose="05000000000000000000" pitchFamily="2" charset="2"/>
              </a:rPr>
              <a:t>Certaines de vos données sont-elles soumises à l’une des exigences décrites </a:t>
            </a:r>
            <a:r>
              <a:rPr kumimoji="0" lang="fr-FR" sz="1600" b="0" i="0" u="none" strike="noStrike" kern="1200" cap="none" spc="0" normalizeH="0" baseline="0" noProof="0" dirty="0">
                <a:ln>
                  <a:noFill/>
                </a:ln>
                <a:solidFill>
                  <a:prstClr val="black"/>
                </a:solidFill>
                <a:effectLst/>
                <a:uLnTx/>
                <a:uFillTx/>
                <a:latin typeface="Arial"/>
                <a:ea typeface="Calibri"/>
                <a:cs typeface="Times New Roman"/>
                <a:sym typeface="Wingdings" panose="05000000000000000000" pitchFamily="2" charset="2"/>
              </a:rPr>
              <a:t>(</a:t>
            </a:r>
            <a:r>
              <a:rPr kumimoji="0" lang="fr-FR" sz="1600" b="0" i="0" u="none" strike="noStrike" kern="1200" cap="none" spc="0" normalizeH="0" noProof="0" dirty="0">
                <a:ln>
                  <a:noFill/>
                </a:ln>
                <a:solidFill>
                  <a:prstClr val="black"/>
                </a:solidFill>
                <a:effectLst/>
                <a:uLnTx/>
                <a:uFillTx/>
                <a:latin typeface="Arial"/>
                <a:ea typeface="Calibri"/>
                <a:cs typeface="Times New Roman"/>
                <a:sym typeface="Wingdings" panose="05000000000000000000" pitchFamily="2" charset="2"/>
              </a:rPr>
              <a:t>RGPD, Nagoya, Ethique, PI) </a:t>
            </a:r>
            <a:r>
              <a:rPr kumimoji="0" lang="fr-FR" sz="2000" b="0" i="0" u="none" strike="noStrike" kern="1200" cap="none" spc="0" normalizeH="0" noProof="0" dirty="0">
                <a:ln>
                  <a:noFill/>
                </a:ln>
                <a:solidFill>
                  <a:prstClr val="black"/>
                </a:solidFill>
                <a:effectLst/>
                <a:uLnTx/>
                <a:uFillTx/>
                <a:latin typeface="Arial"/>
                <a:ea typeface="Calibri"/>
                <a:cs typeface="Times New Roman"/>
                <a:sym typeface="Wingdings" panose="05000000000000000000" pitchFamily="2" charset="2"/>
              </a:rPr>
              <a:t>?</a:t>
            </a:r>
            <a:endParaRPr kumimoji="0" lang="fr-FR" sz="2000" b="0" i="0" u="none" strike="noStrike" kern="1200" cap="none" spc="0" normalizeH="0" baseline="0" noProof="0" dirty="0">
              <a:ln>
                <a:noFill/>
              </a:ln>
              <a:solidFill>
                <a:prstClr val="black"/>
              </a:solidFill>
              <a:effectLst/>
              <a:uLnTx/>
              <a:uFillTx/>
              <a:latin typeface="Arial"/>
              <a:ea typeface="Calibri"/>
              <a:cs typeface="Times New Roman"/>
              <a:sym typeface="Wingdings" panose="05000000000000000000" pitchFamily="2" charset="2"/>
            </a:endParaRPr>
          </a:p>
          <a:p>
            <a:pPr marL="800100" lvl="1" indent="-342900" algn="just">
              <a:spcBef>
                <a:spcPts val="600"/>
              </a:spcBef>
              <a:spcAft>
                <a:spcPts val="600"/>
              </a:spcAft>
              <a:buClr>
                <a:srgbClr val="0070C0"/>
              </a:buClr>
              <a:buFont typeface="Wingdings" panose="05000000000000000000" pitchFamily="2" charset="2"/>
              <a:buChar char="Ø"/>
            </a:pPr>
            <a:r>
              <a:rPr kumimoji="0" lang="fr-FR" b="0" i="0" u="none" strike="noStrike" kern="1200" cap="none" spc="0" normalizeH="0" baseline="0" noProof="0" dirty="0">
                <a:ln>
                  <a:noFill/>
                </a:ln>
                <a:solidFill>
                  <a:prstClr val="black"/>
                </a:solidFill>
                <a:effectLst/>
                <a:uLnTx/>
                <a:uFillTx/>
                <a:latin typeface="Arial"/>
                <a:ea typeface="Calibri"/>
                <a:cs typeface="Times New Roman"/>
                <a:sym typeface="Wingdings" panose="05000000000000000000" pitchFamily="2" charset="2"/>
              </a:rPr>
              <a:t>Vos données contiennent-elles des données identifiantes ?</a:t>
            </a:r>
          </a:p>
          <a:p>
            <a:pPr marL="800100" lvl="1" indent="-342900" algn="just">
              <a:spcBef>
                <a:spcPts val="600"/>
              </a:spcBef>
              <a:spcAft>
                <a:spcPts val="600"/>
              </a:spcAft>
              <a:buClr>
                <a:srgbClr val="0070C0"/>
              </a:buClr>
              <a:buFont typeface="Wingdings" panose="05000000000000000000" pitchFamily="2" charset="2"/>
              <a:buChar char="Ø"/>
            </a:pPr>
            <a:r>
              <a:rPr lang="fr-FR" dirty="0">
                <a:solidFill>
                  <a:prstClr val="black"/>
                </a:solidFill>
                <a:latin typeface="Arial"/>
                <a:ea typeface="Calibri"/>
                <a:cs typeface="Times New Roman"/>
                <a:sym typeface="Wingdings" panose="05000000000000000000" pitchFamily="2" charset="2"/>
              </a:rPr>
              <a:t>Posent-elles des questions éthiques ?</a:t>
            </a:r>
          </a:p>
          <a:p>
            <a:pPr marL="800100" lvl="1" indent="-342900" algn="just">
              <a:spcBef>
                <a:spcPts val="600"/>
              </a:spcBef>
              <a:spcAft>
                <a:spcPts val="600"/>
              </a:spcAft>
              <a:buClr>
                <a:srgbClr val="0070C0"/>
              </a:buClr>
              <a:buFont typeface="Wingdings" panose="05000000000000000000" pitchFamily="2" charset="2"/>
              <a:buChar char="Ø"/>
            </a:pPr>
            <a:r>
              <a:rPr lang="fr-FR" dirty="0">
                <a:solidFill>
                  <a:prstClr val="black"/>
                </a:solidFill>
                <a:latin typeface="Arial"/>
                <a:ea typeface="Calibri"/>
                <a:cs typeface="Times New Roman"/>
                <a:sym typeface="Wingdings" panose="05000000000000000000" pitchFamily="2" charset="2"/>
              </a:rPr>
              <a:t>Sont-elles soumises à des droits ?</a:t>
            </a:r>
          </a:p>
          <a:p>
            <a:pPr marL="800100" lvl="1" indent="-342900" algn="just">
              <a:spcBef>
                <a:spcPts val="600"/>
              </a:spcBef>
              <a:spcAft>
                <a:spcPts val="600"/>
              </a:spcAft>
              <a:buClr>
                <a:srgbClr val="0070C0"/>
              </a:buClr>
              <a:buFont typeface="Wingdings" panose="05000000000000000000" pitchFamily="2" charset="2"/>
              <a:buChar char="Ø"/>
            </a:pPr>
            <a:r>
              <a:rPr lang="fr-FR" dirty="0">
                <a:solidFill>
                  <a:prstClr val="black"/>
                </a:solidFill>
                <a:latin typeface="Arial"/>
                <a:ea typeface="Calibri"/>
                <a:cs typeface="Times New Roman"/>
                <a:sym typeface="Wingdings" panose="05000000000000000000" pitchFamily="2" charset="2"/>
              </a:rPr>
              <a:t>Prélevez-vous des échantillons biologiques dans des pays soumis au protocole de Nagoya ?</a:t>
            </a:r>
          </a:p>
          <a:p>
            <a:pPr marL="342900" marR="0" lvl="0" indent="-342900" algn="just" defTabSz="914400" rtl="0" eaLnBrk="1" fontAlgn="auto" latinLnBrk="0" hangingPunct="1">
              <a:lnSpc>
                <a:spcPct val="100000"/>
              </a:lnSpc>
              <a:spcBef>
                <a:spcPts val="600"/>
              </a:spcBef>
              <a:spcAft>
                <a:spcPts val="600"/>
              </a:spcAft>
              <a:buClr>
                <a:srgbClr val="0070C0"/>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a:ea typeface="Calibri"/>
                <a:cs typeface="Times New Roman"/>
                <a:sym typeface="Wingdings" panose="05000000000000000000" pitchFamily="2" charset="2"/>
              </a:rPr>
              <a:t>Si « Oui » : quelles mesures avez-vous mis en place ?</a:t>
            </a:r>
          </a:p>
        </p:txBody>
      </p:sp>
      <p:sp>
        <p:nvSpPr>
          <p:cNvPr id="11" name="Titre 1">
            <a:extLst>
              <a:ext uri="{FF2B5EF4-FFF2-40B4-BE49-F238E27FC236}">
                <a16:creationId xmlns:a16="http://schemas.microsoft.com/office/drawing/2014/main" id="{4109023B-D121-4C23-90DA-6D6741FA2D20}"/>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4. Exigences légales et éthiques</a:t>
            </a:r>
          </a:p>
        </p:txBody>
      </p:sp>
    </p:spTree>
    <p:extLst>
      <p:ext uri="{BB962C8B-B14F-4D97-AF65-F5344CB8AC3E}">
        <p14:creationId xmlns:p14="http://schemas.microsoft.com/office/powerpoint/2010/main" val="19887033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2555776" y="1714500"/>
            <a:ext cx="3730724" cy="3730724"/>
          </a:xfrm>
          <a:prstGeom prst="rect">
            <a:avLst/>
          </a:prstGeom>
        </p:spPr>
      </p:pic>
      <p:sp>
        <p:nvSpPr>
          <p:cNvPr id="8" name="Titre 1">
            <a:extLst>
              <a:ext uri="{FF2B5EF4-FFF2-40B4-BE49-F238E27FC236}">
                <a16:creationId xmlns:a16="http://schemas.microsoft.com/office/drawing/2014/main" id="{61E96FF0-824F-4CE2-A48E-92AA8302A9AA}"/>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4. Exigences légales et éthiques</a:t>
            </a:r>
          </a:p>
        </p:txBody>
      </p:sp>
      <p:pic>
        <p:nvPicPr>
          <p:cNvPr id="10" name="Picture 2" descr="Loi Nogal : quelles conséquences pour les agences immobilières ?">
            <a:extLst>
              <a:ext uri="{FF2B5EF4-FFF2-40B4-BE49-F238E27FC236}">
                <a16:creationId xmlns:a16="http://schemas.microsoft.com/office/drawing/2014/main" id="{1B1ECCD7-0D32-4B2F-B09B-D1565E5AA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339" y="1131034"/>
            <a:ext cx="1166932" cy="116693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A75CA027-D7D8-47E6-A3C0-350606C2892B}"/>
              </a:ext>
            </a:extLst>
          </p:cNvPr>
          <p:cNvPicPr>
            <a:picLocks noChangeAspect="1"/>
          </p:cNvPicPr>
          <p:nvPr/>
        </p:nvPicPr>
        <p:blipFill>
          <a:blip r:embed="rId6"/>
          <a:stretch>
            <a:fillRect/>
          </a:stretch>
        </p:blipFill>
        <p:spPr>
          <a:xfrm>
            <a:off x="6325720" y="1129805"/>
            <a:ext cx="1308462" cy="1374251"/>
          </a:xfrm>
          <a:prstGeom prst="rect">
            <a:avLst/>
          </a:prstGeom>
        </p:spPr>
      </p:pic>
      <p:pic>
        <p:nvPicPr>
          <p:cNvPr id="12" name="Image 11">
            <a:extLst>
              <a:ext uri="{FF2B5EF4-FFF2-40B4-BE49-F238E27FC236}">
                <a16:creationId xmlns:a16="http://schemas.microsoft.com/office/drawing/2014/main" id="{5235022D-6653-4AC0-AE2A-220F37553F8D}"/>
              </a:ext>
            </a:extLst>
          </p:cNvPr>
          <p:cNvPicPr>
            <a:picLocks noChangeAspect="1"/>
          </p:cNvPicPr>
          <p:nvPr/>
        </p:nvPicPr>
        <p:blipFill>
          <a:blip r:embed="rId7"/>
          <a:stretch>
            <a:fillRect/>
          </a:stretch>
        </p:blipFill>
        <p:spPr>
          <a:xfrm>
            <a:off x="6446919" y="4682560"/>
            <a:ext cx="1336584" cy="889436"/>
          </a:xfrm>
          <a:prstGeom prst="rect">
            <a:avLst/>
          </a:prstGeom>
        </p:spPr>
      </p:pic>
      <p:pic>
        <p:nvPicPr>
          <p:cNvPr id="13" name="Image 12">
            <a:extLst>
              <a:ext uri="{FF2B5EF4-FFF2-40B4-BE49-F238E27FC236}">
                <a16:creationId xmlns:a16="http://schemas.microsoft.com/office/drawing/2014/main" id="{668E4166-5B9A-41F0-A5B0-85F0E6C0D5F2}"/>
              </a:ext>
            </a:extLst>
          </p:cNvPr>
          <p:cNvPicPr>
            <a:picLocks noChangeAspect="1"/>
          </p:cNvPicPr>
          <p:nvPr/>
        </p:nvPicPr>
        <p:blipFill>
          <a:blip r:embed="rId8"/>
          <a:stretch>
            <a:fillRect/>
          </a:stretch>
        </p:blipFill>
        <p:spPr>
          <a:xfrm>
            <a:off x="1217055" y="4542503"/>
            <a:ext cx="1299501" cy="1169550"/>
          </a:xfrm>
          <a:prstGeom prst="rect">
            <a:avLst/>
          </a:prstGeom>
        </p:spPr>
      </p:pic>
    </p:spTree>
    <p:extLst>
      <p:ext uri="{BB962C8B-B14F-4D97-AF65-F5344CB8AC3E}">
        <p14:creationId xmlns:p14="http://schemas.microsoft.com/office/powerpoint/2010/main" val="6149087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874190" y="1831276"/>
            <a:ext cx="7992888" cy="3195447"/>
          </a:xfrm>
        </p:spPr>
        <p:txBody>
          <a:bodyPr>
            <a:noAutofit/>
          </a:bodyPr>
          <a:lstStyle/>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Documentation et qualité des données</a:t>
            </a:r>
          </a:p>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rgbClr val="0066FF"/>
                </a:solidFill>
                <a:cs typeface="Arial" panose="020B0604020202020204" pitchFamily="34" charset="0"/>
              </a:rPr>
              <a:t>Stockage et sauvegarde</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chemeClr val="accent2">
                    <a:lumMod val="60000"/>
                    <a:lumOff val="40000"/>
                  </a:schemeClr>
                </a:solidFill>
                <a:cs typeface="Arial" panose="020B0604020202020204" pitchFamily="34" charset="0"/>
              </a:rPr>
              <a:t>Partage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Responsabilités et ressources</a:t>
            </a:r>
          </a:p>
          <a:p>
            <a:pPr>
              <a:spcBef>
                <a:spcPts val="600"/>
              </a:spcBef>
              <a:spcAft>
                <a:spcPts val="600"/>
              </a:spcAft>
              <a:buClr>
                <a:schemeClr val="accent2">
                  <a:lumMod val="60000"/>
                  <a:lumOff val="40000"/>
                </a:schemeClr>
              </a:buClr>
              <a:buAutoNum type="arabicPeriod"/>
            </a:pPr>
            <a:endParaRPr lang="fr-FR" sz="2400" b="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941B5335-F2AD-476B-BC5F-9259B44D87C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Contenu d’un PGD</a:t>
            </a:r>
          </a:p>
        </p:txBody>
      </p:sp>
    </p:spTree>
    <p:extLst>
      <p:ext uri="{BB962C8B-B14F-4D97-AF65-F5344CB8AC3E}">
        <p14:creationId xmlns:p14="http://schemas.microsoft.com/office/powerpoint/2010/main" val="33643656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79999"/>
            <a:ext cx="8335838" cy="1628921"/>
          </a:xfrm>
        </p:spPr>
        <p:txBody>
          <a:bodyPr>
            <a:noAutofit/>
          </a:bodyPr>
          <a:lstStyle/>
          <a:p>
            <a:pPr>
              <a:spcBef>
                <a:spcPts val="0"/>
              </a:spcBef>
              <a:spcAft>
                <a:spcPts val="300"/>
              </a:spcAft>
              <a:buClr>
                <a:schemeClr val="accent2">
                  <a:lumMod val="60000"/>
                  <a:lumOff val="40000"/>
                </a:schemeClr>
              </a:buClr>
              <a:buFont typeface="Wingdings" panose="05000000000000000000" pitchFamily="2" charset="2"/>
              <a:buChar char="Ø"/>
              <a:defRPr/>
            </a:pPr>
            <a:r>
              <a:rPr lang="fr-FR" sz="2400" dirty="0">
                <a:solidFill>
                  <a:srgbClr val="0066FF"/>
                </a:solidFill>
                <a:cs typeface="Arial" panose="020B0604020202020204" pitchFamily="34" charset="0"/>
              </a:rPr>
              <a:t>Partage des données (</a:t>
            </a:r>
            <a:r>
              <a:rPr lang="fr-FR" sz="2400" i="1" dirty="0">
                <a:solidFill>
                  <a:srgbClr val="0066FF"/>
                </a:solidFill>
                <a:cs typeface="Arial" panose="020B0604020202020204" pitchFamily="34" charset="0"/>
                <a:sym typeface="Wingdings" panose="05000000000000000000" pitchFamily="2" charset="2"/>
              </a:rPr>
              <a:t>Data sharing</a:t>
            </a:r>
            <a:r>
              <a:rPr lang="fr-FR" sz="2400" dirty="0">
                <a:solidFill>
                  <a:srgbClr val="0066FF"/>
                </a:solidFill>
                <a:cs typeface="Arial" panose="020B0604020202020204" pitchFamily="34" charset="0"/>
                <a:sym typeface="Wingdings" panose="05000000000000000000" pitchFamily="2" charset="2"/>
              </a:rPr>
              <a:t>) = </a:t>
            </a:r>
            <a:r>
              <a:rPr lang="fr-FR" sz="2400" dirty="0">
                <a:solidFill>
                  <a:srgbClr val="0066FF"/>
                </a:solidFill>
                <a:cs typeface="Arial" panose="020B0604020202020204" pitchFamily="34" charset="0"/>
              </a:rPr>
              <a:t>au-delà du projet </a:t>
            </a:r>
          </a:p>
          <a:p>
            <a:pPr marL="0" indent="0" defTabSz="180975">
              <a:spcBef>
                <a:spcPts val="0"/>
              </a:spcBef>
              <a:buClr>
                <a:schemeClr val="accent2">
                  <a:lumMod val="60000"/>
                  <a:lumOff val="40000"/>
                </a:schemeClr>
              </a:buClr>
              <a:buNone/>
            </a:pPr>
            <a:r>
              <a:rPr lang="fr-FR" sz="2000" dirty="0">
                <a:solidFill>
                  <a:srgbClr val="0066FF"/>
                </a:solidFill>
                <a:cs typeface="Arial" panose="020B0604020202020204" pitchFamily="34" charset="0"/>
              </a:rPr>
              <a:t>	</a:t>
            </a:r>
            <a:r>
              <a:rPr lang="fr-FR" sz="2200" dirty="0">
                <a:solidFill>
                  <a:srgbClr val="0066FF"/>
                </a:solidFill>
                <a:cs typeface="Arial" panose="020B0604020202020204" pitchFamily="34" charset="0"/>
              </a:rPr>
              <a:t>	</a:t>
            </a:r>
            <a:r>
              <a:rPr lang="fr-FR" sz="2200" dirty="0">
                <a:solidFill>
                  <a:srgbClr val="0066FF"/>
                </a:solidFill>
                <a:cs typeface="Arial" panose="020B0604020202020204" pitchFamily="34" charset="0"/>
                <a:sym typeface="Wingdings" panose="05000000000000000000" pitchFamily="2" charset="2"/>
              </a:rPr>
              <a:t>		 </a:t>
            </a:r>
            <a:r>
              <a:rPr lang="fr-FR" sz="2000" dirty="0">
                <a:cs typeface="Arial" panose="020B0604020202020204" pitchFamily="34" charset="0"/>
              </a:rPr>
              <a:t>être utile à d’autres chercheurs et d’autres acteurs</a:t>
            </a:r>
          </a:p>
          <a:p>
            <a:pPr marL="0" indent="0" defTabSz="179388">
              <a:spcBef>
                <a:spcPts val="300"/>
              </a:spcBef>
              <a:buClr>
                <a:schemeClr val="accent2">
                  <a:lumMod val="60000"/>
                  <a:lumOff val="40000"/>
                </a:schemeClr>
              </a:buClr>
              <a:buNone/>
              <a:tabLst>
                <a:tab pos="1073150" algn="l"/>
              </a:tabLst>
            </a:pPr>
            <a:r>
              <a:rPr lang="fr-FR" sz="2000" dirty="0">
                <a:cs typeface="Arial" panose="020B0604020202020204" pitchFamily="34" charset="0"/>
              </a:rPr>
              <a:t>	accroitre l’impact du projet</a:t>
            </a:r>
          </a:p>
          <a:p>
            <a:pPr marL="0" indent="0" defTabSz="179388">
              <a:spcBef>
                <a:spcPts val="300"/>
              </a:spcBef>
              <a:buClr>
                <a:schemeClr val="accent2">
                  <a:lumMod val="60000"/>
                  <a:lumOff val="40000"/>
                </a:schemeClr>
              </a:buClr>
              <a:buNone/>
              <a:tabLst>
                <a:tab pos="1073150" algn="l"/>
              </a:tabLst>
            </a:pPr>
            <a:r>
              <a:rPr lang="fr-FR" sz="2000" dirty="0">
                <a:cs typeface="Arial" panose="020B0604020202020204" pitchFamily="34" charset="0"/>
              </a:rPr>
              <a:t>	faire avancer la science et la société.</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Espace réservé du contenu 2">
            <a:extLst>
              <a:ext uri="{FF2B5EF4-FFF2-40B4-BE49-F238E27FC236}">
                <a16:creationId xmlns:a16="http://schemas.microsoft.com/office/drawing/2014/main" id="{1DBB5F76-6ED6-478F-943A-8757BFE7485C}"/>
              </a:ext>
            </a:extLst>
          </p:cNvPr>
          <p:cNvSpPr txBox="1">
            <a:spLocks/>
          </p:cNvSpPr>
          <p:nvPr/>
        </p:nvSpPr>
        <p:spPr>
          <a:xfrm>
            <a:off x="540000" y="2564904"/>
            <a:ext cx="7992440" cy="19820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0"/>
              </a:spcBef>
              <a:spcAft>
                <a:spcPts val="600"/>
              </a:spcAft>
              <a:buClr>
                <a:srgbClr val="E2007A">
                  <a:lumMod val="60000"/>
                  <a:lumOff val="40000"/>
                </a:srgbClr>
              </a:buClr>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Questions posées dans le PGD</a:t>
            </a:r>
          </a:p>
          <a:p>
            <a:pPr marL="895350" marR="0" lvl="0" indent="-265113" algn="l" defTabSz="914400" rtl="0" eaLnBrk="1" fontAlgn="auto" latinLnBrk="0" hangingPunct="1">
              <a:lnSpc>
                <a:spcPct val="100000"/>
              </a:lnSpc>
              <a:spcBef>
                <a:spcPts val="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Quelles données seront partagées ? </a:t>
            </a:r>
          </a:p>
          <a:p>
            <a:pPr marL="895350" marR="0" lvl="0" indent="-265113"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Où ? = dans quels entrepôts de données</a:t>
            </a:r>
          </a:p>
          <a:p>
            <a:pPr marL="895350" marR="0" lvl="0" indent="-265113"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Quand ?   </a:t>
            </a:r>
          </a:p>
          <a:p>
            <a:pPr marL="895350" marR="0" lvl="0" indent="-265113"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Comment ?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itre 1">
            <a:extLst>
              <a:ext uri="{FF2B5EF4-FFF2-40B4-BE49-F238E27FC236}">
                <a16:creationId xmlns:a16="http://schemas.microsoft.com/office/drawing/2014/main" id="{A4C11DAC-1D75-46C9-8F16-0475753A6472}"/>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rPr>
              <a:t>5. Partage des données </a:t>
            </a:r>
          </a:p>
        </p:txBody>
      </p:sp>
      <p:pic>
        <p:nvPicPr>
          <p:cNvPr id="12" name="Image 11">
            <a:extLst>
              <a:ext uri="{FF2B5EF4-FFF2-40B4-BE49-F238E27FC236}">
                <a16:creationId xmlns:a16="http://schemas.microsoft.com/office/drawing/2014/main" id="{2BB36DA7-30A3-42C6-90D9-FCF080530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344" y="44624"/>
            <a:ext cx="1440160" cy="979922"/>
          </a:xfrm>
          <a:prstGeom prst="rect">
            <a:avLst/>
          </a:prstGeom>
        </p:spPr>
      </p:pic>
      <p:grpSp>
        <p:nvGrpSpPr>
          <p:cNvPr id="13" name="Groupe 12">
            <a:extLst>
              <a:ext uri="{FF2B5EF4-FFF2-40B4-BE49-F238E27FC236}">
                <a16:creationId xmlns:a16="http://schemas.microsoft.com/office/drawing/2014/main" id="{A0C15A24-256A-43F6-BA63-F5A149E37A6E}"/>
              </a:ext>
            </a:extLst>
          </p:cNvPr>
          <p:cNvGrpSpPr/>
          <p:nvPr/>
        </p:nvGrpSpPr>
        <p:grpSpPr>
          <a:xfrm>
            <a:off x="395536" y="4939134"/>
            <a:ext cx="8550739" cy="1154162"/>
            <a:chOff x="719458" y="5636241"/>
            <a:chExt cx="7555752" cy="1154162"/>
          </a:xfrm>
        </p:grpSpPr>
        <p:sp>
          <p:nvSpPr>
            <p:cNvPr id="14" name="ZoneTexte 13">
              <a:extLst>
                <a:ext uri="{FF2B5EF4-FFF2-40B4-BE49-F238E27FC236}">
                  <a16:creationId xmlns:a16="http://schemas.microsoft.com/office/drawing/2014/main" id="{4E2A1CC5-06FF-4CA3-9A0B-B94DC9C2D435}"/>
                </a:ext>
              </a:extLst>
            </p:cNvPr>
            <p:cNvSpPr txBox="1"/>
            <p:nvPr/>
          </p:nvSpPr>
          <p:spPr>
            <a:xfrm>
              <a:off x="1332456" y="5636241"/>
              <a:ext cx="6942754" cy="1154162"/>
            </a:xfrm>
            <a:prstGeom prst="rect">
              <a:avLst/>
            </a:prstGeom>
            <a:noFill/>
          </p:spPr>
          <p:txBody>
            <a:bodyPr wrap="square" rtlCol="0">
              <a:spAutoFit/>
            </a:bodyPr>
            <a:lstStyle/>
            <a:p>
              <a:r>
                <a:rPr lang="fr-FR" sz="2200" b="1" dirty="0">
                  <a:solidFill>
                    <a:srgbClr val="00B050"/>
                  </a:solidFill>
                </a:rPr>
                <a:t>Dans la V1: montrez que le consortium du projet réfléchit à une stratégie de partage des données </a:t>
              </a:r>
            </a:p>
            <a:p>
              <a:pPr>
                <a:spcBef>
                  <a:spcPts val="600"/>
                </a:spcBef>
              </a:pPr>
              <a:r>
                <a:rPr lang="fr-FR" sz="2000" b="1" dirty="0">
                  <a:solidFill>
                    <a:srgbClr val="00B050"/>
                  </a:solidFill>
                </a:rPr>
                <a:t>       </a:t>
              </a:r>
              <a:r>
                <a:rPr lang="fr-FR" sz="2000" dirty="0"/>
                <a:t>Plus de détails dans la V2 puis complet dans la V3</a:t>
              </a:r>
            </a:p>
          </p:txBody>
        </p:sp>
        <p:sp>
          <p:nvSpPr>
            <p:cNvPr id="15" name="Flèche : droite 14">
              <a:extLst>
                <a:ext uri="{FF2B5EF4-FFF2-40B4-BE49-F238E27FC236}">
                  <a16:creationId xmlns:a16="http://schemas.microsoft.com/office/drawing/2014/main" id="{5B0BD573-42CF-4478-AC22-78EC43E49CD9}"/>
                </a:ext>
              </a:extLst>
            </p:cNvPr>
            <p:cNvSpPr/>
            <p:nvPr/>
          </p:nvSpPr>
          <p:spPr>
            <a:xfrm>
              <a:off x="719458" y="5734964"/>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16" name="ZoneTexte 15">
            <a:extLst>
              <a:ext uri="{FF2B5EF4-FFF2-40B4-BE49-F238E27FC236}">
                <a16:creationId xmlns:a16="http://schemas.microsoft.com/office/drawing/2014/main" id="{02DB7B9D-02F2-4516-892B-FF3D1CB6C7C5}"/>
              </a:ext>
            </a:extLst>
          </p:cNvPr>
          <p:cNvSpPr txBox="1"/>
          <p:nvPr/>
        </p:nvSpPr>
        <p:spPr>
          <a:xfrm flipH="1">
            <a:off x="1192233" y="4438273"/>
            <a:ext cx="7556231" cy="430887"/>
          </a:xfrm>
          <a:prstGeom prst="rect">
            <a:avLst/>
          </a:prstGeom>
          <a:noFill/>
        </p:spPr>
        <p:txBody>
          <a:bodyPr wrap="square" rtlCol="0">
            <a:spAutoFit/>
          </a:bodyPr>
          <a:lstStyle/>
          <a:p>
            <a:r>
              <a:rPr lang="fr-FR" sz="2200" dirty="0">
                <a:cs typeface="Arial" panose="020B0604020202020204" pitchFamily="34" charset="0"/>
                <a:sym typeface="Wingdings" panose="05000000000000000000" pitchFamily="2" charset="2"/>
              </a:rPr>
              <a:t> </a:t>
            </a:r>
            <a:r>
              <a:rPr lang="fr-FR" sz="2000" dirty="0">
                <a:cs typeface="Arial" panose="020B0604020202020204" pitchFamily="34" charset="0"/>
              </a:rPr>
              <a:t>Souvent réponses non connues au début du projet</a:t>
            </a:r>
          </a:p>
        </p:txBody>
      </p:sp>
    </p:spTree>
    <p:extLst>
      <p:ext uri="{BB962C8B-B14F-4D97-AF65-F5344CB8AC3E}">
        <p14:creationId xmlns:p14="http://schemas.microsoft.com/office/powerpoint/2010/main" val="110449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8491370" cy="766800"/>
          </a:xfrm>
        </p:spPr>
        <p:txBody>
          <a:bodyPr>
            <a:noAutofit/>
          </a:bodyPr>
          <a:lstStyle/>
          <a:p>
            <a:pPr>
              <a:spcBef>
                <a:spcPts val="600"/>
              </a:spcBef>
              <a:spcAft>
                <a:spcPts val="600"/>
              </a:spcAft>
              <a:buClr>
                <a:srgbClr val="0070C0"/>
              </a:buClr>
              <a:defRPr/>
            </a:pPr>
            <a:r>
              <a:rPr lang="fr-FR" sz="2400" dirty="0">
                <a:solidFill>
                  <a:srgbClr val="0066FF"/>
                </a:solidFill>
                <a:cs typeface="Arial" panose="020B0604020202020204" pitchFamily="34" charset="0"/>
              </a:rPr>
              <a:t>A minima, les jeux de données à l’origine des articles de recherche publiés</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3" name="Titre 1">
            <a:extLst>
              <a:ext uri="{FF2B5EF4-FFF2-40B4-BE49-F238E27FC236}">
                <a16:creationId xmlns:a16="http://schemas.microsoft.com/office/drawing/2014/main" id="{DDD4CD71-9D0C-4AB1-B36D-D782DEFC67AC}"/>
              </a:ext>
            </a:extLst>
          </p:cNvPr>
          <p:cNvSpPr txBox="1">
            <a:spLocks/>
          </p:cNvSpPr>
          <p:nvPr/>
        </p:nvSpPr>
        <p:spPr>
          <a:xfrm>
            <a:off x="4107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5.1 </a:t>
            </a:r>
            <a:r>
              <a:rPr lang="fr-FR" sz="4200" dirty="0"/>
              <a:t>Quelles données partager ?</a:t>
            </a:r>
          </a:p>
        </p:txBody>
      </p:sp>
      <p:pic>
        <p:nvPicPr>
          <p:cNvPr id="22" name="Image 21">
            <a:extLst>
              <a:ext uri="{FF2B5EF4-FFF2-40B4-BE49-F238E27FC236}">
                <a16:creationId xmlns:a16="http://schemas.microsoft.com/office/drawing/2014/main" id="{6F9C63D5-5172-4976-9211-6F3406E19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grpSp>
        <p:nvGrpSpPr>
          <p:cNvPr id="2" name="Groupe 1">
            <a:extLst>
              <a:ext uri="{FF2B5EF4-FFF2-40B4-BE49-F238E27FC236}">
                <a16:creationId xmlns:a16="http://schemas.microsoft.com/office/drawing/2014/main" id="{C567BDAB-B0D5-4322-A576-CF835AA20FB9}"/>
              </a:ext>
            </a:extLst>
          </p:cNvPr>
          <p:cNvGrpSpPr/>
          <p:nvPr/>
        </p:nvGrpSpPr>
        <p:grpSpPr>
          <a:xfrm>
            <a:off x="540000" y="1960198"/>
            <a:ext cx="8491370" cy="3919544"/>
            <a:chOff x="540000" y="1960198"/>
            <a:chExt cx="8491370" cy="3919544"/>
          </a:xfrm>
        </p:grpSpPr>
        <p:sp>
          <p:nvSpPr>
            <p:cNvPr id="25" name="Espace réservé du contenu 2">
              <a:extLst>
                <a:ext uri="{FF2B5EF4-FFF2-40B4-BE49-F238E27FC236}">
                  <a16:creationId xmlns:a16="http://schemas.microsoft.com/office/drawing/2014/main" id="{4E09780E-253F-44BE-9AAD-35BA1DA73498}"/>
                </a:ext>
              </a:extLst>
            </p:cNvPr>
            <p:cNvSpPr txBox="1">
              <a:spLocks/>
            </p:cNvSpPr>
            <p:nvPr/>
          </p:nvSpPr>
          <p:spPr>
            <a:xfrm>
              <a:off x="805518" y="2492896"/>
              <a:ext cx="8158970" cy="3386846"/>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Clr>
                  <a:srgbClr val="0070C0"/>
                </a:buClr>
                <a:buFont typeface="Arial" panose="020B0604020202020204" pitchFamily="34" charset="0"/>
                <a:buChar char="•"/>
                <a:defRPr/>
              </a:pPr>
              <a:r>
                <a:rPr lang="fr-FR" sz="2200" dirty="0">
                  <a:cs typeface="Arial" panose="020B0604020202020204" pitchFamily="34" charset="0"/>
                </a:rPr>
                <a:t>s’ils ont un potentiel de réutilisation</a:t>
              </a:r>
            </a:p>
            <a:p>
              <a:pPr>
                <a:spcBef>
                  <a:spcPts val="600"/>
                </a:spcBef>
                <a:spcAft>
                  <a:spcPts val="600"/>
                </a:spcAft>
                <a:buClr>
                  <a:srgbClr val="0070C0"/>
                </a:buClr>
                <a:buFont typeface="Arial" panose="020B0604020202020204" pitchFamily="34" charset="0"/>
                <a:buChar char="•"/>
                <a:defRPr/>
              </a:pPr>
              <a:r>
                <a:rPr lang="fr-FR" sz="2200" dirty="0">
                  <a:cs typeface="Arial" panose="020B0604020202020204" pitchFamily="34" charset="0"/>
                </a:rPr>
                <a:t>S’ils ont de la valeur scientifique, économique, historique, environnementale, sociétale, …</a:t>
              </a:r>
            </a:p>
            <a:p>
              <a:pPr>
                <a:spcBef>
                  <a:spcPts val="600"/>
                </a:spcBef>
                <a:spcAft>
                  <a:spcPts val="600"/>
                </a:spcAft>
                <a:buClr>
                  <a:srgbClr val="0070C0"/>
                </a:buClr>
                <a:buFont typeface="Arial" panose="020B0604020202020204" pitchFamily="34" charset="0"/>
                <a:buChar char="•"/>
                <a:defRPr/>
              </a:pPr>
              <a:r>
                <a:rPr lang="fr-FR" sz="2200" dirty="0">
                  <a:cs typeface="Arial" panose="020B0604020202020204" pitchFamily="34" charset="0"/>
                </a:rPr>
                <a:t>S’ils sont uniques, originaux, innovants, couteux</a:t>
              </a:r>
            </a:p>
            <a:p>
              <a:pPr>
                <a:spcBef>
                  <a:spcPts val="600"/>
                </a:spcBef>
                <a:spcAft>
                  <a:spcPts val="600"/>
                </a:spcAft>
                <a:buClr>
                  <a:srgbClr val="0070C0"/>
                </a:buClr>
                <a:buFont typeface="Arial" panose="020B0604020202020204" pitchFamily="34" charset="0"/>
                <a:buChar char="•"/>
                <a:defRPr/>
              </a:pPr>
              <a:r>
                <a:rPr lang="fr-FR" sz="2200" dirty="0">
                  <a:cs typeface="Arial" panose="020B0604020202020204" pitchFamily="34" charset="0"/>
                </a:rPr>
                <a:t>S’ils présentent un intérêt pour d’autres acteurs: </a:t>
              </a:r>
              <a:r>
                <a:rPr lang="fr-FR" sz="1800" dirty="0">
                  <a:cs typeface="Arial" panose="020B0604020202020204" pitchFamily="34" charset="0"/>
                </a:rPr>
                <a:t>scientifiques, citoyens, communautés locales, décideurs, </a:t>
              </a:r>
              <a:r>
                <a:rPr lang="fr-FR" sz="1800" dirty="0" err="1">
                  <a:cs typeface="Arial" panose="020B0604020202020204" pitchFamily="34" charset="0"/>
                </a:rPr>
                <a:t>ONGs</a:t>
              </a:r>
              <a:r>
                <a:rPr lang="fr-FR" sz="1800" dirty="0">
                  <a:cs typeface="Arial" panose="020B0604020202020204" pitchFamily="34" charset="0"/>
                </a:rPr>
                <a:t>, privés</a:t>
              </a:r>
            </a:p>
            <a:p>
              <a:pPr>
                <a:spcBef>
                  <a:spcPts val="600"/>
                </a:spcBef>
                <a:spcAft>
                  <a:spcPts val="600"/>
                </a:spcAft>
                <a:buClr>
                  <a:srgbClr val="0070C0"/>
                </a:buClr>
                <a:buFont typeface="Arial" panose="020B0604020202020204" pitchFamily="34" charset="0"/>
                <a:buChar char="•"/>
                <a:defRPr/>
              </a:pPr>
              <a:r>
                <a:rPr lang="fr-FR" sz="2200" dirty="0">
                  <a:cs typeface="Arial" panose="020B0604020202020204" pitchFamily="34" charset="0"/>
                </a:rPr>
                <a:t>S’ils peuvent faire avancer la science ou la société</a:t>
              </a:r>
            </a:p>
          </p:txBody>
        </p:sp>
        <p:sp>
          <p:nvSpPr>
            <p:cNvPr id="7" name="Espace réservé du contenu 2">
              <a:extLst>
                <a:ext uri="{FF2B5EF4-FFF2-40B4-BE49-F238E27FC236}">
                  <a16:creationId xmlns:a16="http://schemas.microsoft.com/office/drawing/2014/main" id="{72F79E71-36B8-4B6E-A195-57F4C9AB9847}"/>
                </a:ext>
              </a:extLst>
            </p:cNvPr>
            <p:cNvSpPr txBox="1">
              <a:spLocks/>
            </p:cNvSpPr>
            <p:nvPr/>
          </p:nvSpPr>
          <p:spPr>
            <a:xfrm>
              <a:off x="540000" y="1960198"/>
              <a:ext cx="8491370" cy="532698"/>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Clr>
                  <a:srgbClr val="0070C0"/>
                </a:buClr>
                <a:defRPr/>
              </a:pPr>
              <a:r>
                <a:rPr lang="fr-FR" sz="2400" dirty="0">
                  <a:solidFill>
                    <a:srgbClr val="0066FF"/>
                  </a:solidFill>
                  <a:cs typeface="Arial" panose="020B0604020202020204" pitchFamily="34" charset="0"/>
                </a:rPr>
                <a:t>Recommandé pour les autres jeux de données</a:t>
              </a:r>
            </a:p>
          </p:txBody>
        </p:sp>
      </p:grpSp>
    </p:spTree>
    <p:extLst>
      <p:ext uri="{BB962C8B-B14F-4D97-AF65-F5344CB8AC3E}">
        <p14:creationId xmlns:p14="http://schemas.microsoft.com/office/powerpoint/2010/main" val="25124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Titre 1">
            <a:extLst>
              <a:ext uri="{FF2B5EF4-FFF2-40B4-BE49-F238E27FC236}">
                <a16:creationId xmlns:a16="http://schemas.microsoft.com/office/drawing/2014/main" id="{62908DF3-1276-48B2-9577-A2CC92C735AD}"/>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00B050"/>
                </a:solidFill>
              </a:rPr>
              <a:t>5. Partage des données </a:t>
            </a:r>
          </a:p>
        </p:txBody>
      </p:sp>
      <p:sp>
        <p:nvSpPr>
          <p:cNvPr id="7" name="Espace réservé du contenu 2">
            <a:extLst>
              <a:ext uri="{FF2B5EF4-FFF2-40B4-BE49-F238E27FC236}">
                <a16:creationId xmlns:a16="http://schemas.microsoft.com/office/drawing/2014/main" id="{686E747C-9E36-4305-BB08-10D9BFD4F184}"/>
              </a:ext>
            </a:extLst>
          </p:cNvPr>
          <p:cNvSpPr txBox="1">
            <a:spLocks/>
          </p:cNvSpPr>
          <p:nvPr/>
        </p:nvSpPr>
        <p:spPr>
          <a:xfrm>
            <a:off x="540000" y="1080000"/>
            <a:ext cx="8491369"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defTabSz="914400">
              <a:spcBef>
                <a:spcPts val="600"/>
              </a:spcBef>
              <a:buClrTx/>
              <a:buFont typeface="Wingdings" panose="05000000000000000000" pitchFamily="2" charset="2"/>
              <a:buChar char="Ø"/>
              <a:defRPr/>
            </a:pPr>
            <a:r>
              <a:rPr lang="fr-FR" sz="2400" dirty="0">
                <a:solidFill>
                  <a:srgbClr val="0066FF"/>
                </a:solidFill>
                <a:cs typeface="Arial" panose="020B0604020202020204" pitchFamily="34" charset="0"/>
              </a:rPr>
              <a:t>Pourquoi les chercheurs déposent dans un entrepôt</a:t>
            </a:r>
          </a:p>
        </p:txBody>
      </p:sp>
      <p:pic>
        <p:nvPicPr>
          <p:cNvPr id="2" name="Image 1">
            <a:extLst>
              <a:ext uri="{FF2B5EF4-FFF2-40B4-BE49-F238E27FC236}">
                <a16:creationId xmlns:a16="http://schemas.microsoft.com/office/drawing/2014/main" id="{552D887B-7DF9-448A-B9E7-EACE10A336D0}"/>
              </a:ext>
            </a:extLst>
          </p:cNvPr>
          <p:cNvPicPr>
            <a:picLocks noChangeAspect="1"/>
          </p:cNvPicPr>
          <p:nvPr/>
        </p:nvPicPr>
        <p:blipFill>
          <a:blip r:embed="rId3"/>
          <a:stretch>
            <a:fillRect/>
          </a:stretch>
        </p:blipFill>
        <p:spPr>
          <a:xfrm>
            <a:off x="1051489" y="1580803"/>
            <a:ext cx="6904887" cy="5112843"/>
          </a:xfrm>
          <a:prstGeom prst="rect">
            <a:avLst/>
          </a:prstGeom>
        </p:spPr>
      </p:pic>
      <p:sp>
        <p:nvSpPr>
          <p:cNvPr id="9" name="ZoneTexte 8">
            <a:extLst>
              <a:ext uri="{FF2B5EF4-FFF2-40B4-BE49-F238E27FC236}">
                <a16:creationId xmlns:a16="http://schemas.microsoft.com/office/drawing/2014/main" id="{209CF129-40F4-4F7B-9385-A4D3ECE2F676}"/>
              </a:ext>
            </a:extLst>
          </p:cNvPr>
          <p:cNvSpPr txBox="1"/>
          <p:nvPr/>
        </p:nvSpPr>
        <p:spPr>
          <a:xfrm>
            <a:off x="5814864" y="6472860"/>
            <a:ext cx="3168352" cy="360040"/>
          </a:xfrm>
          <a:prstGeom prst="rect">
            <a:avLst/>
          </a:prstGeom>
        </p:spPr>
        <p:txBody>
          <a:bodyPr vert="horz" wrap="none" lIns="91440" tIns="45720" rIns="91440" bIns="45720" rtlCol="0">
            <a:normAutofit/>
          </a:bodyPr>
          <a:lstStyle/>
          <a:p>
            <a:pPr marL="720725" algn="just">
              <a:spcBef>
                <a:spcPts val="600"/>
              </a:spcBef>
              <a:buClr>
                <a:schemeClr val="accent2">
                  <a:lumMod val="60000"/>
                  <a:lumOff val="40000"/>
                </a:schemeClr>
              </a:buClr>
            </a:pPr>
            <a:r>
              <a:rPr lang="fr-FR" sz="1400" dirty="0" err="1">
                <a:cs typeface="Arial" panose="020B0604020202020204" pitchFamily="34" charset="0"/>
              </a:rPr>
              <a:t>European</a:t>
            </a:r>
            <a:r>
              <a:rPr lang="fr-FR" sz="1400" dirty="0">
                <a:cs typeface="Arial" panose="020B0604020202020204" pitchFamily="34" charset="0"/>
              </a:rPr>
              <a:t> Commission, 2022</a:t>
            </a:r>
          </a:p>
        </p:txBody>
      </p:sp>
      <p:sp>
        <p:nvSpPr>
          <p:cNvPr id="5" name="Parenthèse ouvrante 4">
            <a:extLst>
              <a:ext uri="{FF2B5EF4-FFF2-40B4-BE49-F238E27FC236}">
                <a16:creationId xmlns:a16="http://schemas.microsoft.com/office/drawing/2014/main" id="{8BA1E2E8-79FD-448C-BF8E-8A0649B06E47}"/>
              </a:ext>
            </a:extLst>
          </p:cNvPr>
          <p:cNvSpPr/>
          <p:nvPr/>
        </p:nvSpPr>
        <p:spPr>
          <a:xfrm>
            <a:off x="2555776" y="2852936"/>
            <a:ext cx="936104" cy="165618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Parenthèse ouvrante 10">
            <a:extLst>
              <a:ext uri="{FF2B5EF4-FFF2-40B4-BE49-F238E27FC236}">
                <a16:creationId xmlns:a16="http://schemas.microsoft.com/office/drawing/2014/main" id="{D650E3B8-81E4-4956-9183-4286F13E1B75}"/>
              </a:ext>
            </a:extLst>
          </p:cNvPr>
          <p:cNvSpPr/>
          <p:nvPr/>
        </p:nvSpPr>
        <p:spPr>
          <a:xfrm>
            <a:off x="1187624" y="1869989"/>
            <a:ext cx="936104" cy="910939"/>
          </a:xfrm>
          <a:prstGeom prst="leftBracket">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12" name="Image 11">
            <a:extLst>
              <a:ext uri="{FF2B5EF4-FFF2-40B4-BE49-F238E27FC236}">
                <a16:creationId xmlns:a16="http://schemas.microsoft.com/office/drawing/2014/main" id="{F7E034B3-FDC4-41B5-85FB-62CBE3AB9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Tree>
    <p:extLst>
      <p:ext uri="{BB962C8B-B14F-4D97-AF65-F5344CB8AC3E}">
        <p14:creationId xmlns:p14="http://schemas.microsoft.com/office/powerpoint/2010/main" val="617064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7E768278-8648-4138-AD2A-904ABB325088}"/>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6" name="Groupe 5">
            <a:extLst>
              <a:ext uri="{FF2B5EF4-FFF2-40B4-BE49-F238E27FC236}">
                <a16:creationId xmlns:a16="http://schemas.microsoft.com/office/drawing/2014/main" id="{8D76D827-1BDA-4205-8F26-9A63682F6CA3}"/>
              </a:ext>
            </a:extLst>
          </p:cNvPr>
          <p:cNvGrpSpPr/>
          <p:nvPr/>
        </p:nvGrpSpPr>
        <p:grpSpPr>
          <a:xfrm>
            <a:off x="4592482" y="1484784"/>
            <a:ext cx="4130675" cy="3108531"/>
            <a:chOff x="4592482" y="1593236"/>
            <a:chExt cx="4130675" cy="3108531"/>
          </a:xfrm>
        </p:grpSpPr>
        <p:grpSp>
          <p:nvGrpSpPr>
            <p:cNvPr id="18" name="Groupe 17">
              <a:extLst>
                <a:ext uri="{FF2B5EF4-FFF2-40B4-BE49-F238E27FC236}">
                  <a16:creationId xmlns:a16="http://schemas.microsoft.com/office/drawing/2014/main" id="{AD189E5B-739D-4BC4-A3CF-1A17EDE583CF}"/>
                </a:ext>
              </a:extLst>
            </p:cNvPr>
            <p:cNvGrpSpPr/>
            <p:nvPr/>
          </p:nvGrpSpPr>
          <p:grpSpPr>
            <a:xfrm>
              <a:off x="4592482" y="1593236"/>
              <a:ext cx="4130675" cy="3105149"/>
              <a:chOff x="4928862" y="3426688"/>
              <a:chExt cx="3998378" cy="3023484"/>
            </a:xfrm>
          </p:grpSpPr>
          <p:pic>
            <p:nvPicPr>
              <p:cNvPr id="17" name="Image 16">
                <a:extLst>
                  <a:ext uri="{FF2B5EF4-FFF2-40B4-BE49-F238E27FC236}">
                    <a16:creationId xmlns:a16="http://schemas.microsoft.com/office/drawing/2014/main" id="{B5B91339-38CE-47C4-A87E-BC37D8FC95FC}"/>
                  </a:ext>
                </a:extLst>
              </p:cNvPr>
              <p:cNvPicPr>
                <a:picLocks noChangeAspect="1"/>
              </p:cNvPicPr>
              <p:nvPr/>
            </p:nvPicPr>
            <p:blipFill>
              <a:blip r:embed="rId4"/>
              <a:stretch>
                <a:fillRect/>
              </a:stretch>
            </p:blipFill>
            <p:spPr>
              <a:xfrm>
                <a:off x="5145622" y="3426688"/>
                <a:ext cx="3590925" cy="600075"/>
              </a:xfrm>
              <a:prstGeom prst="rect">
                <a:avLst/>
              </a:prstGeom>
            </p:spPr>
          </p:pic>
          <p:pic>
            <p:nvPicPr>
              <p:cNvPr id="16" name="Image 15">
                <a:extLst>
                  <a:ext uri="{FF2B5EF4-FFF2-40B4-BE49-F238E27FC236}">
                    <a16:creationId xmlns:a16="http://schemas.microsoft.com/office/drawing/2014/main" id="{CAB984D8-F62D-4B02-8B6F-054BA8BA0823}"/>
                  </a:ext>
                </a:extLst>
              </p:cNvPr>
              <p:cNvPicPr>
                <a:picLocks noChangeAspect="1"/>
              </p:cNvPicPr>
              <p:nvPr/>
            </p:nvPicPr>
            <p:blipFill>
              <a:blip r:embed="rId5"/>
              <a:stretch>
                <a:fillRect/>
              </a:stretch>
            </p:blipFill>
            <p:spPr>
              <a:xfrm>
                <a:off x="4928862" y="3540062"/>
                <a:ext cx="3998378" cy="2910110"/>
              </a:xfrm>
              <a:prstGeom prst="rect">
                <a:avLst/>
              </a:prstGeom>
            </p:spPr>
          </p:pic>
        </p:grpSp>
        <p:sp>
          <p:nvSpPr>
            <p:cNvPr id="21" name="Rectangle : coins arrondis 20">
              <a:extLst>
                <a:ext uri="{FF2B5EF4-FFF2-40B4-BE49-F238E27FC236}">
                  <a16:creationId xmlns:a16="http://schemas.microsoft.com/office/drawing/2014/main" id="{B8105D6A-3A5F-4F98-9426-21F9E0C803C2}"/>
                </a:ext>
              </a:extLst>
            </p:cNvPr>
            <p:cNvSpPr/>
            <p:nvPr/>
          </p:nvSpPr>
          <p:spPr>
            <a:xfrm>
              <a:off x="4644008" y="3801221"/>
              <a:ext cx="3130160" cy="900546"/>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2" name="Rectangle 21">
            <a:extLst>
              <a:ext uri="{FF2B5EF4-FFF2-40B4-BE49-F238E27FC236}">
                <a16:creationId xmlns:a16="http://schemas.microsoft.com/office/drawing/2014/main" id="{D619329E-AF04-4B9B-8580-F83598634A35}"/>
              </a:ext>
            </a:extLst>
          </p:cNvPr>
          <p:cNvSpPr/>
          <p:nvPr/>
        </p:nvSpPr>
        <p:spPr>
          <a:xfrm>
            <a:off x="519111" y="4797152"/>
            <a:ext cx="8553200" cy="707886"/>
          </a:xfrm>
          <a:prstGeom prst="rect">
            <a:avLst/>
          </a:prstGeom>
        </p:spPr>
        <p:txBody>
          <a:bodyPr wrap="square">
            <a:spAutoFit/>
          </a:bodyPr>
          <a:lstStyle/>
          <a:p>
            <a:pPr marL="457200" marR="0" lvl="0" indent="-457200" algn="l" defTabSz="914400" rtl="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Char char="Ø"/>
              <a:tabLst/>
              <a:defRPr/>
            </a:pPr>
            <a:r>
              <a:rPr kumimoji="0" lang="fr-FR" sz="2000" b="0" i="0" u="none" strike="noStrike" kern="1200" cap="none" spc="0" normalizeH="0" baseline="0" noProof="0" dirty="0">
                <a:ln>
                  <a:noFill/>
                </a:ln>
                <a:solidFill>
                  <a:srgbClr val="0070C0"/>
                </a:solidFill>
                <a:effectLst/>
                <a:uLnTx/>
                <a:uFillTx/>
                <a:latin typeface="Arial"/>
                <a:ea typeface="+mn-ea"/>
                <a:cs typeface="+mn-cs"/>
              </a:rPr>
              <a:t>Si vous soumettez à de telles revues: </a:t>
            </a:r>
            <a:r>
              <a:rPr kumimoji="0" lang="fr-FR" sz="2000" b="0" i="0" u="none" strike="noStrike" kern="1200" cap="none" spc="0" normalizeH="0" baseline="0" noProof="0" dirty="0">
                <a:ln>
                  <a:noFill/>
                </a:ln>
                <a:solidFill>
                  <a:srgbClr val="E2007A">
                    <a:lumMod val="60000"/>
                    <a:lumOff val="40000"/>
                  </a:srgbClr>
                </a:solidFill>
                <a:effectLst/>
                <a:uLnTx/>
                <a:uFillTx/>
                <a:latin typeface="Arial"/>
                <a:ea typeface="+mn-ea"/>
                <a:cs typeface="+mn-cs"/>
              </a:rPr>
              <a:t>vos données doivent être prêtes à être déposées </a:t>
            </a:r>
            <a:r>
              <a:rPr kumimoji="0" lang="fr-FR" sz="2000" b="0" i="0" u="none" strike="noStrike" kern="1200" cap="none" spc="0" normalizeH="0" baseline="0" noProof="0" dirty="0">
                <a:ln>
                  <a:noFill/>
                </a:ln>
                <a:solidFill>
                  <a:srgbClr val="0070C0"/>
                </a:solidFill>
                <a:effectLst/>
                <a:uLnTx/>
                <a:uFillTx/>
                <a:latin typeface="Arial"/>
                <a:ea typeface="+mn-ea"/>
                <a:cs typeface="+mn-cs"/>
              </a:rPr>
              <a:t>dans un entrepôt si acceptation du manuscrit</a:t>
            </a:r>
          </a:p>
        </p:txBody>
      </p:sp>
      <p:sp>
        <p:nvSpPr>
          <p:cNvPr id="23" name="ZoneTexte 22">
            <a:extLst>
              <a:ext uri="{FF2B5EF4-FFF2-40B4-BE49-F238E27FC236}">
                <a16:creationId xmlns:a16="http://schemas.microsoft.com/office/drawing/2014/main" id="{BF95BA00-9D4F-482A-A925-A61263997512}"/>
              </a:ext>
            </a:extLst>
          </p:cNvPr>
          <p:cNvSpPr txBox="1"/>
          <p:nvPr/>
        </p:nvSpPr>
        <p:spPr>
          <a:xfrm>
            <a:off x="540000" y="1080000"/>
            <a:ext cx="8604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Outil d’aide : site internet Où publier </a:t>
            </a:r>
            <a:r>
              <a:rPr kumimoji="0" lang="fr-FR" sz="1400" b="0" i="0" u="none" strike="noStrike" kern="1200" cap="none" spc="0" normalizeH="0" baseline="0" noProof="0" dirty="0">
                <a:ln>
                  <a:noFill/>
                </a:ln>
                <a:solidFill>
                  <a:srgbClr val="00B050"/>
                </a:solidFill>
                <a:effectLst/>
                <a:uLnTx/>
                <a:uFillTx/>
                <a:latin typeface="Arial"/>
                <a:cs typeface="Times New Roman"/>
                <a:hlinkClick r:id="rId6"/>
              </a:rPr>
              <a:t>https://ou-publier.cirad.fr/</a:t>
            </a:r>
            <a:r>
              <a:rPr kumimoji="0" lang="fr-FR" sz="2400" b="0" i="0" u="none" strike="noStrike" kern="1200" cap="none" spc="0" normalizeH="0" baseline="0" noProof="0" dirty="0">
                <a:ln>
                  <a:noFill/>
                </a:ln>
                <a:solidFill>
                  <a:srgbClr val="0066FF"/>
                </a:solidFill>
                <a:effectLst/>
                <a:uLnTx/>
                <a:uFillTx/>
                <a:latin typeface="Arial"/>
                <a:cs typeface="Times New Roman"/>
              </a:rPr>
              <a:t> </a:t>
            </a:r>
          </a:p>
        </p:txBody>
      </p:sp>
      <p:grpSp>
        <p:nvGrpSpPr>
          <p:cNvPr id="5" name="Groupe 4">
            <a:extLst>
              <a:ext uri="{FF2B5EF4-FFF2-40B4-BE49-F238E27FC236}">
                <a16:creationId xmlns:a16="http://schemas.microsoft.com/office/drawing/2014/main" id="{30A3DFE3-33FB-4071-B1CD-AF5FDFD0B082}"/>
              </a:ext>
            </a:extLst>
          </p:cNvPr>
          <p:cNvGrpSpPr/>
          <p:nvPr/>
        </p:nvGrpSpPr>
        <p:grpSpPr>
          <a:xfrm>
            <a:off x="300894" y="1580998"/>
            <a:ext cx="4072252" cy="3072610"/>
            <a:chOff x="300894" y="1689450"/>
            <a:chExt cx="4072252" cy="3072610"/>
          </a:xfrm>
        </p:grpSpPr>
        <p:pic>
          <p:nvPicPr>
            <p:cNvPr id="4" name="Image 3">
              <a:extLst>
                <a:ext uri="{FF2B5EF4-FFF2-40B4-BE49-F238E27FC236}">
                  <a16:creationId xmlns:a16="http://schemas.microsoft.com/office/drawing/2014/main" id="{6D23D4CE-B43C-4C4F-926E-A65510DE90A4}"/>
                </a:ext>
              </a:extLst>
            </p:cNvPr>
            <p:cNvPicPr>
              <a:picLocks noChangeAspect="1"/>
            </p:cNvPicPr>
            <p:nvPr/>
          </p:nvPicPr>
          <p:blipFill>
            <a:blip r:embed="rId7"/>
            <a:stretch>
              <a:fillRect/>
            </a:stretch>
          </p:blipFill>
          <p:spPr>
            <a:xfrm>
              <a:off x="300894" y="1689450"/>
              <a:ext cx="4072252" cy="3062890"/>
            </a:xfrm>
            <a:prstGeom prst="rect">
              <a:avLst/>
            </a:prstGeom>
          </p:spPr>
        </p:pic>
        <p:sp>
          <p:nvSpPr>
            <p:cNvPr id="25" name="Rectangle : coins arrondis 24">
              <a:extLst>
                <a:ext uri="{FF2B5EF4-FFF2-40B4-BE49-F238E27FC236}">
                  <a16:creationId xmlns:a16="http://schemas.microsoft.com/office/drawing/2014/main" id="{88FE3C87-E8CA-49D4-9E22-EAC9C684C6B3}"/>
                </a:ext>
              </a:extLst>
            </p:cNvPr>
            <p:cNvSpPr/>
            <p:nvPr/>
          </p:nvSpPr>
          <p:spPr>
            <a:xfrm>
              <a:off x="390694" y="3861514"/>
              <a:ext cx="3982452" cy="900546"/>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6" name="Groupe 25">
            <a:extLst>
              <a:ext uri="{FF2B5EF4-FFF2-40B4-BE49-F238E27FC236}">
                <a16:creationId xmlns:a16="http://schemas.microsoft.com/office/drawing/2014/main" id="{668DE87A-1928-4A27-A66E-636C528746BF}"/>
              </a:ext>
            </a:extLst>
          </p:cNvPr>
          <p:cNvGrpSpPr/>
          <p:nvPr/>
        </p:nvGrpSpPr>
        <p:grpSpPr>
          <a:xfrm>
            <a:off x="2403315" y="5589240"/>
            <a:ext cx="3752861" cy="430887"/>
            <a:chOff x="854938" y="5528738"/>
            <a:chExt cx="3752861" cy="430887"/>
          </a:xfrm>
        </p:grpSpPr>
        <p:sp>
          <p:nvSpPr>
            <p:cNvPr id="27" name="ZoneTexte 26">
              <a:extLst>
                <a:ext uri="{FF2B5EF4-FFF2-40B4-BE49-F238E27FC236}">
                  <a16:creationId xmlns:a16="http://schemas.microsoft.com/office/drawing/2014/main" id="{6CEB7D08-76A2-4C1F-A569-DB13218DEA1B}"/>
                </a:ext>
              </a:extLst>
            </p:cNvPr>
            <p:cNvSpPr txBox="1"/>
            <p:nvPr/>
          </p:nvSpPr>
          <p:spPr>
            <a:xfrm>
              <a:off x="1502462" y="5528738"/>
              <a:ext cx="31053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Arial"/>
                  <a:ea typeface="+mn-ea"/>
                  <a:cs typeface="+mn-cs"/>
                </a:rPr>
                <a:t>Le PGD vous y aide !</a:t>
              </a:r>
              <a:endParaRPr kumimoji="0" lang="fr-FR" sz="2200" b="1" i="0" u="none" strike="noStrike" kern="1200" cap="none" spc="0" normalizeH="0" baseline="0" noProof="0" dirty="0">
                <a:ln>
                  <a:noFill/>
                </a:ln>
                <a:solidFill>
                  <a:srgbClr val="E2007A">
                    <a:lumMod val="60000"/>
                    <a:lumOff val="40000"/>
                  </a:srgbClr>
                </a:solidFill>
                <a:effectLst/>
                <a:uLnTx/>
                <a:uFillTx/>
                <a:latin typeface="Arial"/>
                <a:ea typeface="+mn-ea"/>
                <a:cs typeface="+mn-cs"/>
              </a:endParaRPr>
            </a:p>
          </p:txBody>
        </p:sp>
        <p:sp>
          <p:nvSpPr>
            <p:cNvPr id="28" name="Flèche : droite 27">
              <a:extLst>
                <a:ext uri="{FF2B5EF4-FFF2-40B4-BE49-F238E27FC236}">
                  <a16:creationId xmlns:a16="http://schemas.microsoft.com/office/drawing/2014/main" id="{40F231A1-87BF-4949-8541-58DF0793F7E9}"/>
                </a:ext>
              </a:extLst>
            </p:cNvPr>
            <p:cNvSpPr/>
            <p:nvPr/>
          </p:nvSpPr>
          <p:spPr>
            <a:xfrm>
              <a:off x="854938" y="5633739"/>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4" name="Titre 1">
            <a:extLst>
              <a:ext uri="{FF2B5EF4-FFF2-40B4-BE49-F238E27FC236}">
                <a16:creationId xmlns:a16="http://schemas.microsoft.com/office/drawing/2014/main" id="{B4795869-0D36-41D7-8147-A18D60A1E933}"/>
              </a:ext>
            </a:extLst>
          </p:cNvPr>
          <p:cNvSpPr txBox="1">
            <a:spLocks/>
          </p:cNvSpPr>
          <p:nvPr/>
        </p:nvSpPr>
        <p:spPr>
          <a:xfrm>
            <a:off x="61156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PGD : enjeu pour la publication</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Tree>
    <p:extLst>
      <p:ext uri="{BB962C8B-B14F-4D97-AF65-F5344CB8AC3E}">
        <p14:creationId xmlns:p14="http://schemas.microsoft.com/office/powerpoint/2010/main" val="90228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Titre 1">
            <a:extLst>
              <a:ext uri="{FF2B5EF4-FFF2-40B4-BE49-F238E27FC236}">
                <a16:creationId xmlns:a16="http://schemas.microsoft.com/office/drawing/2014/main" id="{62908DF3-1276-48B2-9577-A2CC92C735AD}"/>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00B050"/>
                </a:solidFill>
              </a:rPr>
              <a:t>5. Partage des données </a:t>
            </a:r>
          </a:p>
        </p:txBody>
      </p:sp>
      <p:sp>
        <p:nvSpPr>
          <p:cNvPr id="7" name="Espace réservé du contenu 2">
            <a:extLst>
              <a:ext uri="{FF2B5EF4-FFF2-40B4-BE49-F238E27FC236}">
                <a16:creationId xmlns:a16="http://schemas.microsoft.com/office/drawing/2014/main" id="{686E747C-9E36-4305-BB08-10D9BFD4F184}"/>
              </a:ext>
            </a:extLst>
          </p:cNvPr>
          <p:cNvSpPr txBox="1">
            <a:spLocks/>
          </p:cNvSpPr>
          <p:nvPr/>
        </p:nvSpPr>
        <p:spPr>
          <a:xfrm>
            <a:off x="540000" y="1080000"/>
            <a:ext cx="8491369"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defTabSz="914400">
              <a:spcBef>
                <a:spcPts val="600"/>
              </a:spcBef>
              <a:buClrTx/>
              <a:buFont typeface="Wingdings" panose="05000000000000000000" pitchFamily="2" charset="2"/>
              <a:buChar char="Ø"/>
              <a:defRPr/>
            </a:pPr>
            <a:r>
              <a:rPr lang="fr-FR" sz="2400" dirty="0">
                <a:solidFill>
                  <a:srgbClr val="0066FF"/>
                </a:solidFill>
                <a:cs typeface="Arial" panose="020B0604020202020204" pitchFamily="34" charset="0"/>
              </a:rPr>
              <a:t>Avantages du dépôt des données dans 1 entrepôt</a:t>
            </a:r>
          </a:p>
        </p:txBody>
      </p:sp>
      <p:pic>
        <p:nvPicPr>
          <p:cNvPr id="12" name="Image 11">
            <a:extLst>
              <a:ext uri="{FF2B5EF4-FFF2-40B4-BE49-F238E27FC236}">
                <a16:creationId xmlns:a16="http://schemas.microsoft.com/office/drawing/2014/main" id="{F7E034B3-FDC4-41B5-85FB-62CBE3AB9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
        <p:nvSpPr>
          <p:cNvPr id="10" name="Rectangle 9">
            <a:extLst>
              <a:ext uri="{FF2B5EF4-FFF2-40B4-BE49-F238E27FC236}">
                <a16:creationId xmlns:a16="http://schemas.microsoft.com/office/drawing/2014/main" id="{F249D99F-3257-47A8-A8B9-EFE4467C249D}"/>
              </a:ext>
            </a:extLst>
          </p:cNvPr>
          <p:cNvSpPr/>
          <p:nvPr/>
        </p:nvSpPr>
        <p:spPr>
          <a:xfrm>
            <a:off x="683568" y="1628800"/>
            <a:ext cx="8228570" cy="1077218"/>
          </a:xfrm>
          <a:prstGeom prst="rect">
            <a:avLst/>
          </a:prstGeom>
        </p:spPr>
        <p:txBody>
          <a:bodyPr wrap="square">
            <a:spAutoFit/>
          </a:bodyPr>
          <a:lstStyle/>
          <a:p>
            <a:pPr marL="361950" lvl="1" indent="-342900">
              <a:spcBef>
                <a:spcPts val="600"/>
              </a:spcBef>
              <a:spcAft>
                <a:spcPts val="600"/>
              </a:spcAft>
              <a:buClr>
                <a:schemeClr val="accent2">
                  <a:lumMod val="60000"/>
                  <a:lumOff val="40000"/>
                </a:schemeClr>
              </a:buClr>
              <a:buFont typeface="Arial" panose="020B0604020202020204" pitchFamily="34" charset="0"/>
              <a:buChar char="•"/>
            </a:pPr>
            <a:r>
              <a:rPr lang="fr-FR" dirty="0">
                <a:cs typeface="Times New Roman"/>
              </a:rPr>
              <a:t>Vous êtes identifié en tant que créateur des données </a:t>
            </a:r>
            <a:r>
              <a:rPr lang="fr-FR" dirty="0">
                <a:cs typeface="Times New Roman"/>
                <a:sym typeface="Wingdings" panose="05000000000000000000" pitchFamily="2" charset="2"/>
              </a:rPr>
              <a:t> </a:t>
            </a:r>
            <a:r>
              <a:rPr lang="fr-FR" dirty="0">
                <a:solidFill>
                  <a:srgbClr val="0066FF"/>
                </a:solidFill>
                <a:cs typeface="Times New Roman"/>
              </a:rPr>
              <a:t>visibilité sur votre travail et vos données</a:t>
            </a:r>
          </a:p>
          <a:p>
            <a:pPr marL="361950" lvl="1" indent="-342900">
              <a:spcBef>
                <a:spcPts val="600"/>
              </a:spcBef>
              <a:spcAft>
                <a:spcPts val="600"/>
              </a:spcAft>
              <a:buClr>
                <a:schemeClr val="accent2">
                  <a:lumMod val="60000"/>
                  <a:lumOff val="40000"/>
                </a:schemeClr>
              </a:buClr>
              <a:buFont typeface="Arial" panose="020B0604020202020204" pitchFamily="34" charset="0"/>
              <a:buChar char="•"/>
            </a:pPr>
            <a:r>
              <a:rPr lang="fr-FR" dirty="0">
                <a:cs typeface="Times New Roman"/>
              </a:rPr>
              <a:t>Vos données sont </a:t>
            </a:r>
            <a:r>
              <a:rPr lang="fr-FR" dirty="0">
                <a:solidFill>
                  <a:srgbClr val="0066FF"/>
                </a:solidFill>
                <a:cs typeface="Times New Roman"/>
              </a:rPr>
              <a:t>préservées sur le long terme</a:t>
            </a:r>
            <a:endParaRPr lang="fr-FR" sz="2000" dirty="0">
              <a:solidFill>
                <a:prstClr val="black"/>
              </a:solidFill>
            </a:endParaRPr>
          </a:p>
        </p:txBody>
      </p:sp>
      <p:sp>
        <p:nvSpPr>
          <p:cNvPr id="13" name="Rectangle 12">
            <a:extLst>
              <a:ext uri="{FF2B5EF4-FFF2-40B4-BE49-F238E27FC236}">
                <a16:creationId xmlns:a16="http://schemas.microsoft.com/office/drawing/2014/main" id="{280C4C11-0A9E-437A-9FAC-DCC648C2086F}"/>
              </a:ext>
            </a:extLst>
          </p:cNvPr>
          <p:cNvSpPr/>
          <p:nvPr/>
        </p:nvSpPr>
        <p:spPr>
          <a:xfrm>
            <a:off x="683568" y="2708920"/>
            <a:ext cx="8228570" cy="1631216"/>
          </a:xfrm>
          <a:prstGeom prst="rect">
            <a:avLst/>
          </a:prstGeom>
        </p:spPr>
        <p:txBody>
          <a:bodyPr wrap="square">
            <a:spAutoFit/>
          </a:bodyPr>
          <a:lstStyle/>
          <a:p>
            <a:pPr marL="361950" lvl="1" indent="-342900">
              <a:spcBef>
                <a:spcPts val="600"/>
              </a:spcBef>
              <a:spcAft>
                <a:spcPts val="600"/>
              </a:spcAft>
              <a:buClr>
                <a:schemeClr val="accent2">
                  <a:lumMod val="60000"/>
                  <a:lumOff val="40000"/>
                </a:schemeClr>
              </a:buClr>
              <a:buFont typeface="Arial" panose="020B0604020202020204" pitchFamily="34" charset="0"/>
              <a:buChar char="•"/>
            </a:pPr>
            <a:r>
              <a:rPr lang="fr-FR" dirty="0">
                <a:cs typeface="Times New Roman"/>
              </a:rPr>
              <a:t>Vous contribuez à la transparence et à l’intégrité des processus de recherche </a:t>
            </a:r>
            <a:r>
              <a:rPr lang="fr-FR" dirty="0">
                <a:cs typeface="Times New Roman"/>
                <a:sym typeface="Wingdings" panose="05000000000000000000" pitchFamily="2" charset="2"/>
              </a:rPr>
              <a:t> </a:t>
            </a:r>
            <a:r>
              <a:rPr lang="fr-FR" dirty="0">
                <a:solidFill>
                  <a:srgbClr val="3366FF"/>
                </a:solidFill>
                <a:cs typeface="Times New Roman"/>
                <a:sym typeface="Wingdings" panose="05000000000000000000" pitchFamily="2" charset="2"/>
              </a:rPr>
              <a:t>rigueur scientifique et bonnes pratiques de recherche</a:t>
            </a:r>
            <a:endParaRPr lang="fr-FR" dirty="0">
              <a:solidFill>
                <a:srgbClr val="3366FF"/>
              </a:solidFill>
              <a:cs typeface="Times New Roman"/>
            </a:endParaRPr>
          </a:p>
          <a:p>
            <a:pPr marL="361950" lvl="1" indent="-342900">
              <a:spcBef>
                <a:spcPts val="600"/>
              </a:spcBef>
              <a:spcAft>
                <a:spcPts val="600"/>
              </a:spcAft>
              <a:buClr>
                <a:schemeClr val="accent2">
                  <a:lumMod val="60000"/>
                  <a:lumOff val="40000"/>
                </a:schemeClr>
              </a:buClr>
              <a:buFont typeface="Arial" panose="020B0604020202020204" pitchFamily="34" charset="0"/>
              <a:buChar char="•"/>
            </a:pPr>
            <a:r>
              <a:rPr lang="fr-FR" dirty="0">
                <a:cs typeface="Times New Roman"/>
              </a:rPr>
              <a:t>Vous mettez vos données à disposition de la communauté et contribuez à la science ouverte et aux avancées scientifiques et sociétales                                                 		</a:t>
            </a:r>
            <a:r>
              <a:rPr lang="fr-FR" dirty="0">
                <a:cs typeface="Times New Roman"/>
                <a:sym typeface="Wingdings" panose="05000000000000000000" pitchFamily="2" charset="2"/>
              </a:rPr>
              <a:t> </a:t>
            </a:r>
            <a:r>
              <a:rPr lang="fr-FR" dirty="0">
                <a:solidFill>
                  <a:srgbClr val="0066FF"/>
                </a:solidFill>
                <a:cs typeface="Times New Roman"/>
                <a:sym typeface="Wingdings" panose="05000000000000000000" pitchFamily="2" charset="2"/>
              </a:rPr>
              <a:t>Satisfaction, fierté</a:t>
            </a:r>
            <a:endParaRPr lang="fr-FR" dirty="0">
              <a:solidFill>
                <a:srgbClr val="0066FF"/>
              </a:solidFill>
              <a:cs typeface="Times New Roman"/>
            </a:endParaRPr>
          </a:p>
        </p:txBody>
      </p:sp>
      <p:sp>
        <p:nvSpPr>
          <p:cNvPr id="14" name="Rectangle 13">
            <a:extLst>
              <a:ext uri="{FF2B5EF4-FFF2-40B4-BE49-F238E27FC236}">
                <a16:creationId xmlns:a16="http://schemas.microsoft.com/office/drawing/2014/main" id="{6E024228-C35C-473D-9126-FBEB16C0D115}"/>
              </a:ext>
            </a:extLst>
          </p:cNvPr>
          <p:cNvSpPr/>
          <p:nvPr/>
        </p:nvSpPr>
        <p:spPr>
          <a:xfrm>
            <a:off x="683568" y="4365104"/>
            <a:ext cx="8228570" cy="677108"/>
          </a:xfrm>
          <a:prstGeom prst="rect">
            <a:avLst/>
          </a:prstGeom>
        </p:spPr>
        <p:txBody>
          <a:bodyPr wrap="square">
            <a:spAutoFit/>
          </a:bodyPr>
          <a:lstStyle/>
          <a:p>
            <a:pPr marL="361950" lvl="1" indent="-342900">
              <a:spcBef>
                <a:spcPts val="600"/>
              </a:spcBef>
              <a:buClr>
                <a:schemeClr val="accent2">
                  <a:lumMod val="60000"/>
                  <a:lumOff val="40000"/>
                </a:schemeClr>
              </a:buClr>
              <a:buFont typeface="Arial" panose="020B0604020202020204" pitchFamily="34" charset="0"/>
              <a:buChar char="•"/>
            </a:pPr>
            <a:r>
              <a:rPr lang="fr-FR" dirty="0">
                <a:cs typeface="Times New Roman"/>
              </a:rPr>
              <a:t>Vos données sont visibles, accessibles et réutilisées</a:t>
            </a:r>
          </a:p>
          <a:p>
            <a:pPr marL="1789113" lvl="1">
              <a:spcAft>
                <a:spcPts val="600"/>
              </a:spcAft>
              <a:buClr>
                <a:schemeClr val="accent2">
                  <a:lumMod val="60000"/>
                  <a:lumOff val="40000"/>
                </a:schemeClr>
              </a:buClr>
            </a:pPr>
            <a:r>
              <a:rPr lang="fr-FR" dirty="0">
                <a:cs typeface="Times New Roman"/>
              </a:rPr>
              <a:t> </a:t>
            </a:r>
            <a:r>
              <a:rPr lang="fr-FR" dirty="0">
                <a:cs typeface="Times New Roman"/>
                <a:sym typeface="Wingdings" panose="05000000000000000000" pitchFamily="2" charset="2"/>
              </a:rPr>
              <a:t> </a:t>
            </a:r>
            <a:r>
              <a:rPr lang="fr-FR" dirty="0">
                <a:solidFill>
                  <a:srgbClr val="0066FF"/>
                </a:solidFill>
                <a:cs typeface="Times New Roman"/>
                <a:sym typeface="Wingdings" panose="05000000000000000000" pitchFamily="2" charset="2"/>
              </a:rPr>
              <a:t>vous êtes cité, reconnu</a:t>
            </a:r>
            <a:r>
              <a:rPr lang="fr-FR" sz="2000" dirty="0">
                <a:solidFill>
                  <a:prstClr val="black"/>
                </a:solidFill>
              </a:rPr>
              <a:t>    </a:t>
            </a:r>
          </a:p>
        </p:txBody>
      </p:sp>
      <p:grpSp>
        <p:nvGrpSpPr>
          <p:cNvPr id="15" name="Groupe 14">
            <a:extLst>
              <a:ext uri="{FF2B5EF4-FFF2-40B4-BE49-F238E27FC236}">
                <a16:creationId xmlns:a16="http://schemas.microsoft.com/office/drawing/2014/main" id="{0490C6A3-7715-414A-9C6B-9C7AE0CA3F78}"/>
              </a:ext>
            </a:extLst>
          </p:cNvPr>
          <p:cNvGrpSpPr/>
          <p:nvPr/>
        </p:nvGrpSpPr>
        <p:grpSpPr>
          <a:xfrm>
            <a:off x="5525877" y="4340136"/>
            <a:ext cx="3386261" cy="2341802"/>
            <a:chOff x="5652120" y="4118693"/>
            <a:chExt cx="3386261" cy="2341802"/>
          </a:xfrm>
        </p:grpSpPr>
        <p:grpSp>
          <p:nvGrpSpPr>
            <p:cNvPr id="16" name="Groupe 15">
              <a:extLst>
                <a:ext uri="{FF2B5EF4-FFF2-40B4-BE49-F238E27FC236}">
                  <a16:creationId xmlns:a16="http://schemas.microsoft.com/office/drawing/2014/main" id="{28ACD947-FEA2-48A3-8EB4-2EA81A792908}"/>
                </a:ext>
              </a:extLst>
            </p:cNvPr>
            <p:cNvGrpSpPr/>
            <p:nvPr/>
          </p:nvGrpSpPr>
          <p:grpSpPr>
            <a:xfrm>
              <a:off x="5922768" y="4118693"/>
              <a:ext cx="3115613" cy="2341802"/>
              <a:chOff x="5523823" y="4051811"/>
              <a:chExt cx="3382697" cy="2452892"/>
            </a:xfrm>
          </p:grpSpPr>
          <p:pic>
            <p:nvPicPr>
              <p:cNvPr id="18" name="Image 17">
                <a:extLst>
                  <a:ext uri="{FF2B5EF4-FFF2-40B4-BE49-F238E27FC236}">
                    <a16:creationId xmlns:a16="http://schemas.microsoft.com/office/drawing/2014/main" id="{8D405BFF-58D1-462E-B8F0-B712B4320189}"/>
                  </a:ext>
                </a:extLst>
              </p:cNvPr>
              <p:cNvPicPr>
                <a:picLocks noChangeAspect="1"/>
              </p:cNvPicPr>
              <p:nvPr/>
            </p:nvPicPr>
            <p:blipFill>
              <a:blip r:embed="rId4"/>
              <a:stretch>
                <a:fillRect/>
              </a:stretch>
            </p:blipFill>
            <p:spPr>
              <a:xfrm>
                <a:off x="6156306" y="4427413"/>
                <a:ext cx="2016224" cy="1717279"/>
              </a:xfrm>
              <a:prstGeom prst="rect">
                <a:avLst/>
              </a:prstGeom>
            </p:spPr>
          </p:pic>
          <p:sp>
            <p:nvSpPr>
              <p:cNvPr id="19" name="ZoneTexte 18">
                <a:extLst>
                  <a:ext uri="{FF2B5EF4-FFF2-40B4-BE49-F238E27FC236}">
                    <a16:creationId xmlns:a16="http://schemas.microsoft.com/office/drawing/2014/main" id="{2A244789-7A72-465B-B15D-20F132625278}"/>
                  </a:ext>
                </a:extLst>
              </p:cNvPr>
              <p:cNvSpPr txBox="1"/>
              <p:nvPr/>
            </p:nvSpPr>
            <p:spPr>
              <a:xfrm>
                <a:off x="5523823" y="6150089"/>
                <a:ext cx="1067225" cy="35461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r>
                  <a:rPr lang="fr-FR" dirty="0"/>
                  <a:t>notoriété</a:t>
                </a:r>
              </a:p>
            </p:txBody>
          </p:sp>
          <p:sp>
            <p:nvSpPr>
              <p:cNvPr id="20" name="ZoneTexte 19">
                <a:extLst>
                  <a:ext uri="{FF2B5EF4-FFF2-40B4-BE49-F238E27FC236}">
                    <a16:creationId xmlns:a16="http://schemas.microsoft.com/office/drawing/2014/main" id="{D3D7ABA1-8B3F-4409-9462-5ADA06D73D99}"/>
                  </a:ext>
                </a:extLst>
              </p:cNvPr>
              <p:cNvSpPr txBox="1"/>
              <p:nvPr/>
            </p:nvSpPr>
            <p:spPr>
              <a:xfrm>
                <a:off x="7448614" y="4051811"/>
                <a:ext cx="1447832"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r>
                  <a:rPr lang="fr-FR" dirty="0"/>
                  <a:t>collaborations</a:t>
                </a:r>
              </a:p>
            </p:txBody>
          </p:sp>
          <p:sp>
            <p:nvSpPr>
              <p:cNvPr id="21" name="ZoneTexte 20">
                <a:extLst>
                  <a:ext uri="{FF2B5EF4-FFF2-40B4-BE49-F238E27FC236}">
                    <a16:creationId xmlns:a16="http://schemas.microsoft.com/office/drawing/2014/main" id="{D500341E-B7BB-4F5A-B286-E26A5037ABF5}"/>
                  </a:ext>
                </a:extLst>
              </p:cNvPr>
              <p:cNvSpPr txBox="1"/>
              <p:nvPr/>
            </p:nvSpPr>
            <p:spPr>
              <a:xfrm>
                <a:off x="7501968" y="6106607"/>
                <a:ext cx="1404552"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r>
                  <a:rPr lang="fr-FR" dirty="0"/>
                  <a:t>financements</a:t>
                </a:r>
              </a:p>
            </p:txBody>
          </p:sp>
        </p:grpSp>
        <p:sp>
          <p:nvSpPr>
            <p:cNvPr id="17" name="ZoneTexte 16">
              <a:extLst>
                <a:ext uri="{FF2B5EF4-FFF2-40B4-BE49-F238E27FC236}">
                  <a16:creationId xmlns:a16="http://schemas.microsoft.com/office/drawing/2014/main" id="{A4AC63D6-55C6-4ED1-A7E2-38E9CAC4BDA5}"/>
                </a:ext>
              </a:extLst>
            </p:cNvPr>
            <p:cNvSpPr txBox="1"/>
            <p:nvPr/>
          </p:nvSpPr>
          <p:spPr>
            <a:xfrm>
              <a:off x="5652120" y="4973814"/>
              <a:ext cx="936475"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r>
                <a:rPr lang="fr-FR" dirty="0"/>
                <a:t>citations</a:t>
              </a:r>
            </a:p>
          </p:txBody>
        </p:sp>
      </p:grpSp>
    </p:spTree>
    <p:extLst>
      <p:ext uri="{BB962C8B-B14F-4D97-AF65-F5344CB8AC3E}">
        <p14:creationId xmlns:p14="http://schemas.microsoft.com/office/powerpoint/2010/main" val="32545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8491370" cy="476792"/>
          </a:xfrm>
        </p:spPr>
        <p:txBody>
          <a:bodyPr>
            <a:noAutofit/>
          </a:bodyPr>
          <a:lstStyle/>
          <a:p>
            <a:pPr>
              <a:spcBef>
                <a:spcPts val="0"/>
              </a:spcBef>
              <a:spcAft>
                <a:spcPts val="300"/>
              </a:spcAft>
              <a:buClr>
                <a:srgbClr val="0070C0"/>
              </a:buClr>
              <a:defRPr/>
            </a:pPr>
            <a:r>
              <a:rPr lang="fr-FR" sz="2400" dirty="0">
                <a:solidFill>
                  <a:srgbClr val="0066FF"/>
                </a:solidFill>
                <a:cs typeface="Arial" panose="020B0604020202020204" pitchFamily="34" charset="0"/>
              </a:rPr>
              <a:t>Exceptions acceptées pour raisons : </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6" name="ZoneTexte 15">
            <a:extLst>
              <a:ext uri="{FF2B5EF4-FFF2-40B4-BE49-F238E27FC236}">
                <a16:creationId xmlns:a16="http://schemas.microsoft.com/office/drawing/2014/main" id="{0168D4BB-5EE2-4595-986D-420E2C67D4AC}"/>
              </a:ext>
            </a:extLst>
          </p:cNvPr>
          <p:cNvSpPr txBox="1"/>
          <p:nvPr/>
        </p:nvSpPr>
        <p:spPr>
          <a:xfrm>
            <a:off x="540000" y="4221088"/>
            <a:ext cx="8311370" cy="144655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57200" lvl="0" indent="-457200" algn="l" defTabSz="457200">
              <a:spcBef>
                <a:spcPts val="0"/>
              </a:spcBef>
              <a:spcAft>
                <a:spcPts val="300"/>
              </a:spcAft>
              <a:buFont typeface="Wingdings" panose="05000000000000000000" pitchFamily="2" charset="2"/>
              <a:buChar char="§"/>
              <a:defRPr/>
            </a:pPr>
            <a:r>
              <a:rPr lang="fr-FR" sz="2400" dirty="0">
                <a:solidFill>
                  <a:srgbClr val="0066FF"/>
                </a:solidFill>
                <a:ea typeface="+mn-ea"/>
                <a:cs typeface="Arial" panose="020B0604020202020204" pitchFamily="34" charset="0"/>
              </a:rPr>
              <a:t>Restriction d’accès et de réutilisation</a:t>
            </a:r>
          </a:p>
          <a:p>
            <a:pPr marL="742950" lvl="1" indent="-285750" defTabSz="457200">
              <a:spcBef>
                <a:spcPts val="300"/>
              </a:spcBef>
              <a:buClr>
                <a:srgbClr val="0070C0"/>
              </a:buClr>
              <a:buFont typeface="Arial" panose="020B0604020202020204" pitchFamily="34" charset="0"/>
              <a:buChar char="•"/>
              <a:defRPr/>
            </a:pPr>
            <a:r>
              <a:rPr lang="fr-FR" dirty="0">
                <a:solidFill>
                  <a:schemeClr val="tx1"/>
                </a:solidFill>
                <a:cs typeface="Arial" panose="020B0604020202020204" pitchFamily="34" charset="0"/>
              </a:rPr>
              <a:t>Accès seulement sur demande dans un premier temps</a:t>
            </a:r>
          </a:p>
          <a:p>
            <a:pPr marL="742950" lvl="1" indent="-285750" defTabSz="457200">
              <a:spcBef>
                <a:spcPts val="300"/>
              </a:spcBef>
              <a:buClr>
                <a:srgbClr val="0070C0"/>
              </a:buClr>
              <a:buFont typeface="Arial" panose="020B0604020202020204" pitchFamily="34" charset="0"/>
              <a:buChar char="•"/>
              <a:defRPr/>
            </a:pPr>
            <a:r>
              <a:rPr lang="fr-FR" dirty="0">
                <a:solidFill>
                  <a:schemeClr val="tx1"/>
                </a:solidFill>
                <a:cs typeface="Arial" panose="020B0604020202020204" pitchFamily="34" charset="0"/>
              </a:rPr>
              <a:t>Accès </a:t>
            </a:r>
            <a:r>
              <a:rPr lang="fr-FR" dirty="0" err="1">
                <a:solidFill>
                  <a:schemeClr val="tx1"/>
                </a:solidFill>
                <a:cs typeface="Arial" panose="020B0604020202020204" pitchFamily="34" charset="0"/>
              </a:rPr>
              <a:t>apres</a:t>
            </a:r>
            <a:r>
              <a:rPr lang="fr-FR" dirty="0">
                <a:solidFill>
                  <a:schemeClr val="tx1"/>
                </a:solidFill>
                <a:cs typeface="Arial" panose="020B0604020202020204" pitchFamily="34" charset="0"/>
              </a:rPr>
              <a:t> embargo pour publication ou brevet</a:t>
            </a:r>
          </a:p>
          <a:p>
            <a:pPr marL="742950" lvl="1" indent="-285750" defTabSz="457200">
              <a:spcBef>
                <a:spcPts val="300"/>
              </a:spcBef>
              <a:buClr>
                <a:srgbClr val="0070C0"/>
              </a:buClr>
              <a:buFont typeface="Arial" panose="020B0604020202020204" pitchFamily="34" charset="0"/>
              <a:buChar char="•"/>
              <a:defRPr/>
            </a:pPr>
            <a:r>
              <a:rPr lang="fr-FR" dirty="0">
                <a:solidFill>
                  <a:schemeClr val="tx1"/>
                </a:solidFill>
                <a:cs typeface="Arial" panose="020B0604020202020204" pitchFamily="34" charset="0"/>
              </a:rPr>
              <a:t>Attribution de licences restrictives (ex: pas d’utilisation commerciale)</a:t>
            </a:r>
          </a:p>
        </p:txBody>
      </p:sp>
      <p:sp>
        <p:nvSpPr>
          <p:cNvPr id="15" name="Espace réservé du contenu 2">
            <a:extLst>
              <a:ext uri="{FF2B5EF4-FFF2-40B4-BE49-F238E27FC236}">
                <a16:creationId xmlns:a16="http://schemas.microsoft.com/office/drawing/2014/main" id="{87B76B49-DC5C-4674-8C0A-41CAA513F8E0}"/>
              </a:ext>
            </a:extLst>
          </p:cNvPr>
          <p:cNvSpPr txBox="1">
            <a:spLocks/>
          </p:cNvSpPr>
          <p:nvPr/>
        </p:nvSpPr>
        <p:spPr>
          <a:xfrm>
            <a:off x="540000" y="1484784"/>
            <a:ext cx="8491370" cy="2853056"/>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300"/>
              </a:spcBef>
              <a:spcAft>
                <a:spcPts val="600"/>
              </a:spcAft>
              <a:buClr>
                <a:srgbClr val="0070C0"/>
              </a:buClr>
              <a:buFont typeface="Arial" panose="020B0604020202020204" pitchFamily="34" charset="0"/>
              <a:buChar char="•"/>
              <a:defRPr/>
            </a:pPr>
            <a:r>
              <a:rPr lang="fr-FR" sz="1800" dirty="0">
                <a:cs typeface="Arial" panose="020B0604020202020204" pitchFamily="34" charset="0"/>
              </a:rPr>
              <a:t>Ethiques, données non anonymisées, de santé, </a:t>
            </a:r>
          </a:p>
          <a:p>
            <a:pPr lvl="1">
              <a:spcBef>
                <a:spcPts val="300"/>
              </a:spcBef>
              <a:buClr>
                <a:srgbClr val="0070C0"/>
              </a:buClr>
              <a:buFont typeface="Arial" panose="020B0604020202020204" pitchFamily="34" charset="0"/>
              <a:buChar char="•"/>
              <a:defRPr/>
            </a:pPr>
            <a:r>
              <a:rPr lang="fr-FR" sz="1800" dirty="0"/>
              <a:t>Protection des droits humains, des savoirs autochtones</a:t>
            </a:r>
            <a:endParaRPr lang="fr-FR" sz="1800" dirty="0">
              <a:cs typeface="Arial" panose="020B0604020202020204" pitchFamily="34" charset="0"/>
            </a:endParaRPr>
          </a:p>
          <a:p>
            <a:pPr lvl="2">
              <a:spcBef>
                <a:spcPts val="0"/>
              </a:spcBef>
              <a:spcAft>
                <a:spcPts val="600"/>
              </a:spcAft>
              <a:buClr>
                <a:srgbClr val="0070C0"/>
              </a:buClr>
              <a:buFont typeface="Arial" panose="020B0604020202020204" pitchFamily="34" charset="0"/>
              <a:buChar char="•"/>
              <a:defRPr/>
            </a:pPr>
            <a:r>
              <a:rPr lang="fr-FR" sz="1600" dirty="0">
                <a:cs typeface="Arial" panose="020B0604020202020204" pitchFamily="34" charset="0"/>
              </a:rPr>
              <a:t>Risque d’impact sur des personnes, des communautés </a:t>
            </a:r>
          </a:p>
          <a:p>
            <a:pPr lvl="1">
              <a:spcBef>
                <a:spcPts val="300"/>
              </a:spcBef>
              <a:buClr>
                <a:srgbClr val="0070C0"/>
              </a:buClr>
              <a:buFont typeface="Arial" panose="020B0604020202020204" pitchFamily="34" charset="0"/>
              <a:buChar char="•"/>
              <a:defRPr/>
            </a:pPr>
            <a:r>
              <a:rPr lang="fr-FR" sz="1800" dirty="0"/>
              <a:t>Protection d’</a:t>
            </a:r>
            <a:r>
              <a:rPr lang="fr-FR" sz="1800" dirty="0" err="1"/>
              <a:t>ecosystèmes</a:t>
            </a:r>
            <a:r>
              <a:rPr lang="fr-FR" sz="1800" dirty="0"/>
              <a:t>, d’espèces rares, menacées ou en danger </a:t>
            </a:r>
          </a:p>
          <a:p>
            <a:pPr lvl="2">
              <a:spcBef>
                <a:spcPts val="0"/>
              </a:spcBef>
              <a:spcAft>
                <a:spcPts val="600"/>
              </a:spcAft>
              <a:buClr>
                <a:srgbClr val="0070C0"/>
              </a:buClr>
              <a:buFont typeface="Arial" panose="020B0604020202020204" pitchFamily="34" charset="0"/>
              <a:buChar char="•"/>
              <a:defRPr/>
            </a:pPr>
            <a:r>
              <a:rPr lang="fr-FR" sz="1600" dirty="0">
                <a:cs typeface="Arial" panose="020B0604020202020204" pitchFamily="34" charset="0"/>
              </a:rPr>
              <a:t>Risque d’impact sur l’environnement, la biodiversité,…</a:t>
            </a:r>
          </a:p>
          <a:p>
            <a:pPr lvl="1">
              <a:spcBef>
                <a:spcPts val="300"/>
              </a:spcBef>
              <a:spcAft>
                <a:spcPts val="300"/>
              </a:spcAft>
              <a:buClr>
                <a:srgbClr val="0070C0"/>
              </a:buClr>
              <a:buFont typeface="Arial" panose="020B0604020202020204" pitchFamily="34" charset="0"/>
              <a:buChar char="•"/>
              <a:defRPr/>
            </a:pPr>
            <a:r>
              <a:rPr lang="fr-FR" sz="1800" dirty="0">
                <a:cs typeface="Arial" panose="020B0604020202020204" pitchFamily="34" charset="0"/>
              </a:rPr>
              <a:t>Protection des droits de PI, partenariat privé, confidentialité, </a:t>
            </a:r>
          </a:p>
          <a:p>
            <a:pPr lvl="1">
              <a:spcBef>
                <a:spcPts val="300"/>
              </a:spcBef>
              <a:spcAft>
                <a:spcPts val="300"/>
              </a:spcAft>
              <a:buClr>
                <a:srgbClr val="0070C0"/>
              </a:buClr>
              <a:buFont typeface="Arial" panose="020B0604020202020204" pitchFamily="34" charset="0"/>
              <a:buChar char="•"/>
              <a:defRPr/>
            </a:pPr>
            <a:r>
              <a:rPr lang="fr-FR" sz="1800" dirty="0">
                <a:cs typeface="Arial" panose="020B0604020202020204" pitchFamily="34" charset="0"/>
              </a:rPr>
              <a:t>Droits d’auteurs, droit du secret, sécurité nationale….</a:t>
            </a:r>
          </a:p>
          <a:p>
            <a:pPr lvl="1">
              <a:spcBef>
                <a:spcPts val="300"/>
              </a:spcBef>
              <a:spcAft>
                <a:spcPts val="300"/>
              </a:spcAft>
              <a:buClr>
                <a:srgbClr val="0070C0"/>
              </a:buClr>
              <a:buFont typeface="Arial" panose="020B0604020202020204" pitchFamily="34" charset="0"/>
              <a:buChar char="•"/>
              <a:defRPr/>
            </a:pPr>
            <a:r>
              <a:rPr lang="fr-FR" sz="1800" dirty="0">
                <a:cs typeface="Arial" panose="020B0604020202020204" pitchFamily="34" charset="0"/>
              </a:rPr>
              <a:t>Données stratégiques que vous souhaitez exploiter </a:t>
            </a:r>
            <a:endParaRPr lang="fr-FR" sz="2400" dirty="0">
              <a:solidFill>
                <a:srgbClr val="0066FF"/>
              </a:solidFill>
              <a:cs typeface="Arial" panose="020B0604020202020204" pitchFamily="34" charset="0"/>
            </a:endParaRPr>
          </a:p>
        </p:txBody>
      </p:sp>
      <p:grpSp>
        <p:nvGrpSpPr>
          <p:cNvPr id="9" name="Groupe 8">
            <a:extLst>
              <a:ext uri="{FF2B5EF4-FFF2-40B4-BE49-F238E27FC236}">
                <a16:creationId xmlns:a16="http://schemas.microsoft.com/office/drawing/2014/main" id="{C5D328C3-8E80-45C0-B338-ECCAFF940C95}"/>
              </a:ext>
            </a:extLst>
          </p:cNvPr>
          <p:cNvGrpSpPr/>
          <p:nvPr/>
        </p:nvGrpSpPr>
        <p:grpSpPr>
          <a:xfrm>
            <a:off x="2195736" y="5733256"/>
            <a:ext cx="4785195" cy="461665"/>
            <a:chOff x="854938" y="5528738"/>
            <a:chExt cx="4785195" cy="461665"/>
          </a:xfrm>
        </p:grpSpPr>
        <p:sp>
          <p:nvSpPr>
            <p:cNvPr id="10" name="ZoneTexte 9">
              <a:extLst>
                <a:ext uri="{FF2B5EF4-FFF2-40B4-BE49-F238E27FC236}">
                  <a16:creationId xmlns:a16="http://schemas.microsoft.com/office/drawing/2014/main" id="{D5CD8E6F-E8F2-4A01-8F29-738902B78D5B}"/>
                </a:ext>
              </a:extLst>
            </p:cNvPr>
            <p:cNvSpPr txBox="1"/>
            <p:nvPr/>
          </p:nvSpPr>
          <p:spPr>
            <a:xfrm>
              <a:off x="1502462" y="5528738"/>
              <a:ext cx="4137671" cy="461665"/>
            </a:xfrm>
            <a:prstGeom prst="rect">
              <a:avLst/>
            </a:prstGeom>
            <a:noFill/>
          </p:spPr>
          <p:txBody>
            <a:bodyPr wrap="none" rtlCol="0">
              <a:spAutoFit/>
            </a:bodyPr>
            <a:lstStyle/>
            <a:p>
              <a:r>
                <a:rPr lang="fr-FR" sz="2400" dirty="0">
                  <a:solidFill>
                    <a:srgbClr val="3366FF"/>
                  </a:solidFill>
                </a:rPr>
                <a:t>Doit être justifié dans le PGD</a:t>
              </a:r>
            </a:p>
          </p:txBody>
        </p:sp>
        <p:sp>
          <p:nvSpPr>
            <p:cNvPr id="11" name="Flèche : droite 10">
              <a:extLst>
                <a:ext uri="{FF2B5EF4-FFF2-40B4-BE49-F238E27FC236}">
                  <a16:creationId xmlns:a16="http://schemas.microsoft.com/office/drawing/2014/main" id="{E3DE5018-3C4B-4C4B-B54F-63BCAB5CADBE}"/>
                </a:ext>
              </a:extLst>
            </p:cNvPr>
            <p:cNvSpPr/>
            <p:nvPr/>
          </p:nvSpPr>
          <p:spPr>
            <a:xfrm>
              <a:off x="854938" y="5655171"/>
              <a:ext cx="607023" cy="245659"/>
            </a:xfrm>
            <a:prstGeom prs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12" name="Titre 1">
            <a:extLst>
              <a:ext uri="{FF2B5EF4-FFF2-40B4-BE49-F238E27FC236}">
                <a16:creationId xmlns:a16="http://schemas.microsoft.com/office/drawing/2014/main" id="{181E57B8-2310-4ADC-9CD9-AB59F1E10D28}"/>
              </a:ext>
            </a:extLst>
          </p:cNvPr>
          <p:cNvSpPr txBox="1">
            <a:spLocks/>
          </p:cNvSpPr>
          <p:nvPr/>
        </p:nvSpPr>
        <p:spPr>
          <a:xfrm>
            <a:off x="4107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5.1 </a:t>
            </a:r>
            <a:r>
              <a:rPr lang="fr-FR" sz="4200" dirty="0"/>
              <a:t>Quelles données partager ?</a:t>
            </a:r>
          </a:p>
        </p:txBody>
      </p:sp>
      <p:pic>
        <p:nvPicPr>
          <p:cNvPr id="14" name="Image 13">
            <a:extLst>
              <a:ext uri="{FF2B5EF4-FFF2-40B4-BE49-F238E27FC236}">
                <a16:creationId xmlns:a16="http://schemas.microsoft.com/office/drawing/2014/main" id="{419DC2F3-07B0-49D9-B062-85A3DC086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Tree>
    <p:extLst>
      <p:ext uri="{BB962C8B-B14F-4D97-AF65-F5344CB8AC3E}">
        <p14:creationId xmlns:p14="http://schemas.microsoft.com/office/powerpoint/2010/main" val="11350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8491370" cy="1529648"/>
          </a:xfrm>
        </p:spPr>
        <p:txBody>
          <a:bodyPr>
            <a:noAutofit/>
          </a:bodyPr>
          <a:lstStyle/>
          <a:p>
            <a:pPr>
              <a:spcBef>
                <a:spcPts val="600"/>
              </a:spcBef>
              <a:buClr>
                <a:srgbClr val="0070C0"/>
              </a:buClr>
              <a:defRPr/>
            </a:pPr>
            <a:r>
              <a:rPr lang="fr-FR" sz="2200" dirty="0">
                <a:solidFill>
                  <a:srgbClr val="0066FF"/>
                </a:solidFill>
                <a:cs typeface="Arial" panose="020B0604020202020204" pitchFamily="34" charset="0"/>
              </a:rPr>
              <a:t>Préciser si certaines données ne seront pas conservées</a:t>
            </a:r>
          </a:p>
          <a:p>
            <a:pPr marL="0" indent="0">
              <a:spcBef>
                <a:spcPts val="0"/>
              </a:spcBef>
              <a:buClr>
                <a:srgbClr val="0070C0"/>
              </a:buClr>
              <a:buNone/>
              <a:defRPr/>
            </a:pPr>
            <a:r>
              <a:rPr lang="fr-FR" sz="2400" dirty="0">
                <a:solidFill>
                  <a:srgbClr val="0066FF"/>
                </a:solidFill>
                <a:cs typeface="Arial" panose="020B0604020202020204" pitchFamily="34" charset="0"/>
              </a:rPr>
              <a:t>	</a:t>
            </a:r>
            <a:r>
              <a:rPr lang="fr-FR" sz="2000" dirty="0">
                <a:cs typeface="Arial" panose="020B0604020202020204" pitchFamily="34" charset="0"/>
              </a:rPr>
              <a:t>Et selon quels critères de choix</a:t>
            </a:r>
          </a:p>
          <a:p>
            <a:pPr>
              <a:spcBef>
                <a:spcPts val="600"/>
              </a:spcBef>
              <a:spcAft>
                <a:spcPts val="600"/>
              </a:spcAft>
              <a:buClr>
                <a:srgbClr val="0070C0"/>
              </a:buClr>
              <a:defRPr/>
            </a:pPr>
            <a:r>
              <a:rPr lang="fr-FR" sz="2200" dirty="0">
                <a:solidFill>
                  <a:srgbClr val="0066FF"/>
                </a:solidFill>
                <a:cs typeface="Arial" panose="020B0604020202020204" pitchFamily="34" charset="0"/>
              </a:rPr>
              <a:t>ou doivent être détruites pour des raisons contractuelles, légales ou réglementaires.</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3" name="Titre 1">
            <a:extLst>
              <a:ext uri="{FF2B5EF4-FFF2-40B4-BE49-F238E27FC236}">
                <a16:creationId xmlns:a16="http://schemas.microsoft.com/office/drawing/2014/main" id="{DDD4CD71-9D0C-4AB1-B36D-D782DEFC67AC}"/>
              </a:ext>
            </a:extLst>
          </p:cNvPr>
          <p:cNvSpPr txBox="1">
            <a:spLocks/>
          </p:cNvSpPr>
          <p:nvPr/>
        </p:nvSpPr>
        <p:spPr>
          <a:xfrm>
            <a:off x="4107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5.1 </a:t>
            </a:r>
            <a:r>
              <a:rPr kumimoji="0" lang="fr-FR" sz="4200" b="0" i="0" u="none" strike="noStrike" kern="1200" cap="none" spc="0" normalizeH="0" baseline="0" noProof="0" dirty="0">
                <a:ln>
                  <a:noFill/>
                </a:ln>
                <a:solidFill>
                  <a:srgbClr val="1FA22E"/>
                </a:solidFill>
                <a:effectLst/>
                <a:uLnTx/>
                <a:uFillTx/>
                <a:latin typeface="Arial"/>
                <a:ea typeface="+mj-ea"/>
                <a:cs typeface="+mj-cs"/>
              </a:rPr>
              <a:t>Quelles données partager ?</a:t>
            </a:r>
          </a:p>
        </p:txBody>
      </p:sp>
      <p:pic>
        <p:nvPicPr>
          <p:cNvPr id="22" name="Image 21">
            <a:extLst>
              <a:ext uri="{FF2B5EF4-FFF2-40B4-BE49-F238E27FC236}">
                <a16:creationId xmlns:a16="http://schemas.microsoft.com/office/drawing/2014/main" id="{6F9C63D5-5172-4976-9211-6F3406E19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
        <p:nvSpPr>
          <p:cNvPr id="25" name="Espace réservé du contenu 2">
            <a:extLst>
              <a:ext uri="{FF2B5EF4-FFF2-40B4-BE49-F238E27FC236}">
                <a16:creationId xmlns:a16="http://schemas.microsoft.com/office/drawing/2014/main" id="{4E09780E-253F-44BE-9AAD-35BA1DA73498}"/>
              </a:ext>
            </a:extLst>
          </p:cNvPr>
          <p:cNvSpPr txBox="1">
            <a:spLocks/>
          </p:cNvSpPr>
          <p:nvPr/>
        </p:nvSpPr>
        <p:spPr>
          <a:xfrm>
            <a:off x="1133829" y="2636912"/>
            <a:ext cx="8118691" cy="1844944"/>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Tx/>
              <a:buNone/>
            </a:pPr>
            <a:r>
              <a:rPr lang="fr-FR" sz="2000" dirty="0"/>
              <a:t>Exemples de données à détruire</a:t>
            </a:r>
          </a:p>
          <a:p>
            <a:pPr marL="177800" indent="-177800">
              <a:spcBef>
                <a:spcPts val="300"/>
              </a:spcBef>
              <a:spcAft>
                <a:spcPts val="300"/>
              </a:spcAft>
              <a:buClr>
                <a:schemeClr val="tx1"/>
              </a:buClr>
              <a:buFont typeface="Arial" panose="020B0604020202020204" pitchFamily="34" charset="0"/>
              <a:buChar char="•"/>
            </a:pPr>
            <a:r>
              <a:rPr lang="fr-FR" sz="1800" dirty="0"/>
              <a:t>données à caractère personnel selon recommandations CNIL et RGPD</a:t>
            </a:r>
          </a:p>
          <a:p>
            <a:pPr marL="177800" indent="-177800">
              <a:spcBef>
                <a:spcPts val="300"/>
              </a:spcBef>
              <a:spcAft>
                <a:spcPts val="300"/>
              </a:spcAft>
              <a:buClr>
                <a:schemeClr val="tx1"/>
              </a:buClr>
              <a:buFont typeface="Arial" panose="020B0604020202020204" pitchFamily="34" charset="0"/>
              <a:buChar char="•"/>
            </a:pPr>
            <a:r>
              <a:rPr lang="fr-FR" sz="1800" dirty="0"/>
              <a:t>données non réutilisables car de mauvaise qualité</a:t>
            </a:r>
          </a:p>
          <a:p>
            <a:pPr marL="177800" indent="-177800">
              <a:spcBef>
                <a:spcPts val="300"/>
              </a:spcBef>
              <a:spcAft>
                <a:spcPts val="300"/>
              </a:spcAft>
              <a:buClr>
                <a:schemeClr val="tx1"/>
              </a:buClr>
              <a:buFont typeface="Arial" panose="020B0604020202020204" pitchFamily="34" charset="0"/>
              <a:buChar char="•"/>
            </a:pPr>
            <a:r>
              <a:rPr lang="fr-FR" sz="1800" dirty="0"/>
              <a:t>données intermédiaires qui n’ont pas besoin d’être conservées </a:t>
            </a:r>
          </a:p>
          <a:p>
            <a:pPr marL="177800" indent="-177800">
              <a:spcBef>
                <a:spcPts val="300"/>
              </a:spcBef>
              <a:spcAft>
                <a:spcPts val="300"/>
              </a:spcAft>
              <a:buClr>
                <a:schemeClr val="tx1"/>
              </a:buClr>
              <a:buFont typeface="Arial" panose="020B0604020202020204" pitchFamily="34" charset="0"/>
              <a:buChar char="•"/>
            </a:pPr>
            <a:r>
              <a:rPr lang="fr-FR" sz="1800" dirty="0"/>
              <a:t>données de simulation facilement reproductibles.</a:t>
            </a:r>
          </a:p>
        </p:txBody>
      </p:sp>
      <p:sp>
        <p:nvSpPr>
          <p:cNvPr id="7" name="Espace réservé du contenu 2">
            <a:extLst>
              <a:ext uri="{FF2B5EF4-FFF2-40B4-BE49-F238E27FC236}">
                <a16:creationId xmlns:a16="http://schemas.microsoft.com/office/drawing/2014/main" id="{512413E2-78B6-43D2-9DF6-91B06BE07A03}"/>
              </a:ext>
            </a:extLst>
          </p:cNvPr>
          <p:cNvSpPr txBox="1">
            <a:spLocks/>
          </p:cNvSpPr>
          <p:nvPr/>
        </p:nvSpPr>
        <p:spPr>
          <a:xfrm>
            <a:off x="692400" y="4437112"/>
            <a:ext cx="8491370" cy="174567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Clr>
                <a:srgbClr val="0070C0"/>
              </a:buClr>
              <a:defRPr/>
            </a:pPr>
            <a:r>
              <a:rPr lang="fr-FR" sz="2400" dirty="0">
                <a:solidFill>
                  <a:srgbClr val="0066FF"/>
                </a:solidFill>
                <a:cs typeface="Arial" panose="020B0604020202020204" pitchFamily="34" charset="0"/>
              </a:rPr>
              <a:t>Contribuez à la sobriété énergétique</a:t>
            </a:r>
          </a:p>
          <a:p>
            <a:pPr marL="0" indent="0">
              <a:spcBef>
                <a:spcPts val="0"/>
              </a:spcBef>
              <a:spcAft>
                <a:spcPts val="600"/>
              </a:spcAft>
              <a:buClr>
                <a:srgbClr val="0070C0"/>
              </a:buClr>
              <a:buNone/>
              <a:defRPr/>
            </a:pPr>
            <a:r>
              <a:rPr lang="fr-FR" sz="2200" dirty="0">
                <a:cs typeface="Arial" panose="020B0604020202020204" pitchFamily="34" charset="0"/>
              </a:rPr>
              <a:t>	Pensez au coût que </a:t>
            </a:r>
            <a:r>
              <a:rPr lang="fr-FR" sz="2200" dirty="0" err="1">
                <a:cs typeface="Arial" panose="020B0604020202020204" pitchFamily="34" charset="0"/>
              </a:rPr>
              <a:t>réprésente</a:t>
            </a:r>
            <a:r>
              <a:rPr lang="fr-FR" sz="2200" dirty="0">
                <a:cs typeface="Arial" panose="020B0604020202020204" pitchFamily="34" charset="0"/>
              </a:rPr>
              <a:t> le stockage de données !!</a:t>
            </a:r>
          </a:p>
          <a:p>
            <a:pPr marL="0" indent="0">
              <a:spcBef>
                <a:spcPts val="0"/>
              </a:spcBef>
              <a:spcAft>
                <a:spcPts val="600"/>
              </a:spcAft>
              <a:buClr>
                <a:srgbClr val="0070C0"/>
              </a:buClr>
              <a:buNone/>
              <a:defRPr/>
            </a:pPr>
            <a:r>
              <a:rPr lang="fr-FR" sz="2000" i="1" dirty="0">
                <a:solidFill>
                  <a:srgbClr val="FF66FF"/>
                </a:solidFill>
                <a:cs typeface="Arial" panose="020B0604020202020204" pitchFamily="34" charset="0"/>
              </a:rPr>
              <a:t>	« Aujourd’hui, le numérique représente déjà environ 4 % des 	émissions de gaz à effet de serre (GES) mondiales »</a:t>
            </a:r>
          </a:p>
        </p:txBody>
      </p:sp>
    </p:spTree>
    <p:extLst>
      <p:ext uri="{BB962C8B-B14F-4D97-AF65-F5344CB8AC3E}">
        <p14:creationId xmlns:p14="http://schemas.microsoft.com/office/powerpoint/2010/main" val="4365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034153A-EBD9-46CC-BAB4-E28F0956C631}"/>
              </a:ext>
            </a:extLst>
          </p:cNvPr>
          <p:cNvSpPr/>
          <p:nvPr/>
        </p:nvSpPr>
        <p:spPr>
          <a:xfrm>
            <a:off x="540001" y="2377624"/>
            <a:ext cx="8406723" cy="815608"/>
          </a:xfrm>
          <a:prstGeom prst="rect">
            <a:avLst/>
          </a:prstGeom>
        </p:spPr>
        <p:txBody>
          <a:bodyPr wrap="square">
            <a:spAutoFit/>
          </a:bodyPr>
          <a:lstStyle/>
          <a:p>
            <a:pPr marL="357188" indent="-342900" algn="just">
              <a:spcBef>
                <a:spcPts val="600"/>
              </a:spcBef>
              <a:buFont typeface="Wingdings" panose="05000000000000000000" pitchFamily="2" charset="2"/>
              <a:buChar char="Ø"/>
              <a:defRPr/>
            </a:pPr>
            <a:r>
              <a:rPr lang="fr-FR" sz="2000" dirty="0">
                <a:solidFill>
                  <a:schemeClr val="accent2">
                    <a:lumMod val="60000"/>
                    <a:lumOff val="40000"/>
                  </a:schemeClr>
                </a:solidFill>
                <a:cs typeface="Arial" panose="020B0604020202020204" pitchFamily="34" charset="0"/>
              </a:rPr>
              <a:t>Choisir 1 entrepôt recommandé</a:t>
            </a:r>
            <a:r>
              <a:rPr lang="fr-FR" sz="2200" dirty="0">
                <a:solidFill>
                  <a:schemeClr val="accent2">
                    <a:lumMod val="60000"/>
                    <a:lumOff val="40000"/>
                  </a:schemeClr>
                </a:solidFill>
                <a:cs typeface="Arial" panose="020B0604020202020204" pitchFamily="34" charset="0"/>
              </a:rPr>
              <a:t> </a:t>
            </a:r>
            <a:r>
              <a:rPr lang="fr-FR" dirty="0">
                <a:solidFill>
                  <a:srgbClr val="0066FF"/>
                </a:solidFill>
                <a:cs typeface="Arial" panose="020B0604020202020204" pitchFamily="34" charset="0"/>
              </a:rPr>
              <a:t>par sa communauté, la revue, bailleur, ...</a:t>
            </a:r>
          </a:p>
          <a:p>
            <a:pPr defTabSz="533400">
              <a:spcBef>
                <a:spcPts val="600"/>
              </a:spcBef>
              <a:buClr>
                <a:srgbClr val="FFCCFF"/>
              </a:buClr>
            </a:pPr>
            <a:r>
              <a:rPr lang="en-US" sz="2000" dirty="0">
                <a:solidFill>
                  <a:srgbClr val="0070C0"/>
                </a:solidFill>
                <a:cs typeface="Times New Roman"/>
              </a:rPr>
              <a:t>	</a:t>
            </a:r>
            <a:r>
              <a:rPr lang="en-US" sz="2000" i="1" dirty="0">
                <a:solidFill>
                  <a:srgbClr val="3366FF"/>
                </a:solidFill>
                <a:cs typeface="Times New Roman"/>
              </a:rPr>
              <a:t>“deposit data with a community-recognized repositories”</a:t>
            </a:r>
            <a:endParaRPr lang="fr-FR" sz="2000" i="1" dirty="0">
              <a:solidFill>
                <a:srgbClr val="FF0000"/>
              </a:solidFill>
              <a:cs typeface="Times New Roman"/>
            </a:endParaRPr>
          </a:p>
        </p:txBody>
      </p:sp>
      <p:sp>
        <p:nvSpPr>
          <p:cNvPr id="6" name="Espace réservé du contenu 2"/>
          <p:cNvSpPr>
            <a:spLocks noGrp="1"/>
          </p:cNvSpPr>
          <p:nvPr>
            <p:ph idx="1"/>
          </p:nvPr>
        </p:nvSpPr>
        <p:spPr>
          <a:xfrm>
            <a:off x="540001" y="1080000"/>
            <a:ext cx="6696296" cy="476792"/>
          </a:xfrm>
        </p:spPr>
        <p:txBody>
          <a:bodyPr>
            <a:noAutofit/>
          </a:bodyPr>
          <a:lstStyle/>
          <a:p>
            <a:pPr marL="342900" indent="-342900" algn="just" defTabSz="914400">
              <a:spcBef>
                <a:spcPts val="600"/>
              </a:spcBef>
              <a:buClrTx/>
              <a:buFont typeface="Wingdings" panose="05000000000000000000" pitchFamily="2" charset="2"/>
              <a:buChar char="Ø"/>
              <a:defRPr/>
            </a:pPr>
            <a:r>
              <a:rPr lang="fr-FR" sz="2400" dirty="0">
                <a:solidFill>
                  <a:srgbClr val="0066FF"/>
                </a:solidFill>
                <a:cs typeface="Arial" panose="020B0604020202020204" pitchFamily="34" charset="0"/>
              </a:rPr>
              <a:t>Dans un entrepôt de données </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33" name="Titre 1">
            <a:extLst>
              <a:ext uri="{FF2B5EF4-FFF2-40B4-BE49-F238E27FC236}">
                <a16:creationId xmlns:a16="http://schemas.microsoft.com/office/drawing/2014/main" id="{52284632-E3BD-48CE-8A2F-7FE52DEAA340}"/>
              </a:ext>
            </a:extLst>
          </p:cNvPr>
          <p:cNvSpPr txBox="1">
            <a:spLocks/>
          </p:cNvSpPr>
          <p:nvPr/>
        </p:nvSpPr>
        <p:spPr>
          <a:xfrm>
            <a:off x="-36512"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5.2 Où déposer ses données ?</a:t>
            </a:r>
          </a:p>
        </p:txBody>
      </p:sp>
      <p:sp>
        <p:nvSpPr>
          <p:cNvPr id="20" name="ZoneTexte 19">
            <a:extLst>
              <a:ext uri="{FF2B5EF4-FFF2-40B4-BE49-F238E27FC236}">
                <a16:creationId xmlns:a16="http://schemas.microsoft.com/office/drawing/2014/main" id="{63E0ED5A-BE40-4B2B-86E2-0A17A0E4237D}"/>
              </a:ext>
            </a:extLst>
          </p:cNvPr>
          <p:cNvSpPr txBox="1"/>
          <p:nvPr/>
        </p:nvSpPr>
        <p:spPr>
          <a:xfrm>
            <a:off x="988145" y="3140968"/>
            <a:ext cx="6536183" cy="15542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chemeClr val="accent2">
                  <a:lumMod val="60000"/>
                  <a:lumOff val="40000"/>
                </a:schemeClr>
              </a:buClr>
              <a:buFont typeface="Arial" panose="020B0604020202020204" pitchFamily="34" charset="0"/>
              <a:buChar char="•"/>
            </a:pPr>
            <a:r>
              <a:rPr lang="fr-FR" sz="2000" dirty="0">
                <a:solidFill>
                  <a:schemeClr val="tx1"/>
                </a:solidFill>
                <a:ea typeface="+mn-ea"/>
              </a:rPr>
              <a:t>Délivrant un identifiant numérique pérenne et unique</a:t>
            </a:r>
          </a:p>
          <a:p>
            <a:pPr algn="l">
              <a:spcAft>
                <a:spcPts val="0"/>
              </a:spcAft>
              <a:buClr>
                <a:schemeClr val="accent2">
                  <a:lumMod val="60000"/>
                  <a:lumOff val="40000"/>
                </a:schemeClr>
              </a:buClr>
              <a:buFont typeface="Arial" panose="020B0604020202020204" pitchFamily="34" charset="0"/>
              <a:buChar char="•"/>
            </a:pPr>
            <a:r>
              <a:rPr lang="fr-FR" sz="2000" dirty="0">
                <a:solidFill>
                  <a:schemeClr val="tx1"/>
                </a:solidFill>
                <a:ea typeface="+mn-ea"/>
              </a:rPr>
              <a:t>Adapté à vos données et à la taille de vos fichiers</a:t>
            </a:r>
          </a:p>
          <a:p>
            <a:pPr algn="l">
              <a:spcAft>
                <a:spcPts val="0"/>
              </a:spcAft>
              <a:buClr>
                <a:schemeClr val="accent2">
                  <a:lumMod val="60000"/>
                  <a:lumOff val="40000"/>
                </a:schemeClr>
              </a:buClr>
              <a:buFont typeface="Arial" panose="020B0604020202020204" pitchFamily="34" charset="0"/>
              <a:buChar char="•"/>
            </a:pPr>
            <a:r>
              <a:rPr lang="fr-FR" sz="2000" dirty="0">
                <a:solidFill>
                  <a:schemeClr val="tx1"/>
                </a:solidFill>
                <a:ea typeface="+mn-ea"/>
              </a:rPr>
              <a:t>Attribuant la licence de diffusion voulue</a:t>
            </a:r>
          </a:p>
          <a:p>
            <a:pPr algn="l">
              <a:spcAft>
                <a:spcPts val="0"/>
              </a:spcAft>
              <a:buClr>
                <a:schemeClr val="accent2">
                  <a:lumMod val="60000"/>
                  <a:lumOff val="40000"/>
                </a:schemeClr>
              </a:buClr>
              <a:buFont typeface="Arial" panose="020B0604020202020204" pitchFamily="34" charset="0"/>
              <a:buChar char="•"/>
            </a:pPr>
            <a:r>
              <a:rPr lang="fr-FR" sz="2000" dirty="0">
                <a:solidFill>
                  <a:schemeClr val="tx1"/>
                </a:solidFill>
                <a:ea typeface="+mn-ea"/>
              </a:rPr>
              <a:t>Gratuit (la plupart) ou coût raisonnable </a:t>
            </a:r>
          </a:p>
        </p:txBody>
      </p:sp>
      <p:grpSp>
        <p:nvGrpSpPr>
          <p:cNvPr id="4" name="Groupe 3">
            <a:extLst>
              <a:ext uri="{FF2B5EF4-FFF2-40B4-BE49-F238E27FC236}">
                <a16:creationId xmlns:a16="http://schemas.microsoft.com/office/drawing/2014/main" id="{0D4B7ADB-4576-46C1-A16E-A07FD0FD8EF5}"/>
              </a:ext>
            </a:extLst>
          </p:cNvPr>
          <p:cNvGrpSpPr/>
          <p:nvPr/>
        </p:nvGrpSpPr>
        <p:grpSpPr>
          <a:xfrm>
            <a:off x="724678" y="5549170"/>
            <a:ext cx="7951778" cy="472118"/>
            <a:chOff x="899592" y="2276872"/>
            <a:chExt cx="7951778" cy="472118"/>
          </a:xfrm>
        </p:grpSpPr>
        <p:sp>
          <p:nvSpPr>
            <p:cNvPr id="15" name="Rectangle 14">
              <a:extLst>
                <a:ext uri="{FF2B5EF4-FFF2-40B4-BE49-F238E27FC236}">
                  <a16:creationId xmlns:a16="http://schemas.microsoft.com/office/drawing/2014/main" id="{A00D97F6-F92B-437D-B1AA-95E61CFDB2DC}"/>
                </a:ext>
              </a:extLst>
            </p:cNvPr>
            <p:cNvSpPr/>
            <p:nvPr/>
          </p:nvSpPr>
          <p:spPr>
            <a:xfrm>
              <a:off x="1417017" y="2348880"/>
              <a:ext cx="7434353" cy="400110"/>
            </a:xfrm>
            <a:prstGeom prst="rect">
              <a:avLst/>
            </a:prstGeom>
          </p:spPr>
          <p:txBody>
            <a:bodyPr wrap="square">
              <a:spAutoFit/>
            </a:bodyPr>
            <a:lstStyle/>
            <a:p>
              <a:pPr defTabSz="533400">
                <a:spcBef>
                  <a:spcPts val="600"/>
                </a:spcBef>
                <a:buClr>
                  <a:srgbClr val="FFCCFF"/>
                </a:buClr>
              </a:pPr>
              <a:r>
                <a:rPr lang="fr-FR" sz="2000" i="1" dirty="0">
                  <a:solidFill>
                    <a:srgbClr val="FF0000"/>
                  </a:solidFill>
                  <a:cs typeface="Times New Roman"/>
                </a:rPr>
                <a:t>Ni un site web de projet , ni Research </a:t>
              </a:r>
              <a:r>
                <a:rPr lang="fr-FR" sz="2000" i="1" dirty="0" err="1">
                  <a:solidFill>
                    <a:srgbClr val="FF0000"/>
                  </a:solidFill>
                  <a:cs typeface="Times New Roman"/>
                </a:rPr>
                <a:t>Gate</a:t>
              </a:r>
              <a:r>
                <a:rPr lang="fr-FR" sz="2000" i="1" dirty="0">
                  <a:solidFill>
                    <a:srgbClr val="FF0000"/>
                  </a:solidFill>
                  <a:cs typeface="Times New Roman"/>
                </a:rPr>
                <a:t> !!!!!!</a:t>
              </a:r>
            </a:p>
          </p:txBody>
        </p:sp>
        <p:pic>
          <p:nvPicPr>
            <p:cNvPr id="3" name="Image 2">
              <a:extLst>
                <a:ext uri="{FF2B5EF4-FFF2-40B4-BE49-F238E27FC236}">
                  <a16:creationId xmlns:a16="http://schemas.microsoft.com/office/drawing/2014/main" id="{59532311-E9DD-47B0-85D8-90FEC51F0D23}"/>
                </a:ext>
              </a:extLst>
            </p:cNvPr>
            <p:cNvPicPr>
              <a:picLocks noChangeAspect="1"/>
            </p:cNvPicPr>
            <p:nvPr/>
          </p:nvPicPr>
          <p:blipFill>
            <a:blip r:embed="rId4"/>
            <a:stretch>
              <a:fillRect/>
            </a:stretch>
          </p:blipFill>
          <p:spPr>
            <a:xfrm>
              <a:off x="899592" y="2276872"/>
              <a:ext cx="505124" cy="449942"/>
            </a:xfrm>
            <a:prstGeom prst="rect">
              <a:avLst/>
            </a:prstGeom>
          </p:spPr>
        </p:pic>
      </p:grpSp>
      <p:grpSp>
        <p:nvGrpSpPr>
          <p:cNvPr id="9" name="Groupe 8">
            <a:extLst>
              <a:ext uri="{FF2B5EF4-FFF2-40B4-BE49-F238E27FC236}">
                <a16:creationId xmlns:a16="http://schemas.microsoft.com/office/drawing/2014/main" id="{6A897C25-0580-4509-BFB8-780C57C84EC9}"/>
              </a:ext>
            </a:extLst>
          </p:cNvPr>
          <p:cNvGrpSpPr/>
          <p:nvPr/>
        </p:nvGrpSpPr>
        <p:grpSpPr>
          <a:xfrm>
            <a:off x="539553" y="4509120"/>
            <a:ext cx="7704855" cy="1072862"/>
            <a:chOff x="683569" y="4149080"/>
            <a:chExt cx="7704855" cy="1072862"/>
          </a:xfrm>
        </p:grpSpPr>
        <p:grpSp>
          <p:nvGrpSpPr>
            <p:cNvPr id="8" name="Groupe 7">
              <a:extLst>
                <a:ext uri="{FF2B5EF4-FFF2-40B4-BE49-F238E27FC236}">
                  <a16:creationId xmlns:a16="http://schemas.microsoft.com/office/drawing/2014/main" id="{AB9D0E16-3A0F-431B-967A-D8E5AD86CEB7}"/>
                </a:ext>
              </a:extLst>
            </p:cNvPr>
            <p:cNvGrpSpPr/>
            <p:nvPr/>
          </p:nvGrpSpPr>
          <p:grpSpPr>
            <a:xfrm>
              <a:off x="6696744" y="4149080"/>
              <a:ext cx="1691680" cy="1008119"/>
              <a:chOff x="6699850" y="3848877"/>
              <a:chExt cx="1691680" cy="1008119"/>
            </a:xfrm>
          </p:grpSpPr>
          <p:grpSp>
            <p:nvGrpSpPr>
              <p:cNvPr id="38" name="Groupe 37">
                <a:extLst>
                  <a:ext uri="{FF2B5EF4-FFF2-40B4-BE49-F238E27FC236}">
                    <a16:creationId xmlns:a16="http://schemas.microsoft.com/office/drawing/2014/main" id="{1014E82E-5509-4576-8E29-223E2D6EC4E7}"/>
                  </a:ext>
                </a:extLst>
              </p:cNvPr>
              <p:cNvGrpSpPr/>
              <p:nvPr/>
            </p:nvGrpSpPr>
            <p:grpSpPr>
              <a:xfrm>
                <a:off x="6699850" y="4072166"/>
                <a:ext cx="1475656" cy="784830"/>
                <a:chOff x="7523745" y="5819642"/>
                <a:chExt cx="1566910" cy="674917"/>
              </a:xfrm>
            </p:grpSpPr>
            <p:pic>
              <p:nvPicPr>
                <p:cNvPr id="42" name="Picture 2">
                  <a:extLst>
                    <a:ext uri="{FF2B5EF4-FFF2-40B4-BE49-F238E27FC236}">
                      <a16:creationId xmlns:a16="http://schemas.microsoft.com/office/drawing/2014/main" id="{E0B1F52F-5E38-429F-B2BF-D92AF9CE72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3745" y="5819642"/>
                  <a:ext cx="1566910" cy="67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Image 42">
                  <a:extLst>
                    <a:ext uri="{FF2B5EF4-FFF2-40B4-BE49-F238E27FC236}">
                      <a16:creationId xmlns:a16="http://schemas.microsoft.com/office/drawing/2014/main" id="{A709FFE0-7118-4B17-B81D-0853065464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908" y="5823329"/>
                  <a:ext cx="609601" cy="204216"/>
                </a:xfrm>
                <a:prstGeom prst="rect">
                  <a:avLst/>
                </a:prstGeom>
              </p:spPr>
            </p:pic>
          </p:grpSp>
          <p:pic>
            <p:nvPicPr>
              <p:cNvPr id="7" name="Image 6">
                <a:extLst>
                  <a:ext uri="{FF2B5EF4-FFF2-40B4-BE49-F238E27FC236}">
                    <a16:creationId xmlns:a16="http://schemas.microsoft.com/office/drawing/2014/main" id="{72159FD7-2488-4486-ADF1-8FA092C0BDCC}"/>
                  </a:ext>
                </a:extLst>
              </p:cNvPr>
              <p:cNvPicPr>
                <a:picLocks noChangeAspect="1"/>
              </p:cNvPicPr>
              <p:nvPr/>
            </p:nvPicPr>
            <p:blipFill>
              <a:blip r:embed="rId7"/>
              <a:stretch>
                <a:fillRect/>
              </a:stretch>
            </p:blipFill>
            <p:spPr>
              <a:xfrm>
                <a:off x="7812360" y="3848877"/>
                <a:ext cx="579170" cy="926672"/>
              </a:xfrm>
              <a:prstGeom prst="rect">
                <a:avLst/>
              </a:prstGeom>
            </p:spPr>
          </p:pic>
        </p:grpSp>
        <p:sp>
          <p:nvSpPr>
            <p:cNvPr id="37" name="ZoneTexte 36">
              <a:extLst>
                <a:ext uri="{FF2B5EF4-FFF2-40B4-BE49-F238E27FC236}">
                  <a16:creationId xmlns:a16="http://schemas.microsoft.com/office/drawing/2014/main" id="{0D3D386B-EE43-4AE6-8416-1F510C9F9F45}"/>
                </a:ext>
              </a:extLst>
            </p:cNvPr>
            <p:cNvSpPr txBox="1"/>
            <p:nvPr/>
          </p:nvSpPr>
          <p:spPr>
            <a:xfrm>
              <a:off x="683569" y="4437112"/>
              <a:ext cx="6048672" cy="7848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chemeClr val="accent2">
                    <a:lumMod val="60000"/>
                    <a:lumOff val="40000"/>
                  </a:schemeClr>
                </a:buClr>
              </a:pPr>
              <a:r>
                <a:rPr lang="fr-FR" sz="2000" dirty="0">
                  <a:solidFill>
                    <a:schemeClr val="tx1"/>
                  </a:solidFill>
                  <a:ea typeface="+mn-ea"/>
                </a:rPr>
                <a:t>Entrepôt institutionnel, entrepôt de projet</a:t>
              </a:r>
            </a:p>
            <a:p>
              <a:pPr marL="0" indent="0" algn="l">
                <a:spcAft>
                  <a:spcPts val="0"/>
                </a:spcAft>
                <a:buClr>
                  <a:schemeClr val="accent2">
                    <a:lumMod val="60000"/>
                    <a:lumOff val="40000"/>
                  </a:schemeClr>
                </a:buClr>
                <a:buNone/>
              </a:pPr>
              <a:r>
                <a:rPr lang="fr-FR" sz="2000" dirty="0">
                  <a:solidFill>
                    <a:schemeClr val="tx1"/>
                  </a:solidFill>
                  <a:ea typeface="+mn-ea"/>
                </a:rPr>
                <a:t>     Entrepôt disciplinaire, thématique ou généraliste</a:t>
              </a:r>
            </a:p>
          </p:txBody>
        </p:sp>
      </p:grpSp>
      <p:sp>
        <p:nvSpPr>
          <p:cNvPr id="22" name="Rectangle 21">
            <a:extLst>
              <a:ext uri="{FF2B5EF4-FFF2-40B4-BE49-F238E27FC236}">
                <a16:creationId xmlns:a16="http://schemas.microsoft.com/office/drawing/2014/main" id="{A363C187-50AD-4A10-AF5D-72BA4F698ED9}"/>
              </a:ext>
            </a:extLst>
          </p:cNvPr>
          <p:cNvSpPr/>
          <p:nvPr/>
        </p:nvSpPr>
        <p:spPr>
          <a:xfrm>
            <a:off x="827584" y="1556792"/>
            <a:ext cx="8267552" cy="784830"/>
          </a:xfrm>
          <a:prstGeom prst="rect">
            <a:avLst/>
          </a:prstGeom>
        </p:spPr>
        <p:txBody>
          <a:bodyPr wrap="square">
            <a:spAutoFit/>
          </a:bodyPr>
          <a:lstStyle/>
          <a:p>
            <a:pPr>
              <a:spcBef>
                <a:spcPts val="600"/>
              </a:spcBef>
              <a:buClr>
                <a:schemeClr val="accent2">
                  <a:lumMod val="60000"/>
                  <a:lumOff val="40000"/>
                </a:schemeClr>
              </a:buClr>
              <a:defRPr/>
            </a:pPr>
            <a:r>
              <a:rPr lang="fr-FR" sz="2000" dirty="0">
                <a:cs typeface="Times New Roman"/>
              </a:rPr>
              <a:t>= infrastructure prévue pour accueillir des données de recherche. </a:t>
            </a:r>
          </a:p>
          <a:p>
            <a:pPr>
              <a:spcBef>
                <a:spcPts val="600"/>
              </a:spcBef>
              <a:buClr>
                <a:schemeClr val="accent2">
                  <a:lumMod val="60000"/>
                  <a:lumOff val="40000"/>
                </a:schemeClr>
              </a:buClr>
              <a:defRPr/>
            </a:pPr>
            <a:r>
              <a:rPr lang="fr-FR" sz="2000" dirty="0">
                <a:cs typeface="Times New Roman"/>
              </a:rPr>
              <a:t>Vous pouvez y déposer vos données et télécharger d’autres données.</a:t>
            </a:r>
          </a:p>
        </p:txBody>
      </p:sp>
      <p:pic>
        <p:nvPicPr>
          <p:cNvPr id="18" name="Image 17">
            <a:extLst>
              <a:ext uri="{FF2B5EF4-FFF2-40B4-BE49-F238E27FC236}">
                <a16:creationId xmlns:a16="http://schemas.microsoft.com/office/drawing/2014/main" id="{D2B8CA7E-4AA9-44E9-9C5D-63AB06D6BC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3570" y="36004"/>
            <a:ext cx="1126942" cy="766800"/>
          </a:xfrm>
          <a:prstGeom prst="rect">
            <a:avLst/>
          </a:prstGeom>
        </p:spPr>
      </p:pic>
    </p:spTree>
    <p:extLst>
      <p:ext uri="{BB962C8B-B14F-4D97-AF65-F5344CB8AC3E}">
        <p14:creationId xmlns:p14="http://schemas.microsoft.com/office/powerpoint/2010/main" val="275764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07E4AA4-565A-4CB0-ACEE-195F23E79BC9}"/>
              </a:ext>
            </a:extLst>
          </p:cNvPr>
          <p:cNvGrpSpPr/>
          <p:nvPr/>
        </p:nvGrpSpPr>
        <p:grpSpPr>
          <a:xfrm>
            <a:off x="395536" y="1844824"/>
            <a:ext cx="8352927" cy="3257174"/>
            <a:chOff x="395537" y="1484786"/>
            <a:chExt cx="8352927" cy="3257174"/>
          </a:xfrm>
        </p:grpSpPr>
        <p:sp>
          <p:nvSpPr>
            <p:cNvPr id="5" name="ZoneTexte 4">
              <a:extLst>
                <a:ext uri="{FF2B5EF4-FFF2-40B4-BE49-F238E27FC236}">
                  <a16:creationId xmlns:a16="http://schemas.microsoft.com/office/drawing/2014/main" id="{8174C593-79CD-9148-8EE4-52F306B5F7BD}"/>
                </a:ext>
              </a:extLst>
            </p:cNvPr>
            <p:cNvSpPr txBox="1"/>
            <p:nvPr/>
          </p:nvSpPr>
          <p:spPr>
            <a:xfrm>
              <a:off x="1331644" y="1484786"/>
              <a:ext cx="7416820" cy="3257174"/>
            </a:xfrm>
            <a:prstGeom prst="rect">
              <a:avLst/>
            </a:prstGeom>
            <a:noFill/>
            <a:ln w="9525" cap="flat" cmpd="sng" algn="ctr">
              <a:solidFill>
                <a:srgbClr val="FF99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nSpc>
                  <a:spcPct val="150000"/>
                </a:lnSpc>
              </a:pPr>
              <a:r>
                <a:rPr lang="fr-FR" sz="2800" dirty="0">
                  <a:solidFill>
                    <a:srgbClr val="0066FF"/>
                  </a:solidFill>
                  <a:latin typeface="Calibri" panose="020F0502020204030204" pitchFamily="34" charset="0"/>
                  <a:cs typeface="Calibri" panose="020F0502020204030204" pitchFamily="34" charset="0"/>
                </a:rPr>
                <a:t>Connaissez-vous des </a:t>
              </a:r>
              <a:r>
                <a:rPr lang="fr-FR" sz="2800" b="1" dirty="0">
                  <a:solidFill>
                    <a:srgbClr val="0066FF"/>
                  </a:solidFill>
                  <a:latin typeface="Calibri" panose="020F0502020204030204" pitchFamily="34" charset="0"/>
                  <a:cs typeface="Calibri" panose="020F0502020204030204" pitchFamily="34" charset="0"/>
                </a:rPr>
                <a:t>entrepôts de données dans votre domaine </a:t>
              </a:r>
              <a:r>
                <a:rPr lang="fr-FR" sz="2800" dirty="0">
                  <a:solidFill>
                    <a:srgbClr val="0066FF"/>
                  </a:solidFill>
                  <a:latin typeface="Calibri" panose="020F0502020204030204" pitchFamily="34" charset="0"/>
                  <a:cs typeface="Calibri" panose="020F0502020204030204" pitchFamily="34" charset="0"/>
                </a:rPr>
                <a:t>?</a:t>
              </a:r>
            </a:p>
            <a:p>
              <a:pPr>
                <a:lnSpc>
                  <a:spcPct val="150000"/>
                </a:lnSpc>
              </a:pPr>
              <a:r>
                <a:rPr lang="fr-FR" sz="2800" dirty="0">
                  <a:solidFill>
                    <a:srgbClr val="0066FF"/>
                  </a:solidFill>
                  <a:latin typeface="Calibri" panose="020F0502020204030204" pitchFamily="34" charset="0"/>
                  <a:cs typeface="Calibri" panose="020F0502020204030204" pitchFamily="34" charset="0"/>
                </a:rPr>
                <a:t>	pour déposer des données ?</a:t>
              </a:r>
            </a:p>
            <a:p>
              <a:pPr>
                <a:lnSpc>
                  <a:spcPct val="150000"/>
                </a:lnSpc>
              </a:pPr>
              <a:r>
                <a:rPr lang="fr-FR" sz="2800" dirty="0">
                  <a:solidFill>
                    <a:srgbClr val="0066FF"/>
                  </a:solidFill>
                  <a:latin typeface="Calibri" panose="020F0502020204030204" pitchFamily="34" charset="0"/>
                  <a:cs typeface="Calibri" panose="020F0502020204030204" pitchFamily="34" charset="0"/>
                </a:rPr>
                <a:t>	pour trouver des données fiables ?</a:t>
              </a:r>
            </a:p>
            <a:p>
              <a:pPr>
                <a:lnSpc>
                  <a:spcPct val="150000"/>
                </a:lnSpc>
              </a:pPr>
              <a:endParaRPr lang="fr-FR" sz="2800" dirty="0">
                <a:solidFill>
                  <a:srgbClr val="0066FF"/>
                </a:solidFill>
                <a:latin typeface="Calibri" panose="020F0502020204030204" pitchFamily="34" charset="0"/>
                <a:cs typeface="Calibri" panose="020F0502020204030204" pitchFamily="34" charset="0"/>
              </a:endParaRPr>
            </a:p>
          </p:txBody>
        </p:sp>
        <p:pic>
          <p:nvPicPr>
            <p:cNvPr id="18" name="Image 17">
              <a:extLst>
                <a:ext uri="{FF2B5EF4-FFF2-40B4-BE49-F238E27FC236}">
                  <a16:creationId xmlns:a16="http://schemas.microsoft.com/office/drawing/2014/main" id="{C97DCC9A-E98B-A044-ADF3-3D364BC52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7" y="2221553"/>
              <a:ext cx="876700" cy="876700"/>
            </a:xfrm>
            <a:prstGeom prst="rect">
              <a:avLst/>
            </a:prstGeom>
            <a:ln>
              <a:solidFill>
                <a:srgbClr val="FF99FF"/>
              </a:solidFill>
            </a:ln>
          </p:spPr>
        </p:pic>
      </p:grpSp>
      <p:grpSp>
        <p:nvGrpSpPr>
          <p:cNvPr id="12" name="Groupe 11">
            <a:extLst>
              <a:ext uri="{FF2B5EF4-FFF2-40B4-BE49-F238E27FC236}">
                <a16:creationId xmlns:a16="http://schemas.microsoft.com/office/drawing/2014/main" id="{09F5BDA1-E15E-44DE-9F94-BC997D124D70}"/>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1E65E3F3-C23B-4C2E-ABB4-536DB36E0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2617C4FF-76DE-4B8F-AA3D-041EFF3B66C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144</a:t>
              </a:fld>
              <a:endParaRPr lang="fr-FR" sz="1200" dirty="0">
                <a:solidFill>
                  <a:schemeClr val="tx1"/>
                </a:solidFill>
              </a:endParaRPr>
            </a:p>
          </p:txBody>
        </p:sp>
      </p:grpSp>
      <p:sp>
        <p:nvSpPr>
          <p:cNvPr id="13" name="Titre 1">
            <a:extLst>
              <a:ext uri="{FF2B5EF4-FFF2-40B4-BE49-F238E27FC236}">
                <a16:creationId xmlns:a16="http://schemas.microsoft.com/office/drawing/2014/main" id="{E78C2815-2E57-40A0-B5FC-46596CEC0C30}"/>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5.2 Où déposer ses données ?</a:t>
            </a:r>
          </a:p>
        </p:txBody>
      </p:sp>
    </p:spTree>
    <p:extLst>
      <p:ext uri="{BB962C8B-B14F-4D97-AF65-F5344CB8AC3E}">
        <p14:creationId xmlns:p14="http://schemas.microsoft.com/office/powerpoint/2010/main" val="39820652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4" name="Rectangle 23">
            <a:extLst>
              <a:ext uri="{FF2B5EF4-FFF2-40B4-BE49-F238E27FC236}">
                <a16:creationId xmlns:a16="http://schemas.microsoft.com/office/drawing/2014/main" id="{7DB248BA-7332-44CF-8851-31B7BBD0BB09}"/>
              </a:ext>
            </a:extLst>
          </p:cNvPr>
          <p:cNvSpPr/>
          <p:nvPr/>
        </p:nvSpPr>
        <p:spPr>
          <a:xfrm>
            <a:off x="540000" y="1080000"/>
            <a:ext cx="8391950" cy="1208023"/>
          </a:xfrm>
          <a:prstGeom prst="rect">
            <a:avLst/>
          </a:prstGeom>
        </p:spPr>
        <p:txBody>
          <a:bodyPr wrap="square">
            <a:spAutoFit/>
          </a:bodyPr>
          <a:lstStyle/>
          <a:p>
            <a:pPr marL="457200" indent="-457200" defTabSz="457200">
              <a:spcAft>
                <a:spcPts val="300"/>
              </a:spcAft>
              <a:buClr>
                <a:srgbClr val="0070C0"/>
              </a:buClr>
              <a:buFont typeface="Wingdings" panose="05000000000000000000" pitchFamily="2" charset="2"/>
              <a:buChar char="Ø"/>
              <a:defRPr/>
            </a:pPr>
            <a:r>
              <a:rPr lang="fr-FR" sz="2400" dirty="0">
                <a:solidFill>
                  <a:srgbClr val="0066FF"/>
                </a:solidFill>
                <a:cs typeface="Arial" panose="020B0604020202020204" pitchFamily="34" charset="0"/>
              </a:rPr>
              <a:t>Entrepôts généralistes</a:t>
            </a:r>
          </a:p>
          <a:p>
            <a:pPr marL="644525" defTabSz="358775">
              <a:spcBef>
                <a:spcPts val="600"/>
              </a:spcBef>
              <a:buClr>
                <a:srgbClr val="E2007A"/>
              </a:buClr>
              <a:defRPr/>
            </a:pPr>
            <a:r>
              <a:rPr lang="fr-FR" i="1" dirty="0" err="1"/>
              <a:t>Dryad</a:t>
            </a:r>
            <a:r>
              <a:rPr lang="fr-FR" i="1" dirty="0"/>
              <a:t>, </a:t>
            </a:r>
            <a:r>
              <a:rPr lang="fr-FR" i="1" dirty="0" err="1"/>
              <a:t>FigShare</a:t>
            </a:r>
            <a:r>
              <a:rPr lang="fr-FR" i="1" dirty="0"/>
              <a:t>, </a:t>
            </a:r>
          </a:p>
          <a:p>
            <a:pPr marL="644525" defTabSz="358775">
              <a:spcBef>
                <a:spcPts val="600"/>
              </a:spcBef>
              <a:buClr>
                <a:srgbClr val="E2007A"/>
              </a:buClr>
              <a:defRPr/>
            </a:pPr>
            <a:r>
              <a:rPr lang="fr-FR" i="1" dirty="0"/>
              <a:t>Dataverse, Open Science Framework</a:t>
            </a:r>
          </a:p>
        </p:txBody>
      </p:sp>
      <p:pic>
        <p:nvPicPr>
          <p:cNvPr id="19" name="Image 18">
            <a:extLst>
              <a:ext uri="{FF2B5EF4-FFF2-40B4-BE49-F238E27FC236}">
                <a16:creationId xmlns:a16="http://schemas.microsoft.com/office/drawing/2014/main" id="{97FF138A-0EA0-46A6-AA63-85B649400615}"/>
              </a:ext>
            </a:extLst>
          </p:cNvPr>
          <p:cNvPicPr>
            <a:picLocks noChangeAspect="1"/>
          </p:cNvPicPr>
          <p:nvPr/>
        </p:nvPicPr>
        <p:blipFill>
          <a:blip r:embed="rId3"/>
          <a:stretch>
            <a:fillRect/>
          </a:stretch>
        </p:blipFill>
        <p:spPr>
          <a:xfrm>
            <a:off x="4139952" y="1417906"/>
            <a:ext cx="1206494" cy="498926"/>
          </a:xfrm>
          <a:prstGeom prst="rect">
            <a:avLst/>
          </a:prstGeom>
        </p:spPr>
      </p:pic>
      <p:pic>
        <p:nvPicPr>
          <p:cNvPr id="3" name="Image 2">
            <a:extLst>
              <a:ext uri="{FF2B5EF4-FFF2-40B4-BE49-F238E27FC236}">
                <a16:creationId xmlns:a16="http://schemas.microsoft.com/office/drawing/2014/main" id="{10F412B1-38DB-407E-B38E-BDF87D49B91D}"/>
              </a:ext>
            </a:extLst>
          </p:cNvPr>
          <p:cNvPicPr>
            <a:picLocks noChangeAspect="1"/>
          </p:cNvPicPr>
          <p:nvPr/>
        </p:nvPicPr>
        <p:blipFill>
          <a:blip r:embed="rId4"/>
          <a:stretch>
            <a:fillRect/>
          </a:stretch>
        </p:blipFill>
        <p:spPr>
          <a:xfrm>
            <a:off x="5346446" y="1417906"/>
            <a:ext cx="1459818" cy="459158"/>
          </a:xfrm>
          <a:prstGeom prst="rect">
            <a:avLst/>
          </a:prstGeom>
        </p:spPr>
      </p:pic>
      <p:grpSp>
        <p:nvGrpSpPr>
          <p:cNvPr id="13" name="Groupe 12">
            <a:extLst>
              <a:ext uri="{FF2B5EF4-FFF2-40B4-BE49-F238E27FC236}">
                <a16:creationId xmlns:a16="http://schemas.microsoft.com/office/drawing/2014/main" id="{E63188C2-0CB7-44A9-B0E9-94B5C95642B1}"/>
              </a:ext>
            </a:extLst>
          </p:cNvPr>
          <p:cNvGrpSpPr/>
          <p:nvPr/>
        </p:nvGrpSpPr>
        <p:grpSpPr>
          <a:xfrm>
            <a:off x="540000" y="1794633"/>
            <a:ext cx="8391950" cy="2131805"/>
            <a:chOff x="540000" y="1794633"/>
            <a:chExt cx="8391950" cy="2131805"/>
          </a:xfrm>
        </p:grpSpPr>
        <p:sp>
          <p:nvSpPr>
            <p:cNvPr id="11" name="Rectangle 10">
              <a:extLst>
                <a:ext uri="{FF2B5EF4-FFF2-40B4-BE49-F238E27FC236}">
                  <a16:creationId xmlns:a16="http://schemas.microsoft.com/office/drawing/2014/main" id="{8CAC1845-D28D-4E4A-9236-B47FA34A8E04}"/>
                </a:ext>
              </a:extLst>
            </p:cNvPr>
            <p:cNvSpPr/>
            <p:nvPr/>
          </p:nvSpPr>
          <p:spPr>
            <a:xfrm>
              <a:off x="540000" y="2276872"/>
              <a:ext cx="8391950" cy="1638910"/>
            </a:xfrm>
            <a:prstGeom prst="rect">
              <a:avLst/>
            </a:prstGeom>
          </p:spPr>
          <p:txBody>
            <a:bodyPr wrap="square">
              <a:spAutoFit/>
            </a:bodyPr>
            <a:lstStyle/>
            <a:p>
              <a:pPr marL="457200" indent="-457200" defTabSz="457200">
                <a:spcBef>
                  <a:spcPts val="600"/>
                </a:spcBef>
                <a:spcAft>
                  <a:spcPts val="300"/>
                </a:spcAft>
                <a:buClr>
                  <a:srgbClr val="0070C0"/>
                </a:buClr>
                <a:buFont typeface="Wingdings" panose="05000000000000000000" pitchFamily="2" charset="2"/>
                <a:buChar char="Ø"/>
                <a:defRPr/>
              </a:pPr>
              <a:r>
                <a:rPr lang="fr-FR" sz="2400" dirty="0">
                  <a:solidFill>
                    <a:srgbClr val="0066FF"/>
                  </a:solidFill>
                  <a:cs typeface="Arial" panose="020B0604020202020204" pitchFamily="34" charset="0"/>
                </a:rPr>
                <a:t>Institutionnels, Nationaux, Européens</a:t>
              </a:r>
            </a:p>
            <a:p>
              <a:pPr marL="644525" defTabSz="358775">
                <a:spcBef>
                  <a:spcPts val="600"/>
                </a:spcBef>
                <a:spcAft>
                  <a:spcPts val="300"/>
                </a:spcAft>
                <a:buClr>
                  <a:srgbClr val="E2007A"/>
                </a:buClr>
                <a:defRPr/>
              </a:pPr>
              <a:r>
                <a:rPr lang="fr-FR" i="1" dirty="0"/>
                <a:t>Dataverse </a:t>
              </a:r>
              <a:r>
                <a:rPr lang="fr-FR" dirty="0"/>
                <a:t>(Universités, Cirad, IRD, CEA, ….)</a:t>
              </a:r>
            </a:p>
            <a:p>
              <a:pPr marL="644525" defTabSz="358775">
                <a:spcBef>
                  <a:spcPts val="600"/>
                </a:spcBef>
                <a:spcAft>
                  <a:spcPts val="300"/>
                </a:spcAft>
                <a:buClr>
                  <a:srgbClr val="E2007A"/>
                </a:buClr>
                <a:defRPr/>
              </a:pPr>
              <a:r>
                <a:rPr lang="fr-FR" i="1" dirty="0"/>
                <a:t>Recherche Data Gouv </a:t>
              </a:r>
              <a:r>
                <a:rPr lang="fr-FR" dirty="0"/>
                <a:t>(entrepôt national)</a:t>
              </a:r>
            </a:p>
            <a:p>
              <a:pPr marL="644525" defTabSz="358775">
                <a:spcBef>
                  <a:spcPts val="600"/>
                </a:spcBef>
                <a:spcAft>
                  <a:spcPts val="300"/>
                </a:spcAft>
                <a:buClr>
                  <a:srgbClr val="E2007A"/>
                </a:buClr>
                <a:defRPr/>
              </a:pPr>
              <a:r>
                <a:rPr lang="fr-FR" i="1" dirty="0" err="1"/>
                <a:t>Zenodo</a:t>
              </a:r>
              <a:r>
                <a:rPr lang="fr-FR" i="1" dirty="0"/>
                <a:t>, </a:t>
              </a:r>
              <a:r>
                <a:rPr lang="fr-FR" i="1" dirty="0" err="1"/>
                <a:t>Eudat</a:t>
              </a:r>
              <a:r>
                <a:rPr lang="fr-FR" i="1" dirty="0"/>
                <a:t>, B2Share</a:t>
              </a:r>
            </a:p>
          </p:txBody>
        </p:sp>
        <p:pic>
          <p:nvPicPr>
            <p:cNvPr id="17" name="Image 16">
              <a:extLst>
                <a:ext uri="{FF2B5EF4-FFF2-40B4-BE49-F238E27FC236}">
                  <a16:creationId xmlns:a16="http://schemas.microsoft.com/office/drawing/2014/main" id="{B5F973EE-5321-483E-8CA3-8DF3589B7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371" y="3501008"/>
              <a:ext cx="994669" cy="425430"/>
            </a:xfrm>
            <a:prstGeom prst="rect">
              <a:avLst/>
            </a:prstGeom>
          </p:spPr>
        </p:pic>
        <p:pic>
          <p:nvPicPr>
            <p:cNvPr id="2" name="Image 1">
              <a:extLst>
                <a:ext uri="{FF2B5EF4-FFF2-40B4-BE49-F238E27FC236}">
                  <a16:creationId xmlns:a16="http://schemas.microsoft.com/office/drawing/2014/main" id="{AC7E601E-D105-471B-A635-E9E0E78692CD}"/>
                </a:ext>
              </a:extLst>
            </p:cNvPr>
            <p:cNvPicPr>
              <a:picLocks noChangeAspect="1"/>
            </p:cNvPicPr>
            <p:nvPr/>
          </p:nvPicPr>
          <p:blipFill>
            <a:blip r:embed="rId6"/>
            <a:stretch>
              <a:fillRect/>
            </a:stretch>
          </p:blipFill>
          <p:spPr>
            <a:xfrm>
              <a:off x="5580112" y="3068960"/>
              <a:ext cx="1872208" cy="529315"/>
            </a:xfrm>
            <a:prstGeom prst="rect">
              <a:avLst/>
            </a:prstGeom>
            <a:ln>
              <a:solidFill>
                <a:schemeClr val="accent2"/>
              </a:solidFill>
            </a:ln>
          </p:spPr>
        </p:pic>
        <p:pic>
          <p:nvPicPr>
            <p:cNvPr id="20" name="Image 19">
              <a:extLst>
                <a:ext uri="{FF2B5EF4-FFF2-40B4-BE49-F238E27FC236}">
                  <a16:creationId xmlns:a16="http://schemas.microsoft.com/office/drawing/2014/main" id="{622BE8CB-BAFC-45B7-8233-EB638CB8D11A}"/>
                </a:ext>
              </a:extLst>
            </p:cNvPr>
            <p:cNvPicPr>
              <a:picLocks noChangeAspect="1"/>
            </p:cNvPicPr>
            <p:nvPr/>
          </p:nvPicPr>
          <p:blipFill>
            <a:blip r:embed="rId7"/>
            <a:stretch>
              <a:fillRect/>
            </a:stretch>
          </p:blipFill>
          <p:spPr>
            <a:xfrm>
              <a:off x="6611721" y="1794633"/>
              <a:ext cx="982945" cy="1124814"/>
            </a:xfrm>
            <a:prstGeom prst="rect">
              <a:avLst/>
            </a:prstGeom>
            <a:ln>
              <a:solidFill>
                <a:schemeClr val="tx1"/>
              </a:solidFill>
            </a:ln>
          </p:spPr>
        </p:pic>
      </p:grpSp>
      <p:sp>
        <p:nvSpPr>
          <p:cNvPr id="12" name="Rectangle 11">
            <a:extLst>
              <a:ext uri="{FF2B5EF4-FFF2-40B4-BE49-F238E27FC236}">
                <a16:creationId xmlns:a16="http://schemas.microsoft.com/office/drawing/2014/main" id="{AF097DBA-0403-4AF2-B820-9555BF09D0D6}"/>
              </a:ext>
            </a:extLst>
          </p:cNvPr>
          <p:cNvSpPr/>
          <p:nvPr/>
        </p:nvSpPr>
        <p:spPr>
          <a:xfrm>
            <a:off x="540000" y="5295835"/>
            <a:ext cx="8604000" cy="461665"/>
          </a:xfrm>
          <a:prstGeom prst="rect">
            <a:avLst/>
          </a:prstGeom>
        </p:spPr>
        <p:txBody>
          <a:bodyPr wrap="square">
            <a:spAutoFit/>
          </a:bodyPr>
          <a:lstStyle/>
          <a:p>
            <a:pPr marL="457200" indent="-457200" defTabSz="457200">
              <a:spcBef>
                <a:spcPts val="600"/>
              </a:spcBef>
              <a:spcAft>
                <a:spcPts val="300"/>
              </a:spcAft>
              <a:buClr>
                <a:srgbClr val="0070C0"/>
              </a:buClr>
              <a:buFont typeface="Wingdings" panose="05000000000000000000" pitchFamily="2" charset="2"/>
              <a:buChar char="Ø"/>
              <a:defRPr/>
            </a:pPr>
            <a:r>
              <a:rPr lang="fr-FR" sz="2400" dirty="0">
                <a:solidFill>
                  <a:srgbClr val="0066FF"/>
                </a:solidFill>
                <a:cs typeface="Arial" panose="020B0604020202020204" pitchFamily="34" charset="0"/>
              </a:rPr>
              <a:t>Thématiques </a:t>
            </a:r>
            <a:r>
              <a:rPr lang="fr-FR" sz="2000" dirty="0">
                <a:solidFill>
                  <a:srgbClr val="0066FF"/>
                </a:solidFill>
                <a:cs typeface="Arial" panose="020B0604020202020204" pitchFamily="34" charset="0"/>
              </a:rPr>
              <a:t>ou </a:t>
            </a:r>
            <a:r>
              <a:rPr lang="fr-FR" sz="2400" dirty="0">
                <a:solidFill>
                  <a:srgbClr val="0066FF"/>
                </a:solidFill>
                <a:cs typeface="Arial" panose="020B0604020202020204" pitchFamily="34" charset="0"/>
              </a:rPr>
              <a:t>disciplinaires: </a:t>
            </a:r>
            <a:r>
              <a:rPr lang="fr-FR" sz="2000" dirty="0">
                <a:solidFill>
                  <a:schemeClr val="accent2"/>
                </a:solidFill>
              </a:rPr>
              <a:t>recommandés par les revues !</a:t>
            </a:r>
            <a:endParaRPr lang="fr-FR" sz="2000" i="1" dirty="0">
              <a:solidFill>
                <a:schemeClr val="accent2"/>
              </a:solidFill>
            </a:endParaRPr>
          </a:p>
        </p:txBody>
      </p:sp>
      <p:grpSp>
        <p:nvGrpSpPr>
          <p:cNvPr id="9" name="Groupe 8">
            <a:extLst>
              <a:ext uri="{FF2B5EF4-FFF2-40B4-BE49-F238E27FC236}">
                <a16:creationId xmlns:a16="http://schemas.microsoft.com/office/drawing/2014/main" id="{474867D8-C4ED-4DAA-BA65-AD634B7575DE}"/>
              </a:ext>
            </a:extLst>
          </p:cNvPr>
          <p:cNvGrpSpPr/>
          <p:nvPr/>
        </p:nvGrpSpPr>
        <p:grpSpPr>
          <a:xfrm>
            <a:off x="540000" y="3825951"/>
            <a:ext cx="8521783" cy="1321273"/>
            <a:chOff x="540000" y="3825951"/>
            <a:chExt cx="8521783" cy="1321273"/>
          </a:xfrm>
        </p:grpSpPr>
        <p:pic>
          <p:nvPicPr>
            <p:cNvPr id="7" name="Image 6">
              <a:extLst>
                <a:ext uri="{FF2B5EF4-FFF2-40B4-BE49-F238E27FC236}">
                  <a16:creationId xmlns:a16="http://schemas.microsoft.com/office/drawing/2014/main" id="{AE89332B-0552-4496-B07C-AE7678501217}"/>
                </a:ext>
              </a:extLst>
            </p:cNvPr>
            <p:cNvPicPr>
              <a:picLocks noChangeAspect="1"/>
            </p:cNvPicPr>
            <p:nvPr/>
          </p:nvPicPr>
          <p:blipFill>
            <a:blip r:embed="rId8"/>
            <a:stretch>
              <a:fillRect/>
            </a:stretch>
          </p:blipFill>
          <p:spPr>
            <a:xfrm>
              <a:off x="8146217" y="3825951"/>
              <a:ext cx="915566" cy="1220755"/>
            </a:xfrm>
            <a:prstGeom prst="rect">
              <a:avLst/>
            </a:prstGeom>
          </p:spPr>
        </p:pic>
        <p:sp>
          <p:nvSpPr>
            <p:cNvPr id="8" name="Rectangle 7">
              <a:extLst>
                <a:ext uri="{FF2B5EF4-FFF2-40B4-BE49-F238E27FC236}">
                  <a16:creationId xmlns:a16="http://schemas.microsoft.com/office/drawing/2014/main" id="{DAE958F9-01FD-4E85-B17D-C202CB1A659A}"/>
                </a:ext>
              </a:extLst>
            </p:cNvPr>
            <p:cNvSpPr/>
            <p:nvPr/>
          </p:nvSpPr>
          <p:spPr>
            <a:xfrm>
              <a:off x="540000" y="4072571"/>
              <a:ext cx="8391950" cy="1074653"/>
            </a:xfrm>
            <a:prstGeom prst="rect">
              <a:avLst/>
            </a:prstGeom>
          </p:spPr>
          <p:txBody>
            <a:bodyPr wrap="square">
              <a:spAutoFit/>
            </a:bodyPr>
            <a:lstStyle/>
            <a:p>
              <a:pPr marL="457200" indent="-457200" defTabSz="457200">
                <a:spcBef>
                  <a:spcPts val="600"/>
                </a:spcBef>
                <a:spcAft>
                  <a:spcPts val="300"/>
                </a:spcAft>
                <a:buClr>
                  <a:srgbClr val="0070C0"/>
                </a:buClr>
                <a:buFont typeface="Wingdings" panose="05000000000000000000" pitchFamily="2" charset="2"/>
                <a:buChar char="Ø"/>
                <a:defRPr/>
              </a:pPr>
              <a:r>
                <a:rPr lang="fr-FR" sz="2400" dirty="0">
                  <a:solidFill>
                    <a:srgbClr val="0066FF"/>
                  </a:solidFill>
                  <a:cs typeface="Arial" panose="020B0604020202020204" pitchFamily="34" charset="0"/>
                </a:rPr>
                <a:t>Portés par des éditeurs de revues</a:t>
              </a:r>
            </a:p>
            <a:p>
              <a:pPr defTabSz="627063">
                <a:spcBef>
                  <a:spcPts val="200"/>
                </a:spcBef>
                <a:buClr>
                  <a:srgbClr val="E2007A"/>
                </a:buClr>
                <a:defRPr/>
              </a:pPr>
              <a:r>
                <a:rPr lang="fr-FR" i="1" dirty="0"/>
                <a:t>	</a:t>
              </a:r>
              <a:r>
                <a:rPr lang="fr-FR" sz="1600" i="1" dirty="0"/>
                <a:t>Oxford Univ </a:t>
              </a:r>
              <a:r>
                <a:rPr lang="fr-FR" sz="1600" i="1" dirty="0" err="1"/>
                <a:t>Press</a:t>
              </a:r>
              <a:r>
                <a:rPr lang="fr-FR" sz="1600" i="1" dirty="0"/>
                <a:t> (</a:t>
              </a:r>
              <a:r>
                <a:rPr lang="fr-FR" sz="1600" i="1" dirty="0" err="1"/>
                <a:t>GigaDB</a:t>
              </a:r>
              <a:r>
                <a:rPr lang="fr-FR" sz="1600" i="1" dirty="0"/>
                <a:t>), </a:t>
              </a:r>
              <a:r>
                <a:rPr lang="fr-FR" sz="1600" i="1" dirty="0" err="1"/>
                <a:t>Ubiquity</a:t>
              </a:r>
              <a:r>
                <a:rPr lang="fr-FR" sz="1600" i="1" dirty="0"/>
                <a:t>  </a:t>
              </a:r>
              <a:r>
                <a:rPr lang="fr-FR" sz="1600" i="1" dirty="0" err="1"/>
                <a:t>Press</a:t>
              </a:r>
              <a:r>
                <a:rPr lang="fr-FR" sz="1600" i="1" dirty="0"/>
                <a:t> (Dataverse), </a:t>
              </a:r>
            </a:p>
            <a:p>
              <a:pPr defTabSz="627063">
                <a:spcBef>
                  <a:spcPts val="200"/>
                </a:spcBef>
                <a:buClr>
                  <a:srgbClr val="E2007A"/>
                </a:buClr>
                <a:defRPr/>
              </a:pPr>
              <a:r>
                <a:rPr lang="fr-FR" sz="1600" i="1" dirty="0"/>
                <a:t>	Elsevier (</a:t>
              </a:r>
              <a:r>
                <a:rPr lang="fr-FR" sz="1600" i="1" dirty="0" err="1"/>
                <a:t>Mendeley</a:t>
              </a:r>
              <a:r>
                <a:rPr lang="fr-FR" sz="1600" i="1" dirty="0"/>
                <a:t> Data)</a:t>
              </a:r>
            </a:p>
          </p:txBody>
        </p:sp>
        <p:pic>
          <p:nvPicPr>
            <p:cNvPr id="5" name="Image 4">
              <a:extLst>
                <a:ext uri="{FF2B5EF4-FFF2-40B4-BE49-F238E27FC236}">
                  <a16:creationId xmlns:a16="http://schemas.microsoft.com/office/drawing/2014/main" id="{6804EFB6-BF13-4211-A9F1-0B2D06213642}"/>
                </a:ext>
              </a:extLst>
            </p:cNvPr>
            <p:cNvPicPr>
              <a:picLocks noChangeAspect="1"/>
            </p:cNvPicPr>
            <p:nvPr/>
          </p:nvPicPr>
          <p:blipFill>
            <a:blip r:embed="rId9"/>
            <a:stretch>
              <a:fillRect/>
            </a:stretch>
          </p:blipFill>
          <p:spPr>
            <a:xfrm>
              <a:off x="6558341" y="4653755"/>
              <a:ext cx="1750318" cy="376237"/>
            </a:xfrm>
            <a:prstGeom prst="rect">
              <a:avLst/>
            </a:prstGeom>
          </p:spPr>
        </p:pic>
        <p:pic>
          <p:nvPicPr>
            <p:cNvPr id="6" name="Image 5">
              <a:extLst>
                <a:ext uri="{FF2B5EF4-FFF2-40B4-BE49-F238E27FC236}">
                  <a16:creationId xmlns:a16="http://schemas.microsoft.com/office/drawing/2014/main" id="{EFF76ED6-B850-4CEB-A644-15DF11233C90}"/>
                </a:ext>
              </a:extLst>
            </p:cNvPr>
            <p:cNvPicPr>
              <a:picLocks noChangeAspect="1"/>
            </p:cNvPicPr>
            <p:nvPr/>
          </p:nvPicPr>
          <p:blipFill>
            <a:blip r:embed="rId10"/>
            <a:stretch>
              <a:fillRect/>
            </a:stretch>
          </p:blipFill>
          <p:spPr>
            <a:xfrm>
              <a:off x="6388547" y="4173958"/>
              <a:ext cx="1206119" cy="486277"/>
            </a:xfrm>
            <a:prstGeom prst="rect">
              <a:avLst/>
            </a:prstGeom>
          </p:spPr>
        </p:pic>
      </p:grpSp>
      <p:pic>
        <p:nvPicPr>
          <p:cNvPr id="21" name="Image 20">
            <a:extLst>
              <a:ext uri="{FF2B5EF4-FFF2-40B4-BE49-F238E27FC236}">
                <a16:creationId xmlns:a16="http://schemas.microsoft.com/office/drawing/2014/main" id="{278F2A6C-721E-4C08-B04B-29C909386916}"/>
              </a:ext>
            </a:extLst>
          </p:cNvPr>
          <p:cNvPicPr>
            <a:picLocks noChangeAspect="1"/>
          </p:cNvPicPr>
          <p:nvPr/>
        </p:nvPicPr>
        <p:blipFill>
          <a:blip r:embed="rId11"/>
          <a:stretch>
            <a:fillRect/>
          </a:stretch>
        </p:blipFill>
        <p:spPr>
          <a:xfrm>
            <a:off x="8172530" y="6445161"/>
            <a:ext cx="917761" cy="323302"/>
          </a:xfrm>
          <a:prstGeom prst="rect">
            <a:avLst/>
          </a:prstGeom>
        </p:spPr>
      </p:pic>
      <p:pic>
        <p:nvPicPr>
          <p:cNvPr id="18" name="Image 17">
            <a:extLst>
              <a:ext uri="{FF2B5EF4-FFF2-40B4-BE49-F238E27FC236}">
                <a16:creationId xmlns:a16="http://schemas.microsoft.com/office/drawing/2014/main" id="{34C44978-5717-4E9F-8487-5F396C5A11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3570" y="-2096"/>
            <a:ext cx="1126942" cy="766800"/>
          </a:xfrm>
          <a:prstGeom prst="rect">
            <a:avLst/>
          </a:prstGeom>
        </p:spPr>
      </p:pic>
      <p:sp>
        <p:nvSpPr>
          <p:cNvPr id="23" name="Titre 1">
            <a:extLst>
              <a:ext uri="{FF2B5EF4-FFF2-40B4-BE49-F238E27FC236}">
                <a16:creationId xmlns:a16="http://schemas.microsoft.com/office/drawing/2014/main" id="{480A7B57-E4C3-4153-A1E0-A86F89AE0627}"/>
              </a:ext>
            </a:extLst>
          </p:cNvPr>
          <p:cNvSpPr txBox="1">
            <a:spLocks/>
          </p:cNvSpPr>
          <p:nvPr/>
        </p:nvSpPr>
        <p:spPr>
          <a:xfrm>
            <a:off x="-36512"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5.2 Où déposer ses données ?</a:t>
            </a:r>
          </a:p>
        </p:txBody>
      </p:sp>
    </p:spTree>
    <p:extLst>
      <p:ext uri="{BB962C8B-B14F-4D97-AF65-F5344CB8AC3E}">
        <p14:creationId xmlns:p14="http://schemas.microsoft.com/office/powerpoint/2010/main" val="8192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1" y="1080000"/>
            <a:ext cx="6192240" cy="476792"/>
          </a:xfrm>
        </p:spPr>
        <p:txBody>
          <a:bodyPr>
            <a:noAutofit/>
          </a:bodyPr>
          <a:lstStyle/>
          <a:p>
            <a:pPr marL="342900" indent="-342900" algn="just" defTabSz="914400">
              <a:spcBef>
                <a:spcPts val="600"/>
              </a:spcBef>
              <a:buClrTx/>
              <a:buFont typeface="Wingdings" panose="05000000000000000000" pitchFamily="2" charset="2"/>
              <a:buChar char="Ø"/>
              <a:defRPr/>
            </a:pPr>
            <a:r>
              <a:rPr lang="fr-FR" sz="2400" dirty="0">
                <a:solidFill>
                  <a:srgbClr val="0066FF"/>
                </a:solidFill>
                <a:cs typeface="Times New Roman"/>
              </a:rPr>
              <a:t>Entrepôts thématiques</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4" name="Rectangle 3">
            <a:extLst>
              <a:ext uri="{FF2B5EF4-FFF2-40B4-BE49-F238E27FC236}">
                <a16:creationId xmlns:a16="http://schemas.microsoft.com/office/drawing/2014/main" id="{F923AD17-D45A-4345-8973-B855160BEA28}"/>
              </a:ext>
            </a:extLst>
          </p:cNvPr>
          <p:cNvSpPr/>
          <p:nvPr/>
        </p:nvSpPr>
        <p:spPr>
          <a:xfrm>
            <a:off x="172329" y="1618922"/>
            <a:ext cx="8224652" cy="4585871"/>
          </a:xfrm>
          <a:prstGeom prst="rect">
            <a:avLst/>
          </a:prstGeom>
        </p:spPr>
        <p:txBody>
          <a:bodyPr wrap="square">
            <a:spAutoFit/>
          </a:bodyPr>
          <a:lstStyle/>
          <a:p>
            <a:pPr marL="804863" lvl="0" algn="just">
              <a:spcBef>
                <a:spcPts val="600"/>
              </a:spcBef>
              <a:spcAft>
                <a:spcPts val="600"/>
              </a:spcAft>
              <a:buClr>
                <a:srgbClr val="FFCCFF"/>
              </a:buClr>
            </a:pPr>
            <a:r>
              <a:rPr lang="fr-FR" sz="2000" dirty="0">
                <a:solidFill>
                  <a:prstClr val="black"/>
                </a:solidFill>
                <a:latin typeface="Calibri" panose="020F0502020204030204" pitchFamily="34" charset="0"/>
              </a:rPr>
              <a:t>Biodiversité : Global </a:t>
            </a:r>
            <a:r>
              <a:rPr lang="fr-FR" sz="2000" dirty="0" err="1">
                <a:solidFill>
                  <a:prstClr val="black"/>
                </a:solidFill>
                <a:latin typeface="Calibri" panose="020F0502020204030204" pitchFamily="34" charset="0"/>
              </a:rPr>
              <a:t>Biodiversity</a:t>
            </a:r>
            <a:r>
              <a:rPr lang="fr-FR" sz="2000" dirty="0">
                <a:solidFill>
                  <a:prstClr val="black"/>
                </a:solidFill>
                <a:latin typeface="Calibri" panose="020F0502020204030204" pitchFamily="34" charset="0"/>
              </a:rPr>
              <a:t> Information Facility</a:t>
            </a:r>
          </a:p>
          <a:p>
            <a:pPr marL="804863" algn="just">
              <a:spcBef>
                <a:spcPts val="600"/>
              </a:spcBef>
              <a:spcAft>
                <a:spcPts val="600"/>
              </a:spcAft>
              <a:buClr>
                <a:srgbClr val="FFCCFF"/>
              </a:buClr>
            </a:pPr>
            <a:r>
              <a:rPr lang="fr-FR" sz="2000" dirty="0" err="1">
                <a:solidFill>
                  <a:prstClr val="black"/>
                </a:solidFill>
                <a:latin typeface="Calibri" panose="020F0502020204030204" pitchFamily="34" charset="0"/>
              </a:rPr>
              <a:t>Phenotypage</a:t>
            </a:r>
            <a:r>
              <a:rPr lang="fr-FR" sz="2000" dirty="0">
                <a:solidFill>
                  <a:prstClr val="black"/>
                </a:solidFill>
                <a:latin typeface="Calibri" panose="020F0502020204030204" pitchFamily="34" charset="0"/>
              </a:rPr>
              <a:t> de plantes:  </a:t>
            </a:r>
          </a:p>
          <a:p>
            <a:pPr marL="804863" algn="just">
              <a:spcBef>
                <a:spcPts val="600"/>
              </a:spcBef>
              <a:spcAft>
                <a:spcPts val="600"/>
              </a:spcAft>
              <a:buClr>
                <a:srgbClr val="FFCCFF"/>
              </a:buClr>
            </a:pPr>
            <a:r>
              <a:rPr lang="fr-FR" sz="2000" dirty="0">
                <a:solidFill>
                  <a:prstClr val="black"/>
                </a:solidFill>
                <a:latin typeface="Calibri" panose="020F0502020204030204" pitchFamily="34" charset="0"/>
              </a:rPr>
              <a:t>Sciences de la terre :  	 	     </a:t>
            </a:r>
          </a:p>
          <a:p>
            <a:pPr marL="804863" algn="just">
              <a:spcBef>
                <a:spcPts val="600"/>
              </a:spcBef>
              <a:spcAft>
                <a:spcPts val="600"/>
              </a:spcAft>
              <a:buClr>
                <a:srgbClr val="FFCCFF"/>
              </a:buClr>
            </a:pPr>
            <a:r>
              <a:rPr lang="fr-FR" sz="2000" dirty="0">
                <a:solidFill>
                  <a:prstClr val="black"/>
                </a:solidFill>
                <a:latin typeface="Calibri" panose="020F0502020204030204" pitchFamily="34" charset="0"/>
              </a:rPr>
              <a:t>Microbio alimentaire: </a:t>
            </a:r>
          </a:p>
          <a:p>
            <a:pPr marL="804863" lvl="0" algn="just">
              <a:spcBef>
                <a:spcPts val="600"/>
              </a:spcBef>
              <a:spcAft>
                <a:spcPts val="600"/>
              </a:spcAft>
              <a:buClr>
                <a:srgbClr val="FFCCFF"/>
              </a:buClr>
            </a:pPr>
            <a:r>
              <a:rPr lang="fr-FR" sz="2000" dirty="0" err="1">
                <a:solidFill>
                  <a:prstClr val="black"/>
                </a:solidFill>
                <a:latin typeface="Calibri" panose="020F0502020204030204" pitchFamily="34" charset="0"/>
              </a:rPr>
              <a:t>OMICs</a:t>
            </a:r>
            <a:r>
              <a:rPr lang="fr-FR" sz="2000" dirty="0">
                <a:solidFill>
                  <a:prstClr val="black"/>
                </a:solidFill>
                <a:latin typeface="Calibri" panose="020F0502020204030204" pitchFamily="34" charset="0"/>
              </a:rPr>
              <a:t> : </a:t>
            </a:r>
          </a:p>
          <a:p>
            <a:pPr marL="804863" lvl="0" algn="just">
              <a:spcBef>
                <a:spcPts val="600"/>
              </a:spcBef>
              <a:spcAft>
                <a:spcPts val="600"/>
              </a:spcAft>
              <a:buClr>
                <a:srgbClr val="FFCCFF"/>
              </a:buClr>
            </a:pPr>
            <a:r>
              <a:rPr lang="fr-FR" sz="2000" dirty="0">
                <a:solidFill>
                  <a:prstClr val="black"/>
                </a:solidFill>
                <a:latin typeface="Calibri" panose="020F0502020204030204" pitchFamily="34" charset="0"/>
              </a:rPr>
              <a:t>Pastoralisme – Mobilité animale : </a:t>
            </a:r>
          </a:p>
          <a:p>
            <a:pPr marL="804863" lvl="0" algn="just">
              <a:spcBef>
                <a:spcPts val="600"/>
              </a:spcBef>
              <a:spcAft>
                <a:spcPts val="600"/>
              </a:spcAft>
              <a:buClr>
                <a:srgbClr val="FFCCFF"/>
              </a:buClr>
            </a:pPr>
            <a:r>
              <a:rPr lang="fr-FR" sz="2000" dirty="0">
                <a:solidFill>
                  <a:prstClr val="black"/>
                </a:solidFill>
                <a:latin typeface="Calibri" panose="020F0502020204030204" pitchFamily="34" charset="0"/>
              </a:rPr>
              <a:t>Biologie</a:t>
            </a:r>
          </a:p>
          <a:p>
            <a:pPr marL="804863" lvl="0" algn="just">
              <a:spcBef>
                <a:spcPts val="600"/>
              </a:spcBef>
              <a:spcAft>
                <a:spcPts val="600"/>
              </a:spcAft>
              <a:buClr>
                <a:srgbClr val="FFCCFF"/>
              </a:buClr>
            </a:pPr>
            <a:r>
              <a:rPr lang="fr-FR" sz="2000" dirty="0">
                <a:solidFill>
                  <a:prstClr val="black"/>
                </a:solidFill>
                <a:latin typeface="Calibri" panose="020F0502020204030204" pitchFamily="34" charset="0"/>
              </a:rPr>
              <a:t>Enquêtes:</a:t>
            </a:r>
          </a:p>
          <a:p>
            <a:pPr marL="804863" lvl="0" algn="just">
              <a:spcBef>
                <a:spcPts val="600"/>
              </a:spcBef>
              <a:spcAft>
                <a:spcPts val="600"/>
              </a:spcAft>
              <a:buClr>
                <a:srgbClr val="FFCCFF"/>
              </a:buClr>
            </a:pPr>
            <a:r>
              <a:rPr lang="fr-FR" sz="2000" dirty="0">
                <a:solidFill>
                  <a:prstClr val="black"/>
                </a:solidFill>
                <a:latin typeface="Calibri" panose="020F0502020204030204" pitchFamily="34" charset="0"/>
              </a:rPr>
              <a:t>SHS:</a:t>
            </a:r>
          </a:p>
          <a:p>
            <a:pPr marL="804863" lvl="0" algn="just">
              <a:spcBef>
                <a:spcPts val="600"/>
              </a:spcBef>
              <a:spcAft>
                <a:spcPts val="600"/>
              </a:spcAft>
              <a:buClr>
                <a:srgbClr val="FFCCFF"/>
              </a:buClr>
            </a:pPr>
            <a:r>
              <a:rPr lang="fr-FR" sz="2000" dirty="0">
                <a:solidFill>
                  <a:prstClr val="black"/>
                </a:solidFill>
                <a:latin typeface="Calibri" panose="020F0502020204030204" pitchFamily="34" charset="0"/>
              </a:rPr>
              <a:t>Codes, Logiciels : 	</a:t>
            </a:r>
            <a:r>
              <a:rPr lang="fr-FR" dirty="0">
                <a:solidFill>
                  <a:prstClr val="black"/>
                </a:solidFill>
                <a:latin typeface="Calibri" panose="020F0502020204030204" pitchFamily="34" charset="0"/>
              </a:rPr>
              <a:t>                               </a:t>
            </a:r>
            <a:r>
              <a:rPr lang="fr-FR" sz="2200" dirty="0">
                <a:solidFill>
                  <a:prstClr val="black"/>
                </a:solidFill>
                <a:latin typeface="Calibri" panose="020F0502020204030204" pitchFamily="34" charset="0"/>
              </a:rPr>
              <a:t>		 </a:t>
            </a:r>
            <a:endParaRPr lang="fr-FR" dirty="0"/>
          </a:p>
        </p:txBody>
      </p:sp>
      <p:pic>
        <p:nvPicPr>
          <p:cNvPr id="24" name="Image 23">
            <a:extLst>
              <a:ext uri="{FF2B5EF4-FFF2-40B4-BE49-F238E27FC236}">
                <a16:creationId xmlns:a16="http://schemas.microsoft.com/office/drawing/2014/main" id="{B4D88D40-52C0-484E-9C37-E99BFDA88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2582745"/>
            <a:ext cx="1407317" cy="329978"/>
          </a:xfrm>
          <a:prstGeom prst="rect">
            <a:avLst/>
          </a:prstGeom>
          <a:ln>
            <a:solidFill>
              <a:schemeClr val="tx1"/>
            </a:solidFill>
          </a:ln>
        </p:spPr>
      </p:pic>
      <p:pic>
        <p:nvPicPr>
          <p:cNvPr id="26" name="Image 25">
            <a:extLst>
              <a:ext uri="{FF2B5EF4-FFF2-40B4-BE49-F238E27FC236}">
                <a16:creationId xmlns:a16="http://schemas.microsoft.com/office/drawing/2014/main" id="{B39CE007-16F7-418D-B287-A52C67AA6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1542087"/>
            <a:ext cx="840302" cy="403920"/>
          </a:xfrm>
          <a:prstGeom prst="rect">
            <a:avLst/>
          </a:prstGeom>
        </p:spPr>
      </p:pic>
      <p:pic>
        <p:nvPicPr>
          <p:cNvPr id="27" name="Image 26">
            <a:extLst>
              <a:ext uri="{FF2B5EF4-FFF2-40B4-BE49-F238E27FC236}">
                <a16:creationId xmlns:a16="http://schemas.microsoft.com/office/drawing/2014/main" id="{094357F4-1DDC-40F1-A596-6E0C0F719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1294" y="3455635"/>
            <a:ext cx="743778" cy="386307"/>
          </a:xfrm>
          <a:prstGeom prst="rect">
            <a:avLst/>
          </a:prstGeom>
        </p:spPr>
      </p:pic>
      <p:pic>
        <p:nvPicPr>
          <p:cNvPr id="28" name="Image 27">
            <a:extLst>
              <a:ext uri="{FF2B5EF4-FFF2-40B4-BE49-F238E27FC236}">
                <a16:creationId xmlns:a16="http://schemas.microsoft.com/office/drawing/2014/main" id="{7C847584-A123-47B3-A790-CFF243846B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1958" y="3444630"/>
            <a:ext cx="1103262" cy="341291"/>
          </a:xfrm>
          <a:prstGeom prst="rect">
            <a:avLst/>
          </a:prstGeom>
        </p:spPr>
      </p:pic>
      <p:pic>
        <p:nvPicPr>
          <p:cNvPr id="32" name="Image 31">
            <a:extLst>
              <a:ext uri="{FF2B5EF4-FFF2-40B4-BE49-F238E27FC236}">
                <a16:creationId xmlns:a16="http://schemas.microsoft.com/office/drawing/2014/main" id="{4EECE452-A8A9-4A1B-960B-DA9F31333796}"/>
              </a:ext>
            </a:extLst>
          </p:cNvPr>
          <p:cNvPicPr>
            <a:picLocks noChangeAspect="1"/>
          </p:cNvPicPr>
          <p:nvPr/>
        </p:nvPicPr>
        <p:blipFill>
          <a:blip r:embed="rId8"/>
          <a:stretch>
            <a:fillRect/>
          </a:stretch>
        </p:blipFill>
        <p:spPr>
          <a:xfrm>
            <a:off x="3480331" y="3074721"/>
            <a:ext cx="875445" cy="299499"/>
          </a:xfrm>
          <a:prstGeom prst="rect">
            <a:avLst/>
          </a:prstGeom>
        </p:spPr>
      </p:pic>
      <p:pic>
        <p:nvPicPr>
          <p:cNvPr id="8" name="Image 7">
            <a:extLst>
              <a:ext uri="{FF2B5EF4-FFF2-40B4-BE49-F238E27FC236}">
                <a16:creationId xmlns:a16="http://schemas.microsoft.com/office/drawing/2014/main" id="{34B35DD0-E474-4240-8A71-9EFF4ADA68E2}"/>
              </a:ext>
            </a:extLst>
          </p:cNvPr>
          <p:cNvPicPr>
            <a:picLocks noChangeAspect="1"/>
          </p:cNvPicPr>
          <p:nvPr/>
        </p:nvPicPr>
        <p:blipFill>
          <a:blip r:embed="rId9"/>
          <a:stretch>
            <a:fillRect/>
          </a:stretch>
        </p:blipFill>
        <p:spPr>
          <a:xfrm>
            <a:off x="3339584" y="3475543"/>
            <a:ext cx="872376" cy="351555"/>
          </a:xfrm>
          <a:prstGeom prst="rect">
            <a:avLst/>
          </a:prstGeom>
        </p:spPr>
      </p:pic>
      <p:pic>
        <p:nvPicPr>
          <p:cNvPr id="10" name="Image 9">
            <a:extLst>
              <a:ext uri="{FF2B5EF4-FFF2-40B4-BE49-F238E27FC236}">
                <a16:creationId xmlns:a16="http://schemas.microsoft.com/office/drawing/2014/main" id="{0BDB12B5-8D4B-4A16-894F-4328073A9CA2}"/>
              </a:ext>
            </a:extLst>
          </p:cNvPr>
          <p:cNvPicPr>
            <a:picLocks noChangeAspect="1"/>
          </p:cNvPicPr>
          <p:nvPr/>
        </p:nvPicPr>
        <p:blipFill>
          <a:blip r:embed="rId10"/>
          <a:stretch>
            <a:fillRect/>
          </a:stretch>
        </p:blipFill>
        <p:spPr>
          <a:xfrm>
            <a:off x="5211811" y="3533712"/>
            <a:ext cx="1147760" cy="261937"/>
          </a:xfrm>
          <a:prstGeom prst="rect">
            <a:avLst/>
          </a:prstGeom>
        </p:spPr>
      </p:pic>
      <p:pic>
        <p:nvPicPr>
          <p:cNvPr id="11" name="Image 10">
            <a:extLst>
              <a:ext uri="{FF2B5EF4-FFF2-40B4-BE49-F238E27FC236}">
                <a16:creationId xmlns:a16="http://schemas.microsoft.com/office/drawing/2014/main" id="{A6B35827-8268-40D3-9C79-6F4F2237831C}"/>
              </a:ext>
            </a:extLst>
          </p:cNvPr>
          <p:cNvPicPr>
            <a:picLocks noChangeAspect="1"/>
          </p:cNvPicPr>
          <p:nvPr/>
        </p:nvPicPr>
        <p:blipFill>
          <a:blip r:embed="rId11"/>
          <a:stretch>
            <a:fillRect/>
          </a:stretch>
        </p:blipFill>
        <p:spPr>
          <a:xfrm>
            <a:off x="4644008" y="5301208"/>
            <a:ext cx="1096153" cy="366994"/>
          </a:xfrm>
          <a:prstGeom prst="rect">
            <a:avLst/>
          </a:prstGeom>
        </p:spPr>
      </p:pic>
      <p:pic>
        <p:nvPicPr>
          <p:cNvPr id="12" name="Image 11">
            <a:extLst>
              <a:ext uri="{FF2B5EF4-FFF2-40B4-BE49-F238E27FC236}">
                <a16:creationId xmlns:a16="http://schemas.microsoft.com/office/drawing/2014/main" id="{B1744B17-DA01-46C4-AB69-A475C9A2C1EA}"/>
              </a:ext>
            </a:extLst>
          </p:cNvPr>
          <p:cNvPicPr>
            <a:picLocks noChangeAspect="1"/>
          </p:cNvPicPr>
          <p:nvPr/>
        </p:nvPicPr>
        <p:blipFill>
          <a:blip r:embed="rId12"/>
          <a:stretch>
            <a:fillRect/>
          </a:stretch>
        </p:blipFill>
        <p:spPr>
          <a:xfrm>
            <a:off x="3141752" y="5319011"/>
            <a:ext cx="1358240" cy="373957"/>
          </a:xfrm>
          <a:prstGeom prst="rect">
            <a:avLst/>
          </a:prstGeom>
        </p:spPr>
      </p:pic>
      <p:pic>
        <p:nvPicPr>
          <p:cNvPr id="16" name="Image 15">
            <a:extLst>
              <a:ext uri="{FF2B5EF4-FFF2-40B4-BE49-F238E27FC236}">
                <a16:creationId xmlns:a16="http://schemas.microsoft.com/office/drawing/2014/main" id="{D1C7E0F3-3FB9-43A4-8C52-65C893D0E168}"/>
              </a:ext>
            </a:extLst>
          </p:cNvPr>
          <p:cNvPicPr>
            <a:picLocks noChangeAspect="1"/>
          </p:cNvPicPr>
          <p:nvPr/>
        </p:nvPicPr>
        <p:blipFill>
          <a:blip r:embed="rId13"/>
          <a:stretch>
            <a:fillRect/>
          </a:stretch>
        </p:blipFill>
        <p:spPr>
          <a:xfrm>
            <a:off x="3779912" y="2090910"/>
            <a:ext cx="1748682" cy="329978"/>
          </a:xfrm>
          <a:prstGeom prst="rect">
            <a:avLst/>
          </a:prstGeom>
        </p:spPr>
      </p:pic>
      <p:pic>
        <p:nvPicPr>
          <p:cNvPr id="17" name="Image 16">
            <a:extLst>
              <a:ext uri="{FF2B5EF4-FFF2-40B4-BE49-F238E27FC236}">
                <a16:creationId xmlns:a16="http://schemas.microsoft.com/office/drawing/2014/main" id="{28E8BBA4-23FB-416D-AE6A-43B2B8EEAA22}"/>
              </a:ext>
            </a:extLst>
          </p:cNvPr>
          <p:cNvPicPr>
            <a:picLocks noChangeAspect="1"/>
          </p:cNvPicPr>
          <p:nvPr/>
        </p:nvPicPr>
        <p:blipFill>
          <a:blip r:embed="rId14"/>
          <a:stretch>
            <a:fillRect/>
          </a:stretch>
        </p:blipFill>
        <p:spPr>
          <a:xfrm>
            <a:off x="5793128" y="2100608"/>
            <a:ext cx="2211892" cy="344629"/>
          </a:xfrm>
          <a:prstGeom prst="rect">
            <a:avLst/>
          </a:prstGeom>
        </p:spPr>
      </p:pic>
      <p:pic>
        <p:nvPicPr>
          <p:cNvPr id="7" name="Image 6">
            <a:extLst>
              <a:ext uri="{FF2B5EF4-FFF2-40B4-BE49-F238E27FC236}">
                <a16:creationId xmlns:a16="http://schemas.microsoft.com/office/drawing/2014/main" id="{98CD7726-3AF2-4EC7-ADDF-DB95DBDCC485}"/>
              </a:ext>
            </a:extLst>
          </p:cNvPr>
          <p:cNvPicPr>
            <a:picLocks noChangeAspect="1"/>
          </p:cNvPicPr>
          <p:nvPr/>
        </p:nvPicPr>
        <p:blipFill>
          <a:blip r:embed="rId15"/>
          <a:stretch>
            <a:fillRect/>
          </a:stretch>
        </p:blipFill>
        <p:spPr>
          <a:xfrm>
            <a:off x="2884062" y="5824458"/>
            <a:ext cx="1799470" cy="453525"/>
          </a:xfrm>
          <a:prstGeom prst="rect">
            <a:avLst/>
          </a:prstGeom>
        </p:spPr>
      </p:pic>
      <p:pic>
        <p:nvPicPr>
          <p:cNvPr id="20" name="Image 19">
            <a:extLst>
              <a:ext uri="{FF2B5EF4-FFF2-40B4-BE49-F238E27FC236}">
                <a16:creationId xmlns:a16="http://schemas.microsoft.com/office/drawing/2014/main" id="{8D23D6D1-E501-4D88-A1F4-67D7E5598A00}"/>
              </a:ext>
            </a:extLst>
          </p:cNvPr>
          <p:cNvPicPr>
            <a:picLocks noChangeAspect="1"/>
          </p:cNvPicPr>
          <p:nvPr/>
        </p:nvPicPr>
        <p:blipFill>
          <a:blip r:embed="rId16"/>
          <a:stretch>
            <a:fillRect/>
          </a:stretch>
        </p:blipFill>
        <p:spPr>
          <a:xfrm>
            <a:off x="7579685" y="1628800"/>
            <a:ext cx="1459356" cy="344629"/>
          </a:xfrm>
          <a:prstGeom prst="rect">
            <a:avLst/>
          </a:prstGeom>
        </p:spPr>
      </p:pic>
      <p:pic>
        <p:nvPicPr>
          <p:cNvPr id="3" name="Image 2">
            <a:extLst>
              <a:ext uri="{FF2B5EF4-FFF2-40B4-BE49-F238E27FC236}">
                <a16:creationId xmlns:a16="http://schemas.microsoft.com/office/drawing/2014/main" id="{99187796-9FEA-4E1D-BC2C-EA5CA00CD439}"/>
              </a:ext>
            </a:extLst>
          </p:cNvPr>
          <p:cNvPicPr>
            <a:picLocks noChangeAspect="1"/>
          </p:cNvPicPr>
          <p:nvPr/>
        </p:nvPicPr>
        <p:blipFill>
          <a:blip r:embed="rId17"/>
          <a:stretch>
            <a:fillRect/>
          </a:stretch>
        </p:blipFill>
        <p:spPr>
          <a:xfrm>
            <a:off x="4821588" y="5845832"/>
            <a:ext cx="1728945" cy="385997"/>
          </a:xfrm>
          <a:prstGeom prst="rect">
            <a:avLst/>
          </a:prstGeom>
        </p:spPr>
      </p:pic>
      <p:pic>
        <p:nvPicPr>
          <p:cNvPr id="9" name="Image 8">
            <a:extLst>
              <a:ext uri="{FF2B5EF4-FFF2-40B4-BE49-F238E27FC236}">
                <a16:creationId xmlns:a16="http://schemas.microsoft.com/office/drawing/2014/main" id="{E4D5B847-F5A4-4ACB-8052-B3CEF9359DF3}"/>
              </a:ext>
            </a:extLst>
          </p:cNvPr>
          <p:cNvPicPr>
            <a:picLocks noChangeAspect="1"/>
          </p:cNvPicPr>
          <p:nvPr/>
        </p:nvPicPr>
        <p:blipFill>
          <a:blip r:embed="rId18"/>
          <a:stretch>
            <a:fillRect/>
          </a:stretch>
        </p:blipFill>
        <p:spPr>
          <a:xfrm>
            <a:off x="6662901" y="3275911"/>
            <a:ext cx="652329" cy="652329"/>
          </a:xfrm>
          <a:prstGeom prst="rect">
            <a:avLst/>
          </a:prstGeom>
        </p:spPr>
      </p:pic>
      <p:pic>
        <p:nvPicPr>
          <p:cNvPr id="14" name="Image 13">
            <a:extLst>
              <a:ext uri="{FF2B5EF4-FFF2-40B4-BE49-F238E27FC236}">
                <a16:creationId xmlns:a16="http://schemas.microsoft.com/office/drawing/2014/main" id="{8EAA33A5-97B5-4389-B73C-59D640627B20}"/>
              </a:ext>
            </a:extLst>
          </p:cNvPr>
          <p:cNvPicPr>
            <a:picLocks noChangeAspect="1"/>
          </p:cNvPicPr>
          <p:nvPr/>
        </p:nvPicPr>
        <p:blipFill>
          <a:blip r:embed="rId19"/>
          <a:stretch>
            <a:fillRect/>
          </a:stretch>
        </p:blipFill>
        <p:spPr>
          <a:xfrm>
            <a:off x="4821588" y="2525566"/>
            <a:ext cx="2682472" cy="420660"/>
          </a:xfrm>
          <a:prstGeom prst="rect">
            <a:avLst/>
          </a:prstGeom>
        </p:spPr>
      </p:pic>
      <p:pic>
        <p:nvPicPr>
          <p:cNvPr id="19" name="Image 18">
            <a:extLst>
              <a:ext uri="{FF2B5EF4-FFF2-40B4-BE49-F238E27FC236}">
                <a16:creationId xmlns:a16="http://schemas.microsoft.com/office/drawing/2014/main" id="{3BEDB2C2-0990-4ADB-A3B0-E4D4AEE04B15}"/>
              </a:ext>
            </a:extLst>
          </p:cNvPr>
          <p:cNvPicPr>
            <a:picLocks noChangeAspect="1"/>
          </p:cNvPicPr>
          <p:nvPr/>
        </p:nvPicPr>
        <p:blipFill>
          <a:blip r:embed="rId20"/>
          <a:stretch>
            <a:fillRect/>
          </a:stretch>
        </p:blipFill>
        <p:spPr>
          <a:xfrm>
            <a:off x="4646998" y="3918777"/>
            <a:ext cx="1493649" cy="408467"/>
          </a:xfrm>
          <a:prstGeom prst="rect">
            <a:avLst/>
          </a:prstGeom>
        </p:spPr>
      </p:pic>
      <p:pic>
        <p:nvPicPr>
          <p:cNvPr id="36" name="Image 35">
            <a:extLst>
              <a:ext uri="{FF2B5EF4-FFF2-40B4-BE49-F238E27FC236}">
                <a16:creationId xmlns:a16="http://schemas.microsoft.com/office/drawing/2014/main" id="{112A3CC4-5143-4BA6-AC72-1FC99A1BA95C}"/>
              </a:ext>
            </a:extLst>
          </p:cNvPr>
          <p:cNvPicPr>
            <a:picLocks noChangeAspect="1"/>
          </p:cNvPicPr>
          <p:nvPr/>
        </p:nvPicPr>
        <p:blipFill>
          <a:blip r:embed="rId21"/>
          <a:stretch>
            <a:fillRect/>
          </a:stretch>
        </p:blipFill>
        <p:spPr>
          <a:xfrm>
            <a:off x="5897860" y="5303312"/>
            <a:ext cx="1305345" cy="328338"/>
          </a:xfrm>
          <a:prstGeom prst="rect">
            <a:avLst/>
          </a:prstGeom>
        </p:spPr>
      </p:pic>
      <p:pic>
        <p:nvPicPr>
          <p:cNvPr id="37" name="Image 36">
            <a:extLst>
              <a:ext uri="{FF2B5EF4-FFF2-40B4-BE49-F238E27FC236}">
                <a16:creationId xmlns:a16="http://schemas.microsoft.com/office/drawing/2014/main" id="{6691CA65-B8A5-456A-87B5-A5AFB21F4ABE}"/>
              </a:ext>
            </a:extLst>
          </p:cNvPr>
          <p:cNvPicPr>
            <a:picLocks noChangeAspect="1"/>
          </p:cNvPicPr>
          <p:nvPr/>
        </p:nvPicPr>
        <p:blipFill>
          <a:blip r:embed="rId22"/>
          <a:stretch>
            <a:fillRect/>
          </a:stretch>
        </p:blipFill>
        <p:spPr>
          <a:xfrm>
            <a:off x="2313231" y="4797152"/>
            <a:ext cx="2186761" cy="521418"/>
          </a:xfrm>
          <a:prstGeom prst="rect">
            <a:avLst/>
          </a:prstGeom>
        </p:spPr>
      </p:pic>
      <p:pic>
        <p:nvPicPr>
          <p:cNvPr id="25" name="Image 24">
            <a:extLst>
              <a:ext uri="{FF2B5EF4-FFF2-40B4-BE49-F238E27FC236}">
                <a16:creationId xmlns:a16="http://schemas.microsoft.com/office/drawing/2014/main" id="{7933978A-A44A-4C80-8372-F6816676CD6C}"/>
              </a:ext>
            </a:extLst>
          </p:cNvPr>
          <p:cNvPicPr>
            <a:picLocks noChangeAspect="1"/>
          </p:cNvPicPr>
          <p:nvPr/>
        </p:nvPicPr>
        <p:blipFill>
          <a:blip r:embed="rId23"/>
          <a:stretch>
            <a:fillRect/>
          </a:stretch>
        </p:blipFill>
        <p:spPr>
          <a:xfrm>
            <a:off x="4139952" y="4385967"/>
            <a:ext cx="1259799" cy="339177"/>
          </a:xfrm>
          <a:prstGeom prst="rect">
            <a:avLst/>
          </a:prstGeom>
          <a:ln>
            <a:solidFill>
              <a:schemeClr val="tx1"/>
            </a:solidFill>
          </a:ln>
        </p:spPr>
      </p:pic>
      <p:pic>
        <p:nvPicPr>
          <p:cNvPr id="29" name="Image 28">
            <a:extLst>
              <a:ext uri="{FF2B5EF4-FFF2-40B4-BE49-F238E27FC236}">
                <a16:creationId xmlns:a16="http://schemas.microsoft.com/office/drawing/2014/main" id="{C262B3F6-5349-4D22-920C-2D214FA3ACBE}"/>
              </a:ext>
            </a:extLst>
          </p:cNvPr>
          <p:cNvPicPr>
            <a:picLocks noChangeAspect="1"/>
          </p:cNvPicPr>
          <p:nvPr/>
        </p:nvPicPr>
        <p:blipFill>
          <a:blip r:embed="rId24"/>
          <a:stretch>
            <a:fillRect/>
          </a:stretch>
        </p:blipFill>
        <p:spPr>
          <a:xfrm>
            <a:off x="2411760" y="4383853"/>
            <a:ext cx="1463759" cy="341291"/>
          </a:xfrm>
          <a:prstGeom prst="rect">
            <a:avLst/>
          </a:prstGeom>
        </p:spPr>
      </p:pic>
      <p:pic>
        <p:nvPicPr>
          <p:cNvPr id="30" name="Image 29">
            <a:extLst>
              <a:ext uri="{FF2B5EF4-FFF2-40B4-BE49-F238E27FC236}">
                <a16:creationId xmlns:a16="http://schemas.microsoft.com/office/drawing/2014/main" id="{8757D858-D4CB-4B72-9D11-C9E0B6484076}"/>
              </a:ext>
            </a:extLst>
          </p:cNvPr>
          <p:cNvPicPr>
            <a:picLocks noChangeAspect="1"/>
          </p:cNvPicPr>
          <p:nvPr/>
        </p:nvPicPr>
        <p:blipFill>
          <a:blip r:embed="rId25"/>
          <a:stretch>
            <a:fillRect/>
          </a:stretch>
        </p:blipFill>
        <p:spPr>
          <a:xfrm>
            <a:off x="5601616" y="4401802"/>
            <a:ext cx="1387449" cy="314596"/>
          </a:xfrm>
          <a:prstGeom prst="rect">
            <a:avLst/>
          </a:prstGeom>
        </p:spPr>
      </p:pic>
      <p:pic>
        <p:nvPicPr>
          <p:cNvPr id="31" name="Image 30">
            <a:extLst>
              <a:ext uri="{FF2B5EF4-FFF2-40B4-BE49-F238E27FC236}">
                <a16:creationId xmlns:a16="http://schemas.microsoft.com/office/drawing/2014/main" id="{6B563EEF-2E65-437E-8945-3EB35D245635}"/>
              </a:ext>
            </a:extLst>
          </p:cNvPr>
          <p:cNvPicPr>
            <a:picLocks noChangeAspect="1"/>
          </p:cNvPicPr>
          <p:nvPr/>
        </p:nvPicPr>
        <p:blipFill>
          <a:blip r:embed="rId26"/>
          <a:stretch>
            <a:fillRect/>
          </a:stretch>
        </p:blipFill>
        <p:spPr>
          <a:xfrm>
            <a:off x="1715717" y="5318570"/>
            <a:ext cx="1282019" cy="386306"/>
          </a:xfrm>
          <a:prstGeom prst="rect">
            <a:avLst/>
          </a:prstGeom>
        </p:spPr>
      </p:pic>
      <p:pic>
        <p:nvPicPr>
          <p:cNvPr id="34" name="Image 33">
            <a:extLst>
              <a:ext uri="{FF2B5EF4-FFF2-40B4-BE49-F238E27FC236}">
                <a16:creationId xmlns:a16="http://schemas.microsoft.com/office/drawing/2014/main" id="{12B752DC-222B-48F6-AF1F-03020C1FA34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053570" y="-2096"/>
            <a:ext cx="1126942" cy="766800"/>
          </a:xfrm>
          <a:prstGeom prst="rect">
            <a:avLst/>
          </a:prstGeom>
        </p:spPr>
      </p:pic>
      <p:sp>
        <p:nvSpPr>
          <p:cNvPr id="35" name="Titre 1">
            <a:extLst>
              <a:ext uri="{FF2B5EF4-FFF2-40B4-BE49-F238E27FC236}">
                <a16:creationId xmlns:a16="http://schemas.microsoft.com/office/drawing/2014/main" id="{B93817EA-CF64-4CEB-AEED-63A16502C9CE}"/>
              </a:ext>
            </a:extLst>
          </p:cNvPr>
          <p:cNvSpPr txBox="1">
            <a:spLocks/>
          </p:cNvSpPr>
          <p:nvPr/>
        </p:nvSpPr>
        <p:spPr>
          <a:xfrm>
            <a:off x="-36512"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5.2 Où déposer ses données ?</a:t>
            </a:r>
          </a:p>
        </p:txBody>
      </p:sp>
    </p:spTree>
    <p:extLst>
      <p:ext uri="{BB962C8B-B14F-4D97-AF65-F5344CB8AC3E}">
        <p14:creationId xmlns:p14="http://schemas.microsoft.com/office/powerpoint/2010/main" val="4739505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C59278D8-33A3-4C0D-99D4-D9F34D5FA85A}"/>
              </a:ext>
            </a:extLst>
          </p:cNvPr>
          <p:cNvGrpSpPr/>
          <p:nvPr/>
        </p:nvGrpSpPr>
        <p:grpSpPr>
          <a:xfrm>
            <a:off x="5938" y="6464300"/>
            <a:ext cx="9120556" cy="435904"/>
            <a:chOff x="5938" y="6464300"/>
            <a:chExt cx="9120556" cy="435904"/>
          </a:xfrm>
        </p:grpSpPr>
        <p:pic>
          <p:nvPicPr>
            <p:cNvPr id="24" name="Image 23">
              <a:extLst>
                <a:ext uri="{FF2B5EF4-FFF2-40B4-BE49-F238E27FC236}">
                  <a16:creationId xmlns:a16="http://schemas.microsoft.com/office/drawing/2014/main" id="{8CF1D578-38C3-4025-90F8-1052E4665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5" name="Espace réservé du numéro de diapositive 4">
              <a:extLst>
                <a:ext uri="{FF2B5EF4-FFF2-40B4-BE49-F238E27FC236}">
                  <a16:creationId xmlns:a16="http://schemas.microsoft.com/office/drawing/2014/main" id="{635D826E-76A6-48F5-B945-CAC9003BCEAD}"/>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147</a:t>
              </a:fld>
              <a:endParaRPr lang="fr-FR" sz="1200" dirty="0">
                <a:solidFill>
                  <a:schemeClr val="tx1"/>
                </a:solidFill>
              </a:endParaRPr>
            </a:p>
          </p:txBody>
        </p:sp>
      </p:grpSp>
      <p:sp>
        <p:nvSpPr>
          <p:cNvPr id="28" name="ZoneTexte 27"/>
          <p:cNvSpPr txBox="1"/>
          <p:nvPr/>
        </p:nvSpPr>
        <p:spPr>
          <a:xfrm>
            <a:off x="451864" y="1260000"/>
            <a:ext cx="8424488" cy="3985706"/>
          </a:xfrm>
          <a:prstGeom prst="rect">
            <a:avLst/>
          </a:prstGeom>
          <a:noFill/>
        </p:spPr>
        <p:txBody>
          <a:bodyPr wrap="square" rtlCol="0">
            <a:spAutoFit/>
          </a:bodyPr>
          <a:lstStyle/>
          <a:p>
            <a:pPr marL="342900" indent="-342900" algn="just">
              <a:spcBef>
                <a:spcPts val="600"/>
              </a:spcBef>
              <a:buFont typeface="Wingdings" panose="05000000000000000000" pitchFamily="2" charset="2"/>
              <a:buChar char="Ø"/>
              <a:defRPr/>
            </a:pPr>
            <a:r>
              <a:rPr lang="fr-FR" sz="2400" dirty="0">
                <a:solidFill>
                  <a:srgbClr val="0066FF"/>
                </a:solidFill>
                <a:cs typeface="Times New Roman"/>
              </a:rPr>
              <a:t>Entrepôt de données institutionnel</a:t>
            </a:r>
          </a:p>
          <a:p>
            <a:pPr marL="1079500" indent="-342900">
              <a:spcBef>
                <a:spcPts val="1200"/>
              </a:spcBef>
              <a:spcAft>
                <a:spcPts val="600"/>
              </a:spcAft>
              <a:buClr>
                <a:srgbClr val="FF66FF"/>
              </a:buClr>
              <a:buFont typeface="Arial" panose="020B0604020202020204" pitchFamily="34" charset="0"/>
              <a:buChar char="•"/>
            </a:pPr>
            <a:endParaRPr lang="fr-FR" sz="2200" dirty="0">
              <a:solidFill>
                <a:srgbClr val="3366FF"/>
              </a:solidFill>
            </a:endParaRPr>
          </a:p>
          <a:p>
            <a:pPr marL="714375" indent="-342900">
              <a:spcBef>
                <a:spcPts val="1200"/>
              </a:spcBef>
              <a:spcAft>
                <a:spcPts val="600"/>
              </a:spcAft>
              <a:buClr>
                <a:srgbClr val="FF66FF"/>
              </a:buClr>
              <a:buFont typeface="Arial" panose="020B0604020202020204" pitchFamily="34" charset="0"/>
              <a:buChar char="•"/>
            </a:pPr>
            <a:r>
              <a:rPr lang="fr-FR" sz="2200" dirty="0">
                <a:solidFill>
                  <a:srgbClr val="3366FF"/>
                </a:solidFill>
              </a:rPr>
              <a:t>Ouvert aux UR, aux projets et aux partenaires de projets</a:t>
            </a:r>
          </a:p>
          <a:p>
            <a:pPr marL="714375" indent="-342900">
              <a:spcBef>
                <a:spcPts val="600"/>
              </a:spcBef>
              <a:spcAft>
                <a:spcPts val="600"/>
              </a:spcAft>
              <a:buClr>
                <a:srgbClr val="FF66FF"/>
              </a:buClr>
              <a:buFont typeface="Arial" panose="020B0604020202020204" pitchFamily="34" charset="0"/>
              <a:buChar char="•"/>
            </a:pPr>
            <a:r>
              <a:rPr lang="fr-FR" sz="2200" dirty="0"/>
              <a:t>Tous types de données + documentation associée</a:t>
            </a:r>
          </a:p>
          <a:p>
            <a:pPr marL="714375" indent="-342900">
              <a:spcBef>
                <a:spcPts val="600"/>
              </a:spcBef>
              <a:spcAft>
                <a:spcPts val="600"/>
              </a:spcAft>
              <a:buClr>
                <a:srgbClr val="FF66FF"/>
              </a:buClr>
              <a:buFont typeface="Arial" panose="020B0604020202020204" pitchFamily="34" charset="0"/>
              <a:buChar char="•"/>
            </a:pPr>
            <a:r>
              <a:rPr lang="fr-FR" sz="2200" dirty="0">
                <a:solidFill>
                  <a:schemeClr val="accent2">
                    <a:lumMod val="60000"/>
                    <a:lumOff val="40000"/>
                  </a:schemeClr>
                </a:solidFill>
              </a:rPr>
              <a:t>Dépôt gratuit</a:t>
            </a:r>
          </a:p>
          <a:p>
            <a:pPr marL="714375" indent="-342900">
              <a:spcBef>
                <a:spcPts val="600"/>
              </a:spcBef>
              <a:spcAft>
                <a:spcPts val="600"/>
              </a:spcAft>
              <a:buClr>
                <a:srgbClr val="FF66FF"/>
              </a:buClr>
              <a:buFont typeface="Arial" panose="020B0604020202020204" pitchFamily="34" charset="0"/>
              <a:buChar char="•"/>
            </a:pPr>
            <a:r>
              <a:rPr lang="fr-FR" sz="2200" dirty="0"/>
              <a:t>Espace privé pour partager des données entre partenaires</a:t>
            </a:r>
          </a:p>
          <a:p>
            <a:pPr marL="714375" indent="-342900">
              <a:spcBef>
                <a:spcPts val="600"/>
              </a:spcBef>
              <a:spcAft>
                <a:spcPts val="600"/>
              </a:spcAft>
              <a:buClr>
                <a:srgbClr val="FF66FF"/>
              </a:buClr>
              <a:buFont typeface="Arial" panose="020B0604020202020204" pitchFamily="34" charset="0"/>
              <a:buChar char="•"/>
            </a:pPr>
            <a:r>
              <a:rPr lang="fr-FR" sz="2200" dirty="0"/>
              <a:t>Choix du moment et de la licence de diffusion des données</a:t>
            </a:r>
          </a:p>
          <a:p>
            <a:pPr marL="714375" indent="-342900">
              <a:spcBef>
                <a:spcPts val="600"/>
              </a:spcBef>
              <a:spcAft>
                <a:spcPts val="600"/>
              </a:spcAft>
              <a:buClr>
                <a:srgbClr val="FF66FF"/>
              </a:buClr>
              <a:buFont typeface="Arial" panose="020B0604020202020204" pitchFamily="34" charset="0"/>
              <a:buChar char="•"/>
            </a:pPr>
            <a:r>
              <a:rPr lang="fr-FR" sz="2200" dirty="0"/>
              <a:t>Appui DIST : </a:t>
            </a:r>
            <a:r>
              <a:rPr lang="fr-FR" sz="2200" dirty="0">
                <a:solidFill>
                  <a:srgbClr val="FF66FF"/>
                </a:solidFill>
              </a:rPr>
              <a:t>Céline Barthelemy </a:t>
            </a:r>
            <a:r>
              <a:rPr lang="fr-FR" sz="2200" dirty="0"/>
              <a:t>et</a:t>
            </a:r>
            <a:r>
              <a:rPr lang="fr-FR" sz="2200" dirty="0">
                <a:solidFill>
                  <a:srgbClr val="FF66FF"/>
                </a:solidFill>
              </a:rPr>
              <a:t> Gwenaël Doux.</a:t>
            </a:r>
            <a:endParaRPr lang="fr-FR" sz="2200" dirty="0"/>
          </a:p>
        </p:txBody>
      </p:sp>
      <p:grpSp>
        <p:nvGrpSpPr>
          <p:cNvPr id="12" name="Groupe 11">
            <a:extLst>
              <a:ext uri="{FF2B5EF4-FFF2-40B4-BE49-F238E27FC236}">
                <a16:creationId xmlns:a16="http://schemas.microsoft.com/office/drawing/2014/main" id="{BAE302A2-E79A-4B06-BD3E-419166D2BF50}"/>
              </a:ext>
            </a:extLst>
          </p:cNvPr>
          <p:cNvGrpSpPr/>
          <p:nvPr/>
        </p:nvGrpSpPr>
        <p:grpSpPr>
          <a:xfrm>
            <a:off x="5707010" y="1268760"/>
            <a:ext cx="2249366" cy="909974"/>
            <a:chOff x="6759190" y="87677"/>
            <a:chExt cx="2249366" cy="909974"/>
          </a:xfrm>
        </p:grpSpPr>
        <p:pic>
          <p:nvPicPr>
            <p:cNvPr id="13" name="Picture 2">
              <a:extLst>
                <a:ext uri="{FF2B5EF4-FFF2-40B4-BE49-F238E27FC236}">
                  <a16:creationId xmlns:a16="http://schemas.microsoft.com/office/drawing/2014/main" id="{381B96C7-2FC0-4DCD-8E13-5DB1CC2536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9190" y="87677"/>
              <a:ext cx="2249366" cy="89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a:extLst>
                <a:ext uri="{FF2B5EF4-FFF2-40B4-BE49-F238E27FC236}">
                  <a16:creationId xmlns:a16="http://schemas.microsoft.com/office/drawing/2014/main" id="{2C9192C9-70CB-4DA5-8E06-A35DD9E286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87677"/>
              <a:ext cx="855273" cy="264095"/>
            </a:xfrm>
            <a:prstGeom prst="rect">
              <a:avLst/>
            </a:prstGeom>
          </p:spPr>
        </p:pic>
        <p:sp>
          <p:nvSpPr>
            <p:cNvPr id="17" name="ZoneTexte 16">
              <a:extLst>
                <a:ext uri="{FF2B5EF4-FFF2-40B4-BE49-F238E27FC236}">
                  <a16:creationId xmlns:a16="http://schemas.microsoft.com/office/drawing/2014/main" id="{E9284097-9239-4A35-8E18-52C2B0F9032E}"/>
                </a:ext>
              </a:extLst>
            </p:cNvPr>
            <p:cNvSpPr txBox="1"/>
            <p:nvPr/>
          </p:nvSpPr>
          <p:spPr>
            <a:xfrm>
              <a:off x="6836854" y="689874"/>
              <a:ext cx="2127634" cy="307777"/>
            </a:xfrm>
            <a:prstGeom prst="rect">
              <a:avLst/>
            </a:prstGeom>
            <a:noFill/>
          </p:spPr>
          <p:txBody>
            <a:bodyPr wrap="none" rtlCol="0">
              <a:spAutoFit/>
            </a:bodyPr>
            <a:lstStyle/>
            <a:p>
              <a:r>
                <a:rPr lang="fr-FR" sz="1400" dirty="0">
                  <a:hlinkClick r:id="rId6"/>
                </a:rPr>
                <a:t>https://dataverse.cirad.fr/</a:t>
              </a:r>
              <a:r>
                <a:rPr lang="fr-FR" sz="1400" dirty="0"/>
                <a:t> </a:t>
              </a:r>
            </a:p>
          </p:txBody>
        </p:sp>
      </p:grpSp>
      <p:sp>
        <p:nvSpPr>
          <p:cNvPr id="15" name="Titre 1">
            <a:extLst>
              <a:ext uri="{FF2B5EF4-FFF2-40B4-BE49-F238E27FC236}">
                <a16:creationId xmlns:a16="http://schemas.microsoft.com/office/drawing/2014/main" id="{4E7F8881-A09E-444F-873B-EC698CCC0588}"/>
              </a:ext>
            </a:extLst>
          </p:cNvPr>
          <p:cNvSpPr txBox="1">
            <a:spLocks/>
          </p:cNvSpPr>
          <p:nvPr/>
        </p:nvSpPr>
        <p:spPr>
          <a:xfrm>
            <a:off x="65315" y="72000"/>
            <a:ext cx="9380136" cy="11430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L’entrepôt Dataverse du Cirad</a:t>
            </a:r>
          </a:p>
        </p:txBody>
      </p:sp>
    </p:spTree>
    <p:extLst>
      <p:ext uri="{BB962C8B-B14F-4D97-AF65-F5344CB8AC3E}">
        <p14:creationId xmlns:p14="http://schemas.microsoft.com/office/powerpoint/2010/main" val="13422296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7" name="Groupe 6">
            <a:extLst>
              <a:ext uri="{FF2B5EF4-FFF2-40B4-BE49-F238E27FC236}">
                <a16:creationId xmlns:a16="http://schemas.microsoft.com/office/drawing/2014/main" id="{F1CC2E8D-8EAA-4682-A1EA-01B03C1D5480}"/>
              </a:ext>
            </a:extLst>
          </p:cNvPr>
          <p:cNvGrpSpPr/>
          <p:nvPr/>
        </p:nvGrpSpPr>
        <p:grpSpPr>
          <a:xfrm>
            <a:off x="526837" y="1087244"/>
            <a:ext cx="3952984" cy="2650864"/>
            <a:chOff x="281441" y="1648070"/>
            <a:chExt cx="3952984" cy="2650864"/>
          </a:xfrm>
        </p:grpSpPr>
        <p:grpSp>
          <p:nvGrpSpPr>
            <p:cNvPr id="9" name="Groupe 8">
              <a:extLst>
                <a:ext uri="{FF2B5EF4-FFF2-40B4-BE49-F238E27FC236}">
                  <a16:creationId xmlns:a16="http://schemas.microsoft.com/office/drawing/2014/main" id="{8EC9A5E5-0DF4-481B-A6D4-3E34D93755D9}"/>
                </a:ext>
              </a:extLst>
            </p:cNvPr>
            <p:cNvGrpSpPr/>
            <p:nvPr/>
          </p:nvGrpSpPr>
          <p:grpSpPr>
            <a:xfrm>
              <a:off x="281441" y="1657362"/>
              <a:ext cx="3855975" cy="2641572"/>
              <a:chOff x="845174" y="4221088"/>
              <a:chExt cx="3204832" cy="1944216"/>
            </a:xfrm>
          </p:grpSpPr>
          <p:pic>
            <p:nvPicPr>
              <p:cNvPr id="10" name="Image 9">
                <a:extLst>
                  <a:ext uri="{FF2B5EF4-FFF2-40B4-BE49-F238E27FC236}">
                    <a16:creationId xmlns:a16="http://schemas.microsoft.com/office/drawing/2014/main" id="{5468B3B7-16BB-4CCD-A287-60BD80E2A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74" y="4221088"/>
                <a:ext cx="3204832" cy="1944216"/>
              </a:xfrm>
              <a:prstGeom prst="rect">
                <a:avLst/>
              </a:prstGeom>
              <a:ln>
                <a:solidFill>
                  <a:sysClr val="window" lastClr="FFFFFF">
                    <a:lumMod val="85000"/>
                  </a:sysClr>
                </a:solidFill>
              </a:ln>
            </p:spPr>
          </p:pic>
          <p:sp>
            <p:nvSpPr>
              <p:cNvPr id="11" name="ZoneTexte 10">
                <a:extLst>
                  <a:ext uri="{FF2B5EF4-FFF2-40B4-BE49-F238E27FC236}">
                    <a16:creationId xmlns:a16="http://schemas.microsoft.com/office/drawing/2014/main" id="{3BDC9590-624B-49E7-ABC9-0A1BFE9A6A30}"/>
                  </a:ext>
                </a:extLst>
              </p:cNvPr>
              <p:cNvSpPr txBox="1"/>
              <p:nvPr/>
            </p:nvSpPr>
            <p:spPr>
              <a:xfrm>
                <a:off x="2725724" y="4430911"/>
                <a:ext cx="1215494" cy="249178"/>
              </a:xfrm>
              <a:prstGeom prst="rect">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a:defRPr/>
                </a:pPr>
                <a:r>
                  <a:rPr lang="fr-FR" sz="1600" dirty="0">
                    <a:solidFill>
                      <a:prstClr val="black"/>
                    </a:solidFill>
                    <a:latin typeface="Calibri" panose="020F0502020204030204" pitchFamily="34" charset="0"/>
                  </a:rPr>
                  <a:t>3152 entrepôts</a:t>
                </a:r>
              </a:p>
            </p:txBody>
          </p:sp>
        </p:grpSp>
        <p:sp>
          <p:nvSpPr>
            <p:cNvPr id="2" name="ZoneTexte 1">
              <a:extLst>
                <a:ext uri="{FF2B5EF4-FFF2-40B4-BE49-F238E27FC236}">
                  <a16:creationId xmlns:a16="http://schemas.microsoft.com/office/drawing/2014/main" id="{7D8BB392-3957-4EE1-BAAE-959AACB3AF26}"/>
                </a:ext>
              </a:extLst>
            </p:cNvPr>
            <p:cNvSpPr txBox="1"/>
            <p:nvPr/>
          </p:nvSpPr>
          <p:spPr>
            <a:xfrm>
              <a:off x="1889359" y="1648070"/>
              <a:ext cx="2345066" cy="276999"/>
            </a:xfrm>
            <a:prstGeom prst="rect">
              <a:avLst/>
            </a:prstGeom>
            <a:noFill/>
          </p:spPr>
          <p:txBody>
            <a:bodyPr wrap="none" rtlCol="0">
              <a:spAutoFit/>
            </a:bodyPr>
            <a:lstStyle/>
            <a:p>
              <a:r>
                <a:rPr lang="fr-FR" sz="1200" dirty="0">
                  <a:hlinkClick r:id="rId4"/>
                </a:rPr>
                <a:t>https://www.re3data.org/search</a:t>
              </a:r>
              <a:r>
                <a:rPr lang="fr-FR" sz="1200" dirty="0"/>
                <a:t> </a:t>
              </a:r>
            </a:p>
          </p:txBody>
        </p:sp>
      </p:grpSp>
      <p:grpSp>
        <p:nvGrpSpPr>
          <p:cNvPr id="6" name="Groupe 5">
            <a:extLst>
              <a:ext uri="{FF2B5EF4-FFF2-40B4-BE49-F238E27FC236}">
                <a16:creationId xmlns:a16="http://schemas.microsoft.com/office/drawing/2014/main" id="{A54EDC19-CEA5-4664-A217-50A49CBDB45B}"/>
              </a:ext>
            </a:extLst>
          </p:cNvPr>
          <p:cNvGrpSpPr/>
          <p:nvPr/>
        </p:nvGrpSpPr>
        <p:grpSpPr>
          <a:xfrm>
            <a:off x="4788925" y="1052736"/>
            <a:ext cx="4440639" cy="2657523"/>
            <a:chOff x="4925587" y="837681"/>
            <a:chExt cx="4440639" cy="2657523"/>
          </a:xfrm>
        </p:grpSpPr>
        <p:grpSp>
          <p:nvGrpSpPr>
            <p:cNvPr id="5" name="Groupe 4">
              <a:extLst>
                <a:ext uri="{FF2B5EF4-FFF2-40B4-BE49-F238E27FC236}">
                  <a16:creationId xmlns:a16="http://schemas.microsoft.com/office/drawing/2014/main" id="{757D6623-0DD3-4FBA-B27B-9D643AA9B5D6}"/>
                </a:ext>
              </a:extLst>
            </p:cNvPr>
            <p:cNvGrpSpPr/>
            <p:nvPr/>
          </p:nvGrpSpPr>
          <p:grpSpPr>
            <a:xfrm>
              <a:off x="4925587" y="837681"/>
              <a:ext cx="4440639" cy="2657523"/>
              <a:chOff x="4925587" y="837681"/>
              <a:chExt cx="4440639" cy="2657523"/>
            </a:xfrm>
          </p:grpSpPr>
          <p:pic>
            <p:nvPicPr>
              <p:cNvPr id="12" name="Image 11">
                <a:extLst>
                  <a:ext uri="{FF2B5EF4-FFF2-40B4-BE49-F238E27FC236}">
                    <a16:creationId xmlns:a16="http://schemas.microsoft.com/office/drawing/2014/main" id="{62BD5966-070C-492C-A7B3-12685CB27FE2}"/>
                  </a:ext>
                </a:extLst>
              </p:cNvPr>
              <p:cNvPicPr>
                <a:picLocks noChangeAspect="1"/>
              </p:cNvPicPr>
              <p:nvPr/>
            </p:nvPicPr>
            <p:blipFill>
              <a:blip r:embed="rId5"/>
              <a:stretch>
                <a:fillRect/>
              </a:stretch>
            </p:blipFill>
            <p:spPr>
              <a:xfrm>
                <a:off x="5327626" y="1143137"/>
                <a:ext cx="3620944" cy="2352067"/>
              </a:xfrm>
              <a:prstGeom prst="rect">
                <a:avLst/>
              </a:prstGeom>
              <a:ln>
                <a:solidFill>
                  <a:schemeClr val="tx1"/>
                </a:solidFill>
              </a:ln>
            </p:spPr>
          </p:pic>
          <p:sp>
            <p:nvSpPr>
              <p:cNvPr id="3" name="ZoneTexte 2">
                <a:extLst>
                  <a:ext uri="{FF2B5EF4-FFF2-40B4-BE49-F238E27FC236}">
                    <a16:creationId xmlns:a16="http://schemas.microsoft.com/office/drawing/2014/main" id="{57A3B6B1-A433-410D-B70D-CEC70638D762}"/>
                  </a:ext>
                </a:extLst>
              </p:cNvPr>
              <p:cNvSpPr txBox="1"/>
              <p:nvPr/>
            </p:nvSpPr>
            <p:spPr>
              <a:xfrm>
                <a:off x="4925587" y="837681"/>
                <a:ext cx="4440639" cy="276999"/>
              </a:xfrm>
              <a:prstGeom prst="rect">
                <a:avLst/>
              </a:prstGeom>
              <a:noFill/>
            </p:spPr>
            <p:txBody>
              <a:bodyPr wrap="none" rtlCol="0">
                <a:spAutoFit/>
              </a:bodyPr>
              <a:lstStyle/>
              <a:p>
                <a:r>
                  <a:rPr lang="fr-FR" sz="1200" dirty="0">
                    <a:hlinkClick r:id="rId6"/>
                  </a:rPr>
                  <a:t>https://fairsharing.org/search?fairsharingRegistry=Database</a:t>
                </a:r>
                <a:r>
                  <a:rPr lang="fr-FR" sz="1200" dirty="0"/>
                  <a:t> </a:t>
                </a:r>
              </a:p>
            </p:txBody>
          </p:sp>
        </p:grpSp>
        <p:sp>
          <p:nvSpPr>
            <p:cNvPr id="19" name="ZoneTexte 18">
              <a:extLst>
                <a:ext uri="{FF2B5EF4-FFF2-40B4-BE49-F238E27FC236}">
                  <a16:creationId xmlns:a16="http://schemas.microsoft.com/office/drawing/2014/main" id="{21470CA5-EEDD-4245-8778-7B46FB5DB81A}"/>
                </a:ext>
              </a:extLst>
            </p:cNvPr>
            <p:cNvSpPr txBox="1"/>
            <p:nvPr/>
          </p:nvSpPr>
          <p:spPr>
            <a:xfrm>
              <a:off x="7399347" y="1200051"/>
              <a:ext cx="1462452" cy="338554"/>
            </a:xfrm>
            <a:prstGeom prst="rect">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a:defRPr/>
              </a:pPr>
              <a:r>
                <a:rPr lang="fr-FR" sz="1600" dirty="0">
                  <a:solidFill>
                    <a:prstClr val="black"/>
                  </a:solidFill>
                  <a:latin typeface="Calibri" panose="020F0502020204030204" pitchFamily="34" charset="0"/>
                </a:rPr>
                <a:t>2043 entrepôts</a:t>
              </a:r>
            </a:p>
          </p:txBody>
        </p:sp>
      </p:grpSp>
      <p:pic>
        <p:nvPicPr>
          <p:cNvPr id="21" name="Image 20">
            <a:extLst>
              <a:ext uri="{FF2B5EF4-FFF2-40B4-BE49-F238E27FC236}">
                <a16:creationId xmlns:a16="http://schemas.microsoft.com/office/drawing/2014/main" id="{42962C2F-56A8-46DC-9219-14F8738F4911}"/>
              </a:ext>
            </a:extLst>
          </p:cNvPr>
          <p:cNvPicPr>
            <a:picLocks noChangeAspect="1"/>
          </p:cNvPicPr>
          <p:nvPr/>
        </p:nvPicPr>
        <p:blipFill>
          <a:blip r:embed="rId7"/>
          <a:stretch>
            <a:fillRect/>
          </a:stretch>
        </p:blipFill>
        <p:spPr>
          <a:xfrm>
            <a:off x="8172530" y="6445161"/>
            <a:ext cx="917761" cy="323302"/>
          </a:xfrm>
          <a:prstGeom prst="rect">
            <a:avLst/>
          </a:prstGeom>
        </p:spPr>
      </p:pic>
      <p:sp>
        <p:nvSpPr>
          <p:cNvPr id="23" name="Titre 1">
            <a:extLst>
              <a:ext uri="{FF2B5EF4-FFF2-40B4-BE49-F238E27FC236}">
                <a16:creationId xmlns:a16="http://schemas.microsoft.com/office/drawing/2014/main" id="{6D48D6DB-D40F-4414-9866-E0C2A2D0D12D}"/>
              </a:ext>
            </a:extLst>
          </p:cNvPr>
          <p:cNvSpPr txBox="1">
            <a:spLocks/>
          </p:cNvSpPr>
          <p:nvPr/>
        </p:nvSpPr>
        <p:spPr>
          <a:xfrm>
            <a:off x="360000" y="2"/>
            <a:ext cx="8491370"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Guides d’entrepôts </a:t>
            </a:r>
            <a:r>
              <a:rPr lang="fr-FR" sz="3200" dirty="0"/>
              <a:t>de </a:t>
            </a:r>
            <a:r>
              <a:rPr lang="fr-FR" dirty="0"/>
              <a:t>données</a:t>
            </a:r>
            <a:endParaRPr lang="fr-FR" sz="4000" dirty="0"/>
          </a:p>
        </p:txBody>
      </p:sp>
      <p:grpSp>
        <p:nvGrpSpPr>
          <p:cNvPr id="13" name="Groupe 12">
            <a:extLst>
              <a:ext uri="{FF2B5EF4-FFF2-40B4-BE49-F238E27FC236}">
                <a16:creationId xmlns:a16="http://schemas.microsoft.com/office/drawing/2014/main" id="{9644DFF6-5F8F-4FB3-84E6-5D3FC418A35C}"/>
              </a:ext>
            </a:extLst>
          </p:cNvPr>
          <p:cNvGrpSpPr/>
          <p:nvPr/>
        </p:nvGrpSpPr>
        <p:grpSpPr>
          <a:xfrm>
            <a:off x="5244658" y="4005064"/>
            <a:ext cx="3688488" cy="1439843"/>
            <a:chOff x="791333" y="4284192"/>
            <a:chExt cx="3688488" cy="1439843"/>
          </a:xfrm>
        </p:grpSpPr>
        <p:sp>
          <p:nvSpPr>
            <p:cNvPr id="4" name="ZoneTexte 3">
              <a:extLst>
                <a:ext uri="{FF2B5EF4-FFF2-40B4-BE49-F238E27FC236}">
                  <a16:creationId xmlns:a16="http://schemas.microsoft.com/office/drawing/2014/main" id="{BB6A8915-5AFC-4B0D-A7D3-1BCCED660524}"/>
                </a:ext>
              </a:extLst>
            </p:cNvPr>
            <p:cNvSpPr txBox="1"/>
            <p:nvPr/>
          </p:nvSpPr>
          <p:spPr>
            <a:xfrm>
              <a:off x="827584" y="4284192"/>
              <a:ext cx="3652237" cy="338554"/>
            </a:xfrm>
            <a:prstGeom prst="rect">
              <a:avLst/>
            </a:prstGeom>
            <a:solidFill>
              <a:schemeClr val="bg1"/>
            </a:solidFill>
          </p:spPr>
          <p:txBody>
            <a:bodyPr wrap="square" rtlCol="0">
              <a:spAutoFit/>
            </a:bodyPr>
            <a:lstStyle/>
            <a:p>
              <a:pPr>
                <a:spcBef>
                  <a:spcPts val="600"/>
                </a:spcBef>
                <a:buSzPts val="1100"/>
              </a:pPr>
              <a:r>
                <a:rPr lang="fr-FR" sz="1600" b="1" dirty="0">
                  <a:solidFill>
                    <a:srgbClr val="0070C0"/>
                  </a:solidFill>
                </a:rPr>
                <a:t>Entrepôts en biologie moléculaire</a:t>
              </a:r>
              <a:endParaRPr lang="fr-FR" dirty="0"/>
            </a:p>
          </p:txBody>
        </p:sp>
        <p:pic>
          <p:nvPicPr>
            <p:cNvPr id="8" name="Image 7">
              <a:extLst>
                <a:ext uri="{FF2B5EF4-FFF2-40B4-BE49-F238E27FC236}">
                  <a16:creationId xmlns:a16="http://schemas.microsoft.com/office/drawing/2014/main" id="{F927ED51-1631-46AC-A7B3-B6A706E75F66}"/>
                </a:ext>
              </a:extLst>
            </p:cNvPr>
            <p:cNvPicPr>
              <a:picLocks noChangeAspect="1"/>
            </p:cNvPicPr>
            <p:nvPr/>
          </p:nvPicPr>
          <p:blipFill>
            <a:blip r:embed="rId8"/>
            <a:stretch>
              <a:fillRect/>
            </a:stretch>
          </p:blipFill>
          <p:spPr>
            <a:xfrm>
              <a:off x="1847703" y="4653136"/>
              <a:ext cx="1194670" cy="775597"/>
            </a:xfrm>
            <a:prstGeom prst="rect">
              <a:avLst/>
            </a:prstGeom>
          </p:spPr>
        </p:pic>
        <p:sp>
          <p:nvSpPr>
            <p:cNvPr id="25" name="Rectangle 24">
              <a:extLst>
                <a:ext uri="{FF2B5EF4-FFF2-40B4-BE49-F238E27FC236}">
                  <a16:creationId xmlns:a16="http://schemas.microsoft.com/office/drawing/2014/main" id="{393EAA37-0AA6-4526-A4D7-54280FED8D54}"/>
                </a:ext>
              </a:extLst>
            </p:cNvPr>
            <p:cNvSpPr/>
            <p:nvPr/>
          </p:nvSpPr>
          <p:spPr>
            <a:xfrm>
              <a:off x="791333" y="5262370"/>
              <a:ext cx="3492635" cy="461665"/>
            </a:xfrm>
            <a:prstGeom prst="rect">
              <a:avLst/>
            </a:prstGeom>
          </p:spPr>
          <p:txBody>
            <a:bodyPr wrap="square">
              <a:spAutoFit/>
            </a:bodyPr>
            <a:lstStyle/>
            <a:p>
              <a:pPr>
                <a:spcBef>
                  <a:spcPts val="600"/>
                </a:spcBef>
                <a:buSzPts val="1100"/>
              </a:pPr>
              <a:r>
                <a:rPr lang="fr-FR" sz="1200" dirty="0">
                  <a:hlinkClick r:id="rId9"/>
                </a:rPr>
                <a:t>https://elixir-europe.org/platforms/data/elixir-deposition-databases</a:t>
              </a:r>
              <a:endParaRPr lang="fr-FR" sz="1200" dirty="0"/>
            </a:p>
          </p:txBody>
        </p:sp>
      </p:grpSp>
      <p:grpSp>
        <p:nvGrpSpPr>
          <p:cNvPr id="14" name="Groupe 13">
            <a:extLst>
              <a:ext uri="{FF2B5EF4-FFF2-40B4-BE49-F238E27FC236}">
                <a16:creationId xmlns:a16="http://schemas.microsoft.com/office/drawing/2014/main" id="{57834425-4C54-487B-A6E3-7969750AB315}"/>
              </a:ext>
            </a:extLst>
          </p:cNvPr>
          <p:cNvGrpSpPr/>
          <p:nvPr/>
        </p:nvGrpSpPr>
        <p:grpSpPr>
          <a:xfrm>
            <a:off x="5364088" y="5615465"/>
            <a:ext cx="3583962" cy="837871"/>
            <a:chOff x="4382812" y="4653136"/>
            <a:chExt cx="3583962" cy="837871"/>
          </a:xfrm>
        </p:grpSpPr>
        <p:pic>
          <p:nvPicPr>
            <p:cNvPr id="18" name="Image 17">
              <a:extLst>
                <a:ext uri="{FF2B5EF4-FFF2-40B4-BE49-F238E27FC236}">
                  <a16:creationId xmlns:a16="http://schemas.microsoft.com/office/drawing/2014/main" id="{27FC5210-A2DC-4CB9-8811-DF4771C65990}"/>
                </a:ext>
              </a:extLst>
            </p:cNvPr>
            <p:cNvPicPr>
              <a:picLocks noChangeAspect="1"/>
            </p:cNvPicPr>
            <p:nvPr/>
          </p:nvPicPr>
          <p:blipFill>
            <a:blip r:embed="rId10"/>
            <a:stretch>
              <a:fillRect/>
            </a:stretch>
          </p:blipFill>
          <p:spPr>
            <a:xfrm>
              <a:off x="4382812" y="4653136"/>
              <a:ext cx="3583962" cy="579004"/>
            </a:xfrm>
            <a:prstGeom prst="rect">
              <a:avLst/>
            </a:prstGeom>
          </p:spPr>
        </p:pic>
        <p:sp>
          <p:nvSpPr>
            <p:cNvPr id="27" name="ZoneTexte 26">
              <a:extLst>
                <a:ext uri="{FF2B5EF4-FFF2-40B4-BE49-F238E27FC236}">
                  <a16:creationId xmlns:a16="http://schemas.microsoft.com/office/drawing/2014/main" id="{70345FB1-79D8-4D8B-8B24-4430DA621D1C}"/>
                </a:ext>
              </a:extLst>
            </p:cNvPr>
            <p:cNvSpPr txBox="1"/>
            <p:nvPr/>
          </p:nvSpPr>
          <p:spPr>
            <a:xfrm>
              <a:off x="4538126" y="5214008"/>
              <a:ext cx="3139001" cy="276999"/>
            </a:xfrm>
            <a:prstGeom prst="rect">
              <a:avLst/>
            </a:prstGeom>
            <a:noFill/>
          </p:spPr>
          <p:txBody>
            <a:bodyPr wrap="none" rtlCol="0">
              <a:spAutoFit/>
            </a:bodyPr>
            <a:lstStyle/>
            <a:p>
              <a:r>
                <a:rPr lang="fr-FR" sz="1200" dirty="0">
                  <a:hlinkClick r:id="rId11"/>
                </a:rPr>
                <a:t>https://ngdc.cncb.ac.cn/databasecommons/</a:t>
              </a:r>
              <a:endParaRPr lang="fr-FR" sz="1200" dirty="0"/>
            </a:p>
          </p:txBody>
        </p:sp>
      </p:grpSp>
      <p:grpSp>
        <p:nvGrpSpPr>
          <p:cNvPr id="16" name="Groupe 15">
            <a:extLst>
              <a:ext uri="{FF2B5EF4-FFF2-40B4-BE49-F238E27FC236}">
                <a16:creationId xmlns:a16="http://schemas.microsoft.com/office/drawing/2014/main" id="{19680D2B-89A7-44BF-84F9-8CFF5CD53300}"/>
              </a:ext>
            </a:extLst>
          </p:cNvPr>
          <p:cNvGrpSpPr/>
          <p:nvPr/>
        </p:nvGrpSpPr>
        <p:grpSpPr>
          <a:xfrm>
            <a:off x="179511" y="3786542"/>
            <a:ext cx="4879921" cy="2176509"/>
            <a:chOff x="179511" y="3786542"/>
            <a:chExt cx="4879921" cy="2176509"/>
          </a:xfrm>
        </p:grpSpPr>
        <p:sp>
          <p:nvSpPr>
            <p:cNvPr id="22" name="Rectangle : coins arrondis 21">
              <a:extLst>
                <a:ext uri="{FF2B5EF4-FFF2-40B4-BE49-F238E27FC236}">
                  <a16:creationId xmlns:a16="http://schemas.microsoft.com/office/drawing/2014/main" id="{698E7289-EC3F-4705-8D93-8DB1B24B126D}"/>
                </a:ext>
              </a:extLst>
            </p:cNvPr>
            <p:cNvSpPr/>
            <p:nvPr/>
          </p:nvSpPr>
          <p:spPr>
            <a:xfrm>
              <a:off x="179511" y="4447743"/>
              <a:ext cx="4879921" cy="1515308"/>
            </a:xfrm>
            <a:prstGeom prst="roundRect">
              <a:avLst/>
            </a:prstGeom>
          </p:spPr>
          <p:txBody>
            <a:bodyPr wrap="square">
              <a:spAutoFit/>
            </a:bodyPr>
            <a:lstStyle/>
            <a:p>
              <a:pPr marL="0" lvl="3" defTabSz="457200">
                <a:spcBef>
                  <a:spcPts val="600"/>
                </a:spcBef>
                <a:buClr>
                  <a:srgbClr val="EE4CDB"/>
                </a:buClr>
                <a:tabLst>
                  <a:tab pos="808038" algn="l"/>
                </a:tabLst>
                <a:defRPr/>
              </a:pPr>
              <a:r>
                <a:rPr lang="fr-FR" sz="1700" dirty="0"/>
                <a:t>Informe aussi sur des entrepôts </a:t>
              </a:r>
            </a:p>
            <a:p>
              <a:pPr marL="0" lvl="3" defTabSz="457200">
                <a:spcBef>
                  <a:spcPts val="600"/>
                </a:spcBef>
                <a:buClr>
                  <a:srgbClr val="EE4CDB"/>
                </a:buClr>
                <a:tabLst>
                  <a:tab pos="808038" algn="l"/>
                </a:tabLst>
                <a:defRPr/>
              </a:pPr>
              <a:r>
                <a:rPr lang="fr-FR" sz="1700" dirty="0"/>
                <a:t>portés par des organismes internationaux </a:t>
              </a:r>
            </a:p>
            <a:p>
              <a:pPr marL="0" lvl="3" defTabSz="457200">
                <a:spcBef>
                  <a:spcPts val="600"/>
                </a:spcBef>
                <a:buClr>
                  <a:srgbClr val="EE4CDB"/>
                </a:buClr>
                <a:tabLst>
                  <a:tab pos="808038" algn="l"/>
                </a:tabLst>
                <a:defRPr/>
              </a:pPr>
              <a:r>
                <a:rPr lang="fr-FR" sz="1700" dirty="0"/>
                <a:t>(ex: </a:t>
              </a:r>
              <a:r>
                <a:rPr lang="fr-FR" sz="1700" dirty="0" err="1"/>
                <a:t>FAOStat</a:t>
              </a:r>
              <a:r>
                <a:rPr lang="fr-FR" sz="1700" dirty="0"/>
                <a:t>, </a:t>
              </a:r>
              <a:r>
                <a:rPr lang="fr-FR" sz="1700" dirty="0" err="1"/>
                <a:t>WorldClim</a:t>
              </a:r>
              <a:r>
                <a:rPr lang="fr-FR" sz="1700" dirty="0"/>
                <a:t>, </a:t>
              </a:r>
              <a:r>
                <a:rPr lang="fr-FR" sz="1700" dirty="0" err="1"/>
                <a:t>WorldPop</a:t>
              </a:r>
              <a:r>
                <a:rPr lang="fr-FR" sz="1700" dirty="0"/>
                <a:t>, ISRIC…) </a:t>
              </a:r>
            </a:p>
            <a:p>
              <a:pPr marL="0" lvl="3" defTabSz="457200">
                <a:spcBef>
                  <a:spcPts val="600"/>
                </a:spcBef>
                <a:buClr>
                  <a:srgbClr val="EE4CDB"/>
                </a:buClr>
                <a:tabLst>
                  <a:tab pos="808038" algn="l"/>
                </a:tabLst>
                <a:defRPr/>
              </a:pPr>
              <a:r>
                <a:rPr lang="fr-FR" sz="1700" dirty="0"/>
                <a:t>donnant accès à des données de référence.</a:t>
              </a:r>
            </a:p>
          </p:txBody>
        </p:sp>
        <p:sp>
          <p:nvSpPr>
            <p:cNvPr id="15" name="Flèche : droite 14">
              <a:extLst>
                <a:ext uri="{FF2B5EF4-FFF2-40B4-BE49-F238E27FC236}">
                  <a16:creationId xmlns:a16="http://schemas.microsoft.com/office/drawing/2014/main" id="{DD1F5767-8BD8-4D48-AAF8-9C6C42936630}"/>
                </a:ext>
              </a:extLst>
            </p:cNvPr>
            <p:cNvSpPr/>
            <p:nvPr/>
          </p:nvSpPr>
          <p:spPr>
            <a:xfrm rot="5400000">
              <a:off x="1939607" y="4045757"/>
              <a:ext cx="775597" cy="257168"/>
            </a:xfrm>
            <a:prstGeom prst="rightArrow">
              <a:avLst>
                <a:gd name="adj1" fmla="val 50000"/>
                <a:gd name="adj2" fmla="val 598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81799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0" name="Image 19">
            <a:extLst>
              <a:ext uri="{FF2B5EF4-FFF2-40B4-BE49-F238E27FC236}">
                <a16:creationId xmlns:a16="http://schemas.microsoft.com/office/drawing/2014/main" id="{46F57D27-1443-4CD5-8873-6C7C76E8D7EA}"/>
              </a:ext>
            </a:extLst>
          </p:cNvPr>
          <p:cNvPicPr>
            <a:picLocks noChangeAspect="1"/>
          </p:cNvPicPr>
          <p:nvPr/>
        </p:nvPicPr>
        <p:blipFill>
          <a:blip r:embed="rId3"/>
          <a:stretch>
            <a:fillRect/>
          </a:stretch>
        </p:blipFill>
        <p:spPr>
          <a:xfrm>
            <a:off x="317487" y="694464"/>
            <a:ext cx="7926921" cy="5553737"/>
          </a:xfrm>
          <a:prstGeom prst="rect">
            <a:avLst/>
          </a:prstGeom>
        </p:spPr>
      </p:pic>
      <p:sp>
        <p:nvSpPr>
          <p:cNvPr id="2" name="ZoneTexte 1">
            <a:extLst>
              <a:ext uri="{FF2B5EF4-FFF2-40B4-BE49-F238E27FC236}">
                <a16:creationId xmlns:a16="http://schemas.microsoft.com/office/drawing/2014/main" id="{7D8BB392-3957-4EE1-BAAE-959AACB3AF26}"/>
              </a:ext>
            </a:extLst>
          </p:cNvPr>
          <p:cNvSpPr txBox="1"/>
          <p:nvPr/>
        </p:nvSpPr>
        <p:spPr>
          <a:xfrm>
            <a:off x="6817556" y="1358306"/>
            <a:ext cx="2353529" cy="276999"/>
          </a:xfrm>
          <a:prstGeom prst="rect">
            <a:avLst/>
          </a:prstGeom>
          <a:noFill/>
        </p:spPr>
        <p:txBody>
          <a:bodyPr wrap="none" rtlCol="0">
            <a:spAutoFit/>
          </a:bodyPr>
          <a:lstStyle/>
          <a:p>
            <a:r>
              <a:rPr lang="fr-FR" sz="1200" dirty="0">
                <a:hlinkClick r:id="rId4"/>
              </a:rPr>
              <a:t>https://www.re3data.org/search</a:t>
            </a:r>
            <a:r>
              <a:rPr lang="fr-FR" sz="1200" dirty="0"/>
              <a:t> </a:t>
            </a:r>
          </a:p>
        </p:txBody>
      </p:sp>
      <p:sp>
        <p:nvSpPr>
          <p:cNvPr id="21" name="Bulle narrative : ronde 20">
            <a:extLst>
              <a:ext uri="{FF2B5EF4-FFF2-40B4-BE49-F238E27FC236}">
                <a16:creationId xmlns:a16="http://schemas.microsoft.com/office/drawing/2014/main" id="{0BFF6B7F-D580-4FF1-903F-91DE0CC67E1A}"/>
              </a:ext>
            </a:extLst>
          </p:cNvPr>
          <p:cNvSpPr/>
          <p:nvPr/>
        </p:nvSpPr>
        <p:spPr>
          <a:xfrm>
            <a:off x="1234275" y="1316825"/>
            <a:ext cx="1825557" cy="612648"/>
          </a:xfrm>
          <a:prstGeom prst="wedgeEllipseCallout">
            <a:avLst>
              <a:gd name="adj1" fmla="val 42722"/>
              <a:gd name="adj2" fmla="val -65162"/>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r>
              <a:rPr lang="fr-FR" sz="1600" dirty="0">
                <a:solidFill>
                  <a:srgbClr val="FF0000"/>
                </a:solidFill>
                <a:latin typeface="Arial"/>
              </a:rPr>
              <a:t>Mot-clé</a:t>
            </a:r>
          </a:p>
        </p:txBody>
      </p:sp>
      <p:sp>
        <p:nvSpPr>
          <p:cNvPr id="22" name="Bulle narrative : ronde 21">
            <a:extLst>
              <a:ext uri="{FF2B5EF4-FFF2-40B4-BE49-F238E27FC236}">
                <a16:creationId xmlns:a16="http://schemas.microsoft.com/office/drawing/2014/main" id="{B9CDED9E-77AB-46A1-98D6-BB83ED062D10}"/>
              </a:ext>
            </a:extLst>
          </p:cNvPr>
          <p:cNvSpPr/>
          <p:nvPr/>
        </p:nvSpPr>
        <p:spPr>
          <a:xfrm>
            <a:off x="4280947" y="1290536"/>
            <a:ext cx="1825557" cy="612648"/>
          </a:xfrm>
          <a:prstGeom prst="wedgeEllipseCallout">
            <a:avLst>
              <a:gd name="adj1" fmla="val -91879"/>
              <a:gd name="adj2" fmla="val 52173"/>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r>
              <a:rPr lang="fr-FR" sz="1600" dirty="0">
                <a:solidFill>
                  <a:srgbClr val="FF0000"/>
                </a:solidFill>
                <a:latin typeface="Arial"/>
              </a:rPr>
              <a:t>Nombre de résultats</a:t>
            </a:r>
          </a:p>
        </p:txBody>
      </p:sp>
      <p:sp>
        <p:nvSpPr>
          <p:cNvPr id="10" name="Titre 1">
            <a:extLst>
              <a:ext uri="{FF2B5EF4-FFF2-40B4-BE49-F238E27FC236}">
                <a16:creationId xmlns:a16="http://schemas.microsoft.com/office/drawing/2014/main" id="{ED6E1CA3-3DCB-47F9-BCAA-A28B93B8DB6E}"/>
              </a:ext>
            </a:extLst>
          </p:cNvPr>
          <p:cNvSpPr txBox="1">
            <a:spLocks/>
          </p:cNvSpPr>
          <p:nvPr/>
        </p:nvSpPr>
        <p:spPr>
          <a:xfrm>
            <a:off x="335143" y="-16346"/>
            <a:ext cx="8491370"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Répertoire re3data</a:t>
            </a:r>
            <a:endParaRPr lang="fr-FR" sz="4000" dirty="0"/>
          </a:p>
        </p:txBody>
      </p:sp>
      <p:pic>
        <p:nvPicPr>
          <p:cNvPr id="4" name="Image 3">
            <a:extLst>
              <a:ext uri="{FF2B5EF4-FFF2-40B4-BE49-F238E27FC236}">
                <a16:creationId xmlns:a16="http://schemas.microsoft.com/office/drawing/2014/main" id="{4A1284EA-AFEF-42DA-BF1D-EDFFE223927C}"/>
              </a:ext>
            </a:extLst>
          </p:cNvPr>
          <p:cNvPicPr>
            <a:picLocks noChangeAspect="1"/>
          </p:cNvPicPr>
          <p:nvPr/>
        </p:nvPicPr>
        <p:blipFill>
          <a:blip r:embed="rId5"/>
          <a:stretch>
            <a:fillRect/>
          </a:stretch>
        </p:blipFill>
        <p:spPr>
          <a:xfrm>
            <a:off x="6833281" y="692696"/>
            <a:ext cx="2267909" cy="695004"/>
          </a:xfrm>
          <a:prstGeom prst="rect">
            <a:avLst/>
          </a:prstGeom>
        </p:spPr>
      </p:pic>
      <p:sp>
        <p:nvSpPr>
          <p:cNvPr id="3" name="Rectangle : coins arrondis 2">
            <a:extLst>
              <a:ext uri="{FF2B5EF4-FFF2-40B4-BE49-F238E27FC236}">
                <a16:creationId xmlns:a16="http://schemas.microsoft.com/office/drawing/2014/main" id="{EDBEEB1A-B884-4FB9-AA11-AF4D087FA8D2}"/>
              </a:ext>
            </a:extLst>
          </p:cNvPr>
          <p:cNvSpPr/>
          <p:nvPr/>
        </p:nvSpPr>
        <p:spPr>
          <a:xfrm>
            <a:off x="335143" y="1196752"/>
            <a:ext cx="899132" cy="360040"/>
          </a:xfrm>
          <a:prstGeom prst="roundRect">
            <a:avLst/>
          </a:pr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769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7E768278-8648-4138-AD2A-904ABB325088}"/>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9" name="Titre 1">
            <a:extLst>
              <a:ext uri="{FF2B5EF4-FFF2-40B4-BE49-F238E27FC236}">
                <a16:creationId xmlns:a16="http://schemas.microsoft.com/office/drawing/2014/main" id="{96EC9481-276F-49EB-91B1-569F530D6C57}"/>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PGD : Atout pour publier</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
        <p:nvSpPr>
          <p:cNvPr id="23" name="ZoneTexte 22">
            <a:extLst>
              <a:ext uri="{FF2B5EF4-FFF2-40B4-BE49-F238E27FC236}">
                <a16:creationId xmlns:a16="http://schemas.microsoft.com/office/drawing/2014/main" id="{BF95BA00-9D4F-482A-A925-A61263997512}"/>
              </a:ext>
            </a:extLst>
          </p:cNvPr>
          <p:cNvSpPr txBox="1"/>
          <p:nvPr/>
        </p:nvSpPr>
        <p:spPr>
          <a:xfrm>
            <a:off x="540000" y="1080000"/>
            <a:ext cx="8604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Outil d’aide : site internet Où publier </a:t>
            </a:r>
            <a:r>
              <a:rPr kumimoji="0" lang="fr-FR" sz="1400" b="0" i="0" u="none" strike="noStrike" kern="1200" cap="none" spc="0" normalizeH="0" baseline="0" noProof="0" dirty="0">
                <a:ln>
                  <a:noFill/>
                </a:ln>
                <a:solidFill>
                  <a:srgbClr val="00B050"/>
                </a:solidFill>
                <a:effectLst/>
                <a:uLnTx/>
                <a:uFillTx/>
                <a:latin typeface="Arial"/>
                <a:cs typeface="Times New Roman"/>
                <a:hlinkClick r:id="rId4"/>
              </a:rPr>
              <a:t>https://ou-publier.cirad.fr/</a:t>
            </a:r>
            <a:r>
              <a:rPr kumimoji="0" lang="fr-FR" sz="2400" b="0" i="0" u="none" strike="noStrike" kern="1200" cap="none" spc="0" normalizeH="0" baseline="0" noProof="0" dirty="0">
                <a:ln>
                  <a:noFill/>
                </a:ln>
                <a:solidFill>
                  <a:srgbClr val="0066FF"/>
                </a:solidFill>
                <a:effectLst/>
                <a:uLnTx/>
                <a:uFillTx/>
                <a:latin typeface="Arial"/>
                <a:cs typeface="Times New Roman"/>
              </a:rPr>
              <a:t> </a:t>
            </a:r>
          </a:p>
        </p:txBody>
      </p:sp>
      <p:grpSp>
        <p:nvGrpSpPr>
          <p:cNvPr id="8" name="Groupe 7">
            <a:extLst>
              <a:ext uri="{FF2B5EF4-FFF2-40B4-BE49-F238E27FC236}">
                <a16:creationId xmlns:a16="http://schemas.microsoft.com/office/drawing/2014/main" id="{86482410-D7DD-443F-92FE-BE344BBE8228}"/>
              </a:ext>
            </a:extLst>
          </p:cNvPr>
          <p:cNvGrpSpPr/>
          <p:nvPr/>
        </p:nvGrpSpPr>
        <p:grpSpPr>
          <a:xfrm>
            <a:off x="360000" y="1556792"/>
            <a:ext cx="4320480" cy="4461594"/>
            <a:chOff x="360000" y="1556792"/>
            <a:chExt cx="4320480" cy="4461594"/>
          </a:xfrm>
        </p:grpSpPr>
        <p:pic>
          <p:nvPicPr>
            <p:cNvPr id="2" name="Image 1">
              <a:extLst>
                <a:ext uri="{FF2B5EF4-FFF2-40B4-BE49-F238E27FC236}">
                  <a16:creationId xmlns:a16="http://schemas.microsoft.com/office/drawing/2014/main" id="{5D865ED6-2D6B-4441-9FE2-163B242D666A}"/>
                </a:ext>
              </a:extLst>
            </p:cNvPr>
            <p:cNvPicPr>
              <a:picLocks noChangeAspect="1"/>
            </p:cNvPicPr>
            <p:nvPr/>
          </p:nvPicPr>
          <p:blipFill>
            <a:blip r:embed="rId5"/>
            <a:stretch>
              <a:fillRect/>
            </a:stretch>
          </p:blipFill>
          <p:spPr>
            <a:xfrm>
              <a:off x="467992" y="1556792"/>
              <a:ext cx="4104008" cy="3134225"/>
            </a:xfrm>
            <a:prstGeom prst="rect">
              <a:avLst/>
            </a:prstGeom>
          </p:spPr>
        </p:pic>
        <p:sp>
          <p:nvSpPr>
            <p:cNvPr id="13" name="Rectangle 12">
              <a:extLst>
                <a:ext uri="{FF2B5EF4-FFF2-40B4-BE49-F238E27FC236}">
                  <a16:creationId xmlns:a16="http://schemas.microsoft.com/office/drawing/2014/main" id="{CAE01A3D-6843-4EE5-9DDC-C8D7E44B0816}"/>
                </a:ext>
              </a:extLst>
            </p:cNvPr>
            <p:cNvSpPr/>
            <p:nvPr/>
          </p:nvSpPr>
          <p:spPr>
            <a:xfrm>
              <a:off x="360000" y="4941168"/>
              <a:ext cx="4320480" cy="1077218"/>
            </a:xfrm>
            <a:prstGeom prst="rect">
              <a:avLst/>
            </a:prstGeom>
          </p:spPr>
          <p:txBody>
            <a:bodyPr wrap="square">
              <a:spAutoFit/>
            </a:bodyPr>
            <a:lstStyle/>
            <a:p>
              <a:pPr marL="185738" marR="0" lvl="1" indent="-185738" algn="l" defTabSz="914400" rtl="0" eaLnBrk="1" fontAlgn="auto" latinLnBrk="0" hangingPunct="1">
                <a:lnSpc>
                  <a:spcPct val="100000"/>
                </a:lnSpc>
                <a:spcBef>
                  <a:spcPts val="600"/>
                </a:spcBef>
                <a:spcAft>
                  <a:spcPts val="0"/>
                </a:spcAft>
                <a:buClr>
                  <a:srgbClr val="E2007A"/>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Plus de 2300 revues</a:t>
              </a:r>
            </a:p>
            <a:p>
              <a:pPr marL="185738" marR="0" lvl="1" indent="-185738" algn="l" defTabSz="914400" rtl="0" eaLnBrk="1" fontAlgn="auto" latinLnBrk="0" hangingPunct="1">
                <a:lnSpc>
                  <a:spcPct val="100000"/>
                </a:lnSpc>
                <a:spcBef>
                  <a:spcPts val="600"/>
                </a:spcBef>
                <a:spcAft>
                  <a:spcPts val="0"/>
                </a:spcAft>
                <a:buClr>
                  <a:srgbClr val="E2007A"/>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Classées par thèmes, sous-thèmes,…</a:t>
              </a:r>
            </a:p>
            <a:p>
              <a:pPr marL="185738" marR="0" lvl="1" indent="-185738" algn="l" defTabSz="914400" rtl="0" eaLnBrk="1" fontAlgn="auto" latinLnBrk="0" hangingPunct="1">
                <a:lnSpc>
                  <a:spcPct val="100000"/>
                </a:lnSpc>
                <a:spcBef>
                  <a:spcPts val="600"/>
                </a:spcBef>
                <a:spcAft>
                  <a:spcPts val="0"/>
                </a:spcAft>
                <a:buClr>
                  <a:srgbClr val="E2007A"/>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 critères de recherche</a:t>
              </a:r>
            </a:p>
          </p:txBody>
        </p:sp>
      </p:grpSp>
      <p:grpSp>
        <p:nvGrpSpPr>
          <p:cNvPr id="7" name="Groupe 6">
            <a:extLst>
              <a:ext uri="{FF2B5EF4-FFF2-40B4-BE49-F238E27FC236}">
                <a16:creationId xmlns:a16="http://schemas.microsoft.com/office/drawing/2014/main" id="{D6EE0B76-E1EA-4023-998C-A4E8E0A59E40}"/>
              </a:ext>
            </a:extLst>
          </p:cNvPr>
          <p:cNvGrpSpPr/>
          <p:nvPr/>
        </p:nvGrpSpPr>
        <p:grpSpPr>
          <a:xfrm>
            <a:off x="4528987" y="3257550"/>
            <a:ext cx="4540152" cy="3586115"/>
            <a:chOff x="4528987" y="3257550"/>
            <a:chExt cx="4540152" cy="3586115"/>
          </a:xfrm>
        </p:grpSpPr>
        <p:pic>
          <p:nvPicPr>
            <p:cNvPr id="5" name="Image 4">
              <a:extLst>
                <a:ext uri="{FF2B5EF4-FFF2-40B4-BE49-F238E27FC236}">
                  <a16:creationId xmlns:a16="http://schemas.microsoft.com/office/drawing/2014/main" id="{B2C81FC6-A495-46A1-A5D8-DBFBA57DE29E}"/>
                </a:ext>
              </a:extLst>
            </p:cNvPr>
            <p:cNvPicPr>
              <a:picLocks noChangeAspect="1"/>
            </p:cNvPicPr>
            <p:nvPr/>
          </p:nvPicPr>
          <p:blipFill>
            <a:blip r:embed="rId6"/>
            <a:stretch>
              <a:fillRect/>
            </a:stretch>
          </p:blipFill>
          <p:spPr>
            <a:xfrm>
              <a:off x="4528987" y="3419421"/>
              <a:ext cx="4540152" cy="3424244"/>
            </a:xfrm>
            <a:prstGeom prst="rect">
              <a:avLst/>
            </a:prstGeom>
          </p:spPr>
        </p:pic>
        <p:pic>
          <p:nvPicPr>
            <p:cNvPr id="6" name="Image 5">
              <a:extLst>
                <a:ext uri="{FF2B5EF4-FFF2-40B4-BE49-F238E27FC236}">
                  <a16:creationId xmlns:a16="http://schemas.microsoft.com/office/drawing/2014/main" id="{831AE224-709B-413A-8ABC-6735E817C677}"/>
                </a:ext>
              </a:extLst>
            </p:cNvPr>
            <p:cNvPicPr>
              <a:picLocks noChangeAspect="1"/>
            </p:cNvPicPr>
            <p:nvPr/>
          </p:nvPicPr>
          <p:blipFill>
            <a:blip r:embed="rId7"/>
            <a:stretch>
              <a:fillRect/>
            </a:stretch>
          </p:blipFill>
          <p:spPr>
            <a:xfrm>
              <a:off x="7392739" y="3257550"/>
              <a:ext cx="1676400" cy="342900"/>
            </a:xfrm>
            <a:prstGeom prst="rect">
              <a:avLst/>
            </a:prstGeom>
          </p:spPr>
        </p:pic>
      </p:grpSp>
    </p:spTree>
    <p:extLst>
      <p:ext uri="{BB962C8B-B14F-4D97-AF65-F5344CB8AC3E}">
        <p14:creationId xmlns:p14="http://schemas.microsoft.com/office/powerpoint/2010/main" val="8349441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E5555451-43C3-43B0-84F3-EC91A8973050}"/>
              </a:ext>
            </a:extLst>
          </p:cNvPr>
          <p:cNvPicPr>
            <a:picLocks noChangeAspect="1"/>
          </p:cNvPicPr>
          <p:nvPr/>
        </p:nvPicPr>
        <p:blipFill>
          <a:blip r:embed="rId3"/>
          <a:stretch>
            <a:fillRect/>
          </a:stretch>
        </p:blipFill>
        <p:spPr>
          <a:xfrm>
            <a:off x="168140" y="908720"/>
            <a:ext cx="7233231" cy="5694583"/>
          </a:xfrm>
          <a:prstGeom prst="rect">
            <a:avLst/>
          </a:prstGeom>
        </p:spPr>
      </p:pic>
      <p:sp>
        <p:nvSpPr>
          <p:cNvPr id="2" name="ZoneTexte 1">
            <a:extLst>
              <a:ext uri="{FF2B5EF4-FFF2-40B4-BE49-F238E27FC236}">
                <a16:creationId xmlns:a16="http://schemas.microsoft.com/office/drawing/2014/main" id="{7D8BB392-3957-4EE1-BAAE-959AACB3AF26}"/>
              </a:ext>
            </a:extLst>
          </p:cNvPr>
          <p:cNvSpPr txBox="1"/>
          <p:nvPr/>
        </p:nvSpPr>
        <p:spPr>
          <a:xfrm>
            <a:off x="6817556" y="1358306"/>
            <a:ext cx="2353529" cy="276999"/>
          </a:xfrm>
          <a:prstGeom prst="rect">
            <a:avLst/>
          </a:prstGeom>
          <a:noFill/>
        </p:spPr>
        <p:txBody>
          <a:bodyPr wrap="none" rtlCol="0">
            <a:spAutoFit/>
          </a:bodyPr>
          <a:lstStyle/>
          <a:p>
            <a:r>
              <a:rPr lang="fr-FR" sz="1200" dirty="0">
                <a:hlinkClick r:id="rId4"/>
              </a:rPr>
              <a:t>https://www.re3data.org/search</a:t>
            </a:r>
            <a:r>
              <a:rPr lang="fr-FR" sz="1200" dirty="0"/>
              <a:t> </a:t>
            </a:r>
          </a:p>
        </p:txBody>
      </p:sp>
      <p:sp>
        <p:nvSpPr>
          <p:cNvPr id="10" name="Bulle narrative : ronde 9">
            <a:extLst>
              <a:ext uri="{FF2B5EF4-FFF2-40B4-BE49-F238E27FC236}">
                <a16:creationId xmlns:a16="http://schemas.microsoft.com/office/drawing/2014/main" id="{69F092DE-8FF6-4EC3-A1D6-0BE8B8E3CFE6}"/>
              </a:ext>
            </a:extLst>
          </p:cNvPr>
          <p:cNvSpPr/>
          <p:nvPr/>
        </p:nvSpPr>
        <p:spPr>
          <a:xfrm>
            <a:off x="4663035" y="1700808"/>
            <a:ext cx="1825557" cy="612648"/>
          </a:xfrm>
          <a:prstGeom prst="wedgeEllipseCallout">
            <a:avLst>
              <a:gd name="adj1" fmla="val -175385"/>
              <a:gd name="adj2" fmla="val -73315"/>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r>
              <a:rPr lang="fr-FR" sz="1600" dirty="0">
                <a:solidFill>
                  <a:srgbClr val="FF0000"/>
                </a:solidFill>
                <a:latin typeface="Arial"/>
              </a:rPr>
              <a:t>modalités et licences </a:t>
            </a:r>
          </a:p>
        </p:txBody>
      </p:sp>
      <p:sp>
        <p:nvSpPr>
          <p:cNvPr id="12" name="Bulle narrative : ronde 11">
            <a:extLst>
              <a:ext uri="{FF2B5EF4-FFF2-40B4-BE49-F238E27FC236}">
                <a16:creationId xmlns:a16="http://schemas.microsoft.com/office/drawing/2014/main" id="{276C26E7-A2AB-4B75-A31C-019B96C1FF38}"/>
              </a:ext>
            </a:extLst>
          </p:cNvPr>
          <p:cNvSpPr/>
          <p:nvPr/>
        </p:nvSpPr>
        <p:spPr>
          <a:xfrm>
            <a:off x="7117913" y="2243157"/>
            <a:ext cx="1825557" cy="612648"/>
          </a:xfrm>
          <a:prstGeom prst="wedgeEllipseCallout">
            <a:avLst>
              <a:gd name="adj1" fmla="val -46772"/>
              <a:gd name="adj2" fmla="val 21780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r>
              <a:rPr lang="fr-FR" sz="1600" dirty="0">
                <a:solidFill>
                  <a:srgbClr val="00B050"/>
                </a:solidFill>
                <a:latin typeface="Arial"/>
              </a:rPr>
              <a:t>embargo</a:t>
            </a:r>
          </a:p>
        </p:txBody>
      </p:sp>
      <p:sp>
        <p:nvSpPr>
          <p:cNvPr id="11" name="Titre 1">
            <a:extLst>
              <a:ext uri="{FF2B5EF4-FFF2-40B4-BE49-F238E27FC236}">
                <a16:creationId xmlns:a16="http://schemas.microsoft.com/office/drawing/2014/main" id="{68E8D0A7-FEDA-4CE2-BD5C-4A43B5B418F1}"/>
              </a:ext>
            </a:extLst>
          </p:cNvPr>
          <p:cNvSpPr txBox="1">
            <a:spLocks/>
          </p:cNvSpPr>
          <p:nvPr/>
        </p:nvSpPr>
        <p:spPr>
          <a:xfrm>
            <a:off x="335143" y="-16346"/>
            <a:ext cx="8491370"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Répertoire re3data</a:t>
            </a:r>
            <a:endParaRPr lang="fr-FR" sz="4000" dirty="0"/>
          </a:p>
        </p:txBody>
      </p:sp>
      <p:pic>
        <p:nvPicPr>
          <p:cNvPr id="4" name="Image 3">
            <a:extLst>
              <a:ext uri="{FF2B5EF4-FFF2-40B4-BE49-F238E27FC236}">
                <a16:creationId xmlns:a16="http://schemas.microsoft.com/office/drawing/2014/main" id="{4A1284EA-AFEF-42DA-BF1D-EDFFE223927C}"/>
              </a:ext>
            </a:extLst>
          </p:cNvPr>
          <p:cNvPicPr>
            <a:picLocks noChangeAspect="1"/>
          </p:cNvPicPr>
          <p:nvPr/>
        </p:nvPicPr>
        <p:blipFill>
          <a:blip r:embed="rId5"/>
          <a:stretch>
            <a:fillRect/>
          </a:stretch>
        </p:blipFill>
        <p:spPr>
          <a:xfrm>
            <a:off x="6833281" y="692696"/>
            <a:ext cx="2267909" cy="695004"/>
          </a:xfrm>
          <a:prstGeom prst="rect">
            <a:avLst/>
          </a:prstGeom>
        </p:spPr>
      </p:pic>
    </p:spTree>
    <p:extLst>
      <p:ext uri="{BB962C8B-B14F-4D97-AF65-F5344CB8AC3E}">
        <p14:creationId xmlns:p14="http://schemas.microsoft.com/office/powerpoint/2010/main" val="13596908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Image 2">
            <a:extLst>
              <a:ext uri="{FF2B5EF4-FFF2-40B4-BE49-F238E27FC236}">
                <a16:creationId xmlns:a16="http://schemas.microsoft.com/office/drawing/2014/main" id="{483225A6-F668-4244-9A99-80821E1E9A68}"/>
              </a:ext>
            </a:extLst>
          </p:cNvPr>
          <p:cNvPicPr>
            <a:picLocks noChangeAspect="1"/>
          </p:cNvPicPr>
          <p:nvPr/>
        </p:nvPicPr>
        <p:blipFill>
          <a:blip r:embed="rId3"/>
          <a:stretch>
            <a:fillRect/>
          </a:stretch>
        </p:blipFill>
        <p:spPr>
          <a:xfrm>
            <a:off x="340173" y="1034296"/>
            <a:ext cx="5015896" cy="5804655"/>
          </a:xfrm>
          <a:prstGeom prst="rect">
            <a:avLst/>
          </a:prstGeom>
        </p:spPr>
      </p:pic>
      <p:sp>
        <p:nvSpPr>
          <p:cNvPr id="2" name="ZoneTexte 1">
            <a:extLst>
              <a:ext uri="{FF2B5EF4-FFF2-40B4-BE49-F238E27FC236}">
                <a16:creationId xmlns:a16="http://schemas.microsoft.com/office/drawing/2014/main" id="{7D8BB392-3957-4EE1-BAAE-959AACB3AF26}"/>
              </a:ext>
            </a:extLst>
          </p:cNvPr>
          <p:cNvSpPr txBox="1"/>
          <p:nvPr/>
        </p:nvSpPr>
        <p:spPr>
          <a:xfrm>
            <a:off x="6817556" y="1315499"/>
            <a:ext cx="2353529" cy="276999"/>
          </a:xfrm>
          <a:prstGeom prst="rect">
            <a:avLst/>
          </a:prstGeom>
          <a:noFill/>
        </p:spPr>
        <p:txBody>
          <a:bodyPr wrap="none" rtlCol="0">
            <a:spAutoFit/>
          </a:bodyPr>
          <a:lstStyle/>
          <a:p>
            <a:r>
              <a:rPr lang="fr-FR" sz="1200" dirty="0">
                <a:hlinkClick r:id="rId4"/>
              </a:rPr>
              <a:t>https://www.re3data.org/search</a:t>
            </a:r>
            <a:r>
              <a:rPr lang="fr-FR" sz="1200" dirty="0"/>
              <a:t> </a:t>
            </a:r>
          </a:p>
        </p:txBody>
      </p:sp>
      <p:sp>
        <p:nvSpPr>
          <p:cNvPr id="11" name="Rectangle 10">
            <a:extLst>
              <a:ext uri="{FF2B5EF4-FFF2-40B4-BE49-F238E27FC236}">
                <a16:creationId xmlns:a16="http://schemas.microsoft.com/office/drawing/2014/main" id="{473373B3-65CE-4561-AB2A-761171E7B25A}"/>
              </a:ext>
            </a:extLst>
          </p:cNvPr>
          <p:cNvSpPr/>
          <p:nvPr/>
        </p:nvSpPr>
        <p:spPr>
          <a:xfrm>
            <a:off x="259774" y="7811799"/>
            <a:ext cx="904009" cy="802905"/>
          </a:xfrm>
          <a:prstGeom prst="rect">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200">
              <a:defRPr/>
            </a:pPr>
            <a:endParaRPr lang="fr-FR">
              <a:solidFill>
                <a:prstClr val="white"/>
              </a:solidFill>
              <a:latin typeface="Arial"/>
            </a:endParaRPr>
          </a:p>
        </p:txBody>
      </p:sp>
      <p:sp>
        <p:nvSpPr>
          <p:cNvPr id="14" name="Rectangle : coins arrondis 13">
            <a:extLst>
              <a:ext uri="{FF2B5EF4-FFF2-40B4-BE49-F238E27FC236}">
                <a16:creationId xmlns:a16="http://schemas.microsoft.com/office/drawing/2014/main" id="{305E791F-F509-4FF0-B951-5C1706640FCD}"/>
              </a:ext>
            </a:extLst>
          </p:cNvPr>
          <p:cNvSpPr/>
          <p:nvPr/>
        </p:nvSpPr>
        <p:spPr>
          <a:xfrm>
            <a:off x="259614" y="3140968"/>
            <a:ext cx="2652681" cy="1779517"/>
          </a:xfrm>
          <a:prstGeom prst="roundRect">
            <a:avLst/>
          </a:prstGeom>
          <a:noFill/>
          <a:ln w="28575" cap="flat" cmpd="sng" algn="ctr">
            <a:solidFill>
              <a:srgbClr val="FF66FF"/>
            </a:solidFill>
            <a:prstDash val="solid"/>
          </a:ln>
          <a:effectLst/>
        </p:spPr>
        <p:txBody>
          <a:bodyPr rtlCol="0" anchor="ctr"/>
          <a:lstStyle/>
          <a:p>
            <a:pPr algn="ctr" defTabSz="457200">
              <a:defRPr/>
            </a:pPr>
            <a:endParaRPr lang="fr-FR">
              <a:ln w="28575">
                <a:solidFill>
                  <a:prstClr val="black"/>
                </a:solidFill>
              </a:ln>
              <a:solidFill>
                <a:prstClr val="white"/>
              </a:solidFill>
              <a:latin typeface="Arial"/>
            </a:endParaRPr>
          </a:p>
        </p:txBody>
      </p:sp>
      <p:sp>
        <p:nvSpPr>
          <p:cNvPr id="15" name="Bulle narrative : ronde 14">
            <a:extLst>
              <a:ext uri="{FF2B5EF4-FFF2-40B4-BE49-F238E27FC236}">
                <a16:creationId xmlns:a16="http://schemas.microsoft.com/office/drawing/2014/main" id="{0CEC59FC-A958-46BC-B9C3-E3A9DB75F121}"/>
              </a:ext>
            </a:extLst>
          </p:cNvPr>
          <p:cNvSpPr/>
          <p:nvPr/>
        </p:nvSpPr>
        <p:spPr>
          <a:xfrm>
            <a:off x="3530512" y="2540276"/>
            <a:ext cx="3434520" cy="995422"/>
          </a:xfrm>
          <a:prstGeom prst="wedgeEllipseCallout">
            <a:avLst>
              <a:gd name="adj1" fmla="val -110450"/>
              <a:gd name="adj2" fmla="val 36297"/>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defTabSz="457200"/>
            <a:r>
              <a:rPr lang="fr-FR" sz="2000" dirty="0">
                <a:solidFill>
                  <a:prstClr val="black"/>
                </a:solidFill>
                <a:latin typeface="Calibri" panose="020F0502020204030204" pitchFamily="34" charset="0"/>
              </a:rPr>
              <a:t>Modalités d’accès aux données</a:t>
            </a:r>
          </a:p>
        </p:txBody>
      </p:sp>
      <p:sp>
        <p:nvSpPr>
          <p:cNvPr id="19" name="Bulle narrative : ronde 18">
            <a:extLst>
              <a:ext uri="{FF2B5EF4-FFF2-40B4-BE49-F238E27FC236}">
                <a16:creationId xmlns:a16="http://schemas.microsoft.com/office/drawing/2014/main" id="{277969E6-9933-4874-8D19-AE396E14A081}"/>
              </a:ext>
            </a:extLst>
          </p:cNvPr>
          <p:cNvSpPr/>
          <p:nvPr/>
        </p:nvSpPr>
        <p:spPr>
          <a:xfrm>
            <a:off x="3530512" y="1564429"/>
            <a:ext cx="1825557" cy="612648"/>
          </a:xfrm>
          <a:prstGeom prst="wedgeEllipseCallout">
            <a:avLst>
              <a:gd name="adj1" fmla="val -122462"/>
              <a:gd name="adj2" fmla="val -25790"/>
            </a:avLst>
          </a:prstGeom>
          <a:solidFill>
            <a:srgbClr val="DFDB00">
              <a:lumMod val="60000"/>
              <a:lumOff val="40000"/>
            </a:srgbClr>
          </a:solidFill>
          <a:ln w="9525" cap="flat" cmpd="sng" algn="ctr">
            <a:solidFill>
              <a:srgbClr val="1FA22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r>
              <a:rPr lang="fr-FR" sz="1600" dirty="0">
                <a:solidFill>
                  <a:srgbClr val="FF0000"/>
                </a:solidFill>
                <a:latin typeface="Arial"/>
              </a:rPr>
              <a:t>modalités et licences </a:t>
            </a:r>
          </a:p>
        </p:txBody>
      </p:sp>
      <p:sp>
        <p:nvSpPr>
          <p:cNvPr id="13" name="Rectangle : coins arrondis 12">
            <a:extLst>
              <a:ext uri="{FF2B5EF4-FFF2-40B4-BE49-F238E27FC236}">
                <a16:creationId xmlns:a16="http://schemas.microsoft.com/office/drawing/2014/main" id="{FB25E86B-9ED2-4022-9D9B-D40B50B92845}"/>
              </a:ext>
            </a:extLst>
          </p:cNvPr>
          <p:cNvSpPr/>
          <p:nvPr/>
        </p:nvSpPr>
        <p:spPr>
          <a:xfrm>
            <a:off x="229656" y="5624964"/>
            <a:ext cx="3334232" cy="1116404"/>
          </a:xfrm>
          <a:prstGeom prst="roundRect">
            <a:avLst/>
          </a:prstGeom>
          <a:noFill/>
          <a:ln w="28575" cap="flat" cmpd="sng" algn="ctr">
            <a:solidFill>
              <a:srgbClr val="7030A0">
                <a:lumMod val="75000"/>
              </a:srgbClr>
            </a:solidFill>
            <a:prstDash val="solid"/>
          </a:ln>
          <a:effectLst/>
        </p:spPr>
        <p:txBody>
          <a:bodyPr rtlCol="0" anchor="ctr"/>
          <a:lstStyle/>
          <a:p>
            <a:pPr algn="ctr" defTabSz="457200">
              <a:defRPr/>
            </a:pPr>
            <a:endParaRPr lang="fr-FR" dirty="0">
              <a:ln w="28575">
                <a:solidFill>
                  <a:prstClr val="black"/>
                </a:solidFill>
              </a:ln>
              <a:solidFill>
                <a:prstClr val="white"/>
              </a:solidFill>
              <a:latin typeface="Arial"/>
            </a:endParaRPr>
          </a:p>
        </p:txBody>
      </p:sp>
      <p:sp>
        <p:nvSpPr>
          <p:cNvPr id="20" name="Bulle narrative : ronde 19">
            <a:extLst>
              <a:ext uri="{FF2B5EF4-FFF2-40B4-BE49-F238E27FC236}">
                <a16:creationId xmlns:a16="http://schemas.microsoft.com/office/drawing/2014/main" id="{88B8973B-1C17-42BD-AD6A-834B5FD19027}"/>
              </a:ext>
            </a:extLst>
          </p:cNvPr>
          <p:cNvSpPr/>
          <p:nvPr/>
        </p:nvSpPr>
        <p:spPr>
          <a:xfrm>
            <a:off x="3059832" y="4735740"/>
            <a:ext cx="3434520" cy="995422"/>
          </a:xfrm>
          <a:prstGeom prst="wedgeEllipseCallout">
            <a:avLst>
              <a:gd name="adj1" fmla="val -99383"/>
              <a:gd name="adj2" fmla="val 57669"/>
            </a:avLst>
          </a:prstGeom>
          <a:gradFill rotWithShape="1">
            <a:gsLst>
              <a:gs pos="0">
                <a:srgbClr val="1FA22E">
                  <a:tint val="50000"/>
                  <a:satMod val="300000"/>
                </a:srgbClr>
              </a:gs>
              <a:gs pos="35000">
                <a:srgbClr val="1FA22E">
                  <a:tint val="37000"/>
                  <a:satMod val="300000"/>
                </a:srgbClr>
              </a:gs>
              <a:gs pos="100000">
                <a:srgbClr val="1FA22E">
                  <a:tint val="15000"/>
                  <a:satMod val="350000"/>
                </a:srgbClr>
              </a:gs>
            </a:gsLst>
            <a:lin ang="16200000" scaled="1"/>
          </a:gradFill>
          <a:ln w="9525" cap="flat" cmpd="sng" algn="ctr">
            <a:solidFill>
              <a:srgbClr val="1FA22E">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defTabSz="457200"/>
            <a:r>
              <a:rPr lang="fr-FR" sz="2000" dirty="0">
                <a:solidFill>
                  <a:prstClr val="black"/>
                </a:solidFill>
                <a:latin typeface="Calibri" panose="020F0502020204030204" pitchFamily="34" charset="0"/>
              </a:rPr>
              <a:t>Modalités de dépôt de données</a:t>
            </a:r>
          </a:p>
        </p:txBody>
      </p:sp>
      <p:sp>
        <p:nvSpPr>
          <p:cNvPr id="16" name="Titre 1">
            <a:extLst>
              <a:ext uri="{FF2B5EF4-FFF2-40B4-BE49-F238E27FC236}">
                <a16:creationId xmlns:a16="http://schemas.microsoft.com/office/drawing/2014/main" id="{F32B3732-C413-4733-BE84-DF190FB22A1D}"/>
              </a:ext>
            </a:extLst>
          </p:cNvPr>
          <p:cNvSpPr txBox="1">
            <a:spLocks/>
          </p:cNvSpPr>
          <p:nvPr/>
        </p:nvSpPr>
        <p:spPr>
          <a:xfrm>
            <a:off x="335143" y="-16346"/>
            <a:ext cx="8491370"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Répertoire re3data</a:t>
            </a:r>
            <a:endParaRPr lang="fr-FR" sz="4000" dirty="0"/>
          </a:p>
        </p:txBody>
      </p:sp>
      <p:pic>
        <p:nvPicPr>
          <p:cNvPr id="4" name="Image 3">
            <a:extLst>
              <a:ext uri="{FF2B5EF4-FFF2-40B4-BE49-F238E27FC236}">
                <a16:creationId xmlns:a16="http://schemas.microsoft.com/office/drawing/2014/main" id="{4A1284EA-AFEF-42DA-BF1D-EDFFE223927C}"/>
              </a:ext>
            </a:extLst>
          </p:cNvPr>
          <p:cNvPicPr>
            <a:picLocks noChangeAspect="1"/>
          </p:cNvPicPr>
          <p:nvPr/>
        </p:nvPicPr>
        <p:blipFill>
          <a:blip r:embed="rId5"/>
          <a:stretch>
            <a:fillRect/>
          </a:stretch>
        </p:blipFill>
        <p:spPr>
          <a:xfrm>
            <a:off x="6866092" y="620688"/>
            <a:ext cx="2267909" cy="695004"/>
          </a:xfrm>
          <a:prstGeom prst="rect">
            <a:avLst/>
          </a:prstGeom>
        </p:spPr>
      </p:pic>
    </p:spTree>
    <p:extLst>
      <p:ext uri="{BB962C8B-B14F-4D97-AF65-F5344CB8AC3E}">
        <p14:creationId xmlns:p14="http://schemas.microsoft.com/office/powerpoint/2010/main" val="11989320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8338970" cy="476792"/>
          </a:xfrm>
        </p:spPr>
        <p:txBody>
          <a:bodyPr>
            <a:noAutofit/>
          </a:bodyPr>
          <a:lstStyle/>
          <a:p>
            <a:pPr algn="just" defTabSz="914400">
              <a:spcBef>
                <a:spcPts val="600"/>
              </a:spcBef>
              <a:buClrTx/>
              <a:defRPr/>
            </a:pPr>
            <a:r>
              <a:rPr lang="fr-FR" sz="2400" dirty="0">
                <a:solidFill>
                  <a:srgbClr val="0066FF"/>
                </a:solidFill>
                <a:cs typeface="Times New Roman"/>
              </a:rPr>
              <a:t>Dans le PGD: préciser les modalités de partage</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Espace réservé du contenu 2">
            <a:extLst>
              <a:ext uri="{FF2B5EF4-FFF2-40B4-BE49-F238E27FC236}">
                <a16:creationId xmlns:a16="http://schemas.microsoft.com/office/drawing/2014/main" id="{1DBB5F76-6ED6-478F-943A-8757BFE7485C}"/>
              </a:ext>
            </a:extLst>
          </p:cNvPr>
          <p:cNvSpPr txBox="1">
            <a:spLocks/>
          </p:cNvSpPr>
          <p:nvPr/>
        </p:nvSpPr>
        <p:spPr>
          <a:xfrm>
            <a:off x="539552" y="3040088"/>
            <a:ext cx="8338970" cy="10097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63575" indent="-285750" algn="just">
              <a:spcBef>
                <a:spcPts val="600"/>
              </a:spcBef>
              <a:buClr>
                <a:srgbClr val="E2007A">
                  <a:lumMod val="60000"/>
                  <a:lumOff val="40000"/>
                </a:srgbClr>
              </a:buClr>
              <a:defRPr/>
            </a:pPr>
            <a:r>
              <a:rPr lang="fr-FR" sz="1800" dirty="0">
                <a:cs typeface="Arial" panose="020B0604020202020204" pitchFamily="34" charset="0"/>
              </a:rPr>
              <a:t>des exigences du bailleur, de votre institution, de lois, de la revue dans laquelle vous voulez publier, ….</a:t>
            </a:r>
          </a:p>
          <a:p>
            <a:pPr marL="663575" indent="-285750" algn="just">
              <a:spcBef>
                <a:spcPts val="600"/>
              </a:spcBef>
              <a:buClr>
                <a:srgbClr val="E2007A">
                  <a:lumMod val="60000"/>
                  <a:lumOff val="40000"/>
                </a:srgbClr>
              </a:buClr>
              <a:defRPr/>
            </a:pPr>
            <a:r>
              <a:rPr lang="fr-FR" sz="1800" dirty="0">
                <a:cs typeface="Arial" panose="020B0604020202020204" pitchFamily="34" charset="0"/>
              </a:rPr>
              <a:t>du type de données : ex: données </a:t>
            </a:r>
            <a:r>
              <a:rPr lang="fr-FR" sz="1800" dirty="0" err="1">
                <a:cs typeface="Arial" panose="020B0604020202020204" pitchFamily="34" charset="0"/>
              </a:rPr>
              <a:t>OMICs</a:t>
            </a:r>
            <a:endParaRPr lang="fr-FR" sz="1800" dirty="0">
              <a:cs typeface="Arial" panose="020B0604020202020204" pitchFamily="34" charset="0"/>
            </a:endParaRPr>
          </a:p>
        </p:txBody>
      </p:sp>
      <p:sp>
        <p:nvSpPr>
          <p:cNvPr id="13" name="Titre 1">
            <a:extLst>
              <a:ext uri="{FF2B5EF4-FFF2-40B4-BE49-F238E27FC236}">
                <a16:creationId xmlns:a16="http://schemas.microsoft.com/office/drawing/2014/main" id="{E39CE6CE-5C7F-452C-A577-8E50A5A0437C}"/>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5.3 Modalités de partage</a:t>
            </a:r>
          </a:p>
        </p:txBody>
      </p:sp>
      <p:pic>
        <p:nvPicPr>
          <p:cNvPr id="15" name="Image 14">
            <a:extLst>
              <a:ext uri="{FF2B5EF4-FFF2-40B4-BE49-F238E27FC236}">
                <a16:creationId xmlns:a16="http://schemas.microsoft.com/office/drawing/2014/main" id="{CCD6F755-1D31-4E67-9FA3-87A5D7BC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
        <p:nvSpPr>
          <p:cNvPr id="19" name="ZoneTexte 18">
            <a:extLst>
              <a:ext uri="{FF2B5EF4-FFF2-40B4-BE49-F238E27FC236}">
                <a16:creationId xmlns:a16="http://schemas.microsoft.com/office/drawing/2014/main" id="{8FA8DA98-08EE-4E5C-AB8E-10CE6EFF0322}"/>
              </a:ext>
            </a:extLst>
          </p:cNvPr>
          <p:cNvSpPr txBox="1"/>
          <p:nvPr/>
        </p:nvSpPr>
        <p:spPr>
          <a:xfrm>
            <a:off x="539552" y="4125383"/>
            <a:ext cx="8496944" cy="18238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663575" lvl="3" indent="-285750" algn="just">
              <a:lnSpc>
                <a:spcPct val="114000"/>
              </a:lnSpc>
              <a:spcBef>
                <a:spcPts val="600"/>
              </a:spcBef>
              <a:buClr>
                <a:srgbClr val="E2007A">
                  <a:lumMod val="60000"/>
                  <a:lumOff val="40000"/>
                </a:srgbClr>
              </a:buClr>
              <a:buFont typeface="Arial" panose="020B0604020202020204" pitchFamily="34" charset="0"/>
              <a:buChar char="•"/>
              <a:defRPr/>
            </a:pPr>
            <a:r>
              <a:rPr lang="fr-FR" dirty="0">
                <a:solidFill>
                  <a:schemeClr val="tx1"/>
                </a:solidFill>
                <a:cs typeface="Arial" panose="020B0604020202020204" pitchFamily="34" charset="0"/>
              </a:rPr>
              <a:t>du respect du cadre éthique et juridique </a:t>
            </a:r>
          </a:p>
          <a:p>
            <a:pPr marL="1120775" lvl="4" indent="-285750" algn="just">
              <a:spcBef>
                <a:spcPts val="600"/>
              </a:spcBef>
              <a:buFont typeface="Arial" panose="020B0604020202020204" pitchFamily="34" charset="0"/>
              <a:buChar char="•"/>
              <a:defRPr/>
            </a:pPr>
            <a:r>
              <a:rPr lang="fr-FR" dirty="0">
                <a:solidFill>
                  <a:schemeClr val="tx1"/>
                </a:solidFill>
                <a:cs typeface="Arial" panose="020B0604020202020204" pitchFamily="34" charset="0"/>
              </a:rPr>
              <a:t>Avez-vous l’accord des contributeurs ? </a:t>
            </a:r>
          </a:p>
          <a:p>
            <a:pPr marL="1120775" lvl="4" indent="-285750" algn="just">
              <a:spcBef>
                <a:spcPts val="600"/>
              </a:spcBef>
              <a:buFont typeface="Arial" panose="020B0604020202020204" pitchFamily="34" charset="0"/>
              <a:buChar char="•"/>
              <a:defRPr/>
            </a:pPr>
            <a:r>
              <a:rPr lang="fr-FR" dirty="0">
                <a:solidFill>
                  <a:schemeClr val="tx1"/>
                </a:solidFill>
                <a:cs typeface="Arial" panose="020B0604020202020204" pitchFamily="34" charset="0"/>
              </a:rPr>
              <a:t>Avez-vous tous les droits pour choisir ? </a:t>
            </a:r>
          </a:p>
          <a:p>
            <a:pPr marL="1120775" lvl="4" indent="-285750" algn="just">
              <a:spcBef>
                <a:spcPts val="600"/>
              </a:spcBef>
              <a:buFont typeface="Arial" panose="020B0604020202020204" pitchFamily="34" charset="0"/>
              <a:buChar char="•"/>
              <a:defRPr/>
            </a:pPr>
            <a:r>
              <a:rPr lang="fr-FR" dirty="0">
                <a:solidFill>
                  <a:schemeClr val="tx1"/>
                </a:solidFill>
                <a:cs typeface="Arial" panose="020B0604020202020204" pitchFamily="34" charset="0"/>
              </a:rPr>
              <a:t>Avez-vous respecté les réglementations ? RGPD, Nagoya, …</a:t>
            </a:r>
          </a:p>
          <a:p>
            <a:pPr marL="1120775" lvl="4" indent="-285750" algn="just">
              <a:spcBef>
                <a:spcPts val="600"/>
              </a:spcBef>
              <a:buFont typeface="Arial" panose="020B0604020202020204" pitchFamily="34" charset="0"/>
              <a:buChar char="•"/>
              <a:defRPr/>
            </a:pPr>
            <a:r>
              <a:rPr lang="fr-FR" dirty="0">
                <a:solidFill>
                  <a:schemeClr val="tx1"/>
                </a:solidFill>
                <a:cs typeface="Arial" panose="020B0604020202020204" pitchFamily="34" charset="0"/>
              </a:rPr>
              <a:t>Avez-vous anonymisé les données ?, …</a:t>
            </a:r>
          </a:p>
        </p:txBody>
      </p:sp>
      <p:sp>
        <p:nvSpPr>
          <p:cNvPr id="20" name="Espace réservé du contenu 2">
            <a:extLst>
              <a:ext uri="{FF2B5EF4-FFF2-40B4-BE49-F238E27FC236}">
                <a16:creationId xmlns:a16="http://schemas.microsoft.com/office/drawing/2014/main" id="{A02884E8-4215-45F6-BC29-5768590476A8}"/>
              </a:ext>
            </a:extLst>
          </p:cNvPr>
          <p:cNvSpPr txBox="1">
            <a:spLocks/>
          </p:cNvSpPr>
          <p:nvPr/>
        </p:nvSpPr>
        <p:spPr>
          <a:xfrm>
            <a:off x="540000" y="2564904"/>
            <a:ext cx="6480272"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defTabSz="914400">
              <a:spcBef>
                <a:spcPts val="600"/>
              </a:spcBef>
              <a:buClrTx/>
              <a:defRPr/>
            </a:pPr>
            <a:r>
              <a:rPr lang="fr-FR" sz="2400" dirty="0">
                <a:solidFill>
                  <a:srgbClr val="0066FF"/>
                </a:solidFill>
                <a:cs typeface="Times New Roman"/>
              </a:rPr>
              <a:t>Les modalités dépendent :</a:t>
            </a:r>
          </a:p>
        </p:txBody>
      </p:sp>
      <p:sp>
        <p:nvSpPr>
          <p:cNvPr id="21" name="Espace réservé du contenu 2">
            <a:extLst>
              <a:ext uri="{FF2B5EF4-FFF2-40B4-BE49-F238E27FC236}">
                <a16:creationId xmlns:a16="http://schemas.microsoft.com/office/drawing/2014/main" id="{03D1616B-5043-4D7A-8B67-127D71E5B2C4}"/>
              </a:ext>
            </a:extLst>
          </p:cNvPr>
          <p:cNvSpPr txBox="1">
            <a:spLocks/>
          </p:cNvSpPr>
          <p:nvPr/>
        </p:nvSpPr>
        <p:spPr>
          <a:xfrm>
            <a:off x="547936" y="1556791"/>
            <a:ext cx="8200528" cy="10097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77825" indent="0" algn="just">
              <a:spcBef>
                <a:spcPts val="600"/>
              </a:spcBef>
              <a:buClr>
                <a:srgbClr val="E2007A">
                  <a:lumMod val="60000"/>
                  <a:lumOff val="40000"/>
                </a:srgbClr>
              </a:buClr>
              <a:buNone/>
              <a:defRPr/>
            </a:pPr>
            <a:r>
              <a:rPr lang="fr-FR" sz="2000" dirty="0">
                <a:cs typeface="Arial" panose="020B0604020202020204" pitchFamily="34" charset="0"/>
              </a:rPr>
              <a:t>= quand et comment vos données seront accessibles et réutilisables </a:t>
            </a:r>
            <a:endParaRPr lang="fr-FR" sz="1800" dirty="0">
              <a:cs typeface="Arial" panose="020B0604020202020204" pitchFamily="34" charset="0"/>
            </a:endParaRPr>
          </a:p>
          <a:p>
            <a:pPr marL="377825" indent="0" algn="just" defTabSz="628650">
              <a:spcBef>
                <a:spcPts val="0"/>
              </a:spcBef>
              <a:buClr>
                <a:srgbClr val="E2007A">
                  <a:lumMod val="60000"/>
                  <a:lumOff val="40000"/>
                </a:srgbClr>
              </a:buClr>
              <a:buNone/>
              <a:defRPr/>
            </a:pPr>
            <a:r>
              <a:rPr lang="fr-FR" sz="1800" dirty="0">
                <a:cs typeface="Arial" panose="020B0604020202020204" pitchFamily="34" charset="0"/>
              </a:rPr>
              <a:t>	ex : embargo, accès ouvert ou restreint, réutilisation libre ou limitée, …</a:t>
            </a:r>
          </a:p>
        </p:txBody>
      </p:sp>
    </p:spTree>
    <p:extLst>
      <p:ext uri="{BB962C8B-B14F-4D97-AF65-F5344CB8AC3E}">
        <p14:creationId xmlns:p14="http://schemas.microsoft.com/office/powerpoint/2010/main" val="334624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8311370" cy="476792"/>
          </a:xfrm>
        </p:spPr>
        <p:txBody>
          <a:bodyPr>
            <a:noAutofit/>
          </a:bodyPr>
          <a:lstStyle/>
          <a:p>
            <a:pPr algn="just" defTabSz="914400">
              <a:spcBef>
                <a:spcPts val="600"/>
              </a:spcBef>
              <a:buClrTx/>
              <a:defRPr/>
            </a:pPr>
            <a:r>
              <a:rPr lang="fr-FR" sz="2400" dirty="0">
                <a:solidFill>
                  <a:srgbClr val="0066FF"/>
                </a:solidFill>
                <a:cs typeface="Times New Roman"/>
              </a:rPr>
              <a:t>Attribuer une licence de diffusion à ses données </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7227396" y="6085801"/>
            <a:ext cx="1916604" cy="675167"/>
          </a:xfrm>
          <a:prstGeom prst="rect">
            <a:avLst/>
          </a:prstGeom>
        </p:spPr>
      </p:pic>
      <p:sp>
        <p:nvSpPr>
          <p:cNvPr id="8" name="Espace réservé du contenu 2">
            <a:extLst>
              <a:ext uri="{FF2B5EF4-FFF2-40B4-BE49-F238E27FC236}">
                <a16:creationId xmlns:a16="http://schemas.microsoft.com/office/drawing/2014/main" id="{1DBB5F76-6ED6-478F-943A-8757BFE7485C}"/>
              </a:ext>
            </a:extLst>
          </p:cNvPr>
          <p:cNvSpPr txBox="1">
            <a:spLocks/>
          </p:cNvSpPr>
          <p:nvPr/>
        </p:nvSpPr>
        <p:spPr>
          <a:xfrm>
            <a:off x="395536" y="1556792"/>
            <a:ext cx="7848872" cy="12627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63575" indent="-285750" algn="just">
              <a:spcBef>
                <a:spcPts val="600"/>
              </a:spcBef>
              <a:buClr>
                <a:srgbClr val="E2007A">
                  <a:lumMod val="60000"/>
                  <a:lumOff val="40000"/>
                </a:srgbClr>
              </a:buClr>
              <a:defRPr/>
            </a:pPr>
            <a:r>
              <a:rPr lang="fr-FR" sz="1800" dirty="0">
                <a:cs typeface="Arial" panose="020B0604020202020204" pitchFamily="34" charset="0"/>
              </a:rPr>
              <a:t>La licence sert à préciser les droits dont disposent les futurs réutilisateurs pour réutiliser les données</a:t>
            </a:r>
          </a:p>
          <a:p>
            <a:pPr marL="663575" indent="-285750" algn="just">
              <a:spcBef>
                <a:spcPts val="600"/>
              </a:spcBef>
              <a:buClr>
                <a:srgbClr val="E2007A">
                  <a:lumMod val="60000"/>
                  <a:lumOff val="40000"/>
                </a:srgbClr>
              </a:buClr>
              <a:defRPr/>
            </a:pPr>
            <a:r>
              <a:rPr lang="fr-FR" sz="1800" dirty="0">
                <a:cs typeface="Arial" panose="020B0604020202020204" pitchFamily="34" charset="0"/>
              </a:rPr>
              <a:t>les auteurs ont donc la possibilité de définir comment et jusqu’où on peut réutiliser leurs données.</a:t>
            </a:r>
          </a:p>
        </p:txBody>
      </p:sp>
      <p:sp>
        <p:nvSpPr>
          <p:cNvPr id="13" name="Titre 1">
            <a:extLst>
              <a:ext uri="{FF2B5EF4-FFF2-40B4-BE49-F238E27FC236}">
                <a16:creationId xmlns:a16="http://schemas.microsoft.com/office/drawing/2014/main" id="{E39CE6CE-5C7F-452C-A577-8E50A5A0437C}"/>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5.3 Modalités de partage</a:t>
            </a:r>
          </a:p>
        </p:txBody>
      </p:sp>
      <p:pic>
        <p:nvPicPr>
          <p:cNvPr id="15" name="Image 14">
            <a:extLst>
              <a:ext uri="{FF2B5EF4-FFF2-40B4-BE49-F238E27FC236}">
                <a16:creationId xmlns:a16="http://schemas.microsoft.com/office/drawing/2014/main" id="{CCD6F755-1D31-4E67-9FA3-87A5D7BC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grpSp>
        <p:nvGrpSpPr>
          <p:cNvPr id="2" name="Groupe 1">
            <a:extLst>
              <a:ext uri="{FF2B5EF4-FFF2-40B4-BE49-F238E27FC236}">
                <a16:creationId xmlns:a16="http://schemas.microsoft.com/office/drawing/2014/main" id="{96C11586-B27D-4747-AD14-9B364BCB5696}"/>
              </a:ext>
            </a:extLst>
          </p:cNvPr>
          <p:cNvGrpSpPr/>
          <p:nvPr/>
        </p:nvGrpSpPr>
        <p:grpSpPr>
          <a:xfrm>
            <a:off x="395536" y="2819584"/>
            <a:ext cx="8503292" cy="3084748"/>
            <a:chOff x="395536" y="2819584"/>
            <a:chExt cx="8503292" cy="3084748"/>
          </a:xfrm>
        </p:grpSpPr>
        <p:pic>
          <p:nvPicPr>
            <p:cNvPr id="3" name="Image 2">
              <a:extLst>
                <a:ext uri="{FF2B5EF4-FFF2-40B4-BE49-F238E27FC236}">
                  <a16:creationId xmlns:a16="http://schemas.microsoft.com/office/drawing/2014/main" id="{CEA084A3-5586-4C28-840C-8C35992E60EE}"/>
                </a:ext>
              </a:extLst>
            </p:cNvPr>
            <p:cNvPicPr>
              <a:picLocks noChangeAspect="1"/>
            </p:cNvPicPr>
            <p:nvPr/>
          </p:nvPicPr>
          <p:blipFill>
            <a:blip r:embed="rId5"/>
            <a:stretch>
              <a:fillRect/>
            </a:stretch>
          </p:blipFill>
          <p:spPr>
            <a:xfrm>
              <a:off x="5940152" y="3127541"/>
              <a:ext cx="2958676" cy="2776791"/>
            </a:xfrm>
            <a:prstGeom prst="rect">
              <a:avLst/>
            </a:prstGeom>
          </p:spPr>
        </p:pic>
        <p:sp>
          <p:nvSpPr>
            <p:cNvPr id="17" name="Espace réservé du contenu 2">
              <a:extLst>
                <a:ext uri="{FF2B5EF4-FFF2-40B4-BE49-F238E27FC236}">
                  <a16:creationId xmlns:a16="http://schemas.microsoft.com/office/drawing/2014/main" id="{4DEE5490-76E9-4BBA-909E-03A156D1A702}"/>
                </a:ext>
              </a:extLst>
            </p:cNvPr>
            <p:cNvSpPr txBox="1">
              <a:spLocks/>
            </p:cNvSpPr>
            <p:nvPr/>
          </p:nvSpPr>
          <p:spPr>
            <a:xfrm>
              <a:off x="395536" y="2819584"/>
              <a:ext cx="7848872" cy="1113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63575" marR="0" lvl="0" indent="-285750" algn="just" defTabSz="914400" rtl="0" eaLnBrk="1" fontAlgn="auto" latinLnBrk="0" hangingPunct="1">
                <a:lnSpc>
                  <a:spcPct val="100000"/>
                </a:lnSpc>
                <a:spcBef>
                  <a:spcPts val="600"/>
                </a:spcBef>
                <a:spcAft>
                  <a:spcPts val="0"/>
                </a:spcAft>
                <a:buClr>
                  <a:srgbClr val="E2007A">
                    <a:lumMod val="60000"/>
                    <a:lumOff val="40000"/>
                  </a:srgbClr>
                </a:buClr>
                <a:buSzTx/>
                <a:tabLst/>
                <a:defRPr/>
              </a:pPr>
              <a:r>
                <a:rPr lang="fr-FR" sz="1800" dirty="0">
                  <a:cs typeface="Arial" panose="020B0604020202020204" pitchFamily="34" charset="0"/>
                </a:rPr>
                <a:t>Créées en 2002 aux USA par un organisme à but non lucratif</a:t>
              </a:r>
            </a:p>
            <a:p>
              <a:pPr marL="663575" indent="-285750" algn="just">
                <a:spcBef>
                  <a:spcPts val="600"/>
                </a:spcBef>
                <a:buClr>
                  <a:srgbClr val="E2007A">
                    <a:lumMod val="60000"/>
                    <a:lumOff val="40000"/>
                  </a:srgbClr>
                </a:buClr>
                <a:defRPr/>
              </a:pPr>
              <a:r>
                <a:rPr lang="fr-FR" sz="1800" dirty="0">
                  <a:cs typeface="Arial" panose="020B0604020202020204" pitchFamily="34" charset="0"/>
                </a:rPr>
                <a:t>Dispositif juridique très simple et très utilisé </a:t>
              </a:r>
            </a:p>
            <a:p>
              <a:pPr marL="663575" lvl="0" indent="-285750" algn="just">
                <a:spcBef>
                  <a:spcPts val="600"/>
                </a:spcBef>
                <a:buClr>
                  <a:srgbClr val="E2007A">
                    <a:lumMod val="60000"/>
                    <a:lumOff val="40000"/>
                  </a:srgbClr>
                </a:buClr>
                <a:defRPr/>
              </a:pPr>
              <a:r>
                <a:rPr lang="fr-FR" sz="1800" dirty="0">
                  <a:cs typeface="Arial" panose="020B0604020202020204" pitchFamily="34" charset="0"/>
                </a:rPr>
                <a:t>Plusieurs licences possibles</a:t>
              </a:r>
            </a:p>
            <a:p>
              <a:pPr marL="377825" marR="0" lvl="0" indent="0" algn="just" defTabSz="914400" rtl="0" eaLnBrk="1" fontAlgn="auto" latinLnBrk="0" hangingPunct="1">
                <a:lnSpc>
                  <a:spcPct val="100000"/>
                </a:lnSpc>
                <a:spcBef>
                  <a:spcPts val="600"/>
                </a:spcBef>
                <a:spcAft>
                  <a:spcPts val="0"/>
                </a:spcAft>
                <a:buClr>
                  <a:srgbClr val="E2007A">
                    <a:lumMod val="60000"/>
                    <a:lumOff val="40000"/>
                  </a:srgbClr>
                </a:buClr>
                <a:buSzTx/>
                <a:buNone/>
                <a:tabLst/>
                <a:defRPr/>
              </a:pPr>
              <a:endParaRPr lang="fr-FR" sz="1800" dirty="0">
                <a:cs typeface="Arial" panose="020B0604020202020204" pitchFamily="34" charset="0"/>
              </a:endParaRPr>
            </a:p>
          </p:txBody>
        </p:sp>
      </p:grpSp>
      <p:grpSp>
        <p:nvGrpSpPr>
          <p:cNvPr id="7" name="Groupe 6">
            <a:extLst>
              <a:ext uri="{FF2B5EF4-FFF2-40B4-BE49-F238E27FC236}">
                <a16:creationId xmlns:a16="http://schemas.microsoft.com/office/drawing/2014/main" id="{571E23DB-BEEE-40E5-B312-2BA0835E9090}"/>
              </a:ext>
            </a:extLst>
          </p:cNvPr>
          <p:cNvGrpSpPr/>
          <p:nvPr/>
        </p:nvGrpSpPr>
        <p:grpSpPr>
          <a:xfrm>
            <a:off x="540000" y="4083889"/>
            <a:ext cx="4896544" cy="1937399"/>
            <a:chOff x="540000" y="4083889"/>
            <a:chExt cx="4896544" cy="1937399"/>
          </a:xfrm>
        </p:grpSpPr>
        <p:sp>
          <p:nvSpPr>
            <p:cNvPr id="16" name="Espace réservé du contenu 2">
              <a:extLst>
                <a:ext uri="{FF2B5EF4-FFF2-40B4-BE49-F238E27FC236}">
                  <a16:creationId xmlns:a16="http://schemas.microsoft.com/office/drawing/2014/main" id="{5F691FDB-DB15-4939-B41C-EF5B2711A94F}"/>
                </a:ext>
              </a:extLst>
            </p:cNvPr>
            <p:cNvSpPr txBox="1">
              <a:spLocks/>
            </p:cNvSpPr>
            <p:nvPr/>
          </p:nvSpPr>
          <p:spPr>
            <a:xfrm>
              <a:off x="540000" y="4083889"/>
              <a:ext cx="4896544"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0" indent="-457200" algn="just">
                <a:spcBef>
                  <a:spcPts val="600"/>
                </a:spcBef>
                <a:buFont typeface="Wingdings" panose="05000000000000000000" pitchFamily="2" charset="2"/>
                <a:buChar char="§"/>
                <a:defRPr/>
              </a:pPr>
              <a:r>
                <a:rPr lang="fr-FR" sz="2400" dirty="0">
                  <a:solidFill>
                    <a:srgbClr val="0066FF"/>
                  </a:solidFill>
                  <a:cs typeface="Times New Roman"/>
                </a:rPr>
                <a:t>CC-BY : la + recommandée</a:t>
              </a:r>
            </a:p>
          </p:txBody>
        </p:sp>
        <p:pic>
          <p:nvPicPr>
            <p:cNvPr id="4" name="Image 3">
              <a:extLst>
                <a:ext uri="{FF2B5EF4-FFF2-40B4-BE49-F238E27FC236}">
                  <a16:creationId xmlns:a16="http://schemas.microsoft.com/office/drawing/2014/main" id="{5AE3929D-6EB2-450D-A766-ADAD15BE1A32}"/>
                </a:ext>
              </a:extLst>
            </p:cNvPr>
            <p:cNvPicPr>
              <a:picLocks noChangeAspect="1"/>
            </p:cNvPicPr>
            <p:nvPr/>
          </p:nvPicPr>
          <p:blipFill>
            <a:blip r:embed="rId6"/>
            <a:stretch>
              <a:fillRect/>
            </a:stretch>
          </p:blipFill>
          <p:spPr>
            <a:xfrm>
              <a:off x="1475656" y="4563025"/>
              <a:ext cx="1440160" cy="539882"/>
            </a:xfrm>
            <a:prstGeom prst="rect">
              <a:avLst/>
            </a:prstGeom>
          </p:spPr>
        </p:pic>
        <p:sp>
          <p:nvSpPr>
            <p:cNvPr id="18" name="Espace réservé du contenu 2">
              <a:extLst>
                <a:ext uri="{FF2B5EF4-FFF2-40B4-BE49-F238E27FC236}">
                  <a16:creationId xmlns:a16="http://schemas.microsoft.com/office/drawing/2014/main" id="{B401C3D7-2F74-49DF-B5E3-6F33FCEDB467}"/>
                </a:ext>
              </a:extLst>
            </p:cNvPr>
            <p:cNvSpPr txBox="1">
              <a:spLocks/>
            </p:cNvSpPr>
            <p:nvPr/>
          </p:nvSpPr>
          <p:spPr>
            <a:xfrm>
              <a:off x="827584" y="5191999"/>
              <a:ext cx="3960440" cy="829289"/>
            </a:xfrm>
            <a:prstGeom prst="rect">
              <a:avLst/>
            </a:prstGeom>
            <a:solidFill>
              <a:schemeClr val="accent2">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marR="0" lvl="0" indent="0" algn="just" defTabSz="914400" rtl="0" eaLnBrk="1" fontAlgn="auto" latinLnBrk="0" hangingPunct="1">
                <a:lnSpc>
                  <a:spcPct val="100000"/>
                </a:lnSpc>
                <a:spcBef>
                  <a:spcPts val="600"/>
                </a:spcBef>
                <a:spcAft>
                  <a:spcPts val="0"/>
                </a:spcAft>
                <a:buClr>
                  <a:srgbClr val="E2007A">
                    <a:lumMod val="60000"/>
                    <a:lumOff val="40000"/>
                  </a:srgbClr>
                </a:buClr>
                <a:buSzTx/>
                <a:buNone/>
                <a:tabLst/>
                <a:defRPr/>
              </a:pPr>
              <a:r>
                <a:rPr lang="fr-FR" sz="1800" dirty="0">
                  <a:cs typeface="Arial" panose="020B0604020202020204" pitchFamily="34" charset="0"/>
                </a:rPr>
                <a:t>Vous pouvez réutiliser les données</a:t>
              </a:r>
            </a:p>
            <a:p>
              <a:pPr marL="180975" marR="0" lvl="0" indent="0" algn="just" defTabSz="914400" rtl="0" eaLnBrk="1" fontAlgn="auto" latinLnBrk="0" hangingPunct="1">
                <a:lnSpc>
                  <a:spcPct val="100000"/>
                </a:lnSpc>
                <a:spcBef>
                  <a:spcPts val="600"/>
                </a:spcBef>
                <a:spcAft>
                  <a:spcPts val="0"/>
                </a:spcAft>
                <a:buClr>
                  <a:srgbClr val="E2007A">
                    <a:lumMod val="60000"/>
                    <a:lumOff val="40000"/>
                  </a:srgbClr>
                </a:buClr>
                <a:buSzTx/>
                <a:buNone/>
                <a:tabLst/>
                <a:defRPr/>
              </a:pPr>
              <a:r>
                <a:rPr lang="fr-FR" sz="1800" dirty="0">
                  <a:cs typeface="Arial" panose="020B0604020202020204" pitchFamily="34" charset="0"/>
                </a:rPr>
                <a:t>A condition de citer les auteurs</a:t>
              </a:r>
            </a:p>
          </p:txBody>
        </p:sp>
      </p:grpSp>
    </p:spTree>
    <p:extLst>
      <p:ext uri="{BB962C8B-B14F-4D97-AF65-F5344CB8AC3E}">
        <p14:creationId xmlns:p14="http://schemas.microsoft.com/office/powerpoint/2010/main" val="404748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8311370" cy="476792"/>
          </a:xfrm>
        </p:spPr>
        <p:txBody>
          <a:bodyPr>
            <a:noAutofit/>
          </a:bodyPr>
          <a:lstStyle/>
          <a:p>
            <a:pPr algn="just" defTabSz="914400">
              <a:spcBef>
                <a:spcPts val="600"/>
              </a:spcBef>
              <a:buClrTx/>
              <a:defRPr/>
            </a:pPr>
            <a:r>
              <a:rPr lang="fr-FR" sz="2400" dirty="0">
                <a:solidFill>
                  <a:srgbClr val="0066FF"/>
                </a:solidFill>
                <a:cs typeface="Times New Roman"/>
              </a:rPr>
              <a:t>Choix de la licence de diffusion</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Espace réservé du contenu 2">
            <a:extLst>
              <a:ext uri="{FF2B5EF4-FFF2-40B4-BE49-F238E27FC236}">
                <a16:creationId xmlns:a16="http://schemas.microsoft.com/office/drawing/2014/main" id="{1DBB5F76-6ED6-478F-943A-8757BFE7485C}"/>
              </a:ext>
            </a:extLst>
          </p:cNvPr>
          <p:cNvSpPr txBox="1">
            <a:spLocks/>
          </p:cNvSpPr>
          <p:nvPr/>
        </p:nvSpPr>
        <p:spPr>
          <a:xfrm>
            <a:off x="395536" y="1556792"/>
            <a:ext cx="7848872"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63575" indent="-285750" algn="just">
              <a:spcBef>
                <a:spcPts val="600"/>
              </a:spcBef>
              <a:buClr>
                <a:srgbClr val="E2007A">
                  <a:lumMod val="60000"/>
                  <a:lumOff val="40000"/>
                </a:srgbClr>
              </a:buClr>
              <a:defRPr/>
            </a:pPr>
            <a:r>
              <a:rPr lang="fr-FR" sz="2000" dirty="0">
                <a:cs typeface="Arial" panose="020B0604020202020204" pitchFamily="34" charset="0"/>
              </a:rPr>
              <a:t>Généralement l’entrepôt propose plusieurs licences</a:t>
            </a:r>
          </a:p>
          <a:p>
            <a:pPr marL="777875" lvl="1" indent="0" algn="just">
              <a:spcBef>
                <a:spcPts val="600"/>
              </a:spcBef>
              <a:buClr>
                <a:srgbClr val="E2007A">
                  <a:lumMod val="60000"/>
                  <a:lumOff val="40000"/>
                </a:srgbClr>
              </a:buClr>
              <a:buNone/>
              <a:defRPr/>
            </a:pPr>
            <a:r>
              <a:rPr lang="fr-FR" sz="2000" dirty="0">
                <a:cs typeface="Arial" panose="020B0604020202020204" pitchFamily="34" charset="0"/>
                <a:sym typeface="Wingdings" panose="05000000000000000000" pitchFamily="2" charset="2"/>
              </a:rPr>
              <a:t> </a:t>
            </a:r>
            <a:r>
              <a:rPr lang="fr-FR" sz="2000" dirty="0">
                <a:cs typeface="Arial" panose="020B0604020202020204" pitchFamily="34" charset="0"/>
              </a:rPr>
              <a:t>Vous choisissez</a:t>
            </a:r>
            <a:endParaRPr lang="fr-FR" sz="1800" dirty="0">
              <a:cs typeface="Arial" panose="020B0604020202020204" pitchFamily="34" charset="0"/>
            </a:endParaRPr>
          </a:p>
        </p:txBody>
      </p:sp>
      <p:sp>
        <p:nvSpPr>
          <p:cNvPr id="13" name="Titre 1">
            <a:extLst>
              <a:ext uri="{FF2B5EF4-FFF2-40B4-BE49-F238E27FC236}">
                <a16:creationId xmlns:a16="http://schemas.microsoft.com/office/drawing/2014/main" id="{E39CE6CE-5C7F-452C-A577-8E50A5A0437C}"/>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5.3 Modalités de partage</a:t>
            </a:r>
          </a:p>
        </p:txBody>
      </p:sp>
      <p:pic>
        <p:nvPicPr>
          <p:cNvPr id="15" name="Image 14">
            <a:extLst>
              <a:ext uri="{FF2B5EF4-FFF2-40B4-BE49-F238E27FC236}">
                <a16:creationId xmlns:a16="http://schemas.microsoft.com/office/drawing/2014/main" id="{CCD6F755-1D31-4E67-9FA3-87A5D7BC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pic>
        <p:nvPicPr>
          <p:cNvPr id="24" name="Image 23">
            <a:extLst>
              <a:ext uri="{FF2B5EF4-FFF2-40B4-BE49-F238E27FC236}">
                <a16:creationId xmlns:a16="http://schemas.microsoft.com/office/drawing/2014/main" id="{92F94FD3-9570-4EDA-ABBF-26BB43680293}"/>
              </a:ext>
            </a:extLst>
          </p:cNvPr>
          <p:cNvPicPr>
            <a:picLocks noChangeAspect="1"/>
          </p:cNvPicPr>
          <p:nvPr/>
        </p:nvPicPr>
        <p:blipFill>
          <a:blip r:embed="rId5"/>
          <a:stretch>
            <a:fillRect/>
          </a:stretch>
        </p:blipFill>
        <p:spPr>
          <a:xfrm>
            <a:off x="6963966" y="951048"/>
            <a:ext cx="2031868" cy="1906958"/>
          </a:xfrm>
          <a:prstGeom prst="rect">
            <a:avLst/>
          </a:prstGeom>
        </p:spPr>
      </p:pic>
      <p:grpSp>
        <p:nvGrpSpPr>
          <p:cNvPr id="7" name="Groupe 6">
            <a:extLst>
              <a:ext uri="{FF2B5EF4-FFF2-40B4-BE49-F238E27FC236}">
                <a16:creationId xmlns:a16="http://schemas.microsoft.com/office/drawing/2014/main" id="{ED0A700E-24E7-48AD-A404-AF3C32245241}"/>
              </a:ext>
            </a:extLst>
          </p:cNvPr>
          <p:cNvGrpSpPr/>
          <p:nvPr/>
        </p:nvGrpSpPr>
        <p:grpSpPr>
          <a:xfrm>
            <a:off x="395536" y="2624106"/>
            <a:ext cx="8527394" cy="3576657"/>
            <a:chOff x="395536" y="2624106"/>
            <a:chExt cx="8527394" cy="3576657"/>
          </a:xfrm>
        </p:grpSpPr>
        <p:grpSp>
          <p:nvGrpSpPr>
            <p:cNvPr id="4" name="Groupe 3">
              <a:extLst>
                <a:ext uri="{FF2B5EF4-FFF2-40B4-BE49-F238E27FC236}">
                  <a16:creationId xmlns:a16="http://schemas.microsoft.com/office/drawing/2014/main" id="{BA77C7E3-72F3-4769-A542-C5BA3EF56875}"/>
                </a:ext>
              </a:extLst>
            </p:cNvPr>
            <p:cNvGrpSpPr/>
            <p:nvPr/>
          </p:nvGrpSpPr>
          <p:grpSpPr>
            <a:xfrm>
              <a:off x="395536" y="2624106"/>
              <a:ext cx="8527394" cy="3576657"/>
              <a:chOff x="395536" y="2624106"/>
              <a:chExt cx="8527394" cy="3576657"/>
            </a:xfrm>
          </p:grpSpPr>
          <p:grpSp>
            <p:nvGrpSpPr>
              <p:cNvPr id="3" name="Groupe 2">
                <a:extLst>
                  <a:ext uri="{FF2B5EF4-FFF2-40B4-BE49-F238E27FC236}">
                    <a16:creationId xmlns:a16="http://schemas.microsoft.com/office/drawing/2014/main" id="{F29D25DC-850F-43FE-B42A-4568902D27B3}"/>
                  </a:ext>
                </a:extLst>
              </p:cNvPr>
              <p:cNvGrpSpPr/>
              <p:nvPr/>
            </p:nvGrpSpPr>
            <p:grpSpPr>
              <a:xfrm>
                <a:off x="395536" y="2624106"/>
                <a:ext cx="8527394" cy="1723287"/>
                <a:chOff x="395536" y="2624106"/>
                <a:chExt cx="8527394" cy="1723287"/>
              </a:xfrm>
            </p:grpSpPr>
            <p:sp>
              <p:nvSpPr>
                <p:cNvPr id="12" name="Espace réservé du contenu 2">
                  <a:extLst>
                    <a:ext uri="{FF2B5EF4-FFF2-40B4-BE49-F238E27FC236}">
                      <a16:creationId xmlns:a16="http://schemas.microsoft.com/office/drawing/2014/main" id="{87E76D45-0656-4CB5-B4E6-CCED67C4342E}"/>
                    </a:ext>
                  </a:extLst>
                </p:cNvPr>
                <p:cNvSpPr txBox="1">
                  <a:spLocks/>
                </p:cNvSpPr>
                <p:nvPr/>
              </p:nvSpPr>
              <p:spPr>
                <a:xfrm>
                  <a:off x="611560" y="2624106"/>
                  <a:ext cx="8311370"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defTabSz="914400">
                    <a:spcBef>
                      <a:spcPts val="600"/>
                    </a:spcBef>
                    <a:buClrTx/>
                    <a:defRPr/>
                  </a:pPr>
                  <a:r>
                    <a:rPr lang="fr-FR" sz="2400" dirty="0">
                      <a:solidFill>
                        <a:srgbClr val="0066FF"/>
                      </a:solidFill>
                      <a:cs typeface="Times New Roman"/>
                    </a:rPr>
                    <a:t>Attention à certains entrepôts</a:t>
                  </a:r>
                </a:p>
              </p:txBody>
            </p:sp>
            <p:sp>
              <p:nvSpPr>
                <p:cNvPr id="21" name="ZoneTexte 20">
                  <a:extLst>
                    <a:ext uri="{FF2B5EF4-FFF2-40B4-BE49-F238E27FC236}">
                      <a16:creationId xmlns:a16="http://schemas.microsoft.com/office/drawing/2014/main" id="{14B3BEAE-8F03-433B-AC22-1D379FDC17B9}"/>
                    </a:ext>
                  </a:extLst>
                </p:cNvPr>
                <p:cNvSpPr txBox="1"/>
                <p:nvPr/>
              </p:nvSpPr>
              <p:spPr>
                <a:xfrm>
                  <a:off x="395536" y="3100898"/>
                  <a:ext cx="8311370" cy="1246495"/>
                </a:xfrm>
                <a:prstGeom prst="rect">
                  <a:avLst/>
                </a:prstGeom>
                <a:solidFill>
                  <a:sysClr val="window" lastClr="FFFFFF"/>
                </a:solidFill>
                <a:ln w="25400" cap="flat" cmpd="sng" algn="ctr">
                  <a:noFill/>
                  <a:prstDash val="solid"/>
                </a:ln>
                <a:effectLst/>
              </p:spPr>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663575" indent="-285750" fontAlgn="auto">
                    <a:buClr>
                      <a:srgbClr val="E2007A">
                        <a:lumMod val="60000"/>
                        <a:lumOff val="40000"/>
                      </a:srgbClr>
                    </a:buClr>
                    <a:buSzTx/>
                    <a:buFont typeface="Arial" panose="020B0604020202020204" pitchFamily="34" charset="0"/>
                    <a:buChar char="•"/>
                    <a:tabLst/>
                    <a:defRPr/>
                  </a:pPr>
                  <a:r>
                    <a:rPr lang="fr-FR" sz="2000" dirty="0">
                      <a:solidFill>
                        <a:schemeClr val="tx1"/>
                      </a:solidFill>
                      <a:ea typeface="+mn-ea"/>
                      <a:cs typeface="Arial" panose="020B0604020202020204" pitchFamily="34" charset="0"/>
                    </a:rPr>
                    <a:t>Qui impose une seule licence: la licence CC0</a:t>
                  </a:r>
                </a:p>
                <a:p>
                  <a:pPr marL="377825" indent="0" fontAlgn="auto">
                    <a:buClr>
                      <a:srgbClr val="E2007A">
                        <a:lumMod val="60000"/>
                        <a:lumOff val="40000"/>
                      </a:srgbClr>
                    </a:buClr>
                    <a:buSzTx/>
                    <a:buNone/>
                    <a:tabLst/>
                    <a:defRPr/>
                  </a:pPr>
                  <a:r>
                    <a:rPr lang="fr-FR" sz="2000" dirty="0">
                      <a:solidFill>
                        <a:schemeClr val="tx1"/>
                      </a:solidFill>
                      <a:ea typeface="+mn-ea"/>
                      <a:cs typeface="Arial" panose="020B0604020202020204" pitchFamily="34" charset="0"/>
                    </a:rPr>
                    <a:t>	= domaine public, aucune restriction d’usage </a:t>
                  </a:r>
                </a:p>
                <a:p>
                  <a:pPr marL="377825" indent="0" fontAlgn="auto">
                    <a:spcBef>
                      <a:spcPts val="0"/>
                    </a:spcBef>
                    <a:buClr>
                      <a:srgbClr val="E2007A">
                        <a:lumMod val="60000"/>
                        <a:lumOff val="40000"/>
                      </a:srgbClr>
                    </a:buClr>
                    <a:buSzTx/>
                    <a:buNone/>
                    <a:tabLst/>
                    <a:defRPr/>
                  </a:pPr>
                  <a:r>
                    <a:rPr lang="fr-FR" sz="2000" dirty="0">
                      <a:solidFill>
                        <a:schemeClr val="tx1"/>
                      </a:solidFill>
                      <a:ea typeface="+mn-ea"/>
                      <a:cs typeface="Arial" panose="020B0604020202020204" pitchFamily="34" charset="0"/>
                    </a:rPr>
                    <a:t>	et sans obligation de citer les créateurs des données</a:t>
                  </a:r>
                </a:p>
              </p:txBody>
            </p:sp>
          </p:grpSp>
          <p:pic>
            <p:nvPicPr>
              <p:cNvPr id="23" name="Image 22">
                <a:extLst>
                  <a:ext uri="{FF2B5EF4-FFF2-40B4-BE49-F238E27FC236}">
                    <a16:creationId xmlns:a16="http://schemas.microsoft.com/office/drawing/2014/main" id="{F7AAA18F-888F-48B8-8691-6B570F62C7F7}"/>
                  </a:ext>
                </a:extLst>
              </p:cNvPr>
              <p:cNvPicPr>
                <a:picLocks noChangeAspect="1"/>
              </p:cNvPicPr>
              <p:nvPr/>
            </p:nvPicPr>
            <p:blipFill>
              <a:blip r:embed="rId6"/>
              <a:stretch>
                <a:fillRect/>
              </a:stretch>
            </p:blipFill>
            <p:spPr>
              <a:xfrm>
                <a:off x="3529988" y="5559864"/>
                <a:ext cx="2331393" cy="640899"/>
              </a:xfrm>
              <a:prstGeom prst="rect">
                <a:avLst/>
              </a:prstGeom>
            </p:spPr>
          </p:pic>
          <p:pic>
            <p:nvPicPr>
              <p:cNvPr id="20" name="Image 19">
                <a:extLst>
                  <a:ext uri="{FF2B5EF4-FFF2-40B4-BE49-F238E27FC236}">
                    <a16:creationId xmlns:a16="http://schemas.microsoft.com/office/drawing/2014/main" id="{69B78BFA-4F0C-4576-B256-2024CBD6B5BC}"/>
                  </a:ext>
                </a:extLst>
              </p:cNvPr>
              <p:cNvPicPr>
                <a:picLocks noChangeAspect="1"/>
              </p:cNvPicPr>
              <p:nvPr/>
            </p:nvPicPr>
            <p:blipFill>
              <a:blip r:embed="rId7"/>
              <a:stretch>
                <a:fillRect/>
              </a:stretch>
            </p:blipFill>
            <p:spPr>
              <a:xfrm>
                <a:off x="1320008" y="5366172"/>
                <a:ext cx="2063618" cy="560588"/>
              </a:xfrm>
              <a:prstGeom prst="rect">
                <a:avLst/>
              </a:prstGeom>
            </p:spPr>
          </p:pic>
          <p:pic>
            <p:nvPicPr>
              <p:cNvPr id="25" name="Image 24">
                <a:extLst>
                  <a:ext uri="{FF2B5EF4-FFF2-40B4-BE49-F238E27FC236}">
                    <a16:creationId xmlns:a16="http://schemas.microsoft.com/office/drawing/2014/main" id="{59393F19-FF79-4DAF-AFDE-7F70AAFF2D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9672" y="4729222"/>
                <a:ext cx="1730790" cy="535415"/>
              </a:xfrm>
              <a:prstGeom prst="rect">
                <a:avLst/>
              </a:prstGeom>
            </p:spPr>
          </p:pic>
          <p:pic>
            <p:nvPicPr>
              <p:cNvPr id="26" name="Image 25">
                <a:extLst>
                  <a:ext uri="{FF2B5EF4-FFF2-40B4-BE49-F238E27FC236}">
                    <a16:creationId xmlns:a16="http://schemas.microsoft.com/office/drawing/2014/main" id="{2CB92348-1BBF-4A7D-827C-4ACF3B8C4029}"/>
                  </a:ext>
                </a:extLst>
              </p:cNvPr>
              <p:cNvPicPr>
                <a:picLocks noChangeAspect="1"/>
              </p:cNvPicPr>
              <p:nvPr/>
            </p:nvPicPr>
            <p:blipFill>
              <a:blip r:embed="rId9"/>
              <a:stretch>
                <a:fillRect/>
              </a:stretch>
            </p:blipFill>
            <p:spPr>
              <a:xfrm>
                <a:off x="3497990" y="4571949"/>
                <a:ext cx="1413614" cy="569666"/>
              </a:xfrm>
              <a:prstGeom prst="rect">
                <a:avLst/>
              </a:prstGeom>
            </p:spPr>
          </p:pic>
          <p:pic>
            <p:nvPicPr>
              <p:cNvPr id="27" name="Image 26">
                <a:extLst>
                  <a:ext uri="{FF2B5EF4-FFF2-40B4-BE49-F238E27FC236}">
                    <a16:creationId xmlns:a16="http://schemas.microsoft.com/office/drawing/2014/main" id="{D947A4CC-5C4E-40A0-A6F0-4A0BA9A22A21}"/>
                  </a:ext>
                </a:extLst>
              </p:cNvPr>
              <p:cNvPicPr>
                <a:picLocks noChangeAspect="1"/>
              </p:cNvPicPr>
              <p:nvPr/>
            </p:nvPicPr>
            <p:blipFill>
              <a:blip r:embed="rId10"/>
              <a:stretch>
                <a:fillRect/>
              </a:stretch>
            </p:blipFill>
            <p:spPr>
              <a:xfrm>
                <a:off x="5083026" y="4634445"/>
                <a:ext cx="785916" cy="785916"/>
              </a:xfrm>
              <a:prstGeom prst="rect">
                <a:avLst/>
              </a:prstGeom>
            </p:spPr>
          </p:pic>
        </p:grpSp>
        <p:pic>
          <p:nvPicPr>
            <p:cNvPr id="2" name="Image 1">
              <a:extLst>
                <a:ext uri="{FF2B5EF4-FFF2-40B4-BE49-F238E27FC236}">
                  <a16:creationId xmlns:a16="http://schemas.microsoft.com/office/drawing/2014/main" id="{0B398FAD-53EE-4211-BA6F-3ADED7A1DB21}"/>
                </a:ext>
              </a:extLst>
            </p:cNvPr>
            <p:cNvPicPr>
              <a:picLocks noChangeAspect="1"/>
            </p:cNvPicPr>
            <p:nvPr/>
          </p:nvPicPr>
          <p:blipFill>
            <a:blip r:embed="rId11"/>
            <a:stretch>
              <a:fillRect/>
            </a:stretch>
          </p:blipFill>
          <p:spPr>
            <a:xfrm>
              <a:off x="6391362" y="2999380"/>
              <a:ext cx="1585245" cy="605744"/>
            </a:xfrm>
            <a:prstGeom prst="rect">
              <a:avLst/>
            </a:prstGeom>
          </p:spPr>
        </p:pic>
      </p:grpSp>
    </p:spTree>
    <p:extLst>
      <p:ext uri="{BB962C8B-B14F-4D97-AF65-F5344CB8AC3E}">
        <p14:creationId xmlns:p14="http://schemas.microsoft.com/office/powerpoint/2010/main" val="17172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1080000"/>
            <a:ext cx="7848424" cy="476792"/>
          </a:xfrm>
        </p:spPr>
        <p:txBody>
          <a:bodyPr>
            <a:noAutofit/>
          </a:bodyPr>
          <a:lstStyle/>
          <a:p>
            <a:pPr marL="342900" indent="-342900" algn="just" defTabSz="914400">
              <a:spcBef>
                <a:spcPts val="600"/>
              </a:spcBef>
              <a:buClrTx/>
              <a:buFont typeface="Wingdings" panose="05000000000000000000" pitchFamily="2" charset="2"/>
              <a:buChar char="Ø"/>
              <a:defRPr/>
            </a:pPr>
            <a:r>
              <a:rPr lang="fr-FR" sz="2400" dirty="0">
                <a:solidFill>
                  <a:srgbClr val="0066FF"/>
                </a:solidFill>
                <a:cs typeface="Times New Roman"/>
              </a:rPr>
              <a:t>Modalités identiques pour tous les jeux de données</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ZoneTexte 10">
            <a:extLst>
              <a:ext uri="{FF2B5EF4-FFF2-40B4-BE49-F238E27FC236}">
                <a16:creationId xmlns:a16="http://schemas.microsoft.com/office/drawing/2014/main" id="{FF8FC597-F53E-4631-9649-997A79817F73}"/>
              </a:ext>
            </a:extLst>
          </p:cNvPr>
          <p:cNvSpPr txBox="1"/>
          <p:nvPr/>
        </p:nvSpPr>
        <p:spPr>
          <a:xfrm>
            <a:off x="868694" y="2766413"/>
            <a:ext cx="802378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lvl="1" algn="just">
              <a:spcBef>
                <a:spcPts val="600"/>
              </a:spcBef>
              <a:buClr>
                <a:srgbClr val="FFCCFF"/>
              </a:buClr>
              <a:defRPr/>
            </a:pPr>
            <a:r>
              <a:rPr lang="fr-FR" dirty="0">
                <a:solidFill>
                  <a:srgbClr val="0070C0"/>
                </a:solidFill>
                <a:cs typeface="Arial" panose="020B0604020202020204" pitchFamily="34" charset="0"/>
              </a:rPr>
              <a:t>Données génomiques </a:t>
            </a:r>
            <a:r>
              <a:rPr lang="fr-FR" dirty="0">
                <a:solidFill>
                  <a:schemeClr val="tx1"/>
                </a:solidFill>
                <a:cs typeface="Arial" panose="020B0604020202020204" pitchFamily="34" charset="0"/>
                <a:sym typeface="Wingdings" panose="05000000000000000000" pitchFamily="2" charset="2"/>
              </a:rPr>
              <a:t> </a:t>
            </a:r>
            <a:r>
              <a:rPr lang="fr-FR" dirty="0">
                <a:solidFill>
                  <a:srgbClr val="F79646">
                    <a:lumMod val="75000"/>
                  </a:srgbClr>
                </a:solidFill>
              </a:rPr>
              <a:t>GenBank</a:t>
            </a:r>
            <a:r>
              <a:rPr lang="fr-FR" dirty="0">
                <a:solidFill>
                  <a:schemeClr val="tx1"/>
                </a:solidFill>
                <a:cs typeface="Arial" panose="020B0604020202020204" pitchFamily="34" charset="0"/>
              </a:rPr>
              <a:t> </a:t>
            </a:r>
            <a:r>
              <a:rPr lang="fr-FR" dirty="0">
                <a:solidFill>
                  <a:schemeClr val="tx1"/>
                </a:solidFill>
                <a:cs typeface="Arial" panose="020B0604020202020204" pitchFamily="34" charset="0"/>
                <a:sym typeface="Wingdings" panose="05000000000000000000" pitchFamily="2" charset="2"/>
              </a:rPr>
              <a:t> </a:t>
            </a:r>
            <a:r>
              <a:rPr lang="fr-FR" dirty="0">
                <a:solidFill>
                  <a:prstClr val="black"/>
                </a:solidFill>
                <a:cs typeface="Arial" panose="020B0604020202020204" pitchFamily="34" charset="0"/>
                <a:sym typeface="Wingdings" panose="05000000000000000000" pitchFamily="2" charset="2"/>
              </a:rPr>
              <a:t>accès immédiat, licence CC0</a:t>
            </a:r>
            <a:endParaRPr lang="fr-FR" b="1" dirty="0">
              <a:solidFill>
                <a:schemeClr val="tx1"/>
              </a:solidFill>
              <a:cs typeface="Arial" panose="020B0604020202020204" pitchFamily="34" charset="0"/>
            </a:endParaRPr>
          </a:p>
        </p:txBody>
      </p:sp>
      <p:sp>
        <p:nvSpPr>
          <p:cNvPr id="14" name="ZoneTexte 13">
            <a:extLst>
              <a:ext uri="{FF2B5EF4-FFF2-40B4-BE49-F238E27FC236}">
                <a16:creationId xmlns:a16="http://schemas.microsoft.com/office/drawing/2014/main" id="{CAE0ABF8-E677-4C7D-AE63-7CA6681FFC6A}"/>
              </a:ext>
            </a:extLst>
          </p:cNvPr>
          <p:cNvSpPr txBox="1"/>
          <p:nvPr/>
        </p:nvSpPr>
        <p:spPr>
          <a:xfrm>
            <a:off x="868694" y="1556792"/>
            <a:ext cx="802378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lgn="l" defTabSz="179388">
              <a:spcBef>
                <a:spcPts val="0"/>
              </a:spcBef>
              <a:spcAft>
                <a:spcPts val="300"/>
              </a:spcAft>
              <a:buClr>
                <a:schemeClr val="accent2">
                  <a:lumMod val="60000"/>
                  <a:lumOff val="40000"/>
                </a:schemeClr>
              </a:buClr>
              <a:buNone/>
              <a:defRPr/>
            </a:pPr>
            <a:r>
              <a:rPr lang="fr-FR" sz="1800" dirty="0">
                <a:solidFill>
                  <a:schemeClr val="tx1"/>
                </a:solidFill>
                <a:ea typeface="+mn-ea"/>
                <a:cs typeface="Arial" panose="020B0604020202020204" pitchFamily="34" charset="0"/>
              </a:rPr>
              <a:t>Tous les jeux de données seront déposés dans le Dataverse Cirad 	dédié 	au projet, avec accès libre à tous sous licence CC-BY </a:t>
            </a:r>
          </a:p>
        </p:txBody>
      </p:sp>
      <p:grpSp>
        <p:nvGrpSpPr>
          <p:cNvPr id="15" name="Groupe 14">
            <a:extLst>
              <a:ext uri="{FF2B5EF4-FFF2-40B4-BE49-F238E27FC236}">
                <a16:creationId xmlns:a16="http://schemas.microsoft.com/office/drawing/2014/main" id="{04D2232D-10E0-41BE-B4D7-620E31DC55CE}"/>
              </a:ext>
            </a:extLst>
          </p:cNvPr>
          <p:cNvGrpSpPr/>
          <p:nvPr/>
        </p:nvGrpSpPr>
        <p:grpSpPr>
          <a:xfrm>
            <a:off x="586979" y="5013176"/>
            <a:ext cx="8233493" cy="769441"/>
            <a:chOff x="872484" y="5596387"/>
            <a:chExt cx="8071166" cy="769441"/>
          </a:xfrm>
        </p:grpSpPr>
        <p:sp>
          <p:nvSpPr>
            <p:cNvPr id="16" name="ZoneTexte 15">
              <a:extLst>
                <a:ext uri="{FF2B5EF4-FFF2-40B4-BE49-F238E27FC236}">
                  <a16:creationId xmlns:a16="http://schemas.microsoft.com/office/drawing/2014/main" id="{CF8ECB52-62B6-4111-98E2-973AF931867F}"/>
                </a:ext>
              </a:extLst>
            </p:cNvPr>
            <p:cNvSpPr txBox="1"/>
            <p:nvPr/>
          </p:nvSpPr>
          <p:spPr>
            <a:xfrm>
              <a:off x="1502462" y="5596387"/>
              <a:ext cx="7441188" cy="769441"/>
            </a:xfrm>
            <a:prstGeom prst="rect">
              <a:avLst/>
            </a:prstGeom>
            <a:noFill/>
          </p:spPr>
          <p:txBody>
            <a:bodyPr wrap="square" rtlCol="0">
              <a:spAutoFit/>
            </a:bodyPr>
            <a:lstStyle/>
            <a:p>
              <a:r>
                <a:rPr lang="fr-FR" sz="2200" dirty="0">
                  <a:solidFill>
                    <a:srgbClr val="3366FF"/>
                  </a:solidFill>
                </a:rPr>
                <a:t>Le PGD aide à clarifier, dès le début du projet, les objectifs et droits des partenaires sur les données produites</a:t>
              </a:r>
            </a:p>
          </p:txBody>
        </p:sp>
        <p:sp>
          <p:nvSpPr>
            <p:cNvPr id="17" name="Flèche : droite 16">
              <a:extLst>
                <a:ext uri="{FF2B5EF4-FFF2-40B4-BE49-F238E27FC236}">
                  <a16:creationId xmlns:a16="http://schemas.microsoft.com/office/drawing/2014/main" id="{9A495EC1-296C-4A2D-9010-34872798E647}"/>
                </a:ext>
              </a:extLst>
            </p:cNvPr>
            <p:cNvSpPr/>
            <p:nvPr/>
          </p:nvSpPr>
          <p:spPr>
            <a:xfrm>
              <a:off x="872484" y="5740403"/>
              <a:ext cx="607023" cy="245659"/>
            </a:xfrm>
            <a:prstGeom prst="rightArrow">
              <a:avLst/>
            </a:prstGeom>
            <a:solidFill>
              <a:srgbClr val="FF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12" name="ZoneTexte 11">
            <a:extLst>
              <a:ext uri="{FF2B5EF4-FFF2-40B4-BE49-F238E27FC236}">
                <a16:creationId xmlns:a16="http://schemas.microsoft.com/office/drawing/2014/main" id="{B8F5FD38-AC01-4A90-A5C2-A9EC1F288FD8}"/>
              </a:ext>
            </a:extLst>
          </p:cNvPr>
          <p:cNvSpPr txBox="1"/>
          <p:nvPr/>
        </p:nvSpPr>
        <p:spPr>
          <a:xfrm>
            <a:off x="868694" y="3198461"/>
            <a:ext cx="802378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lvl="1" algn="just">
              <a:spcBef>
                <a:spcPts val="600"/>
              </a:spcBef>
              <a:buClr>
                <a:srgbClr val="FFCCFF"/>
              </a:buClr>
              <a:defRPr/>
            </a:pPr>
            <a:r>
              <a:rPr lang="fr-FR" dirty="0">
                <a:solidFill>
                  <a:srgbClr val="C00000"/>
                </a:solidFill>
                <a:cs typeface="Arial" panose="020B0604020202020204" pitchFamily="34" charset="0"/>
              </a:rPr>
              <a:t>Données d’enquêtes </a:t>
            </a:r>
            <a:r>
              <a:rPr lang="fr-FR" dirty="0">
                <a:solidFill>
                  <a:schemeClr val="tx1"/>
                </a:solidFill>
                <a:cs typeface="Arial" panose="020B0604020202020204" pitchFamily="34" charset="0"/>
                <a:sym typeface="Wingdings" panose="05000000000000000000" pitchFamily="2" charset="2"/>
              </a:rPr>
              <a:t> </a:t>
            </a:r>
            <a:r>
              <a:rPr lang="fr-FR" dirty="0">
                <a:solidFill>
                  <a:srgbClr val="F79646">
                    <a:lumMod val="75000"/>
                  </a:srgbClr>
                </a:solidFill>
              </a:rPr>
              <a:t>Dataverse</a:t>
            </a:r>
            <a:r>
              <a:rPr lang="fr-FR" dirty="0">
                <a:solidFill>
                  <a:schemeClr val="tx1"/>
                </a:solidFill>
                <a:cs typeface="Arial" panose="020B0604020202020204" pitchFamily="34" charset="0"/>
              </a:rPr>
              <a:t> </a:t>
            </a:r>
            <a:r>
              <a:rPr lang="fr-FR" dirty="0">
                <a:solidFill>
                  <a:prstClr val="black"/>
                </a:solidFill>
                <a:cs typeface="Arial" panose="020B0604020202020204" pitchFamily="34" charset="0"/>
              </a:rPr>
              <a:t>Cirad avec un embargo d’un an pour anonymisation puis accès aux données sous licence CC-BY.</a:t>
            </a:r>
            <a:endParaRPr lang="fr-FR" b="1" dirty="0">
              <a:solidFill>
                <a:schemeClr val="tx1"/>
              </a:solidFill>
              <a:cs typeface="Arial" panose="020B0604020202020204" pitchFamily="34" charset="0"/>
            </a:endParaRPr>
          </a:p>
        </p:txBody>
      </p:sp>
      <p:sp>
        <p:nvSpPr>
          <p:cNvPr id="18" name="ZoneTexte 17">
            <a:extLst>
              <a:ext uri="{FF2B5EF4-FFF2-40B4-BE49-F238E27FC236}">
                <a16:creationId xmlns:a16="http://schemas.microsoft.com/office/drawing/2014/main" id="{9A30197C-FE39-46E6-96FC-76880A4909AF}"/>
              </a:ext>
            </a:extLst>
          </p:cNvPr>
          <p:cNvSpPr txBox="1"/>
          <p:nvPr/>
        </p:nvSpPr>
        <p:spPr>
          <a:xfrm>
            <a:off x="868694" y="3859307"/>
            <a:ext cx="8023786" cy="9233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lvl="1" algn="just">
              <a:spcBef>
                <a:spcPts val="600"/>
              </a:spcBef>
              <a:buClr>
                <a:srgbClr val="FFCCFF"/>
              </a:buClr>
              <a:defRPr/>
            </a:pPr>
            <a:r>
              <a:rPr lang="fr-FR" dirty="0">
                <a:solidFill>
                  <a:srgbClr val="00B050"/>
                </a:solidFill>
                <a:cs typeface="Arial" panose="020B0604020202020204" pitchFamily="34" charset="0"/>
              </a:rPr>
              <a:t>Données biochimiques </a:t>
            </a:r>
            <a:r>
              <a:rPr lang="fr-FR" dirty="0">
                <a:solidFill>
                  <a:schemeClr val="tx1"/>
                </a:solidFill>
                <a:cs typeface="Arial" panose="020B0604020202020204" pitchFamily="34" charset="0"/>
              </a:rPr>
              <a:t>(issu d’un partenariat privé) </a:t>
            </a:r>
            <a:r>
              <a:rPr lang="fr-FR" dirty="0">
                <a:solidFill>
                  <a:schemeClr val="tx1"/>
                </a:solidFill>
                <a:cs typeface="Arial" panose="020B0604020202020204" pitchFamily="34" charset="0"/>
                <a:sym typeface="Wingdings" panose="05000000000000000000" pitchFamily="2" charset="2"/>
              </a:rPr>
              <a:t> </a:t>
            </a:r>
            <a:r>
              <a:rPr lang="fr-FR" dirty="0">
                <a:solidFill>
                  <a:srgbClr val="F79646">
                    <a:lumMod val="75000"/>
                  </a:srgbClr>
                </a:solidFill>
                <a:sym typeface="Wingdings" panose="05000000000000000000" pitchFamily="2" charset="2"/>
              </a:rPr>
              <a:t>entrepôt non défini</a:t>
            </a:r>
            <a:r>
              <a:rPr lang="fr-FR" dirty="0">
                <a:solidFill>
                  <a:schemeClr val="tx1"/>
                </a:solidFill>
                <a:cs typeface="Arial" panose="020B0604020202020204" pitchFamily="34" charset="0"/>
                <a:sym typeface="Wingdings" panose="05000000000000000000" pitchFamily="2" charset="2"/>
              </a:rPr>
              <a:t>,</a:t>
            </a:r>
            <a:r>
              <a:rPr lang="fr-FR" dirty="0">
                <a:solidFill>
                  <a:schemeClr val="tx1"/>
                </a:solidFill>
                <a:cs typeface="Arial" panose="020B0604020202020204" pitchFamily="34" charset="0"/>
              </a:rPr>
              <a:t> licence CC-BY-NC excluant toute utilisation commerciale qui sera réservée au partenaire privé pour développer des tests de diagnostic. </a:t>
            </a:r>
            <a:endParaRPr lang="fr-FR" b="1" dirty="0">
              <a:solidFill>
                <a:schemeClr val="tx1"/>
              </a:solidFill>
              <a:cs typeface="Arial" panose="020B0604020202020204" pitchFamily="34" charset="0"/>
            </a:endParaRPr>
          </a:p>
        </p:txBody>
      </p:sp>
      <p:sp>
        <p:nvSpPr>
          <p:cNvPr id="19" name="Titre 1">
            <a:extLst>
              <a:ext uri="{FF2B5EF4-FFF2-40B4-BE49-F238E27FC236}">
                <a16:creationId xmlns:a16="http://schemas.microsoft.com/office/drawing/2014/main" id="{90A5A9EA-5F55-42BB-983B-BBAF9A6DDCC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5.3 Modalités de partage</a:t>
            </a:r>
          </a:p>
        </p:txBody>
      </p:sp>
      <p:pic>
        <p:nvPicPr>
          <p:cNvPr id="20" name="Image 19">
            <a:extLst>
              <a:ext uri="{FF2B5EF4-FFF2-40B4-BE49-F238E27FC236}">
                <a16:creationId xmlns:a16="http://schemas.microsoft.com/office/drawing/2014/main" id="{53FDAC40-4A57-47C8-AF37-1FBE68C27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
        <p:nvSpPr>
          <p:cNvPr id="21" name="Espace réservé du contenu 2">
            <a:extLst>
              <a:ext uri="{FF2B5EF4-FFF2-40B4-BE49-F238E27FC236}">
                <a16:creationId xmlns:a16="http://schemas.microsoft.com/office/drawing/2014/main" id="{1F3D38AE-375C-4737-A8CD-55B0CC2185B4}"/>
              </a:ext>
            </a:extLst>
          </p:cNvPr>
          <p:cNvSpPr txBox="1">
            <a:spLocks/>
          </p:cNvSpPr>
          <p:nvPr/>
        </p:nvSpPr>
        <p:spPr>
          <a:xfrm>
            <a:off x="540000" y="2276872"/>
            <a:ext cx="7848424"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defTabSz="914400">
              <a:spcBef>
                <a:spcPts val="600"/>
              </a:spcBef>
              <a:buClrTx/>
              <a:buFont typeface="Wingdings" panose="05000000000000000000" pitchFamily="2" charset="2"/>
              <a:buChar char="Ø"/>
              <a:defRPr/>
            </a:pPr>
            <a:r>
              <a:rPr lang="fr-FR" sz="2400" dirty="0">
                <a:solidFill>
                  <a:srgbClr val="0066FF"/>
                </a:solidFill>
                <a:cs typeface="Times New Roman"/>
              </a:rPr>
              <a:t>Modalités différentes selon le type de données</a:t>
            </a:r>
          </a:p>
        </p:txBody>
      </p:sp>
    </p:spTree>
    <p:extLst>
      <p:ext uri="{BB962C8B-B14F-4D97-AF65-F5344CB8AC3E}">
        <p14:creationId xmlns:p14="http://schemas.microsoft.com/office/powerpoint/2010/main" val="35395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2" grpId="0" animBg="1"/>
      <p:bldP spid="1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ZoneTexte 6">
            <a:extLst>
              <a:ext uri="{FF2B5EF4-FFF2-40B4-BE49-F238E27FC236}">
                <a16:creationId xmlns:a16="http://schemas.microsoft.com/office/drawing/2014/main" id="{EC311619-10E8-4377-8E07-6931BBE97DFD}"/>
              </a:ext>
            </a:extLst>
          </p:cNvPr>
          <p:cNvSpPr txBox="1"/>
          <p:nvPr/>
        </p:nvSpPr>
        <p:spPr>
          <a:xfrm>
            <a:off x="1907704" y="1080000"/>
            <a:ext cx="6943666"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spcAft>
                <a:spcPts val="0"/>
              </a:spcAft>
              <a:buClrTx/>
              <a:buFont typeface="Wingdings" panose="05000000000000000000" pitchFamily="2" charset="2"/>
              <a:buChar char="§"/>
              <a:defRPr/>
            </a:pPr>
            <a:r>
              <a:rPr kumimoji="0" lang="fr-FR" sz="2400" i="0" u="none" strike="noStrike" kern="1200" cap="none" spc="0" normalizeH="0" baseline="0" noProof="0" dirty="0">
                <a:ln>
                  <a:noFill/>
                </a:ln>
                <a:solidFill>
                  <a:srgbClr val="CC6600"/>
                </a:solidFill>
                <a:effectLst/>
                <a:uLnTx/>
                <a:uFillTx/>
                <a:latin typeface="Arial"/>
                <a:cs typeface="Times New Roman"/>
              </a:rPr>
              <a:t>E</a:t>
            </a:r>
            <a:r>
              <a:rPr lang="fr-FR" sz="2400" dirty="0" err="1">
                <a:solidFill>
                  <a:srgbClr val="CC6600"/>
                </a:solidFill>
              </a:rPr>
              <a:t>nvisagez</a:t>
            </a:r>
            <a:r>
              <a:rPr lang="fr-FR" sz="2400" dirty="0">
                <a:solidFill>
                  <a:srgbClr val="CC6600"/>
                </a:solidFill>
              </a:rPr>
              <a:t>-vous de partager vos données ? </a:t>
            </a:r>
            <a:endParaRPr kumimoji="0" lang="fr-FR" sz="2400" b="0" i="0" u="none" strike="noStrike" kern="1200" cap="none" spc="0" normalizeH="0" baseline="0" noProof="0" dirty="0">
              <a:ln>
                <a:noFill/>
              </a:ln>
              <a:solidFill>
                <a:srgbClr val="CC6600"/>
              </a:solidFill>
              <a:effectLst/>
              <a:uLnTx/>
              <a:uFillTx/>
              <a:latin typeface="Arial"/>
              <a:cs typeface="Times New Roman"/>
            </a:endParaRPr>
          </a:p>
        </p:txBody>
      </p:sp>
      <p:pic>
        <p:nvPicPr>
          <p:cNvPr id="8" name="Image 7">
            <a:extLst>
              <a:ext uri="{FF2B5EF4-FFF2-40B4-BE49-F238E27FC236}">
                <a16:creationId xmlns:a16="http://schemas.microsoft.com/office/drawing/2014/main" id="{51F8445D-646C-43CD-B765-EA5FB56895DA}"/>
              </a:ext>
            </a:extLst>
          </p:cNvPr>
          <p:cNvPicPr>
            <a:picLocks noChangeAspect="1"/>
          </p:cNvPicPr>
          <p:nvPr/>
        </p:nvPicPr>
        <p:blipFill>
          <a:blip r:embed="rId4"/>
          <a:stretch>
            <a:fillRect/>
          </a:stretch>
        </p:blipFill>
        <p:spPr>
          <a:xfrm>
            <a:off x="467544" y="1080000"/>
            <a:ext cx="1457070" cy="1103472"/>
          </a:xfrm>
          <a:prstGeom prst="rect">
            <a:avLst/>
          </a:prstGeom>
        </p:spPr>
      </p:pic>
      <p:grpSp>
        <p:nvGrpSpPr>
          <p:cNvPr id="13" name="Groupe 12">
            <a:extLst>
              <a:ext uri="{FF2B5EF4-FFF2-40B4-BE49-F238E27FC236}">
                <a16:creationId xmlns:a16="http://schemas.microsoft.com/office/drawing/2014/main" id="{DA07E500-AA3E-4865-B1AC-F9115EECE7FB}"/>
              </a:ext>
            </a:extLst>
          </p:cNvPr>
          <p:cNvGrpSpPr/>
          <p:nvPr/>
        </p:nvGrpSpPr>
        <p:grpSpPr>
          <a:xfrm>
            <a:off x="3275856" y="5710945"/>
            <a:ext cx="2308556" cy="430887"/>
            <a:chOff x="854938" y="5574686"/>
            <a:chExt cx="2308556" cy="430887"/>
          </a:xfrm>
        </p:grpSpPr>
        <p:sp>
          <p:nvSpPr>
            <p:cNvPr id="14" name="ZoneTexte 13">
              <a:extLst>
                <a:ext uri="{FF2B5EF4-FFF2-40B4-BE49-F238E27FC236}">
                  <a16:creationId xmlns:a16="http://schemas.microsoft.com/office/drawing/2014/main" id="{617AB4B0-4671-49BA-9C26-1BE301050210}"/>
                </a:ext>
              </a:extLst>
            </p:cNvPr>
            <p:cNvSpPr txBox="1"/>
            <p:nvPr/>
          </p:nvSpPr>
          <p:spPr>
            <a:xfrm>
              <a:off x="1502462" y="5574686"/>
              <a:ext cx="16610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70C0"/>
                  </a:solidFill>
                  <a:effectLst/>
                  <a:uLnTx/>
                  <a:uFillTx/>
                  <a:latin typeface="Arial"/>
                  <a:ea typeface="+mn-ea"/>
                  <a:cs typeface="+mn-cs"/>
                </a:rPr>
                <a:t>10 minutes</a:t>
              </a:r>
            </a:p>
          </p:txBody>
        </p:sp>
        <p:sp>
          <p:nvSpPr>
            <p:cNvPr id="15" name="Flèche : droite 14">
              <a:extLst>
                <a:ext uri="{FF2B5EF4-FFF2-40B4-BE49-F238E27FC236}">
                  <a16:creationId xmlns:a16="http://schemas.microsoft.com/office/drawing/2014/main" id="{23A19200-BA22-4B9F-B4E0-7B292001559B}"/>
                </a:ext>
              </a:extLst>
            </p:cNvPr>
            <p:cNvSpPr/>
            <p:nvPr/>
          </p:nvSpPr>
          <p:spPr>
            <a:xfrm>
              <a:off x="854938" y="5655171"/>
              <a:ext cx="607023" cy="24565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ZoneTexte 11">
            <a:extLst>
              <a:ext uri="{FF2B5EF4-FFF2-40B4-BE49-F238E27FC236}">
                <a16:creationId xmlns:a16="http://schemas.microsoft.com/office/drawing/2014/main" id="{9E77AE10-3793-47B0-AA44-2CF3E31D5E9C}"/>
              </a:ext>
            </a:extLst>
          </p:cNvPr>
          <p:cNvSpPr txBox="1"/>
          <p:nvPr/>
        </p:nvSpPr>
        <p:spPr>
          <a:xfrm>
            <a:off x="611560" y="2420888"/>
            <a:ext cx="8239810" cy="2823850"/>
          </a:xfrm>
          <a:prstGeom prst="rect">
            <a:avLst/>
          </a:prstGeom>
          <a:noFill/>
        </p:spPr>
        <p:txBody>
          <a:bodyPr wrap="square" rtlCol="0">
            <a:spAutoFit/>
          </a:bodyPr>
          <a:lstStyle/>
          <a:p>
            <a:pPr marL="342900" lvl="0" indent="-342900" algn="just">
              <a:spcBef>
                <a:spcPts val="600"/>
              </a:spcBef>
              <a:spcAft>
                <a:spcPts val="600"/>
              </a:spcAft>
              <a:buClr>
                <a:srgbClr val="0070C0"/>
              </a:buClr>
              <a:buFont typeface="Wingdings" panose="05000000000000000000" pitchFamily="2" charset="2"/>
              <a:buChar char="Ø"/>
            </a:pPr>
            <a:r>
              <a:rPr lang="fr-FR" sz="2000" dirty="0">
                <a:solidFill>
                  <a:prstClr val="black"/>
                </a:solidFill>
                <a:ea typeface="Calibri"/>
                <a:cs typeface="Times New Roman"/>
                <a:sym typeface="Wingdings" panose="05000000000000000000" pitchFamily="2" charset="2"/>
              </a:rPr>
              <a:t>Pensez-vous que vos données puissent intéresser d’autres scientifiques ou d’autres personnes ?</a:t>
            </a:r>
          </a:p>
          <a:p>
            <a:pPr marL="342900" lvl="0" indent="-342900" algn="just">
              <a:spcBef>
                <a:spcPts val="600"/>
              </a:spcBef>
              <a:spcAft>
                <a:spcPts val="600"/>
              </a:spcAft>
              <a:buClr>
                <a:srgbClr val="0070C0"/>
              </a:buClr>
              <a:buFont typeface="Wingdings" panose="05000000000000000000" pitchFamily="2" charset="2"/>
              <a:buChar char="Ø"/>
            </a:pPr>
            <a:r>
              <a:rPr lang="fr-FR" sz="2000" dirty="0">
                <a:solidFill>
                  <a:prstClr val="black"/>
                </a:solidFill>
                <a:ea typeface="Calibri"/>
                <a:cs typeface="Times New Roman"/>
                <a:sym typeface="Wingdings" panose="05000000000000000000" pitchFamily="2" charset="2"/>
              </a:rPr>
              <a:t>Pensez-vous qu’elles ont un potentiel de réutilisation ?</a:t>
            </a:r>
          </a:p>
          <a:p>
            <a:pPr marL="342900" lvl="0" indent="-342900" algn="just">
              <a:spcBef>
                <a:spcPts val="600"/>
              </a:spcBef>
              <a:spcAft>
                <a:spcPts val="600"/>
              </a:spcAft>
              <a:buClr>
                <a:srgbClr val="0070C0"/>
              </a:buClr>
              <a:buFont typeface="Wingdings" panose="05000000000000000000" pitchFamily="2" charset="2"/>
              <a:buChar char="Ø"/>
            </a:pPr>
            <a:r>
              <a:rPr lang="fr-FR" sz="2000" dirty="0">
                <a:solidFill>
                  <a:prstClr val="black"/>
                </a:solidFill>
                <a:ea typeface="Calibri"/>
                <a:cs typeface="Times New Roman"/>
                <a:sym typeface="Wingdings" panose="05000000000000000000" pitchFamily="2" charset="2"/>
              </a:rPr>
              <a:t>Sont-elles prêtes pour être déposées dans un entrepôt ? selon les principes FAIR ?</a:t>
            </a:r>
          </a:p>
          <a:p>
            <a:pPr marL="342900" lvl="0" indent="-342900" algn="just">
              <a:spcBef>
                <a:spcPts val="600"/>
              </a:spcBef>
              <a:spcAft>
                <a:spcPts val="600"/>
              </a:spcAft>
              <a:buClr>
                <a:srgbClr val="0070C0"/>
              </a:buClr>
              <a:buFont typeface="Wingdings" panose="05000000000000000000" pitchFamily="2" charset="2"/>
              <a:buChar char="Ø"/>
            </a:pPr>
            <a:r>
              <a:rPr lang="fr-FR" sz="2000" dirty="0">
                <a:solidFill>
                  <a:prstClr val="black"/>
                </a:solidFill>
                <a:ea typeface="Calibri"/>
                <a:cs typeface="Times New Roman"/>
                <a:sym typeface="Wingdings" panose="05000000000000000000" pitchFamily="2" charset="2"/>
              </a:rPr>
              <a:t>Envisagez-vous de les rendre disponibles ?</a:t>
            </a:r>
          </a:p>
          <a:p>
            <a:pPr lvl="0" algn="just" defTabSz="715963">
              <a:spcBef>
                <a:spcPts val="300"/>
              </a:spcBef>
              <a:spcAft>
                <a:spcPts val="600"/>
              </a:spcAft>
              <a:buClr>
                <a:srgbClr val="0070C0"/>
              </a:buClr>
            </a:pPr>
            <a:r>
              <a:rPr lang="fr-FR" sz="2000" dirty="0">
                <a:solidFill>
                  <a:prstClr val="black"/>
                </a:solidFill>
                <a:ea typeface="Calibri"/>
                <a:cs typeface="Times New Roman"/>
                <a:sym typeface="Wingdings" panose="05000000000000000000" pitchFamily="2" charset="2"/>
              </a:rPr>
              <a:t>	Si « Oui »: comment : dans un entrepôt, dans un article, …</a:t>
            </a:r>
          </a:p>
        </p:txBody>
      </p:sp>
      <p:sp>
        <p:nvSpPr>
          <p:cNvPr id="11" name="Titre 1">
            <a:extLst>
              <a:ext uri="{FF2B5EF4-FFF2-40B4-BE49-F238E27FC236}">
                <a16:creationId xmlns:a16="http://schemas.microsoft.com/office/drawing/2014/main" id="{2794C842-F0B8-4C6C-A5D5-229FDFB20050}"/>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5. Partage des données </a:t>
            </a:r>
          </a:p>
        </p:txBody>
      </p:sp>
      <p:pic>
        <p:nvPicPr>
          <p:cNvPr id="10" name="Image 9">
            <a:extLst>
              <a:ext uri="{FF2B5EF4-FFF2-40B4-BE49-F238E27FC236}">
                <a16:creationId xmlns:a16="http://schemas.microsoft.com/office/drawing/2014/main" id="{2C0ED5DD-FC98-46DB-B4F5-DD9018F99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Tree>
    <p:extLst>
      <p:ext uri="{BB962C8B-B14F-4D97-AF65-F5344CB8AC3E}">
        <p14:creationId xmlns:p14="http://schemas.microsoft.com/office/powerpoint/2010/main" val="19395824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0F466CED-FFA0-4F99-B1A2-7E4A138A3694}"/>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5</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a:t>
            </a:r>
            <a:r>
              <a:rPr kumimoji="0" lang="fr-FR" sz="3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Exemple </a:t>
            </a:r>
            <a:r>
              <a:rPr kumimoji="0" lang="fr-FR" sz="3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du projet </a:t>
            </a:r>
            <a:r>
              <a:rPr kumimoji="0" lang="fr-FR" sz="4000" b="0"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POdePO</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Bourget  </a:t>
            </a:r>
          </a:p>
        </p:txBody>
      </p:sp>
      <p:sp>
        <p:nvSpPr>
          <p:cNvPr id="24" name="ZoneTexte 23">
            <a:extLst>
              <a:ext uri="{FF2B5EF4-FFF2-40B4-BE49-F238E27FC236}">
                <a16:creationId xmlns:a16="http://schemas.microsoft.com/office/drawing/2014/main" id="{C9491BDD-F1C3-4D06-8C27-212804AECB0D}"/>
              </a:ext>
            </a:extLst>
          </p:cNvPr>
          <p:cNvSpPr txBox="1"/>
          <p:nvPr/>
        </p:nvSpPr>
        <p:spPr>
          <a:xfrm>
            <a:off x="4932040" y="6260529"/>
            <a:ext cx="3168351" cy="27699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hlinkClick r:id="rId3"/>
              </a:rPr>
              <a:t>https://dmp.opidor.fr/plans/12770/export.pdf</a:t>
            </a:r>
            <a:r>
              <a:rPr kumimoji="0" lang="fr-FR" sz="1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p>
        </p:txBody>
      </p:sp>
      <p:pic>
        <p:nvPicPr>
          <p:cNvPr id="25" name="Image 24">
            <a:extLst>
              <a:ext uri="{FF2B5EF4-FFF2-40B4-BE49-F238E27FC236}">
                <a16:creationId xmlns:a16="http://schemas.microsoft.com/office/drawing/2014/main" id="{16DBFF3A-A455-4F61-9A63-B814F0619CB2}"/>
              </a:ext>
            </a:extLst>
          </p:cNvPr>
          <p:cNvPicPr>
            <a:picLocks noChangeAspect="1"/>
          </p:cNvPicPr>
          <p:nvPr/>
        </p:nvPicPr>
        <p:blipFill>
          <a:blip r:embed="rId4"/>
          <a:stretch>
            <a:fillRect/>
          </a:stretch>
        </p:blipFill>
        <p:spPr>
          <a:xfrm>
            <a:off x="8172530" y="6445161"/>
            <a:ext cx="917761" cy="323302"/>
          </a:xfrm>
          <a:prstGeom prst="rect">
            <a:avLst/>
          </a:prstGeom>
        </p:spPr>
      </p:pic>
      <p:grpSp>
        <p:nvGrpSpPr>
          <p:cNvPr id="7" name="Groupe 6">
            <a:extLst>
              <a:ext uri="{FF2B5EF4-FFF2-40B4-BE49-F238E27FC236}">
                <a16:creationId xmlns:a16="http://schemas.microsoft.com/office/drawing/2014/main" id="{38A10CD2-AEA1-48A6-843F-4832EA6904E7}"/>
              </a:ext>
            </a:extLst>
          </p:cNvPr>
          <p:cNvGrpSpPr/>
          <p:nvPr/>
        </p:nvGrpSpPr>
        <p:grpSpPr>
          <a:xfrm>
            <a:off x="179512" y="2072476"/>
            <a:ext cx="8910779" cy="1500540"/>
            <a:chOff x="179512" y="2072476"/>
            <a:chExt cx="8910779" cy="1500540"/>
          </a:xfrm>
        </p:grpSpPr>
        <p:pic>
          <p:nvPicPr>
            <p:cNvPr id="8" name="Image 7">
              <a:extLst>
                <a:ext uri="{FF2B5EF4-FFF2-40B4-BE49-F238E27FC236}">
                  <a16:creationId xmlns:a16="http://schemas.microsoft.com/office/drawing/2014/main" id="{EAA1F7B2-E0E3-44FE-8B18-99D45EB8D08A}"/>
                </a:ext>
              </a:extLst>
            </p:cNvPr>
            <p:cNvPicPr>
              <a:picLocks noChangeAspect="1"/>
            </p:cNvPicPr>
            <p:nvPr/>
          </p:nvPicPr>
          <p:blipFill>
            <a:blip r:embed="rId5"/>
            <a:stretch>
              <a:fillRect/>
            </a:stretch>
          </p:blipFill>
          <p:spPr>
            <a:xfrm>
              <a:off x="179512" y="2072476"/>
              <a:ext cx="8910779" cy="1500540"/>
            </a:xfrm>
            <a:prstGeom prst="rect">
              <a:avLst/>
            </a:prstGeom>
          </p:spPr>
        </p:pic>
        <p:sp>
          <p:nvSpPr>
            <p:cNvPr id="9" name="Rectangle : coins arrondis 8">
              <a:extLst>
                <a:ext uri="{FF2B5EF4-FFF2-40B4-BE49-F238E27FC236}">
                  <a16:creationId xmlns:a16="http://schemas.microsoft.com/office/drawing/2014/main" id="{EE5212EA-FDF7-42DC-AE0C-6EE2AF8A11C3}"/>
                </a:ext>
              </a:extLst>
            </p:cNvPr>
            <p:cNvSpPr/>
            <p:nvPr/>
          </p:nvSpPr>
          <p:spPr>
            <a:xfrm>
              <a:off x="971600" y="2433730"/>
              <a:ext cx="1512168" cy="275190"/>
            </a:xfrm>
            <a:prstGeom prst="roundRect">
              <a:avLst/>
            </a:prstGeom>
            <a:noFill/>
            <a:ln w="2857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 coins arrondis 9">
              <a:extLst>
                <a:ext uri="{FF2B5EF4-FFF2-40B4-BE49-F238E27FC236}">
                  <a16:creationId xmlns:a16="http://schemas.microsoft.com/office/drawing/2014/main" id="{C1BB8E4B-0E89-440B-B2DB-A9CE162F1FE7}"/>
                </a:ext>
              </a:extLst>
            </p:cNvPr>
            <p:cNvSpPr/>
            <p:nvPr/>
          </p:nvSpPr>
          <p:spPr>
            <a:xfrm>
              <a:off x="3059832" y="2433730"/>
              <a:ext cx="864096" cy="275190"/>
            </a:xfrm>
            <a:prstGeom prst="roundRect">
              <a:avLst/>
            </a:prstGeom>
            <a:noFill/>
            <a:ln w="2857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3" name="ZoneTexte 12">
            <a:extLst>
              <a:ext uri="{FF2B5EF4-FFF2-40B4-BE49-F238E27FC236}">
                <a16:creationId xmlns:a16="http://schemas.microsoft.com/office/drawing/2014/main" id="{B9ECBFBC-56F0-40A7-95C5-C325C5FC4EF2}"/>
              </a:ext>
            </a:extLst>
          </p:cNvPr>
          <p:cNvSpPr txBox="1"/>
          <p:nvPr/>
        </p:nvSpPr>
        <p:spPr>
          <a:xfrm>
            <a:off x="323528" y="1457959"/>
            <a:ext cx="7344816" cy="475935"/>
          </a:xfrm>
          <a:prstGeom prst="rect">
            <a:avLst/>
          </a:prstGeom>
        </p:spPr>
        <p:txBody>
          <a:bodyPr vert="horz" wrap="none" lIns="91440" tIns="45720" rIns="91440" bIns="45720" rtlCol="0">
            <a:normAutofit/>
          </a:bodyPr>
          <a:lstStyle/>
          <a:p>
            <a:pPr algn="just">
              <a:spcBef>
                <a:spcPts val="600"/>
              </a:spcBef>
              <a:buClr>
                <a:schemeClr val="accent2">
                  <a:lumMod val="60000"/>
                  <a:lumOff val="40000"/>
                </a:schemeClr>
              </a:buClr>
            </a:pPr>
            <a:r>
              <a:rPr lang="fr-FR" sz="2400" dirty="0">
                <a:solidFill>
                  <a:srgbClr val="0066FF"/>
                </a:solidFill>
                <a:cs typeface="Arial" panose="020B0604020202020204" pitchFamily="34" charset="0"/>
              </a:rPr>
              <a:t>Modalités de partage des données après le projet</a:t>
            </a:r>
          </a:p>
          <a:p>
            <a:pPr algn="just">
              <a:spcBef>
                <a:spcPts val="600"/>
              </a:spcBef>
              <a:buClr>
                <a:schemeClr val="accent2">
                  <a:lumMod val="60000"/>
                  <a:lumOff val="40000"/>
                </a:schemeClr>
              </a:buClr>
            </a:pPr>
            <a:endParaRPr lang="fr-FR" sz="2200" dirty="0">
              <a:solidFill>
                <a:srgbClr val="0066FF"/>
              </a:solidFill>
              <a:cs typeface="Arial" panose="020B0604020202020204" pitchFamily="34" charset="0"/>
            </a:endParaRPr>
          </a:p>
          <a:p>
            <a:pPr algn="just">
              <a:spcBef>
                <a:spcPts val="600"/>
              </a:spcBef>
              <a:buClr>
                <a:schemeClr val="accent2">
                  <a:lumMod val="60000"/>
                  <a:lumOff val="40000"/>
                </a:schemeClr>
              </a:buClr>
            </a:pPr>
            <a:endParaRPr lang="fr-FR" sz="1000" dirty="0">
              <a:cs typeface="Arial" panose="020B0604020202020204" pitchFamily="34" charset="0"/>
            </a:endParaRPr>
          </a:p>
        </p:txBody>
      </p:sp>
    </p:spTree>
    <p:extLst>
      <p:ext uri="{BB962C8B-B14F-4D97-AF65-F5344CB8AC3E}">
        <p14:creationId xmlns:p14="http://schemas.microsoft.com/office/powerpoint/2010/main" val="1774460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50522D3E-C5ED-4AB8-A68C-7FF19A1CA97D}"/>
              </a:ext>
            </a:extLst>
          </p:cNvPr>
          <p:cNvSpPr txBox="1">
            <a:spLocks/>
          </p:cNvSpPr>
          <p:nvPr/>
        </p:nvSpPr>
        <p:spPr>
          <a:xfrm>
            <a:off x="216024" y="2"/>
            <a:ext cx="8316416"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5. </a:t>
            </a:r>
            <a:r>
              <a:rPr lang="fr-FR" sz="3800" dirty="0">
                <a:solidFill>
                  <a:srgbClr val="C00000"/>
                </a:solidFill>
                <a:latin typeface="Arial" panose="020B0604020202020204" pitchFamily="34" charset="0"/>
                <a:cs typeface="Arial" panose="020B0604020202020204" pitchFamily="34" charset="0"/>
              </a:rPr>
              <a:t>Exemple du projet </a:t>
            </a:r>
            <a:r>
              <a:rPr lang="fr-FR" sz="3800" dirty="0" err="1">
                <a:solidFill>
                  <a:srgbClr val="C00000"/>
                </a:solidFill>
                <a:latin typeface="Arial" panose="020B0604020202020204" pitchFamily="34" charset="0"/>
                <a:cs typeface="Arial" panose="020B0604020202020204" pitchFamily="34" charset="0"/>
              </a:rPr>
              <a:t>EnvMetaGen</a:t>
            </a:r>
            <a:endParaRPr lang="fr-FR" sz="3800" dirty="0">
              <a:solidFill>
                <a:srgbClr val="C00000"/>
              </a:solidFill>
              <a:latin typeface="Arial" panose="020B0604020202020204" pitchFamily="34" charset="0"/>
              <a:cs typeface="Arial" panose="020B0604020202020204" pitchFamily="34" charset="0"/>
            </a:endParaRP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9" name="Image 8">
            <a:extLst>
              <a:ext uri="{FF2B5EF4-FFF2-40B4-BE49-F238E27FC236}">
                <a16:creationId xmlns:a16="http://schemas.microsoft.com/office/drawing/2014/main" id="{85678DD3-B8B3-4FE0-A9CA-905829F24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
        <p:nvSpPr>
          <p:cNvPr id="15" name="Espace réservé du contenu 2">
            <a:extLst>
              <a:ext uri="{FF2B5EF4-FFF2-40B4-BE49-F238E27FC236}">
                <a16:creationId xmlns:a16="http://schemas.microsoft.com/office/drawing/2014/main" id="{5B7436D9-DB9A-44D2-A4EF-319CBCFA3CAA}"/>
              </a:ext>
            </a:extLst>
          </p:cNvPr>
          <p:cNvSpPr txBox="1">
            <a:spLocks/>
          </p:cNvSpPr>
          <p:nvPr/>
        </p:nvSpPr>
        <p:spPr>
          <a:xfrm>
            <a:off x="4374232" y="6184393"/>
            <a:ext cx="3726160" cy="260768"/>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Clr>
                <a:schemeClr val="accent2">
                  <a:lumMod val="60000"/>
                  <a:lumOff val="40000"/>
                </a:schemeClr>
              </a:buClr>
              <a:buFont typeface="Wingdings" panose="05000000000000000000" pitchFamily="2" charset="2"/>
              <a:buNone/>
            </a:pPr>
            <a:r>
              <a:rPr lang="fr-FR" sz="1200">
                <a:solidFill>
                  <a:prstClr val="black"/>
                </a:solidFill>
                <a:sym typeface="Wingdings" panose="05000000000000000000" pitchFamily="2" charset="2"/>
                <a:hlinkClick r:id="rId5"/>
              </a:rPr>
              <a:t>https://cordis.europa.eu/project/id/668981/results</a:t>
            </a:r>
            <a:endParaRPr lang="fr-FR" sz="1200">
              <a:solidFill>
                <a:prstClr val="black"/>
              </a:solidFill>
              <a:cs typeface="Arial" panose="020B0604020202020204" pitchFamily="34" charset="0"/>
            </a:endParaRPr>
          </a:p>
          <a:p>
            <a:pPr>
              <a:spcBef>
                <a:spcPts val="0"/>
              </a:spcBef>
              <a:spcAft>
                <a:spcPts val="300"/>
              </a:spcAft>
              <a:buClr>
                <a:schemeClr val="accent2">
                  <a:lumMod val="60000"/>
                  <a:lumOff val="40000"/>
                </a:schemeClr>
              </a:buClr>
              <a:buFont typeface="Wingdings" panose="05000000000000000000" pitchFamily="2" charset="2"/>
              <a:buChar char="Ø"/>
            </a:pPr>
            <a:endParaRPr lang="fr-FR" sz="2200" dirty="0">
              <a:cs typeface="Arial" panose="020B0604020202020204" pitchFamily="34" charset="0"/>
            </a:endParaRPr>
          </a:p>
        </p:txBody>
      </p:sp>
      <p:sp>
        <p:nvSpPr>
          <p:cNvPr id="16" name="ZoneTexte 15">
            <a:extLst>
              <a:ext uri="{FF2B5EF4-FFF2-40B4-BE49-F238E27FC236}">
                <a16:creationId xmlns:a16="http://schemas.microsoft.com/office/drawing/2014/main" id="{D7518C4A-C104-4F87-9BBD-AEF82C389731}"/>
              </a:ext>
            </a:extLst>
          </p:cNvPr>
          <p:cNvSpPr txBox="1"/>
          <p:nvPr/>
        </p:nvSpPr>
        <p:spPr>
          <a:xfrm>
            <a:off x="473118" y="1440353"/>
            <a:ext cx="8491370" cy="45089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solidFill>
                  <a:srgbClr val="0070C0"/>
                </a:solidFill>
                <a:latin typeface="Calibri" panose="020F0502020204030204" pitchFamily="34" charset="0"/>
                <a:cs typeface="Calibri" panose="020F0502020204030204" pitchFamily="34" charset="0"/>
              </a:rPr>
              <a:t>Nucleic acid sequence data  </a:t>
            </a: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Raw reads will be archived in </a:t>
            </a:r>
            <a:r>
              <a:rPr kumimoji="0" lang="en-US" sz="1800" b="1" i="0" u="none" strike="noStrike" kern="1200" cap="none" spc="0" normalizeH="0" baseline="0" noProof="0" dirty="0">
                <a:ln>
                  <a:noFill/>
                </a:ln>
                <a:solidFill>
                  <a:srgbClr val="F79646">
                    <a:lumMod val="75000"/>
                  </a:srgbClr>
                </a:solidFill>
                <a:effectLst/>
                <a:uLnTx/>
                <a:uFillTx/>
                <a:latin typeface="Calibri"/>
                <a:ea typeface="+mn-ea"/>
                <a:cs typeface="+mn-cs"/>
              </a:rPr>
              <a:t>NCBI Short Reads Archive</a:t>
            </a:r>
            <a:r>
              <a:rPr kumimoji="0" lang="en-US" sz="1800" b="0" i="0" u="none" strike="noStrike" kern="1200" cap="none" spc="0" normalizeH="0" baseline="0" noProof="0" dirty="0">
                <a:ln>
                  <a:noFill/>
                </a:ln>
                <a:solidFill>
                  <a:prstClr val="black"/>
                </a:solidFill>
                <a:effectLst/>
                <a:uLnTx/>
                <a:uFillTx/>
                <a:latin typeface="Calibri"/>
                <a:ea typeface="+mn-ea"/>
                <a:cs typeface="+mn-cs"/>
              </a:rPr>
              <a:t> or similar archives of un-</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analysed</a:t>
            </a:r>
            <a:r>
              <a:rPr kumimoji="0" lang="en-US" sz="1800" b="0" i="0" u="none" strike="noStrike" kern="1200" cap="none" spc="0" normalizeH="0" baseline="0" noProof="0" dirty="0">
                <a:ln>
                  <a:noFill/>
                </a:ln>
                <a:solidFill>
                  <a:prstClr val="black"/>
                </a:solidFill>
                <a:effectLst/>
                <a:uLnTx/>
                <a:uFillTx/>
                <a:latin typeface="Calibri"/>
                <a:ea typeface="+mn-ea"/>
                <a:cs typeface="+mn-cs"/>
              </a:rPr>
              <a:t> sequence data or a generic archive such as </a:t>
            </a:r>
            <a:r>
              <a:rPr lang="en-US" b="1" dirty="0">
                <a:solidFill>
                  <a:srgbClr val="F79646">
                    <a:lumMod val="75000"/>
                  </a:srgbClr>
                </a:solidFill>
                <a:latin typeface="Calibri"/>
              </a:rPr>
              <a:t>DRYAD</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Sequences</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that have been inspected and associated with a clearly defined taxon verified by a taxonomic expert</a:t>
            </a:r>
            <a:r>
              <a:rPr kumimoji="0" lang="en-US" sz="1800" b="0" i="0" u="none" strike="noStrike" kern="1200" cap="none" spc="0" normalizeH="0" baseline="0" noProof="0" dirty="0">
                <a:ln>
                  <a:noFill/>
                </a:ln>
                <a:solidFill>
                  <a:prstClr val="black"/>
                </a:solidFill>
                <a:effectLst/>
                <a:uLnTx/>
                <a:uFillTx/>
                <a:latin typeface="Calibri"/>
                <a:ea typeface="+mn-ea"/>
                <a:cs typeface="+mn-cs"/>
              </a:rPr>
              <a:t> will be deposited in </a:t>
            </a:r>
            <a:r>
              <a:rPr kumimoji="0" lang="en-US" sz="1800" b="1" i="0" u="none" strike="noStrike" kern="1200" cap="none" spc="0" normalizeH="0" baseline="0" noProof="0" dirty="0">
                <a:ln>
                  <a:noFill/>
                </a:ln>
                <a:solidFill>
                  <a:srgbClr val="F79646">
                    <a:lumMod val="75000"/>
                  </a:srgbClr>
                </a:solidFill>
                <a:effectLst/>
                <a:uLnTx/>
                <a:uFillTx/>
                <a:latin typeface="Calibri"/>
                <a:ea typeface="+mn-ea"/>
                <a:cs typeface="+mn-cs"/>
              </a:rPr>
              <a:t>GenBank</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srgbClr val="F79646">
                    <a:lumMod val="75000"/>
                  </a:srgbClr>
                </a:solidFill>
                <a:effectLst/>
                <a:uLnTx/>
                <a:uFillTx/>
                <a:latin typeface="Calibri"/>
                <a:ea typeface="+mn-ea"/>
                <a:cs typeface="+mn-cs"/>
              </a:rPr>
              <a:t>Barcoding of Life Database </a:t>
            </a:r>
            <a:r>
              <a:rPr kumimoji="0" lang="en-US" sz="1600" b="0" i="0" u="none" strike="noStrike" kern="1200" cap="none" spc="0" normalizeH="0" baseline="0" noProof="0" dirty="0">
                <a:ln>
                  <a:noFill/>
                </a:ln>
                <a:solidFill>
                  <a:prstClr val="black"/>
                </a:solidFill>
                <a:effectLst/>
                <a:uLnTx/>
                <a:uFillTx/>
                <a:latin typeface="Calibri"/>
                <a:ea typeface="+mn-ea"/>
                <a:cs typeface="+mn-cs"/>
              </a:rPr>
              <a:t>or </a:t>
            </a:r>
            <a:r>
              <a:rPr lang="en-US" b="1" dirty="0">
                <a:solidFill>
                  <a:srgbClr val="F79646">
                    <a:lumMod val="75000"/>
                  </a:srgbClr>
                </a:solidFill>
                <a:latin typeface="Calibri"/>
              </a:rPr>
              <a:t>DRYAD</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a:ea typeface="+mn-ea"/>
                <a:cs typeface="+mn-cs"/>
              </a:rPr>
              <a:t>Taxonomic data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Taxonomic information relating to DNA sequences will be archived in custom databases with links to the sequences and organisms associated with them. Where appropriate, sub-sets of this data will also be deposited in </a:t>
            </a:r>
            <a:r>
              <a:rPr kumimoji="0" lang="en-US" sz="1800" b="1" i="0" u="none" strike="noStrike" kern="1200" cap="none" spc="0" normalizeH="0" baseline="0" noProof="0" dirty="0">
                <a:ln>
                  <a:noFill/>
                </a:ln>
                <a:solidFill>
                  <a:srgbClr val="F79646">
                    <a:lumMod val="75000"/>
                  </a:srgbClr>
                </a:solidFill>
                <a:effectLst/>
                <a:uLnTx/>
                <a:uFillTx/>
                <a:latin typeface="Calibri"/>
                <a:ea typeface="+mn-ea"/>
                <a:cs typeface="+mn-cs"/>
              </a:rPr>
              <a:t>BOLD or  GenBank</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algn="just">
              <a:spcBef>
                <a:spcPts val="600"/>
              </a:spcBef>
              <a:defRPr/>
            </a:pPr>
            <a:r>
              <a:rPr lang="en-US" sz="2000" b="1" dirty="0">
                <a:solidFill>
                  <a:schemeClr val="accent6">
                    <a:lumMod val="60000"/>
                    <a:lumOff val="40000"/>
                  </a:schemeClr>
                </a:solidFill>
                <a:latin typeface="Calibri"/>
              </a:rPr>
              <a:t>Biodiversity data</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Where appropriate the data on species occurrences will be added to the </a:t>
            </a:r>
            <a:r>
              <a:rPr kumimoji="0" lang="en-US" sz="1800" b="1" i="0" u="none" strike="noStrike" kern="1200" cap="none" spc="0" normalizeH="0" baseline="0" noProof="0" dirty="0">
                <a:ln>
                  <a:noFill/>
                </a:ln>
                <a:solidFill>
                  <a:srgbClr val="F79646">
                    <a:lumMod val="75000"/>
                  </a:srgbClr>
                </a:solidFill>
                <a:effectLst/>
                <a:uLnTx/>
                <a:uFillTx/>
                <a:latin typeface="Calibri"/>
                <a:ea typeface="+mn-ea"/>
                <a:cs typeface="+mn-cs"/>
              </a:rPr>
              <a:t>GBIF </a:t>
            </a:r>
            <a:r>
              <a:rPr kumimoji="0" lang="en-US" sz="1600" b="0" i="0" u="none" strike="noStrike" kern="1200" cap="none" spc="0" normalizeH="0" baseline="0" noProof="0" dirty="0">
                <a:ln>
                  <a:noFill/>
                </a:ln>
                <a:solidFill>
                  <a:prstClr val="black"/>
                </a:solidFill>
                <a:effectLst/>
                <a:uLnTx/>
                <a:uFillTx/>
                <a:latin typeface="Calibri"/>
                <a:ea typeface="+mn-ea"/>
                <a:cs typeface="+mn-cs"/>
              </a:rPr>
              <a:t>(Global Biodiversity Information Facility</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Associated metadata such as collection locations for type specimens or photographs will be archived according to the requirements of the data repositories.</a:t>
            </a:r>
          </a:p>
        </p:txBody>
      </p:sp>
      <p:sp>
        <p:nvSpPr>
          <p:cNvPr id="19" name="ZoneTexte 18">
            <a:extLst>
              <a:ext uri="{FF2B5EF4-FFF2-40B4-BE49-F238E27FC236}">
                <a16:creationId xmlns:a16="http://schemas.microsoft.com/office/drawing/2014/main" id="{598D8A10-047F-448C-B2CB-CF2FAC5227E8}"/>
              </a:ext>
            </a:extLst>
          </p:cNvPr>
          <p:cNvSpPr txBox="1"/>
          <p:nvPr/>
        </p:nvSpPr>
        <p:spPr>
          <a:xfrm>
            <a:off x="395536" y="980728"/>
            <a:ext cx="6696744" cy="475935"/>
          </a:xfrm>
          <a:prstGeom prst="rect">
            <a:avLst/>
          </a:prstGeom>
        </p:spPr>
        <p:txBody>
          <a:bodyPr vert="horz" wrap="none" lIns="91440" tIns="45720" rIns="91440" bIns="45720" rtlCol="0">
            <a:normAutofit/>
          </a:bodyPr>
          <a:lstStyle/>
          <a:p>
            <a:pPr algn="just">
              <a:spcBef>
                <a:spcPts val="600"/>
              </a:spcBef>
              <a:buClr>
                <a:schemeClr val="accent2">
                  <a:lumMod val="60000"/>
                  <a:lumOff val="40000"/>
                </a:schemeClr>
              </a:buClr>
            </a:pPr>
            <a:r>
              <a:rPr lang="fr-FR" sz="2200" dirty="0">
                <a:solidFill>
                  <a:srgbClr val="0066FF"/>
                </a:solidFill>
                <a:cs typeface="Arial" panose="020B0604020202020204" pitchFamily="34" charset="0"/>
              </a:rPr>
              <a:t>Modalités de partage des données après le projet</a:t>
            </a:r>
          </a:p>
          <a:p>
            <a:pPr algn="just">
              <a:spcBef>
                <a:spcPts val="600"/>
              </a:spcBef>
              <a:buClr>
                <a:schemeClr val="accent2">
                  <a:lumMod val="60000"/>
                  <a:lumOff val="40000"/>
                </a:schemeClr>
              </a:buClr>
            </a:pPr>
            <a:endParaRPr lang="fr-FR" sz="2200" dirty="0">
              <a:solidFill>
                <a:srgbClr val="0066FF"/>
              </a:solidFill>
              <a:cs typeface="Arial" panose="020B0604020202020204" pitchFamily="34" charset="0"/>
            </a:endParaRPr>
          </a:p>
          <a:p>
            <a:pPr algn="just">
              <a:spcBef>
                <a:spcPts val="600"/>
              </a:spcBef>
              <a:buClr>
                <a:schemeClr val="accent2">
                  <a:lumMod val="60000"/>
                  <a:lumOff val="40000"/>
                </a:schemeClr>
              </a:buClr>
            </a:pPr>
            <a:endParaRPr lang="fr-FR" sz="1000" dirty="0">
              <a:cs typeface="Arial" panose="020B0604020202020204" pitchFamily="34" charset="0"/>
            </a:endParaRPr>
          </a:p>
        </p:txBody>
      </p:sp>
    </p:spTree>
    <p:extLst>
      <p:ext uri="{BB962C8B-B14F-4D97-AF65-F5344CB8AC3E}">
        <p14:creationId xmlns:p14="http://schemas.microsoft.com/office/powerpoint/2010/main" val="19253268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50522D3E-C5ED-4AB8-A68C-7FF19A1CA97D}"/>
              </a:ext>
            </a:extLst>
          </p:cNvPr>
          <p:cNvSpPr txBox="1">
            <a:spLocks/>
          </p:cNvSpPr>
          <p:nvPr/>
        </p:nvSpPr>
        <p:spPr>
          <a:xfrm>
            <a:off x="216024" y="2"/>
            <a:ext cx="8316416"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5. </a:t>
            </a:r>
            <a:r>
              <a:rPr lang="fr-FR" sz="3800" dirty="0">
                <a:solidFill>
                  <a:srgbClr val="C00000"/>
                </a:solidFill>
                <a:latin typeface="Arial" panose="020B0604020202020204" pitchFamily="34" charset="0"/>
                <a:cs typeface="Arial" panose="020B0604020202020204" pitchFamily="34" charset="0"/>
              </a:rPr>
              <a:t>Exemple du projet TERRI4SOL</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6" name="ZoneTexte 5">
            <a:extLst>
              <a:ext uri="{FF2B5EF4-FFF2-40B4-BE49-F238E27FC236}">
                <a16:creationId xmlns:a16="http://schemas.microsoft.com/office/drawing/2014/main" id="{26707419-645D-469C-B913-EA5236436405}"/>
              </a:ext>
            </a:extLst>
          </p:cNvPr>
          <p:cNvSpPr txBox="1"/>
          <p:nvPr/>
        </p:nvSpPr>
        <p:spPr>
          <a:xfrm>
            <a:off x="395536" y="980728"/>
            <a:ext cx="6696744" cy="475935"/>
          </a:xfrm>
          <a:prstGeom prst="rect">
            <a:avLst/>
          </a:prstGeom>
        </p:spPr>
        <p:txBody>
          <a:bodyPr vert="horz" wrap="none" lIns="91440" tIns="45720" rIns="91440" bIns="45720" rtlCol="0">
            <a:normAutofit/>
          </a:bodyPr>
          <a:lstStyle/>
          <a:p>
            <a:pPr algn="just">
              <a:spcBef>
                <a:spcPts val="600"/>
              </a:spcBef>
              <a:buClr>
                <a:schemeClr val="accent2">
                  <a:lumMod val="60000"/>
                  <a:lumOff val="40000"/>
                </a:schemeClr>
              </a:buClr>
            </a:pPr>
            <a:r>
              <a:rPr lang="fr-FR" sz="2200" dirty="0">
                <a:solidFill>
                  <a:srgbClr val="0066FF"/>
                </a:solidFill>
                <a:cs typeface="Arial" panose="020B0604020202020204" pitchFamily="34" charset="0"/>
              </a:rPr>
              <a:t>Modalités de partage des données après le projet</a:t>
            </a:r>
          </a:p>
          <a:p>
            <a:pPr algn="just">
              <a:spcBef>
                <a:spcPts val="600"/>
              </a:spcBef>
              <a:buClr>
                <a:schemeClr val="accent2">
                  <a:lumMod val="60000"/>
                  <a:lumOff val="40000"/>
                </a:schemeClr>
              </a:buClr>
            </a:pPr>
            <a:endParaRPr lang="fr-FR" sz="2200" dirty="0">
              <a:solidFill>
                <a:srgbClr val="0066FF"/>
              </a:solidFill>
              <a:cs typeface="Arial" panose="020B0604020202020204" pitchFamily="34" charset="0"/>
            </a:endParaRPr>
          </a:p>
          <a:p>
            <a:pPr algn="just">
              <a:spcBef>
                <a:spcPts val="600"/>
              </a:spcBef>
              <a:buClr>
                <a:schemeClr val="accent2">
                  <a:lumMod val="60000"/>
                  <a:lumOff val="40000"/>
                </a:schemeClr>
              </a:buClr>
            </a:pPr>
            <a:endParaRPr lang="fr-FR" sz="1000" dirty="0">
              <a:cs typeface="Arial" panose="020B0604020202020204" pitchFamily="34" charset="0"/>
            </a:endParaRPr>
          </a:p>
        </p:txBody>
      </p:sp>
      <p:sp>
        <p:nvSpPr>
          <p:cNvPr id="10" name="ZoneTexte 9">
            <a:extLst>
              <a:ext uri="{FF2B5EF4-FFF2-40B4-BE49-F238E27FC236}">
                <a16:creationId xmlns:a16="http://schemas.microsoft.com/office/drawing/2014/main" id="{325D68A9-1981-4C18-BE07-06CFC00B0A08}"/>
              </a:ext>
            </a:extLst>
          </p:cNvPr>
          <p:cNvSpPr txBox="1"/>
          <p:nvPr/>
        </p:nvSpPr>
        <p:spPr>
          <a:xfrm>
            <a:off x="1252831" y="5949280"/>
            <a:ext cx="7632849" cy="323302"/>
          </a:xfrm>
          <a:prstGeom prst="rect">
            <a:avLst/>
          </a:prstGeom>
        </p:spPr>
        <p:txBody>
          <a:bodyPr vert="horz" wrap="none" lIns="91440" tIns="45720" rIns="91440" bIns="45720" rtlCol="0">
            <a:normAutofit/>
          </a:bodyPr>
          <a:lstStyle/>
          <a:p>
            <a:pPr algn="just">
              <a:spcBef>
                <a:spcPts val="600"/>
              </a:spcBef>
              <a:buClr>
                <a:schemeClr val="accent2">
                  <a:lumMod val="60000"/>
                  <a:lumOff val="40000"/>
                </a:schemeClr>
              </a:buClr>
            </a:pPr>
            <a:r>
              <a:rPr lang="fr-FR" sz="1200" dirty="0">
                <a:cs typeface="Arial" panose="020B0604020202020204" pitchFamily="34" charset="0"/>
                <a:hlinkClick r:id="rId4"/>
              </a:rPr>
              <a:t>https://agritrop.cirad.fr/604742/1/DMP_du_projet_TERRI4SOL_produits_recherche_20230522_v1_finale.pdf</a:t>
            </a:r>
            <a:endParaRPr lang="fr-FR" sz="1200" dirty="0">
              <a:cs typeface="Arial" panose="020B0604020202020204" pitchFamily="34" charset="0"/>
            </a:endParaRPr>
          </a:p>
          <a:p>
            <a:pPr marL="720725" algn="just">
              <a:spcBef>
                <a:spcPts val="600"/>
              </a:spcBef>
              <a:buClr>
                <a:schemeClr val="accent2">
                  <a:lumMod val="60000"/>
                  <a:lumOff val="40000"/>
                </a:schemeClr>
              </a:buClr>
            </a:pPr>
            <a:endParaRPr lang="fr-FR" sz="1200" dirty="0">
              <a:cs typeface="Arial" panose="020B0604020202020204" pitchFamily="34" charset="0"/>
            </a:endParaRPr>
          </a:p>
        </p:txBody>
      </p:sp>
      <p:pic>
        <p:nvPicPr>
          <p:cNvPr id="3" name="Image 2">
            <a:extLst>
              <a:ext uri="{FF2B5EF4-FFF2-40B4-BE49-F238E27FC236}">
                <a16:creationId xmlns:a16="http://schemas.microsoft.com/office/drawing/2014/main" id="{225B6100-BFF9-4719-993A-1E4C52CEC70F}"/>
              </a:ext>
            </a:extLst>
          </p:cNvPr>
          <p:cNvPicPr>
            <a:picLocks noChangeAspect="1"/>
          </p:cNvPicPr>
          <p:nvPr/>
        </p:nvPicPr>
        <p:blipFill>
          <a:blip r:embed="rId5"/>
          <a:stretch>
            <a:fillRect/>
          </a:stretch>
        </p:blipFill>
        <p:spPr>
          <a:xfrm>
            <a:off x="395534" y="2860443"/>
            <a:ext cx="8604449" cy="3081688"/>
          </a:xfrm>
          <a:prstGeom prst="rect">
            <a:avLst/>
          </a:prstGeom>
        </p:spPr>
      </p:pic>
      <p:pic>
        <p:nvPicPr>
          <p:cNvPr id="4" name="Image 3">
            <a:extLst>
              <a:ext uri="{FF2B5EF4-FFF2-40B4-BE49-F238E27FC236}">
                <a16:creationId xmlns:a16="http://schemas.microsoft.com/office/drawing/2014/main" id="{8010394C-62E4-43CC-A0E2-BF0EC6D38B23}"/>
              </a:ext>
            </a:extLst>
          </p:cNvPr>
          <p:cNvPicPr>
            <a:picLocks noChangeAspect="1"/>
          </p:cNvPicPr>
          <p:nvPr/>
        </p:nvPicPr>
        <p:blipFill>
          <a:blip r:embed="rId6"/>
          <a:stretch>
            <a:fillRect/>
          </a:stretch>
        </p:blipFill>
        <p:spPr>
          <a:xfrm>
            <a:off x="337504" y="1484784"/>
            <a:ext cx="8698992" cy="1288995"/>
          </a:xfrm>
          <a:prstGeom prst="rect">
            <a:avLst/>
          </a:prstGeom>
        </p:spPr>
      </p:pic>
      <p:pic>
        <p:nvPicPr>
          <p:cNvPr id="9" name="Image 8">
            <a:extLst>
              <a:ext uri="{FF2B5EF4-FFF2-40B4-BE49-F238E27FC236}">
                <a16:creationId xmlns:a16="http://schemas.microsoft.com/office/drawing/2014/main" id="{85678DD3-B8B3-4FE0-A9CA-905829F243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
        <p:nvSpPr>
          <p:cNvPr id="2" name="Rectangle : coins arrondis 1">
            <a:extLst>
              <a:ext uri="{FF2B5EF4-FFF2-40B4-BE49-F238E27FC236}">
                <a16:creationId xmlns:a16="http://schemas.microsoft.com/office/drawing/2014/main" id="{39B23527-1BD0-42E5-BFEC-966C3FA112E3}"/>
              </a:ext>
            </a:extLst>
          </p:cNvPr>
          <p:cNvSpPr/>
          <p:nvPr/>
        </p:nvSpPr>
        <p:spPr>
          <a:xfrm>
            <a:off x="3131840" y="2329997"/>
            <a:ext cx="4752528" cy="162899"/>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33DBC1CC-1E19-499E-8913-7EFCA62D5DDC}"/>
              </a:ext>
            </a:extLst>
          </p:cNvPr>
          <p:cNvSpPr/>
          <p:nvPr/>
        </p:nvSpPr>
        <p:spPr>
          <a:xfrm>
            <a:off x="1475656" y="2276871"/>
            <a:ext cx="1512168" cy="216025"/>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0E8A6BEC-59C7-4CA3-88F5-EDD336BAA241}"/>
              </a:ext>
            </a:extLst>
          </p:cNvPr>
          <p:cNvSpPr/>
          <p:nvPr/>
        </p:nvSpPr>
        <p:spPr>
          <a:xfrm>
            <a:off x="2807804" y="3455185"/>
            <a:ext cx="1836204" cy="187312"/>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8CFD2EA7-D7B9-4BA7-B603-84D9A5B3E9E7}"/>
              </a:ext>
            </a:extLst>
          </p:cNvPr>
          <p:cNvSpPr/>
          <p:nvPr/>
        </p:nvSpPr>
        <p:spPr>
          <a:xfrm>
            <a:off x="5010848" y="3467633"/>
            <a:ext cx="3953640" cy="174864"/>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EAA4D7B0-CA82-4012-9AEA-B138733254F3}"/>
              </a:ext>
            </a:extLst>
          </p:cNvPr>
          <p:cNvSpPr/>
          <p:nvPr/>
        </p:nvSpPr>
        <p:spPr>
          <a:xfrm>
            <a:off x="873788" y="3649646"/>
            <a:ext cx="2186044" cy="187312"/>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DD7CF563-A491-45F1-AC3C-A49CE410C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7868" y="583454"/>
            <a:ext cx="1206500" cy="393700"/>
          </a:xfrm>
          <a:prstGeom prst="rect">
            <a:avLst/>
          </a:prstGeom>
        </p:spPr>
      </p:pic>
    </p:spTree>
    <p:extLst>
      <p:ext uri="{BB962C8B-B14F-4D97-AF65-F5344CB8AC3E}">
        <p14:creationId xmlns:p14="http://schemas.microsoft.com/office/powerpoint/2010/main" val="311246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2228B5D7-1DBA-435D-9719-C0147C9ED887}"/>
              </a:ext>
            </a:extLst>
          </p:cNvPr>
          <p:cNvPicPr>
            <a:picLocks noChangeAspect="1"/>
          </p:cNvPicPr>
          <p:nvPr/>
        </p:nvPicPr>
        <p:blipFill>
          <a:blip r:embed="rId3"/>
          <a:stretch>
            <a:fillRect/>
          </a:stretch>
        </p:blipFill>
        <p:spPr>
          <a:xfrm>
            <a:off x="8172530" y="6445161"/>
            <a:ext cx="917761" cy="323302"/>
          </a:xfrm>
          <a:prstGeom prst="rect">
            <a:avLst/>
          </a:prstGeom>
        </p:spPr>
      </p:pic>
      <p:sp>
        <p:nvSpPr>
          <p:cNvPr id="6" name="Espace réservé du contenu 2"/>
          <p:cNvSpPr>
            <a:spLocks noGrp="1"/>
          </p:cNvSpPr>
          <p:nvPr>
            <p:ph idx="1"/>
          </p:nvPr>
        </p:nvSpPr>
        <p:spPr>
          <a:xfrm>
            <a:off x="5203769" y="6407297"/>
            <a:ext cx="917762" cy="323302"/>
          </a:xfrm>
        </p:spPr>
        <p:txBody>
          <a:bodyPr>
            <a:noAutofit/>
          </a:bodyPr>
          <a:lstStyle/>
          <a:p>
            <a:pPr marL="179387" indent="0">
              <a:spcBef>
                <a:spcPts val="200"/>
              </a:spcBef>
              <a:buClr>
                <a:srgbClr val="FF66FF"/>
              </a:buClr>
              <a:buNone/>
            </a:pPr>
            <a:r>
              <a:rPr lang="fr-FR" sz="2000" dirty="0">
                <a:solidFill>
                  <a:schemeClr val="bg1"/>
                </a:solidFill>
                <a:cs typeface="Arial" panose="020B0604020202020204" pitchFamily="34" charset="0"/>
              </a:rPr>
              <a:t>B</a:t>
            </a:r>
          </a:p>
        </p:txBody>
      </p:sp>
      <p:sp>
        <p:nvSpPr>
          <p:cNvPr id="54" name="ZoneTexte 53">
            <a:extLst>
              <a:ext uri="{FF2B5EF4-FFF2-40B4-BE49-F238E27FC236}">
                <a16:creationId xmlns:a16="http://schemas.microsoft.com/office/drawing/2014/main" id="{F1C3815B-E05A-42A3-818C-2FAA7377B68A}"/>
              </a:ext>
            </a:extLst>
          </p:cNvPr>
          <p:cNvSpPr txBox="1"/>
          <p:nvPr/>
        </p:nvSpPr>
        <p:spPr>
          <a:xfrm>
            <a:off x="539999" y="3356992"/>
            <a:ext cx="8406723" cy="83356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Pour vous car vous publierez plus facilement</a:t>
            </a:r>
          </a:p>
          <a:p>
            <a:pPr marL="452438" marR="0" lvl="1" indent="-271463" algn="l" defTabSz="914400" rtl="0" eaLnBrk="1" fontAlgn="auto" latinLnBrk="0" hangingPunct="1">
              <a:lnSpc>
                <a:spcPct val="100000"/>
              </a:lnSpc>
              <a:spcBef>
                <a:spcPts val="500"/>
              </a:spcBef>
              <a:spcAft>
                <a:spcPts val="0"/>
              </a:spcAft>
              <a:buClr>
                <a:srgbClr val="FF66FF"/>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 PGD vous aide à bien préparer vos données.</a:t>
            </a:r>
          </a:p>
        </p:txBody>
      </p:sp>
      <p:sp>
        <p:nvSpPr>
          <p:cNvPr id="19" name="Titre 1">
            <a:extLst>
              <a:ext uri="{FF2B5EF4-FFF2-40B4-BE49-F238E27FC236}">
                <a16:creationId xmlns:a16="http://schemas.microsoft.com/office/drawing/2014/main" id="{B456CD5E-2F6B-470F-A300-F6735D17C6F8}"/>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Pourquoi faire un PGD ?</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grpSp>
        <p:nvGrpSpPr>
          <p:cNvPr id="2" name="Groupe 1">
            <a:extLst>
              <a:ext uri="{FF2B5EF4-FFF2-40B4-BE49-F238E27FC236}">
                <a16:creationId xmlns:a16="http://schemas.microsoft.com/office/drawing/2014/main" id="{8550C6D6-3340-4EF3-BE37-F12D256EBB63}"/>
              </a:ext>
            </a:extLst>
          </p:cNvPr>
          <p:cNvGrpSpPr/>
          <p:nvPr/>
        </p:nvGrpSpPr>
        <p:grpSpPr>
          <a:xfrm>
            <a:off x="539999" y="1080000"/>
            <a:ext cx="8604001" cy="1151430"/>
            <a:chOff x="539999" y="1080000"/>
            <a:chExt cx="8604001" cy="1151430"/>
          </a:xfrm>
        </p:grpSpPr>
        <p:sp>
          <p:nvSpPr>
            <p:cNvPr id="38" name="ZoneTexte 37">
              <a:extLst>
                <a:ext uri="{FF2B5EF4-FFF2-40B4-BE49-F238E27FC236}">
                  <a16:creationId xmlns:a16="http://schemas.microsoft.com/office/drawing/2014/main" id="{0DDF1579-D280-4AC0-A51C-9CE95B9E3E5A}"/>
                </a:ext>
              </a:extLst>
            </p:cNvPr>
            <p:cNvSpPr txBox="1"/>
            <p:nvPr/>
          </p:nvSpPr>
          <p:spPr>
            <a:xfrm>
              <a:off x="539999" y="1080000"/>
              <a:ext cx="5379984" cy="46166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3366FF"/>
                  </a:solidFill>
                  <a:effectLst/>
                  <a:uLnTx/>
                  <a:uFillTx/>
                  <a:latin typeface="Arial"/>
                  <a:ea typeface="+mn-ea"/>
                  <a:cs typeface="Times New Roman"/>
                </a:rPr>
                <a:t>Pour le bailleur</a:t>
              </a:r>
            </a:p>
          </p:txBody>
        </p:sp>
        <p:sp>
          <p:nvSpPr>
            <p:cNvPr id="17" name="ZoneTexte 16">
              <a:extLst>
                <a:ext uri="{FF2B5EF4-FFF2-40B4-BE49-F238E27FC236}">
                  <a16:creationId xmlns:a16="http://schemas.microsoft.com/office/drawing/2014/main" id="{19F7459F-C2BD-4031-898B-BE73BEE19B60}"/>
                </a:ext>
              </a:extLst>
            </p:cNvPr>
            <p:cNvSpPr txBox="1"/>
            <p:nvPr/>
          </p:nvSpPr>
          <p:spPr>
            <a:xfrm>
              <a:off x="540000" y="1523544"/>
              <a:ext cx="8604000"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61950" marR="0" lvl="1" indent="-342900" algn="l" defTabSz="914400" rtl="0" eaLnBrk="1" fontAlgn="auto" latinLnBrk="0" hangingPunct="1">
                <a:lnSpc>
                  <a:spcPct val="100000"/>
                </a:lnSpc>
                <a:spcBef>
                  <a:spcPts val="600"/>
                </a:spcBef>
                <a:spcAft>
                  <a:spcPts val="0"/>
                </a:spcAft>
                <a:buClr>
                  <a:srgbClr val="FF66FF"/>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Vous êtes financé par 1 projet, donc soumis aux engagements du contrat qui exige la rédaction du PGD au mois 6 du projet</a:t>
              </a:r>
            </a:p>
          </p:txBody>
        </p:sp>
      </p:grpSp>
      <p:sp>
        <p:nvSpPr>
          <p:cNvPr id="18" name="ZoneTexte 17">
            <a:extLst>
              <a:ext uri="{FF2B5EF4-FFF2-40B4-BE49-F238E27FC236}">
                <a16:creationId xmlns:a16="http://schemas.microsoft.com/office/drawing/2014/main" id="{2FA388B2-F1B8-4186-A6C8-98391A385A00}"/>
              </a:ext>
            </a:extLst>
          </p:cNvPr>
          <p:cNvSpPr txBox="1"/>
          <p:nvPr/>
        </p:nvSpPr>
        <p:spPr>
          <a:xfrm>
            <a:off x="539999" y="2204864"/>
            <a:ext cx="8550292" cy="114133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Pour le projet et sa réussite</a:t>
            </a:r>
          </a:p>
          <a:p>
            <a:pPr marL="452438" marR="0" lvl="1" indent="-271463" algn="l" defTabSz="914400" rtl="0" eaLnBrk="1" fontAlgn="auto" latinLnBrk="0" hangingPunct="1">
              <a:lnSpc>
                <a:spcPct val="100000"/>
              </a:lnSpc>
              <a:spcBef>
                <a:spcPts val="500"/>
              </a:spcBef>
              <a:spcAft>
                <a:spcPts val="0"/>
              </a:spcAft>
              <a:buClr>
                <a:srgbClr val="FF66FF"/>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PGD = travail collectif qui permet d’harmoniser les pratiques, clarifier les objectifs, anticiper les problèmes et valoriser les données.</a:t>
            </a:r>
          </a:p>
        </p:txBody>
      </p:sp>
      <p:sp>
        <p:nvSpPr>
          <p:cNvPr id="9" name="ZoneTexte 8">
            <a:extLst>
              <a:ext uri="{FF2B5EF4-FFF2-40B4-BE49-F238E27FC236}">
                <a16:creationId xmlns:a16="http://schemas.microsoft.com/office/drawing/2014/main" id="{85D22001-75C6-4556-B871-596DA9704F0E}"/>
              </a:ext>
            </a:extLst>
          </p:cNvPr>
          <p:cNvSpPr txBox="1"/>
          <p:nvPr/>
        </p:nvSpPr>
        <p:spPr>
          <a:xfrm>
            <a:off x="539999" y="4221403"/>
            <a:ext cx="8550292" cy="1821011"/>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3366FF"/>
                </a:solidFill>
                <a:effectLst/>
                <a:uLnTx/>
                <a:uFillTx/>
                <a:latin typeface="Arial"/>
                <a:ea typeface="+mn-ea"/>
                <a:cs typeface="Times New Roman"/>
              </a:rPr>
              <a:t>Pour faire avancer la science et la société</a:t>
            </a:r>
          </a:p>
          <a:p>
            <a:pPr marL="452438" marR="0" lvl="1" indent="-271463" algn="l" defTabSz="914400" rtl="0" eaLnBrk="1" fontAlgn="auto" latinLnBrk="0" hangingPunct="1">
              <a:lnSpc>
                <a:spcPct val="100000"/>
              </a:lnSpc>
              <a:spcBef>
                <a:spcPts val="500"/>
              </a:spcBef>
              <a:spcAft>
                <a:spcPts val="0"/>
              </a:spcAft>
              <a:buClr>
                <a:srgbClr val="FF66FF"/>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 PGD </a:t>
            </a:r>
            <a:r>
              <a:rPr kumimoji="0" lang="fr-FR" sz="2000" b="0" i="0" u="none" strike="noStrike" kern="1200" cap="none" spc="-90" normalizeH="0" baseline="0" noProof="0" dirty="0">
                <a:ln>
                  <a:noFill/>
                </a:ln>
                <a:solidFill>
                  <a:prstClr val="black"/>
                </a:solidFill>
                <a:effectLst/>
                <a:uLnTx/>
                <a:uFillTx/>
                <a:latin typeface="Arial"/>
                <a:ea typeface="+mn-ea"/>
                <a:cs typeface="Arial" panose="020B0604020202020204" pitchFamily="34" charset="0"/>
              </a:rPr>
              <a:t>aide à produire des données compréhensibles et réutilisables</a:t>
            </a:r>
          </a:p>
          <a:p>
            <a:pPr marL="452438" marR="0" lvl="1" indent="-271463" algn="l" defTabSz="914400" rtl="0" eaLnBrk="1" fontAlgn="auto" latinLnBrk="0" hangingPunct="1">
              <a:lnSpc>
                <a:spcPct val="100000"/>
              </a:lnSpc>
              <a:spcBef>
                <a:spcPts val="500"/>
              </a:spcBef>
              <a:spcAft>
                <a:spcPts val="0"/>
              </a:spcAft>
              <a:buClr>
                <a:srgbClr val="FF66FF"/>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Il répond aux enjeux de</a:t>
            </a:r>
            <a:r>
              <a:rPr kumimoji="0" lang="fr-FR" sz="2000" b="0" i="0" u="none" strike="noStrike" kern="1200" cap="none" spc="-90" normalizeH="0" baseline="0" noProof="0" dirty="0">
                <a:ln>
                  <a:noFill/>
                </a:ln>
                <a:solidFill>
                  <a:prstClr val="black"/>
                </a:solidFill>
                <a:effectLst/>
                <a:uLnTx/>
                <a:uFillTx/>
                <a:latin typeface="Arial"/>
                <a:ea typeface="+mn-ea"/>
                <a:cs typeface="Arial" panose="020B0604020202020204" pitchFamily="34" charset="0"/>
              </a:rPr>
              <a:t> reproductibilité, transparence, intégrité scientifique </a:t>
            </a:r>
            <a:r>
              <a:rPr kumimoji="0" lang="fr-FR" sz="1800" b="0" i="0" u="none" strike="noStrike" kern="1200" cap="none" spc="-90" normalizeH="0" baseline="0" noProof="0" dirty="0">
                <a:ln>
                  <a:noFill/>
                </a:ln>
                <a:solidFill>
                  <a:prstClr val="black"/>
                </a:solidFill>
                <a:effectLst/>
                <a:uLnTx/>
                <a:uFillTx/>
                <a:latin typeface="Arial"/>
                <a:ea typeface="+mn-ea"/>
                <a:cs typeface="Arial" panose="020B0604020202020204" pitchFamily="34" charset="0"/>
              </a:rPr>
              <a:t>(garantie contre fraude scientifique, confiance des citoyens,…), </a:t>
            </a:r>
            <a:r>
              <a:rPr kumimoji="0" lang="fr-FR" sz="2000" b="0" i="0" u="none" strike="noStrike" kern="1200" cap="none" spc="-90" normalizeH="0" baseline="0" noProof="0" dirty="0">
                <a:ln>
                  <a:noFill/>
                </a:ln>
                <a:solidFill>
                  <a:prstClr val="black"/>
                </a:solidFill>
                <a:effectLst/>
                <a:uLnTx/>
                <a:uFillTx/>
                <a:latin typeface="Arial"/>
                <a:ea typeface="+mn-ea"/>
                <a:cs typeface="Arial" panose="020B0604020202020204" pitchFamily="34" charset="0"/>
              </a:rPr>
              <a:t>partage et préservation,….</a:t>
            </a:r>
            <a:endPar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34752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8" grpId="0" animBg="1"/>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11BDDFA7-1ECA-4645-B7D5-8CF15EAF4270}"/>
              </a:ext>
            </a:extLst>
          </p:cNvPr>
          <p:cNvSpPr txBox="1"/>
          <p:nvPr/>
        </p:nvSpPr>
        <p:spPr>
          <a:xfrm>
            <a:off x="3989640" y="5702308"/>
            <a:ext cx="4176464" cy="30777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hlinkClick r:id="rId3"/>
              </a:rPr>
              <a:t>https://cordis.europa.eu/project/id/773554/results</a:t>
            </a:r>
            <a:endPar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4"/>
            </a:endParaRPr>
          </a:p>
        </p:txBody>
      </p:sp>
      <p:sp>
        <p:nvSpPr>
          <p:cNvPr id="4" name="ZoneTexte 3">
            <a:extLst>
              <a:ext uri="{FF2B5EF4-FFF2-40B4-BE49-F238E27FC236}">
                <a16:creationId xmlns:a16="http://schemas.microsoft.com/office/drawing/2014/main" id="{EEE7931B-9090-494F-9DF4-7750F3C08382}"/>
              </a:ext>
            </a:extLst>
          </p:cNvPr>
          <p:cNvSpPr txBox="1"/>
          <p:nvPr/>
        </p:nvSpPr>
        <p:spPr>
          <a:xfrm>
            <a:off x="1979712" y="1052736"/>
            <a:ext cx="914400" cy="914400"/>
          </a:xfrm>
          <a:prstGeom prst="rect">
            <a:avLst/>
          </a:prstGeom>
        </p:spPr>
        <p:txBody>
          <a:bodyPr vert="horz" wrap="none" lIns="91440" tIns="45720" rIns="91440" bIns="45720" rtlCol="0">
            <a:normAutofit/>
          </a:bodyPr>
          <a:lstStyle/>
          <a:p>
            <a:pPr marL="720725" marR="0" lvl="0" indent="0" algn="just"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8" name="Titre 1">
            <a:extLst>
              <a:ext uri="{FF2B5EF4-FFF2-40B4-BE49-F238E27FC236}">
                <a16:creationId xmlns:a16="http://schemas.microsoft.com/office/drawing/2014/main" id="{0FB1F9DB-35CC-440E-809E-386A8EAA84AC}"/>
              </a:ext>
            </a:extLst>
          </p:cNvPr>
          <p:cNvSpPr txBox="1">
            <a:spLocks/>
          </p:cNvSpPr>
          <p:nvPr/>
        </p:nvSpPr>
        <p:spPr>
          <a:xfrm>
            <a:off x="179512" y="2"/>
            <a:ext cx="79928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5. Exemple du projet </a:t>
            </a:r>
            <a:r>
              <a:rPr lang="fr-FR" sz="4000" dirty="0" err="1">
                <a:solidFill>
                  <a:srgbClr val="C00000"/>
                </a:solidFill>
                <a:latin typeface="Arial" panose="020B0604020202020204" pitchFamily="34" charset="0"/>
                <a:cs typeface="Arial" panose="020B0604020202020204" pitchFamily="34" charset="0"/>
              </a:rPr>
              <a:t>EcoStack</a:t>
            </a:r>
            <a:endParaRPr lang="fr-FR" sz="4000" dirty="0">
              <a:solidFill>
                <a:srgbClr val="C00000"/>
              </a:solidFill>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FDC85B77-27AA-450D-AA80-ADC64BC1319E}"/>
              </a:ext>
            </a:extLst>
          </p:cNvPr>
          <p:cNvPicPr>
            <a:picLocks noChangeAspect="1"/>
          </p:cNvPicPr>
          <p:nvPr/>
        </p:nvPicPr>
        <p:blipFill>
          <a:blip r:embed="rId5"/>
          <a:stretch>
            <a:fillRect/>
          </a:stretch>
        </p:blipFill>
        <p:spPr>
          <a:xfrm>
            <a:off x="290096" y="1556792"/>
            <a:ext cx="8746400" cy="3384376"/>
          </a:xfrm>
          <a:prstGeom prst="rect">
            <a:avLst/>
          </a:prstGeom>
        </p:spPr>
      </p:pic>
      <p:pic>
        <p:nvPicPr>
          <p:cNvPr id="7" name="Image 6">
            <a:extLst>
              <a:ext uri="{FF2B5EF4-FFF2-40B4-BE49-F238E27FC236}">
                <a16:creationId xmlns:a16="http://schemas.microsoft.com/office/drawing/2014/main" id="{7C7C6B55-5005-4D39-9B5B-5E62F9927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Tree>
    <p:extLst>
      <p:ext uri="{BB962C8B-B14F-4D97-AF65-F5344CB8AC3E}">
        <p14:creationId xmlns:p14="http://schemas.microsoft.com/office/powerpoint/2010/main" val="11738846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ZoneTexte 6">
            <a:extLst>
              <a:ext uri="{FF2B5EF4-FFF2-40B4-BE49-F238E27FC236}">
                <a16:creationId xmlns:a16="http://schemas.microsoft.com/office/drawing/2014/main" id="{EC311619-10E8-4377-8E07-6931BBE97DFD}"/>
              </a:ext>
            </a:extLst>
          </p:cNvPr>
          <p:cNvSpPr txBox="1"/>
          <p:nvPr/>
        </p:nvSpPr>
        <p:spPr>
          <a:xfrm>
            <a:off x="1907703" y="1080000"/>
            <a:ext cx="6984777" cy="10926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1" i="0" u="none" strike="noStrike" kern="1200" cap="none" spc="0" normalizeH="0" baseline="0" noProof="0" dirty="0">
                <a:ln>
                  <a:noFill/>
                </a:ln>
                <a:solidFill>
                  <a:srgbClr val="CC6600"/>
                </a:solidFill>
                <a:effectLst/>
                <a:uLnTx/>
                <a:uFillTx/>
                <a:latin typeface="Arial"/>
                <a:cs typeface="Times New Roman"/>
              </a:rPr>
              <a:t>Quiz : </a:t>
            </a:r>
            <a:r>
              <a:rPr kumimoji="0" lang="fr-FR" sz="2300" b="0" i="0" u="none" strike="noStrike" kern="1200" cap="none" spc="0" normalizeH="0" baseline="0" noProof="0" dirty="0">
                <a:ln>
                  <a:noFill/>
                </a:ln>
                <a:solidFill>
                  <a:srgbClr val="CC6600"/>
                </a:solidFill>
                <a:effectLst/>
                <a:uLnTx/>
                <a:uFillTx/>
                <a:latin typeface="Arial"/>
                <a:cs typeface="Times New Roman"/>
              </a:rPr>
              <a:t>jeu sur les entrepôts de données</a:t>
            </a:r>
          </a:p>
          <a:p>
            <a:pPr marL="0" marR="0" lvl="0" indent="0" algn="just" defTabSz="4572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a:cs typeface="Times New Roman"/>
                <a:hlinkClick r:id="rId4"/>
              </a:rPr>
              <a:t>https://doranum.fr/depot-entrepots/deposez-un-jeu-sur-les-entrepots-de-donnees_10_13143_aabd-hs57/</a:t>
            </a:r>
            <a:endParaRPr kumimoji="0" lang="fr-FR" sz="1800" b="0" i="0" u="none" strike="noStrike" kern="1200" cap="none" spc="0" normalizeH="0" baseline="0" noProof="0" dirty="0">
              <a:ln>
                <a:noFill/>
              </a:ln>
              <a:solidFill>
                <a:srgbClr val="CC6600"/>
              </a:solidFill>
              <a:effectLst/>
              <a:uLnTx/>
              <a:uFillTx/>
              <a:latin typeface="Arial"/>
              <a:cs typeface="Times New Roman"/>
            </a:endParaRPr>
          </a:p>
        </p:txBody>
      </p:sp>
      <p:pic>
        <p:nvPicPr>
          <p:cNvPr id="8" name="Image 7">
            <a:extLst>
              <a:ext uri="{FF2B5EF4-FFF2-40B4-BE49-F238E27FC236}">
                <a16:creationId xmlns:a16="http://schemas.microsoft.com/office/drawing/2014/main" id="{51F8445D-646C-43CD-B765-EA5FB56895DA}"/>
              </a:ext>
            </a:extLst>
          </p:cNvPr>
          <p:cNvPicPr>
            <a:picLocks noChangeAspect="1"/>
          </p:cNvPicPr>
          <p:nvPr/>
        </p:nvPicPr>
        <p:blipFill>
          <a:blip r:embed="rId5"/>
          <a:stretch>
            <a:fillRect/>
          </a:stretch>
        </p:blipFill>
        <p:spPr>
          <a:xfrm>
            <a:off x="467544" y="1080000"/>
            <a:ext cx="1457070" cy="1103472"/>
          </a:xfrm>
          <a:prstGeom prst="rect">
            <a:avLst/>
          </a:prstGeom>
        </p:spPr>
      </p:pic>
      <p:sp>
        <p:nvSpPr>
          <p:cNvPr id="11" name="Titre 1">
            <a:extLst>
              <a:ext uri="{FF2B5EF4-FFF2-40B4-BE49-F238E27FC236}">
                <a16:creationId xmlns:a16="http://schemas.microsoft.com/office/drawing/2014/main" id="{992B907D-4359-408B-8177-D5AE20A20781}"/>
              </a:ext>
            </a:extLst>
          </p:cNvPr>
          <p:cNvSpPr txBox="1">
            <a:spLocks/>
          </p:cNvSpPr>
          <p:nvPr/>
        </p:nvSpPr>
        <p:spPr>
          <a:xfrm>
            <a:off x="107504" y="2"/>
            <a:ext cx="8886906"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5. Données et Entrepôts</a:t>
            </a:r>
          </a:p>
        </p:txBody>
      </p:sp>
      <p:pic>
        <p:nvPicPr>
          <p:cNvPr id="2" name="Image 1">
            <a:extLst>
              <a:ext uri="{FF2B5EF4-FFF2-40B4-BE49-F238E27FC236}">
                <a16:creationId xmlns:a16="http://schemas.microsoft.com/office/drawing/2014/main" id="{F4B86C94-A1BF-4F6B-8174-105D7CC4EE16}"/>
              </a:ext>
            </a:extLst>
          </p:cNvPr>
          <p:cNvPicPr>
            <a:picLocks noChangeAspect="1"/>
          </p:cNvPicPr>
          <p:nvPr/>
        </p:nvPicPr>
        <p:blipFill>
          <a:blip r:embed="rId6"/>
          <a:stretch>
            <a:fillRect/>
          </a:stretch>
        </p:blipFill>
        <p:spPr>
          <a:xfrm>
            <a:off x="1874192" y="2496670"/>
            <a:ext cx="5671435" cy="2933501"/>
          </a:xfrm>
          <a:prstGeom prst="rect">
            <a:avLst/>
          </a:prstGeom>
        </p:spPr>
      </p:pic>
      <p:pic>
        <p:nvPicPr>
          <p:cNvPr id="10" name="Image 9">
            <a:extLst>
              <a:ext uri="{FF2B5EF4-FFF2-40B4-BE49-F238E27FC236}">
                <a16:creationId xmlns:a16="http://schemas.microsoft.com/office/drawing/2014/main" id="{787DC945-7B4D-4093-969F-2DDF108C4A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Tree>
    <p:extLst>
      <p:ext uri="{BB962C8B-B14F-4D97-AF65-F5344CB8AC3E}">
        <p14:creationId xmlns:p14="http://schemas.microsoft.com/office/powerpoint/2010/main" val="1819019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Titre 1">
            <a:extLst>
              <a:ext uri="{FF2B5EF4-FFF2-40B4-BE49-F238E27FC236}">
                <a16:creationId xmlns:a16="http://schemas.microsoft.com/office/drawing/2014/main" id="{46563ACA-A7F8-4A7C-96F1-3AD49811A51C}"/>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00B050"/>
                </a:solidFill>
              </a:rPr>
              <a:t>A retenir sur le partage</a:t>
            </a:r>
          </a:p>
        </p:txBody>
      </p:sp>
      <p:pic>
        <p:nvPicPr>
          <p:cNvPr id="10" name="Image 9">
            <a:extLst>
              <a:ext uri="{FF2B5EF4-FFF2-40B4-BE49-F238E27FC236}">
                <a16:creationId xmlns:a16="http://schemas.microsoft.com/office/drawing/2014/main" id="{0BDF5CE7-4930-46ED-805F-B380E20F1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
        <p:nvSpPr>
          <p:cNvPr id="11" name="ZoneTexte 10">
            <a:extLst>
              <a:ext uri="{FF2B5EF4-FFF2-40B4-BE49-F238E27FC236}">
                <a16:creationId xmlns:a16="http://schemas.microsoft.com/office/drawing/2014/main" id="{5363DBB8-42E3-43A1-89ED-6BCD34703D4F}"/>
              </a:ext>
            </a:extLst>
          </p:cNvPr>
          <p:cNvSpPr txBox="1"/>
          <p:nvPr/>
        </p:nvSpPr>
        <p:spPr>
          <a:xfrm>
            <a:off x="539552" y="2276872"/>
            <a:ext cx="8424936" cy="184665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spcAft>
                <a:spcPts val="0"/>
              </a:spcAft>
              <a:buClr>
                <a:srgbClr val="00B050"/>
              </a:buClr>
              <a:defRPr/>
            </a:pPr>
            <a:r>
              <a:rPr lang="fr-FR" sz="2400" dirty="0">
                <a:solidFill>
                  <a:srgbClr val="3366FF"/>
                </a:solidFill>
                <a:latin typeface="Arial" panose="020B0604020202020204" pitchFamily="34" charset="0"/>
                <a:cs typeface="Arial" panose="020B0604020202020204" pitchFamily="34" charset="0"/>
              </a:rPr>
              <a:t>Les données à partager sont :</a:t>
            </a:r>
          </a:p>
          <a:p>
            <a:pPr marL="800100" lvl="2" indent="-342900" algn="just">
              <a:spcBef>
                <a:spcPts val="600"/>
              </a:spcBef>
              <a:buClr>
                <a:srgbClr val="00B050"/>
              </a:buClr>
              <a:buFont typeface="Arial" panose="020B0604020202020204" pitchFamily="34" charset="0"/>
              <a:buChar char="•"/>
              <a:tabLst>
                <a:tab pos="542925" algn="l"/>
              </a:tabLst>
              <a:defRPr/>
            </a:pPr>
            <a:r>
              <a:rPr lang="fr-FR" sz="2000" i="1" dirty="0">
                <a:solidFill>
                  <a:prstClr val="black"/>
                </a:solidFill>
                <a:latin typeface="Arial" panose="020B0604020202020204" pitchFamily="34" charset="0"/>
                <a:cs typeface="Arial" panose="020B0604020202020204" pitchFamily="34" charset="0"/>
              </a:rPr>
              <a:t>à minima </a:t>
            </a:r>
            <a:r>
              <a:rPr lang="fr-FR" sz="2000" dirty="0">
                <a:solidFill>
                  <a:prstClr val="black"/>
                </a:solidFill>
                <a:latin typeface="Arial" panose="020B0604020202020204" pitchFamily="34" charset="0"/>
                <a:cs typeface="Arial" panose="020B0604020202020204" pitchFamily="34" charset="0"/>
              </a:rPr>
              <a:t>celles à l’origine d’articles de recherche </a:t>
            </a:r>
          </a:p>
          <a:p>
            <a:pPr marL="800100" lvl="2" indent="-342900" algn="just">
              <a:spcBef>
                <a:spcPts val="600"/>
              </a:spcBef>
              <a:buClr>
                <a:srgbClr val="00B050"/>
              </a:buClr>
              <a:buFont typeface="Arial" panose="020B0604020202020204" pitchFamily="34" charset="0"/>
              <a:buChar char="•"/>
              <a:tabLst>
                <a:tab pos="542925" algn="l"/>
              </a:tabLst>
              <a:defRPr/>
            </a:pPr>
            <a:r>
              <a:rPr lang="fr-FR" sz="2000" dirty="0">
                <a:solidFill>
                  <a:prstClr val="black"/>
                </a:solidFill>
                <a:latin typeface="Arial" panose="020B0604020202020204" pitchFamily="34" charset="0"/>
                <a:cs typeface="Arial" panose="020B0604020202020204" pitchFamily="34" charset="0"/>
              </a:rPr>
              <a:t>pour les autres: privilégiez le partage des données de qualité, qui ont un potentiel de réutilisation et qui peuvent contribuer aux avancées scientifiques et sociétales</a:t>
            </a:r>
          </a:p>
        </p:txBody>
      </p:sp>
      <p:sp>
        <p:nvSpPr>
          <p:cNvPr id="12" name="ZoneTexte 11">
            <a:extLst>
              <a:ext uri="{FF2B5EF4-FFF2-40B4-BE49-F238E27FC236}">
                <a16:creationId xmlns:a16="http://schemas.microsoft.com/office/drawing/2014/main" id="{E8847D16-5BBE-4539-8E61-70DBA8D90F73}"/>
              </a:ext>
            </a:extLst>
          </p:cNvPr>
          <p:cNvSpPr txBox="1"/>
          <p:nvPr/>
        </p:nvSpPr>
        <p:spPr>
          <a:xfrm>
            <a:off x="539552" y="1080000"/>
            <a:ext cx="8215427" cy="115416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spcAft>
                <a:spcPts val="0"/>
              </a:spcAft>
              <a:buClr>
                <a:srgbClr val="00B050"/>
              </a:buClr>
              <a:defRPr/>
            </a:pPr>
            <a:r>
              <a:rPr lang="fr-FR" sz="2400" dirty="0">
                <a:solidFill>
                  <a:srgbClr val="3366FF"/>
                </a:solidFill>
                <a:latin typeface="Arial" panose="020B0604020202020204" pitchFamily="34" charset="0"/>
                <a:cs typeface="Arial" panose="020B0604020202020204" pitchFamily="34" charset="0"/>
              </a:rPr>
              <a:t>En pratique dans la 1ere version du PGD, montrez :</a:t>
            </a:r>
          </a:p>
          <a:p>
            <a:pPr marL="800100" lvl="2" indent="-342900" algn="just">
              <a:spcBef>
                <a:spcPts val="600"/>
              </a:spcBef>
              <a:buClr>
                <a:srgbClr val="00B050"/>
              </a:buClr>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sym typeface="Wingdings" panose="05000000000000000000" pitchFamily="2" charset="2"/>
              </a:rPr>
              <a:t>que le collectif du projet réfléchit à la meilleure stratégie de partage des données après le projet, pour le bénéfice de tous.</a:t>
            </a:r>
          </a:p>
        </p:txBody>
      </p:sp>
      <p:sp>
        <p:nvSpPr>
          <p:cNvPr id="13" name="ZoneTexte 12">
            <a:extLst>
              <a:ext uri="{FF2B5EF4-FFF2-40B4-BE49-F238E27FC236}">
                <a16:creationId xmlns:a16="http://schemas.microsoft.com/office/drawing/2014/main" id="{579D65EE-0217-4D73-9B9D-96CEE0CBDF26}"/>
              </a:ext>
            </a:extLst>
          </p:cNvPr>
          <p:cNvSpPr txBox="1"/>
          <p:nvPr/>
        </p:nvSpPr>
        <p:spPr>
          <a:xfrm>
            <a:off x="539552" y="4149080"/>
            <a:ext cx="8215427" cy="19236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spcAft>
                <a:spcPts val="0"/>
              </a:spcAft>
              <a:buClr>
                <a:srgbClr val="00B050"/>
              </a:buClr>
              <a:defRPr/>
            </a:pPr>
            <a:r>
              <a:rPr lang="fr-FR" sz="2400" dirty="0">
                <a:solidFill>
                  <a:srgbClr val="3366FF"/>
                </a:solidFill>
                <a:latin typeface="Arial" panose="020B0604020202020204" pitchFamily="34" charset="0"/>
                <a:cs typeface="Arial" panose="020B0604020202020204" pitchFamily="34" charset="0"/>
              </a:rPr>
              <a:t>Dépôt des données dans un entrepôt de confiance :</a:t>
            </a:r>
          </a:p>
          <a:p>
            <a:pPr marL="800100" lvl="2" indent="-342900" algn="just">
              <a:spcBef>
                <a:spcPts val="600"/>
              </a:spcBef>
              <a:buClr>
                <a:srgbClr val="00B050"/>
              </a:buClr>
              <a:buFont typeface="Arial" panose="020B0604020202020204" pitchFamily="34" charset="0"/>
              <a:buChar char="•"/>
              <a:defRPr/>
            </a:pPr>
            <a:r>
              <a:rPr lang="fr-FR" sz="2000" dirty="0">
                <a:solidFill>
                  <a:prstClr val="black"/>
                </a:solidFill>
                <a:cs typeface="Times New Roman"/>
              </a:rPr>
              <a:t>le plus utilisé dans votre discipline</a:t>
            </a:r>
          </a:p>
          <a:p>
            <a:pPr marL="800100" lvl="2" indent="-342900" algn="just">
              <a:spcBef>
                <a:spcPts val="600"/>
              </a:spcBef>
              <a:buClr>
                <a:srgbClr val="00B050"/>
              </a:buClr>
              <a:buFont typeface="Arial" panose="020B0604020202020204" pitchFamily="34" charset="0"/>
              <a:buChar char="•"/>
              <a:defRPr/>
            </a:pPr>
            <a:r>
              <a:rPr lang="fr-FR" sz="2000" dirty="0">
                <a:solidFill>
                  <a:prstClr val="black"/>
                </a:solidFill>
                <a:cs typeface="Times New Roman"/>
              </a:rPr>
              <a:t>si possible au maximum à la fin du projet</a:t>
            </a:r>
          </a:p>
          <a:p>
            <a:pPr marL="800100" lvl="2" indent="-342900" algn="just">
              <a:spcBef>
                <a:spcPts val="600"/>
              </a:spcBef>
              <a:buClr>
                <a:srgbClr val="00B050"/>
              </a:buClr>
              <a:buFont typeface="Arial" panose="020B0604020202020204" pitchFamily="34" charset="0"/>
              <a:buChar char="•"/>
              <a:defRPr/>
            </a:pPr>
            <a:r>
              <a:rPr lang="fr-FR" sz="2000" dirty="0">
                <a:solidFill>
                  <a:prstClr val="black"/>
                </a:solidFill>
                <a:cs typeface="Times New Roman"/>
              </a:rPr>
              <a:t>avec une licence clarifiant les conditions de diffusion et réutilisation.</a:t>
            </a:r>
          </a:p>
        </p:txBody>
      </p:sp>
    </p:spTree>
    <p:extLst>
      <p:ext uri="{BB962C8B-B14F-4D97-AF65-F5344CB8AC3E}">
        <p14:creationId xmlns:p14="http://schemas.microsoft.com/office/powerpoint/2010/main" val="18737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2555776" y="1714500"/>
            <a:ext cx="3730724" cy="3730724"/>
          </a:xfrm>
          <a:prstGeom prst="rect">
            <a:avLst/>
          </a:prstGeom>
        </p:spPr>
      </p:pic>
      <p:sp>
        <p:nvSpPr>
          <p:cNvPr id="8" name="Titre 1">
            <a:extLst>
              <a:ext uri="{FF2B5EF4-FFF2-40B4-BE49-F238E27FC236}">
                <a16:creationId xmlns:a16="http://schemas.microsoft.com/office/drawing/2014/main" id="{46563ACA-A7F8-4A7C-96F1-3AD49811A51C}"/>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00B050"/>
                </a:solidFill>
              </a:rPr>
              <a:t>5. Partage des données </a:t>
            </a:r>
          </a:p>
        </p:txBody>
      </p:sp>
      <p:pic>
        <p:nvPicPr>
          <p:cNvPr id="10" name="Image 9">
            <a:extLst>
              <a:ext uri="{FF2B5EF4-FFF2-40B4-BE49-F238E27FC236}">
                <a16:creationId xmlns:a16="http://schemas.microsoft.com/office/drawing/2014/main" id="{0BDF5CE7-4930-46ED-805F-B380E20F1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7058" y="-2096"/>
            <a:ext cx="1126942" cy="766800"/>
          </a:xfrm>
          <a:prstGeom prst="rect">
            <a:avLst/>
          </a:prstGeom>
        </p:spPr>
      </p:pic>
    </p:spTree>
    <p:extLst>
      <p:ext uri="{BB962C8B-B14F-4D97-AF65-F5344CB8AC3E}">
        <p14:creationId xmlns:p14="http://schemas.microsoft.com/office/powerpoint/2010/main" val="36164956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874190" y="1831276"/>
            <a:ext cx="7992888" cy="3195447"/>
          </a:xfrm>
        </p:spPr>
        <p:txBody>
          <a:bodyPr>
            <a:noAutofit/>
          </a:bodyPr>
          <a:lstStyle/>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Documentation et qualité des données</a:t>
            </a:r>
          </a:p>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rgbClr val="0066FF"/>
                </a:solidFill>
                <a:cs typeface="Arial" panose="020B0604020202020204" pitchFamily="34" charset="0"/>
              </a:rPr>
              <a:t>Stockage et sauvegarde</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Partage des données</a:t>
            </a:r>
          </a:p>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chemeClr val="accent2">
                    <a:lumMod val="60000"/>
                    <a:lumOff val="40000"/>
                  </a:schemeClr>
                </a:solidFill>
                <a:cs typeface="Arial" panose="020B0604020202020204" pitchFamily="34" charset="0"/>
              </a:rPr>
              <a:t>Responsabilités et ressources</a:t>
            </a:r>
          </a:p>
          <a:p>
            <a:pPr>
              <a:spcBef>
                <a:spcPts val="600"/>
              </a:spcBef>
              <a:spcAft>
                <a:spcPts val="600"/>
              </a:spcAft>
              <a:buClr>
                <a:schemeClr val="accent2">
                  <a:lumMod val="60000"/>
                  <a:lumOff val="40000"/>
                </a:schemeClr>
              </a:buClr>
              <a:buAutoNum type="arabicPeriod"/>
            </a:pPr>
            <a:endParaRPr lang="fr-FR" sz="2400" b="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941B5335-F2AD-476B-BC5F-9259B44D87C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Contenu d’un PGD</a:t>
            </a:r>
          </a:p>
        </p:txBody>
      </p:sp>
    </p:spTree>
    <p:extLst>
      <p:ext uri="{BB962C8B-B14F-4D97-AF65-F5344CB8AC3E}">
        <p14:creationId xmlns:p14="http://schemas.microsoft.com/office/powerpoint/2010/main" val="34709093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3434" y="1643957"/>
            <a:ext cx="7847976" cy="560907"/>
          </a:xfrm>
        </p:spPr>
        <p:txBody>
          <a:bodyPr>
            <a:noAutofit/>
          </a:bodyPr>
          <a:lstStyle/>
          <a:p>
            <a:pPr marL="266700" indent="-266700">
              <a:spcBef>
                <a:spcPts val="600"/>
              </a:spcBef>
              <a:spcAft>
                <a:spcPts val="600"/>
              </a:spcAft>
              <a:buClr>
                <a:schemeClr val="accent2">
                  <a:lumMod val="40000"/>
                  <a:lumOff val="60000"/>
                </a:schemeClr>
              </a:buClr>
              <a:buSzPct val="90000"/>
              <a:buFont typeface="Arial" panose="020B0604020202020204" pitchFamily="34" charset="0"/>
              <a:buChar char="•"/>
            </a:pPr>
            <a:r>
              <a:rPr lang="fr-FR" sz="2200" dirty="0">
                <a:solidFill>
                  <a:prstClr val="black"/>
                </a:solidFill>
                <a:cs typeface="Arial" panose="020B0604020202020204" pitchFamily="34" charset="0"/>
              </a:rPr>
              <a:t>Préciser la répartition des responsabilités</a:t>
            </a:r>
          </a:p>
        </p:txBody>
      </p:sp>
      <p:sp>
        <p:nvSpPr>
          <p:cNvPr id="4" name="Espace réservé du contenu 2">
            <a:extLst>
              <a:ext uri="{FF2B5EF4-FFF2-40B4-BE49-F238E27FC236}">
                <a16:creationId xmlns:a16="http://schemas.microsoft.com/office/drawing/2014/main" id="{B50EBCD5-3C2E-4437-B54E-01BE6DD10CDC}"/>
              </a:ext>
            </a:extLst>
          </p:cNvPr>
          <p:cNvSpPr txBox="1">
            <a:spLocks/>
          </p:cNvSpPr>
          <p:nvPr/>
        </p:nvSpPr>
        <p:spPr>
          <a:xfrm>
            <a:off x="540000" y="1080000"/>
            <a:ext cx="4608064"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Clr>
                <a:srgbClr val="0066FF"/>
              </a:buClr>
              <a:buFont typeface="Wingdings" panose="05000000000000000000" pitchFamily="2" charset="2"/>
              <a:buChar char="Ø"/>
              <a:defRPr/>
            </a:pPr>
            <a:r>
              <a:rPr lang="fr-FR" sz="2400" dirty="0">
                <a:solidFill>
                  <a:srgbClr val="0066FF"/>
                </a:solidFill>
                <a:cs typeface="Arial" panose="020B0604020202020204" pitchFamily="34" charset="0"/>
              </a:rPr>
              <a:t>Responsabilités</a:t>
            </a:r>
          </a:p>
        </p:txBody>
      </p:sp>
      <p:pic>
        <p:nvPicPr>
          <p:cNvPr id="5" name="Image 4">
            <a:extLst>
              <a:ext uri="{FF2B5EF4-FFF2-40B4-BE49-F238E27FC236}">
                <a16:creationId xmlns:a16="http://schemas.microsoft.com/office/drawing/2014/main" id="{72BC6928-D8F1-443D-BBF5-6153A721837B}"/>
              </a:ext>
            </a:extLst>
          </p:cNvPr>
          <p:cNvPicPr>
            <a:picLocks noChangeAspect="1"/>
          </p:cNvPicPr>
          <p:nvPr/>
        </p:nvPicPr>
        <p:blipFill>
          <a:blip r:embed="rId3"/>
          <a:stretch>
            <a:fillRect/>
          </a:stretch>
        </p:blipFill>
        <p:spPr>
          <a:xfrm>
            <a:off x="8172530" y="6445161"/>
            <a:ext cx="917761" cy="323302"/>
          </a:xfrm>
          <a:prstGeom prst="rect">
            <a:avLst/>
          </a:prstGeom>
        </p:spPr>
      </p:pic>
      <p:sp>
        <p:nvSpPr>
          <p:cNvPr id="6" name="Titre 1">
            <a:extLst>
              <a:ext uri="{FF2B5EF4-FFF2-40B4-BE49-F238E27FC236}">
                <a16:creationId xmlns:a16="http://schemas.microsoft.com/office/drawing/2014/main" id="{06483869-E4E6-4239-8AB0-BA525F8DC1E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rPr>
              <a:t>6. Responsabilités et ressources</a:t>
            </a:r>
          </a:p>
        </p:txBody>
      </p:sp>
      <p:grpSp>
        <p:nvGrpSpPr>
          <p:cNvPr id="2" name="Groupe 1">
            <a:extLst>
              <a:ext uri="{FF2B5EF4-FFF2-40B4-BE49-F238E27FC236}">
                <a16:creationId xmlns:a16="http://schemas.microsoft.com/office/drawing/2014/main" id="{DAEBA5DE-E0B9-477D-9DAB-6FC2C3415E4F}"/>
              </a:ext>
            </a:extLst>
          </p:cNvPr>
          <p:cNvGrpSpPr/>
          <p:nvPr/>
        </p:nvGrpSpPr>
        <p:grpSpPr>
          <a:xfrm>
            <a:off x="540000" y="2592168"/>
            <a:ext cx="8496496" cy="1628921"/>
            <a:chOff x="540000" y="2592168"/>
            <a:chExt cx="8496496" cy="1628921"/>
          </a:xfrm>
        </p:grpSpPr>
        <p:sp>
          <p:nvSpPr>
            <p:cNvPr id="8" name="Espace réservé du contenu 2">
              <a:extLst>
                <a:ext uri="{FF2B5EF4-FFF2-40B4-BE49-F238E27FC236}">
                  <a16:creationId xmlns:a16="http://schemas.microsoft.com/office/drawing/2014/main" id="{CA0EDDD5-03E1-4CB7-87D9-0C9F626E3C76}"/>
                </a:ext>
              </a:extLst>
            </p:cNvPr>
            <p:cNvSpPr txBox="1">
              <a:spLocks/>
            </p:cNvSpPr>
            <p:nvPr/>
          </p:nvSpPr>
          <p:spPr>
            <a:xfrm>
              <a:off x="823434" y="3140969"/>
              <a:ext cx="8213062" cy="1080120"/>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6700" indent="-266700">
                <a:spcBef>
                  <a:spcPts val="600"/>
                </a:spcBef>
                <a:spcAft>
                  <a:spcPts val="600"/>
                </a:spcAft>
                <a:buClr>
                  <a:schemeClr val="accent2">
                    <a:lumMod val="40000"/>
                    <a:lumOff val="60000"/>
                  </a:schemeClr>
                </a:buClr>
                <a:buSzPct val="90000"/>
                <a:buFont typeface="Arial" panose="020B0604020202020204" pitchFamily="34" charset="0"/>
                <a:buChar char="•"/>
              </a:pPr>
              <a:r>
                <a:rPr lang="fr-FR" sz="2200" dirty="0">
                  <a:solidFill>
                    <a:prstClr val="black"/>
                  </a:solidFill>
                  <a:cs typeface="Arial" panose="020B0604020202020204" pitchFamily="34" charset="0"/>
                </a:rPr>
                <a:t>Préciser comment les coûts de gestion des données sont couverts.</a:t>
              </a:r>
            </a:p>
            <a:p>
              <a:pPr marL="266700" indent="-266700">
                <a:spcBef>
                  <a:spcPts val="600"/>
                </a:spcBef>
                <a:spcAft>
                  <a:spcPts val="600"/>
                </a:spcAft>
                <a:buClr>
                  <a:schemeClr val="accent2">
                    <a:lumMod val="40000"/>
                    <a:lumOff val="60000"/>
                  </a:schemeClr>
                </a:buClr>
                <a:buSzPct val="90000"/>
                <a:buFont typeface="Arial" panose="020B0604020202020204" pitchFamily="34" charset="0"/>
                <a:buChar char="•"/>
              </a:pPr>
              <a:endParaRPr lang="fr-FR" sz="2200" dirty="0">
                <a:solidFill>
                  <a:prstClr val="black"/>
                </a:solidFill>
                <a:cs typeface="Arial" panose="020B0604020202020204" pitchFamily="34" charset="0"/>
              </a:endParaRPr>
            </a:p>
            <a:p>
              <a:pPr>
                <a:spcBef>
                  <a:spcPts val="600"/>
                </a:spcBef>
                <a:spcAft>
                  <a:spcPts val="600"/>
                </a:spcAft>
                <a:buClr>
                  <a:schemeClr val="accent2">
                    <a:lumMod val="40000"/>
                    <a:lumOff val="60000"/>
                  </a:schemeClr>
                </a:buClr>
                <a:buSzPct val="90000"/>
                <a:buFont typeface="Arial" panose="020B0604020202020204" pitchFamily="34" charset="0"/>
                <a:buChar char="•"/>
              </a:pPr>
              <a:endParaRPr lang="fr-FR" sz="2200" dirty="0">
                <a:solidFill>
                  <a:prstClr val="black"/>
                </a:solidFill>
                <a:cs typeface="Arial" panose="020B0604020202020204" pitchFamily="34" charset="0"/>
              </a:endParaRPr>
            </a:p>
          </p:txBody>
        </p:sp>
        <p:sp>
          <p:nvSpPr>
            <p:cNvPr id="7" name="Espace réservé du contenu 2">
              <a:extLst>
                <a:ext uri="{FF2B5EF4-FFF2-40B4-BE49-F238E27FC236}">
                  <a16:creationId xmlns:a16="http://schemas.microsoft.com/office/drawing/2014/main" id="{0C5A222C-0BEB-4C38-9B9F-3F323BD2CC5C}"/>
                </a:ext>
              </a:extLst>
            </p:cNvPr>
            <p:cNvSpPr txBox="1">
              <a:spLocks/>
            </p:cNvSpPr>
            <p:nvPr/>
          </p:nvSpPr>
          <p:spPr>
            <a:xfrm>
              <a:off x="540000" y="2592168"/>
              <a:ext cx="4608064"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Clr>
                  <a:srgbClr val="0066FF"/>
                </a:buClr>
                <a:buFont typeface="Wingdings" panose="05000000000000000000" pitchFamily="2" charset="2"/>
                <a:buChar char="Ø"/>
                <a:defRPr/>
              </a:pPr>
              <a:r>
                <a:rPr lang="fr-FR" sz="2400" dirty="0">
                  <a:solidFill>
                    <a:srgbClr val="0066FF"/>
                  </a:solidFill>
                  <a:cs typeface="Arial" panose="020B0604020202020204" pitchFamily="34" charset="0"/>
                </a:rPr>
                <a:t>Ressources</a:t>
              </a:r>
            </a:p>
          </p:txBody>
        </p:sp>
      </p:grpSp>
      <p:pic>
        <p:nvPicPr>
          <p:cNvPr id="9" name="Image 8">
            <a:extLst>
              <a:ext uri="{FF2B5EF4-FFF2-40B4-BE49-F238E27FC236}">
                <a16:creationId xmlns:a16="http://schemas.microsoft.com/office/drawing/2014/main" id="{CEFD97DD-A2BE-452F-89FF-19BE1D68C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6080" y="692177"/>
            <a:ext cx="1585214" cy="792607"/>
          </a:xfrm>
          <a:prstGeom prst="rect">
            <a:avLst/>
          </a:prstGeom>
        </p:spPr>
      </p:pic>
    </p:spTree>
    <p:extLst>
      <p:ext uri="{BB962C8B-B14F-4D97-AF65-F5344CB8AC3E}">
        <p14:creationId xmlns:p14="http://schemas.microsoft.com/office/powerpoint/2010/main" val="30715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BC6928-D8F1-443D-BBF5-6153A721837B}"/>
              </a:ext>
            </a:extLst>
          </p:cNvPr>
          <p:cNvPicPr>
            <a:picLocks noChangeAspect="1"/>
          </p:cNvPicPr>
          <p:nvPr/>
        </p:nvPicPr>
        <p:blipFill>
          <a:blip r:embed="rId3"/>
          <a:stretch>
            <a:fillRect/>
          </a:stretch>
        </p:blipFill>
        <p:spPr>
          <a:xfrm>
            <a:off x="8172530" y="6445161"/>
            <a:ext cx="917761" cy="323302"/>
          </a:xfrm>
          <a:prstGeom prst="rect">
            <a:avLst/>
          </a:prstGeom>
        </p:spPr>
      </p:pic>
      <p:sp>
        <p:nvSpPr>
          <p:cNvPr id="6" name="Titre 1">
            <a:extLst>
              <a:ext uri="{FF2B5EF4-FFF2-40B4-BE49-F238E27FC236}">
                <a16:creationId xmlns:a16="http://schemas.microsoft.com/office/drawing/2014/main" id="{06483869-E4E6-4239-8AB0-BA525F8DC1E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00B050"/>
                </a:solidFill>
              </a:rPr>
              <a:t>6. Responsabilités</a:t>
            </a:r>
          </a:p>
        </p:txBody>
      </p:sp>
      <p:sp>
        <p:nvSpPr>
          <p:cNvPr id="10" name="Espace réservé du contenu 9">
            <a:extLst>
              <a:ext uri="{FF2B5EF4-FFF2-40B4-BE49-F238E27FC236}">
                <a16:creationId xmlns:a16="http://schemas.microsoft.com/office/drawing/2014/main" id="{5B2F9523-CD6D-43B0-BC47-43343BA486FA}"/>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11" name="Espace réservé du contenu 2">
            <a:extLst>
              <a:ext uri="{FF2B5EF4-FFF2-40B4-BE49-F238E27FC236}">
                <a16:creationId xmlns:a16="http://schemas.microsoft.com/office/drawing/2014/main" id="{FCBDA0DC-08DD-4656-A1AC-DE36B633C955}"/>
              </a:ext>
            </a:extLst>
          </p:cNvPr>
          <p:cNvSpPr txBox="1">
            <a:spLocks/>
          </p:cNvSpPr>
          <p:nvPr/>
        </p:nvSpPr>
        <p:spPr>
          <a:xfrm>
            <a:off x="540000" y="1079999"/>
            <a:ext cx="8424488" cy="4581249"/>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Clr>
                <a:srgbClr val="0066FF"/>
              </a:buClr>
              <a:buFont typeface="Wingdings" panose="05000000000000000000" pitchFamily="2" charset="2"/>
              <a:buChar char="Ø"/>
              <a:defRPr/>
            </a:pPr>
            <a:r>
              <a:rPr lang="fr-FR" sz="2400" dirty="0">
                <a:solidFill>
                  <a:srgbClr val="0066FF"/>
                </a:solidFill>
                <a:cs typeface="Arial" panose="020B0604020202020204" pitchFamily="34" charset="0"/>
              </a:rPr>
              <a:t>Nommer les personnes qui auront 1 responsabilité dans:  </a:t>
            </a:r>
          </a:p>
          <a:p>
            <a:pPr marL="1126331">
              <a:spcBef>
                <a:spcPts val="2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Gestion des données</a:t>
            </a:r>
          </a:p>
          <a:p>
            <a:pPr marL="1126331">
              <a:spcBef>
                <a:spcPts val="2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Animation et rédaction du PGD</a:t>
            </a:r>
          </a:p>
          <a:p>
            <a:pPr marL="1126331">
              <a:spcBef>
                <a:spcPts val="2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Collecte</a:t>
            </a:r>
          </a:p>
          <a:p>
            <a:pPr marL="1126331">
              <a:spcBef>
                <a:spcPts val="2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Traitement</a:t>
            </a:r>
          </a:p>
          <a:p>
            <a:pPr marL="1126331">
              <a:spcBef>
                <a:spcPts val="2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Stockage</a:t>
            </a:r>
          </a:p>
          <a:p>
            <a:pPr marL="1126331">
              <a:spcBef>
                <a:spcPts val="2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Anonymisation</a:t>
            </a:r>
          </a:p>
          <a:p>
            <a:pPr marL="1126331">
              <a:spcBef>
                <a:spcPts val="200"/>
              </a:spcBef>
              <a:buClr>
                <a:schemeClr val="accent2">
                  <a:lumMod val="40000"/>
                  <a:lumOff val="60000"/>
                </a:schemeClr>
              </a:buClr>
              <a:buSzPct val="90000"/>
            </a:pPr>
            <a:r>
              <a:rPr lang="fr-FR" sz="1800" dirty="0">
                <a:solidFill>
                  <a:prstClr val="black"/>
                </a:solidFill>
                <a:cs typeface="Arial" panose="020B0604020202020204" pitchFamily="34" charset="0"/>
              </a:rPr>
              <a:t>……</a:t>
            </a:r>
          </a:p>
          <a:p>
            <a:pPr marL="1126331">
              <a:buClr>
                <a:srgbClr val="B84356"/>
              </a:buClr>
              <a:buFont typeface="Wingdings" panose="05000000000000000000" pitchFamily="2" charset="2"/>
              <a:buChar char="à"/>
            </a:pPr>
            <a:r>
              <a:rPr lang="fr-FR" sz="1800" dirty="0">
                <a:solidFill>
                  <a:prstClr val="black"/>
                </a:solidFill>
                <a:cs typeface="Arial" panose="020B0604020202020204" pitchFamily="34" charset="0"/>
                <a:sym typeface="Wingdings" panose="05000000000000000000" pitchFamily="2" charset="2"/>
              </a:rPr>
              <a:t>nom(s), équipe, institution et e-mail(s)</a:t>
            </a:r>
          </a:p>
          <a:p>
            <a:pPr>
              <a:spcBef>
                <a:spcPts val="1200"/>
              </a:spcBef>
              <a:spcAft>
                <a:spcPts val="1200"/>
              </a:spcAft>
              <a:buClr>
                <a:srgbClr val="0066FF"/>
              </a:buClr>
              <a:buFont typeface="Wingdings" panose="05000000000000000000" pitchFamily="2" charset="2"/>
              <a:buChar char="Ø"/>
              <a:defRPr/>
            </a:pPr>
            <a:r>
              <a:rPr lang="fr-FR" sz="2200" dirty="0">
                <a:solidFill>
                  <a:srgbClr val="0066FF"/>
                </a:solidFill>
                <a:cs typeface="Arial" panose="020B0604020202020204" pitchFamily="34" charset="0"/>
                <a:sym typeface="Wingdings" panose="05000000000000000000" pitchFamily="2" charset="2"/>
              </a:rPr>
              <a:t>Impliquer vos partenaires </a:t>
            </a:r>
          </a:p>
          <a:p>
            <a:pPr>
              <a:spcBef>
                <a:spcPts val="1200"/>
              </a:spcBef>
              <a:spcAft>
                <a:spcPts val="1200"/>
              </a:spcAft>
              <a:buClr>
                <a:srgbClr val="0066FF"/>
              </a:buClr>
              <a:buFont typeface="Wingdings" panose="05000000000000000000" pitchFamily="2" charset="2"/>
              <a:buChar char="Ø"/>
              <a:defRPr/>
            </a:pPr>
            <a:r>
              <a:rPr lang="fr-FR" sz="2200" dirty="0">
                <a:solidFill>
                  <a:srgbClr val="0066FF"/>
                </a:solidFill>
                <a:cs typeface="Arial" panose="020B0604020202020204" pitchFamily="34" charset="0"/>
                <a:sym typeface="Wingdings" panose="05000000000000000000" pitchFamily="2" charset="2"/>
              </a:rPr>
              <a:t>Expliquer comment s’effectue la coordination des responsabilités de gestion des données entre partenaires.</a:t>
            </a:r>
            <a:endParaRPr lang="fr-FR" sz="2200" dirty="0">
              <a:solidFill>
                <a:srgbClr val="0066FF"/>
              </a:solidFill>
              <a:cs typeface="Arial" panose="020B0604020202020204" pitchFamily="34" charset="0"/>
            </a:endParaRPr>
          </a:p>
        </p:txBody>
      </p:sp>
      <p:pic>
        <p:nvPicPr>
          <p:cNvPr id="12" name="Image 11">
            <a:extLst>
              <a:ext uri="{FF2B5EF4-FFF2-40B4-BE49-F238E27FC236}">
                <a16:creationId xmlns:a16="http://schemas.microsoft.com/office/drawing/2014/main" id="{4DB71B5F-2C87-48B6-8335-77FE4584F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290" y="44624"/>
            <a:ext cx="1585214" cy="792607"/>
          </a:xfrm>
          <a:prstGeom prst="rect">
            <a:avLst/>
          </a:prstGeom>
        </p:spPr>
      </p:pic>
    </p:spTree>
    <p:extLst>
      <p:ext uri="{BB962C8B-B14F-4D97-AF65-F5344CB8AC3E}">
        <p14:creationId xmlns:p14="http://schemas.microsoft.com/office/powerpoint/2010/main" val="234485882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F110697B-5FCC-4E14-9369-FFD94B263087}"/>
              </a:ext>
            </a:extLst>
          </p:cNvPr>
          <p:cNvSpPr txBox="1">
            <a:spLocks/>
          </p:cNvSpPr>
          <p:nvPr/>
        </p:nvSpPr>
        <p:spPr>
          <a:xfrm>
            <a:off x="216024" y="2"/>
            <a:ext cx="8100392"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6. Exemple du projet OPERA</a:t>
            </a:r>
          </a:p>
        </p:txBody>
      </p:sp>
      <p:pic>
        <p:nvPicPr>
          <p:cNvPr id="29" name="Image 28">
            <a:extLst>
              <a:ext uri="{FF2B5EF4-FFF2-40B4-BE49-F238E27FC236}">
                <a16:creationId xmlns:a16="http://schemas.microsoft.com/office/drawing/2014/main" id="{3CD9EAB0-E427-4EC5-8861-CC157A6F6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290" y="44624"/>
            <a:ext cx="1585214" cy="792607"/>
          </a:xfrm>
          <a:prstGeom prst="rect">
            <a:avLst/>
          </a:prstGeom>
        </p:spPr>
      </p:pic>
      <p:sp>
        <p:nvSpPr>
          <p:cNvPr id="31" name="ZoneTexte 30">
            <a:extLst>
              <a:ext uri="{FF2B5EF4-FFF2-40B4-BE49-F238E27FC236}">
                <a16:creationId xmlns:a16="http://schemas.microsoft.com/office/drawing/2014/main" id="{6326B4F4-6759-4B89-B9B8-4733F2388E39}"/>
              </a:ext>
            </a:extLst>
          </p:cNvPr>
          <p:cNvSpPr txBox="1"/>
          <p:nvPr/>
        </p:nvSpPr>
        <p:spPr>
          <a:xfrm>
            <a:off x="4895528" y="6021288"/>
            <a:ext cx="4248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4"/>
              </a:rPr>
              <a:t>http://opera-h2020.eu/wp-content/uploads/2016/03/OPERA_D8.5_Data-management-plan_TECNALIA_20160727_v1.0.pdf</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ZoneTexte 31">
            <a:extLst>
              <a:ext uri="{FF2B5EF4-FFF2-40B4-BE49-F238E27FC236}">
                <a16:creationId xmlns:a16="http://schemas.microsoft.com/office/drawing/2014/main" id="{38F45353-2EAD-453D-B9AE-BCADC323288F}"/>
              </a:ext>
            </a:extLst>
          </p:cNvPr>
          <p:cNvSpPr txBox="1"/>
          <p:nvPr/>
        </p:nvSpPr>
        <p:spPr>
          <a:xfrm>
            <a:off x="467544" y="1542163"/>
            <a:ext cx="842493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a:t>
            </a:r>
            <a:r>
              <a:rPr kumimoji="0" lang="en-US" sz="2000" b="1" i="0" u="none" strike="noStrike" kern="1200" cap="none" spc="0" normalizeH="0" baseline="0" noProof="0" dirty="0">
                <a:ln>
                  <a:noFill/>
                </a:ln>
                <a:solidFill>
                  <a:prstClr val="black"/>
                </a:solidFill>
                <a:effectLst/>
                <a:uLnTx/>
                <a:uFillTx/>
                <a:latin typeface="Calibri"/>
                <a:ea typeface="+mn-ea"/>
                <a:cs typeface="+mn-cs"/>
              </a:rPr>
              <a:t>Project Coordinator </a:t>
            </a:r>
            <a:r>
              <a:rPr kumimoji="0" lang="en-US" sz="2000" b="0" i="0" u="none" strike="noStrike" kern="1200" cap="none" spc="0" normalizeH="0" baseline="0" noProof="0" dirty="0">
                <a:ln>
                  <a:noFill/>
                </a:ln>
                <a:solidFill>
                  <a:prstClr val="black"/>
                </a:solidFill>
                <a:effectLst/>
                <a:uLnTx/>
                <a:uFillTx/>
                <a:latin typeface="Calibri"/>
                <a:ea typeface="+mn-ea"/>
                <a:cs typeface="+mn-cs"/>
              </a:rPr>
              <a:t>has a particular responsibility to ensure that data shared through the OPERA website are easily available, but also that backups are performed and that proprietary data are secured.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WP1 leader </a:t>
            </a:r>
            <a:r>
              <a:rPr kumimoji="0" lang="en-US" sz="2000" b="0" i="0" u="none" strike="noStrike" kern="1200" cap="none" spc="0" normalizeH="0" baseline="0" noProof="0" dirty="0">
                <a:ln>
                  <a:noFill/>
                </a:ln>
                <a:solidFill>
                  <a:prstClr val="black"/>
                </a:solidFill>
                <a:effectLst/>
                <a:uLnTx/>
                <a:uFillTx/>
                <a:latin typeface="Calibri"/>
                <a:ea typeface="+mn-ea"/>
                <a:cs typeface="+mn-cs"/>
              </a:rPr>
              <a:t>will ensure dataset integrity and compatibility for its use during the project lifetime by different partners.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Validation and registration of datasets and metadata is the </a:t>
            </a:r>
            <a:r>
              <a:rPr kumimoji="0" lang="en-US" sz="2000" b="1" i="0" u="none" strike="noStrike" kern="1200" cap="none" spc="0" normalizeH="0" baseline="0" noProof="0" dirty="0">
                <a:ln>
                  <a:noFill/>
                </a:ln>
                <a:solidFill>
                  <a:prstClr val="black"/>
                </a:solidFill>
                <a:effectLst/>
                <a:uLnTx/>
                <a:uFillTx/>
                <a:latin typeface="Calibri"/>
                <a:ea typeface="+mn-ea"/>
                <a:cs typeface="+mn-cs"/>
              </a:rPr>
              <a:t>responsibility of the partner that generates the data in the WP</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Backing up data for sharing through open access repositories is the responsibility of the partner possessing the data.</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Quality control of these data is the responsibility of the relevant WP leader, supported by the Project Coordinator.</a:t>
            </a: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Image 32">
            <a:extLst>
              <a:ext uri="{FF2B5EF4-FFF2-40B4-BE49-F238E27FC236}">
                <a16:creationId xmlns:a16="http://schemas.microsoft.com/office/drawing/2014/main" id="{A84A0823-3993-41D0-882A-22B98C5985BF}"/>
              </a:ext>
            </a:extLst>
          </p:cNvPr>
          <p:cNvPicPr>
            <a:picLocks noChangeAspect="1"/>
          </p:cNvPicPr>
          <p:nvPr/>
        </p:nvPicPr>
        <p:blipFill>
          <a:blip r:embed="rId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35717134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F110697B-5FCC-4E14-9369-FFD94B263087}"/>
              </a:ext>
            </a:extLst>
          </p:cNvPr>
          <p:cNvSpPr txBox="1">
            <a:spLocks/>
          </p:cNvSpPr>
          <p:nvPr/>
        </p:nvSpPr>
        <p:spPr>
          <a:xfrm>
            <a:off x="216024" y="2"/>
            <a:ext cx="8892480"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6. </a:t>
            </a:r>
            <a:r>
              <a:rPr kumimoji="0" lang="fr-FR" sz="38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Exemple du projet Cocoa4Future</a:t>
            </a:r>
          </a:p>
        </p:txBody>
      </p:sp>
      <p:pic>
        <p:nvPicPr>
          <p:cNvPr id="29" name="Image 28">
            <a:extLst>
              <a:ext uri="{FF2B5EF4-FFF2-40B4-BE49-F238E27FC236}">
                <a16:creationId xmlns:a16="http://schemas.microsoft.com/office/drawing/2014/main" id="{3CD9EAB0-E427-4EC5-8861-CC157A6F6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290" y="620169"/>
            <a:ext cx="1585214" cy="792607"/>
          </a:xfrm>
          <a:prstGeom prst="rect">
            <a:avLst/>
          </a:prstGeom>
        </p:spPr>
      </p:pic>
      <p:pic>
        <p:nvPicPr>
          <p:cNvPr id="6" name="Image 5">
            <a:extLst>
              <a:ext uri="{FF2B5EF4-FFF2-40B4-BE49-F238E27FC236}">
                <a16:creationId xmlns:a16="http://schemas.microsoft.com/office/drawing/2014/main" id="{AEEDB4C9-F31E-415C-9BC0-CC05396B9D20}"/>
              </a:ext>
            </a:extLst>
          </p:cNvPr>
          <p:cNvPicPr>
            <a:picLocks noChangeAspect="1"/>
          </p:cNvPicPr>
          <p:nvPr/>
        </p:nvPicPr>
        <p:blipFill>
          <a:blip r:embed="rId4"/>
          <a:stretch>
            <a:fillRect/>
          </a:stretch>
        </p:blipFill>
        <p:spPr>
          <a:xfrm>
            <a:off x="323528" y="836712"/>
            <a:ext cx="957155" cy="1548518"/>
          </a:xfrm>
          <a:prstGeom prst="rect">
            <a:avLst/>
          </a:prstGeom>
        </p:spPr>
      </p:pic>
      <p:pic>
        <p:nvPicPr>
          <p:cNvPr id="7" name="Image 6">
            <a:extLst>
              <a:ext uri="{FF2B5EF4-FFF2-40B4-BE49-F238E27FC236}">
                <a16:creationId xmlns:a16="http://schemas.microsoft.com/office/drawing/2014/main" id="{F46B915D-E6FA-4274-A101-952F791EBF7E}"/>
              </a:ext>
            </a:extLst>
          </p:cNvPr>
          <p:cNvPicPr>
            <a:picLocks noChangeAspect="1"/>
          </p:cNvPicPr>
          <p:nvPr/>
        </p:nvPicPr>
        <p:blipFill>
          <a:blip r:embed="rId5"/>
          <a:stretch>
            <a:fillRect/>
          </a:stretch>
        </p:blipFill>
        <p:spPr>
          <a:xfrm>
            <a:off x="1619672" y="766802"/>
            <a:ext cx="5616624" cy="6883621"/>
          </a:xfrm>
          <a:prstGeom prst="rect">
            <a:avLst/>
          </a:prstGeom>
        </p:spPr>
      </p:pic>
      <p:pic>
        <p:nvPicPr>
          <p:cNvPr id="8" name="Image 7">
            <a:extLst>
              <a:ext uri="{FF2B5EF4-FFF2-40B4-BE49-F238E27FC236}">
                <a16:creationId xmlns:a16="http://schemas.microsoft.com/office/drawing/2014/main" id="{EC16995C-B894-41B7-8609-63274B100A34}"/>
              </a:ext>
            </a:extLst>
          </p:cNvPr>
          <p:cNvPicPr>
            <a:picLocks noChangeAspect="1"/>
          </p:cNvPicPr>
          <p:nvPr/>
        </p:nvPicPr>
        <p:blipFill>
          <a:blip r:embed="rId6"/>
          <a:stretch>
            <a:fillRect/>
          </a:stretch>
        </p:blipFill>
        <p:spPr>
          <a:xfrm>
            <a:off x="8172530" y="6445161"/>
            <a:ext cx="917761" cy="323302"/>
          </a:xfrm>
          <a:prstGeom prst="rect">
            <a:avLst/>
          </a:prstGeom>
        </p:spPr>
      </p:pic>
      <p:pic>
        <p:nvPicPr>
          <p:cNvPr id="9" name="Image 8">
            <a:extLst>
              <a:ext uri="{FF2B5EF4-FFF2-40B4-BE49-F238E27FC236}">
                <a16:creationId xmlns:a16="http://schemas.microsoft.com/office/drawing/2014/main" id="{3FBC8223-F444-4BB8-AD4E-537AD9BE9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3093" y="7904"/>
            <a:ext cx="1206500" cy="393700"/>
          </a:xfrm>
          <a:prstGeom prst="rect">
            <a:avLst/>
          </a:prstGeom>
        </p:spPr>
      </p:pic>
    </p:spTree>
    <p:extLst>
      <p:ext uri="{BB962C8B-B14F-4D97-AF65-F5344CB8AC3E}">
        <p14:creationId xmlns:p14="http://schemas.microsoft.com/office/powerpoint/2010/main" val="31644742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556793"/>
            <a:ext cx="7847976" cy="936104"/>
          </a:xfrm>
        </p:spPr>
        <p:txBody>
          <a:bodyPr>
            <a:noAutofit/>
          </a:bodyPr>
          <a:lstStyle/>
          <a:p>
            <a:pPr marL="1126331">
              <a:spcBef>
                <a:spcPts val="600"/>
              </a:spcBef>
              <a:spcAft>
                <a:spcPts val="600"/>
              </a:spcAft>
              <a:buClr>
                <a:schemeClr val="accent2">
                  <a:lumMod val="40000"/>
                  <a:lumOff val="60000"/>
                </a:schemeClr>
              </a:buClr>
              <a:buSzPct val="90000"/>
              <a:buFont typeface="Arial" panose="020B0604020202020204" pitchFamily="34" charset="0"/>
              <a:buChar char="•"/>
            </a:pPr>
            <a:r>
              <a:rPr lang="fr-FR" sz="2000" dirty="0">
                <a:solidFill>
                  <a:prstClr val="black"/>
                </a:solidFill>
                <a:cs typeface="Arial" panose="020B0604020202020204" pitchFamily="34" charset="0"/>
              </a:rPr>
              <a:t>Coûts éligibles</a:t>
            </a:r>
          </a:p>
          <a:p>
            <a:pPr marL="669131" indent="0">
              <a:spcBef>
                <a:spcPts val="0"/>
              </a:spcBef>
              <a:spcAft>
                <a:spcPts val="600"/>
              </a:spcAft>
              <a:buClr>
                <a:schemeClr val="accent2">
                  <a:lumMod val="40000"/>
                  <a:lumOff val="60000"/>
                </a:schemeClr>
              </a:buClr>
              <a:buSzPct val="90000"/>
              <a:buNone/>
            </a:pPr>
            <a:r>
              <a:rPr lang="fr-FR" sz="2000" dirty="0">
                <a:solidFill>
                  <a:prstClr val="black"/>
                </a:solidFill>
                <a:cs typeface="Arial" panose="020B0604020202020204" pitchFamily="34" charset="0"/>
              </a:rPr>
              <a:t>		Matériel, traitement, personnel</a:t>
            </a:r>
          </a:p>
        </p:txBody>
      </p:sp>
      <p:sp>
        <p:nvSpPr>
          <p:cNvPr id="13" name="Titre 1">
            <a:extLst>
              <a:ext uri="{FF2B5EF4-FFF2-40B4-BE49-F238E27FC236}">
                <a16:creationId xmlns:a16="http://schemas.microsoft.com/office/drawing/2014/main" id="{C165EFDD-D0EA-4C53-9067-0AF0DBA8AEED}"/>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6. Ressources</a:t>
            </a:r>
          </a:p>
        </p:txBody>
      </p:sp>
      <p:sp>
        <p:nvSpPr>
          <p:cNvPr id="4" name="Espace réservé du contenu 2">
            <a:extLst>
              <a:ext uri="{FF2B5EF4-FFF2-40B4-BE49-F238E27FC236}">
                <a16:creationId xmlns:a16="http://schemas.microsoft.com/office/drawing/2014/main" id="{B50EBCD5-3C2E-4437-B54E-01BE6DD10CDC}"/>
              </a:ext>
            </a:extLst>
          </p:cNvPr>
          <p:cNvSpPr txBox="1">
            <a:spLocks/>
          </p:cNvSpPr>
          <p:nvPr/>
        </p:nvSpPr>
        <p:spPr>
          <a:xfrm>
            <a:off x="540000" y="1080000"/>
            <a:ext cx="8208464"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Clr>
                <a:schemeClr val="accent2">
                  <a:lumMod val="60000"/>
                  <a:lumOff val="40000"/>
                </a:schemeClr>
              </a:buClr>
              <a:buFont typeface="Wingdings" panose="05000000000000000000" pitchFamily="2" charset="2"/>
              <a:buChar char="Ø"/>
              <a:defRPr/>
            </a:pPr>
            <a:r>
              <a:rPr lang="fr-FR" sz="2400" dirty="0">
                <a:solidFill>
                  <a:srgbClr val="0066FF"/>
                </a:solidFill>
                <a:cs typeface="Arial" panose="020B0604020202020204" pitchFamily="34" charset="0"/>
              </a:rPr>
              <a:t>Ressources dédiées à la gestion des données</a:t>
            </a:r>
          </a:p>
        </p:txBody>
      </p:sp>
      <p:pic>
        <p:nvPicPr>
          <p:cNvPr id="5" name="Image 4">
            <a:extLst>
              <a:ext uri="{FF2B5EF4-FFF2-40B4-BE49-F238E27FC236}">
                <a16:creationId xmlns:a16="http://schemas.microsoft.com/office/drawing/2014/main" id="{72BC6928-D8F1-443D-BBF5-6153A721837B}"/>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Espace réservé du contenu 2">
            <a:extLst>
              <a:ext uri="{FF2B5EF4-FFF2-40B4-BE49-F238E27FC236}">
                <a16:creationId xmlns:a16="http://schemas.microsoft.com/office/drawing/2014/main" id="{A3D9D685-C1FB-4769-9242-BE1B5772ED24}"/>
              </a:ext>
            </a:extLst>
          </p:cNvPr>
          <p:cNvSpPr txBox="1">
            <a:spLocks/>
          </p:cNvSpPr>
          <p:nvPr/>
        </p:nvSpPr>
        <p:spPr>
          <a:xfrm>
            <a:off x="323528" y="2420888"/>
            <a:ext cx="8491370" cy="244827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6331">
              <a:spcBef>
                <a:spcPts val="600"/>
              </a:spcBef>
              <a:spcAft>
                <a:spcPts val="600"/>
              </a:spcAft>
              <a:buClr>
                <a:schemeClr val="accent2">
                  <a:lumMod val="40000"/>
                  <a:lumOff val="60000"/>
                </a:schemeClr>
              </a:buClr>
              <a:buSzPct val="90000"/>
              <a:buFont typeface="Arial" panose="020B0604020202020204" pitchFamily="34" charset="0"/>
              <a:buChar char="•"/>
            </a:pPr>
            <a:r>
              <a:rPr lang="fr-FR" sz="2000" dirty="0">
                <a:solidFill>
                  <a:prstClr val="black"/>
                </a:solidFill>
                <a:cs typeface="Arial" panose="020B0604020202020204" pitchFamily="34" charset="0"/>
              </a:rPr>
              <a:t>La gestion des données du projet représente t-elle un coût ?</a:t>
            </a:r>
          </a:p>
          <a:p>
            <a:pPr marL="1126331">
              <a:spcBef>
                <a:spcPts val="600"/>
              </a:spcBef>
              <a:buClr>
                <a:schemeClr val="accent2">
                  <a:lumMod val="40000"/>
                  <a:lumOff val="60000"/>
                </a:schemeClr>
              </a:buClr>
              <a:buSzPct val="90000"/>
              <a:buFont typeface="Arial" panose="020B0604020202020204" pitchFamily="34" charset="0"/>
              <a:buChar char="•"/>
            </a:pPr>
            <a:r>
              <a:rPr lang="fr-FR" sz="2000" dirty="0">
                <a:solidFill>
                  <a:prstClr val="black"/>
                </a:solidFill>
                <a:cs typeface="Arial" panose="020B0604020202020204" pitchFamily="34" charset="0"/>
              </a:rPr>
              <a:t>Ce coût a-t-il été prévu dans le budget du projet ?</a:t>
            </a:r>
          </a:p>
          <a:p>
            <a:pPr marL="1412081" lvl="1">
              <a:spcBef>
                <a:spcPts val="3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temps de personnel</a:t>
            </a:r>
          </a:p>
          <a:p>
            <a:pPr marL="1412081" lvl="1">
              <a:spcBef>
                <a:spcPts val="3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achat matériel </a:t>
            </a:r>
          </a:p>
          <a:p>
            <a:pPr marL="1412081" lvl="1">
              <a:spcBef>
                <a:spcPts val="3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frais technique : </a:t>
            </a:r>
          </a:p>
          <a:p>
            <a:pPr marL="1583531" lvl="2" indent="0">
              <a:spcBef>
                <a:spcPts val="300"/>
              </a:spcBef>
              <a:buClr>
                <a:schemeClr val="accent2">
                  <a:lumMod val="40000"/>
                  <a:lumOff val="60000"/>
                </a:schemeClr>
              </a:buClr>
              <a:buSzPct val="90000"/>
              <a:buFont typeface="Arial"/>
              <a:buNone/>
            </a:pPr>
            <a:r>
              <a:rPr lang="fr-FR" sz="1800" dirty="0">
                <a:solidFill>
                  <a:prstClr val="black"/>
                </a:solidFill>
                <a:cs typeface="Arial" panose="020B0604020202020204" pitchFamily="34" charset="0"/>
              </a:rPr>
              <a:t>Collecte, stockage, dépôt en entrepôt, </a:t>
            </a:r>
          </a:p>
          <a:p>
            <a:pPr marL="1583531" lvl="2" indent="0">
              <a:spcBef>
                <a:spcPts val="300"/>
              </a:spcBef>
              <a:buClr>
                <a:schemeClr val="accent2">
                  <a:lumMod val="40000"/>
                  <a:lumOff val="60000"/>
                </a:schemeClr>
              </a:buClr>
              <a:buSzPct val="90000"/>
              <a:buFont typeface="Arial"/>
              <a:buNone/>
            </a:pPr>
            <a:r>
              <a:rPr lang="fr-FR" sz="1800" dirty="0">
                <a:solidFill>
                  <a:prstClr val="black"/>
                </a:solidFill>
                <a:cs typeface="Arial" panose="020B0604020202020204" pitchFamily="34" charset="0"/>
              </a:rPr>
              <a:t>traitement, anonymisation,…</a:t>
            </a:r>
          </a:p>
        </p:txBody>
      </p:sp>
      <p:sp>
        <p:nvSpPr>
          <p:cNvPr id="9" name="Espace réservé du contenu 2">
            <a:extLst>
              <a:ext uri="{FF2B5EF4-FFF2-40B4-BE49-F238E27FC236}">
                <a16:creationId xmlns:a16="http://schemas.microsoft.com/office/drawing/2014/main" id="{88BA070D-2602-400F-92BB-AF97D4AFD216}"/>
              </a:ext>
            </a:extLst>
          </p:cNvPr>
          <p:cNvSpPr txBox="1">
            <a:spLocks/>
          </p:cNvSpPr>
          <p:nvPr/>
        </p:nvSpPr>
        <p:spPr>
          <a:xfrm>
            <a:off x="323528" y="4869160"/>
            <a:ext cx="8491370" cy="1224136"/>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5538">
              <a:spcBef>
                <a:spcPts val="1200"/>
              </a:spcBef>
              <a:buClr>
                <a:schemeClr val="accent2">
                  <a:lumMod val="40000"/>
                  <a:lumOff val="60000"/>
                </a:schemeClr>
              </a:buClr>
              <a:buSzPct val="90000"/>
              <a:buFont typeface="Arial" panose="020B0604020202020204" pitchFamily="34" charset="0"/>
              <a:buChar char="•"/>
            </a:pPr>
            <a:r>
              <a:rPr lang="fr-FR" sz="2000" dirty="0">
                <a:solidFill>
                  <a:prstClr val="black"/>
                </a:solidFill>
                <a:cs typeface="Arial" panose="020B0604020202020204" pitchFamily="34" charset="0"/>
              </a:rPr>
              <a:t>Si non prévu dans le budget : </a:t>
            </a:r>
          </a:p>
          <a:p>
            <a:pPr marL="1412081" lvl="1">
              <a:spcBef>
                <a:spcPts val="6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Y a-t-il un coût ?</a:t>
            </a:r>
          </a:p>
          <a:p>
            <a:pPr marL="1412081" lvl="1">
              <a:spcBef>
                <a:spcPts val="600"/>
              </a:spcBef>
              <a:buClr>
                <a:schemeClr val="accent2">
                  <a:lumMod val="40000"/>
                  <a:lumOff val="60000"/>
                </a:schemeClr>
              </a:buClr>
              <a:buSzPct val="90000"/>
              <a:buFont typeface="Arial" panose="020B0604020202020204" pitchFamily="34" charset="0"/>
              <a:buChar char="•"/>
            </a:pPr>
            <a:r>
              <a:rPr lang="fr-FR" sz="1800" dirty="0">
                <a:solidFill>
                  <a:prstClr val="black"/>
                </a:solidFill>
                <a:cs typeface="Arial" panose="020B0604020202020204" pitchFamily="34" charset="0"/>
              </a:rPr>
              <a:t>Quelles ont les sources du financement</a:t>
            </a:r>
          </a:p>
        </p:txBody>
      </p:sp>
      <p:pic>
        <p:nvPicPr>
          <p:cNvPr id="10" name="Image 9">
            <a:extLst>
              <a:ext uri="{FF2B5EF4-FFF2-40B4-BE49-F238E27FC236}">
                <a16:creationId xmlns:a16="http://schemas.microsoft.com/office/drawing/2014/main" id="{C4306B1F-5194-4AAF-AD97-FE150192DD39}"/>
              </a:ext>
            </a:extLst>
          </p:cNvPr>
          <p:cNvPicPr>
            <a:picLocks noChangeAspect="1"/>
          </p:cNvPicPr>
          <p:nvPr/>
        </p:nvPicPr>
        <p:blipFill>
          <a:blip r:embed="rId4"/>
          <a:stretch>
            <a:fillRect/>
          </a:stretch>
        </p:blipFill>
        <p:spPr>
          <a:xfrm>
            <a:off x="7833188" y="89537"/>
            <a:ext cx="1223963" cy="933450"/>
          </a:xfrm>
          <a:prstGeom prst="rect">
            <a:avLst/>
          </a:prstGeom>
        </p:spPr>
      </p:pic>
    </p:spTree>
    <p:extLst>
      <p:ext uri="{BB962C8B-B14F-4D97-AF65-F5344CB8AC3E}">
        <p14:creationId xmlns:p14="http://schemas.microsoft.com/office/powerpoint/2010/main" val="31699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33D4F628-36D7-470B-9F95-D027E861F362}"/>
              </a:ext>
            </a:extLst>
          </p:cNvPr>
          <p:cNvSpPr txBox="1"/>
          <p:nvPr/>
        </p:nvSpPr>
        <p:spPr>
          <a:xfrm>
            <a:off x="540000" y="980728"/>
            <a:ext cx="8604000" cy="14157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
                <a:srgbClr val="3366FF"/>
              </a:buClr>
              <a:buSzTx/>
              <a:buFont typeface="Wingdings" panose="05000000000000000000" pitchFamily="2" charset="2"/>
              <a:buChar char="§"/>
              <a:tabLst/>
              <a:defRPr/>
            </a:pPr>
            <a:r>
              <a:rPr kumimoji="0" lang="fr-FR" sz="2200" b="0" i="0" u="none" strike="noStrike" kern="1200" cap="none" spc="0" normalizeH="0" baseline="0" noProof="0" dirty="0">
                <a:ln>
                  <a:noFill/>
                </a:ln>
                <a:solidFill>
                  <a:prstClr val="black"/>
                </a:solidFill>
                <a:effectLst/>
                <a:uLnTx/>
                <a:uFillTx/>
                <a:latin typeface="Arial"/>
                <a:cs typeface="Times New Roman"/>
              </a:rPr>
              <a:t>Modèles et exemples disponibles</a:t>
            </a:r>
          </a:p>
          <a:p>
            <a:pPr marL="342900" marR="0" lvl="0" indent="-342900" algn="just" defTabSz="914400" rtl="0" eaLnBrk="1" fontAlgn="auto" latinLnBrk="0" hangingPunct="1">
              <a:lnSpc>
                <a:spcPct val="100000"/>
              </a:lnSpc>
              <a:spcBef>
                <a:spcPts val="400"/>
              </a:spcBef>
              <a:spcAft>
                <a:spcPts val="0"/>
              </a:spcAft>
              <a:buClr>
                <a:srgbClr val="3366FF"/>
              </a:buClr>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Arial"/>
                <a:cs typeface="Times New Roman"/>
              </a:rPr>
              <a:t>Certaines parties déjà rédigées dans votre projet + livrables</a:t>
            </a:r>
          </a:p>
          <a:p>
            <a:pPr marL="342900" marR="0" lvl="0" indent="-342900" algn="just" defTabSz="914400" rtl="0" eaLnBrk="1" fontAlgn="auto" latinLnBrk="0" hangingPunct="1">
              <a:lnSpc>
                <a:spcPct val="100000"/>
              </a:lnSpc>
              <a:spcBef>
                <a:spcPts val="400"/>
              </a:spcBef>
              <a:spcAft>
                <a:spcPts val="0"/>
              </a:spcAft>
              <a:buClr>
                <a:srgbClr val="3366FF"/>
              </a:buClr>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Arial"/>
                <a:cs typeface="Times New Roman"/>
              </a:rPr>
              <a:t>Vous savez rédiger : décrire les données, les méthodes, …</a:t>
            </a:r>
          </a:p>
          <a:p>
            <a:pPr marL="342900" marR="0" lvl="0" indent="-342900" algn="just" defTabSz="914400" rtl="0" eaLnBrk="1" fontAlgn="auto" latinLnBrk="0" hangingPunct="1">
              <a:lnSpc>
                <a:spcPct val="100000"/>
              </a:lnSpc>
              <a:spcBef>
                <a:spcPts val="400"/>
              </a:spcBef>
              <a:spcAft>
                <a:spcPts val="0"/>
              </a:spcAft>
              <a:buClr>
                <a:srgbClr val="3366FF"/>
              </a:buClr>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Arial"/>
                <a:cs typeface="Times New Roman"/>
              </a:rPr>
              <a:t>Pas obligé de répondre à toutes les questions de la version 1</a:t>
            </a:r>
          </a:p>
        </p:txBody>
      </p:sp>
      <p:sp>
        <p:nvSpPr>
          <p:cNvPr id="7" name="Titre 1">
            <a:extLst>
              <a:ext uri="{FF2B5EF4-FFF2-40B4-BE49-F238E27FC236}">
                <a16:creationId xmlns:a16="http://schemas.microsoft.com/office/drawing/2014/main" id="{8E49A422-E8F9-4A43-8040-B4C93C2216C0}"/>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Peut être simple</a:t>
            </a:r>
          </a:p>
        </p:txBody>
      </p:sp>
      <p:pic>
        <p:nvPicPr>
          <p:cNvPr id="8" name="Image 7">
            <a:extLst>
              <a:ext uri="{FF2B5EF4-FFF2-40B4-BE49-F238E27FC236}">
                <a16:creationId xmlns:a16="http://schemas.microsoft.com/office/drawing/2014/main" id="{7FB29D87-253C-40FF-B9D0-D8BB32AE7C0E}"/>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7" name="ZoneTexte 26">
            <a:extLst>
              <a:ext uri="{FF2B5EF4-FFF2-40B4-BE49-F238E27FC236}">
                <a16:creationId xmlns:a16="http://schemas.microsoft.com/office/drawing/2014/main" id="{435098B5-5D08-4733-80ED-AA7785187D47}"/>
              </a:ext>
            </a:extLst>
          </p:cNvPr>
          <p:cNvSpPr txBox="1"/>
          <p:nvPr/>
        </p:nvSpPr>
        <p:spPr>
          <a:xfrm>
            <a:off x="540000" y="2413531"/>
            <a:ext cx="8604000" cy="10874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1" indent="-342900" algn="just" defTabSz="914400" rtl="0" eaLnBrk="1" fontAlgn="auto" latinLnBrk="0" hangingPunct="1">
              <a:lnSpc>
                <a:spcPct val="100000"/>
              </a:lnSpc>
              <a:spcBef>
                <a:spcPts val="600"/>
              </a:spcBef>
              <a:spcAft>
                <a:spcPts val="0"/>
              </a:spcAft>
              <a:buClr>
                <a:srgbClr val="3366FF"/>
              </a:buClr>
              <a:buSzTx/>
              <a:buFont typeface="Wingdings" panose="05000000000000000000" pitchFamily="2" charset="2"/>
              <a:buChar char="§"/>
              <a:tabLst/>
              <a:defRPr/>
            </a:pPr>
            <a:r>
              <a:rPr kumimoji="0" lang="fr-FR" sz="2200" b="0" i="0" u="none" strike="noStrike" kern="1200" cap="none" spc="0" normalizeH="0" baseline="0" noProof="0" dirty="0">
                <a:ln>
                  <a:noFill/>
                </a:ln>
                <a:solidFill>
                  <a:srgbClr val="3366FF"/>
                </a:solidFill>
                <a:effectLst/>
                <a:uLnTx/>
                <a:uFillTx/>
                <a:latin typeface="Arial"/>
                <a:ea typeface="Calibri"/>
                <a:cs typeface="Times New Roman"/>
              </a:rPr>
              <a:t>Vous disposez d’appui </a:t>
            </a:r>
            <a:r>
              <a:rPr kumimoji="0" lang="fr-FR" sz="2200" b="0" i="0" u="none" strike="noStrike" kern="1200" cap="none" spc="0" normalizeH="0" baseline="0" noProof="0" dirty="0">
                <a:ln>
                  <a:noFill/>
                </a:ln>
                <a:solidFill>
                  <a:prstClr val="black"/>
                </a:solidFill>
                <a:effectLst/>
                <a:uLnTx/>
                <a:uFillTx/>
                <a:latin typeface="Arial"/>
                <a:ea typeface="Calibri"/>
                <a:cs typeface="Times New Roman"/>
              </a:rPr>
              <a:t>: </a:t>
            </a:r>
            <a:r>
              <a:rPr kumimoji="0" lang="fr-FR" sz="2000" b="0" i="0" u="none" strike="noStrike" kern="1200" cap="none" spc="0" normalizeH="0" baseline="0" noProof="0" dirty="0">
                <a:ln>
                  <a:noFill/>
                </a:ln>
                <a:solidFill>
                  <a:prstClr val="black"/>
                </a:solidFill>
                <a:effectLst/>
                <a:uLnTx/>
                <a:uFillTx/>
                <a:latin typeface="Arial"/>
                <a:ea typeface="Calibri"/>
                <a:cs typeface="Times New Roman"/>
              </a:rPr>
              <a:t>DIST, DIMS, DJ, DPO, DSI, cellule APA</a:t>
            </a:r>
          </a:p>
          <a:p>
            <a:pPr marL="800100" marR="0" lvl="1" indent="-342900" algn="l" defTabSz="914400" rtl="0" eaLnBrk="1" fontAlgn="auto" latinLnBrk="0" hangingPunct="1">
              <a:lnSpc>
                <a:spcPct val="100000"/>
              </a:lnSpc>
              <a:spcBef>
                <a:spcPts val="4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Conseils, aide à la rédaction du PGD </a:t>
            </a:r>
            <a:r>
              <a:rPr kumimoji="0" lang="fr-FR" sz="1200" b="0" i="0" u="none" strike="noStrike" kern="1200" cap="none" spc="0" normalizeH="0" baseline="0" noProof="0" dirty="0">
                <a:ln>
                  <a:noFill/>
                </a:ln>
                <a:solidFill>
                  <a:prstClr val="black"/>
                </a:solidFill>
                <a:effectLst/>
                <a:uLnTx/>
                <a:uFillTx/>
                <a:latin typeface="Arial"/>
                <a:ea typeface="+mn-ea"/>
                <a:cs typeface="+mn-cs"/>
              </a:rPr>
              <a:t>(</a:t>
            </a:r>
            <a:r>
              <a:rPr kumimoji="0" lang="fr-FR" sz="1200" b="0" i="0" u="none" strike="noStrike" kern="0" cap="none" spc="0" normalizeH="0" baseline="0" noProof="0" dirty="0">
                <a:ln>
                  <a:noFill/>
                </a:ln>
                <a:solidFill>
                  <a:srgbClr val="E2007A"/>
                </a:solidFill>
                <a:effectLst/>
                <a:uLnTx/>
                <a:uFillTx/>
                <a:latin typeface="Arial"/>
                <a:ea typeface="+mn-ea"/>
                <a:cs typeface="Arial"/>
                <a:sym typeface="Arial"/>
                <a:hlinkClick r:id="rId4"/>
              </a:rPr>
              <a:t>Laurence.dedieu@cirad.fr</a:t>
            </a:r>
            <a:r>
              <a:rPr kumimoji="0" lang="fr-FR" sz="1200" b="0" i="0" u="none" strike="noStrike" kern="1200" cap="none" spc="0" normalizeH="0" baseline="0" noProof="0" dirty="0">
                <a:ln>
                  <a:noFill/>
                </a:ln>
                <a:solidFill>
                  <a:prstClr val="black"/>
                </a:solidFill>
                <a:effectLst/>
                <a:uLnTx/>
                <a:uFillTx/>
                <a:latin typeface="Arial"/>
                <a:ea typeface="+mn-ea"/>
                <a:cs typeface="+mn-cs"/>
              </a:rPr>
              <a:t>)</a:t>
            </a:r>
          </a:p>
          <a:p>
            <a:pPr marL="800100" marR="0" lvl="1" indent="-342900" algn="l" defTabSz="914400" rtl="0" eaLnBrk="1" fontAlgn="auto" latinLnBrk="0" hangingPunct="1">
              <a:lnSpc>
                <a:spcPct val="100000"/>
              </a:lnSpc>
              <a:spcBef>
                <a:spcPts val="4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Formations PGD </a:t>
            </a:r>
            <a:r>
              <a:rPr kumimoji="0" lang="fr-FR" sz="1600" b="0" i="0" u="none" strike="noStrike" kern="1200" cap="none" spc="0" normalizeH="0" baseline="0" noProof="0" dirty="0">
                <a:ln>
                  <a:noFill/>
                </a:ln>
                <a:solidFill>
                  <a:prstClr val="black"/>
                </a:solidFill>
                <a:effectLst/>
                <a:uLnTx/>
                <a:uFillTx/>
                <a:latin typeface="Arial"/>
                <a:ea typeface="+mn-ea"/>
                <a:cs typeface="+mn-cs"/>
              </a:rPr>
              <a:t>(Laurence Dedieu et Pauline Corbière)</a:t>
            </a:r>
          </a:p>
        </p:txBody>
      </p:sp>
      <p:grpSp>
        <p:nvGrpSpPr>
          <p:cNvPr id="2" name="Groupe 1">
            <a:extLst>
              <a:ext uri="{FF2B5EF4-FFF2-40B4-BE49-F238E27FC236}">
                <a16:creationId xmlns:a16="http://schemas.microsoft.com/office/drawing/2014/main" id="{4DB6460A-8E06-442E-97BF-C9159F10349A}"/>
              </a:ext>
            </a:extLst>
          </p:cNvPr>
          <p:cNvGrpSpPr/>
          <p:nvPr/>
        </p:nvGrpSpPr>
        <p:grpSpPr>
          <a:xfrm>
            <a:off x="540000" y="3356992"/>
            <a:ext cx="8506646" cy="2344618"/>
            <a:chOff x="540000" y="3356992"/>
            <a:chExt cx="8506646" cy="2344618"/>
          </a:xfrm>
        </p:grpSpPr>
        <p:sp>
          <p:nvSpPr>
            <p:cNvPr id="18" name="ZoneTexte 17">
              <a:extLst>
                <a:ext uri="{FF2B5EF4-FFF2-40B4-BE49-F238E27FC236}">
                  <a16:creationId xmlns:a16="http://schemas.microsoft.com/office/drawing/2014/main" id="{A05F45CA-45CD-4870-A639-A91083938B04}"/>
                </a:ext>
              </a:extLst>
            </p:cNvPr>
            <p:cNvSpPr txBox="1"/>
            <p:nvPr/>
          </p:nvSpPr>
          <p:spPr>
            <a:xfrm>
              <a:off x="540000" y="3501008"/>
              <a:ext cx="8506646" cy="220060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1" indent="-342900" algn="just" defTabSz="914400" rtl="0" eaLnBrk="1" fontAlgn="auto" latinLnBrk="0" hangingPunct="1">
                <a:lnSpc>
                  <a:spcPct val="100000"/>
                </a:lnSpc>
                <a:spcBef>
                  <a:spcPts val="600"/>
                </a:spcBef>
                <a:spcAft>
                  <a:spcPts val="0"/>
                </a:spcAft>
                <a:buClr>
                  <a:srgbClr val="3366FF"/>
                </a:buClr>
                <a:buSzTx/>
                <a:buFont typeface="Wingdings" panose="05000000000000000000" pitchFamily="2" charset="2"/>
                <a:buChar char="§"/>
                <a:tabLst/>
                <a:defRPr/>
              </a:pPr>
              <a:r>
                <a:rPr kumimoji="0" lang="fr-FR" sz="2200" b="0" i="0" u="none" strike="noStrike" kern="1200" cap="none" spc="0" normalizeH="0" baseline="0" noProof="0" dirty="0">
                  <a:ln>
                    <a:noFill/>
                  </a:ln>
                  <a:solidFill>
                    <a:srgbClr val="3366FF"/>
                  </a:solidFill>
                  <a:effectLst/>
                  <a:uLnTx/>
                  <a:uFillTx/>
                  <a:latin typeface="Arial"/>
                  <a:ea typeface="Calibri"/>
                  <a:cs typeface="Times New Roman"/>
                </a:rPr>
                <a:t>Sites d’information et d’outils</a:t>
              </a:r>
            </a:p>
            <a:p>
              <a:pPr marL="742950" marR="0" lvl="1" indent="-285750" algn="l" defTabSz="914400" rtl="0" eaLnBrk="1" fontAlgn="auto" latinLnBrk="0" hangingPunct="1">
                <a:lnSpc>
                  <a:spcPct val="100000"/>
                </a:lnSpc>
                <a:spcBef>
                  <a:spcPts val="300"/>
                </a:spcBef>
                <a:spcAft>
                  <a:spcPts val="0"/>
                </a:spcAft>
                <a:buClr>
                  <a:srgbClr val="E2007A">
                    <a:lumMod val="60000"/>
                    <a:lumOff val="40000"/>
                  </a:srgbClr>
                </a:buClr>
                <a:buSzPct val="9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Intranet Data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5"/>
                </a:rPr>
                <a:t>https://intranet-data.cirad.fr/</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r>
                <a:rPr kumimoji="0" lang="fr-FR" sz="1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fr-FR" sz="1800" b="0" i="0" u="none" strike="noStrike" kern="1200" cap="none" spc="0" normalizeH="0" baseline="0" noProof="0" dirty="0">
                  <a:ln>
                    <a:noFill/>
                  </a:ln>
                  <a:solidFill>
                    <a:prstClr val="black"/>
                  </a:solidFill>
                  <a:effectLst/>
                  <a:uLnTx/>
                  <a:uFillTx/>
                  <a:latin typeface="Arial"/>
                  <a:ea typeface="+mn-ea"/>
                  <a:cs typeface="+mn-cs"/>
                </a:rPr>
                <a:t>modèles PGD format Word et Excel</a:t>
              </a:r>
            </a:p>
            <a:p>
              <a:pPr marL="742950" marR="0" lvl="1" indent="-28575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CoopIST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6"/>
                </a:rPr>
                <a:t>https://coop-ist.cirad.fr/gerer-des-donnees</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RGPD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7"/>
                </a:rPr>
                <a:t>https://intranet-rgpd.cirad.fr/</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Gestion de projets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8"/>
                </a:rPr>
                <a:t>https://collaboratif.cirad.fr/share/page/site/GestionProjet/dashboard</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Calibri"/>
                  <a:cs typeface="Times New Roman"/>
                </a:rPr>
                <a:t>DMP </a:t>
              </a:r>
              <a:r>
                <a:rPr kumimoji="0" lang="fr-FR" sz="1800" b="0" i="0" u="none" strike="noStrike" kern="1200" cap="none" spc="0" normalizeH="0" baseline="0" noProof="0" dirty="0" err="1">
                  <a:ln>
                    <a:noFill/>
                  </a:ln>
                  <a:solidFill>
                    <a:prstClr val="black"/>
                  </a:solidFill>
                  <a:effectLst/>
                  <a:uLnTx/>
                  <a:uFillTx/>
                  <a:latin typeface="Arial"/>
                  <a:ea typeface="Calibri"/>
                  <a:cs typeface="Times New Roman"/>
                </a:rPr>
                <a:t>OPIDoR</a:t>
              </a:r>
              <a:r>
                <a:rPr kumimoji="0" lang="fr-FR" sz="1800" b="0" i="0" u="none" strike="noStrike" kern="1200" cap="none" spc="0" normalizeH="0" baseline="0" noProof="0" dirty="0">
                  <a:ln>
                    <a:noFill/>
                  </a:ln>
                  <a:solidFill>
                    <a:prstClr val="black"/>
                  </a:solidFill>
                  <a:effectLst/>
                  <a:uLnTx/>
                  <a:uFillTx/>
                  <a:latin typeface="Arial"/>
                  <a:ea typeface="Calibri"/>
                  <a:cs typeface="Times New Roman"/>
                </a:rPr>
                <a:t> : outil de rédaction en ligne </a:t>
              </a:r>
              <a:r>
                <a:rPr kumimoji="0" lang="fr-FR" sz="1200" b="0" i="0" u="none" strike="noStrike" kern="1200" cap="none" spc="0" normalizeH="0" baseline="0" noProof="0" dirty="0">
                  <a:ln>
                    <a:noFill/>
                  </a:ln>
                  <a:solidFill>
                    <a:srgbClr val="0070C0"/>
                  </a:solidFill>
                  <a:effectLst/>
                  <a:uLnTx/>
                  <a:uFillTx/>
                  <a:latin typeface="Arial"/>
                  <a:ea typeface="Calibri"/>
                  <a:cs typeface="Times New Roman"/>
                  <a:hlinkClick r:id="rId9"/>
                </a:rPr>
                <a:t>https://dmp.opidor.fr/</a:t>
              </a:r>
              <a:endParaRPr kumimoji="0" lang="fr-FR" sz="1200" b="0" i="0" u="none" strike="noStrike" kern="1200" cap="none" spc="0" normalizeH="0" baseline="0" noProof="0" dirty="0">
                <a:ln>
                  <a:noFill/>
                </a:ln>
                <a:solidFill>
                  <a:srgbClr val="0070C0"/>
                </a:solidFill>
                <a:effectLst/>
                <a:uLnTx/>
                <a:uFillTx/>
                <a:latin typeface="Arial"/>
                <a:ea typeface="+mn-ea"/>
                <a:cs typeface="Times New Roman"/>
              </a:endParaRPr>
            </a:p>
          </p:txBody>
        </p:sp>
        <p:pic>
          <p:nvPicPr>
            <p:cNvPr id="9" name="Image 8">
              <a:extLst>
                <a:ext uri="{FF2B5EF4-FFF2-40B4-BE49-F238E27FC236}">
                  <a16:creationId xmlns:a16="http://schemas.microsoft.com/office/drawing/2014/main" id="{49160D5D-63AE-48EA-9D51-733512CB95B2}"/>
                </a:ext>
              </a:extLst>
            </p:cNvPr>
            <p:cNvPicPr>
              <a:picLocks noChangeAspect="1"/>
            </p:cNvPicPr>
            <p:nvPr/>
          </p:nvPicPr>
          <p:blipFill>
            <a:blip r:embed="rId10"/>
            <a:stretch>
              <a:fillRect/>
            </a:stretch>
          </p:blipFill>
          <p:spPr>
            <a:xfrm>
              <a:off x="6804248" y="3356992"/>
              <a:ext cx="1689286" cy="545538"/>
            </a:xfrm>
            <a:prstGeom prst="rect">
              <a:avLst/>
            </a:prstGeom>
          </p:spPr>
        </p:pic>
      </p:grpSp>
      <p:grpSp>
        <p:nvGrpSpPr>
          <p:cNvPr id="3" name="Groupe 2">
            <a:extLst>
              <a:ext uri="{FF2B5EF4-FFF2-40B4-BE49-F238E27FC236}">
                <a16:creationId xmlns:a16="http://schemas.microsoft.com/office/drawing/2014/main" id="{D4800427-7EAE-4CF3-80EA-0B420690493E}"/>
              </a:ext>
            </a:extLst>
          </p:cNvPr>
          <p:cNvGrpSpPr/>
          <p:nvPr/>
        </p:nvGrpSpPr>
        <p:grpSpPr>
          <a:xfrm>
            <a:off x="540000" y="5517232"/>
            <a:ext cx="8596165" cy="1306920"/>
            <a:chOff x="540000" y="5517232"/>
            <a:chExt cx="8596165" cy="1306920"/>
          </a:xfrm>
        </p:grpSpPr>
        <p:sp>
          <p:nvSpPr>
            <p:cNvPr id="24" name="ZoneTexte 23">
              <a:extLst>
                <a:ext uri="{FF2B5EF4-FFF2-40B4-BE49-F238E27FC236}">
                  <a16:creationId xmlns:a16="http://schemas.microsoft.com/office/drawing/2014/main" id="{7F4C016F-765A-4DBE-B48F-BA75325CB87B}"/>
                </a:ext>
              </a:extLst>
            </p:cNvPr>
            <p:cNvSpPr txBox="1"/>
            <p:nvPr/>
          </p:nvSpPr>
          <p:spPr>
            <a:xfrm>
              <a:off x="540000" y="5733256"/>
              <a:ext cx="8550292" cy="69249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marR="0" lvl="1" indent="-342900" algn="just" defTabSz="914400" rtl="0" eaLnBrk="1" fontAlgn="auto" latinLnBrk="0" hangingPunct="1">
                <a:lnSpc>
                  <a:spcPct val="100000"/>
                </a:lnSpc>
                <a:spcBef>
                  <a:spcPts val="600"/>
                </a:spcBef>
                <a:spcAft>
                  <a:spcPts val="0"/>
                </a:spcAft>
                <a:buClr>
                  <a:srgbClr val="3366FF"/>
                </a:buClr>
                <a:buSzTx/>
                <a:buFont typeface="Wingdings" panose="05000000000000000000" pitchFamily="2" charset="2"/>
                <a:buChar char="§"/>
                <a:tabLst/>
                <a:defRPr/>
              </a:pPr>
              <a:r>
                <a:rPr kumimoji="0" lang="fr-FR" sz="2200" b="0" i="0" u="none" strike="noStrike" kern="1200" cap="none" spc="0" normalizeH="0" baseline="0" noProof="0" dirty="0">
                  <a:ln>
                    <a:noFill/>
                  </a:ln>
                  <a:solidFill>
                    <a:srgbClr val="3366FF"/>
                  </a:solidFill>
                  <a:effectLst/>
                  <a:uLnTx/>
                  <a:uFillTx/>
                  <a:latin typeface="Arial"/>
                  <a:ea typeface="Calibri"/>
                  <a:cs typeface="Times New Roman"/>
                </a:rPr>
                <a:t>Entrepôt de données institutionnel</a:t>
              </a:r>
              <a:r>
                <a:rPr kumimoji="0" lang="fr-FR" sz="2000" b="0" i="0" u="none" strike="noStrike" kern="1200" cap="none" spc="-80" normalizeH="0" baseline="0" noProof="0" dirty="0">
                  <a:ln>
                    <a:noFill/>
                  </a:ln>
                  <a:solidFill>
                    <a:srgbClr val="0070C0"/>
                  </a:solidFill>
                  <a:effectLst/>
                  <a:uLnTx/>
                  <a:uFillTx/>
                  <a:latin typeface="Arial"/>
                  <a:ea typeface="+mn-ea"/>
                  <a:cs typeface="Times New Roman"/>
                </a:rPr>
                <a: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11"/>
                </a:rPr>
                <a:t>https://dataverse.cirad.fr/</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p>
            <a:p>
              <a:pPr marL="2743200" marR="0" lvl="7" indent="0" algn="just" defTabSz="914400" rtl="0" eaLnBrk="1" fontAlgn="auto" latinLnBrk="0" hangingPunct="1">
                <a:lnSpc>
                  <a:spcPct val="100000"/>
                </a:lnSpc>
                <a:spcBef>
                  <a:spcPts val="600"/>
                </a:spcBef>
                <a:spcAft>
                  <a:spcPts val="0"/>
                </a:spcAft>
                <a:buClr>
                  <a:srgbClr val="3366FF"/>
                </a:buClr>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12"/>
                </a:rPr>
                <a:t>dataverse@cirad.fr</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Image 9">
              <a:extLst>
                <a:ext uri="{FF2B5EF4-FFF2-40B4-BE49-F238E27FC236}">
                  <a16:creationId xmlns:a16="http://schemas.microsoft.com/office/drawing/2014/main" id="{0B9A13DD-0A3B-4D0B-BB2C-14AC452995AA}"/>
                </a:ext>
              </a:extLst>
            </p:cNvPr>
            <p:cNvPicPr>
              <a:picLocks noChangeAspect="1"/>
            </p:cNvPicPr>
            <p:nvPr/>
          </p:nvPicPr>
          <p:blipFill>
            <a:blip r:embed="rId13"/>
            <a:stretch>
              <a:fillRect/>
            </a:stretch>
          </p:blipFill>
          <p:spPr>
            <a:xfrm>
              <a:off x="7088794" y="5517232"/>
              <a:ext cx="2047371" cy="1306920"/>
            </a:xfrm>
            <a:prstGeom prst="rect">
              <a:avLst/>
            </a:prstGeom>
          </p:spPr>
        </p:pic>
      </p:grpSp>
    </p:spTree>
    <p:extLst>
      <p:ext uri="{BB962C8B-B14F-4D97-AF65-F5344CB8AC3E}">
        <p14:creationId xmlns:p14="http://schemas.microsoft.com/office/powerpoint/2010/main" val="277815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5358" y="1772816"/>
            <a:ext cx="8550291" cy="3312368"/>
          </a:xfrm>
        </p:spPr>
        <p:txBody>
          <a:bodyPr>
            <a:noAutofit/>
          </a:bodyPr>
          <a:lstStyle/>
          <a:p>
            <a:pPr marL="873919" indent="0" defTabSz="914400">
              <a:spcBef>
                <a:spcPts val="1200"/>
              </a:spcBef>
              <a:spcAft>
                <a:spcPts val="1200"/>
              </a:spcAft>
              <a:buClr>
                <a:srgbClr val="B84356"/>
              </a:buClr>
              <a:buNone/>
              <a:defRPr/>
            </a:pPr>
            <a:r>
              <a:rPr lang="fr-FR" sz="1800" dirty="0">
                <a:cs typeface="Calibri" panose="020F0502020204030204" pitchFamily="34" charset="0"/>
                <a:hlinkClick r:id="rId3"/>
              </a:rPr>
              <a:t>Le coût de la gestion des données. </a:t>
            </a:r>
            <a:endParaRPr lang="fr-FR" sz="1800" dirty="0">
              <a:cs typeface="Calibri" panose="020F0502020204030204" pitchFamily="34" charset="0"/>
            </a:endParaRPr>
          </a:p>
          <a:p>
            <a:pPr marL="873919" lvl="0" indent="0" defTabSz="914400">
              <a:spcBef>
                <a:spcPts val="1200"/>
              </a:spcBef>
              <a:spcAft>
                <a:spcPts val="1200"/>
              </a:spcAft>
              <a:buClr>
                <a:srgbClr val="B84356"/>
              </a:buClr>
              <a:buNone/>
              <a:defRPr/>
            </a:pPr>
            <a:r>
              <a:rPr lang="fr-FR" sz="1800" dirty="0">
                <a:solidFill>
                  <a:prstClr val="black"/>
                </a:solidFill>
                <a:cs typeface="Calibri" panose="020F0502020204030204" pitchFamily="34" charset="0"/>
                <a:hlinkClick r:id="rId4"/>
              </a:rPr>
              <a:t>https://www.jisc.ac.uk/guides/rdm-toolkit/costing</a:t>
            </a:r>
            <a:r>
              <a:rPr lang="fr-FR" sz="1800" dirty="0">
                <a:solidFill>
                  <a:prstClr val="black"/>
                </a:solidFill>
                <a:cs typeface="Calibri" panose="020F0502020204030204" pitchFamily="34" charset="0"/>
              </a:rPr>
              <a:t> </a:t>
            </a:r>
          </a:p>
          <a:p>
            <a:pPr marL="873919" lvl="0" indent="0">
              <a:spcBef>
                <a:spcPts val="1200"/>
              </a:spcBef>
              <a:spcAft>
                <a:spcPts val="1200"/>
              </a:spcAft>
              <a:buClr>
                <a:srgbClr val="B84356"/>
              </a:buClr>
              <a:buNone/>
              <a:defRPr/>
            </a:pPr>
            <a:r>
              <a:rPr lang="fr-FR" sz="1800" dirty="0">
                <a:solidFill>
                  <a:prstClr val="black"/>
                </a:solidFill>
                <a:cs typeface="Calibri" panose="020F0502020204030204" pitchFamily="34" charset="0"/>
                <a:hlinkClick r:id="rId5"/>
              </a:rPr>
              <a:t>https://ukdataservice.ac.uk/learning-hub/research-data-management/plan-to-share/costing/</a:t>
            </a:r>
            <a:endParaRPr lang="fr-FR" sz="1800" dirty="0">
              <a:solidFill>
                <a:prstClr val="black"/>
              </a:solidFill>
              <a:cs typeface="Calibri" panose="020F0502020204030204" pitchFamily="34" charset="0"/>
            </a:endParaRPr>
          </a:p>
          <a:p>
            <a:pPr marL="873919" indent="0">
              <a:spcBef>
                <a:spcPts val="1200"/>
              </a:spcBef>
              <a:spcAft>
                <a:spcPts val="1200"/>
              </a:spcAft>
              <a:buClr>
                <a:srgbClr val="B84356"/>
              </a:buClr>
              <a:buNone/>
              <a:defRPr/>
            </a:pPr>
            <a:r>
              <a:rPr lang="fr-FR" sz="1800" dirty="0">
                <a:solidFill>
                  <a:prstClr val="black"/>
                </a:solidFill>
                <a:cs typeface="Calibri" panose="020F0502020204030204" pitchFamily="34" charset="0"/>
                <a:hlinkClick r:id="rId6"/>
              </a:rPr>
              <a:t>https://www.ukdataservice.ac.uk/media/622368/costingtool.pdf</a:t>
            </a:r>
            <a:r>
              <a:rPr lang="fr-FR" sz="1800" dirty="0">
                <a:solidFill>
                  <a:prstClr val="black"/>
                </a:solidFill>
                <a:cs typeface="Calibri" panose="020F0502020204030204" pitchFamily="34" charset="0"/>
              </a:rPr>
              <a:t> </a:t>
            </a:r>
          </a:p>
          <a:p>
            <a:pPr marL="873919" lvl="0" indent="0">
              <a:spcBef>
                <a:spcPts val="1200"/>
              </a:spcBef>
              <a:spcAft>
                <a:spcPts val="1200"/>
              </a:spcAft>
              <a:buClr>
                <a:srgbClr val="B84356"/>
              </a:buClr>
              <a:buNone/>
              <a:defRPr/>
            </a:pPr>
            <a:r>
              <a:rPr lang="fr-FR" sz="1800" dirty="0">
                <a:cs typeface="Calibri" panose="020F0502020204030204" pitchFamily="34" charset="0"/>
                <a:hlinkClick r:id="rId7"/>
              </a:rPr>
              <a:t>https://bbf.enssib.fr/consulter/bbf-2021-00-0000-057</a:t>
            </a:r>
            <a:endParaRPr lang="fr-FR" sz="1800" dirty="0">
              <a:solidFill>
                <a:prstClr val="black"/>
              </a:solidFill>
              <a:cs typeface="Arial" panose="020B0604020202020204" pitchFamily="34" charset="0"/>
            </a:endParaRPr>
          </a:p>
        </p:txBody>
      </p:sp>
      <p:sp>
        <p:nvSpPr>
          <p:cNvPr id="13" name="Titre 1">
            <a:extLst>
              <a:ext uri="{FF2B5EF4-FFF2-40B4-BE49-F238E27FC236}">
                <a16:creationId xmlns:a16="http://schemas.microsoft.com/office/drawing/2014/main" id="{C165EFDD-D0EA-4C53-9067-0AF0DBA8AEED}"/>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6. Ressources</a:t>
            </a:r>
          </a:p>
        </p:txBody>
      </p:sp>
      <p:sp>
        <p:nvSpPr>
          <p:cNvPr id="4" name="Espace réservé du contenu 2">
            <a:extLst>
              <a:ext uri="{FF2B5EF4-FFF2-40B4-BE49-F238E27FC236}">
                <a16:creationId xmlns:a16="http://schemas.microsoft.com/office/drawing/2014/main" id="{B50EBCD5-3C2E-4437-B54E-01BE6DD10CDC}"/>
              </a:ext>
            </a:extLst>
          </p:cNvPr>
          <p:cNvSpPr txBox="1">
            <a:spLocks/>
          </p:cNvSpPr>
          <p:nvPr/>
        </p:nvSpPr>
        <p:spPr>
          <a:xfrm>
            <a:off x="540000" y="1080000"/>
            <a:ext cx="8208464" cy="47679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Clr>
                <a:schemeClr val="accent2">
                  <a:lumMod val="60000"/>
                  <a:lumOff val="40000"/>
                </a:schemeClr>
              </a:buClr>
              <a:buFont typeface="Wingdings" panose="05000000000000000000" pitchFamily="2" charset="2"/>
              <a:buChar char="Ø"/>
              <a:defRPr/>
            </a:pPr>
            <a:r>
              <a:rPr lang="fr-FR" sz="2400" dirty="0">
                <a:solidFill>
                  <a:srgbClr val="0066FF"/>
                </a:solidFill>
                <a:cs typeface="Arial" panose="020B0604020202020204" pitchFamily="34" charset="0"/>
              </a:rPr>
              <a:t>Guide et outils d’évaluation des couts</a:t>
            </a:r>
          </a:p>
        </p:txBody>
      </p:sp>
      <p:pic>
        <p:nvPicPr>
          <p:cNvPr id="5" name="Image 4">
            <a:extLst>
              <a:ext uri="{FF2B5EF4-FFF2-40B4-BE49-F238E27FC236}">
                <a16:creationId xmlns:a16="http://schemas.microsoft.com/office/drawing/2014/main" id="{72BC6928-D8F1-443D-BBF5-6153A721837B}"/>
              </a:ext>
            </a:extLst>
          </p:cNvPr>
          <p:cNvPicPr>
            <a:picLocks noChangeAspect="1"/>
          </p:cNvPicPr>
          <p:nvPr/>
        </p:nvPicPr>
        <p:blipFill>
          <a:blip r:embed="rId8"/>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D785A841-5D70-4D94-82A9-FA5EA3066135}"/>
              </a:ext>
            </a:extLst>
          </p:cNvPr>
          <p:cNvPicPr>
            <a:picLocks noChangeAspect="1"/>
          </p:cNvPicPr>
          <p:nvPr/>
        </p:nvPicPr>
        <p:blipFill>
          <a:blip r:embed="rId9"/>
          <a:stretch>
            <a:fillRect/>
          </a:stretch>
        </p:blipFill>
        <p:spPr>
          <a:xfrm>
            <a:off x="7833188" y="89537"/>
            <a:ext cx="1223963" cy="933450"/>
          </a:xfrm>
          <a:prstGeom prst="rect">
            <a:avLst/>
          </a:prstGeom>
        </p:spPr>
      </p:pic>
    </p:spTree>
    <p:extLst>
      <p:ext uri="{BB962C8B-B14F-4D97-AF65-F5344CB8AC3E}">
        <p14:creationId xmlns:p14="http://schemas.microsoft.com/office/powerpoint/2010/main" val="335153870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0F466CED-FFA0-4F99-B1A2-7E4A138A3694}"/>
              </a:ext>
            </a:extLst>
          </p:cNvPr>
          <p:cNvSpPr txBox="1">
            <a:spLocks/>
          </p:cNvSpPr>
          <p:nvPr/>
        </p:nvSpPr>
        <p:spPr>
          <a:xfrm>
            <a:off x="0" y="2"/>
            <a:ext cx="9144000"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6. Exemple du </a:t>
            </a:r>
            <a:r>
              <a:rPr lang="fr-FR" sz="3800" dirty="0">
                <a:solidFill>
                  <a:srgbClr val="C00000"/>
                </a:solidFill>
                <a:latin typeface="Arial" panose="020B0604020202020204" pitchFamily="34" charset="0"/>
                <a:cs typeface="Arial" panose="020B0604020202020204" pitchFamily="34" charset="0"/>
              </a:rPr>
              <a:t>projet </a:t>
            </a:r>
            <a:r>
              <a:rPr lang="fr-FR" sz="3800" dirty="0" err="1">
                <a:solidFill>
                  <a:srgbClr val="C00000"/>
                </a:solidFill>
                <a:latin typeface="Arial" panose="020B0604020202020204" pitchFamily="34" charset="0"/>
                <a:cs typeface="Arial" panose="020B0604020202020204" pitchFamily="34" charset="0"/>
              </a:rPr>
              <a:t>POdePO</a:t>
            </a:r>
            <a:r>
              <a:rPr lang="fr-FR" sz="3800" dirty="0">
                <a:solidFill>
                  <a:srgbClr val="C00000"/>
                </a:solidFill>
                <a:latin typeface="Arial" panose="020B0604020202020204" pitchFamily="34" charset="0"/>
                <a:cs typeface="Arial" panose="020B0604020202020204" pitchFamily="34" charset="0"/>
              </a:rPr>
              <a:t> Bourget  </a:t>
            </a:r>
          </a:p>
        </p:txBody>
      </p:sp>
      <p:pic>
        <p:nvPicPr>
          <p:cNvPr id="15" name="Image 14">
            <a:extLst>
              <a:ext uri="{FF2B5EF4-FFF2-40B4-BE49-F238E27FC236}">
                <a16:creationId xmlns:a16="http://schemas.microsoft.com/office/drawing/2014/main" id="{3741A1AD-AE0F-444B-9EC5-51F0CF7F4F54}"/>
              </a:ext>
            </a:extLst>
          </p:cNvPr>
          <p:cNvPicPr>
            <a:picLocks noChangeAspect="1"/>
          </p:cNvPicPr>
          <p:nvPr/>
        </p:nvPicPr>
        <p:blipFill>
          <a:blip r:embed="rId3"/>
          <a:stretch>
            <a:fillRect/>
          </a:stretch>
        </p:blipFill>
        <p:spPr>
          <a:xfrm>
            <a:off x="7884541" y="695350"/>
            <a:ext cx="1223963" cy="933450"/>
          </a:xfrm>
          <a:prstGeom prst="rect">
            <a:avLst/>
          </a:prstGeom>
        </p:spPr>
      </p:pic>
      <p:pic>
        <p:nvPicPr>
          <p:cNvPr id="23" name="Image 22">
            <a:extLst>
              <a:ext uri="{FF2B5EF4-FFF2-40B4-BE49-F238E27FC236}">
                <a16:creationId xmlns:a16="http://schemas.microsoft.com/office/drawing/2014/main" id="{F278770D-9AE8-4EAB-B4D3-3FF37304966F}"/>
              </a:ext>
            </a:extLst>
          </p:cNvPr>
          <p:cNvPicPr>
            <a:picLocks noChangeAspect="1"/>
          </p:cNvPicPr>
          <p:nvPr/>
        </p:nvPicPr>
        <p:blipFill>
          <a:blip r:embed="rId4"/>
          <a:stretch>
            <a:fillRect/>
          </a:stretch>
        </p:blipFill>
        <p:spPr>
          <a:xfrm>
            <a:off x="332232" y="1658351"/>
            <a:ext cx="8758059" cy="3996820"/>
          </a:xfrm>
          <a:prstGeom prst="rect">
            <a:avLst/>
          </a:prstGeom>
        </p:spPr>
      </p:pic>
      <p:sp>
        <p:nvSpPr>
          <p:cNvPr id="24" name="ZoneTexte 23">
            <a:extLst>
              <a:ext uri="{FF2B5EF4-FFF2-40B4-BE49-F238E27FC236}">
                <a16:creationId xmlns:a16="http://schemas.microsoft.com/office/drawing/2014/main" id="{C9491BDD-F1C3-4D06-8C27-212804AECB0D}"/>
              </a:ext>
            </a:extLst>
          </p:cNvPr>
          <p:cNvSpPr txBox="1"/>
          <p:nvPr/>
        </p:nvSpPr>
        <p:spPr>
          <a:xfrm>
            <a:off x="4932040" y="6260529"/>
            <a:ext cx="3168351" cy="27699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defRPr/>
            </a:pPr>
            <a:r>
              <a:rPr lang="fr-FR" sz="1200" dirty="0">
                <a:solidFill>
                  <a:prstClr val="black"/>
                </a:solidFill>
                <a:sym typeface="Wingdings" panose="05000000000000000000" pitchFamily="2" charset="2"/>
                <a:hlinkClick r:id="rId5"/>
              </a:rPr>
              <a:t>https://dmp.opidor.fr/plans/12770/export.pdf</a:t>
            </a:r>
            <a:r>
              <a:rPr lang="fr-FR" sz="1200" dirty="0">
                <a:solidFill>
                  <a:prstClr val="black"/>
                </a:solidFill>
                <a:sym typeface="Wingdings" panose="05000000000000000000" pitchFamily="2" charset="2"/>
              </a:rPr>
              <a:t>  </a:t>
            </a:r>
            <a:endParaRPr kumimoji="0" lang="fr-FR" sz="1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p:txBody>
      </p:sp>
      <p:pic>
        <p:nvPicPr>
          <p:cNvPr id="25" name="Image 24">
            <a:extLst>
              <a:ext uri="{FF2B5EF4-FFF2-40B4-BE49-F238E27FC236}">
                <a16:creationId xmlns:a16="http://schemas.microsoft.com/office/drawing/2014/main" id="{16DBFF3A-A455-4F61-9A63-B814F0619CB2}"/>
              </a:ext>
            </a:extLst>
          </p:cNvPr>
          <p:cNvPicPr>
            <a:picLocks noChangeAspect="1"/>
          </p:cNvPicPr>
          <p:nvPr/>
        </p:nvPicPr>
        <p:blipFill>
          <a:blip r:embed="rId6"/>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8953875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2AACA468-1A7B-4AA4-A89E-D9BE8DFF6435}"/>
              </a:ext>
            </a:extLst>
          </p:cNvPr>
          <p:cNvGrpSpPr/>
          <p:nvPr/>
        </p:nvGrpSpPr>
        <p:grpSpPr>
          <a:xfrm>
            <a:off x="5938" y="6464300"/>
            <a:ext cx="9120556" cy="435904"/>
            <a:chOff x="5938" y="6464300"/>
            <a:chExt cx="9120556" cy="435904"/>
          </a:xfrm>
        </p:grpSpPr>
        <p:pic>
          <p:nvPicPr>
            <p:cNvPr id="38" name="Image 37">
              <a:extLst>
                <a:ext uri="{FF2B5EF4-FFF2-40B4-BE49-F238E27FC236}">
                  <a16:creationId xmlns:a16="http://schemas.microsoft.com/office/drawing/2014/main" id="{EB51AADD-9F16-44C1-85F0-1EBF54F9F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9" name="Espace réservé du numéro de diapositive 4">
              <a:extLst>
                <a:ext uri="{FF2B5EF4-FFF2-40B4-BE49-F238E27FC236}">
                  <a16:creationId xmlns:a16="http://schemas.microsoft.com/office/drawing/2014/main" id="{A710373D-D594-45C1-9048-92E8870EFE7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9" name="ZoneTexte 28">
            <a:extLst>
              <a:ext uri="{FF2B5EF4-FFF2-40B4-BE49-F238E27FC236}">
                <a16:creationId xmlns:a16="http://schemas.microsoft.com/office/drawing/2014/main" id="{B7CAC12E-35D4-4B21-8DA3-E638D5588121}"/>
              </a:ext>
            </a:extLst>
          </p:cNvPr>
          <p:cNvSpPr txBox="1"/>
          <p:nvPr/>
        </p:nvSpPr>
        <p:spPr>
          <a:xfrm>
            <a:off x="540000" y="1080000"/>
            <a:ext cx="8387731" cy="430887"/>
          </a:xfrm>
          <a:prstGeom prst="rect">
            <a:avLst/>
          </a:prstGeom>
          <a:noFill/>
        </p:spPr>
        <p:txBody>
          <a:bodyPr wrap="square" rtlCol="0">
            <a:spAutoFit/>
          </a:bodyPr>
          <a:lstStyle/>
          <a:p>
            <a:pPr>
              <a:defRPr/>
            </a:pPr>
            <a:r>
              <a:rPr kumimoji="0" lang="fr-FR" sz="2200" b="0"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PGD du projet </a:t>
            </a:r>
            <a:r>
              <a:rPr kumimoji="0" lang="fr-FR" sz="2200" b="1"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REPAIR:</a:t>
            </a:r>
            <a:r>
              <a:rPr kumimoji="0" lang="fr-FR" sz="2000" b="1"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 </a:t>
            </a:r>
            <a:r>
              <a:rPr lang="fr-FR" sz="1400" dirty="0">
                <a:solidFill>
                  <a:prstClr val="black"/>
                </a:solidFill>
                <a:sym typeface="Wingdings" panose="05000000000000000000" pitchFamily="2" charset="2"/>
                <a:hlinkClick r:id="rId4"/>
              </a:rPr>
              <a:t>https://zenodo.org/record/1438301#.YZPTkLrjKUn</a:t>
            </a:r>
            <a:r>
              <a:rPr kumimoji="0" lang="fr-FR" sz="2000" b="1"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 </a:t>
            </a:r>
            <a:endParaRPr kumimoji="0" lang="fr-FR" sz="1400" b="0" i="0" u="none" strike="noStrike" kern="1200" cap="none" spc="0" normalizeH="0" baseline="0" noProof="0" dirty="0">
              <a:ln>
                <a:noFill/>
              </a:ln>
              <a:solidFill>
                <a:prstClr val="black"/>
              </a:solidFill>
              <a:effectLst/>
              <a:uLnTx/>
              <a:uFillTx/>
              <a:ea typeface="+mn-ea"/>
              <a:cs typeface="+mn-cs"/>
            </a:endParaRPr>
          </a:p>
        </p:txBody>
      </p:sp>
      <p:sp>
        <p:nvSpPr>
          <p:cNvPr id="17" name="Titre 1">
            <a:extLst>
              <a:ext uri="{FF2B5EF4-FFF2-40B4-BE49-F238E27FC236}">
                <a16:creationId xmlns:a16="http://schemas.microsoft.com/office/drawing/2014/main" id="{0F466CED-FFA0-4F99-B1A2-7E4A138A3694}"/>
              </a:ext>
            </a:extLst>
          </p:cNvPr>
          <p:cNvSpPr txBox="1">
            <a:spLocks/>
          </p:cNvSpPr>
          <p:nvPr/>
        </p:nvSpPr>
        <p:spPr>
          <a:xfrm>
            <a:off x="0" y="2"/>
            <a:ext cx="9144000"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6. Exemples </a:t>
            </a:r>
            <a:r>
              <a:rPr lang="fr-FR" sz="3600" dirty="0">
                <a:solidFill>
                  <a:srgbClr val="C00000"/>
                </a:solidFill>
                <a:latin typeface="Arial" panose="020B0604020202020204" pitchFamily="34" charset="0"/>
                <a:cs typeface="Arial" panose="020B0604020202020204" pitchFamily="34" charset="0"/>
              </a:rPr>
              <a:t>REPAIR - OPTIMA</a:t>
            </a:r>
          </a:p>
        </p:txBody>
      </p:sp>
      <p:pic>
        <p:nvPicPr>
          <p:cNvPr id="15" name="Image 14">
            <a:extLst>
              <a:ext uri="{FF2B5EF4-FFF2-40B4-BE49-F238E27FC236}">
                <a16:creationId xmlns:a16="http://schemas.microsoft.com/office/drawing/2014/main" id="{3741A1AD-AE0F-444B-9EC5-51F0CF7F4F54}"/>
              </a:ext>
            </a:extLst>
          </p:cNvPr>
          <p:cNvPicPr>
            <a:picLocks noChangeAspect="1"/>
          </p:cNvPicPr>
          <p:nvPr/>
        </p:nvPicPr>
        <p:blipFill>
          <a:blip r:embed="rId5"/>
          <a:stretch>
            <a:fillRect/>
          </a:stretch>
        </p:blipFill>
        <p:spPr>
          <a:xfrm>
            <a:off x="7833188" y="89537"/>
            <a:ext cx="1223963" cy="933450"/>
          </a:xfrm>
          <a:prstGeom prst="rect">
            <a:avLst/>
          </a:prstGeom>
        </p:spPr>
      </p:pic>
      <p:grpSp>
        <p:nvGrpSpPr>
          <p:cNvPr id="16" name="Groupe 15">
            <a:extLst>
              <a:ext uri="{FF2B5EF4-FFF2-40B4-BE49-F238E27FC236}">
                <a16:creationId xmlns:a16="http://schemas.microsoft.com/office/drawing/2014/main" id="{FFA9C693-6AD0-464B-8CD9-ADD0DB8AC4EF}"/>
              </a:ext>
            </a:extLst>
          </p:cNvPr>
          <p:cNvGrpSpPr/>
          <p:nvPr/>
        </p:nvGrpSpPr>
        <p:grpSpPr>
          <a:xfrm>
            <a:off x="755576" y="1556792"/>
            <a:ext cx="7920880" cy="2295588"/>
            <a:chOff x="611560" y="1844824"/>
            <a:chExt cx="8282991" cy="2448272"/>
          </a:xfrm>
        </p:grpSpPr>
        <p:pic>
          <p:nvPicPr>
            <p:cNvPr id="18" name="Image 17">
              <a:extLst>
                <a:ext uri="{FF2B5EF4-FFF2-40B4-BE49-F238E27FC236}">
                  <a16:creationId xmlns:a16="http://schemas.microsoft.com/office/drawing/2014/main" id="{0C30C30D-5ABC-4FB9-995E-EFDC1F573226}"/>
                </a:ext>
              </a:extLst>
            </p:cNvPr>
            <p:cNvPicPr>
              <a:picLocks noChangeAspect="1"/>
            </p:cNvPicPr>
            <p:nvPr/>
          </p:nvPicPr>
          <p:blipFill>
            <a:blip r:embed="rId6"/>
            <a:stretch>
              <a:fillRect/>
            </a:stretch>
          </p:blipFill>
          <p:spPr>
            <a:xfrm>
              <a:off x="611560" y="1844824"/>
              <a:ext cx="8045655" cy="1113402"/>
            </a:xfrm>
            <a:prstGeom prst="rect">
              <a:avLst/>
            </a:prstGeom>
          </p:spPr>
        </p:pic>
        <p:pic>
          <p:nvPicPr>
            <p:cNvPr id="19" name="Image 18">
              <a:extLst>
                <a:ext uri="{FF2B5EF4-FFF2-40B4-BE49-F238E27FC236}">
                  <a16:creationId xmlns:a16="http://schemas.microsoft.com/office/drawing/2014/main" id="{4157D6F3-9FBE-41CF-8420-3D60CB96808A}"/>
                </a:ext>
              </a:extLst>
            </p:cNvPr>
            <p:cNvPicPr>
              <a:picLocks noChangeAspect="1"/>
            </p:cNvPicPr>
            <p:nvPr/>
          </p:nvPicPr>
          <p:blipFill>
            <a:blip r:embed="rId7"/>
            <a:stretch>
              <a:fillRect/>
            </a:stretch>
          </p:blipFill>
          <p:spPr>
            <a:xfrm>
              <a:off x="683568" y="2243721"/>
              <a:ext cx="8210983" cy="2049375"/>
            </a:xfrm>
            <a:prstGeom prst="rect">
              <a:avLst/>
            </a:prstGeom>
          </p:spPr>
        </p:pic>
      </p:grpSp>
      <p:sp>
        <p:nvSpPr>
          <p:cNvPr id="20" name="Espace réservé du contenu 2">
            <a:extLst>
              <a:ext uri="{FF2B5EF4-FFF2-40B4-BE49-F238E27FC236}">
                <a16:creationId xmlns:a16="http://schemas.microsoft.com/office/drawing/2014/main" id="{57B0E979-FCC6-4BF3-B0B4-9CD047A0D449}"/>
              </a:ext>
            </a:extLst>
          </p:cNvPr>
          <p:cNvSpPr txBox="1">
            <a:spLocks/>
          </p:cNvSpPr>
          <p:nvPr/>
        </p:nvSpPr>
        <p:spPr>
          <a:xfrm>
            <a:off x="539553" y="4005064"/>
            <a:ext cx="7488832" cy="39370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C0504D">
                  <a:lumMod val="40000"/>
                  <a:lumOff val="60000"/>
                </a:srgbClr>
              </a:buClr>
              <a:buSzTx/>
              <a:buNone/>
              <a:tabLst/>
              <a:defRPr/>
            </a:pPr>
            <a:r>
              <a:rPr kumimoji="0" lang="fr-FR" sz="2400" b="0" i="0" u="none" strike="noStrike" kern="1200" cap="none" spc="0" normalizeH="0" baseline="0" noProof="0" dirty="0">
                <a:ln>
                  <a:noFill/>
                </a:ln>
                <a:solidFill>
                  <a:prstClr val="black"/>
                </a:solidFill>
                <a:effectLst/>
                <a:uLnTx/>
                <a:uFillTx/>
                <a:ea typeface="+mn-ea"/>
                <a:cs typeface="Arial" panose="020B0604020202020204" pitchFamily="34" charset="0"/>
              </a:rPr>
              <a:t>PGD du projet </a:t>
            </a:r>
            <a:r>
              <a:rPr kumimoji="0" lang="fr-FR" sz="2400" b="1"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CIRC4Life</a:t>
            </a:r>
            <a:r>
              <a:rPr kumimoji="0" lang="fr-FR" sz="2400" b="0"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 </a:t>
            </a:r>
            <a:r>
              <a:rPr kumimoji="0" lang="fr-FR" sz="1500" b="0" i="0" u="none" strike="noStrike" kern="1200" cap="none" spc="0" normalizeH="0" baseline="0" noProof="0" dirty="0">
                <a:ln>
                  <a:noFill/>
                </a:ln>
                <a:solidFill>
                  <a:prstClr val="black"/>
                </a:solidFill>
                <a:effectLst/>
                <a:uLnTx/>
                <a:uFillTx/>
                <a:ea typeface="+mn-ea"/>
                <a:cs typeface="+mn-cs"/>
                <a:sym typeface="Wingdings" panose="05000000000000000000" pitchFamily="2" charset="2"/>
                <a:hlinkClick r:id="rId8"/>
              </a:rPr>
              <a:t>https://cordis.europa.eu/project/id/776503/results</a:t>
            </a:r>
            <a:endParaRPr kumimoji="0" lang="fr-FR" sz="1500" b="1"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21" name="ZoneTexte 20">
            <a:extLst>
              <a:ext uri="{FF2B5EF4-FFF2-40B4-BE49-F238E27FC236}">
                <a16:creationId xmlns:a16="http://schemas.microsoft.com/office/drawing/2014/main" id="{F463EBD8-89FE-44A8-AA57-6A87E0E0DB43}"/>
              </a:ext>
            </a:extLst>
          </p:cNvPr>
          <p:cNvSpPr txBox="1"/>
          <p:nvPr/>
        </p:nvSpPr>
        <p:spPr>
          <a:xfrm>
            <a:off x="755576" y="4365104"/>
            <a:ext cx="803362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4 Allocation of Resources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The costs of using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Arkivum</a:t>
            </a:r>
            <a:r>
              <a:rPr kumimoji="0" lang="en-US" sz="2000" b="0" i="0" u="none" strike="noStrike" kern="1200" cap="none" spc="0" normalizeH="0" baseline="0" noProof="0" dirty="0">
                <a:ln>
                  <a:noFill/>
                </a:ln>
                <a:solidFill>
                  <a:prstClr val="black"/>
                </a:solidFill>
                <a:effectLst/>
                <a:uLnTx/>
                <a:uFillTx/>
                <a:latin typeface="Calibri"/>
                <a:ea typeface="+mn-ea"/>
                <a:cs typeface="+mn-cs"/>
              </a:rPr>
              <a:t> Archiving-as-a-Service solution available at NTU at the end of the project is </a:t>
            </a: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mn-cs"/>
              </a:rPr>
              <a:t>£0.50 per GB of archived data</a:t>
            </a:r>
            <a:r>
              <a:rPr kumimoji="0" lang="en-US" sz="2000" b="0" i="0" u="none" strike="noStrike" kern="1200" cap="none" spc="0" normalizeH="0" baseline="0" noProof="0" dirty="0">
                <a:ln>
                  <a:noFill/>
                </a:ln>
                <a:solidFill>
                  <a:prstClr val="black"/>
                </a:solidFill>
                <a:effectLst/>
                <a:uLnTx/>
                <a:uFillTx/>
                <a:latin typeface="Calibri"/>
                <a:ea typeface="+mn-ea"/>
                <a:cs typeface="+mn-cs"/>
              </a:rPr>
              <a:t>. As the projected final amount of data is expected to be in the order of 100 Gigabytes, this will cost approximately </a:t>
            </a: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mn-cs"/>
              </a:rPr>
              <a:t>£50 per year</a:t>
            </a:r>
            <a:r>
              <a:rPr kumimoji="0" lang="en-US" sz="2000" b="0" i="0" u="none" strike="noStrike" kern="1200" cap="none" spc="0" normalizeH="0" baseline="0" noProof="0" dirty="0">
                <a:ln>
                  <a:noFill/>
                </a:ln>
                <a:solidFill>
                  <a:prstClr val="black"/>
                </a:solidFill>
                <a:effectLst/>
                <a:uLnTx/>
                <a:uFillTx/>
                <a:latin typeface="Calibri"/>
                <a:ea typeface="+mn-ea"/>
                <a:cs typeface="+mn-cs"/>
              </a:rPr>
              <a:t>, or £500 for ten years.</a:t>
            </a: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07986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2555776" y="1714500"/>
            <a:ext cx="3730724" cy="3730724"/>
          </a:xfrm>
          <a:prstGeom prst="rect">
            <a:avLst/>
          </a:prstGeom>
        </p:spPr>
      </p:pic>
      <p:sp>
        <p:nvSpPr>
          <p:cNvPr id="6" name="Titre 1">
            <a:extLst>
              <a:ext uri="{FF2B5EF4-FFF2-40B4-BE49-F238E27FC236}">
                <a16:creationId xmlns:a16="http://schemas.microsoft.com/office/drawing/2014/main" id="{33BEA38C-95D1-4894-8176-A06B980E058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00B050"/>
                </a:solidFill>
              </a:rPr>
              <a:t>6. Responsabilités et ressources</a:t>
            </a:r>
          </a:p>
        </p:txBody>
      </p:sp>
    </p:spTree>
    <p:extLst>
      <p:ext uri="{BB962C8B-B14F-4D97-AF65-F5344CB8AC3E}">
        <p14:creationId xmlns:p14="http://schemas.microsoft.com/office/powerpoint/2010/main" val="1189975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5" name="ZoneTexte 4">
            <a:extLst>
              <a:ext uri="{FF2B5EF4-FFF2-40B4-BE49-F238E27FC236}">
                <a16:creationId xmlns:a16="http://schemas.microsoft.com/office/drawing/2014/main" id="{AA364948-A20E-4C8B-B56E-51736F86B0AB}"/>
              </a:ext>
            </a:extLst>
          </p:cNvPr>
          <p:cNvSpPr txBox="1"/>
          <p:nvPr/>
        </p:nvSpPr>
        <p:spPr>
          <a:xfrm>
            <a:off x="191715" y="332656"/>
            <a:ext cx="898879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prstClr val="black"/>
                </a:solidFill>
                <a:effectLst/>
                <a:uLnTx/>
                <a:uFillTx/>
                <a:latin typeface="Arial"/>
                <a:ea typeface="+mn-ea"/>
                <a:cs typeface="+mn-cs"/>
              </a:rPr>
              <a:t>Plan de gestion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1" u="none" strike="noStrike" kern="1200" cap="none" spc="0" normalizeH="0" baseline="0" noProof="0" dirty="0">
                <a:ln>
                  <a:noFill/>
                </a:ln>
                <a:solidFill>
                  <a:srgbClr val="7030A0">
                    <a:lumMod val="60000"/>
                    <a:lumOff val="40000"/>
                  </a:srgbClr>
                </a:solidFill>
                <a:effectLst/>
                <a:uLnTx/>
                <a:uFillTx/>
                <a:latin typeface="Arial"/>
                <a:ea typeface="+mn-ea"/>
                <a:cs typeface="+mn-cs"/>
              </a:rPr>
              <a:t>Comment faire ?</a:t>
            </a:r>
          </a:p>
        </p:txBody>
      </p:sp>
      <p:pic>
        <p:nvPicPr>
          <p:cNvPr id="2" name="Image 1">
            <a:extLst>
              <a:ext uri="{FF2B5EF4-FFF2-40B4-BE49-F238E27FC236}">
                <a16:creationId xmlns:a16="http://schemas.microsoft.com/office/drawing/2014/main" id="{A514FCB8-5FBD-46D9-A3E8-22A5A64555EE}"/>
              </a:ext>
            </a:extLst>
          </p:cNvPr>
          <p:cNvPicPr>
            <a:picLocks noChangeAspect="1"/>
          </p:cNvPicPr>
          <p:nvPr/>
        </p:nvPicPr>
        <p:blipFill>
          <a:blip r:embed="rId5"/>
          <a:stretch>
            <a:fillRect/>
          </a:stretch>
        </p:blipFill>
        <p:spPr>
          <a:xfrm>
            <a:off x="3298135" y="4295912"/>
            <a:ext cx="2425993" cy="2229431"/>
          </a:xfrm>
          <a:prstGeom prst="rect">
            <a:avLst/>
          </a:prstGeom>
        </p:spPr>
      </p:pic>
      <p:pic>
        <p:nvPicPr>
          <p:cNvPr id="6" name="Image 5">
            <a:extLst>
              <a:ext uri="{FF2B5EF4-FFF2-40B4-BE49-F238E27FC236}">
                <a16:creationId xmlns:a16="http://schemas.microsoft.com/office/drawing/2014/main" id="{61392B12-7132-43EA-8DE4-26E5B4D74AE1}"/>
              </a:ext>
            </a:extLst>
          </p:cNvPr>
          <p:cNvPicPr>
            <a:picLocks noChangeAspect="1"/>
          </p:cNvPicPr>
          <p:nvPr/>
        </p:nvPicPr>
        <p:blipFill>
          <a:blip r:embed="rId6"/>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0192929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000" y="1080000"/>
            <a:ext cx="8464300" cy="461665"/>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
                <a:srgbClr val="E2007A">
                  <a:lumMod val="60000"/>
                  <a:lumOff val="40000"/>
                </a:srgbClr>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mn-cs"/>
              </a:rPr>
              <a:t>Vous êtres coordinateur d’un projet </a:t>
            </a:r>
            <a:r>
              <a:rPr kumimoji="0" lang="fr-FR" sz="2400" b="0" i="0" u="none" strike="noStrike" kern="1200" cap="none" spc="0" normalizeH="0" baseline="0" noProof="0" dirty="0" err="1">
                <a:ln>
                  <a:noFill/>
                </a:ln>
                <a:solidFill>
                  <a:srgbClr val="0066FF"/>
                </a:solidFill>
                <a:effectLst/>
                <a:uLnTx/>
                <a:uFillTx/>
                <a:latin typeface="Arial"/>
                <a:ea typeface="+mn-ea"/>
                <a:cs typeface="+mn-cs"/>
              </a:rPr>
              <a:t>multi-partenaires</a:t>
            </a:r>
            <a:endParaRPr kumimoji="0" lang="fr-FR" sz="2400" b="0" i="0" u="none" strike="noStrike" kern="1200" cap="none" spc="0" normalizeH="0" baseline="0" noProof="0" dirty="0">
              <a:ln>
                <a:noFill/>
              </a:ln>
              <a:solidFill>
                <a:srgbClr val="0066FF"/>
              </a:solidFill>
              <a:effectLst/>
              <a:uLnTx/>
              <a:uFillTx/>
              <a:latin typeface="Arial"/>
              <a:ea typeface="+mn-ea"/>
              <a:cs typeface="+mn-cs"/>
            </a:endParaRPr>
          </a:p>
        </p:txBody>
      </p:sp>
      <p:pic>
        <p:nvPicPr>
          <p:cNvPr id="20" name="Image 19">
            <a:extLst>
              <a:ext uri="{FF2B5EF4-FFF2-40B4-BE49-F238E27FC236}">
                <a16:creationId xmlns:a16="http://schemas.microsoft.com/office/drawing/2014/main" id="{7E768278-8648-4138-AD2A-904ABB325088}"/>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Titre 1">
            <a:extLst>
              <a:ext uri="{FF2B5EF4-FFF2-40B4-BE49-F238E27FC236}">
                <a16:creationId xmlns:a16="http://schemas.microsoft.com/office/drawing/2014/main" id="{58DEB4EC-7D16-4752-BCA5-AF5BF72EE63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Rédiger un PGD de projet</a:t>
            </a:r>
          </a:p>
        </p:txBody>
      </p:sp>
      <p:sp>
        <p:nvSpPr>
          <p:cNvPr id="17" name="Rectangle 16">
            <a:extLst>
              <a:ext uri="{FF2B5EF4-FFF2-40B4-BE49-F238E27FC236}">
                <a16:creationId xmlns:a16="http://schemas.microsoft.com/office/drawing/2014/main" id="{6F3B0576-04D9-44E0-BE5E-92C2535C7808}"/>
              </a:ext>
            </a:extLst>
          </p:cNvPr>
          <p:cNvSpPr/>
          <p:nvPr/>
        </p:nvSpPr>
        <p:spPr>
          <a:xfrm>
            <a:off x="540000" y="4335487"/>
            <a:ext cx="7992440" cy="830997"/>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
                <a:srgbClr val="E2007A">
                  <a:lumMod val="60000"/>
                  <a:lumOff val="40000"/>
                </a:srgbClr>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mn-cs"/>
              </a:rPr>
              <a:t>Comment faites-vous pour produire un PGD de qualité 6 mois après le début du projet  ?</a:t>
            </a:r>
          </a:p>
        </p:txBody>
      </p:sp>
      <p:pic>
        <p:nvPicPr>
          <p:cNvPr id="6" name="Image 5">
            <a:extLst>
              <a:ext uri="{FF2B5EF4-FFF2-40B4-BE49-F238E27FC236}">
                <a16:creationId xmlns:a16="http://schemas.microsoft.com/office/drawing/2014/main" id="{419845CA-97D7-4D74-9766-AB624E25BD84}"/>
              </a:ext>
            </a:extLst>
          </p:cNvPr>
          <p:cNvPicPr>
            <a:picLocks noChangeAspect="1"/>
          </p:cNvPicPr>
          <p:nvPr/>
        </p:nvPicPr>
        <p:blipFill>
          <a:blip r:embed="rId4"/>
          <a:stretch>
            <a:fillRect/>
          </a:stretch>
        </p:blipFill>
        <p:spPr>
          <a:xfrm>
            <a:off x="1115616" y="1571802"/>
            <a:ext cx="1825401" cy="2578741"/>
          </a:xfrm>
          <a:prstGeom prst="rect">
            <a:avLst/>
          </a:prstGeom>
        </p:spPr>
      </p:pic>
      <p:pic>
        <p:nvPicPr>
          <p:cNvPr id="7" name="Image 6">
            <a:extLst>
              <a:ext uri="{FF2B5EF4-FFF2-40B4-BE49-F238E27FC236}">
                <a16:creationId xmlns:a16="http://schemas.microsoft.com/office/drawing/2014/main" id="{D55DE166-476A-4445-B133-595BBF005A6D}"/>
              </a:ext>
            </a:extLst>
          </p:cNvPr>
          <p:cNvPicPr>
            <a:picLocks noChangeAspect="1"/>
          </p:cNvPicPr>
          <p:nvPr/>
        </p:nvPicPr>
        <p:blipFill>
          <a:blip r:embed="rId5"/>
          <a:stretch>
            <a:fillRect/>
          </a:stretch>
        </p:blipFill>
        <p:spPr>
          <a:xfrm>
            <a:off x="5283051" y="2084225"/>
            <a:ext cx="2889479" cy="1872208"/>
          </a:xfrm>
          <a:prstGeom prst="rect">
            <a:avLst/>
          </a:prstGeom>
        </p:spPr>
      </p:pic>
      <p:pic>
        <p:nvPicPr>
          <p:cNvPr id="8" name="Image 7">
            <a:extLst>
              <a:ext uri="{FF2B5EF4-FFF2-40B4-BE49-F238E27FC236}">
                <a16:creationId xmlns:a16="http://schemas.microsoft.com/office/drawing/2014/main" id="{D283E8FF-7602-4F60-84E1-1C32BD248396}"/>
              </a:ext>
            </a:extLst>
          </p:cNvPr>
          <p:cNvPicPr>
            <a:picLocks noChangeAspect="1"/>
          </p:cNvPicPr>
          <p:nvPr/>
        </p:nvPicPr>
        <p:blipFill>
          <a:blip r:embed="rId6"/>
          <a:stretch>
            <a:fillRect/>
          </a:stretch>
        </p:blipFill>
        <p:spPr>
          <a:xfrm>
            <a:off x="3506762" y="3317403"/>
            <a:ext cx="1428750" cy="800100"/>
          </a:xfrm>
          <a:prstGeom prst="rect">
            <a:avLst/>
          </a:prstGeom>
        </p:spPr>
      </p:pic>
      <p:pic>
        <p:nvPicPr>
          <p:cNvPr id="18" name="Image 17">
            <a:extLst>
              <a:ext uri="{FF2B5EF4-FFF2-40B4-BE49-F238E27FC236}">
                <a16:creationId xmlns:a16="http://schemas.microsoft.com/office/drawing/2014/main" id="{983F1A09-89A5-4A78-AD8C-35C8BEF03AC7}"/>
              </a:ext>
            </a:extLst>
          </p:cNvPr>
          <p:cNvPicPr>
            <a:picLocks noChangeAspect="1"/>
          </p:cNvPicPr>
          <p:nvPr/>
        </p:nvPicPr>
        <p:blipFill>
          <a:blip r:embed="rId7"/>
          <a:stretch>
            <a:fillRect/>
          </a:stretch>
        </p:blipFill>
        <p:spPr>
          <a:xfrm>
            <a:off x="3442679" y="1668016"/>
            <a:ext cx="1556915" cy="1556915"/>
          </a:xfrm>
          <a:prstGeom prst="rect">
            <a:avLst/>
          </a:prstGeom>
        </p:spPr>
      </p:pic>
      <p:sp>
        <p:nvSpPr>
          <p:cNvPr id="19" name="ZoneTexte 18">
            <a:extLst>
              <a:ext uri="{FF2B5EF4-FFF2-40B4-BE49-F238E27FC236}">
                <a16:creationId xmlns:a16="http://schemas.microsoft.com/office/drawing/2014/main" id="{1DD136CE-3A82-4CD6-BF6A-0A5D79993204}"/>
              </a:ext>
            </a:extLst>
          </p:cNvPr>
          <p:cNvSpPr txBox="1"/>
          <p:nvPr/>
        </p:nvSpPr>
        <p:spPr>
          <a:xfrm>
            <a:off x="3779912" y="1891715"/>
            <a:ext cx="951978" cy="11772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300"/>
              </a:spcAft>
              <a:buClr>
                <a:srgbClr val="FF66FF"/>
              </a:buClr>
              <a:buSzTx/>
              <a:buFontTx/>
              <a:buNone/>
              <a:tabLst/>
              <a:defRPr/>
            </a:pPr>
            <a:r>
              <a:rPr kumimoji="0" lang="fr-FR" sz="1200" b="1"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Projet de recherche</a:t>
            </a:r>
          </a:p>
          <a:p>
            <a:pPr marL="0" marR="0" lvl="0" indent="0" algn="l" defTabSz="914400" rtl="0" eaLnBrk="1" fontAlgn="auto" latinLnBrk="0" hangingPunct="1">
              <a:lnSpc>
                <a:spcPct val="100000"/>
              </a:lnSpc>
              <a:spcBef>
                <a:spcPts val="0"/>
              </a:spcBef>
              <a:spcAft>
                <a:spcPts val="300"/>
              </a:spcAft>
              <a:buClr>
                <a:srgbClr val="FF66FF"/>
              </a:buClr>
              <a:buSzTx/>
              <a:buFontTx/>
              <a:buNone/>
              <a:tabLst/>
              <a:defRPr/>
            </a:pPr>
            <a:endParaRPr kumimoji="0" lang="fr-FR" sz="1300" b="1" i="0" u="none" strike="noStrike" kern="1200" cap="none" spc="0" normalizeH="0" baseline="0" noProof="0" dirty="0">
              <a:ln>
                <a:noFill/>
              </a:ln>
              <a:solidFill>
                <a:srgbClr val="0066FF"/>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
                <a:srgbClr val="FF66FF"/>
              </a:buClr>
              <a:buSzTx/>
              <a:buFontTx/>
              <a:buNone/>
              <a:tabLst/>
              <a:defRPr/>
            </a:pPr>
            <a:endParaRPr kumimoji="0" lang="fr-FR" sz="1300" b="1" i="0" u="none" strike="noStrike" kern="1200" cap="none" spc="0" normalizeH="0" baseline="0" noProof="0" dirty="0">
              <a:ln>
                <a:noFill/>
              </a:ln>
              <a:solidFill>
                <a:srgbClr val="0066FF"/>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
                <a:srgbClr val="FF66FF"/>
              </a:buClr>
              <a:buSzTx/>
              <a:buFontTx/>
              <a:buNone/>
              <a:tabLst/>
              <a:defRPr/>
            </a:pPr>
            <a:endParaRPr kumimoji="0" lang="fr-FR" sz="1300" b="1" i="0" u="none" strike="noStrike" kern="1200" cap="none" spc="0" normalizeH="0" baseline="0" noProof="0" dirty="0">
              <a:ln>
                <a:noFill/>
              </a:ln>
              <a:solidFill>
                <a:srgbClr val="0066F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5042386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000" y="1080000"/>
            <a:ext cx="8464300" cy="1492716"/>
          </a:xfrm>
          <a:prstGeom prst="rect">
            <a:avLst/>
          </a:prstGeom>
        </p:spPr>
        <p:txBody>
          <a:bodyPr wrap="square">
            <a:spAutoFit/>
          </a:bodyPr>
          <a:lstStyle/>
          <a:p>
            <a:pPr marL="457200" marR="0" lvl="0" indent="-457200" algn="l" defTabSz="914400" rtl="0" eaLnBrk="1" fontAlgn="auto" latinLnBrk="0" hangingPunct="1">
              <a:lnSpc>
                <a:spcPct val="100000"/>
              </a:lnSpc>
              <a:spcBef>
                <a:spcPct val="20000"/>
              </a:spcBef>
              <a:spcAft>
                <a:spcPts val="0"/>
              </a:spcAft>
              <a:buClr>
                <a:srgbClr val="E2007A">
                  <a:lumMod val="60000"/>
                  <a:lumOff val="40000"/>
                </a:srgbClr>
              </a:buClr>
              <a:buSzTx/>
              <a:buFont typeface="+mj-lt"/>
              <a:buAutoNum type="arabicPeriod"/>
              <a:tabLst/>
              <a:defRPr/>
            </a:pPr>
            <a:r>
              <a:rPr kumimoji="0" lang="fr-FR" sz="2200" b="0" i="0" u="none" strike="noStrike" kern="1200" cap="none" spc="0" normalizeH="0" baseline="0" noProof="0" dirty="0">
                <a:ln>
                  <a:noFill/>
                </a:ln>
                <a:solidFill>
                  <a:srgbClr val="0066FF"/>
                </a:solidFill>
                <a:effectLst/>
                <a:uLnTx/>
                <a:uFillTx/>
                <a:latin typeface="Arial"/>
                <a:ea typeface="+mn-ea"/>
                <a:cs typeface="+mn-cs"/>
              </a:rPr>
              <a:t>Identifier le modèle de PGD </a:t>
            </a:r>
            <a:r>
              <a:rPr kumimoji="0" lang="fr-FR" sz="2200" b="0" i="0" u="none" strike="noStrike" kern="1200" cap="none" spc="0" normalizeH="0" baseline="0" noProof="0" dirty="0">
                <a:ln>
                  <a:noFill/>
                </a:ln>
                <a:solidFill>
                  <a:prstClr val="black"/>
                </a:solidFill>
                <a:effectLst/>
                <a:uLnTx/>
                <a:uFillTx/>
                <a:latin typeface="Arial"/>
                <a:ea typeface="+mn-ea"/>
                <a:cs typeface="+mn-cs"/>
              </a:rPr>
              <a:t>proposé par le bailleur</a:t>
            </a:r>
          </a:p>
          <a:p>
            <a:pPr marL="0" marR="0" lvl="0" indent="0" algn="l" defTabSz="914400" rtl="0" eaLnBrk="1" fontAlgn="auto" latinLnBrk="0" hangingPunct="1">
              <a:lnSpc>
                <a:spcPct val="100000"/>
              </a:lnSpc>
              <a:spcBef>
                <a:spcPts val="0"/>
              </a:spcBef>
              <a:spcAft>
                <a:spcPts val="0"/>
              </a:spcAft>
              <a:buClr>
                <a:srgbClr val="E2007A">
                  <a:lumMod val="60000"/>
                  <a:lumOff val="40000"/>
                </a:srgbClr>
              </a:buClr>
              <a:buSzTx/>
              <a:buFontTx/>
              <a:buNone/>
              <a:tabLst/>
              <a:defRPr/>
            </a:pPr>
            <a:r>
              <a:rPr kumimoji="0" lang="fr-FR" sz="2400" b="0" i="0" u="none" strike="noStrike" kern="1200" cap="none" spc="0" normalizeH="0" baseline="0" noProof="0" dirty="0">
                <a:ln>
                  <a:noFill/>
                </a:ln>
                <a:solidFill>
                  <a:prstClr val="black"/>
                </a:solidFill>
                <a:effectLst/>
                <a:uLnTx/>
                <a:uFillTx/>
                <a:latin typeface="Arial"/>
                <a:ea typeface="+mn-ea"/>
                <a:cs typeface="+mn-cs"/>
              </a:rPr>
              <a:t>	</a:t>
            </a:r>
            <a:r>
              <a:rPr kumimoji="0" lang="fr-FR" sz="1800" b="0" i="0" u="none" strike="noStrike" kern="1200" cap="none" spc="0" normalizeH="0" baseline="0" noProof="0" dirty="0">
                <a:ln>
                  <a:noFill/>
                </a:ln>
                <a:solidFill>
                  <a:prstClr val="black"/>
                </a:solidFill>
                <a:effectLst/>
                <a:uLnTx/>
                <a:uFillTx/>
                <a:latin typeface="Arial"/>
                <a:ea typeface="+mn-ea"/>
                <a:cs typeface="+mn-cs"/>
              </a:rPr>
              <a:t>Horizon Europe, ANR, </a:t>
            </a:r>
            <a:r>
              <a:rPr kumimoji="0" lang="fr-FR" sz="1800" b="0" i="0" u="none" strike="noStrike" kern="1200" cap="none" spc="0" normalizeH="0" baseline="0" noProof="0" dirty="0" err="1">
                <a:ln>
                  <a:noFill/>
                </a:ln>
                <a:solidFill>
                  <a:prstClr val="black"/>
                </a:solidFill>
                <a:effectLst/>
                <a:uLnTx/>
                <a:uFillTx/>
                <a:latin typeface="Arial"/>
                <a:ea typeface="+mn-ea"/>
                <a:cs typeface="+mn-cs"/>
              </a:rPr>
              <a:t>Biodiversa</a:t>
            </a:r>
            <a:r>
              <a:rPr kumimoji="0" lang="fr-FR" sz="1800" b="0" i="0" u="none" strike="noStrike" kern="1200" cap="none" spc="0" normalizeH="0" baseline="0" noProof="0" dirty="0">
                <a:ln>
                  <a:noFill/>
                </a:ln>
                <a:solidFill>
                  <a:prstClr val="black"/>
                </a:solidFill>
                <a:effectLst/>
                <a:uLnTx/>
                <a:uFillTx/>
                <a:latin typeface="Arial"/>
                <a:ea typeface="+mn-ea"/>
                <a:cs typeface="+mn-cs"/>
              </a:rPr>
              <a:t>, </a:t>
            </a:r>
            <a:r>
              <a:rPr kumimoji="0" lang="fr-FR" sz="1800" b="0" i="0" u="none" strike="noStrike" kern="1200" cap="none" spc="0" normalizeH="0" baseline="0" noProof="0" dirty="0" err="1">
                <a:ln>
                  <a:noFill/>
                </a:ln>
                <a:solidFill>
                  <a:prstClr val="black"/>
                </a:solidFill>
                <a:effectLst/>
                <a:uLnTx/>
                <a:uFillTx/>
                <a:latin typeface="Arial"/>
                <a:ea typeface="+mn-ea"/>
                <a:cs typeface="+mn-cs"/>
              </a:rPr>
              <a:t>Wellcome</a:t>
            </a:r>
            <a:r>
              <a:rPr kumimoji="0" lang="fr-FR" sz="1800" b="0" i="0" u="none" strike="noStrike" kern="1200" cap="none" spc="0" normalizeH="0" baseline="0" noProof="0" dirty="0">
                <a:ln>
                  <a:noFill/>
                </a:ln>
                <a:solidFill>
                  <a:prstClr val="black"/>
                </a:solidFill>
                <a:effectLst/>
                <a:uLnTx/>
                <a:uFillTx/>
                <a:latin typeface="Arial"/>
                <a:ea typeface="+mn-ea"/>
                <a:cs typeface="+mn-cs"/>
              </a:rPr>
              <a:t> Trust, </a:t>
            </a:r>
          </a:p>
          <a:p>
            <a:pPr marL="0" marR="0" lvl="0" indent="0" algn="l" defTabSz="914400" rtl="0" eaLnBrk="1" fontAlgn="auto" latinLnBrk="0" hangingPunct="1">
              <a:lnSpc>
                <a:spcPct val="100000"/>
              </a:lnSpc>
              <a:spcBef>
                <a:spcPts val="300"/>
              </a:spcBef>
              <a:spcAft>
                <a:spcPts val="0"/>
              </a:spcAft>
              <a:buClr>
                <a:srgbClr val="E2007A">
                  <a:lumMod val="60000"/>
                  <a:lumOff val="40000"/>
                </a:srgbClr>
              </a:buClr>
              <a:buSzTx/>
              <a:buFontTx/>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mn-cs"/>
              </a:rPr>
              <a:t>	</a:t>
            </a:r>
            <a:r>
              <a:rPr kumimoji="0" lang="fr-FR" sz="1800" b="0" i="0" u="none" strike="noStrike" kern="1200" cap="none" spc="0" normalizeH="0" baseline="0" noProof="0" dirty="0">
                <a:ln>
                  <a:noFill/>
                </a:ln>
                <a:solidFill>
                  <a:prstClr val="black"/>
                </a:solidFill>
                <a:effectLst/>
                <a:uLnTx/>
                <a:uFillTx/>
                <a:latin typeface="Arial"/>
                <a:ea typeface="+mn-ea"/>
                <a:cs typeface="+mn-cs"/>
              </a:rPr>
              <a:t>Modèles Cirad : </a:t>
            </a:r>
            <a:r>
              <a:rPr kumimoji="0" lang="fr-FR" sz="1400" b="0" i="0" u="none" strike="noStrike" kern="1200" cap="none" spc="0" normalizeH="0" baseline="0" noProof="0" dirty="0">
                <a:ln>
                  <a:noFill/>
                </a:ln>
                <a:solidFill>
                  <a:prstClr val="black"/>
                </a:solidFill>
                <a:effectLst/>
                <a:uLnTx/>
                <a:uFillTx/>
                <a:latin typeface="Arial"/>
                <a:ea typeface="+mn-ea"/>
                <a:cs typeface="+mn-cs"/>
                <a:hlinkClick r:id="rId3"/>
              </a:rPr>
              <a:t>https://intranet-data.cirad.fr/modeles-cirad-de-pgd</a:t>
            </a:r>
            <a:endParaRPr kumimoji="0" lang="fr-FR"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300"/>
              </a:spcBef>
              <a:spcAft>
                <a:spcPts val="0"/>
              </a:spcAft>
              <a:buClr>
                <a:srgbClr val="E2007A">
                  <a:lumMod val="60000"/>
                  <a:lumOff val="40000"/>
                </a:srgbClr>
              </a:buClr>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rPr>
              <a:t>	</a:t>
            </a:r>
            <a:r>
              <a:rPr kumimoji="0" lang="fr-FR" sz="1800" b="0" i="0" u="none" strike="noStrike" kern="1200" cap="none" spc="0" normalizeH="0" baseline="0" noProof="0" dirty="0">
                <a:ln>
                  <a:noFill/>
                </a:ln>
                <a:solidFill>
                  <a:prstClr val="black"/>
                </a:solidFill>
                <a:effectLst/>
                <a:uLnTx/>
                <a:uFillTx/>
                <a:latin typeface="Arial"/>
                <a:ea typeface="+mn-ea"/>
                <a:cs typeface="+mn-cs"/>
              </a:rPr>
              <a:t>DMP </a:t>
            </a:r>
            <a:r>
              <a:rPr kumimoji="0" lang="fr-FR" sz="1800" b="0" i="0" u="none" strike="noStrike" kern="1200" cap="none" spc="0" normalizeH="0" baseline="0" noProof="0" dirty="0" err="1">
                <a:ln>
                  <a:noFill/>
                </a:ln>
                <a:solidFill>
                  <a:prstClr val="black"/>
                </a:solidFill>
                <a:effectLst/>
                <a:uLnTx/>
                <a:uFillTx/>
                <a:latin typeface="Arial"/>
                <a:ea typeface="+mn-ea"/>
                <a:cs typeface="+mn-cs"/>
              </a:rPr>
              <a:t>OPIDoR</a:t>
            </a:r>
            <a:r>
              <a:rPr kumimoji="0" lang="fr-FR" sz="2000" b="0" i="0" u="none" strike="noStrike" kern="1200" cap="none" spc="0" normalizeH="0" baseline="0" noProof="0" dirty="0">
                <a:ln>
                  <a:noFill/>
                </a:ln>
                <a:solidFill>
                  <a:prstClr val="black"/>
                </a:solidFill>
                <a:effectLst/>
                <a:uLnTx/>
                <a:uFillTx/>
                <a:latin typeface="Arial"/>
                <a:ea typeface="+mn-ea"/>
                <a:cs typeface="+mn-cs"/>
              </a:rPr>
              <a:t> </a:t>
            </a:r>
            <a:r>
              <a:rPr kumimoji="0" lang="fr-FR" sz="1600" b="0" i="0" u="none" strike="noStrike" kern="1200" cap="none" spc="0" normalizeH="0" baseline="0" noProof="0" dirty="0">
                <a:ln>
                  <a:noFill/>
                </a:ln>
                <a:solidFill>
                  <a:prstClr val="black"/>
                </a:solidFill>
                <a:effectLst/>
                <a:uLnTx/>
                <a:uFillTx/>
                <a:latin typeface="Arial"/>
                <a:ea typeface="+mn-ea"/>
                <a:cs typeface="+mn-cs"/>
              </a:rPr>
              <a:t>(accès à nombreux modèles)</a:t>
            </a:r>
            <a:r>
              <a:rPr kumimoji="0" lang="fr-FR" sz="2000" b="0" i="0" u="none" strike="noStrike" kern="1200" cap="none" spc="0" normalizeH="0" baseline="0" noProof="0" dirty="0">
                <a:ln>
                  <a:noFill/>
                </a:ln>
                <a:solidFill>
                  <a:prstClr val="black"/>
                </a:solidFill>
                <a:effectLst/>
                <a:uLnTx/>
                <a:uFillTx/>
                <a:latin typeface="Arial"/>
                <a:ea typeface="+mn-ea"/>
                <a:cs typeface="+mn-cs"/>
              </a:rPr>
              <a:t>: </a:t>
            </a:r>
            <a:r>
              <a:rPr kumimoji="0" lang="fr-FR" sz="1400" b="0" i="0" u="none" strike="noStrike" kern="1200" cap="none" spc="0" normalizeH="0" baseline="0" noProof="0" dirty="0">
                <a:ln>
                  <a:noFill/>
                </a:ln>
                <a:solidFill>
                  <a:prstClr val="black"/>
                </a:solidFill>
                <a:effectLst/>
                <a:uLnTx/>
                <a:uFillTx/>
                <a:latin typeface="Arial"/>
                <a:ea typeface="+mn-ea"/>
                <a:cs typeface="+mn-cs"/>
                <a:hlinkClick r:id="rId4"/>
              </a:rPr>
              <a:t>https://dmp.opidor.fr/</a:t>
            </a:r>
            <a:r>
              <a:rPr kumimoji="0" lang="fr-FR" sz="1400" b="0" i="0" u="none" strike="noStrike" kern="1200" cap="none" spc="0" normalizeH="0" baseline="0" noProof="0" dirty="0">
                <a:ln>
                  <a:noFill/>
                </a:ln>
                <a:solidFill>
                  <a:prstClr val="black"/>
                </a:solidFill>
                <a:effectLst/>
                <a:uLnTx/>
                <a:uFillTx/>
                <a:latin typeface="Arial"/>
                <a:ea typeface="+mn-ea"/>
                <a:cs typeface="+mn-cs"/>
              </a:rPr>
              <a:t> </a:t>
            </a: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0" name="Image 19">
            <a:extLst>
              <a:ext uri="{FF2B5EF4-FFF2-40B4-BE49-F238E27FC236}">
                <a16:creationId xmlns:a16="http://schemas.microsoft.com/office/drawing/2014/main" id="{7E768278-8648-4138-AD2A-904ABB325088}"/>
              </a:ext>
            </a:extLst>
          </p:cNvPr>
          <p:cNvPicPr>
            <a:picLocks noChangeAspect="1"/>
          </p:cNvPicPr>
          <p:nvPr/>
        </p:nvPicPr>
        <p:blipFill>
          <a:blip r:embed="rId5"/>
          <a:stretch>
            <a:fillRect/>
          </a:stretch>
        </p:blipFill>
        <p:spPr>
          <a:xfrm>
            <a:off x="8172530" y="6445161"/>
            <a:ext cx="917761" cy="323302"/>
          </a:xfrm>
          <a:prstGeom prst="rect">
            <a:avLst/>
          </a:prstGeom>
        </p:spPr>
      </p:pic>
      <p:sp>
        <p:nvSpPr>
          <p:cNvPr id="24" name="Titre 1">
            <a:extLst>
              <a:ext uri="{FF2B5EF4-FFF2-40B4-BE49-F238E27FC236}">
                <a16:creationId xmlns:a16="http://schemas.microsoft.com/office/drawing/2014/main" id="{0561963B-0109-4659-9979-C3C4D5AD4EB1}"/>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PGD : comment faire ?</a:t>
            </a:r>
          </a:p>
        </p:txBody>
      </p:sp>
      <p:sp>
        <p:nvSpPr>
          <p:cNvPr id="6" name="Rectangle 5">
            <a:extLst>
              <a:ext uri="{FF2B5EF4-FFF2-40B4-BE49-F238E27FC236}">
                <a16:creationId xmlns:a16="http://schemas.microsoft.com/office/drawing/2014/main" id="{6A092E23-2E28-47C6-8D08-16EB1A37E785}"/>
              </a:ext>
            </a:extLst>
          </p:cNvPr>
          <p:cNvSpPr/>
          <p:nvPr/>
        </p:nvSpPr>
        <p:spPr>
          <a:xfrm>
            <a:off x="540000" y="2696955"/>
            <a:ext cx="8464300" cy="837152"/>
          </a:xfrm>
          <a:prstGeom prst="rect">
            <a:avLst/>
          </a:prstGeom>
        </p:spPr>
        <p:txBody>
          <a:bodyPr wrap="square">
            <a:spAutoFit/>
          </a:bodyPr>
          <a:lstStyle/>
          <a:p>
            <a:pPr marL="457200" marR="0" lvl="0" indent="-457200" algn="l" defTabSz="914400" rtl="0" eaLnBrk="1" fontAlgn="auto" latinLnBrk="0" hangingPunct="1">
              <a:lnSpc>
                <a:spcPct val="100000"/>
              </a:lnSpc>
              <a:spcBef>
                <a:spcPct val="20000"/>
              </a:spcBef>
              <a:spcAft>
                <a:spcPts val="0"/>
              </a:spcAft>
              <a:buClr>
                <a:srgbClr val="E2007A">
                  <a:lumMod val="60000"/>
                  <a:lumOff val="40000"/>
                </a:srgbClr>
              </a:buClr>
              <a:buSzTx/>
              <a:buFont typeface="+mj-lt"/>
              <a:buAutoNum type="arabicPeriod" startAt="2"/>
              <a:tabLst/>
              <a:defRPr/>
            </a:pPr>
            <a:r>
              <a:rPr kumimoji="0" lang="fr-FR" sz="2200" b="0" i="0" u="none" strike="noStrike" kern="1200" cap="none" spc="0" normalizeH="0" baseline="0" noProof="0" dirty="0">
                <a:ln>
                  <a:noFill/>
                </a:ln>
                <a:solidFill>
                  <a:prstClr val="black"/>
                </a:solidFill>
                <a:effectLst/>
                <a:uLnTx/>
                <a:uFillTx/>
                <a:latin typeface="Arial"/>
                <a:ea typeface="+mn-ea"/>
                <a:cs typeface="+mn-cs"/>
              </a:rPr>
              <a:t>Nommer 1 responsable pour coordonner le PGD du projet +</a:t>
            </a:r>
          </a:p>
          <a:p>
            <a:pPr marL="0" marR="0" lvl="0" indent="0" algn="l" defTabSz="914400" rtl="0" eaLnBrk="1" fontAlgn="auto" latinLnBrk="0" hangingPunct="1">
              <a:lnSpc>
                <a:spcPct val="100000"/>
              </a:lnSpc>
              <a:spcBef>
                <a:spcPct val="20000"/>
              </a:spcBef>
              <a:spcAft>
                <a:spcPts val="0"/>
              </a:spcAft>
              <a:buClr>
                <a:srgbClr val="E2007A">
                  <a:lumMod val="60000"/>
                  <a:lumOff val="40000"/>
                </a:srgbClr>
              </a:buClr>
              <a:buSzTx/>
              <a:buFontTx/>
              <a:buNone/>
              <a:tabLst/>
              <a:defRPr/>
            </a:pPr>
            <a:r>
              <a:rPr kumimoji="0" lang="fr-FR" sz="2200" b="0" i="0" u="none" strike="noStrike" kern="1200" cap="none" spc="0" normalizeH="0" baseline="0" noProof="0" dirty="0">
                <a:ln>
                  <a:noFill/>
                </a:ln>
                <a:solidFill>
                  <a:prstClr val="black"/>
                </a:solidFill>
                <a:effectLst/>
                <a:uLnTx/>
                <a:uFillTx/>
                <a:latin typeface="Arial"/>
                <a:ea typeface="+mn-ea"/>
                <a:cs typeface="+mn-cs"/>
              </a:rPr>
              <a:t>     1 responsable par </a:t>
            </a:r>
            <a:r>
              <a:rPr kumimoji="0" lang="fr-FR" sz="2200" b="0" i="0" u="none" strike="noStrike" kern="1200" cap="none" spc="0" normalizeH="0" baseline="0" noProof="0" dirty="0" err="1">
                <a:ln>
                  <a:noFill/>
                </a:ln>
                <a:solidFill>
                  <a:prstClr val="black"/>
                </a:solidFill>
                <a:effectLst/>
                <a:uLnTx/>
                <a:uFillTx/>
                <a:latin typeface="Arial"/>
                <a:ea typeface="+mn-ea"/>
                <a:cs typeface="+mn-cs"/>
              </a:rPr>
              <a:t>work</a:t>
            </a:r>
            <a:r>
              <a:rPr kumimoji="0" lang="fr-FR" sz="2200" b="0" i="0" u="none" strike="noStrike" kern="1200" cap="none" spc="0" normalizeH="0" baseline="0" noProof="0" dirty="0">
                <a:ln>
                  <a:noFill/>
                </a:ln>
                <a:solidFill>
                  <a:prstClr val="black"/>
                </a:solidFill>
                <a:effectLst/>
                <a:uLnTx/>
                <a:uFillTx/>
                <a:latin typeface="Arial"/>
                <a:ea typeface="+mn-ea"/>
                <a:cs typeface="+mn-cs"/>
              </a:rPr>
              <a:t> package, type de données ou pays</a:t>
            </a:r>
          </a:p>
        </p:txBody>
      </p:sp>
      <p:sp>
        <p:nvSpPr>
          <p:cNvPr id="7" name="Rectangle 6">
            <a:extLst>
              <a:ext uri="{FF2B5EF4-FFF2-40B4-BE49-F238E27FC236}">
                <a16:creationId xmlns:a16="http://schemas.microsoft.com/office/drawing/2014/main" id="{C9D55F21-6F13-4D54-AC57-7B409B697C12}"/>
              </a:ext>
            </a:extLst>
          </p:cNvPr>
          <p:cNvSpPr/>
          <p:nvPr/>
        </p:nvSpPr>
        <p:spPr>
          <a:xfrm>
            <a:off x="540000" y="3705067"/>
            <a:ext cx="8464300" cy="1175706"/>
          </a:xfrm>
          <a:prstGeom prst="rect">
            <a:avLst/>
          </a:prstGeom>
        </p:spPr>
        <p:txBody>
          <a:bodyPr wrap="square">
            <a:spAutoFit/>
          </a:bodyPr>
          <a:lstStyle/>
          <a:p>
            <a:pPr marL="457200" marR="0" lvl="0" indent="-457200" algn="l" defTabSz="914400" rtl="0" eaLnBrk="1" fontAlgn="auto" latinLnBrk="0" hangingPunct="1">
              <a:lnSpc>
                <a:spcPct val="100000"/>
              </a:lnSpc>
              <a:spcBef>
                <a:spcPct val="20000"/>
              </a:spcBef>
              <a:spcAft>
                <a:spcPts val="0"/>
              </a:spcAft>
              <a:buClr>
                <a:srgbClr val="E2007A">
                  <a:lumMod val="60000"/>
                  <a:lumOff val="40000"/>
                </a:srgbClr>
              </a:buClr>
              <a:buSzTx/>
              <a:buFont typeface="+mj-lt"/>
              <a:buAutoNum type="arabicPeriod" startAt="3"/>
              <a:tabLst/>
              <a:defRPr/>
            </a:pPr>
            <a:r>
              <a:rPr kumimoji="0" lang="fr-FR" sz="2200" b="0" i="0" u="none" strike="noStrike" kern="1200" cap="none" spc="0" normalizeH="0" baseline="0" noProof="0" dirty="0">
                <a:ln>
                  <a:noFill/>
                </a:ln>
                <a:solidFill>
                  <a:prstClr val="black"/>
                </a:solidFill>
                <a:effectLst/>
                <a:uLnTx/>
                <a:uFillTx/>
                <a:latin typeface="Arial"/>
                <a:ea typeface="+mn-ea"/>
                <a:cs typeface="+mn-cs"/>
              </a:rPr>
              <a:t>Collecter les informations auprès des responsables ou des partenaires en utilisant les outils que vous voulez: </a:t>
            </a:r>
          </a:p>
          <a:p>
            <a:pPr marL="0" marR="0" lvl="0" indent="0" algn="l" defTabSz="542925" rtl="0" eaLnBrk="1" fontAlgn="auto" latinLnBrk="0" hangingPunct="1">
              <a:lnSpc>
                <a:spcPct val="100000"/>
              </a:lnSpc>
              <a:spcBef>
                <a:spcPct val="20000"/>
              </a:spcBef>
              <a:spcAft>
                <a:spcPts val="0"/>
              </a:spcAft>
              <a:buClr>
                <a:srgbClr val="E2007A">
                  <a:lumMod val="60000"/>
                  <a:lumOff val="40000"/>
                </a:srgbClr>
              </a:buClr>
              <a:buSzTx/>
              <a:buFontTx/>
              <a:buNone/>
              <a:tabLst/>
              <a:defRPr/>
            </a:pPr>
            <a:r>
              <a:rPr kumimoji="0" lang="fr-FR" sz="2200" b="0" i="0" u="none" strike="noStrike" kern="1200" cap="none" spc="0" normalizeH="0" baseline="0" noProof="0" dirty="0">
                <a:ln>
                  <a:noFill/>
                </a:ln>
                <a:solidFill>
                  <a:prstClr val="black"/>
                </a:solidFill>
                <a:effectLst/>
                <a:uLnTx/>
                <a:uFillTx/>
                <a:latin typeface="Arial"/>
                <a:ea typeface="+mn-ea"/>
                <a:cs typeface="+mn-cs"/>
              </a:rPr>
              <a:t>			</a:t>
            </a:r>
            <a:r>
              <a:rPr kumimoji="0" lang="fr-FR" sz="2000" b="0" i="0" u="none" strike="noStrike" kern="1200" cap="none" spc="0" normalizeH="0" baseline="0" noProof="0" dirty="0">
                <a:ln>
                  <a:noFill/>
                </a:ln>
                <a:solidFill>
                  <a:prstClr val="black"/>
                </a:solidFill>
                <a:effectLst/>
                <a:uLnTx/>
                <a:uFillTx/>
                <a:latin typeface="Arial"/>
                <a:ea typeface="+mn-ea"/>
                <a:cs typeface="+mn-cs"/>
              </a:rPr>
              <a:t>fichier doc ou Excel, DMP </a:t>
            </a:r>
            <a:r>
              <a:rPr kumimoji="0" lang="fr-FR" sz="2000" b="0" i="0" u="none" strike="noStrike" kern="1200" cap="none" spc="0" normalizeH="0" baseline="0" noProof="0" dirty="0" err="1">
                <a:ln>
                  <a:noFill/>
                </a:ln>
                <a:solidFill>
                  <a:prstClr val="black"/>
                </a:solidFill>
                <a:effectLst/>
                <a:uLnTx/>
                <a:uFillTx/>
                <a:latin typeface="Arial"/>
                <a:ea typeface="+mn-ea"/>
                <a:cs typeface="+mn-cs"/>
              </a:rPr>
              <a:t>OPIDoR</a:t>
            </a:r>
            <a:r>
              <a:rPr kumimoji="0" lang="fr-FR" sz="2000" b="0" i="0" u="none" strike="noStrike" kern="1200" cap="none" spc="0" normalizeH="0" baseline="0" noProof="0" dirty="0">
                <a:ln>
                  <a:noFill/>
                </a:ln>
                <a:solidFill>
                  <a:prstClr val="black"/>
                </a:solidFill>
                <a:effectLst/>
                <a:uLnTx/>
                <a:uFillTx/>
                <a:latin typeface="Arial"/>
                <a:ea typeface="+mn-ea"/>
                <a:cs typeface="+mn-cs"/>
              </a:rPr>
              <a:t>, </a:t>
            </a:r>
            <a:r>
              <a:rPr kumimoji="0" lang="fr-FR" sz="2200" b="0" i="0" u="none" strike="noStrike" kern="1200" cap="none" spc="0" normalizeH="0" baseline="0" noProof="0" dirty="0">
                <a:ln>
                  <a:noFill/>
                </a:ln>
                <a:solidFill>
                  <a:prstClr val="black"/>
                </a:solidFill>
                <a:effectLst/>
                <a:uLnTx/>
                <a:uFillTx/>
                <a:latin typeface="Arial"/>
                <a:ea typeface="+mn-ea"/>
                <a:cs typeface="+mn-cs"/>
              </a:rPr>
              <a:t>…</a:t>
            </a:r>
          </a:p>
        </p:txBody>
      </p:sp>
      <p:sp>
        <p:nvSpPr>
          <p:cNvPr id="8" name="Rectangle 7">
            <a:extLst>
              <a:ext uri="{FF2B5EF4-FFF2-40B4-BE49-F238E27FC236}">
                <a16:creationId xmlns:a16="http://schemas.microsoft.com/office/drawing/2014/main" id="{F60ED7E0-BF0A-41F0-BA37-12A57F101B8A}"/>
              </a:ext>
            </a:extLst>
          </p:cNvPr>
          <p:cNvSpPr/>
          <p:nvPr/>
        </p:nvSpPr>
        <p:spPr>
          <a:xfrm>
            <a:off x="540000" y="5041672"/>
            <a:ext cx="8464300" cy="923330"/>
          </a:xfrm>
          <a:prstGeom prst="rect">
            <a:avLst/>
          </a:prstGeom>
        </p:spPr>
        <p:txBody>
          <a:bodyPr wrap="square">
            <a:spAutoFit/>
          </a:bodyPr>
          <a:lstStyle/>
          <a:p>
            <a:pPr marL="457200" marR="0" lvl="0" indent="-457200" algn="l" defTabSz="914400" rtl="0" eaLnBrk="1" fontAlgn="auto" latinLnBrk="0" hangingPunct="1">
              <a:lnSpc>
                <a:spcPct val="100000"/>
              </a:lnSpc>
              <a:spcBef>
                <a:spcPts val="1200"/>
              </a:spcBef>
              <a:spcAft>
                <a:spcPts val="0"/>
              </a:spcAft>
              <a:buClr>
                <a:srgbClr val="E2007A">
                  <a:lumMod val="60000"/>
                  <a:lumOff val="40000"/>
                </a:srgbClr>
              </a:buClr>
              <a:buSzTx/>
              <a:buFont typeface="+mj-lt"/>
              <a:buAutoNum type="arabicPeriod" startAt="4"/>
              <a:tabLst/>
              <a:defRPr/>
            </a:pPr>
            <a:r>
              <a:rPr kumimoji="0" lang="fr-FR" sz="2200" b="0" i="0" u="none" strike="noStrike" kern="1200" cap="none" spc="0" normalizeH="0" baseline="0" noProof="0" dirty="0">
                <a:ln>
                  <a:noFill/>
                </a:ln>
                <a:solidFill>
                  <a:prstClr val="black"/>
                </a:solidFill>
                <a:effectLst/>
                <a:uLnTx/>
                <a:uFillTx/>
                <a:latin typeface="Arial"/>
                <a:ea typeface="+mn-ea"/>
                <a:cs typeface="+mn-cs"/>
              </a:rPr>
              <a:t>Renseigner les différentes parties du PGD</a:t>
            </a:r>
          </a:p>
          <a:p>
            <a:pPr marL="457200" marR="0" lvl="0" indent="-457200" algn="l" defTabSz="914400" rtl="0" eaLnBrk="1" fontAlgn="auto" latinLnBrk="0" hangingPunct="1">
              <a:lnSpc>
                <a:spcPct val="100000"/>
              </a:lnSpc>
              <a:spcBef>
                <a:spcPts val="1200"/>
              </a:spcBef>
              <a:spcAft>
                <a:spcPts val="0"/>
              </a:spcAft>
              <a:buClr>
                <a:srgbClr val="E2007A">
                  <a:lumMod val="60000"/>
                  <a:lumOff val="40000"/>
                </a:srgbClr>
              </a:buClr>
              <a:buSzTx/>
              <a:buFont typeface="+mj-lt"/>
              <a:buAutoNum type="arabicPeriod" startAt="4"/>
              <a:tabLst/>
              <a:defRPr/>
            </a:pPr>
            <a:r>
              <a:rPr kumimoji="0" lang="fr-FR" sz="2200" b="0" i="0" u="none" strike="noStrike" kern="1200" cap="none" spc="0" normalizeH="0" baseline="0" noProof="0" dirty="0">
                <a:ln>
                  <a:noFill/>
                </a:ln>
                <a:solidFill>
                  <a:prstClr val="black"/>
                </a:solidFill>
                <a:effectLst/>
                <a:uLnTx/>
                <a:uFillTx/>
                <a:latin typeface="Arial"/>
                <a:ea typeface="+mn-ea"/>
                <a:cs typeface="+mn-cs"/>
              </a:rPr>
              <a:t>Faites valider par la coordination du projet + partenaires</a:t>
            </a:r>
          </a:p>
        </p:txBody>
      </p:sp>
    </p:spTree>
    <p:extLst>
      <p:ext uri="{BB962C8B-B14F-4D97-AF65-F5344CB8AC3E}">
        <p14:creationId xmlns:p14="http://schemas.microsoft.com/office/powerpoint/2010/main" val="32595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5" name="ZoneTexte 4">
            <a:extLst>
              <a:ext uri="{FF2B5EF4-FFF2-40B4-BE49-F238E27FC236}">
                <a16:creationId xmlns:a16="http://schemas.microsoft.com/office/drawing/2014/main" id="{AA364948-A20E-4C8B-B56E-51736F86B0AB}"/>
              </a:ext>
            </a:extLst>
          </p:cNvPr>
          <p:cNvSpPr txBox="1"/>
          <p:nvPr/>
        </p:nvSpPr>
        <p:spPr>
          <a:xfrm>
            <a:off x="647273" y="332656"/>
            <a:ext cx="816099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prstClr val="black"/>
                </a:solidFill>
                <a:effectLst/>
                <a:uLnTx/>
                <a:uFillTx/>
                <a:latin typeface="Arial"/>
                <a:ea typeface="+mn-ea"/>
                <a:cs typeface="+mn-cs"/>
              </a:rPr>
              <a:t>Plan de Gestion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4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1" u="none" strike="noStrike" kern="1200" cap="none" spc="0" normalizeH="0" baseline="0" noProof="0" dirty="0">
                <a:ln>
                  <a:noFill/>
                </a:ln>
                <a:solidFill>
                  <a:srgbClr val="7030A0">
                    <a:lumMod val="60000"/>
                    <a:lumOff val="40000"/>
                  </a:srgbClr>
                </a:solidFill>
                <a:effectLst/>
                <a:uLnTx/>
                <a:uFillTx/>
                <a:latin typeface="Arial"/>
                <a:ea typeface="+mn-ea"/>
                <a:cs typeface="+mn-cs"/>
              </a:rPr>
              <a:t>Modèles</a:t>
            </a:r>
          </a:p>
        </p:txBody>
      </p:sp>
      <p:pic>
        <p:nvPicPr>
          <p:cNvPr id="6" name="Image 5">
            <a:extLst>
              <a:ext uri="{FF2B5EF4-FFF2-40B4-BE49-F238E27FC236}">
                <a16:creationId xmlns:a16="http://schemas.microsoft.com/office/drawing/2014/main" id="{61392B12-7132-43EA-8DE4-26E5B4D74AE1}"/>
              </a:ext>
            </a:extLst>
          </p:cNvPr>
          <p:cNvPicPr>
            <a:picLocks noChangeAspect="1"/>
          </p:cNvPicPr>
          <p:nvPr/>
        </p:nvPicPr>
        <p:blipFill>
          <a:blip r:embed="rId5"/>
          <a:stretch>
            <a:fillRect/>
          </a:stretch>
        </p:blipFill>
        <p:spPr>
          <a:xfrm>
            <a:off x="8172530" y="6445161"/>
            <a:ext cx="917761" cy="323302"/>
          </a:xfrm>
          <a:prstGeom prst="rect">
            <a:avLst/>
          </a:prstGeom>
        </p:spPr>
      </p:pic>
      <p:pic>
        <p:nvPicPr>
          <p:cNvPr id="2" name="Image 1">
            <a:extLst>
              <a:ext uri="{FF2B5EF4-FFF2-40B4-BE49-F238E27FC236}">
                <a16:creationId xmlns:a16="http://schemas.microsoft.com/office/drawing/2014/main" id="{8ED444B5-F85C-484C-848B-F89D63818911}"/>
              </a:ext>
            </a:extLst>
          </p:cNvPr>
          <p:cNvPicPr>
            <a:picLocks noChangeAspect="1"/>
          </p:cNvPicPr>
          <p:nvPr/>
        </p:nvPicPr>
        <p:blipFill>
          <a:blip r:embed="rId6"/>
          <a:stretch>
            <a:fillRect/>
          </a:stretch>
        </p:blipFill>
        <p:spPr>
          <a:xfrm>
            <a:off x="2627784" y="4238747"/>
            <a:ext cx="1667939" cy="2286597"/>
          </a:xfrm>
          <a:prstGeom prst="rect">
            <a:avLst/>
          </a:prstGeom>
        </p:spPr>
      </p:pic>
      <p:pic>
        <p:nvPicPr>
          <p:cNvPr id="3" name="Image 2">
            <a:extLst>
              <a:ext uri="{FF2B5EF4-FFF2-40B4-BE49-F238E27FC236}">
                <a16:creationId xmlns:a16="http://schemas.microsoft.com/office/drawing/2014/main" id="{6D7B29C6-9257-4045-B95E-F2FD7FFC4273}"/>
              </a:ext>
            </a:extLst>
          </p:cNvPr>
          <p:cNvPicPr>
            <a:picLocks noChangeAspect="1"/>
          </p:cNvPicPr>
          <p:nvPr/>
        </p:nvPicPr>
        <p:blipFill>
          <a:blip r:embed="rId7"/>
          <a:stretch>
            <a:fillRect/>
          </a:stretch>
        </p:blipFill>
        <p:spPr>
          <a:xfrm>
            <a:off x="5001945" y="4249036"/>
            <a:ext cx="1667939" cy="2276308"/>
          </a:xfrm>
          <a:prstGeom prst="rect">
            <a:avLst/>
          </a:prstGeom>
        </p:spPr>
      </p:pic>
    </p:spTree>
    <p:extLst>
      <p:ext uri="{BB962C8B-B14F-4D97-AF65-F5344CB8AC3E}">
        <p14:creationId xmlns:p14="http://schemas.microsoft.com/office/powerpoint/2010/main" val="27372091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000" y="1080000"/>
            <a:ext cx="8464300" cy="461665"/>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
                <a:srgbClr val="E2007A">
                  <a:lumMod val="60000"/>
                  <a:lumOff val="40000"/>
                </a:srgbClr>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mn-cs"/>
              </a:rPr>
              <a:t>Modèles des bailleurs</a:t>
            </a:r>
          </a:p>
        </p:txBody>
      </p:sp>
      <p:pic>
        <p:nvPicPr>
          <p:cNvPr id="20" name="Image 19">
            <a:extLst>
              <a:ext uri="{FF2B5EF4-FFF2-40B4-BE49-F238E27FC236}">
                <a16:creationId xmlns:a16="http://schemas.microsoft.com/office/drawing/2014/main" id="{7E768278-8648-4138-AD2A-904ABB325088}"/>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Titre 1">
            <a:extLst>
              <a:ext uri="{FF2B5EF4-FFF2-40B4-BE49-F238E27FC236}">
                <a16:creationId xmlns:a16="http://schemas.microsoft.com/office/drawing/2014/main" id="{58DEB4EC-7D16-4752-BCA5-AF5BF72EE63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Modèles de PGD</a:t>
            </a:r>
          </a:p>
        </p:txBody>
      </p:sp>
      <p:sp>
        <p:nvSpPr>
          <p:cNvPr id="10" name="ZoneTexte 9">
            <a:extLst>
              <a:ext uri="{FF2B5EF4-FFF2-40B4-BE49-F238E27FC236}">
                <a16:creationId xmlns:a16="http://schemas.microsoft.com/office/drawing/2014/main" id="{4F2B8B10-54D3-45ED-BDBE-B3207D63B437}"/>
              </a:ext>
            </a:extLst>
          </p:cNvPr>
          <p:cNvSpPr txBox="1"/>
          <p:nvPr/>
        </p:nvSpPr>
        <p:spPr>
          <a:xfrm>
            <a:off x="540000" y="1556792"/>
            <a:ext cx="8280920" cy="961802"/>
          </a:xfrm>
          <a:prstGeom prst="rect">
            <a:avLst/>
          </a:prstGeom>
          <a:noFill/>
        </p:spPr>
        <p:txBody>
          <a:bodyPr wrap="square" rtlCol="0">
            <a:spAutoFit/>
          </a:bodyPr>
          <a:lstStyle/>
          <a:p>
            <a:pPr marL="534988" marR="0" lvl="0" indent="-2667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ANR: </a:t>
            </a: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4"/>
              </a:rPr>
              <a:t>https://anr.fr/fileadmin/documents/2019/ANR-modele-PGD.pdf</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p>
          <a:p>
            <a:pPr marL="522288" marR="0" lvl="0" indent="-255588"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Horizon Europe</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5"/>
              </a:rPr>
              <a:t>https://ec.europa.eu/info/funding-tenders/opportunities/docs/2021-2027/horizon/guidance/programme-guide_horizon_en.pdf</a:t>
            </a:r>
            <a:r>
              <a:rPr kumimoji="0" lang="fr-FR" sz="1400" b="0" i="0" u="none" strike="noStrike" kern="1200" cap="none" spc="0" normalizeH="0" baseline="0" noProof="0" dirty="0">
                <a:ln>
                  <a:noFill/>
                </a:ln>
                <a:solidFill>
                  <a:prstClr val="black"/>
                </a:solidFill>
                <a:effectLst/>
                <a:uLnTx/>
                <a:uFillTx/>
                <a:latin typeface="Calibri"/>
                <a:ea typeface="+mn-ea"/>
                <a:cs typeface="+mn-cs"/>
              </a:rPr>
              <a:t> accès au </a:t>
            </a:r>
            <a:r>
              <a:rPr kumimoji="0" lang="fr-FR" sz="1400" b="0" i="0" u="none" strike="noStrike" kern="1200" cap="none" spc="0" normalizeH="0" baseline="0" noProof="0" dirty="0" err="1">
                <a:ln>
                  <a:noFill/>
                </a:ln>
                <a:solidFill>
                  <a:prstClr val="black"/>
                </a:solidFill>
                <a:effectLst/>
                <a:uLnTx/>
                <a:uFillTx/>
                <a:latin typeface="Calibri"/>
                <a:ea typeface="+mn-ea"/>
                <a:cs typeface="+mn-cs"/>
              </a:rPr>
              <a:t>template</a:t>
            </a:r>
            <a:r>
              <a:rPr kumimoji="0" lang="fr-FR" sz="1400" b="0" i="0" u="none" strike="noStrike" kern="1200" cap="none" spc="0" normalizeH="0" baseline="0" noProof="0" dirty="0">
                <a:ln>
                  <a:noFill/>
                </a:ln>
                <a:solidFill>
                  <a:prstClr val="black"/>
                </a:solidFill>
                <a:effectLst/>
                <a:uLnTx/>
                <a:uFillTx/>
                <a:latin typeface="Calibri"/>
                <a:ea typeface="+mn-ea"/>
                <a:cs typeface="+mn-cs"/>
              </a:rPr>
              <a:t> pages 46 et 49.</a:t>
            </a:r>
          </a:p>
        </p:txBody>
      </p:sp>
      <p:sp>
        <p:nvSpPr>
          <p:cNvPr id="11" name="ZoneTexte 10">
            <a:extLst>
              <a:ext uri="{FF2B5EF4-FFF2-40B4-BE49-F238E27FC236}">
                <a16:creationId xmlns:a16="http://schemas.microsoft.com/office/drawing/2014/main" id="{3FA33BFA-D098-4D32-B8CE-F1076E825A01}"/>
              </a:ext>
            </a:extLst>
          </p:cNvPr>
          <p:cNvSpPr txBox="1"/>
          <p:nvPr/>
        </p:nvSpPr>
        <p:spPr>
          <a:xfrm>
            <a:off x="540000" y="2636912"/>
            <a:ext cx="8280920"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600"/>
              </a:spcAft>
              <a:buClr>
                <a:srgbClr val="E2007A">
                  <a:lumMod val="60000"/>
                  <a:lumOff val="40000"/>
                </a:srgbClr>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mn-cs"/>
                <a:sym typeface="Wingdings" panose="05000000000000000000" pitchFamily="2" charset="2"/>
              </a:rPr>
              <a:t>Modèles Cirad</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Sur Intranet Data : </a:t>
            </a:r>
            <a:r>
              <a:rPr kumimoji="0" lang="fr-FR"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hlinkClick r:id="rId6"/>
              </a:rPr>
              <a:t>https://intranet-data.cirad.fr/modeles-cirad-de-pgd</a:t>
            </a: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ZoneTexte 11">
            <a:extLst>
              <a:ext uri="{FF2B5EF4-FFF2-40B4-BE49-F238E27FC236}">
                <a16:creationId xmlns:a16="http://schemas.microsoft.com/office/drawing/2014/main" id="{8B499B86-4D86-498E-A301-FFB2AA476B0D}"/>
              </a:ext>
            </a:extLst>
          </p:cNvPr>
          <p:cNvSpPr txBox="1"/>
          <p:nvPr/>
        </p:nvSpPr>
        <p:spPr>
          <a:xfrm>
            <a:off x="540000" y="3773992"/>
            <a:ext cx="8280920" cy="141577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600"/>
              </a:spcAft>
              <a:buClr>
                <a:srgbClr val="E2007A">
                  <a:lumMod val="60000"/>
                  <a:lumOff val="40000"/>
                </a:srgbClr>
              </a:buClr>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mn-cs"/>
                <a:sym typeface="Wingdings" panose="05000000000000000000" pitchFamily="2" charset="2"/>
              </a:rPr>
              <a:t>Outils de rédaction et sources de modèles</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DMP </a:t>
            </a:r>
            <a:r>
              <a:rPr kumimoji="0" lang="fr-FR"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sym typeface="Wingdings" panose="05000000000000000000" pitchFamily="2" charset="2"/>
              </a:rPr>
              <a:t>OPIDoR</a:t>
            </a:r>
            <a:r>
              <a:rPr kumimoji="0" lang="fr-FR"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 : </a:t>
            </a: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7"/>
              </a:rPr>
              <a:t>https://dmp.opidor.fr/</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	</a:t>
            </a:r>
            <a:r>
              <a:rPr kumimoji="0" lang="fr-FR" sz="2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2000" b="0" i="0" u="none" strike="noStrike" kern="1200" cap="none" spc="0" normalizeH="0" baseline="0" noProof="0" dirty="0">
                <a:ln>
                  <a:noFill/>
                </a:ln>
                <a:solidFill>
                  <a:prstClr val="black"/>
                </a:solidFill>
                <a:effectLst/>
                <a:uLnTx/>
                <a:uFillTx/>
                <a:latin typeface="Calibri"/>
                <a:ea typeface="+mn-ea"/>
                <a:cs typeface="+mn-cs"/>
              </a:rPr>
              <a:t>Accès à nombreux modèles institutionnels (dont Cirad) et bailleurs</a:t>
            </a:r>
          </a:p>
        </p:txBody>
      </p:sp>
    </p:spTree>
    <p:extLst>
      <p:ext uri="{BB962C8B-B14F-4D97-AF65-F5344CB8AC3E}">
        <p14:creationId xmlns:p14="http://schemas.microsoft.com/office/powerpoint/2010/main" val="390531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numéro de diapositive 4">
            <a:extLst>
              <a:ext uri="{FF2B5EF4-FFF2-40B4-BE49-F238E27FC236}">
                <a16:creationId xmlns:a16="http://schemas.microsoft.com/office/drawing/2014/main" id="{9AA457EE-D00D-4957-961B-114169B628D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ZoneTexte 21"/>
          <p:cNvSpPr txBox="1"/>
          <p:nvPr/>
        </p:nvSpPr>
        <p:spPr>
          <a:xfrm>
            <a:off x="2617393" y="909046"/>
            <a:ext cx="23807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https://intranet-data.cirad.fr/</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pic>
        <p:nvPicPr>
          <p:cNvPr id="9" name="Image 8">
            <a:extLst>
              <a:ext uri="{FF2B5EF4-FFF2-40B4-BE49-F238E27FC236}">
                <a16:creationId xmlns:a16="http://schemas.microsoft.com/office/drawing/2014/main" id="{187A9A58-6CE5-4BCD-A560-F99158E56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79512"/>
            <a:ext cx="4264831" cy="3589648"/>
          </a:xfrm>
          <a:prstGeom prst="rect">
            <a:avLst/>
          </a:prstGeom>
          <a:ln>
            <a:solidFill>
              <a:srgbClr val="3366FF"/>
            </a:solidFill>
          </a:ln>
        </p:spPr>
      </p:pic>
      <p:sp>
        <p:nvSpPr>
          <p:cNvPr id="33" name="ZoneTexte 32">
            <a:extLst>
              <a:ext uri="{FF2B5EF4-FFF2-40B4-BE49-F238E27FC236}">
                <a16:creationId xmlns:a16="http://schemas.microsoft.com/office/drawing/2014/main" id="{8B2163CB-05E4-42CA-B228-67FE06D6D5E3}"/>
              </a:ext>
            </a:extLst>
          </p:cNvPr>
          <p:cNvSpPr txBox="1"/>
          <p:nvPr/>
        </p:nvSpPr>
        <p:spPr>
          <a:xfrm>
            <a:off x="395536" y="836712"/>
            <a:ext cx="22457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Intranet Data</a:t>
            </a:r>
          </a:p>
        </p:txBody>
      </p:sp>
      <p:sp>
        <p:nvSpPr>
          <p:cNvPr id="11" name="Bulle narrative : rectangle 10">
            <a:extLst>
              <a:ext uri="{FF2B5EF4-FFF2-40B4-BE49-F238E27FC236}">
                <a16:creationId xmlns:a16="http://schemas.microsoft.com/office/drawing/2014/main" id="{4B6C0EDE-A4EF-4BD0-B866-1BC463D2C5CB}"/>
              </a:ext>
            </a:extLst>
          </p:cNvPr>
          <p:cNvSpPr/>
          <p:nvPr/>
        </p:nvSpPr>
        <p:spPr>
          <a:xfrm>
            <a:off x="203548" y="5114736"/>
            <a:ext cx="2952328" cy="927504"/>
          </a:xfrm>
          <a:prstGeom prst="wedgeRectCallout">
            <a:avLst>
              <a:gd name="adj1" fmla="val 51059"/>
              <a:gd name="adj2" fmla="val -257305"/>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Accès aux modèles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en format Word et Excel </a:t>
            </a:r>
            <a:endParaRPr kumimoji="0" lang="fr-FR"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e 7">
            <a:extLst>
              <a:ext uri="{FF2B5EF4-FFF2-40B4-BE49-F238E27FC236}">
                <a16:creationId xmlns:a16="http://schemas.microsoft.com/office/drawing/2014/main" id="{9052E202-4C7A-4360-93D2-EC5593FC2D61}"/>
              </a:ext>
            </a:extLst>
          </p:cNvPr>
          <p:cNvGrpSpPr/>
          <p:nvPr/>
        </p:nvGrpSpPr>
        <p:grpSpPr>
          <a:xfrm>
            <a:off x="4139952" y="1052736"/>
            <a:ext cx="4968552" cy="5592405"/>
            <a:chOff x="4139952" y="1052736"/>
            <a:chExt cx="4968552" cy="5592405"/>
          </a:xfrm>
        </p:grpSpPr>
        <p:grpSp>
          <p:nvGrpSpPr>
            <p:cNvPr id="4" name="Groupe 3">
              <a:extLst>
                <a:ext uri="{FF2B5EF4-FFF2-40B4-BE49-F238E27FC236}">
                  <a16:creationId xmlns:a16="http://schemas.microsoft.com/office/drawing/2014/main" id="{2A5170EE-2F37-4AFC-ACD1-2172BC3C843B}"/>
                </a:ext>
              </a:extLst>
            </p:cNvPr>
            <p:cNvGrpSpPr/>
            <p:nvPr/>
          </p:nvGrpSpPr>
          <p:grpSpPr>
            <a:xfrm>
              <a:off x="5580112" y="1124744"/>
              <a:ext cx="3528392" cy="2160240"/>
              <a:chOff x="595342" y="5008525"/>
              <a:chExt cx="3510664" cy="1939259"/>
            </a:xfrm>
          </p:grpSpPr>
          <p:sp>
            <p:nvSpPr>
              <p:cNvPr id="20" name="ZoneTexte 19">
                <a:extLst>
                  <a:ext uri="{FF2B5EF4-FFF2-40B4-BE49-F238E27FC236}">
                    <a16:creationId xmlns:a16="http://schemas.microsoft.com/office/drawing/2014/main" id="{9E6D92F0-02C5-4B7A-9377-E60364EC618D}"/>
                  </a:ext>
                </a:extLst>
              </p:cNvPr>
              <p:cNvSpPr txBox="1"/>
              <p:nvPr/>
            </p:nvSpPr>
            <p:spPr>
              <a:xfrm>
                <a:off x="595342" y="6588603"/>
                <a:ext cx="3510664" cy="3591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hlinkClick r:id="rId5"/>
                  </a:rPr>
                  <a:t>https://coop-ist.cirad.fr/gerer-des-donnees/rediger-un-pgd/1-qu-est-ce-qu-un-pgd</a:t>
                </a:r>
                <a:endParaRPr kumimoji="0" lang="fr-FR"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 1">
                <a:extLst>
                  <a:ext uri="{FF2B5EF4-FFF2-40B4-BE49-F238E27FC236}">
                    <a16:creationId xmlns:a16="http://schemas.microsoft.com/office/drawing/2014/main" id="{FAE6DE9C-754E-4F6D-A90B-5ECD410E249E}"/>
                  </a:ext>
                </a:extLst>
              </p:cNvPr>
              <p:cNvPicPr>
                <a:picLocks noChangeAspect="1"/>
              </p:cNvPicPr>
              <p:nvPr/>
            </p:nvPicPr>
            <p:blipFill>
              <a:blip r:embed="rId6"/>
              <a:stretch>
                <a:fillRect/>
              </a:stretch>
            </p:blipFill>
            <p:spPr>
              <a:xfrm>
                <a:off x="755576" y="5008525"/>
                <a:ext cx="2780888" cy="1552417"/>
              </a:xfrm>
              <a:prstGeom prst="rect">
                <a:avLst/>
              </a:prstGeom>
            </p:spPr>
          </p:pic>
        </p:grpSp>
        <p:grpSp>
          <p:nvGrpSpPr>
            <p:cNvPr id="7" name="Groupe 6">
              <a:extLst>
                <a:ext uri="{FF2B5EF4-FFF2-40B4-BE49-F238E27FC236}">
                  <a16:creationId xmlns:a16="http://schemas.microsoft.com/office/drawing/2014/main" id="{AD5C2575-F7DC-4F9F-9B5C-E13B694BA8A0}"/>
                </a:ext>
              </a:extLst>
            </p:cNvPr>
            <p:cNvGrpSpPr/>
            <p:nvPr/>
          </p:nvGrpSpPr>
          <p:grpSpPr>
            <a:xfrm>
              <a:off x="4139952" y="1052736"/>
              <a:ext cx="4968552" cy="5592405"/>
              <a:chOff x="4139952" y="1052736"/>
              <a:chExt cx="4968552" cy="5592405"/>
            </a:xfrm>
          </p:grpSpPr>
          <p:grpSp>
            <p:nvGrpSpPr>
              <p:cNvPr id="41" name="Groupe 40">
                <a:extLst>
                  <a:ext uri="{FF2B5EF4-FFF2-40B4-BE49-F238E27FC236}">
                    <a16:creationId xmlns:a16="http://schemas.microsoft.com/office/drawing/2014/main" id="{3065ABCC-E7FF-47E7-840F-B98E183F0F31}"/>
                  </a:ext>
                </a:extLst>
              </p:cNvPr>
              <p:cNvGrpSpPr/>
              <p:nvPr/>
            </p:nvGrpSpPr>
            <p:grpSpPr>
              <a:xfrm>
                <a:off x="4139952" y="3861048"/>
                <a:ext cx="4968552" cy="2784093"/>
                <a:chOff x="4191354" y="908720"/>
                <a:chExt cx="4968552" cy="2784093"/>
              </a:xfrm>
            </p:grpSpPr>
            <p:pic>
              <p:nvPicPr>
                <p:cNvPr id="15" name="Image 14">
                  <a:extLst>
                    <a:ext uri="{FF2B5EF4-FFF2-40B4-BE49-F238E27FC236}">
                      <a16:creationId xmlns:a16="http://schemas.microsoft.com/office/drawing/2014/main" id="{397DB173-4D86-4C1C-B3F7-59E1AC660EA1}"/>
                    </a:ext>
                  </a:extLst>
                </p:cNvPr>
                <p:cNvPicPr>
                  <a:picLocks noChangeAspect="1"/>
                </p:cNvPicPr>
                <p:nvPr/>
              </p:nvPicPr>
              <p:blipFill>
                <a:blip r:embed="rId7"/>
                <a:stretch>
                  <a:fillRect/>
                </a:stretch>
              </p:blipFill>
              <p:spPr>
                <a:xfrm>
                  <a:off x="4191354" y="1340768"/>
                  <a:ext cx="4900791" cy="2352045"/>
                </a:xfrm>
                <a:prstGeom prst="rect">
                  <a:avLst/>
                </a:prstGeom>
                <a:ln>
                  <a:solidFill>
                    <a:schemeClr val="tx1"/>
                  </a:solidFill>
                </a:ln>
              </p:spPr>
            </p:pic>
            <p:sp>
              <p:nvSpPr>
                <p:cNvPr id="39" name="ZoneTexte 38">
                  <a:extLst>
                    <a:ext uri="{FF2B5EF4-FFF2-40B4-BE49-F238E27FC236}">
                      <a16:creationId xmlns:a16="http://schemas.microsoft.com/office/drawing/2014/main" id="{6A664AC9-8BBB-4C00-919B-FC3E1CB3B0E0}"/>
                    </a:ext>
                  </a:extLst>
                </p:cNvPr>
                <p:cNvSpPr txBox="1"/>
                <p:nvPr/>
              </p:nvSpPr>
              <p:spPr>
                <a:xfrm>
                  <a:off x="4572000" y="908720"/>
                  <a:ext cx="443788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internet d’informations CoopIST</a:t>
                  </a:r>
                </a:p>
              </p:txBody>
            </p:sp>
            <p:sp>
              <p:nvSpPr>
                <p:cNvPr id="37" name="ZoneTexte 36">
                  <a:extLst>
                    <a:ext uri="{FF2B5EF4-FFF2-40B4-BE49-F238E27FC236}">
                      <a16:creationId xmlns:a16="http://schemas.microsoft.com/office/drawing/2014/main" id="{589E0AC9-0C56-4A92-8A94-B8CA9304CF1A}"/>
                    </a:ext>
                  </a:extLst>
                </p:cNvPr>
                <p:cNvSpPr txBox="1"/>
                <p:nvPr/>
              </p:nvSpPr>
              <p:spPr>
                <a:xfrm>
                  <a:off x="7460658" y="1772816"/>
                  <a:ext cx="16992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8"/>
                    </a:rPr>
                    <a:t>https://coop-ist.cirad.fr/</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Bulle narrative : rectangle 16">
                <a:extLst>
                  <a:ext uri="{FF2B5EF4-FFF2-40B4-BE49-F238E27FC236}">
                    <a16:creationId xmlns:a16="http://schemas.microsoft.com/office/drawing/2014/main" id="{B9E932A8-E933-4946-BDC4-0AA770605FF7}"/>
                  </a:ext>
                </a:extLst>
              </p:cNvPr>
              <p:cNvSpPr/>
              <p:nvPr/>
            </p:nvSpPr>
            <p:spPr>
              <a:xfrm>
                <a:off x="5536573" y="1052736"/>
                <a:ext cx="3427915" cy="2232248"/>
              </a:xfrm>
              <a:prstGeom prst="wedgeRectCallout">
                <a:avLst>
                  <a:gd name="adj1" fmla="val -91142"/>
                  <a:gd name="adj2" fmla="val 51411"/>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lèche : haut 5">
                <a:extLst>
                  <a:ext uri="{FF2B5EF4-FFF2-40B4-BE49-F238E27FC236}">
                    <a16:creationId xmlns:a16="http://schemas.microsoft.com/office/drawing/2014/main" id="{89138F7B-3ABE-4138-ABA8-CE9514AE5D11}"/>
                  </a:ext>
                </a:extLst>
              </p:cNvPr>
              <p:cNvSpPr/>
              <p:nvPr/>
            </p:nvSpPr>
            <p:spPr>
              <a:xfrm>
                <a:off x="7020272" y="3356992"/>
                <a:ext cx="144016" cy="509657"/>
              </a:xfrm>
              <a:prstGeom prst="upArrow">
                <a:avLst>
                  <a:gd name="adj1" fmla="val 60680"/>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0" name="Ellipse 9">
            <a:extLst>
              <a:ext uri="{FF2B5EF4-FFF2-40B4-BE49-F238E27FC236}">
                <a16:creationId xmlns:a16="http://schemas.microsoft.com/office/drawing/2014/main" id="{2CB9B838-6157-48A6-8127-D73102E32740}"/>
              </a:ext>
            </a:extLst>
          </p:cNvPr>
          <p:cNvSpPr/>
          <p:nvPr/>
        </p:nvSpPr>
        <p:spPr>
          <a:xfrm>
            <a:off x="2987824" y="3645024"/>
            <a:ext cx="792088" cy="3268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itre 1">
            <a:extLst>
              <a:ext uri="{FF2B5EF4-FFF2-40B4-BE49-F238E27FC236}">
                <a16:creationId xmlns:a16="http://schemas.microsoft.com/office/drawing/2014/main" id="{1FE44879-911D-4070-B54B-DE9A9F1A6C14}"/>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Modèles Cirad de PGD</a:t>
            </a:r>
          </a:p>
        </p:txBody>
      </p:sp>
    </p:spTree>
    <p:extLst>
      <p:ext uri="{BB962C8B-B14F-4D97-AF65-F5344CB8AC3E}">
        <p14:creationId xmlns:p14="http://schemas.microsoft.com/office/powerpoint/2010/main" val="15304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7E768278-8648-4138-AD2A-904ABB325088}"/>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9" name="Titre 1">
            <a:extLst>
              <a:ext uri="{FF2B5EF4-FFF2-40B4-BE49-F238E27FC236}">
                <a16:creationId xmlns:a16="http://schemas.microsoft.com/office/drawing/2014/main" id="{96EC9481-276F-49EB-91B1-569F530D6C57}"/>
              </a:ext>
            </a:extLst>
          </p:cNvPr>
          <p:cNvSpPr txBox="1">
            <a:spLocks/>
          </p:cNvSpPr>
          <p:nvPr/>
        </p:nvSpPr>
        <p:spPr>
          <a:xfrm>
            <a:off x="323528" y="0"/>
            <a:ext cx="8784976"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A retenir sur le contexte du PGD</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
        <p:nvSpPr>
          <p:cNvPr id="11" name="ZoneTexte 10">
            <a:extLst>
              <a:ext uri="{FF2B5EF4-FFF2-40B4-BE49-F238E27FC236}">
                <a16:creationId xmlns:a16="http://schemas.microsoft.com/office/drawing/2014/main" id="{742E7BB6-6177-43BF-A433-4E99AC86DC51}"/>
              </a:ext>
            </a:extLst>
          </p:cNvPr>
          <p:cNvSpPr txBox="1"/>
          <p:nvPr/>
        </p:nvSpPr>
        <p:spPr>
          <a:xfrm>
            <a:off x="540000" y="1080000"/>
            <a:ext cx="8496496" cy="161582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Un document : </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Décrit les données produites pendant un projet </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mn-cs"/>
              </a:rPr>
              <a:t>Détaille tous les aspects de gestion et valorisation des données</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Montre l’importance accordée aux données du projet</a:t>
            </a:r>
            <a:endParaRPr kumimoji="0" lang="fr-FR" sz="2000" b="0" i="0" u="none" strike="noStrike" kern="1200" cap="none" spc="0" normalizeH="0" baseline="0" noProof="0" dirty="0">
              <a:ln>
                <a:noFill/>
              </a:ln>
              <a:solidFill>
                <a:srgbClr val="0066FF"/>
              </a:solidFill>
              <a:effectLst/>
              <a:uLnTx/>
              <a:uFillTx/>
              <a:latin typeface="Arial"/>
              <a:ea typeface="+mn-ea"/>
              <a:cs typeface="Times New Roman"/>
            </a:endParaRPr>
          </a:p>
        </p:txBody>
      </p:sp>
      <p:sp>
        <p:nvSpPr>
          <p:cNvPr id="12" name="ZoneTexte 11">
            <a:extLst>
              <a:ext uri="{FF2B5EF4-FFF2-40B4-BE49-F238E27FC236}">
                <a16:creationId xmlns:a16="http://schemas.microsoft.com/office/drawing/2014/main" id="{01B044D2-7E9B-46A5-991E-07E05AAED8FE}"/>
              </a:ext>
            </a:extLst>
          </p:cNvPr>
          <p:cNvSpPr txBox="1"/>
          <p:nvPr/>
        </p:nvSpPr>
        <p:spPr>
          <a:xfrm>
            <a:off x="540000" y="2636912"/>
            <a:ext cx="8496496" cy="161582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Un outil :</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De collaboration</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De rigueur scientifique et de transparence</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Qui améliore vos pratiques de recherche</a:t>
            </a:r>
          </a:p>
        </p:txBody>
      </p:sp>
      <p:grpSp>
        <p:nvGrpSpPr>
          <p:cNvPr id="4" name="Groupe 3">
            <a:extLst>
              <a:ext uri="{FF2B5EF4-FFF2-40B4-BE49-F238E27FC236}">
                <a16:creationId xmlns:a16="http://schemas.microsoft.com/office/drawing/2014/main" id="{E6867AD7-9AC0-4723-B727-DAE01FFE603A}"/>
              </a:ext>
            </a:extLst>
          </p:cNvPr>
          <p:cNvGrpSpPr/>
          <p:nvPr/>
        </p:nvGrpSpPr>
        <p:grpSpPr>
          <a:xfrm>
            <a:off x="540000" y="4118693"/>
            <a:ext cx="8498381" cy="2341802"/>
            <a:chOff x="540000" y="4118693"/>
            <a:chExt cx="8498381" cy="2341802"/>
          </a:xfrm>
        </p:grpSpPr>
        <p:sp>
          <p:nvSpPr>
            <p:cNvPr id="14" name="ZoneTexte 13">
              <a:extLst>
                <a:ext uri="{FF2B5EF4-FFF2-40B4-BE49-F238E27FC236}">
                  <a16:creationId xmlns:a16="http://schemas.microsoft.com/office/drawing/2014/main" id="{8EB17DC3-4195-4328-876A-342F78C0250E}"/>
                </a:ext>
              </a:extLst>
            </p:cNvPr>
            <p:cNvSpPr txBox="1"/>
            <p:nvPr/>
          </p:nvSpPr>
          <p:spPr>
            <a:xfrm>
              <a:off x="540000" y="4221088"/>
              <a:ext cx="5472160" cy="19236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Un atout :</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Pour réussir un projet </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Pour publier des articles</a:t>
              </a:r>
            </a:p>
            <a:p>
              <a:pPr marL="914400" marR="0" lvl="2" indent="-34290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Pour développer des compétences en gestion de données et science ouverte</a:t>
              </a:r>
            </a:p>
          </p:txBody>
        </p:sp>
        <p:grpSp>
          <p:nvGrpSpPr>
            <p:cNvPr id="3" name="Groupe 2">
              <a:extLst>
                <a:ext uri="{FF2B5EF4-FFF2-40B4-BE49-F238E27FC236}">
                  <a16:creationId xmlns:a16="http://schemas.microsoft.com/office/drawing/2014/main" id="{10FC403D-D0AB-4E05-85D5-2A5C322F57FF}"/>
                </a:ext>
              </a:extLst>
            </p:cNvPr>
            <p:cNvGrpSpPr/>
            <p:nvPr/>
          </p:nvGrpSpPr>
          <p:grpSpPr>
            <a:xfrm>
              <a:off x="5652120" y="4118693"/>
              <a:ext cx="3386261" cy="2341802"/>
              <a:chOff x="5652120" y="4118693"/>
              <a:chExt cx="3386261" cy="2341802"/>
            </a:xfrm>
          </p:grpSpPr>
          <p:grpSp>
            <p:nvGrpSpPr>
              <p:cNvPr id="2" name="Groupe 1">
                <a:extLst>
                  <a:ext uri="{FF2B5EF4-FFF2-40B4-BE49-F238E27FC236}">
                    <a16:creationId xmlns:a16="http://schemas.microsoft.com/office/drawing/2014/main" id="{36FB9105-4862-4144-A996-2D4F504B32D8}"/>
                  </a:ext>
                </a:extLst>
              </p:cNvPr>
              <p:cNvGrpSpPr/>
              <p:nvPr/>
            </p:nvGrpSpPr>
            <p:grpSpPr>
              <a:xfrm>
                <a:off x="5922768" y="4118693"/>
                <a:ext cx="3115613" cy="2341802"/>
                <a:chOff x="5523823" y="4051811"/>
                <a:chExt cx="3382697" cy="2452892"/>
              </a:xfrm>
            </p:grpSpPr>
            <p:pic>
              <p:nvPicPr>
                <p:cNvPr id="17" name="Image 16">
                  <a:extLst>
                    <a:ext uri="{FF2B5EF4-FFF2-40B4-BE49-F238E27FC236}">
                      <a16:creationId xmlns:a16="http://schemas.microsoft.com/office/drawing/2014/main" id="{59E50C9E-3E5F-4DCB-A631-85C8737D885B}"/>
                    </a:ext>
                  </a:extLst>
                </p:cNvPr>
                <p:cNvPicPr>
                  <a:picLocks noChangeAspect="1"/>
                </p:cNvPicPr>
                <p:nvPr/>
              </p:nvPicPr>
              <p:blipFill>
                <a:blip r:embed="rId4"/>
                <a:stretch>
                  <a:fillRect/>
                </a:stretch>
              </p:blipFill>
              <p:spPr>
                <a:xfrm>
                  <a:off x="6156306" y="4427413"/>
                  <a:ext cx="2016224" cy="1717279"/>
                </a:xfrm>
                <a:prstGeom prst="rect">
                  <a:avLst/>
                </a:prstGeom>
              </p:spPr>
            </p:pic>
            <p:sp>
              <p:nvSpPr>
                <p:cNvPr id="21" name="ZoneTexte 20">
                  <a:extLst>
                    <a:ext uri="{FF2B5EF4-FFF2-40B4-BE49-F238E27FC236}">
                      <a16:creationId xmlns:a16="http://schemas.microsoft.com/office/drawing/2014/main" id="{15835A61-CAE1-4B1B-8C58-D34EAC7E8BEA}"/>
                    </a:ext>
                  </a:extLst>
                </p:cNvPr>
                <p:cNvSpPr txBox="1"/>
                <p:nvPr/>
              </p:nvSpPr>
              <p:spPr>
                <a:xfrm>
                  <a:off x="5523823" y="6150089"/>
                  <a:ext cx="1067225" cy="35461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notoriété</a:t>
                  </a:r>
                </a:p>
              </p:txBody>
            </p:sp>
            <p:sp>
              <p:nvSpPr>
                <p:cNvPr id="22" name="ZoneTexte 21">
                  <a:extLst>
                    <a:ext uri="{FF2B5EF4-FFF2-40B4-BE49-F238E27FC236}">
                      <a16:creationId xmlns:a16="http://schemas.microsoft.com/office/drawing/2014/main" id="{EED47FF2-B657-4401-8923-26B8CA6DE4DF}"/>
                    </a:ext>
                  </a:extLst>
                </p:cNvPr>
                <p:cNvSpPr txBox="1"/>
                <p:nvPr/>
              </p:nvSpPr>
              <p:spPr>
                <a:xfrm>
                  <a:off x="7448614" y="4051811"/>
                  <a:ext cx="1447832"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collaborations</a:t>
                  </a:r>
                </a:p>
              </p:txBody>
            </p:sp>
            <p:sp>
              <p:nvSpPr>
                <p:cNvPr id="24" name="ZoneTexte 23">
                  <a:extLst>
                    <a:ext uri="{FF2B5EF4-FFF2-40B4-BE49-F238E27FC236}">
                      <a16:creationId xmlns:a16="http://schemas.microsoft.com/office/drawing/2014/main" id="{24144882-1B3A-422C-B2B2-EA9F13F27EA1}"/>
                    </a:ext>
                  </a:extLst>
                </p:cNvPr>
                <p:cNvSpPr txBox="1"/>
                <p:nvPr/>
              </p:nvSpPr>
              <p:spPr>
                <a:xfrm>
                  <a:off x="7501968" y="6106607"/>
                  <a:ext cx="1404552"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financements</a:t>
                  </a:r>
                </a:p>
              </p:txBody>
            </p:sp>
          </p:grpSp>
          <p:sp>
            <p:nvSpPr>
              <p:cNvPr id="13" name="ZoneTexte 12">
                <a:extLst>
                  <a:ext uri="{FF2B5EF4-FFF2-40B4-BE49-F238E27FC236}">
                    <a16:creationId xmlns:a16="http://schemas.microsoft.com/office/drawing/2014/main" id="{493A0DEF-B298-48F3-B9A6-2DB66B03CAA6}"/>
                  </a:ext>
                </a:extLst>
              </p:cNvPr>
              <p:cNvSpPr txBox="1"/>
              <p:nvPr/>
            </p:nvSpPr>
            <p:spPr>
              <a:xfrm>
                <a:off x="5652120" y="4973814"/>
                <a:ext cx="936475" cy="338554"/>
              </a:xfrm>
              <a:prstGeom prst="rect">
                <a:avLst/>
              </a:prstGeom>
              <a:gradFill flip="none" rotWithShape="1">
                <a:gsLst>
                  <a:gs pos="0">
                    <a:srgbClr val="EE4CDB">
                      <a:tint val="66000"/>
                      <a:satMod val="160000"/>
                    </a:srgbClr>
                  </a:gs>
                  <a:gs pos="50000">
                    <a:srgbClr val="EE4CDB">
                      <a:tint val="44500"/>
                      <a:satMod val="160000"/>
                    </a:srgbClr>
                  </a:gs>
                  <a:gs pos="100000">
                    <a:srgbClr val="EE4CDB">
                      <a:tint val="23500"/>
                      <a:satMod val="160000"/>
                    </a:srgbClr>
                  </a:gs>
                </a:gsLst>
                <a:lin ang="0" scaled="1"/>
                <a:tileRect/>
              </a:gradFill>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defPPr marR="0" lvl="0" algn="l" rtl="0">
                  <a:lnSpc>
                    <a:spcPct val="100000"/>
                  </a:lnSpc>
                  <a:spcBef>
                    <a:spcPts val="0"/>
                  </a:spcBef>
                  <a:spcAft>
                    <a:spcPts val="0"/>
                  </a:spcAft>
                  <a:defRPr/>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citations</a:t>
                </a:r>
              </a:p>
            </p:txBody>
          </p:sp>
        </p:grpSp>
      </p:grpSp>
    </p:spTree>
    <p:extLst>
      <p:ext uri="{BB962C8B-B14F-4D97-AF65-F5344CB8AC3E}">
        <p14:creationId xmlns:p14="http://schemas.microsoft.com/office/powerpoint/2010/main" val="110119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a:ea typeface="+mn-ea"/>
                <a:cs typeface="+mn-cs"/>
              </a:rPr>
              <a:t>Définition: les métadonnées</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Image 2">
            <a:extLst>
              <a:ext uri="{FF2B5EF4-FFF2-40B4-BE49-F238E27FC236}">
                <a16:creationId xmlns:a16="http://schemas.microsoft.com/office/drawing/2014/main" id="{AC9BF844-DA48-48C3-929A-FB2108EA45BE}"/>
              </a:ext>
            </a:extLst>
          </p:cNvPr>
          <p:cNvPicPr>
            <a:picLocks noChangeAspect="1"/>
          </p:cNvPicPr>
          <p:nvPr/>
        </p:nvPicPr>
        <p:blipFill>
          <a:blip r:embed="rId4"/>
          <a:stretch>
            <a:fillRect/>
          </a:stretch>
        </p:blipFill>
        <p:spPr>
          <a:xfrm>
            <a:off x="251520" y="980728"/>
            <a:ext cx="7560840" cy="5177895"/>
          </a:xfrm>
          <a:prstGeom prst="rect">
            <a:avLst/>
          </a:prstGeom>
        </p:spPr>
      </p:pic>
      <p:sp>
        <p:nvSpPr>
          <p:cNvPr id="17" name="ZoneTexte 16">
            <a:extLst>
              <a:ext uri="{FF2B5EF4-FFF2-40B4-BE49-F238E27FC236}">
                <a16:creationId xmlns:a16="http://schemas.microsoft.com/office/drawing/2014/main" id="{9AEE7806-8E6B-41A9-ADAA-C9876CD5AC96}"/>
              </a:ext>
            </a:extLst>
          </p:cNvPr>
          <p:cNvSpPr txBox="1"/>
          <p:nvPr/>
        </p:nvSpPr>
        <p:spPr>
          <a:xfrm>
            <a:off x="4932488" y="1052736"/>
            <a:ext cx="41760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
                <a:srgbClr val="C0504D">
                  <a:lumMod val="40000"/>
                  <a:lumOff val="60000"/>
                </a:srgbClr>
              </a:buClr>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hlinkClick r:id="rId5"/>
              </a:rPr>
              <a:t>https://intranet-data.cirad.fr/modeles-cirad-de-pgd</a:t>
            </a:r>
            <a:endParaRPr kumimoji="0" lang="fr-FR"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p:txBody>
      </p:sp>
      <p:sp>
        <p:nvSpPr>
          <p:cNvPr id="12" name="Titre 1">
            <a:extLst>
              <a:ext uri="{FF2B5EF4-FFF2-40B4-BE49-F238E27FC236}">
                <a16:creationId xmlns:a16="http://schemas.microsoft.com/office/drawing/2014/main" id="{25719E14-B106-4E9D-A158-616FD0C446C1}"/>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Modèles Cirad de PGD</a:t>
            </a:r>
          </a:p>
        </p:txBody>
      </p:sp>
    </p:spTree>
    <p:extLst>
      <p:ext uri="{BB962C8B-B14F-4D97-AF65-F5344CB8AC3E}">
        <p14:creationId xmlns:p14="http://schemas.microsoft.com/office/powerpoint/2010/main" val="5405919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251520" y="2132856"/>
            <a:ext cx="4176912" cy="2880320"/>
          </a:xfrm>
        </p:spPr>
        <p:txBody>
          <a:bodyPr>
            <a:noAutofit/>
          </a:bodyPr>
          <a:lstStyle/>
          <a:p>
            <a:pPr>
              <a:spcBef>
                <a:spcPts val="600"/>
              </a:spcBef>
              <a:spcAft>
                <a:spcPts val="600"/>
              </a:spcAft>
              <a:buClr>
                <a:schemeClr val="accent2">
                  <a:lumMod val="60000"/>
                  <a:lumOff val="40000"/>
                </a:schemeClr>
              </a:buClr>
              <a:buAutoNum type="arabicPeriod"/>
            </a:pPr>
            <a:r>
              <a:rPr lang="fr-FR" sz="2000" dirty="0">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000" dirty="0">
                <a:solidFill>
                  <a:srgbClr val="0066FF"/>
                </a:solidFill>
                <a:cs typeface="Arial" panose="020B0604020202020204" pitchFamily="34" charset="0"/>
              </a:rPr>
              <a:t>Documentation des données</a:t>
            </a:r>
          </a:p>
          <a:p>
            <a:pPr>
              <a:spcBef>
                <a:spcPts val="600"/>
              </a:spcBef>
              <a:spcAft>
                <a:spcPts val="600"/>
              </a:spcAft>
              <a:buClr>
                <a:schemeClr val="accent2">
                  <a:lumMod val="60000"/>
                  <a:lumOff val="40000"/>
                </a:schemeClr>
              </a:buClr>
              <a:buAutoNum type="arabicPeriod"/>
            </a:pPr>
            <a:r>
              <a:rPr lang="fr-FR" sz="2000" dirty="0">
                <a:solidFill>
                  <a:schemeClr val="accent4">
                    <a:lumMod val="75000"/>
                  </a:schemeClr>
                </a:solidFill>
                <a:cs typeface="Arial" panose="020B0604020202020204" pitchFamily="34" charset="0"/>
              </a:rPr>
              <a:t>Stockage et sauvegarde</a:t>
            </a:r>
          </a:p>
          <a:p>
            <a:pPr>
              <a:spcBef>
                <a:spcPts val="600"/>
              </a:spcBef>
              <a:spcAft>
                <a:spcPts val="600"/>
              </a:spcAft>
              <a:buClr>
                <a:schemeClr val="accent2">
                  <a:lumMod val="60000"/>
                  <a:lumOff val="40000"/>
                </a:schemeClr>
              </a:buClr>
              <a:buAutoNum type="arabicPeriod"/>
            </a:pPr>
            <a:r>
              <a:rPr lang="fr-FR" sz="2000" dirty="0">
                <a:solidFill>
                  <a:srgbClr val="CC3300"/>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AutoNum type="arabicPeriod"/>
            </a:pPr>
            <a:r>
              <a:rPr lang="fr-FR" sz="2000" dirty="0">
                <a:solidFill>
                  <a:srgbClr val="00B050"/>
                </a:solidFill>
                <a:cs typeface="Arial" panose="020B0604020202020204" pitchFamily="34" charset="0"/>
              </a:rPr>
              <a:t>Responsabilités et ressources</a:t>
            </a:r>
          </a:p>
          <a:p>
            <a:pPr>
              <a:spcBef>
                <a:spcPts val="600"/>
              </a:spcBef>
              <a:spcAft>
                <a:spcPts val="600"/>
              </a:spcAft>
              <a:buClr>
                <a:schemeClr val="accent2">
                  <a:lumMod val="60000"/>
                  <a:lumOff val="40000"/>
                </a:schemeClr>
              </a:buClr>
              <a:buAutoNum type="arabicPeriod"/>
            </a:pPr>
            <a:r>
              <a:rPr lang="fr-FR" sz="2000" dirty="0">
                <a:solidFill>
                  <a:srgbClr val="0066FF"/>
                </a:solidFill>
                <a:cs typeface="Arial" panose="020B0604020202020204" pitchFamily="34" charset="0"/>
              </a:rPr>
              <a:t>Partage des données </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ZoneTexte 6">
            <a:extLst>
              <a:ext uri="{FF2B5EF4-FFF2-40B4-BE49-F238E27FC236}">
                <a16:creationId xmlns:a16="http://schemas.microsoft.com/office/drawing/2014/main" id="{3B503F7D-964D-4292-8A55-A3BE893DF694}"/>
              </a:ext>
            </a:extLst>
          </p:cNvPr>
          <p:cNvSpPr txBox="1"/>
          <p:nvPr/>
        </p:nvSpPr>
        <p:spPr>
          <a:xfrm>
            <a:off x="683568" y="1383159"/>
            <a:ext cx="24032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Modèle classique</a:t>
            </a:r>
          </a:p>
        </p:txBody>
      </p:sp>
      <p:sp>
        <p:nvSpPr>
          <p:cNvPr id="9" name="ZoneTexte 8">
            <a:extLst>
              <a:ext uri="{FF2B5EF4-FFF2-40B4-BE49-F238E27FC236}">
                <a16:creationId xmlns:a16="http://schemas.microsoft.com/office/drawing/2014/main" id="{83FA8054-A618-4273-808C-8FB72F57C3C4}"/>
              </a:ext>
            </a:extLst>
          </p:cNvPr>
          <p:cNvSpPr txBox="1"/>
          <p:nvPr/>
        </p:nvSpPr>
        <p:spPr>
          <a:xfrm>
            <a:off x="4716016" y="1917987"/>
            <a:ext cx="4176913" cy="424731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1. </a:t>
            </a: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Data </a:t>
            </a:r>
            <a:r>
              <a:rPr kumimoji="0" lang="fr-FR"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summary</a:t>
            </a:r>
            <a:endPar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2. FAIR Data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a:t>
            </a:r>
            <a:r>
              <a:rPr kumimoji="0" lang="en-US" sz="2000" b="0" i="0" u="none" strike="noStrike" kern="1200" cap="none" spc="0" normalizeH="0" baseline="0" noProof="0" dirty="0">
                <a:ln>
                  <a:noFill/>
                </a:ln>
                <a:solidFill>
                  <a:srgbClr val="0066FF"/>
                </a:solidFill>
                <a:effectLst/>
                <a:uLnTx/>
                <a:uFillTx/>
                <a:latin typeface="Arial"/>
                <a:ea typeface="+mn-ea"/>
                <a:cs typeface="+mn-cs"/>
              </a:rPr>
              <a:t>2.1. Making data </a:t>
            </a:r>
            <a:r>
              <a:rPr kumimoji="0" lang="en-US" sz="2000" b="1" i="0" u="none" strike="noStrike" kern="1200" cap="none" spc="0" normalizeH="0" baseline="0" noProof="0" dirty="0">
                <a:ln>
                  <a:noFill/>
                </a:ln>
                <a:solidFill>
                  <a:srgbClr val="0066FF"/>
                </a:solidFill>
                <a:effectLst/>
                <a:uLnTx/>
                <a:uFillTx/>
                <a:latin typeface="Arial"/>
                <a:ea typeface="+mn-ea"/>
                <a:cs typeface="+mn-cs"/>
              </a:rPr>
              <a:t>F</a:t>
            </a:r>
            <a:r>
              <a:rPr kumimoji="0" lang="en-US" sz="2000" b="0" i="0" u="none" strike="noStrike" kern="1200" cap="none" spc="0" normalizeH="0" baseline="0" noProof="0" dirty="0">
                <a:ln>
                  <a:noFill/>
                </a:ln>
                <a:solidFill>
                  <a:srgbClr val="0066FF"/>
                </a:solidFill>
                <a:effectLst/>
                <a:uLnTx/>
                <a:uFillTx/>
                <a:latin typeface="Arial"/>
                <a:ea typeface="+mn-ea"/>
                <a:cs typeface="+mn-cs"/>
              </a:rPr>
              <a:t>indable</a:t>
            </a:r>
            <a:endParaRPr kumimoji="0" lang="fr-FR" sz="2000" b="0" i="0" u="none" strike="noStrike" kern="1200" cap="none" spc="0" normalizeH="0" baseline="0" noProof="0" dirty="0">
              <a:ln>
                <a:noFill/>
              </a:ln>
              <a:solidFill>
                <a:srgbClr val="0066FF"/>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Arial"/>
                <a:ea typeface="+mn-ea"/>
                <a:cs typeface="+mn-cs"/>
              </a:rPr>
              <a:t>     2.2. Making data </a:t>
            </a:r>
            <a:r>
              <a:rPr kumimoji="0" lang="en-US" sz="2000" b="1" i="0" u="none" strike="noStrike" kern="1200" cap="none" spc="0" normalizeH="0" baseline="0" noProof="0" dirty="0">
                <a:ln>
                  <a:noFill/>
                </a:ln>
                <a:solidFill>
                  <a:srgbClr val="0066FF"/>
                </a:solidFill>
                <a:effectLst/>
                <a:uLnTx/>
                <a:uFillTx/>
                <a:latin typeface="Arial"/>
                <a:ea typeface="+mn-ea"/>
                <a:cs typeface="+mn-cs"/>
              </a:rPr>
              <a:t>A</a:t>
            </a:r>
            <a:r>
              <a:rPr kumimoji="0" lang="en-US" sz="2000" b="0" i="0" u="none" strike="noStrike" kern="1200" cap="none" spc="0" normalizeH="0" baseline="0" noProof="0" dirty="0">
                <a:ln>
                  <a:noFill/>
                </a:ln>
                <a:solidFill>
                  <a:srgbClr val="0066FF"/>
                </a:solidFill>
                <a:effectLst/>
                <a:uLnTx/>
                <a:uFillTx/>
                <a:latin typeface="Arial"/>
                <a:ea typeface="+mn-ea"/>
                <a:cs typeface="+mn-cs"/>
              </a:rPr>
              <a:t>ccessible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srgbClr val="0066FF"/>
                </a:solidFill>
                <a:effectLst/>
                <a:uLnTx/>
                <a:uFillTx/>
                <a:latin typeface="Arial"/>
                <a:ea typeface="+mn-ea"/>
                <a:cs typeface="+mn-cs"/>
              </a:rPr>
              <a:t>     2.3. </a:t>
            </a:r>
            <a:r>
              <a:rPr kumimoji="0" lang="en-US" sz="2000" b="0" i="0" u="none" strike="noStrike" kern="1200" cap="none" spc="0" normalizeH="0" baseline="0" noProof="0" dirty="0">
                <a:ln>
                  <a:noFill/>
                </a:ln>
                <a:solidFill>
                  <a:srgbClr val="0066FF"/>
                </a:solidFill>
                <a:effectLst/>
                <a:uLnTx/>
                <a:uFillTx/>
                <a:latin typeface="Arial"/>
                <a:ea typeface="+mn-ea"/>
                <a:cs typeface="+mn-cs"/>
              </a:rPr>
              <a:t>Making data </a:t>
            </a:r>
            <a:r>
              <a:rPr kumimoji="0" lang="en-US" sz="2000" b="1" i="0" u="none" strike="noStrike" kern="1200" cap="none" spc="0" normalizeH="0" baseline="0" noProof="0" dirty="0">
                <a:ln>
                  <a:noFill/>
                </a:ln>
                <a:solidFill>
                  <a:srgbClr val="0066FF"/>
                </a:solidFill>
                <a:effectLst/>
                <a:uLnTx/>
                <a:uFillTx/>
                <a:latin typeface="Arial"/>
                <a:ea typeface="+mn-ea"/>
                <a:cs typeface="+mn-cs"/>
              </a:rPr>
              <a:t>I</a:t>
            </a:r>
            <a:r>
              <a:rPr kumimoji="0" lang="en-US" sz="2000" b="0" i="0" u="none" strike="noStrike" kern="1200" cap="none" spc="0" normalizeH="0" baseline="0" noProof="0" dirty="0">
                <a:ln>
                  <a:noFill/>
                </a:ln>
                <a:solidFill>
                  <a:srgbClr val="0066FF"/>
                </a:solidFill>
                <a:effectLst/>
                <a:uLnTx/>
                <a:uFillTx/>
                <a:latin typeface="Arial"/>
                <a:ea typeface="+mn-ea"/>
                <a:cs typeface="+mn-cs"/>
              </a:rPr>
              <a:t>nteroperable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Arial"/>
                <a:ea typeface="+mn-ea"/>
                <a:cs typeface="+mn-cs"/>
              </a:rPr>
              <a:t>     2.4. Increase data </a:t>
            </a:r>
            <a:r>
              <a:rPr kumimoji="0" lang="en-US" sz="2000" b="1" i="0" u="none" strike="noStrike" kern="1200" cap="none" spc="0" normalizeH="0" baseline="0" noProof="0" dirty="0">
                <a:ln>
                  <a:noFill/>
                </a:ln>
                <a:solidFill>
                  <a:srgbClr val="0066FF"/>
                </a:solidFill>
                <a:effectLst/>
                <a:uLnTx/>
                <a:uFillTx/>
                <a:latin typeface="Arial"/>
                <a:ea typeface="+mn-ea"/>
                <a:cs typeface="+mn-cs"/>
              </a:rPr>
              <a:t>R</a:t>
            </a:r>
            <a:r>
              <a:rPr kumimoji="0" lang="en-US" sz="2000" b="0" i="0" u="none" strike="noStrike" kern="1200" cap="none" spc="0" normalizeH="0" baseline="0" noProof="0" dirty="0">
                <a:ln>
                  <a:noFill/>
                </a:ln>
                <a:solidFill>
                  <a:srgbClr val="0066FF"/>
                </a:solidFill>
                <a:effectLst/>
                <a:uLnTx/>
                <a:uFillTx/>
                <a:latin typeface="Arial"/>
                <a:ea typeface="+mn-ea"/>
                <a:cs typeface="+mn-cs"/>
              </a:rPr>
              <a:t>e-use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3. </a:t>
            </a:r>
            <a:r>
              <a:rPr kumimoji="0" lang="en-US" sz="2000" b="0" i="0" u="none" strike="noStrike" kern="1200" cap="none" spc="0" normalizeH="0" baseline="0" noProof="0" dirty="0">
                <a:ln>
                  <a:noFill/>
                </a:ln>
                <a:solidFill>
                  <a:srgbClr val="FF66FF"/>
                </a:solidFill>
                <a:effectLst/>
                <a:uLnTx/>
                <a:uFillTx/>
                <a:latin typeface="Arial"/>
                <a:ea typeface="+mn-ea"/>
                <a:cs typeface="Arial" panose="020B0604020202020204" pitchFamily="34" charset="0"/>
              </a:rPr>
              <a:t>Other research outputs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Protocoles</a:t>
            </a:r>
            <a:r>
              <a:rPr kumimoji="0" lang="en-US"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codes, </a:t>
            </a:r>
            <a:r>
              <a:rPr kumimoji="0" lang="en-US" sz="1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logiciels</a:t>
            </a:r>
            <a:r>
              <a:rPr kumimoji="0" lang="en-US"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modèles</a:t>
            </a:r>
            <a:r>
              <a:rPr kumimoji="0" lang="en-US"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4</a:t>
            </a:r>
            <a:r>
              <a:rPr kumimoji="0" lang="en-US" sz="2000" b="0" i="0" u="none" strike="noStrike" kern="1200" cap="none" spc="0" normalizeH="0" baseline="0" noProof="0" dirty="0">
                <a:ln>
                  <a:noFill/>
                </a:ln>
                <a:solidFill>
                  <a:srgbClr val="00B050"/>
                </a:solidFill>
                <a:effectLst/>
                <a:uLnTx/>
                <a:uFillTx/>
                <a:latin typeface="Arial"/>
                <a:ea typeface="+mn-ea"/>
                <a:cs typeface="Arial" panose="020B0604020202020204" pitchFamily="34" charset="0"/>
              </a:rPr>
              <a:t>. Allocation of resources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5. </a:t>
            </a:r>
            <a:r>
              <a:rPr kumimoji="0" lang="en-US" sz="2000" b="0" i="0" u="none" strike="noStrike" kern="1200" cap="none" spc="0" normalizeH="0" baseline="0" noProof="0" dirty="0">
                <a:ln>
                  <a:noFill/>
                </a:ln>
                <a:solidFill>
                  <a:srgbClr val="DFDB00">
                    <a:lumMod val="75000"/>
                  </a:srgbClr>
                </a:solidFill>
                <a:effectLst/>
                <a:uLnTx/>
                <a:uFillTx/>
                <a:latin typeface="Arial"/>
                <a:ea typeface="+mn-ea"/>
                <a:cs typeface="Arial" panose="020B0604020202020204" pitchFamily="34" charset="0"/>
              </a:rPr>
              <a:t>Data security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6. </a:t>
            </a:r>
            <a:r>
              <a:rPr kumimoji="0" lang="en-US" sz="2000" b="0" i="0" u="none" strike="noStrike" kern="1200" cap="none" spc="0" normalizeH="0" baseline="0" noProof="0" dirty="0">
                <a:ln>
                  <a:noFill/>
                </a:ln>
                <a:solidFill>
                  <a:srgbClr val="CC3300"/>
                </a:solidFill>
                <a:effectLst/>
                <a:uLnTx/>
                <a:uFillTx/>
                <a:latin typeface="Arial"/>
                <a:ea typeface="+mn-ea"/>
                <a:cs typeface="Arial" panose="020B0604020202020204" pitchFamily="34" charset="0"/>
              </a:rPr>
              <a:t>Ethics</a:t>
            </a:r>
          </a:p>
        </p:txBody>
      </p:sp>
      <p:sp>
        <p:nvSpPr>
          <p:cNvPr id="10" name="Titre 1">
            <a:extLst>
              <a:ext uri="{FF2B5EF4-FFF2-40B4-BE49-F238E27FC236}">
                <a16:creationId xmlns:a16="http://schemas.microsoft.com/office/drawing/2014/main" id="{1EE744BA-4CF5-43C3-8D53-1F4BCE1C994B}"/>
              </a:ext>
            </a:extLst>
          </p:cNvPr>
          <p:cNvSpPr txBox="1">
            <a:spLocks/>
          </p:cNvSpPr>
          <p:nvPr/>
        </p:nvSpPr>
        <p:spPr>
          <a:xfrm>
            <a:off x="360000" y="2"/>
            <a:ext cx="8491370"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PGD: modèle classique ou FAIR</a:t>
            </a:r>
          </a:p>
        </p:txBody>
      </p:sp>
      <p:sp>
        <p:nvSpPr>
          <p:cNvPr id="11" name="ZoneTexte 10">
            <a:extLst>
              <a:ext uri="{FF2B5EF4-FFF2-40B4-BE49-F238E27FC236}">
                <a16:creationId xmlns:a16="http://schemas.microsoft.com/office/drawing/2014/main" id="{21464019-185C-45B7-9DB4-3591E9E0259D}"/>
              </a:ext>
            </a:extLst>
          </p:cNvPr>
          <p:cNvSpPr txBox="1"/>
          <p:nvPr/>
        </p:nvSpPr>
        <p:spPr>
          <a:xfrm>
            <a:off x="5185720" y="1052736"/>
            <a:ext cx="324107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Modèle FAIR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projets Horizon Europe</a:t>
            </a:r>
          </a:p>
        </p:txBody>
      </p:sp>
    </p:spTree>
    <p:extLst>
      <p:ext uri="{BB962C8B-B14F-4D97-AF65-F5344CB8AC3E}">
        <p14:creationId xmlns:p14="http://schemas.microsoft.com/office/powerpoint/2010/main" val="25945537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C697F0C6-D5D0-4A35-A59A-C8DE1AC7FEBC}"/>
              </a:ext>
            </a:extLst>
          </p:cNvPr>
          <p:cNvSpPr txBox="1">
            <a:spLocks/>
          </p:cNvSpPr>
          <p:nvPr/>
        </p:nvSpPr>
        <p:spPr>
          <a:xfrm>
            <a:off x="540000" y="1080000"/>
            <a:ext cx="8453011" cy="766800"/>
          </a:xfrm>
          <a:prstGeom prst="rect">
            <a:avLst/>
          </a:prstGeom>
        </p:spPr>
        <p:txBody>
          <a:bodyPr>
            <a:noAutofit/>
          </a:bodyPr>
          <a:lstStyle>
            <a:lvl1pPr marL="457189" marR="0" indent="-457189" algn="l" defTabSz="457189"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32" marR="0" indent="-285744" algn="l" defTabSz="457189"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2971" marR="0" indent="-228594" algn="l" defTabSz="457189"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160" marR="0" indent="-228594" algn="l" defTabSz="457189"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349" marR="0" indent="-228594" algn="l" defTabSz="457189"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457189" marR="0" lvl="0" indent="-457189" algn="just" defTabSz="457200" rtl="0" eaLnBrk="1" fontAlgn="auto" latinLnBrk="0" hangingPunct="1">
              <a:lnSpc>
                <a:spcPct val="100000"/>
              </a:lnSpc>
              <a:spcBef>
                <a:spcPts val="600"/>
              </a:spcBef>
              <a:spcAft>
                <a:spcPts val="600"/>
              </a:spcAft>
              <a:buClr>
                <a:srgbClr val="E2007A"/>
              </a:buClr>
              <a:buSzTx/>
              <a:buFont typeface="Wingdings" panose="05000000000000000000" pitchFamily="2" charset="2"/>
              <a:buChar char="Ø"/>
              <a:tabLst/>
              <a:defRPr/>
            </a:pPr>
            <a:r>
              <a:rPr kumimoji="0" lang="fr-FR" sz="2400" b="0" i="0" u="none" strike="noStrike" kern="1200" cap="none" spc="0" normalizeH="0" baseline="0" noProof="0">
                <a:ln>
                  <a:noFill/>
                </a:ln>
                <a:solidFill>
                  <a:srgbClr val="0066FF"/>
                </a:solidFill>
                <a:effectLst/>
                <a:uLnTx/>
                <a:uFillTx/>
                <a:latin typeface="Arial"/>
                <a:ea typeface="+mn-ea"/>
                <a:cs typeface="Times New Roman"/>
              </a:rPr>
              <a:t>Tableau disponible en annexe des modèles Cirad de PGD</a:t>
            </a:r>
          </a:p>
          <a:p>
            <a:pPr marL="984250" marR="0" lvl="0" indent="0" algn="just" defTabSz="457200" rtl="0" eaLnBrk="1" fontAlgn="auto" latinLnBrk="0" hangingPunct="1">
              <a:lnSpc>
                <a:spcPct val="100000"/>
              </a:lnSpc>
              <a:spcBef>
                <a:spcPts val="0"/>
              </a:spcBef>
              <a:spcAft>
                <a:spcPts val="0"/>
              </a:spcAft>
              <a:buClr>
                <a:srgbClr val="E2007A"/>
              </a:buClr>
              <a:buSzTx/>
              <a:buFont typeface="Wingdings" panose="05000000000000000000" pitchFamily="2" charset="2"/>
              <a:buNone/>
              <a:tabLst/>
              <a:defRPr/>
            </a:pPr>
            <a:r>
              <a:rPr kumimoji="0" lang="fr-FR" sz="1400" b="0" i="0" u="none" strike="noStrike" kern="1200" cap="none" spc="0" normalizeH="0" baseline="0" noProof="0">
                <a:ln>
                  <a:noFill/>
                </a:ln>
                <a:solidFill>
                  <a:prstClr val="black"/>
                </a:solidFill>
                <a:effectLst/>
                <a:uLnTx/>
                <a:uFillTx/>
                <a:latin typeface="Arial"/>
                <a:ea typeface="+mn-ea"/>
                <a:cs typeface="+mn-cs"/>
                <a:sym typeface="Wingdings" panose="05000000000000000000" pitchFamily="2" charset="2"/>
                <a:hlinkClick r:id="rId3"/>
              </a:rPr>
              <a:t>https://intranet-data.cirad.fr/modeles-cirad-de-pgd</a:t>
            </a:r>
            <a:endParaRPr kumimoji="0" lang="fr-FR" sz="2400" b="0" i="0" u="none" strike="noStrike" kern="1200" cap="none" spc="0" normalizeH="0" baseline="0" noProof="0" dirty="0">
              <a:ln>
                <a:noFill/>
              </a:ln>
              <a:solidFill>
                <a:srgbClr val="0066FF"/>
              </a:solidFill>
              <a:effectLst/>
              <a:uLnTx/>
              <a:uFillTx/>
              <a:latin typeface="Arial"/>
              <a:ea typeface="+mn-ea"/>
              <a:cs typeface="Times New Roman"/>
            </a:endParaRPr>
          </a:p>
        </p:txBody>
      </p:sp>
      <p:graphicFrame>
        <p:nvGraphicFramePr>
          <p:cNvPr id="8" name="Tableau 7">
            <a:extLst>
              <a:ext uri="{FF2B5EF4-FFF2-40B4-BE49-F238E27FC236}">
                <a16:creationId xmlns:a16="http://schemas.microsoft.com/office/drawing/2014/main" id="{80F95611-BFB7-4AF2-B292-EEF5C454AD5F}"/>
              </a:ext>
            </a:extLst>
          </p:cNvPr>
          <p:cNvGraphicFramePr>
            <a:graphicFrameLocks noGrp="1"/>
          </p:cNvGraphicFramePr>
          <p:nvPr>
            <p:extLst/>
          </p:nvPr>
        </p:nvGraphicFramePr>
        <p:xfrm>
          <a:off x="540000" y="2348879"/>
          <a:ext cx="8309443" cy="3600401"/>
        </p:xfrm>
        <a:graphic>
          <a:graphicData uri="http://schemas.openxmlformats.org/drawingml/2006/table">
            <a:tbl>
              <a:tblPr/>
              <a:tblGrid>
                <a:gridCol w="1103024">
                  <a:extLst>
                    <a:ext uri="{9D8B030D-6E8A-4147-A177-3AD203B41FA5}">
                      <a16:colId xmlns:a16="http://schemas.microsoft.com/office/drawing/2014/main" val="4255728325"/>
                    </a:ext>
                  </a:extLst>
                </a:gridCol>
                <a:gridCol w="3073440">
                  <a:extLst>
                    <a:ext uri="{9D8B030D-6E8A-4147-A177-3AD203B41FA5}">
                      <a16:colId xmlns:a16="http://schemas.microsoft.com/office/drawing/2014/main" val="1801496520"/>
                    </a:ext>
                  </a:extLst>
                </a:gridCol>
                <a:gridCol w="2016224">
                  <a:extLst>
                    <a:ext uri="{9D8B030D-6E8A-4147-A177-3AD203B41FA5}">
                      <a16:colId xmlns:a16="http://schemas.microsoft.com/office/drawing/2014/main" val="3268767980"/>
                    </a:ext>
                  </a:extLst>
                </a:gridCol>
                <a:gridCol w="2116755">
                  <a:extLst>
                    <a:ext uri="{9D8B030D-6E8A-4147-A177-3AD203B41FA5}">
                      <a16:colId xmlns:a16="http://schemas.microsoft.com/office/drawing/2014/main" val="3721982873"/>
                    </a:ext>
                  </a:extLst>
                </a:gridCol>
              </a:tblGrid>
              <a:tr h="802042">
                <a:tc>
                  <a:txBody>
                    <a:bodyPr/>
                    <a:lstStyle/>
                    <a:p>
                      <a:pPr algn="ctr">
                        <a:lnSpc>
                          <a:spcPct val="115000"/>
                        </a:lnSpc>
                        <a:spcBef>
                          <a:spcPts val="200"/>
                        </a:spcBef>
                        <a:spcAft>
                          <a:spcPts val="200"/>
                        </a:spcAft>
                      </a:pPr>
                      <a:r>
                        <a:rPr lang="fr-FR" sz="1100" b="1" dirty="0">
                          <a:effectLst/>
                          <a:latin typeface="Calibri" panose="020F0502020204030204" pitchFamily="34" charset="0"/>
                          <a:ea typeface="MS Mincho" panose="02020609040205080304" pitchFamily="49" charset="-128"/>
                          <a:cs typeface="Times New Roman" panose="02020603050405020304" pitchFamily="18" charset="0"/>
                        </a:rPr>
                        <a:t>Nom du jeu de données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fr-FR" sz="1100" b="1" dirty="0">
                          <a:effectLst/>
                          <a:latin typeface="Calibri" panose="020F0502020204030204" pitchFamily="34" charset="0"/>
                          <a:ea typeface="MS Mincho" panose="02020609040205080304" pitchFamily="49" charset="-128"/>
                          <a:cs typeface="Times New Roman" panose="02020603050405020304" pitchFamily="18" charset="0"/>
                        </a:rPr>
                        <a:t>Description du jeu de données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algn="ctr" eaLnBrk="0" hangingPunct="0">
                        <a:lnSpc>
                          <a:spcPct val="115000"/>
                        </a:lnSpc>
                        <a:spcBef>
                          <a:spcPts val="200"/>
                        </a:spcBef>
                        <a:spcAft>
                          <a:spcPts val="200"/>
                        </a:spcAft>
                      </a:pPr>
                      <a:r>
                        <a:rPr lang="fr-FR" sz="1100" b="1" dirty="0">
                          <a:effectLst/>
                          <a:latin typeface="Calibri" panose="020F0502020204030204" pitchFamily="34" charset="0"/>
                          <a:ea typeface="MS Mincho" panose="02020609040205080304" pitchFamily="49" charset="-128"/>
                          <a:cs typeface="Times New Roman" panose="02020603050405020304" pitchFamily="18" charset="0"/>
                        </a:rPr>
                        <a:t>Source des données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5405" algn="ctr" eaLnBrk="0" hangingPunct="0">
                        <a:lnSpc>
                          <a:spcPct val="115000"/>
                        </a:lnSpc>
                        <a:spcBef>
                          <a:spcPts val="200"/>
                        </a:spcBef>
                        <a:spcAft>
                          <a:spcPts val="200"/>
                        </a:spcAft>
                      </a:pPr>
                      <a:r>
                        <a:rPr lang="fr-FR" sz="1100" b="1" dirty="0">
                          <a:effectLst/>
                          <a:latin typeface="Calibri" panose="020F0502020204030204" pitchFamily="34" charset="0"/>
                          <a:ea typeface="MS Mincho" panose="02020609040205080304" pitchFamily="49" charset="-128"/>
                          <a:cs typeface="Times New Roman" panose="02020603050405020304" pitchFamily="18" charset="0"/>
                        </a:rPr>
                        <a:t>Modalités </a:t>
                      </a:r>
                      <a:r>
                        <a:rPr lang="fr-FR" sz="1100" b="1" i="0" dirty="0">
                          <a:effectLst/>
                          <a:latin typeface="Calibri" panose="020F0502020204030204" pitchFamily="34" charset="0"/>
                          <a:ea typeface="MS Mincho" panose="02020609040205080304" pitchFamily="49" charset="-128"/>
                          <a:cs typeface="Times New Roman" panose="02020603050405020304" pitchFamily="18" charset="0"/>
                        </a:rPr>
                        <a:t>d’accès et d’utilisation</a:t>
                      </a:r>
                      <a:endParaRPr lang="fr-FR" sz="11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4505678"/>
                  </a:ext>
                </a:extLst>
              </a:tr>
              <a:tr h="739971">
                <a:tc>
                  <a:txBody>
                    <a:bodyPr/>
                    <a:lstStyle/>
                    <a:p>
                      <a:pPr algn="just" eaLnBrk="0" hangingPunct="0">
                        <a:lnSpc>
                          <a:spcPct val="115000"/>
                        </a:lnSpc>
                        <a:spcBef>
                          <a:spcPts val="600"/>
                        </a:spcBef>
                        <a:spcAft>
                          <a:spcPts val="0"/>
                        </a:spcAft>
                      </a:pPr>
                      <a:r>
                        <a:rPr lang="en-GB"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NBN Gateway</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GB"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Species and habitat data, including National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Bef>
                          <a:spcPts val="600"/>
                        </a:spcBef>
                        <a:spcAft>
                          <a:spcPts val="0"/>
                        </a:spcAft>
                      </a:pPr>
                      <a:r>
                        <a:rPr lang="fr-FR" sz="1000" i="1" dirty="0" err="1">
                          <a:solidFill>
                            <a:schemeClr val="tx1"/>
                          </a:solidFill>
                          <a:effectLst/>
                          <a:latin typeface="Calibri" panose="020F0502020204030204" pitchFamily="34" charset="0"/>
                          <a:ea typeface="Calibri" panose="020F0502020204030204" pitchFamily="34" charset="0"/>
                          <a:cs typeface="Garamond" panose="02020404030301010803" pitchFamily="18" charset="0"/>
                        </a:rPr>
                        <a:t>Vegetation</a:t>
                      </a:r>
                      <a:r>
                        <a:rPr lang="fr-FR"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 Classification, Phase 1 Habitat</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Bef>
                          <a:spcPts val="600"/>
                        </a:spcBef>
                        <a:spcAft>
                          <a:spcPts val="0"/>
                        </a:spcAft>
                      </a:pPr>
                      <a:r>
                        <a:rPr lang="fr-FR"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Classification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eaLnBrk="0" hangingPunct="0">
                        <a:lnSpc>
                          <a:spcPct val="115000"/>
                        </a:lnSpc>
                        <a:spcBef>
                          <a:spcPts val="600"/>
                        </a:spcBef>
                        <a:spcAft>
                          <a:spcPts val="0"/>
                        </a:spcAft>
                      </a:pPr>
                      <a:r>
                        <a:rPr lang="en-GB" sz="12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National Biodiversity Network</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GB" sz="1400" i="1" dirty="0">
                          <a:solidFill>
                            <a:srgbClr val="92D050"/>
                          </a:solidFill>
                          <a:effectLst/>
                          <a:latin typeface="Calibri" panose="020F0502020204030204" pitchFamily="34" charset="0"/>
                          <a:ea typeface="Calibri" panose="020F0502020204030204" pitchFamily="34" charset="0"/>
                          <a:cs typeface="Garamond" panose="02020404030301010803" pitchFamily="18" charset="0"/>
                        </a:rPr>
                        <a:t>Full access </a:t>
                      </a:r>
                      <a:r>
                        <a:rPr lang="en-GB" sz="14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allowed</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Bef>
                          <a:spcPts val="600"/>
                        </a:spcBef>
                        <a:spcAft>
                          <a:spcPts val="0"/>
                        </a:spcAft>
                      </a:pPr>
                      <a:r>
                        <a:rPr lang="en-GB" sz="1400" i="1" u="none" kern="1200"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th</a:t>
                      </a:r>
                      <a:r>
                        <a:rPr lang="en-GB" sz="14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rough </a:t>
                      </a:r>
                      <a:r>
                        <a:rPr lang="en-GB" sz="1200" i="1" dirty="0">
                          <a:solidFill>
                            <a:srgbClr val="31849B"/>
                          </a:solidFill>
                          <a:effectLst/>
                          <a:latin typeface="Calibri" panose="020F0502020204030204" pitchFamily="34" charset="0"/>
                          <a:ea typeface="Calibri" panose="020F0502020204030204" pitchFamily="34" charset="0"/>
                          <a:cs typeface="Garamond" panose="02020404030301010803" pitchFamily="18" charset="0"/>
                          <a:hlinkClick r:id="rId4"/>
                        </a:rPr>
                        <a:t>www.searchnbn.net</a:t>
                      </a:r>
                      <a:r>
                        <a:rPr lang="en-GB" sz="1200" i="1" dirty="0">
                          <a:solidFill>
                            <a:srgbClr val="31849B"/>
                          </a:solidFill>
                          <a:effectLst/>
                          <a:latin typeface="Calibri" panose="020F0502020204030204" pitchFamily="34" charset="0"/>
                          <a:ea typeface="Calibri" panose="020F0502020204030204" pitchFamily="34" charset="0"/>
                          <a:cs typeface="Garamond" panose="02020404030301010803"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584862"/>
                  </a:ext>
                </a:extLst>
              </a:tr>
              <a:tr h="566172">
                <a:tc>
                  <a:txBody>
                    <a:bodyPr/>
                    <a:lstStyle/>
                    <a:p>
                      <a:pPr algn="just" eaLnBrk="0" hangingPunct="0">
                        <a:lnSpc>
                          <a:spcPct val="115000"/>
                        </a:lnSpc>
                        <a:spcBef>
                          <a:spcPts val="600"/>
                        </a:spcBef>
                        <a:spcAft>
                          <a:spcPts val="0"/>
                        </a:spcAft>
                      </a:pPr>
                      <a:r>
                        <a:rPr lang="en-GB"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Land Cover Map 2000 (LCM2000)</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GB"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Satellite derived remote-sensed datasets providing broad habitat definitions. GIS vector (polygon) dataset at 0.1m resolution.</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9715" algn="l" eaLnBrk="0" hangingPunct="0">
                        <a:lnSpc>
                          <a:spcPct val="115000"/>
                        </a:lnSpc>
                        <a:spcBef>
                          <a:spcPts val="600"/>
                        </a:spcBef>
                        <a:spcAft>
                          <a:spcPts val="0"/>
                        </a:spcAft>
                      </a:pPr>
                      <a:r>
                        <a:rPr lang="en-GB" sz="12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Centre</a:t>
                      </a:r>
                      <a:r>
                        <a:rPr lang="en-GB" sz="1200" i="1" spc="-20"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 </a:t>
                      </a:r>
                      <a:r>
                        <a:rPr lang="en-GB" sz="12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for Ecology</a:t>
                      </a:r>
                      <a:r>
                        <a:rPr lang="en-GB" sz="1200" i="1" spc="-20"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 </a:t>
                      </a:r>
                      <a:r>
                        <a:rPr lang="en-GB" sz="12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&amp; Hydrology</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GB" sz="14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Forest Research have </a:t>
                      </a:r>
                      <a:r>
                        <a:rPr lang="en-GB" sz="1400" i="1" dirty="0">
                          <a:solidFill>
                            <a:schemeClr val="accent6">
                              <a:lumMod val="75000"/>
                            </a:schemeClr>
                          </a:solidFill>
                          <a:effectLst/>
                          <a:latin typeface="Calibri" panose="020F0502020204030204" pitchFamily="34" charset="0"/>
                          <a:ea typeface="Calibri" panose="020F0502020204030204" pitchFamily="34" charset="0"/>
                          <a:cs typeface="Garamond" panose="02020404030301010803" pitchFamily="18" charset="0"/>
                        </a:rPr>
                        <a:t>licence agreement</a:t>
                      </a:r>
                      <a:endParaRPr lang="fr-FR" sz="1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989029"/>
                  </a:ext>
                </a:extLst>
              </a:tr>
              <a:tr h="758662">
                <a:tc>
                  <a:txBody>
                    <a:bodyPr/>
                    <a:lstStyle/>
                    <a:p>
                      <a:pPr algn="just" eaLnBrk="0" hangingPunct="0">
                        <a:lnSpc>
                          <a:spcPct val="115000"/>
                        </a:lnSpc>
                        <a:spcBef>
                          <a:spcPts val="600"/>
                        </a:spcBef>
                        <a:spcAft>
                          <a:spcPts val="0"/>
                        </a:spcAft>
                      </a:pPr>
                      <a:r>
                        <a:rPr lang="en-GB"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National Inventory of Woodland and Trees</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GB" sz="1000" i="1">
                          <a:solidFill>
                            <a:schemeClr val="tx1"/>
                          </a:solidFill>
                          <a:effectLst/>
                          <a:latin typeface="Calibri" panose="020F0502020204030204" pitchFamily="34" charset="0"/>
                          <a:ea typeface="Calibri" panose="020F0502020204030204" pitchFamily="34" charset="0"/>
                          <a:cs typeface="Garamond" panose="02020404030301010803" pitchFamily="18" charset="0"/>
                        </a:rPr>
                        <a:t>Derived from LCS88 dataset plus updated to 1995 from Forestry Commission sources; provides info on broadleaved/conifer woodland &gt; 2ha and small woods and trees (0.1-2ha)</a:t>
                      </a:r>
                      <a:endParaRPr lang="fr-FR"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59385" algn="l" eaLnBrk="0" hangingPunct="0">
                        <a:lnSpc>
                          <a:spcPct val="115000"/>
                        </a:lnSpc>
                        <a:spcBef>
                          <a:spcPts val="600"/>
                        </a:spcBef>
                        <a:spcAft>
                          <a:spcPts val="0"/>
                        </a:spcAft>
                      </a:pPr>
                      <a:r>
                        <a:rPr lang="en-GB" sz="12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Forestry Commission</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GB" sz="1400" i="1" dirty="0">
                          <a:solidFill>
                            <a:srgbClr val="92D050"/>
                          </a:solidFill>
                          <a:effectLst/>
                          <a:latin typeface="Calibri" panose="020F0502020204030204" pitchFamily="34" charset="0"/>
                          <a:ea typeface="Calibri" panose="020F0502020204030204" pitchFamily="34" charset="0"/>
                          <a:cs typeface="Garamond" panose="02020404030301010803" pitchFamily="18" charset="0"/>
                        </a:rPr>
                        <a:t>Full access </a:t>
                      </a:r>
                      <a:r>
                        <a:rPr lang="en-GB" sz="14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as part of Forestry Commission</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862754"/>
                  </a:ext>
                </a:extLst>
              </a:tr>
              <a:tr h="733554">
                <a:tc>
                  <a:txBody>
                    <a:bodyPr/>
                    <a:lstStyle/>
                    <a:p>
                      <a:pPr algn="just" eaLnBrk="0" hangingPunct="0">
                        <a:lnSpc>
                          <a:spcPct val="115000"/>
                        </a:lnSpc>
                        <a:spcBef>
                          <a:spcPts val="600"/>
                        </a:spcBef>
                        <a:spcAft>
                          <a:spcPts val="0"/>
                        </a:spcAft>
                      </a:pPr>
                      <a:r>
                        <a:rPr lang="en-US"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Incidence of</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Bef>
                          <a:spcPts val="600"/>
                        </a:spcBef>
                        <a:spcAft>
                          <a:spcPts val="0"/>
                        </a:spcAft>
                      </a:pPr>
                      <a:r>
                        <a:rPr lang="en-US"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reported zoonotic</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Bef>
                          <a:spcPts val="600"/>
                        </a:spcBef>
                        <a:spcAft>
                          <a:spcPts val="0"/>
                        </a:spcAft>
                      </a:pPr>
                      <a:r>
                        <a:rPr lang="en-US"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disease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US"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Actual cases of Lyme disease and unconfirmed</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Bef>
                          <a:spcPts val="600"/>
                        </a:spcBef>
                        <a:spcAft>
                          <a:spcPts val="0"/>
                        </a:spcAft>
                      </a:pPr>
                      <a:r>
                        <a:rPr lang="en-US" sz="10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cases; if possible to be used as patient sample</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59385" algn="l" eaLnBrk="0" hangingPunct="0">
                        <a:lnSpc>
                          <a:spcPct val="115000"/>
                        </a:lnSpc>
                        <a:spcBef>
                          <a:spcPts val="600"/>
                        </a:spcBef>
                        <a:spcAft>
                          <a:spcPts val="0"/>
                        </a:spcAft>
                      </a:pPr>
                      <a:r>
                        <a:rPr lang="en-US" sz="12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 Protection Agency</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hangingPunct="0">
                        <a:lnSpc>
                          <a:spcPct val="115000"/>
                        </a:lnSpc>
                        <a:spcBef>
                          <a:spcPts val="600"/>
                        </a:spcBef>
                        <a:spcAft>
                          <a:spcPts val="0"/>
                        </a:spcAft>
                      </a:pPr>
                      <a:r>
                        <a:rPr lang="en-US" sz="14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Potential</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eaLnBrk="0" hangingPunct="0">
                        <a:lnSpc>
                          <a:spcPct val="115000"/>
                        </a:lnSpc>
                        <a:spcBef>
                          <a:spcPts val="600"/>
                        </a:spcBef>
                        <a:spcAft>
                          <a:spcPts val="0"/>
                        </a:spcAft>
                      </a:pPr>
                      <a:r>
                        <a:rPr lang="en-US" sz="1400" i="1" dirty="0">
                          <a:solidFill>
                            <a:schemeClr val="tx1"/>
                          </a:solidFill>
                          <a:effectLst/>
                          <a:latin typeface="Calibri" panose="020F0502020204030204" pitchFamily="34" charset="0"/>
                          <a:ea typeface="Calibri" panose="020F0502020204030204" pitchFamily="34" charset="0"/>
                          <a:cs typeface="Garamond" panose="02020404030301010803" pitchFamily="18" charset="0"/>
                        </a:rPr>
                        <a:t>confidentiality issues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884267"/>
                  </a:ext>
                </a:extLst>
              </a:tr>
            </a:tbl>
          </a:graphicData>
        </a:graphic>
      </p:graphicFrame>
      <p:sp>
        <p:nvSpPr>
          <p:cNvPr id="10" name="Titre 1">
            <a:extLst>
              <a:ext uri="{FF2B5EF4-FFF2-40B4-BE49-F238E27FC236}">
                <a16:creationId xmlns:a16="http://schemas.microsoft.com/office/drawing/2014/main" id="{5D993735-0081-4626-8618-9BB04EA823FD}"/>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Modèles Cirad de PGD</a:t>
            </a:r>
          </a:p>
        </p:txBody>
      </p:sp>
    </p:spTree>
    <p:extLst>
      <p:ext uri="{BB962C8B-B14F-4D97-AF65-F5344CB8AC3E}">
        <p14:creationId xmlns:p14="http://schemas.microsoft.com/office/powerpoint/2010/main" val="34843127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B07CE40-0A77-4E97-9320-A2087DD8DE6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95AAA993-F7FA-4F51-BA03-EF8CAD32F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72A42E1-64F3-4EF3-AF46-B1F643788A5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ZoneTexte 14">
            <a:extLst>
              <a:ext uri="{FF2B5EF4-FFF2-40B4-BE49-F238E27FC236}">
                <a16:creationId xmlns:a16="http://schemas.microsoft.com/office/drawing/2014/main" id="{B5B4FBB6-B7D1-4742-846F-A1DFA4B756F6}"/>
              </a:ext>
            </a:extLst>
          </p:cNvPr>
          <p:cNvSpPr txBox="1"/>
          <p:nvPr/>
        </p:nvSpPr>
        <p:spPr>
          <a:xfrm>
            <a:off x="540000" y="1080000"/>
            <a:ext cx="66962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Intranet Data </a:t>
            </a:r>
            <a:r>
              <a:rPr kumimoji="0" lang="fr-FR" sz="2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hlinkClick r:id="rId4"/>
              </a:rPr>
              <a:t>https://intranet-data.cirad.fr/modeles-cirad-de-pgd</a:t>
            </a:r>
            <a:endPar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5"/>
            </a:endParaRPr>
          </a:p>
        </p:txBody>
      </p:sp>
      <p:pic>
        <p:nvPicPr>
          <p:cNvPr id="6" name="Image 5">
            <a:extLst>
              <a:ext uri="{FF2B5EF4-FFF2-40B4-BE49-F238E27FC236}">
                <a16:creationId xmlns:a16="http://schemas.microsoft.com/office/drawing/2014/main" id="{22F571D4-EF86-421A-8BAE-4446570F95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144" y="1844824"/>
            <a:ext cx="8660252" cy="3096344"/>
          </a:xfrm>
          <a:prstGeom prst="rect">
            <a:avLst/>
          </a:prstGeom>
        </p:spPr>
      </p:pic>
      <p:grpSp>
        <p:nvGrpSpPr>
          <p:cNvPr id="11" name="Groupe 10">
            <a:extLst>
              <a:ext uri="{FF2B5EF4-FFF2-40B4-BE49-F238E27FC236}">
                <a16:creationId xmlns:a16="http://schemas.microsoft.com/office/drawing/2014/main" id="{46CEA221-D376-400C-A7CC-642418AFCBD8}"/>
              </a:ext>
            </a:extLst>
          </p:cNvPr>
          <p:cNvGrpSpPr/>
          <p:nvPr/>
        </p:nvGrpSpPr>
        <p:grpSpPr>
          <a:xfrm>
            <a:off x="475534" y="4924678"/>
            <a:ext cx="8432526" cy="1018355"/>
            <a:chOff x="475534" y="4924678"/>
            <a:chExt cx="8432526" cy="1018355"/>
          </a:xfrm>
        </p:grpSpPr>
        <p:pic>
          <p:nvPicPr>
            <p:cNvPr id="7" name="Image 6">
              <a:extLst>
                <a:ext uri="{FF2B5EF4-FFF2-40B4-BE49-F238E27FC236}">
                  <a16:creationId xmlns:a16="http://schemas.microsoft.com/office/drawing/2014/main" id="{CECA3BC7-C5D3-441E-9C9F-E596A429DA47}"/>
                </a:ext>
              </a:extLst>
            </p:cNvPr>
            <p:cNvPicPr>
              <a:picLocks noChangeAspect="1"/>
            </p:cNvPicPr>
            <p:nvPr/>
          </p:nvPicPr>
          <p:blipFill>
            <a:blip r:embed="rId7"/>
            <a:stretch>
              <a:fillRect/>
            </a:stretch>
          </p:blipFill>
          <p:spPr>
            <a:xfrm>
              <a:off x="475534" y="5549332"/>
              <a:ext cx="8432526" cy="393701"/>
            </a:xfrm>
            <a:prstGeom prst="rect">
              <a:avLst/>
            </a:prstGeom>
          </p:spPr>
        </p:pic>
        <p:sp>
          <p:nvSpPr>
            <p:cNvPr id="9" name="Flèche : bas 8">
              <a:extLst>
                <a:ext uri="{FF2B5EF4-FFF2-40B4-BE49-F238E27FC236}">
                  <a16:creationId xmlns:a16="http://schemas.microsoft.com/office/drawing/2014/main" id="{6DCDD07E-4FA7-4D29-A008-BBE22A180B1E}"/>
                </a:ext>
              </a:extLst>
            </p:cNvPr>
            <p:cNvSpPr/>
            <p:nvPr/>
          </p:nvSpPr>
          <p:spPr>
            <a:xfrm flipV="1">
              <a:off x="1835696" y="4924678"/>
              <a:ext cx="360040" cy="67004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itre 1">
            <a:extLst>
              <a:ext uri="{FF2B5EF4-FFF2-40B4-BE49-F238E27FC236}">
                <a16:creationId xmlns:a16="http://schemas.microsoft.com/office/drawing/2014/main" id="{FF66EF90-4F4B-438E-9567-087F9803D526}"/>
              </a:ext>
            </a:extLst>
          </p:cNvPr>
          <p:cNvSpPr txBox="1">
            <a:spLocks/>
          </p:cNvSpPr>
          <p:nvPr/>
        </p:nvSpPr>
        <p:spPr>
          <a:xfrm>
            <a:off x="0" y="2"/>
            <a:ext cx="8851370"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Modèles Cirad de PGD</a:t>
            </a:r>
          </a:p>
        </p:txBody>
      </p:sp>
    </p:spTree>
    <p:extLst>
      <p:ext uri="{BB962C8B-B14F-4D97-AF65-F5344CB8AC3E}">
        <p14:creationId xmlns:p14="http://schemas.microsoft.com/office/powerpoint/2010/main" val="22531349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5" name="ZoneTexte 4">
            <a:extLst>
              <a:ext uri="{FF2B5EF4-FFF2-40B4-BE49-F238E27FC236}">
                <a16:creationId xmlns:a16="http://schemas.microsoft.com/office/drawing/2014/main" id="{AA364948-A20E-4C8B-B56E-51736F86B0AB}"/>
              </a:ext>
            </a:extLst>
          </p:cNvPr>
          <p:cNvSpPr txBox="1"/>
          <p:nvPr/>
        </p:nvSpPr>
        <p:spPr>
          <a:xfrm>
            <a:off x="647273" y="332656"/>
            <a:ext cx="816099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prstClr val="black"/>
                </a:solidFill>
                <a:effectLst/>
                <a:uLnTx/>
                <a:uFillTx/>
                <a:latin typeface="Arial"/>
                <a:ea typeface="+mn-ea"/>
                <a:cs typeface="+mn-cs"/>
              </a:rPr>
              <a:t>Plan de Gestion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4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1" u="none" strike="noStrike" kern="1200" cap="none" spc="0" normalizeH="0" baseline="0" noProof="0" dirty="0">
                <a:ln>
                  <a:noFill/>
                </a:ln>
                <a:solidFill>
                  <a:srgbClr val="7030A0">
                    <a:lumMod val="60000"/>
                    <a:lumOff val="40000"/>
                  </a:srgbClr>
                </a:solidFill>
                <a:effectLst/>
                <a:uLnTx/>
                <a:uFillTx/>
                <a:latin typeface="Arial"/>
                <a:ea typeface="+mn-ea"/>
                <a:cs typeface="+mn-cs"/>
              </a:rPr>
              <a:t>Structure</a:t>
            </a:r>
          </a:p>
        </p:txBody>
      </p:sp>
      <p:pic>
        <p:nvPicPr>
          <p:cNvPr id="6" name="Image 5">
            <a:extLst>
              <a:ext uri="{FF2B5EF4-FFF2-40B4-BE49-F238E27FC236}">
                <a16:creationId xmlns:a16="http://schemas.microsoft.com/office/drawing/2014/main" id="{61392B12-7132-43EA-8DE4-26E5B4D74AE1}"/>
              </a:ext>
            </a:extLst>
          </p:cNvPr>
          <p:cNvPicPr>
            <a:picLocks noChangeAspect="1"/>
          </p:cNvPicPr>
          <p:nvPr/>
        </p:nvPicPr>
        <p:blipFill>
          <a:blip r:embed="rId5"/>
          <a:stretch>
            <a:fillRect/>
          </a:stretch>
        </p:blipFill>
        <p:spPr>
          <a:xfrm>
            <a:off x="8172530" y="6445161"/>
            <a:ext cx="917761" cy="323302"/>
          </a:xfrm>
          <a:prstGeom prst="rect">
            <a:avLst/>
          </a:prstGeom>
        </p:spPr>
      </p:pic>
      <p:pic>
        <p:nvPicPr>
          <p:cNvPr id="2" name="Image 1">
            <a:extLst>
              <a:ext uri="{FF2B5EF4-FFF2-40B4-BE49-F238E27FC236}">
                <a16:creationId xmlns:a16="http://schemas.microsoft.com/office/drawing/2014/main" id="{8ED444B5-F85C-484C-848B-F89D63818911}"/>
              </a:ext>
            </a:extLst>
          </p:cNvPr>
          <p:cNvPicPr>
            <a:picLocks noChangeAspect="1"/>
          </p:cNvPicPr>
          <p:nvPr/>
        </p:nvPicPr>
        <p:blipFill>
          <a:blip r:embed="rId6"/>
          <a:stretch>
            <a:fillRect/>
          </a:stretch>
        </p:blipFill>
        <p:spPr>
          <a:xfrm>
            <a:off x="2627784" y="4238747"/>
            <a:ext cx="1667939" cy="2286597"/>
          </a:xfrm>
          <a:prstGeom prst="rect">
            <a:avLst/>
          </a:prstGeom>
        </p:spPr>
      </p:pic>
      <p:pic>
        <p:nvPicPr>
          <p:cNvPr id="3" name="Image 2">
            <a:extLst>
              <a:ext uri="{FF2B5EF4-FFF2-40B4-BE49-F238E27FC236}">
                <a16:creationId xmlns:a16="http://schemas.microsoft.com/office/drawing/2014/main" id="{6D7B29C6-9257-4045-B95E-F2FD7FFC4273}"/>
              </a:ext>
            </a:extLst>
          </p:cNvPr>
          <p:cNvPicPr>
            <a:picLocks noChangeAspect="1"/>
          </p:cNvPicPr>
          <p:nvPr/>
        </p:nvPicPr>
        <p:blipFill>
          <a:blip r:embed="rId7"/>
          <a:stretch>
            <a:fillRect/>
          </a:stretch>
        </p:blipFill>
        <p:spPr>
          <a:xfrm>
            <a:off x="5001945" y="4249036"/>
            <a:ext cx="1667939" cy="2276308"/>
          </a:xfrm>
          <a:prstGeom prst="rect">
            <a:avLst/>
          </a:prstGeom>
        </p:spPr>
      </p:pic>
    </p:spTree>
    <p:extLst>
      <p:ext uri="{BB962C8B-B14F-4D97-AF65-F5344CB8AC3E}">
        <p14:creationId xmlns:p14="http://schemas.microsoft.com/office/powerpoint/2010/main" val="2910912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83568" y="2852936"/>
            <a:ext cx="5256584" cy="3195447"/>
          </a:xfrm>
        </p:spPr>
        <p:txBody>
          <a:bodyPr>
            <a:noAutofit/>
          </a:bodyPr>
          <a:lstStyle/>
          <a:p>
            <a:pPr>
              <a:spcBef>
                <a:spcPts val="1200"/>
              </a:spcBef>
              <a:spcAft>
                <a:spcPts val="600"/>
              </a:spcAft>
              <a:buClr>
                <a:schemeClr val="accent2">
                  <a:lumMod val="60000"/>
                  <a:lumOff val="40000"/>
                </a:schemeClr>
              </a:buClr>
              <a:buAutoNum type="arabicPeriod"/>
            </a:pPr>
            <a:r>
              <a:rPr lang="fr-FR" sz="2200" b="1" dirty="0">
                <a:solidFill>
                  <a:schemeClr val="accent2">
                    <a:lumMod val="60000"/>
                    <a:lumOff val="40000"/>
                  </a:schemeClr>
                </a:solidFill>
                <a:cs typeface="Arial" panose="020B0604020202020204" pitchFamily="34" charset="0"/>
              </a:rPr>
              <a:t>Description des données</a:t>
            </a:r>
          </a:p>
          <a:p>
            <a:pPr>
              <a:spcBef>
                <a:spcPts val="1200"/>
              </a:spcBef>
              <a:spcAft>
                <a:spcPts val="600"/>
              </a:spcAft>
              <a:buClr>
                <a:schemeClr val="accent2">
                  <a:lumMod val="60000"/>
                  <a:lumOff val="40000"/>
                </a:schemeClr>
              </a:buClr>
              <a:buAutoNum type="arabicPeriod"/>
            </a:pPr>
            <a:r>
              <a:rPr lang="fr-FR" sz="2200" b="1" dirty="0">
                <a:solidFill>
                  <a:schemeClr val="accent2">
                    <a:lumMod val="60000"/>
                    <a:lumOff val="40000"/>
                  </a:schemeClr>
                </a:solidFill>
                <a:cs typeface="Arial" panose="020B0604020202020204" pitchFamily="34" charset="0"/>
              </a:rPr>
              <a:t>Documentation des données</a:t>
            </a:r>
          </a:p>
          <a:p>
            <a:pPr>
              <a:spcBef>
                <a:spcPts val="1200"/>
              </a:spcBef>
              <a:spcAft>
                <a:spcPts val="600"/>
              </a:spcAft>
              <a:buClr>
                <a:schemeClr val="accent2">
                  <a:lumMod val="60000"/>
                  <a:lumOff val="40000"/>
                </a:schemeClr>
              </a:buClr>
              <a:buAutoNum type="arabicPeriod"/>
            </a:pPr>
            <a:r>
              <a:rPr lang="fr-FR" sz="2200" b="1" dirty="0">
                <a:solidFill>
                  <a:srgbClr val="0066FF"/>
                </a:solidFill>
                <a:cs typeface="Arial" panose="020B0604020202020204" pitchFamily="34" charset="0"/>
              </a:rPr>
              <a:t>Stockage et sauvegarde</a:t>
            </a:r>
          </a:p>
          <a:p>
            <a:pPr>
              <a:spcBef>
                <a:spcPts val="1200"/>
              </a:spcBef>
              <a:spcAft>
                <a:spcPts val="600"/>
              </a:spcAft>
              <a:buClr>
                <a:schemeClr val="accent2">
                  <a:lumMod val="60000"/>
                  <a:lumOff val="40000"/>
                </a:schemeClr>
              </a:buClr>
              <a:buAutoNum type="arabicPeriod"/>
            </a:pPr>
            <a:r>
              <a:rPr lang="fr-FR" sz="2200" b="1" dirty="0">
                <a:solidFill>
                  <a:schemeClr val="accent2">
                    <a:lumMod val="60000"/>
                    <a:lumOff val="40000"/>
                  </a:schemeClr>
                </a:solidFill>
                <a:cs typeface="Arial" panose="020B0604020202020204" pitchFamily="34" charset="0"/>
              </a:rPr>
              <a:t>Exigences légales et éthiques</a:t>
            </a:r>
          </a:p>
          <a:p>
            <a:pPr>
              <a:spcBef>
                <a:spcPts val="1200"/>
              </a:spcBef>
              <a:spcAft>
                <a:spcPts val="600"/>
              </a:spcAft>
              <a:buClr>
                <a:schemeClr val="accent2">
                  <a:lumMod val="60000"/>
                  <a:lumOff val="40000"/>
                </a:schemeClr>
              </a:buClr>
              <a:buAutoNum type="arabicPeriod"/>
            </a:pPr>
            <a:r>
              <a:rPr lang="fr-FR" sz="2200" b="1" dirty="0">
                <a:solidFill>
                  <a:srgbClr val="0066FF"/>
                </a:solidFill>
                <a:cs typeface="Arial" panose="020B0604020202020204" pitchFamily="34" charset="0"/>
              </a:rPr>
              <a:t>Responsabilités et ressources</a:t>
            </a:r>
          </a:p>
          <a:p>
            <a:pPr>
              <a:spcBef>
                <a:spcPts val="1200"/>
              </a:spcBef>
              <a:spcAft>
                <a:spcPts val="600"/>
              </a:spcAft>
              <a:buClr>
                <a:schemeClr val="accent2">
                  <a:lumMod val="60000"/>
                  <a:lumOff val="40000"/>
                </a:schemeClr>
              </a:buClr>
              <a:buAutoNum type="arabicPeriod"/>
            </a:pPr>
            <a:r>
              <a:rPr lang="fr-FR" sz="2200" b="1" dirty="0">
                <a:solidFill>
                  <a:schemeClr val="accent2">
                    <a:lumMod val="60000"/>
                    <a:lumOff val="40000"/>
                  </a:schemeClr>
                </a:solidFill>
                <a:cs typeface="Arial" panose="020B0604020202020204" pitchFamily="34" charset="0"/>
              </a:rPr>
              <a:t>Partage des données </a:t>
            </a:r>
          </a:p>
        </p:txBody>
      </p:sp>
      <p:sp>
        <p:nvSpPr>
          <p:cNvPr id="16" name="Titre 1">
            <a:extLst>
              <a:ext uri="{FF2B5EF4-FFF2-40B4-BE49-F238E27FC236}">
                <a16:creationId xmlns:a16="http://schemas.microsoft.com/office/drawing/2014/main" id="{8DCB84A3-6ACD-440F-999D-309E91B2A69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Rédiger le PGD</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31" name="Groupe 30">
            <a:extLst>
              <a:ext uri="{FF2B5EF4-FFF2-40B4-BE49-F238E27FC236}">
                <a16:creationId xmlns:a16="http://schemas.microsoft.com/office/drawing/2014/main" id="{7C4BED14-F587-4A49-AAFF-4FD4596D41B1}"/>
              </a:ext>
            </a:extLst>
          </p:cNvPr>
          <p:cNvGrpSpPr/>
          <p:nvPr/>
        </p:nvGrpSpPr>
        <p:grpSpPr>
          <a:xfrm>
            <a:off x="490570" y="1050575"/>
            <a:ext cx="8170735" cy="1560048"/>
            <a:chOff x="490570" y="1050575"/>
            <a:chExt cx="8170735" cy="1560048"/>
          </a:xfrm>
        </p:grpSpPr>
        <p:grpSp>
          <p:nvGrpSpPr>
            <p:cNvPr id="9" name="Groupe 8">
              <a:extLst>
                <a:ext uri="{FF2B5EF4-FFF2-40B4-BE49-F238E27FC236}">
                  <a16:creationId xmlns:a16="http://schemas.microsoft.com/office/drawing/2014/main" id="{87B0222F-C17C-4C4B-A940-96DE4E4E3FB2}"/>
                </a:ext>
              </a:extLst>
            </p:cNvPr>
            <p:cNvGrpSpPr/>
            <p:nvPr/>
          </p:nvGrpSpPr>
          <p:grpSpPr>
            <a:xfrm>
              <a:off x="4211960" y="1267679"/>
              <a:ext cx="1298506" cy="1224136"/>
              <a:chOff x="1761326" y="1700808"/>
              <a:chExt cx="1298506" cy="1224136"/>
            </a:xfrm>
          </p:grpSpPr>
          <p:pic>
            <p:nvPicPr>
              <p:cNvPr id="10" name="Image 9">
                <a:extLst>
                  <a:ext uri="{FF2B5EF4-FFF2-40B4-BE49-F238E27FC236}">
                    <a16:creationId xmlns:a16="http://schemas.microsoft.com/office/drawing/2014/main" id="{151AFEF1-24C3-47C5-BD38-B495830884A8}"/>
                  </a:ext>
                </a:extLst>
              </p:cNvPr>
              <p:cNvPicPr>
                <a:picLocks noChangeAspect="1"/>
              </p:cNvPicPr>
              <p:nvPr/>
            </p:nvPicPr>
            <p:blipFill>
              <a:blip r:embed="rId4"/>
              <a:stretch>
                <a:fillRect/>
              </a:stretch>
            </p:blipFill>
            <p:spPr>
              <a:xfrm>
                <a:off x="1761326" y="1700808"/>
                <a:ext cx="1298506" cy="864096"/>
              </a:xfrm>
              <a:prstGeom prst="rect">
                <a:avLst/>
              </a:prstGeom>
            </p:spPr>
          </p:pic>
          <p:sp>
            <p:nvSpPr>
              <p:cNvPr id="11" name="ZoneTexte 10">
                <a:extLst>
                  <a:ext uri="{FF2B5EF4-FFF2-40B4-BE49-F238E27FC236}">
                    <a16:creationId xmlns:a16="http://schemas.microsoft.com/office/drawing/2014/main" id="{89561028-4C34-4113-AEC3-A36F09C37977}"/>
                  </a:ext>
                </a:extLst>
              </p:cNvPr>
              <p:cNvSpPr txBox="1"/>
              <p:nvPr/>
            </p:nvSpPr>
            <p:spPr>
              <a:xfrm>
                <a:off x="1833108" y="2586390"/>
                <a:ext cx="1208985"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climatiques</a:t>
                </a:r>
              </a:p>
            </p:txBody>
          </p:sp>
        </p:grpSp>
        <p:grpSp>
          <p:nvGrpSpPr>
            <p:cNvPr id="12" name="Groupe 11">
              <a:extLst>
                <a:ext uri="{FF2B5EF4-FFF2-40B4-BE49-F238E27FC236}">
                  <a16:creationId xmlns:a16="http://schemas.microsoft.com/office/drawing/2014/main" id="{881F3615-3381-4F1E-9E4B-21C4B80FD20F}"/>
                </a:ext>
              </a:extLst>
            </p:cNvPr>
            <p:cNvGrpSpPr/>
            <p:nvPr/>
          </p:nvGrpSpPr>
          <p:grpSpPr>
            <a:xfrm>
              <a:off x="1880729" y="1050575"/>
              <a:ext cx="1165094" cy="1440160"/>
              <a:chOff x="5279114" y="1484784"/>
              <a:chExt cx="1165094" cy="1418454"/>
            </a:xfrm>
          </p:grpSpPr>
          <p:pic>
            <p:nvPicPr>
              <p:cNvPr id="13" name="Image 12">
                <a:extLst>
                  <a:ext uri="{FF2B5EF4-FFF2-40B4-BE49-F238E27FC236}">
                    <a16:creationId xmlns:a16="http://schemas.microsoft.com/office/drawing/2014/main" id="{C0FABB50-5C9A-44B5-9532-5DB5F49A8970}"/>
                  </a:ext>
                </a:extLst>
              </p:cNvPr>
              <p:cNvPicPr>
                <a:picLocks noChangeAspect="1"/>
              </p:cNvPicPr>
              <p:nvPr/>
            </p:nvPicPr>
            <p:blipFill>
              <a:blip r:embed="rId5"/>
              <a:stretch>
                <a:fillRect/>
              </a:stretch>
            </p:blipFill>
            <p:spPr>
              <a:xfrm>
                <a:off x="5279114" y="1484784"/>
                <a:ext cx="1165094" cy="1283178"/>
              </a:xfrm>
              <a:prstGeom prst="rect">
                <a:avLst/>
              </a:prstGeom>
            </p:spPr>
          </p:pic>
          <p:sp>
            <p:nvSpPr>
              <p:cNvPr id="14" name="ZoneTexte 13">
                <a:extLst>
                  <a:ext uri="{FF2B5EF4-FFF2-40B4-BE49-F238E27FC236}">
                    <a16:creationId xmlns:a16="http://schemas.microsoft.com/office/drawing/2014/main" id="{183481DE-07C9-4564-8081-F0A7CD398854}"/>
                  </a:ext>
                </a:extLst>
              </p:cNvPr>
              <p:cNvSpPr txBox="1"/>
              <p:nvPr/>
            </p:nvSpPr>
            <p:spPr>
              <a:xfrm>
                <a:off x="5290909" y="2564684"/>
                <a:ext cx="1077559"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enquêtes</a:t>
                </a:r>
              </a:p>
            </p:txBody>
          </p:sp>
        </p:grpSp>
        <p:grpSp>
          <p:nvGrpSpPr>
            <p:cNvPr id="15" name="Groupe 14">
              <a:extLst>
                <a:ext uri="{FF2B5EF4-FFF2-40B4-BE49-F238E27FC236}">
                  <a16:creationId xmlns:a16="http://schemas.microsoft.com/office/drawing/2014/main" id="{54E0B9A5-5AA8-495F-8F82-5360B8EEB2D1}"/>
                </a:ext>
              </a:extLst>
            </p:cNvPr>
            <p:cNvGrpSpPr/>
            <p:nvPr/>
          </p:nvGrpSpPr>
          <p:grpSpPr>
            <a:xfrm>
              <a:off x="7452320" y="1327889"/>
              <a:ext cx="1208985" cy="1162846"/>
              <a:chOff x="7452320" y="1762098"/>
              <a:chExt cx="1208985" cy="1162846"/>
            </a:xfrm>
          </p:grpSpPr>
          <p:pic>
            <p:nvPicPr>
              <p:cNvPr id="17" name="Image 16">
                <a:extLst>
                  <a:ext uri="{FF2B5EF4-FFF2-40B4-BE49-F238E27FC236}">
                    <a16:creationId xmlns:a16="http://schemas.microsoft.com/office/drawing/2014/main" id="{47673474-6CE6-4E72-ACAA-159200F4C72E}"/>
                  </a:ext>
                </a:extLst>
              </p:cNvPr>
              <p:cNvPicPr>
                <a:picLocks noChangeAspect="1"/>
              </p:cNvPicPr>
              <p:nvPr/>
            </p:nvPicPr>
            <p:blipFill>
              <a:blip r:embed="rId6"/>
              <a:stretch>
                <a:fillRect/>
              </a:stretch>
            </p:blipFill>
            <p:spPr>
              <a:xfrm>
                <a:off x="7581185" y="1762098"/>
                <a:ext cx="986319" cy="860547"/>
              </a:xfrm>
              <a:prstGeom prst="rect">
                <a:avLst/>
              </a:prstGeom>
            </p:spPr>
          </p:pic>
          <p:sp>
            <p:nvSpPr>
              <p:cNvPr id="18" name="ZoneTexte 17">
                <a:extLst>
                  <a:ext uri="{FF2B5EF4-FFF2-40B4-BE49-F238E27FC236}">
                    <a16:creationId xmlns:a16="http://schemas.microsoft.com/office/drawing/2014/main" id="{5237E160-5830-4724-A400-260694A3A57D}"/>
                  </a:ext>
                </a:extLst>
              </p:cNvPr>
              <p:cNvSpPr txBox="1"/>
              <p:nvPr/>
            </p:nvSpPr>
            <p:spPr>
              <a:xfrm>
                <a:off x="7452320" y="2586390"/>
                <a:ext cx="1208985"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simulations</a:t>
                </a:r>
              </a:p>
            </p:txBody>
          </p:sp>
        </p:grpSp>
        <p:grpSp>
          <p:nvGrpSpPr>
            <p:cNvPr id="19" name="Groupe 18">
              <a:extLst>
                <a:ext uri="{FF2B5EF4-FFF2-40B4-BE49-F238E27FC236}">
                  <a16:creationId xmlns:a16="http://schemas.microsoft.com/office/drawing/2014/main" id="{E399C99D-8182-4D08-AA83-B5E340D64F64}"/>
                </a:ext>
              </a:extLst>
            </p:cNvPr>
            <p:cNvGrpSpPr/>
            <p:nvPr/>
          </p:nvGrpSpPr>
          <p:grpSpPr>
            <a:xfrm>
              <a:off x="5882108" y="1216057"/>
              <a:ext cx="1282180" cy="1274678"/>
              <a:chOff x="5652120" y="1650266"/>
              <a:chExt cx="1282180" cy="1274678"/>
            </a:xfrm>
          </p:grpSpPr>
          <p:pic>
            <p:nvPicPr>
              <p:cNvPr id="20" name="Image 19">
                <a:extLst>
                  <a:ext uri="{FF2B5EF4-FFF2-40B4-BE49-F238E27FC236}">
                    <a16:creationId xmlns:a16="http://schemas.microsoft.com/office/drawing/2014/main" id="{71B6EF67-A551-414E-ACC2-98F9AE20D8B1}"/>
                  </a:ext>
                </a:extLst>
              </p:cNvPr>
              <p:cNvPicPr>
                <a:picLocks noChangeAspect="1"/>
              </p:cNvPicPr>
              <p:nvPr/>
            </p:nvPicPr>
            <p:blipFill>
              <a:blip r:embed="rId7"/>
              <a:stretch>
                <a:fillRect/>
              </a:stretch>
            </p:blipFill>
            <p:spPr>
              <a:xfrm>
                <a:off x="5953502" y="1650266"/>
                <a:ext cx="620758" cy="934704"/>
              </a:xfrm>
              <a:prstGeom prst="rect">
                <a:avLst/>
              </a:prstGeom>
            </p:spPr>
          </p:pic>
          <p:sp>
            <p:nvSpPr>
              <p:cNvPr id="21" name="ZoneTexte 20">
                <a:extLst>
                  <a:ext uri="{FF2B5EF4-FFF2-40B4-BE49-F238E27FC236}">
                    <a16:creationId xmlns:a16="http://schemas.microsoft.com/office/drawing/2014/main" id="{4D37C3DD-5E59-414A-9E5A-D4440C999F50}"/>
                  </a:ext>
                </a:extLst>
              </p:cNvPr>
              <p:cNvSpPr txBox="1"/>
              <p:nvPr/>
            </p:nvSpPr>
            <p:spPr>
              <a:xfrm>
                <a:off x="5652120" y="2586390"/>
                <a:ext cx="1282180" cy="338554"/>
              </a:xfrm>
              <a:prstGeom prst="rect">
                <a:avLst/>
              </a:prstGeom>
              <a:solidFill>
                <a:srgbClr val="FFD85B"/>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biodiversité</a:t>
                </a:r>
              </a:p>
            </p:txBody>
          </p:sp>
        </p:grpSp>
        <p:grpSp>
          <p:nvGrpSpPr>
            <p:cNvPr id="22" name="Groupe 21">
              <a:extLst>
                <a:ext uri="{FF2B5EF4-FFF2-40B4-BE49-F238E27FC236}">
                  <a16:creationId xmlns:a16="http://schemas.microsoft.com/office/drawing/2014/main" id="{0902850E-C936-42D7-9E8E-5AA691151B60}"/>
                </a:ext>
              </a:extLst>
            </p:cNvPr>
            <p:cNvGrpSpPr/>
            <p:nvPr/>
          </p:nvGrpSpPr>
          <p:grpSpPr>
            <a:xfrm>
              <a:off x="490570" y="1266599"/>
              <a:ext cx="1186543" cy="1226297"/>
              <a:chOff x="490570" y="1700808"/>
              <a:chExt cx="1186543" cy="1226297"/>
            </a:xfrm>
          </p:grpSpPr>
          <p:pic>
            <p:nvPicPr>
              <p:cNvPr id="23" name="Image 22">
                <a:extLst>
                  <a:ext uri="{FF2B5EF4-FFF2-40B4-BE49-F238E27FC236}">
                    <a16:creationId xmlns:a16="http://schemas.microsoft.com/office/drawing/2014/main" id="{AE279EF1-8779-4426-BC73-5FEFA659A040}"/>
                  </a:ext>
                </a:extLst>
              </p:cNvPr>
              <p:cNvPicPr>
                <a:picLocks noChangeAspect="1"/>
              </p:cNvPicPr>
              <p:nvPr/>
            </p:nvPicPr>
            <p:blipFill>
              <a:blip r:embed="rId8"/>
              <a:stretch>
                <a:fillRect/>
              </a:stretch>
            </p:blipFill>
            <p:spPr>
              <a:xfrm>
                <a:off x="516102" y="1700808"/>
                <a:ext cx="1159559" cy="1226297"/>
              </a:xfrm>
              <a:prstGeom prst="rect">
                <a:avLst/>
              </a:prstGeom>
            </p:spPr>
          </p:pic>
          <p:sp>
            <p:nvSpPr>
              <p:cNvPr id="24" name="ZoneTexte 23">
                <a:extLst>
                  <a:ext uri="{FF2B5EF4-FFF2-40B4-BE49-F238E27FC236}">
                    <a16:creationId xmlns:a16="http://schemas.microsoft.com/office/drawing/2014/main" id="{1780ED36-9AD7-4E4F-8061-01C7ED8C1C9D}"/>
                  </a:ext>
                </a:extLst>
              </p:cNvPr>
              <p:cNvSpPr txBox="1"/>
              <p:nvPr/>
            </p:nvSpPr>
            <p:spPr>
              <a:xfrm>
                <a:off x="490570" y="2586390"/>
                <a:ext cx="1186543" cy="33855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génétiques</a:t>
                </a:r>
              </a:p>
            </p:txBody>
          </p:sp>
        </p:grpSp>
        <p:pic>
          <p:nvPicPr>
            <p:cNvPr id="25" name="Image 24">
              <a:extLst>
                <a:ext uri="{FF2B5EF4-FFF2-40B4-BE49-F238E27FC236}">
                  <a16:creationId xmlns:a16="http://schemas.microsoft.com/office/drawing/2014/main" id="{2F9DE1FA-8EC2-4B92-9028-908A3B037746}"/>
                </a:ext>
              </a:extLst>
            </p:cNvPr>
            <p:cNvPicPr>
              <a:picLocks noChangeAspect="1"/>
            </p:cNvPicPr>
            <p:nvPr/>
          </p:nvPicPr>
          <p:blipFill>
            <a:blip r:embed="rId9"/>
            <a:stretch>
              <a:fillRect/>
            </a:stretch>
          </p:blipFill>
          <p:spPr>
            <a:xfrm>
              <a:off x="3273259" y="1050575"/>
              <a:ext cx="806706" cy="1093707"/>
            </a:xfrm>
            <a:prstGeom prst="rect">
              <a:avLst/>
            </a:prstGeom>
          </p:spPr>
        </p:pic>
        <p:sp>
          <p:nvSpPr>
            <p:cNvPr id="26" name="ZoneTexte 25">
              <a:extLst>
                <a:ext uri="{FF2B5EF4-FFF2-40B4-BE49-F238E27FC236}">
                  <a16:creationId xmlns:a16="http://schemas.microsoft.com/office/drawing/2014/main" id="{5DA62DC7-5D97-4E48-9FC3-A2EE7C20CFEF}"/>
                </a:ext>
              </a:extLst>
            </p:cNvPr>
            <p:cNvSpPr txBox="1"/>
            <p:nvPr/>
          </p:nvSpPr>
          <p:spPr>
            <a:xfrm>
              <a:off x="3275856" y="2138807"/>
              <a:ext cx="806706" cy="3437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santé</a:t>
              </a:r>
            </a:p>
          </p:txBody>
        </p:sp>
        <p:sp>
          <p:nvSpPr>
            <p:cNvPr id="27" name="Parenthèse ouvrante 26">
              <a:extLst>
                <a:ext uri="{FF2B5EF4-FFF2-40B4-BE49-F238E27FC236}">
                  <a16:creationId xmlns:a16="http://schemas.microsoft.com/office/drawing/2014/main" id="{6B0CAD25-5A51-4419-964E-DBCCC9C2C90B}"/>
                </a:ext>
              </a:extLst>
            </p:cNvPr>
            <p:cNvSpPr/>
            <p:nvPr/>
          </p:nvSpPr>
          <p:spPr>
            <a:xfrm rot="16200000">
              <a:off x="4550818" y="-1226982"/>
              <a:ext cx="45719" cy="762949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2" name="Groupe 31">
            <a:extLst>
              <a:ext uri="{FF2B5EF4-FFF2-40B4-BE49-F238E27FC236}">
                <a16:creationId xmlns:a16="http://schemas.microsoft.com/office/drawing/2014/main" id="{D7B3F8FE-6E8D-4927-A4C6-6963D42AEC24}"/>
              </a:ext>
            </a:extLst>
          </p:cNvPr>
          <p:cNvGrpSpPr/>
          <p:nvPr/>
        </p:nvGrpSpPr>
        <p:grpSpPr>
          <a:xfrm>
            <a:off x="4176470" y="2644620"/>
            <a:ext cx="1475651" cy="3664700"/>
            <a:chOff x="4176470" y="2644620"/>
            <a:chExt cx="1475651" cy="3664700"/>
          </a:xfrm>
        </p:grpSpPr>
        <p:sp>
          <p:nvSpPr>
            <p:cNvPr id="8" name="Flèche : angle droit 7">
              <a:extLst>
                <a:ext uri="{FF2B5EF4-FFF2-40B4-BE49-F238E27FC236}">
                  <a16:creationId xmlns:a16="http://schemas.microsoft.com/office/drawing/2014/main" id="{D5CB60B1-EBD5-457A-8C65-FF8FF0746C76}"/>
                </a:ext>
              </a:extLst>
            </p:cNvPr>
            <p:cNvSpPr/>
            <p:nvPr/>
          </p:nvSpPr>
          <p:spPr>
            <a:xfrm rot="5400000" flipV="1">
              <a:off x="4045592" y="2775498"/>
              <a:ext cx="850392" cy="588636"/>
            </a:xfrm>
            <a:prstGeom prst="bentUpArrow">
              <a:avLst>
                <a:gd name="adj1" fmla="val 11492"/>
                <a:gd name="adj2" fmla="val 29076"/>
                <a:gd name="adj3" fmla="val 2092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Flèche : angle droit 27">
              <a:extLst>
                <a:ext uri="{FF2B5EF4-FFF2-40B4-BE49-F238E27FC236}">
                  <a16:creationId xmlns:a16="http://schemas.microsoft.com/office/drawing/2014/main" id="{54A1C94A-C317-433F-A5C9-C33E87C3BB68}"/>
                </a:ext>
              </a:extLst>
            </p:cNvPr>
            <p:cNvSpPr/>
            <p:nvPr/>
          </p:nvSpPr>
          <p:spPr>
            <a:xfrm rot="5400000" flipV="1">
              <a:off x="4038317" y="3039334"/>
              <a:ext cx="1466445" cy="753046"/>
            </a:xfrm>
            <a:prstGeom prst="bentUpArrow">
              <a:avLst>
                <a:gd name="adj1" fmla="val 11492"/>
                <a:gd name="adj2" fmla="val 29076"/>
                <a:gd name="adj3" fmla="val 2092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lèche : angle droit 28">
              <a:extLst>
                <a:ext uri="{FF2B5EF4-FFF2-40B4-BE49-F238E27FC236}">
                  <a16:creationId xmlns:a16="http://schemas.microsoft.com/office/drawing/2014/main" id="{2F66BF4E-60FB-40F3-98E3-13C0C349714E}"/>
                </a:ext>
              </a:extLst>
            </p:cNvPr>
            <p:cNvSpPr/>
            <p:nvPr/>
          </p:nvSpPr>
          <p:spPr>
            <a:xfrm rot="5400000" flipV="1">
              <a:off x="3730328" y="3622601"/>
              <a:ext cx="2580407" cy="753046"/>
            </a:xfrm>
            <a:prstGeom prst="bentUpArrow">
              <a:avLst>
                <a:gd name="adj1" fmla="val 11492"/>
                <a:gd name="adj2" fmla="val 29076"/>
                <a:gd name="adj3" fmla="val 2092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Flèche : angle droit 29">
              <a:extLst>
                <a:ext uri="{FF2B5EF4-FFF2-40B4-BE49-F238E27FC236}">
                  <a16:creationId xmlns:a16="http://schemas.microsoft.com/office/drawing/2014/main" id="{3189E753-6307-4056-A55F-706B57EB2CDD}"/>
                </a:ext>
              </a:extLst>
            </p:cNvPr>
            <p:cNvSpPr/>
            <p:nvPr/>
          </p:nvSpPr>
          <p:spPr>
            <a:xfrm rot="5400000" flipV="1">
              <a:off x="3403718" y="4060917"/>
              <a:ext cx="3632709" cy="864097"/>
            </a:xfrm>
            <a:prstGeom prst="bentUpArrow">
              <a:avLst>
                <a:gd name="adj1" fmla="val 11492"/>
                <a:gd name="adj2" fmla="val 29076"/>
                <a:gd name="adj3" fmla="val 2092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7418569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179513" y="2708920"/>
            <a:ext cx="1701216" cy="1077851"/>
          </a:xfrm>
        </p:spPr>
        <p:txBody>
          <a:bodyPr>
            <a:noAutofit/>
          </a:bodyPr>
          <a:lstStyle/>
          <a:p>
            <a:pPr marL="0" indent="0">
              <a:spcBef>
                <a:spcPts val="0"/>
              </a:spcBef>
              <a:buClr>
                <a:schemeClr val="accent2">
                  <a:lumMod val="60000"/>
                  <a:lumOff val="40000"/>
                </a:schemeClr>
              </a:buClr>
              <a:buNone/>
            </a:pPr>
            <a:r>
              <a:rPr lang="fr-FR" sz="1000" dirty="0">
                <a:solidFill>
                  <a:schemeClr val="accent2">
                    <a:lumMod val="60000"/>
                    <a:lumOff val="40000"/>
                  </a:schemeClr>
                </a:solidFill>
                <a:latin typeface="Calibri" panose="020F0502020204030204" pitchFamily="34" charset="0"/>
                <a:cs typeface="Calibri" panose="020F0502020204030204" pitchFamily="34" charset="0"/>
              </a:rPr>
              <a:t>Description des données</a:t>
            </a:r>
          </a:p>
          <a:p>
            <a:pPr marL="0" indent="0">
              <a:spcBef>
                <a:spcPts val="0"/>
              </a:spcBef>
              <a:buClr>
                <a:schemeClr val="accent2">
                  <a:lumMod val="60000"/>
                  <a:lumOff val="40000"/>
                </a:schemeClr>
              </a:buClr>
              <a:buNone/>
            </a:pPr>
            <a:r>
              <a:rPr lang="fr-FR" sz="1000" dirty="0">
                <a:solidFill>
                  <a:schemeClr val="accent2">
                    <a:lumMod val="60000"/>
                    <a:lumOff val="40000"/>
                  </a:schemeClr>
                </a:solidFill>
                <a:latin typeface="Calibri" panose="020F0502020204030204" pitchFamily="34" charset="0"/>
                <a:cs typeface="Calibri" panose="020F0502020204030204" pitchFamily="34" charset="0"/>
              </a:rPr>
              <a:t>Documentation des données</a:t>
            </a:r>
          </a:p>
          <a:p>
            <a:pPr marL="0" indent="0">
              <a:spcBef>
                <a:spcPts val="0"/>
              </a:spcBef>
              <a:buClr>
                <a:schemeClr val="accent2">
                  <a:lumMod val="60000"/>
                  <a:lumOff val="40000"/>
                </a:schemeClr>
              </a:buClr>
              <a:buNone/>
            </a:pPr>
            <a:r>
              <a:rPr lang="fr-FR" sz="1000" dirty="0">
                <a:solidFill>
                  <a:srgbClr val="0066FF"/>
                </a:solidFill>
                <a:latin typeface="Calibri" panose="020F0502020204030204" pitchFamily="34" charset="0"/>
                <a:cs typeface="Calibri" panose="020F0502020204030204" pitchFamily="34" charset="0"/>
              </a:rPr>
              <a:t>Stockage et sauvegarde</a:t>
            </a:r>
          </a:p>
          <a:p>
            <a:pPr marL="0" indent="0">
              <a:spcBef>
                <a:spcPts val="0"/>
              </a:spcBef>
              <a:buClr>
                <a:schemeClr val="accent2">
                  <a:lumMod val="60000"/>
                  <a:lumOff val="40000"/>
                </a:schemeClr>
              </a:buClr>
              <a:buNone/>
            </a:pPr>
            <a:r>
              <a:rPr lang="fr-FR" sz="1000" dirty="0">
                <a:solidFill>
                  <a:schemeClr val="accent2">
                    <a:lumMod val="60000"/>
                    <a:lumOff val="40000"/>
                  </a:schemeClr>
                </a:solidFill>
                <a:latin typeface="Calibri" panose="020F0502020204030204" pitchFamily="34" charset="0"/>
                <a:cs typeface="Calibri" panose="020F0502020204030204" pitchFamily="34" charset="0"/>
              </a:rPr>
              <a:t>Exigences légales et éthiques</a:t>
            </a:r>
          </a:p>
          <a:p>
            <a:pPr marL="0" indent="0">
              <a:spcBef>
                <a:spcPts val="0"/>
              </a:spcBef>
              <a:buClr>
                <a:schemeClr val="accent2">
                  <a:lumMod val="60000"/>
                  <a:lumOff val="40000"/>
                </a:schemeClr>
              </a:buClr>
              <a:buNone/>
            </a:pPr>
            <a:r>
              <a:rPr lang="fr-FR" sz="1000" dirty="0">
                <a:solidFill>
                  <a:srgbClr val="0066FF"/>
                </a:solidFill>
                <a:latin typeface="Calibri" panose="020F0502020204030204" pitchFamily="34" charset="0"/>
                <a:cs typeface="Calibri" panose="020F0502020204030204" pitchFamily="34" charset="0"/>
              </a:rPr>
              <a:t>Responsabilités</a:t>
            </a:r>
          </a:p>
          <a:p>
            <a:pPr marL="0" indent="0">
              <a:spcBef>
                <a:spcPts val="0"/>
              </a:spcBef>
              <a:buClr>
                <a:schemeClr val="accent2">
                  <a:lumMod val="60000"/>
                  <a:lumOff val="40000"/>
                </a:schemeClr>
              </a:buClr>
              <a:buNone/>
            </a:pPr>
            <a:r>
              <a:rPr lang="fr-FR" sz="1000" dirty="0">
                <a:solidFill>
                  <a:schemeClr val="accent2">
                    <a:lumMod val="60000"/>
                    <a:lumOff val="40000"/>
                  </a:schemeClr>
                </a:solidFill>
                <a:latin typeface="Calibri" panose="020F0502020204030204" pitchFamily="34" charset="0"/>
                <a:cs typeface="Calibri" panose="020F0502020204030204" pitchFamily="34" charset="0"/>
              </a:rPr>
              <a:t>Partage des données </a:t>
            </a:r>
          </a:p>
        </p:txBody>
      </p:sp>
      <p:sp>
        <p:nvSpPr>
          <p:cNvPr id="16" name="Titre 1">
            <a:extLst>
              <a:ext uri="{FF2B5EF4-FFF2-40B4-BE49-F238E27FC236}">
                <a16:creationId xmlns:a16="http://schemas.microsoft.com/office/drawing/2014/main" id="{8DCB84A3-6ACD-440F-999D-309E91B2A69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Rédiger le PGD</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31" name="Groupe 30">
            <a:extLst>
              <a:ext uri="{FF2B5EF4-FFF2-40B4-BE49-F238E27FC236}">
                <a16:creationId xmlns:a16="http://schemas.microsoft.com/office/drawing/2014/main" id="{7C4BED14-F587-4A49-AAFF-4FD4596D41B1}"/>
              </a:ext>
            </a:extLst>
          </p:cNvPr>
          <p:cNvGrpSpPr/>
          <p:nvPr/>
        </p:nvGrpSpPr>
        <p:grpSpPr>
          <a:xfrm>
            <a:off x="490570" y="1050575"/>
            <a:ext cx="8170735" cy="1560048"/>
            <a:chOff x="490570" y="1050575"/>
            <a:chExt cx="8170735" cy="1560048"/>
          </a:xfrm>
        </p:grpSpPr>
        <p:grpSp>
          <p:nvGrpSpPr>
            <p:cNvPr id="9" name="Groupe 8">
              <a:extLst>
                <a:ext uri="{FF2B5EF4-FFF2-40B4-BE49-F238E27FC236}">
                  <a16:creationId xmlns:a16="http://schemas.microsoft.com/office/drawing/2014/main" id="{87B0222F-C17C-4C4B-A940-96DE4E4E3FB2}"/>
                </a:ext>
              </a:extLst>
            </p:cNvPr>
            <p:cNvGrpSpPr/>
            <p:nvPr/>
          </p:nvGrpSpPr>
          <p:grpSpPr>
            <a:xfrm>
              <a:off x="4211960" y="1267679"/>
              <a:ext cx="1298506" cy="1224136"/>
              <a:chOff x="1761326" y="1700808"/>
              <a:chExt cx="1298506" cy="1224136"/>
            </a:xfrm>
          </p:grpSpPr>
          <p:pic>
            <p:nvPicPr>
              <p:cNvPr id="10" name="Image 9">
                <a:extLst>
                  <a:ext uri="{FF2B5EF4-FFF2-40B4-BE49-F238E27FC236}">
                    <a16:creationId xmlns:a16="http://schemas.microsoft.com/office/drawing/2014/main" id="{151AFEF1-24C3-47C5-BD38-B495830884A8}"/>
                  </a:ext>
                </a:extLst>
              </p:cNvPr>
              <p:cNvPicPr>
                <a:picLocks noChangeAspect="1"/>
              </p:cNvPicPr>
              <p:nvPr/>
            </p:nvPicPr>
            <p:blipFill>
              <a:blip r:embed="rId4"/>
              <a:stretch>
                <a:fillRect/>
              </a:stretch>
            </p:blipFill>
            <p:spPr>
              <a:xfrm>
                <a:off x="1761326" y="1700808"/>
                <a:ext cx="1298506" cy="864096"/>
              </a:xfrm>
              <a:prstGeom prst="rect">
                <a:avLst/>
              </a:prstGeom>
            </p:spPr>
          </p:pic>
          <p:sp>
            <p:nvSpPr>
              <p:cNvPr id="11" name="ZoneTexte 10">
                <a:extLst>
                  <a:ext uri="{FF2B5EF4-FFF2-40B4-BE49-F238E27FC236}">
                    <a16:creationId xmlns:a16="http://schemas.microsoft.com/office/drawing/2014/main" id="{89561028-4C34-4113-AEC3-A36F09C37977}"/>
                  </a:ext>
                </a:extLst>
              </p:cNvPr>
              <p:cNvSpPr txBox="1"/>
              <p:nvPr/>
            </p:nvSpPr>
            <p:spPr>
              <a:xfrm>
                <a:off x="1833108" y="2586390"/>
                <a:ext cx="1208985"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climatiques</a:t>
                </a:r>
              </a:p>
            </p:txBody>
          </p:sp>
        </p:grpSp>
        <p:grpSp>
          <p:nvGrpSpPr>
            <p:cNvPr id="12" name="Groupe 11">
              <a:extLst>
                <a:ext uri="{FF2B5EF4-FFF2-40B4-BE49-F238E27FC236}">
                  <a16:creationId xmlns:a16="http://schemas.microsoft.com/office/drawing/2014/main" id="{881F3615-3381-4F1E-9E4B-21C4B80FD20F}"/>
                </a:ext>
              </a:extLst>
            </p:cNvPr>
            <p:cNvGrpSpPr/>
            <p:nvPr/>
          </p:nvGrpSpPr>
          <p:grpSpPr>
            <a:xfrm>
              <a:off x="1880729" y="1050575"/>
              <a:ext cx="1165094" cy="1440160"/>
              <a:chOff x="5279114" y="1484784"/>
              <a:chExt cx="1165094" cy="1418454"/>
            </a:xfrm>
          </p:grpSpPr>
          <p:pic>
            <p:nvPicPr>
              <p:cNvPr id="13" name="Image 12">
                <a:extLst>
                  <a:ext uri="{FF2B5EF4-FFF2-40B4-BE49-F238E27FC236}">
                    <a16:creationId xmlns:a16="http://schemas.microsoft.com/office/drawing/2014/main" id="{C0FABB50-5C9A-44B5-9532-5DB5F49A8970}"/>
                  </a:ext>
                </a:extLst>
              </p:cNvPr>
              <p:cNvPicPr>
                <a:picLocks noChangeAspect="1"/>
              </p:cNvPicPr>
              <p:nvPr/>
            </p:nvPicPr>
            <p:blipFill>
              <a:blip r:embed="rId5"/>
              <a:stretch>
                <a:fillRect/>
              </a:stretch>
            </p:blipFill>
            <p:spPr>
              <a:xfrm>
                <a:off x="5279114" y="1484784"/>
                <a:ext cx="1165094" cy="1283178"/>
              </a:xfrm>
              <a:prstGeom prst="rect">
                <a:avLst/>
              </a:prstGeom>
            </p:spPr>
          </p:pic>
          <p:sp>
            <p:nvSpPr>
              <p:cNvPr id="14" name="ZoneTexte 13">
                <a:extLst>
                  <a:ext uri="{FF2B5EF4-FFF2-40B4-BE49-F238E27FC236}">
                    <a16:creationId xmlns:a16="http://schemas.microsoft.com/office/drawing/2014/main" id="{183481DE-07C9-4564-8081-F0A7CD398854}"/>
                  </a:ext>
                </a:extLst>
              </p:cNvPr>
              <p:cNvSpPr txBox="1"/>
              <p:nvPr/>
            </p:nvSpPr>
            <p:spPr>
              <a:xfrm>
                <a:off x="5290909" y="2564684"/>
                <a:ext cx="1077559"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enquêtes</a:t>
                </a:r>
              </a:p>
            </p:txBody>
          </p:sp>
        </p:grpSp>
        <p:grpSp>
          <p:nvGrpSpPr>
            <p:cNvPr id="15" name="Groupe 14">
              <a:extLst>
                <a:ext uri="{FF2B5EF4-FFF2-40B4-BE49-F238E27FC236}">
                  <a16:creationId xmlns:a16="http://schemas.microsoft.com/office/drawing/2014/main" id="{54E0B9A5-5AA8-495F-8F82-5360B8EEB2D1}"/>
                </a:ext>
              </a:extLst>
            </p:cNvPr>
            <p:cNvGrpSpPr/>
            <p:nvPr/>
          </p:nvGrpSpPr>
          <p:grpSpPr>
            <a:xfrm>
              <a:off x="7452320" y="1327889"/>
              <a:ext cx="1208985" cy="1162846"/>
              <a:chOff x="7452320" y="1762098"/>
              <a:chExt cx="1208985" cy="1162846"/>
            </a:xfrm>
          </p:grpSpPr>
          <p:pic>
            <p:nvPicPr>
              <p:cNvPr id="17" name="Image 16">
                <a:extLst>
                  <a:ext uri="{FF2B5EF4-FFF2-40B4-BE49-F238E27FC236}">
                    <a16:creationId xmlns:a16="http://schemas.microsoft.com/office/drawing/2014/main" id="{47673474-6CE6-4E72-ACAA-159200F4C72E}"/>
                  </a:ext>
                </a:extLst>
              </p:cNvPr>
              <p:cNvPicPr>
                <a:picLocks noChangeAspect="1"/>
              </p:cNvPicPr>
              <p:nvPr/>
            </p:nvPicPr>
            <p:blipFill>
              <a:blip r:embed="rId6"/>
              <a:stretch>
                <a:fillRect/>
              </a:stretch>
            </p:blipFill>
            <p:spPr>
              <a:xfrm>
                <a:off x="7581185" y="1762098"/>
                <a:ext cx="986319" cy="860547"/>
              </a:xfrm>
              <a:prstGeom prst="rect">
                <a:avLst/>
              </a:prstGeom>
            </p:spPr>
          </p:pic>
          <p:sp>
            <p:nvSpPr>
              <p:cNvPr id="18" name="ZoneTexte 17">
                <a:extLst>
                  <a:ext uri="{FF2B5EF4-FFF2-40B4-BE49-F238E27FC236}">
                    <a16:creationId xmlns:a16="http://schemas.microsoft.com/office/drawing/2014/main" id="{5237E160-5830-4724-A400-260694A3A57D}"/>
                  </a:ext>
                </a:extLst>
              </p:cNvPr>
              <p:cNvSpPr txBox="1"/>
              <p:nvPr/>
            </p:nvSpPr>
            <p:spPr>
              <a:xfrm>
                <a:off x="7452320" y="2586390"/>
                <a:ext cx="1208985"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simulations</a:t>
                </a:r>
              </a:p>
            </p:txBody>
          </p:sp>
        </p:grpSp>
        <p:grpSp>
          <p:nvGrpSpPr>
            <p:cNvPr id="19" name="Groupe 18">
              <a:extLst>
                <a:ext uri="{FF2B5EF4-FFF2-40B4-BE49-F238E27FC236}">
                  <a16:creationId xmlns:a16="http://schemas.microsoft.com/office/drawing/2014/main" id="{E399C99D-8182-4D08-AA83-B5E340D64F64}"/>
                </a:ext>
              </a:extLst>
            </p:cNvPr>
            <p:cNvGrpSpPr/>
            <p:nvPr/>
          </p:nvGrpSpPr>
          <p:grpSpPr>
            <a:xfrm>
              <a:off x="5882108" y="1216057"/>
              <a:ext cx="1282180" cy="1274678"/>
              <a:chOff x="5652120" y="1650266"/>
              <a:chExt cx="1282180" cy="1274678"/>
            </a:xfrm>
          </p:grpSpPr>
          <p:pic>
            <p:nvPicPr>
              <p:cNvPr id="20" name="Image 19">
                <a:extLst>
                  <a:ext uri="{FF2B5EF4-FFF2-40B4-BE49-F238E27FC236}">
                    <a16:creationId xmlns:a16="http://schemas.microsoft.com/office/drawing/2014/main" id="{71B6EF67-A551-414E-ACC2-98F9AE20D8B1}"/>
                  </a:ext>
                </a:extLst>
              </p:cNvPr>
              <p:cNvPicPr>
                <a:picLocks noChangeAspect="1"/>
              </p:cNvPicPr>
              <p:nvPr/>
            </p:nvPicPr>
            <p:blipFill>
              <a:blip r:embed="rId7"/>
              <a:stretch>
                <a:fillRect/>
              </a:stretch>
            </p:blipFill>
            <p:spPr>
              <a:xfrm>
                <a:off x="5953502" y="1650266"/>
                <a:ext cx="620758" cy="934704"/>
              </a:xfrm>
              <a:prstGeom prst="rect">
                <a:avLst/>
              </a:prstGeom>
            </p:spPr>
          </p:pic>
          <p:sp>
            <p:nvSpPr>
              <p:cNvPr id="21" name="ZoneTexte 20">
                <a:extLst>
                  <a:ext uri="{FF2B5EF4-FFF2-40B4-BE49-F238E27FC236}">
                    <a16:creationId xmlns:a16="http://schemas.microsoft.com/office/drawing/2014/main" id="{4D37C3DD-5E59-414A-9E5A-D4440C999F50}"/>
                  </a:ext>
                </a:extLst>
              </p:cNvPr>
              <p:cNvSpPr txBox="1"/>
              <p:nvPr/>
            </p:nvSpPr>
            <p:spPr>
              <a:xfrm>
                <a:off x="5652120" y="2586390"/>
                <a:ext cx="1282180" cy="338554"/>
              </a:xfrm>
              <a:prstGeom prst="rect">
                <a:avLst/>
              </a:prstGeom>
              <a:solidFill>
                <a:srgbClr val="FFD85B"/>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biodiversité</a:t>
                </a:r>
              </a:p>
            </p:txBody>
          </p:sp>
        </p:grpSp>
        <p:grpSp>
          <p:nvGrpSpPr>
            <p:cNvPr id="22" name="Groupe 21">
              <a:extLst>
                <a:ext uri="{FF2B5EF4-FFF2-40B4-BE49-F238E27FC236}">
                  <a16:creationId xmlns:a16="http://schemas.microsoft.com/office/drawing/2014/main" id="{0902850E-C936-42D7-9E8E-5AA691151B60}"/>
                </a:ext>
              </a:extLst>
            </p:cNvPr>
            <p:cNvGrpSpPr/>
            <p:nvPr/>
          </p:nvGrpSpPr>
          <p:grpSpPr>
            <a:xfrm>
              <a:off x="490570" y="1266599"/>
              <a:ext cx="1186543" cy="1226297"/>
              <a:chOff x="490570" y="1700808"/>
              <a:chExt cx="1186543" cy="1226297"/>
            </a:xfrm>
          </p:grpSpPr>
          <p:pic>
            <p:nvPicPr>
              <p:cNvPr id="23" name="Image 22">
                <a:extLst>
                  <a:ext uri="{FF2B5EF4-FFF2-40B4-BE49-F238E27FC236}">
                    <a16:creationId xmlns:a16="http://schemas.microsoft.com/office/drawing/2014/main" id="{AE279EF1-8779-4426-BC73-5FEFA659A040}"/>
                  </a:ext>
                </a:extLst>
              </p:cNvPr>
              <p:cNvPicPr>
                <a:picLocks noChangeAspect="1"/>
              </p:cNvPicPr>
              <p:nvPr/>
            </p:nvPicPr>
            <p:blipFill>
              <a:blip r:embed="rId8"/>
              <a:stretch>
                <a:fillRect/>
              </a:stretch>
            </p:blipFill>
            <p:spPr>
              <a:xfrm>
                <a:off x="516102" y="1700808"/>
                <a:ext cx="1159559" cy="1226297"/>
              </a:xfrm>
              <a:prstGeom prst="rect">
                <a:avLst/>
              </a:prstGeom>
            </p:spPr>
          </p:pic>
          <p:sp>
            <p:nvSpPr>
              <p:cNvPr id="24" name="ZoneTexte 23">
                <a:extLst>
                  <a:ext uri="{FF2B5EF4-FFF2-40B4-BE49-F238E27FC236}">
                    <a16:creationId xmlns:a16="http://schemas.microsoft.com/office/drawing/2014/main" id="{1780ED36-9AD7-4E4F-8061-01C7ED8C1C9D}"/>
                  </a:ext>
                </a:extLst>
              </p:cNvPr>
              <p:cNvSpPr txBox="1"/>
              <p:nvPr/>
            </p:nvSpPr>
            <p:spPr>
              <a:xfrm>
                <a:off x="490570" y="2586390"/>
                <a:ext cx="1186543" cy="33855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génétiques</a:t>
                </a:r>
              </a:p>
            </p:txBody>
          </p:sp>
        </p:grpSp>
        <p:pic>
          <p:nvPicPr>
            <p:cNvPr id="25" name="Image 24">
              <a:extLst>
                <a:ext uri="{FF2B5EF4-FFF2-40B4-BE49-F238E27FC236}">
                  <a16:creationId xmlns:a16="http://schemas.microsoft.com/office/drawing/2014/main" id="{2F9DE1FA-8EC2-4B92-9028-908A3B037746}"/>
                </a:ext>
              </a:extLst>
            </p:cNvPr>
            <p:cNvPicPr>
              <a:picLocks noChangeAspect="1"/>
            </p:cNvPicPr>
            <p:nvPr/>
          </p:nvPicPr>
          <p:blipFill>
            <a:blip r:embed="rId9"/>
            <a:stretch>
              <a:fillRect/>
            </a:stretch>
          </p:blipFill>
          <p:spPr>
            <a:xfrm>
              <a:off x="3273259" y="1050575"/>
              <a:ext cx="806706" cy="1093707"/>
            </a:xfrm>
            <a:prstGeom prst="rect">
              <a:avLst/>
            </a:prstGeom>
          </p:spPr>
        </p:pic>
        <p:sp>
          <p:nvSpPr>
            <p:cNvPr id="26" name="ZoneTexte 25">
              <a:extLst>
                <a:ext uri="{FF2B5EF4-FFF2-40B4-BE49-F238E27FC236}">
                  <a16:creationId xmlns:a16="http://schemas.microsoft.com/office/drawing/2014/main" id="{5DA62DC7-5D97-4E48-9FC3-A2EE7C20CFEF}"/>
                </a:ext>
              </a:extLst>
            </p:cNvPr>
            <p:cNvSpPr txBox="1"/>
            <p:nvPr/>
          </p:nvSpPr>
          <p:spPr>
            <a:xfrm>
              <a:off x="3275856" y="2138807"/>
              <a:ext cx="806706" cy="3437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santé</a:t>
              </a:r>
            </a:p>
          </p:txBody>
        </p:sp>
        <p:sp>
          <p:nvSpPr>
            <p:cNvPr id="27" name="Parenthèse ouvrante 26">
              <a:extLst>
                <a:ext uri="{FF2B5EF4-FFF2-40B4-BE49-F238E27FC236}">
                  <a16:creationId xmlns:a16="http://schemas.microsoft.com/office/drawing/2014/main" id="{6B0CAD25-5A51-4419-964E-DBCCC9C2C90B}"/>
                </a:ext>
              </a:extLst>
            </p:cNvPr>
            <p:cNvSpPr/>
            <p:nvPr/>
          </p:nvSpPr>
          <p:spPr>
            <a:xfrm rot="16200000">
              <a:off x="4550818" y="-1226982"/>
              <a:ext cx="45719" cy="762949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7" name="Espace réservé du contenu 2">
            <a:extLst>
              <a:ext uri="{FF2B5EF4-FFF2-40B4-BE49-F238E27FC236}">
                <a16:creationId xmlns:a16="http://schemas.microsoft.com/office/drawing/2014/main" id="{DFBB02E5-D888-4386-81B1-6745FA1F31A5}"/>
              </a:ext>
            </a:extLst>
          </p:cNvPr>
          <p:cNvSpPr txBox="1">
            <a:spLocks/>
          </p:cNvSpPr>
          <p:nvPr/>
        </p:nvSpPr>
        <p:spPr>
          <a:xfrm>
            <a:off x="1475656" y="3267650"/>
            <a:ext cx="2039917" cy="1134857"/>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Description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Documentation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Stockage et sauvegarde</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Exigences légales et éthiques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Responsabilités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Partage des données </a:t>
            </a:r>
          </a:p>
        </p:txBody>
      </p:sp>
      <p:sp>
        <p:nvSpPr>
          <p:cNvPr id="38" name="Espace réservé du contenu 2">
            <a:extLst>
              <a:ext uri="{FF2B5EF4-FFF2-40B4-BE49-F238E27FC236}">
                <a16:creationId xmlns:a16="http://schemas.microsoft.com/office/drawing/2014/main" id="{755DB653-A92C-4596-ACFD-436F4990009C}"/>
              </a:ext>
            </a:extLst>
          </p:cNvPr>
          <p:cNvSpPr txBox="1">
            <a:spLocks/>
          </p:cNvSpPr>
          <p:nvPr/>
        </p:nvSpPr>
        <p:spPr>
          <a:xfrm>
            <a:off x="2980008" y="2636912"/>
            <a:ext cx="2039917" cy="1134857"/>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Description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Documentation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Stockage et sauvegarde</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Exigences légales et éthiques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Responsabilités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Partage des données </a:t>
            </a:r>
          </a:p>
        </p:txBody>
      </p:sp>
      <p:sp>
        <p:nvSpPr>
          <p:cNvPr id="39" name="Espace réservé du contenu 2">
            <a:extLst>
              <a:ext uri="{FF2B5EF4-FFF2-40B4-BE49-F238E27FC236}">
                <a16:creationId xmlns:a16="http://schemas.microsoft.com/office/drawing/2014/main" id="{9920388E-F6E1-4C0B-853A-B44EF55857AA}"/>
              </a:ext>
            </a:extLst>
          </p:cNvPr>
          <p:cNvSpPr txBox="1">
            <a:spLocks/>
          </p:cNvSpPr>
          <p:nvPr/>
        </p:nvSpPr>
        <p:spPr>
          <a:xfrm>
            <a:off x="4188267" y="3274214"/>
            <a:ext cx="2039917" cy="1134857"/>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Description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Documentation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Stockage et sauvegarde</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Exigences légales et éthiques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Responsabilités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Partage des données </a:t>
            </a:r>
          </a:p>
        </p:txBody>
      </p:sp>
      <p:sp>
        <p:nvSpPr>
          <p:cNvPr id="40" name="Espace réservé du contenu 2">
            <a:extLst>
              <a:ext uri="{FF2B5EF4-FFF2-40B4-BE49-F238E27FC236}">
                <a16:creationId xmlns:a16="http://schemas.microsoft.com/office/drawing/2014/main" id="{B131B9C9-3CE9-4CFE-A179-9273350A3C26}"/>
              </a:ext>
            </a:extLst>
          </p:cNvPr>
          <p:cNvSpPr txBox="1">
            <a:spLocks/>
          </p:cNvSpPr>
          <p:nvPr/>
        </p:nvSpPr>
        <p:spPr>
          <a:xfrm>
            <a:off x="5784289" y="2741256"/>
            <a:ext cx="2039917" cy="1134857"/>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Description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Documentation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Stockage et sauvegarde</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Exigences légales et éthiques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Responsabilités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Partage des données </a:t>
            </a:r>
          </a:p>
        </p:txBody>
      </p:sp>
      <p:sp>
        <p:nvSpPr>
          <p:cNvPr id="41" name="Espace réservé du contenu 2">
            <a:extLst>
              <a:ext uri="{FF2B5EF4-FFF2-40B4-BE49-F238E27FC236}">
                <a16:creationId xmlns:a16="http://schemas.microsoft.com/office/drawing/2014/main" id="{7578B5A6-6E6C-492D-BAD8-0D2A2F90D52D}"/>
              </a:ext>
            </a:extLst>
          </p:cNvPr>
          <p:cNvSpPr txBox="1">
            <a:spLocks/>
          </p:cNvSpPr>
          <p:nvPr/>
        </p:nvSpPr>
        <p:spPr>
          <a:xfrm>
            <a:off x="7380312" y="2852936"/>
            <a:ext cx="2039917" cy="1134857"/>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Description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Documentation des données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Stockage et sauvegarde</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Exigences légales et éthiques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Responsabilités</a:t>
            </a:r>
          </a:p>
          <a:p>
            <a:pPr marL="0" marR="0" lvl="0" indent="0" algn="l" defTabSz="4572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E2007A">
                    <a:lumMod val="60000"/>
                    <a:lumOff val="40000"/>
                  </a:srgbClr>
                </a:solidFill>
                <a:effectLst/>
                <a:uLnTx/>
                <a:uFillTx/>
                <a:latin typeface="Calibri" panose="020F0502020204030204" pitchFamily="34" charset="0"/>
                <a:ea typeface="+mn-ea"/>
                <a:cs typeface="Calibri" panose="020F0502020204030204" pitchFamily="34" charset="0"/>
              </a:rPr>
              <a:t>Partage des données </a:t>
            </a:r>
          </a:p>
        </p:txBody>
      </p:sp>
      <p:sp>
        <p:nvSpPr>
          <p:cNvPr id="30" name="ZoneTexte 29">
            <a:extLst>
              <a:ext uri="{FF2B5EF4-FFF2-40B4-BE49-F238E27FC236}">
                <a16:creationId xmlns:a16="http://schemas.microsoft.com/office/drawing/2014/main" id="{15ED0C5C-BF82-4B45-945B-8F6E89C56A88}"/>
              </a:ext>
            </a:extLst>
          </p:cNvPr>
          <p:cNvSpPr txBox="1"/>
          <p:nvPr/>
        </p:nvSpPr>
        <p:spPr>
          <a:xfrm>
            <a:off x="611561" y="4581128"/>
            <a:ext cx="7955944" cy="10926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a:ln>
                  <a:noFill/>
                </a:ln>
                <a:solidFill>
                  <a:srgbClr val="E2007A">
                    <a:lumMod val="60000"/>
                    <a:lumOff val="40000"/>
                  </a:srgbClr>
                </a:solidFill>
                <a:effectLst/>
                <a:uLnTx/>
                <a:uFillTx/>
                <a:latin typeface="Arial"/>
                <a:ea typeface="+mn-ea"/>
                <a:cs typeface="+mn-cs"/>
              </a:rPr>
              <a:t>Certaines parties sont spécifiques de certains types de données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a:ln>
                  <a:noFill/>
                </a:ln>
                <a:solidFill>
                  <a:srgbClr val="3366FF"/>
                </a:solidFill>
                <a:effectLst/>
                <a:uLnTx/>
                <a:uFillTx/>
                <a:latin typeface="Arial"/>
                <a:ea typeface="+mn-ea"/>
                <a:cs typeface="+mn-cs"/>
              </a:rPr>
              <a:t>Certaines parties sont génériques et peuvent être traitées pour l’ensemble des données</a:t>
            </a:r>
          </a:p>
        </p:txBody>
      </p:sp>
    </p:spTree>
    <p:extLst>
      <p:ext uri="{BB962C8B-B14F-4D97-AF65-F5344CB8AC3E}">
        <p14:creationId xmlns:p14="http://schemas.microsoft.com/office/powerpoint/2010/main" val="5617001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87133C-0FDD-4CEC-8F95-0958A94CDB5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0" name="ZoneTexte 9">
            <a:extLst>
              <a:ext uri="{FF2B5EF4-FFF2-40B4-BE49-F238E27FC236}">
                <a16:creationId xmlns:a16="http://schemas.microsoft.com/office/drawing/2014/main" id="{EBDEBBB2-E36D-4457-ADE4-01CB6A5F4A0A}"/>
              </a:ext>
            </a:extLst>
          </p:cNvPr>
          <p:cNvSpPr txBox="1"/>
          <p:nvPr/>
        </p:nvSpPr>
        <p:spPr>
          <a:xfrm>
            <a:off x="539552" y="1080000"/>
            <a:ext cx="8491370" cy="85408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l" defTabSz="914400" rtl="0" eaLnBrk="1" fontAlgn="auto" latinLnBrk="0" hangingPunct="1">
              <a:lnSpc>
                <a:spcPct val="100000"/>
              </a:lnSpc>
              <a:spcBef>
                <a:spcPts val="0"/>
              </a:spcBef>
              <a:spcAft>
                <a:spcPts val="300"/>
              </a:spcAft>
              <a:buClr>
                <a:srgbClr val="FF66FF"/>
              </a:buClr>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 </a:t>
            </a: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Pour être utile au projet et à vous en priorité</a:t>
            </a:r>
            <a:r>
              <a:rPr kumimoji="0" lang="fr-FR" sz="2200" b="0" i="0" u="none" strike="noStrike" kern="1200" cap="none" spc="0" normalizeH="0" baseline="0" noProof="0" dirty="0">
                <a:ln>
                  <a:noFill/>
                </a:ln>
                <a:solidFill>
                  <a:prstClr val="black"/>
                </a:solidFill>
                <a:effectLst/>
                <a:uLnTx/>
                <a:uFillTx/>
                <a:latin typeface="Arial"/>
                <a:cs typeface="Arial" panose="020B0604020202020204" pitchFamily="34" charset="0"/>
              </a:rPr>
              <a:t> </a:t>
            </a:r>
          </a:p>
          <a:p>
            <a:pPr marL="809625" marR="0" lvl="3" indent="-1873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Combinez textes, tableaux, schémas, liens, …: Facilitez la lecture !</a:t>
            </a:r>
          </a:p>
        </p:txBody>
      </p:sp>
      <p:sp>
        <p:nvSpPr>
          <p:cNvPr id="6" name="Titre 1">
            <a:extLst>
              <a:ext uri="{FF2B5EF4-FFF2-40B4-BE49-F238E27FC236}">
                <a16:creationId xmlns:a16="http://schemas.microsoft.com/office/drawing/2014/main" id="{78EE0B57-0628-4BDC-A557-4D002DC67199}"/>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Rédiger le PGD</a:t>
            </a:r>
            <a:endParaRPr kumimoji="0" lang="fr-FR" sz="4000" b="0" i="0" u="none" strike="noStrike" kern="1200" cap="none" spc="0" normalizeH="0" baseline="0" noProof="0" dirty="0">
              <a:ln>
                <a:noFill/>
              </a:ln>
              <a:solidFill>
                <a:srgbClr val="1FA22E"/>
              </a:solidFill>
              <a:effectLst/>
              <a:uLnTx/>
              <a:uFillTx/>
              <a:latin typeface="Arial"/>
              <a:ea typeface="+mj-ea"/>
              <a:cs typeface="+mj-cs"/>
            </a:endParaRPr>
          </a:p>
        </p:txBody>
      </p:sp>
      <p:grpSp>
        <p:nvGrpSpPr>
          <p:cNvPr id="2" name="Groupe 1">
            <a:extLst>
              <a:ext uri="{FF2B5EF4-FFF2-40B4-BE49-F238E27FC236}">
                <a16:creationId xmlns:a16="http://schemas.microsoft.com/office/drawing/2014/main" id="{855B1FD7-655E-4B0D-96C1-F74EFB2F1719}"/>
              </a:ext>
            </a:extLst>
          </p:cNvPr>
          <p:cNvGrpSpPr/>
          <p:nvPr/>
        </p:nvGrpSpPr>
        <p:grpSpPr>
          <a:xfrm>
            <a:off x="1372750" y="3933056"/>
            <a:ext cx="7447722" cy="2121033"/>
            <a:chOff x="1187624" y="4116279"/>
            <a:chExt cx="7447722" cy="2121033"/>
          </a:xfrm>
        </p:grpSpPr>
        <p:pic>
          <p:nvPicPr>
            <p:cNvPr id="7" name="Image 6">
              <a:extLst>
                <a:ext uri="{FF2B5EF4-FFF2-40B4-BE49-F238E27FC236}">
                  <a16:creationId xmlns:a16="http://schemas.microsoft.com/office/drawing/2014/main" id="{AA9872BB-6F10-4E1F-93BD-8A6462A3713A}"/>
                </a:ext>
              </a:extLst>
            </p:cNvPr>
            <p:cNvPicPr>
              <a:picLocks noChangeAspect="1"/>
            </p:cNvPicPr>
            <p:nvPr/>
          </p:nvPicPr>
          <p:blipFill>
            <a:blip r:embed="rId4"/>
            <a:stretch>
              <a:fillRect/>
            </a:stretch>
          </p:blipFill>
          <p:spPr>
            <a:xfrm>
              <a:off x="1259632" y="4324128"/>
              <a:ext cx="7375714" cy="1913184"/>
            </a:xfrm>
            <a:prstGeom prst="rect">
              <a:avLst/>
            </a:prstGeom>
          </p:spPr>
        </p:pic>
        <p:sp>
          <p:nvSpPr>
            <p:cNvPr id="8" name="ZoneTexte 7">
              <a:extLst>
                <a:ext uri="{FF2B5EF4-FFF2-40B4-BE49-F238E27FC236}">
                  <a16:creationId xmlns:a16="http://schemas.microsoft.com/office/drawing/2014/main" id="{BD983B63-2F6C-4455-B1CD-742EDADB5852}"/>
                </a:ext>
              </a:extLst>
            </p:cNvPr>
            <p:cNvSpPr txBox="1"/>
            <p:nvPr/>
          </p:nvSpPr>
          <p:spPr>
            <a:xfrm>
              <a:off x="1187624" y="4116279"/>
              <a:ext cx="598753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PGD du projet </a:t>
              </a:r>
              <a:r>
                <a:rPr kumimoji="0" lang="fr-FR"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INVITE</a:t>
              </a:r>
              <a:r>
                <a:rPr kumimoji="0" lang="fr-FR"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5"/>
                </a:rPr>
                <a:t>https://cordis.europa.eu/project/id/817970/results</a:t>
              </a:r>
              <a:r>
                <a:rPr kumimoji="0" lang="fr-FR" sz="1200" b="0" i="0" u="none" strike="noStrike" kern="1200" cap="none" spc="0"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p>
          </p:txBody>
        </p:sp>
      </p:grpSp>
      <p:sp>
        <p:nvSpPr>
          <p:cNvPr id="9" name="ZoneTexte 8">
            <a:extLst>
              <a:ext uri="{FF2B5EF4-FFF2-40B4-BE49-F238E27FC236}">
                <a16:creationId xmlns:a16="http://schemas.microsoft.com/office/drawing/2014/main" id="{8E11BC6A-8970-48B5-9D8F-EB059D982646}"/>
              </a:ext>
            </a:extLst>
          </p:cNvPr>
          <p:cNvSpPr txBox="1"/>
          <p:nvPr/>
        </p:nvSpPr>
        <p:spPr>
          <a:xfrm>
            <a:off x="539552" y="1916832"/>
            <a:ext cx="8491370" cy="18928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809625" marR="0" lvl="3" indent="-1873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Ajoutez illustrations, listes, annexes,…: Faciliter la compréhension</a:t>
            </a:r>
          </a:p>
          <a:p>
            <a:pPr marL="809625" marR="0" lvl="3" indent="-1873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ou 30 pages….</a:t>
            </a:r>
          </a:p>
          <a:p>
            <a:pPr marL="809625" marR="0" lvl="2" indent="0" algn="l" defTabSz="914400" rtl="0" eaLnBrk="1" fontAlgn="auto" latinLnBrk="0" hangingPunct="1">
              <a:lnSpc>
                <a:spcPct val="100000"/>
              </a:lnSpc>
              <a:spcBef>
                <a:spcPts val="600"/>
              </a:spcBef>
              <a:spcAft>
                <a:spcPts val="0"/>
              </a:spcAft>
              <a:buClr>
                <a:srgbClr val="FF66FF"/>
              </a:buClr>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Finding predictive Features for countries living in extreme poverty. 3 pages:  </a:t>
            </a:r>
            <a:r>
              <a:rPr kumimoji="0" lang="en-US" sz="1200" b="0" i="0" u="none" strike="noStrike" kern="1200" cap="none" spc="0" normalizeH="0" baseline="0" noProof="0" dirty="0">
                <a:ln>
                  <a:noFill/>
                </a:ln>
                <a:solidFill>
                  <a:prstClr val="black"/>
                </a:solidFill>
                <a:effectLst/>
                <a:uLnTx/>
                <a:uFillTx/>
                <a:latin typeface="Arial"/>
                <a:ea typeface="+mn-ea"/>
                <a:cs typeface="+mn-cs"/>
                <a:hlinkClick r:id="rId6"/>
              </a:rPr>
              <a:t>https://zenodo.org/record/3757216#.YZKGWrrjKUl</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809625" marR="0" lvl="2" indent="0" algn="l" defTabSz="914400" rtl="0" eaLnBrk="1" fontAlgn="auto" latinLnBrk="0" hangingPunct="1">
              <a:lnSpc>
                <a:spcPct val="100000"/>
              </a:lnSpc>
              <a:spcBef>
                <a:spcPts val="600"/>
              </a:spcBef>
              <a:spcAft>
                <a:spcPts val="0"/>
              </a:spcAft>
              <a:buClr>
                <a:srgbClr val="FF66FF"/>
              </a:buClr>
              <a:buSzTx/>
              <a:buFontTx/>
              <a:buNone/>
              <a:tabLst/>
              <a:defRPr/>
            </a:pPr>
            <a:r>
              <a:rPr kumimoji="0" lang="fr-FR" sz="1400" b="0" i="0" u="none" strike="noStrike" kern="1200" cap="none" spc="0" normalizeH="0" baseline="0" noProof="0" dirty="0" err="1">
                <a:ln>
                  <a:noFill/>
                </a:ln>
                <a:solidFill>
                  <a:prstClr val="black"/>
                </a:solidFill>
                <a:effectLst/>
                <a:uLnTx/>
                <a:uFillTx/>
                <a:latin typeface="Arial"/>
                <a:ea typeface="+mn-ea"/>
                <a:cs typeface="+mn-cs"/>
              </a:rPr>
              <a:t>AfriCultuRes</a:t>
            </a:r>
            <a:r>
              <a:rPr kumimoji="0" lang="fr-FR" sz="1400" b="0" i="0" u="none" strike="noStrike" kern="1200" cap="none" spc="0" normalizeH="0" baseline="0" noProof="0" dirty="0">
                <a:ln>
                  <a:noFill/>
                </a:ln>
                <a:solidFill>
                  <a:prstClr val="black"/>
                </a:solidFill>
                <a:effectLst/>
                <a:uLnTx/>
                <a:uFillTx/>
                <a:latin typeface="Arial"/>
                <a:ea typeface="+mn-ea"/>
                <a:cs typeface="+mn-cs"/>
              </a:rPr>
              <a:t> : 35 pages dont 2 pages d’infos administratives + intro au projet + sommaire + listes des tables, figures, abréviations + nombreux tableaux et illustrations + annexes: </a:t>
            </a:r>
            <a:r>
              <a:rPr kumimoji="0" lang="fr-FR" sz="1200" b="0" i="0" u="none" strike="noStrike" kern="1200" cap="none" spc="0" normalizeH="0" baseline="0" noProof="0" dirty="0">
                <a:ln>
                  <a:noFill/>
                </a:ln>
                <a:solidFill>
                  <a:prstClr val="black"/>
                </a:solidFill>
                <a:effectLst/>
                <a:uLnTx/>
                <a:uFillTx/>
                <a:latin typeface="Arial"/>
                <a:ea typeface="+mn-ea"/>
                <a:cs typeface="+mn-cs"/>
                <a:hlinkClick r:id="rId7"/>
              </a:rPr>
              <a:t>http://www.africultures.eu/afbeeldingen/pdf/AfriCRS-D02-GMV-DataManagementPlan_v1.0_31_07_2018.pdf</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243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5" name="ZoneTexte 4">
            <a:extLst>
              <a:ext uri="{FF2B5EF4-FFF2-40B4-BE49-F238E27FC236}">
                <a16:creationId xmlns:a16="http://schemas.microsoft.com/office/drawing/2014/main" id="{AA364948-A20E-4C8B-B56E-51736F86B0AB}"/>
              </a:ext>
            </a:extLst>
          </p:cNvPr>
          <p:cNvSpPr txBox="1"/>
          <p:nvPr/>
        </p:nvSpPr>
        <p:spPr>
          <a:xfrm>
            <a:off x="647273" y="332656"/>
            <a:ext cx="816099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prstClr val="black"/>
                </a:solidFill>
                <a:effectLst/>
                <a:uLnTx/>
                <a:uFillTx/>
                <a:latin typeface="Arial"/>
                <a:ea typeface="+mn-ea"/>
                <a:cs typeface="+mn-cs"/>
              </a:rPr>
              <a:t>Plan de Gestion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4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1" u="none" strike="noStrike" kern="1200" cap="none" spc="0" normalizeH="0" baseline="0" noProof="0" dirty="0">
                <a:ln>
                  <a:noFill/>
                </a:ln>
                <a:solidFill>
                  <a:srgbClr val="7030A0">
                    <a:lumMod val="60000"/>
                    <a:lumOff val="40000"/>
                  </a:srgbClr>
                </a:solidFill>
                <a:effectLst/>
                <a:uLnTx/>
                <a:uFillTx/>
                <a:latin typeface="Arial"/>
                <a:ea typeface="+mn-ea"/>
                <a:cs typeface="+mn-cs"/>
              </a:rPr>
              <a:t>Outils et exemples</a:t>
            </a:r>
          </a:p>
        </p:txBody>
      </p:sp>
      <p:pic>
        <p:nvPicPr>
          <p:cNvPr id="6" name="Image 5">
            <a:extLst>
              <a:ext uri="{FF2B5EF4-FFF2-40B4-BE49-F238E27FC236}">
                <a16:creationId xmlns:a16="http://schemas.microsoft.com/office/drawing/2014/main" id="{61392B12-7132-43EA-8DE4-26E5B4D74AE1}"/>
              </a:ext>
            </a:extLst>
          </p:cNvPr>
          <p:cNvPicPr>
            <a:picLocks noChangeAspect="1"/>
          </p:cNvPicPr>
          <p:nvPr/>
        </p:nvPicPr>
        <p:blipFill>
          <a:blip r:embed="rId5"/>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4EC47582-5778-481F-A428-A8CA3083CA87}"/>
              </a:ext>
            </a:extLst>
          </p:cNvPr>
          <p:cNvPicPr>
            <a:picLocks noChangeAspect="1"/>
          </p:cNvPicPr>
          <p:nvPr/>
        </p:nvPicPr>
        <p:blipFill>
          <a:blip r:embed="rId6"/>
          <a:stretch>
            <a:fillRect/>
          </a:stretch>
        </p:blipFill>
        <p:spPr>
          <a:xfrm>
            <a:off x="3763214" y="4137944"/>
            <a:ext cx="1929113" cy="1929113"/>
          </a:xfrm>
          <a:prstGeom prst="rect">
            <a:avLst/>
          </a:prstGeom>
        </p:spPr>
      </p:pic>
    </p:spTree>
    <p:extLst>
      <p:ext uri="{BB962C8B-B14F-4D97-AF65-F5344CB8AC3E}">
        <p14:creationId xmlns:p14="http://schemas.microsoft.com/office/powerpoint/2010/main" val="30132571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F8FE987-29FF-4A65-BD63-D1C96A617023}"/>
              </a:ext>
            </a:extLst>
          </p:cNvPr>
          <p:cNvPicPr>
            <a:picLocks noChangeAspect="1"/>
          </p:cNvPicPr>
          <p:nvPr/>
        </p:nvPicPr>
        <p:blipFill>
          <a:blip r:embed="rId3"/>
          <a:stretch>
            <a:fillRect/>
          </a:stretch>
        </p:blipFill>
        <p:spPr>
          <a:xfrm>
            <a:off x="5249365" y="1025006"/>
            <a:ext cx="3715123" cy="617413"/>
          </a:xfrm>
          <a:prstGeom prst="rect">
            <a:avLst/>
          </a:prstGeom>
        </p:spPr>
      </p:pic>
      <p:sp>
        <p:nvSpPr>
          <p:cNvPr id="17" name="ZoneTexte 16">
            <a:extLst>
              <a:ext uri="{FF2B5EF4-FFF2-40B4-BE49-F238E27FC236}">
                <a16:creationId xmlns:a16="http://schemas.microsoft.com/office/drawing/2014/main" id="{9AEE7806-8E6B-41A9-ADAA-C9876CD5AC96}"/>
              </a:ext>
            </a:extLst>
          </p:cNvPr>
          <p:cNvSpPr txBox="1"/>
          <p:nvPr/>
        </p:nvSpPr>
        <p:spPr>
          <a:xfrm>
            <a:off x="540000" y="1080000"/>
            <a:ext cx="8280920" cy="154657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
                <a:srgbClr val="FF66FF"/>
              </a:buClr>
              <a:buSzTx/>
              <a:buFont typeface="Wingdings" panose="05000000000000000000" pitchFamily="2" charset="2"/>
              <a:buChar char="Ø"/>
              <a:tabLst/>
              <a:defRPr/>
            </a:pPr>
            <a:r>
              <a:rPr kumimoji="0" lang="fr-FR" sz="2200" b="1" i="0" u="none" strike="noStrike" kern="1200" cap="none" spc="0" normalizeH="0" baseline="0" noProof="0" dirty="0">
                <a:ln>
                  <a:noFill/>
                </a:ln>
                <a:solidFill>
                  <a:srgbClr val="E2007A">
                    <a:lumMod val="60000"/>
                    <a:lumOff val="40000"/>
                  </a:srgbClr>
                </a:solidFill>
                <a:effectLst/>
                <a:uLnTx/>
                <a:uFillTx/>
                <a:latin typeface="Arial"/>
                <a:ea typeface="+mn-ea"/>
                <a:cs typeface="Arial" panose="020B0604020202020204" pitchFamily="34" charset="0"/>
                <a:sym typeface="Wingdings" panose="05000000000000000000" pitchFamily="2" charset="2"/>
              </a:rPr>
              <a:t>DMP </a:t>
            </a:r>
            <a:r>
              <a:rPr kumimoji="0" lang="fr-FR" sz="2200" b="1" i="0" u="none" strike="noStrike" kern="1200" cap="none" spc="0" normalizeH="0" baseline="0" noProof="0" dirty="0" err="1">
                <a:ln>
                  <a:noFill/>
                </a:ln>
                <a:solidFill>
                  <a:srgbClr val="E2007A">
                    <a:lumMod val="60000"/>
                    <a:lumOff val="40000"/>
                  </a:srgbClr>
                </a:solidFill>
                <a:effectLst/>
                <a:uLnTx/>
                <a:uFillTx/>
                <a:latin typeface="Arial"/>
                <a:ea typeface="+mn-ea"/>
                <a:cs typeface="Arial" panose="020B0604020202020204" pitchFamily="34" charset="0"/>
                <a:sym typeface="Wingdings" panose="05000000000000000000" pitchFamily="2" charset="2"/>
              </a:rPr>
              <a:t>OPIDoR</a:t>
            </a:r>
            <a:r>
              <a:rPr kumimoji="0" lang="fr-FR" sz="2200" b="1" i="0" u="none" strike="noStrike" kern="1200" cap="none" spc="0" normalizeH="0" baseline="0" noProof="0" dirty="0">
                <a:ln>
                  <a:noFill/>
                </a:ln>
                <a:solidFill>
                  <a:srgbClr val="E2007A">
                    <a:lumMod val="60000"/>
                    <a:lumOff val="40000"/>
                  </a:srgbClr>
                </a:solidFill>
                <a:effectLst/>
                <a:uLnTx/>
                <a:uFillTx/>
                <a:latin typeface="Arial"/>
                <a:ea typeface="+mn-ea"/>
                <a:cs typeface="Arial" panose="020B0604020202020204" pitchFamily="34" charset="0"/>
                <a:sym typeface="Wingdings" panose="05000000000000000000" pitchFamily="2" charset="2"/>
              </a:rPr>
              <a:t> </a:t>
            </a: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Wingdings" panose="05000000000000000000" pitchFamily="2" charset="2"/>
              </a:rPr>
              <a:t>(France) </a:t>
            </a:r>
            <a:r>
              <a:rPr kumimoji="0" lang="fr-FR" sz="1400" b="0" i="0" u="none" strike="noStrike" kern="1200" cap="none" spc="0" normalizeH="0" baseline="0" noProof="0" dirty="0">
                <a:ln>
                  <a:noFill/>
                </a:ln>
                <a:solidFill>
                  <a:prstClr val="black"/>
                </a:solidFill>
                <a:effectLst/>
                <a:uLnTx/>
                <a:uFillTx/>
                <a:latin typeface="Arial"/>
                <a:ea typeface="+mn-ea"/>
                <a:cs typeface="+mn-cs"/>
                <a:hlinkClick r:id="rId4"/>
              </a:rPr>
              <a:t>https://dmp.opidor.fr/</a:t>
            </a:r>
            <a:endParaRPr kumimoji="0" lang="fr-FR" sz="1400" b="0" i="0" u="none" strike="noStrike" kern="1200" cap="none" spc="0" normalizeH="0" baseline="0" noProof="0" dirty="0">
              <a:ln>
                <a:noFill/>
              </a:ln>
              <a:solidFill>
                <a:prstClr val="black"/>
              </a:solidFill>
              <a:effectLst/>
              <a:uLnTx/>
              <a:uFillTx/>
              <a:latin typeface="Arial"/>
              <a:ea typeface="+mn-ea"/>
              <a:cs typeface="+mn-cs"/>
            </a:endParaRPr>
          </a:p>
          <a:p>
            <a:pPr marL="457200" marR="0" lvl="1" indent="0" algn="l" defTabSz="914400" rtl="0" eaLnBrk="1" fontAlgn="auto" latinLnBrk="0" hangingPunct="1">
              <a:lnSpc>
                <a:spcPct val="100000"/>
              </a:lnSpc>
              <a:spcBef>
                <a:spcPts val="300"/>
              </a:spcBef>
              <a:spcAft>
                <a:spcPts val="0"/>
              </a:spcAft>
              <a:buClr>
                <a:srgbClr val="FF66FF"/>
              </a:buClr>
              <a:buSzTx/>
              <a:buFontTx/>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mn-cs"/>
              </a:rPr>
              <a:t>Accès institutionnel</a:t>
            </a:r>
          </a:p>
          <a:p>
            <a:pPr marL="457200" marR="0" lvl="1" indent="0" algn="l" defTabSz="914400" rtl="0" eaLnBrk="1" fontAlgn="auto" latinLnBrk="0" hangingPunct="1">
              <a:lnSpc>
                <a:spcPct val="100000"/>
              </a:lnSpc>
              <a:spcBef>
                <a:spcPts val="300"/>
              </a:spcBef>
              <a:spcAft>
                <a:spcPts val="0"/>
              </a:spcAft>
              <a:buClr>
                <a:srgbClr val="FF66FF"/>
              </a:buClr>
              <a:buSzTx/>
              <a:buFontTx/>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mn-cs"/>
              </a:rPr>
              <a:t>Nombreux modèles institutionnels (dont Cirad) et de bailleurs</a:t>
            </a:r>
          </a:p>
          <a:p>
            <a:pPr marL="457200" marR="0" lvl="1" indent="0" algn="l" defTabSz="914400" rtl="0" eaLnBrk="1" fontAlgn="auto" latinLnBrk="0" hangingPunct="1">
              <a:lnSpc>
                <a:spcPct val="100000"/>
              </a:lnSpc>
              <a:spcBef>
                <a:spcPts val="300"/>
              </a:spcBef>
              <a:spcAft>
                <a:spcPts val="0"/>
              </a:spcAft>
              <a:buClr>
                <a:srgbClr val="FF66FF"/>
              </a:buClr>
              <a:buSzTx/>
              <a:buFontTx/>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mn-cs"/>
              </a:rPr>
              <a:t>&gt; 150 PGD publics</a:t>
            </a:r>
          </a:p>
        </p:txBody>
      </p:sp>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e 4">
            <a:extLst>
              <a:ext uri="{FF2B5EF4-FFF2-40B4-BE49-F238E27FC236}">
                <a16:creationId xmlns:a16="http://schemas.microsoft.com/office/drawing/2014/main" id="{CDB706CC-9CA5-4101-AA09-731C6F91055B}"/>
              </a:ext>
            </a:extLst>
          </p:cNvPr>
          <p:cNvGrpSpPr/>
          <p:nvPr/>
        </p:nvGrpSpPr>
        <p:grpSpPr>
          <a:xfrm>
            <a:off x="971600" y="2629364"/>
            <a:ext cx="8280920" cy="890622"/>
            <a:chOff x="540000" y="3653338"/>
            <a:chExt cx="8280920" cy="890622"/>
          </a:xfrm>
        </p:grpSpPr>
        <p:sp>
          <p:nvSpPr>
            <p:cNvPr id="24" name="ZoneTexte 23">
              <a:extLst>
                <a:ext uri="{FF2B5EF4-FFF2-40B4-BE49-F238E27FC236}">
                  <a16:creationId xmlns:a16="http://schemas.microsoft.com/office/drawing/2014/main" id="{FB4B44F0-9870-4266-955C-77F7941BDE8D}"/>
                </a:ext>
              </a:extLst>
            </p:cNvPr>
            <p:cNvSpPr txBox="1"/>
            <p:nvPr/>
          </p:nvSpPr>
          <p:spPr>
            <a:xfrm>
              <a:off x="540000" y="3682186"/>
              <a:ext cx="82809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
                  <a:srgbClr val="FF66FF"/>
                </a:buClr>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DMP Online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(UK)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hlinkClick r:id="rId5"/>
                </a:rPr>
                <a:t>https://dmponline.dcc.ac.uk/</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 600 DMP publics</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600"/>
                </a:spcBef>
                <a:spcAft>
                  <a:spcPts val="600"/>
                </a:spcAft>
                <a:buClr>
                  <a:srgbClr val="FF66FF"/>
                </a:buClr>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DMP Tool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(USA)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hlinkClick r:id="rId6"/>
                </a:rPr>
                <a:t>https://dmptool.org/</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 1000 DMP publics</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pic>
          <p:nvPicPr>
            <p:cNvPr id="3" name="Image 2">
              <a:extLst>
                <a:ext uri="{FF2B5EF4-FFF2-40B4-BE49-F238E27FC236}">
                  <a16:creationId xmlns:a16="http://schemas.microsoft.com/office/drawing/2014/main" id="{DEAACDDC-2F0E-4452-9CAD-3FD3458C1A12}"/>
                </a:ext>
              </a:extLst>
            </p:cNvPr>
            <p:cNvPicPr>
              <a:picLocks noChangeAspect="1"/>
            </p:cNvPicPr>
            <p:nvPr/>
          </p:nvPicPr>
          <p:blipFill>
            <a:blip r:embed="rId7"/>
            <a:stretch>
              <a:fillRect/>
            </a:stretch>
          </p:blipFill>
          <p:spPr>
            <a:xfrm>
              <a:off x="7279444" y="3653338"/>
              <a:ext cx="1170639" cy="328005"/>
            </a:xfrm>
            <a:prstGeom prst="rect">
              <a:avLst/>
            </a:prstGeom>
          </p:spPr>
        </p:pic>
        <p:pic>
          <p:nvPicPr>
            <p:cNvPr id="4" name="Image 3">
              <a:extLst>
                <a:ext uri="{FF2B5EF4-FFF2-40B4-BE49-F238E27FC236}">
                  <a16:creationId xmlns:a16="http://schemas.microsoft.com/office/drawing/2014/main" id="{BB85393F-478D-44E9-B6B3-963AB7B311A5}"/>
                </a:ext>
              </a:extLst>
            </p:cNvPr>
            <p:cNvPicPr>
              <a:picLocks noChangeAspect="1"/>
            </p:cNvPicPr>
            <p:nvPr/>
          </p:nvPicPr>
          <p:blipFill>
            <a:blip r:embed="rId8"/>
            <a:stretch>
              <a:fillRect/>
            </a:stretch>
          </p:blipFill>
          <p:spPr>
            <a:xfrm>
              <a:off x="6784514" y="4060717"/>
              <a:ext cx="1206609" cy="399245"/>
            </a:xfrm>
            <a:prstGeom prst="rect">
              <a:avLst/>
            </a:prstGeom>
            <a:ln>
              <a:solidFill>
                <a:schemeClr val="tx1"/>
              </a:solidFill>
            </a:ln>
          </p:spPr>
        </p:pic>
      </p:grpSp>
      <p:grpSp>
        <p:nvGrpSpPr>
          <p:cNvPr id="7" name="Groupe 6">
            <a:extLst>
              <a:ext uri="{FF2B5EF4-FFF2-40B4-BE49-F238E27FC236}">
                <a16:creationId xmlns:a16="http://schemas.microsoft.com/office/drawing/2014/main" id="{A09421FA-778B-414D-B6BC-52F388A16545}"/>
              </a:ext>
            </a:extLst>
          </p:cNvPr>
          <p:cNvGrpSpPr/>
          <p:nvPr/>
        </p:nvGrpSpPr>
        <p:grpSpPr>
          <a:xfrm>
            <a:off x="540000" y="3629965"/>
            <a:ext cx="8424488" cy="1815259"/>
            <a:chOff x="539552" y="4809476"/>
            <a:chExt cx="8424488" cy="1815259"/>
          </a:xfrm>
        </p:grpSpPr>
        <p:sp>
          <p:nvSpPr>
            <p:cNvPr id="19" name="ZoneTexte 18">
              <a:extLst>
                <a:ext uri="{FF2B5EF4-FFF2-40B4-BE49-F238E27FC236}">
                  <a16:creationId xmlns:a16="http://schemas.microsoft.com/office/drawing/2014/main" id="{6B16F904-C29C-41D2-B87E-AC669F7D3E73}"/>
                </a:ext>
              </a:extLst>
            </p:cNvPr>
            <p:cNvSpPr txBox="1"/>
            <p:nvPr/>
          </p:nvSpPr>
          <p:spPr>
            <a:xfrm>
              <a:off x="539552" y="4984720"/>
              <a:ext cx="8280920" cy="8925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FF66FF"/>
                </a:buClr>
                <a:buSzTx/>
                <a:buFont typeface="Wingdings" panose="05000000000000000000" pitchFamily="2" charset="2"/>
                <a:buChar char="Ø"/>
                <a:tabLst/>
                <a:defRPr/>
              </a:pPr>
              <a:r>
                <a:rPr kumimoji="0" lang="fr-FR" sz="2200" b="1" i="0" u="none" strike="noStrike" kern="1200" cap="none" spc="0" normalizeH="0" baseline="0" noProof="0" dirty="0">
                  <a:ln>
                    <a:noFill/>
                  </a:ln>
                  <a:solidFill>
                    <a:srgbClr val="E2007A">
                      <a:lumMod val="60000"/>
                      <a:lumOff val="40000"/>
                    </a:srgbClr>
                  </a:solidFill>
                  <a:effectLst/>
                  <a:uLnTx/>
                  <a:uFillTx/>
                  <a:latin typeface="Arial"/>
                  <a:ea typeface="+mn-ea"/>
                  <a:cs typeface="Arial" panose="020B0604020202020204" pitchFamily="34" charset="0"/>
                  <a:sym typeface="Wingdings" panose="05000000000000000000" pitchFamily="2" charset="2"/>
                </a:rPr>
                <a:t>CORDIS </a:t>
              </a:r>
              <a:r>
                <a:rPr kumimoji="0" lang="fr-FR"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Wingdings" panose="05000000000000000000" pitchFamily="2" charset="2"/>
                </a:rPr>
                <a:t>(Europe)</a:t>
              </a:r>
              <a:r>
                <a:rPr kumimoji="0" lang="fr-FR"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9"/>
                </a:rPr>
                <a:t>https://cordis.europa.eu/projects/en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fr-FR"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 </a:t>
              </a:r>
            </a:p>
            <a:p>
              <a:pPr marL="447675" marR="0" lvl="1" indent="0" algn="l" defTabSz="914400" rtl="0" eaLnBrk="1" fontAlgn="auto" latinLnBrk="0" hangingPunct="1">
                <a:lnSpc>
                  <a:spcPct val="100000"/>
                </a:lnSpc>
                <a:spcBef>
                  <a:spcPts val="0"/>
                </a:spcBef>
                <a:spcAft>
                  <a:spcPts val="0"/>
                </a:spcAft>
                <a:buClr>
                  <a:srgbClr val="C0504D">
                    <a:lumMod val="40000"/>
                    <a:lumOff val="60000"/>
                  </a:srgbClr>
                </a:buClr>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&gt; 6000 DMP publics</a:t>
              </a:r>
              <a:endPar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a:p>
              <a:pPr marL="342900" marR="0" lvl="1" indent="-342900" algn="l" defTabSz="914400" rtl="0" eaLnBrk="1" fontAlgn="auto" latinLnBrk="0" hangingPunct="1">
                <a:lnSpc>
                  <a:spcPct val="100000"/>
                </a:lnSpc>
                <a:spcBef>
                  <a:spcPts val="0"/>
                </a:spcBef>
                <a:spcAft>
                  <a:spcPts val="0"/>
                </a:spcAft>
                <a:buClr>
                  <a:srgbClr val="C0504D">
                    <a:lumMod val="40000"/>
                    <a:lumOff val="60000"/>
                  </a:srgbClr>
                </a:buClr>
                <a:buSzTx/>
                <a:buFont typeface="Wingdings" panose="05000000000000000000" pitchFamily="2" charset="2"/>
                <a:buChar char="Ø"/>
                <a:tabLst/>
                <a:defRPr/>
              </a:pPr>
              <a:endParaRPr kumimoji="0" lang="fr-FR" sz="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p:txBody>
        </p:sp>
        <p:pic>
          <p:nvPicPr>
            <p:cNvPr id="6" name="Image 5">
              <a:extLst>
                <a:ext uri="{FF2B5EF4-FFF2-40B4-BE49-F238E27FC236}">
                  <a16:creationId xmlns:a16="http://schemas.microsoft.com/office/drawing/2014/main" id="{CB4475A9-4705-41E9-8567-7A9EB09188F5}"/>
                </a:ext>
              </a:extLst>
            </p:cNvPr>
            <p:cNvPicPr>
              <a:picLocks noChangeAspect="1"/>
            </p:cNvPicPr>
            <p:nvPr/>
          </p:nvPicPr>
          <p:blipFill>
            <a:blip r:embed="rId10"/>
            <a:stretch>
              <a:fillRect/>
            </a:stretch>
          </p:blipFill>
          <p:spPr>
            <a:xfrm>
              <a:off x="6011712" y="4809476"/>
              <a:ext cx="2952328" cy="1815259"/>
            </a:xfrm>
            <a:prstGeom prst="rect">
              <a:avLst/>
            </a:prstGeom>
          </p:spPr>
        </p:pic>
      </p:grpSp>
      <p:sp>
        <p:nvSpPr>
          <p:cNvPr id="18" name="Titre 1">
            <a:extLst>
              <a:ext uri="{FF2B5EF4-FFF2-40B4-BE49-F238E27FC236}">
                <a16:creationId xmlns:a16="http://schemas.microsoft.com/office/drawing/2014/main" id="{16AFD8C8-7A2F-479A-A26D-7ADCF9EFDCFD}"/>
              </a:ext>
            </a:extLst>
          </p:cNvPr>
          <p:cNvSpPr txBox="1">
            <a:spLocks/>
          </p:cNvSpPr>
          <p:nvPr/>
        </p:nvSpPr>
        <p:spPr>
          <a:xfrm>
            <a:off x="360000" y="2"/>
            <a:ext cx="878400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800" b="0" i="0" u="none" strike="noStrike" kern="1200" cap="none" spc="0" normalizeH="0" baseline="0" noProof="0" dirty="0">
                <a:ln>
                  <a:noFill/>
                </a:ln>
                <a:solidFill>
                  <a:srgbClr val="1FA22E"/>
                </a:solidFill>
                <a:effectLst/>
                <a:uLnTx/>
                <a:uFillTx/>
                <a:latin typeface="Arial"/>
                <a:ea typeface="+mj-ea"/>
                <a:cs typeface="+mj-cs"/>
              </a:rPr>
              <a:t>Outils de rédaction - exemples de PGD</a:t>
            </a:r>
          </a:p>
        </p:txBody>
      </p:sp>
      <p:sp>
        <p:nvSpPr>
          <p:cNvPr id="20" name="ZoneTexte 19">
            <a:extLst>
              <a:ext uri="{FF2B5EF4-FFF2-40B4-BE49-F238E27FC236}">
                <a16:creationId xmlns:a16="http://schemas.microsoft.com/office/drawing/2014/main" id="{0C576B5D-62C0-4711-984F-68D736E7428E}"/>
              </a:ext>
            </a:extLst>
          </p:cNvPr>
          <p:cNvSpPr txBox="1"/>
          <p:nvPr/>
        </p:nvSpPr>
        <p:spPr>
          <a:xfrm>
            <a:off x="540000" y="5518393"/>
            <a:ext cx="8280920"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
                <a:srgbClr val="FF66FF"/>
              </a:buClr>
              <a:buSzTx/>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Archive ouverte du Cirad </a:t>
            </a:r>
            <a:r>
              <a:rPr kumimoji="0" lang="fr-F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hlinkClick r:id="rId11"/>
              </a:rPr>
              <a:t>Agritrop</a:t>
            </a: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accès à qqs PGD du Cirad</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Image 13">
            <a:extLst>
              <a:ext uri="{FF2B5EF4-FFF2-40B4-BE49-F238E27FC236}">
                <a16:creationId xmlns:a16="http://schemas.microsoft.com/office/drawing/2014/main" id="{1C7FF730-7DFB-4418-902C-DDFD91A61A10}"/>
              </a:ext>
            </a:extLst>
          </p:cNvPr>
          <p:cNvPicPr>
            <a:picLocks noChangeAspect="1"/>
          </p:cNvPicPr>
          <p:nvPr/>
        </p:nvPicPr>
        <p:blipFill>
          <a:blip r:embed="rId12"/>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6647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2" name="Image 1">
            <a:extLst>
              <a:ext uri="{FF2B5EF4-FFF2-40B4-BE49-F238E27FC236}">
                <a16:creationId xmlns:a16="http://schemas.microsoft.com/office/drawing/2014/main" id="{3A7EE08A-C062-409C-85AF-809B11ABC7E6}"/>
              </a:ext>
            </a:extLst>
          </p:cNvPr>
          <p:cNvPicPr>
            <a:picLocks noChangeAspect="1"/>
          </p:cNvPicPr>
          <p:nvPr/>
        </p:nvPicPr>
        <p:blipFill>
          <a:blip r:embed="rId4"/>
          <a:stretch>
            <a:fillRect/>
          </a:stretch>
        </p:blipFill>
        <p:spPr>
          <a:xfrm>
            <a:off x="2555776" y="1714500"/>
            <a:ext cx="3730724" cy="3730724"/>
          </a:xfrm>
          <a:prstGeom prst="rect">
            <a:avLst/>
          </a:prstGeom>
        </p:spPr>
      </p:pic>
      <p:sp>
        <p:nvSpPr>
          <p:cNvPr id="6" name="Titre 1">
            <a:extLst>
              <a:ext uri="{FF2B5EF4-FFF2-40B4-BE49-F238E27FC236}">
                <a16:creationId xmlns:a16="http://schemas.microsoft.com/office/drawing/2014/main" id="{BF9E39AD-83C7-4F12-9258-6CE1891EE58F}"/>
              </a:ext>
            </a:extLst>
          </p:cNvPr>
          <p:cNvSpPr txBox="1">
            <a:spLocks/>
          </p:cNvSpPr>
          <p:nvPr/>
        </p:nvSpPr>
        <p:spPr>
          <a:xfrm>
            <a:off x="827584"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PGD et Science ouverte</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Tree>
    <p:extLst>
      <p:ext uri="{BB962C8B-B14F-4D97-AF65-F5344CB8AC3E}">
        <p14:creationId xmlns:p14="http://schemas.microsoft.com/office/powerpoint/2010/main" val="3841914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numéro de diapositive 4">
            <a:extLst>
              <a:ext uri="{FF2B5EF4-FFF2-40B4-BE49-F238E27FC236}">
                <a16:creationId xmlns:a16="http://schemas.microsoft.com/office/drawing/2014/main" id="{9AA457EE-D00D-4957-961B-114169B628D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ZoneTexte 21"/>
          <p:cNvSpPr txBox="1"/>
          <p:nvPr/>
        </p:nvSpPr>
        <p:spPr>
          <a:xfrm>
            <a:off x="2617393" y="909046"/>
            <a:ext cx="23807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https://intranet-data.cirad.fr/</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pic>
        <p:nvPicPr>
          <p:cNvPr id="9" name="Image 8">
            <a:extLst>
              <a:ext uri="{FF2B5EF4-FFF2-40B4-BE49-F238E27FC236}">
                <a16:creationId xmlns:a16="http://schemas.microsoft.com/office/drawing/2014/main" id="{187A9A58-6CE5-4BCD-A560-F99158E56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373654"/>
            <a:ext cx="6120680" cy="5151690"/>
          </a:xfrm>
          <a:prstGeom prst="rect">
            <a:avLst/>
          </a:prstGeom>
          <a:ln>
            <a:solidFill>
              <a:srgbClr val="3366FF"/>
            </a:solidFill>
          </a:ln>
        </p:spPr>
      </p:pic>
      <p:sp>
        <p:nvSpPr>
          <p:cNvPr id="33" name="ZoneTexte 32">
            <a:extLst>
              <a:ext uri="{FF2B5EF4-FFF2-40B4-BE49-F238E27FC236}">
                <a16:creationId xmlns:a16="http://schemas.microsoft.com/office/drawing/2014/main" id="{8B2163CB-05E4-42CA-B228-67FE06D6D5E3}"/>
              </a:ext>
            </a:extLst>
          </p:cNvPr>
          <p:cNvSpPr txBox="1"/>
          <p:nvPr/>
        </p:nvSpPr>
        <p:spPr>
          <a:xfrm>
            <a:off x="395536" y="836712"/>
            <a:ext cx="22457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Intranet Data</a:t>
            </a:r>
          </a:p>
        </p:txBody>
      </p:sp>
      <p:sp>
        <p:nvSpPr>
          <p:cNvPr id="11" name="Bulle narrative : rectangle 10">
            <a:extLst>
              <a:ext uri="{FF2B5EF4-FFF2-40B4-BE49-F238E27FC236}">
                <a16:creationId xmlns:a16="http://schemas.microsoft.com/office/drawing/2014/main" id="{4B6C0EDE-A4EF-4BD0-B866-1BC463D2C5CB}"/>
              </a:ext>
            </a:extLst>
          </p:cNvPr>
          <p:cNvSpPr/>
          <p:nvPr/>
        </p:nvSpPr>
        <p:spPr>
          <a:xfrm>
            <a:off x="6012160" y="3138498"/>
            <a:ext cx="2952328" cy="927504"/>
          </a:xfrm>
          <a:prstGeom prst="wedgeRectCallout">
            <a:avLst>
              <a:gd name="adj1" fmla="val -68958"/>
              <a:gd name="adj2" fmla="val 43591"/>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Accès aux modèles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en format Word et Excel </a:t>
            </a:r>
            <a:endParaRPr kumimoji="0" lang="fr-FR"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itre 1">
            <a:extLst>
              <a:ext uri="{FF2B5EF4-FFF2-40B4-BE49-F238E27FC236}">
                <a16:creationId xmlns:a16="http://schemas.microsoft.com/office/drawing/2014/main" id="{1FE44879-911D-4070-B54B-DE9A9F1A6C14}"/>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Modèles Cirad de PGD</a:t>
            </a:r>
          </a:p>
        </p:txBody>
      </p:sp>
      <p:sp>
        <p:nvSpPr>
          <p:cNvPr id="21" name="Bulle narrative : rectangle 20">
            <a:extLst>
              <a:ext uri="{FF2B5EF4-FFF2-40B4-BE49-F238E27FC236}">
                <a16:creationId xmlns:a16="http://schemas.microsoft.com/office/drawing/2014/main" id="{68451887-A152-46E9-A2ED-37DEADE0DA2D}"/>
              </a:ext>
            </a:extLst>
          </p:cNvPr>
          <p:cNvSpPr/>
          <p:nvPr/>
        </p:nvSpPr>
        <p:spPr>
          <a:xfrm>
            <a:off x="6164560" y="4395838"/>
            <a:ext cx="2952328" cy="927504"/>
          </a:xfrm>
          <a:prstGeom prst="wedgeRectCallout">
            <a:avLst>
              <a:gd name="adj1" fmla="val -89606"/>
              <a:gd name="adj2" fmla="val 1689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Accès à DMP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OPIDoR</a:t>
            </a:r>
            <a:endParaRPr kumimoji="0" lang="fr-FR"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95511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6312CC-843D-4C29-88C5-C8AED476EC47}"/>
              </a:ext>
            </a:extLst>
          </p:cNvPr>
          <p:cNvPicPr>
            <a:picLocks noChangeAspect="1"/>
          </p:cNvPicPr>
          <p:nvPr/>
        </p:nvPicPr>
        <p:blipFill>
          <a:blip r:embed="rId3"/>
          <a:stretch>
            <a:fillRect/>
          </a:stretch>
        </p:blipFill>
        <p:spPr>
          <a:xfrm>
            <a:off x="251520" y="1055265"/>
            <a:ext cx="8764879" cy="4966023"/>
          </a:xfrm>
          <a:prstGeom prst="rect">
            <a:avLst/>
          </a:prstGeom>
        </p:spPr>
      </p:pic>
      <p:grpSp>
        <p:nvGrpSpPr>
          <p:cNvPr id="24" name="Groupe 23">
            <a:extLst>
              <a:ext uri="{FF2B5EF4-FFF2-40B4-BE49-F238E27FC236}">
                <a16:creationId xmlns:a16="http://schemas.microsoft.com/office/drawing/2014/main" id="{46F08CCD-98EB-4CFB-8F8A-BAA16607E0BD}"/>
              </a:ext>
            </a:extLst>
          </p:cNvPr>
          <p:cNvGrpSpPr/>
          <p:nvPr/>
        </p:nvGrpSpPr>
        <p:grpSpPr>
          <a:xfrm>
            <a:off x="5938" y="6464300"/>
            <a:ext cx="9120556" cy="435904"/>
            <a:chOff x="5938" y="6464300"/>
            <a:chExt cx="9120556" cy="435904"/>
          </a:xfrm>
        </p:grpSpPr>
        <p:pic>
          <p:nvPicPr>
            <p:cNvPr id="26" name="Image 25">
              <a:extLst>
                <a:ext uri="{FF2B5EF4-FFF2-40B4-BE49-F238E27FC236}">
                  <a16:creationId xmlns:a16="http://schemas.microsoft.com/office/drawing/2014/main" id="{01E52147-C9EE-45A6-A70C-DC0E9BA33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7" name="Espace réservé du numéro de diapositive 4">
              <a:extLst>
                <a:ext uri="{FF2B5EF4-FFF2-40B4-BE49-F238E27FC236}">
                  <a16:creationId xmlns:a16="http://schemas.microsoft.com/office/drawing/2014/main" id="{9AA457EE-D00D-4957-961B-114169B628D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2" name="ZoneTexte 31">
            <a:extLst>
              <a:ext uri="{FF2B5EF4-FFF2-40B4-BE49-F238E27FC236}">
                <a16:creationId xmlns:a16="http://schemas.microsoft.com/office/drawing/2014/main" id="{7103C3B0-D4FD-4885-B2BC-3D78243EDB75}"/>
              </a:ext>
            </a:extLst>
          </p:cNvPr>
          <p:cNvSpPr txBox="1"/>
          <p:nvPr/>
        </p:nvSpPr>
        <p:spPr>
          <a:xfrm>
            <a:off x="6444208" y="1074222"/>
            <a:ext cx="2592288" cy="338554"/>
          </a:xfrm>
          <a:prstGeom prst="rect">
            <a:avLst/>
          </a:prstGeom>
          <a:solidFill>
            <a:schemeClr val="bg1"/>
          </a:solid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hlinkClick r:id="rId5"/>
              </a:rPr>
              <a:t>https://dmp.opidor.fr/</a:t>
            </a:r>
            <a:r>
              <a:rPr kumimoji="0" lang="fr-FR"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8" name="Bulle narrative : rectangle 17">
            <a:extLst>
              <a:ext uri="{FF2B5EF4-FFF2-40B4-BE49-F238E27FC236}">
                <a16:creationId xmlns:a16="http://schemas.microsoft.com/office/drawing/2014/main" id="{10C8D916-F213-48A8-B59C-003B1FB025D8}"/>
              </a:ext>
            </a:extLst>
          </p:cNvPr>
          <p:cNvSpPr/>
          <p:nvPr/>
        </p:nvSpPr>
        <p:spPr>
          <a:xfrm>
            <a:off x="5076056" y="2204864"/>
            <a:ext cx="899722" cy="352757"/>
          </a:xfrm>
          <a:prstGeom prst="wedgeRectCallout">
            <a:avLst>
              <a:gd name="adj1" fmla="val 119771"/>
              <a:gd name="adj2" fmla="val 109311"/>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CIRAD</a:t>
            </a:r>
            <a:endParaRPr kumimoji="0" lang="fr-FR"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5" name="Groupe 24">
            <a:extLst>
              <a:ext uri="{FF2B5EF4-FFF2-40B4-BE49-F238E27FC236}">
                <a16:creationId xmlns:a16="http://schemas.microsoft.com/office/drawing/2014/main" id="{3351FC33-7E35-4198-9350-0B2FE9545B72}"/>
              </a:ext>
            </a:extLst>
          </p:cNvPr>
          <p:cNvGrpSpPr/>
          <p:nvPr/>
        </p:nvGrpSpPr>
        <p:grpSpPr>
          <a:xfrm>
            <a:off x="2309000" y="988673"/>
            <a:ext cx="3847176" cy="856151"/>
            <a:chOff x="1043607" y="1268760"/>
            <a:chExt cx="3733179" cy="476466"/>
          </a:xfrm>
        </p:grpSpPr>
        <p:sp>
          <p:nvSpPr>
            <p:cNvPr id="29" name="ZoneTexte 28">
              <a:extLst>
                <a:ext uri="{FF2B5EF4-FFF2-40B4-BE49-F238E27FC236}">
                  <a16:creationId xmlns:a16="http://schemas.microsoft.com/office/drawing/2014/main" id="{5D9F93AA-C676-4769-A4D6-EDD9A34872D8}"/>
                </a:ext>
              </a:extLst>
            </p:cNvPr>
            <p:cNvSpPr txBox="1"/>
            <p:nvPr/>
          </p:nvSpPr>
          <p:spPr>
            <a:xfrm>
              <a:off x="1775344" y="1498869"/>
              <a:ext cx="3001442" cy="246357"/>
            </a:xfrm>
            <a:prstGeom prst="flowChartAlternateProcess">
              <a:avLst/>
            </a:prstGeom>
            <a:solidFill>
              <a:schemeClr val="bg1"/>
            </a:solidFill>
            <a:ln w="19050">
              <a:solidFill>
                <a:srgbClr val="FF66FF"/>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Nombreux modèles de PGD</a:t>
              </a:r>
            </a:p>
          </p:txBody>
        </p:sp>
        <p:sp>
          <p:nvSpPr>
            <p:cNvPr id="30" name="Ellipse 29">
              <a:extLst>
                <a:ext uri="{FF2B5EF4-FFF2-40B4-BE49-F238E27FC236}">
                  <a16:creationId xmlns:a16="http://schemas.microsoft.com/office/drawing/2014/main" id="{04C9D099-A21D-41E3-9475-F80CAE466ACB}"/>
                </a:ext>
              </a:extLst>
            </p:cNvPr>
            <p:cNvSpPr/>
            <p:nvPr/>
          </p:nvSpPr>
          <p:spPr>
            <a:xfrm>
              <a:off x="1043607" y="1268760"/>
              <a:ext cx="938206" cy="258095"/>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upe 2">
            <a:extLst>
              <a:ext uri="{FF2B5EF4-FFF2-40B4-BE49-F238E27FC236}">
                <a16:creationId xmlns:a16="http://schemas.microsoft.com/office/drawing/2014/main" id="{245C6250-C3F5-48E6-9EB9-8C6BDF39D845}"/>
              </a:ext>
            </a:extLst>
          </p:cNvPr>
          <p:cNvGrpSpPr/>
          <p:nvPr/>
        </p:nvGrpSpPr>
        <p:grpSpPr>
          <a:xfrm>
            <a:off x="279699" y="996096"/>
            <a:ext cx="2117887" cy="1011108"/>
            <a:chOff x="186563" y="1510886"/>
            <a:chExt cx="2117887" cy="1011108"/>
          </a:xfrm>
        </p:grpSpPr>
        <p:sp>
          <p:nvSpPr>
            <p:cNvPr id="21" name="ZoneTexte 20">
              <a:extLst>
                <a:ext uri="{FF2B5EF4-FFF2-40B4-BE49-F238E27FC236}">
                  <a16:creationId xmlns:a16="http://schemas.microsoft.com/office/drawing/2014/main" id="{8F9A0602-B135-495A-8DEF-C2356DA31A64}"/>
                </a:ext>
              </a:extLst>
            </p:cNvPr>
            <p:cNvSpPr txBox="1"/>
            <p:nvPr/>
          </p:nvSpPr>
          <p:spPr>
            <a:xfrm>
              <a:off x="186563" y="2121884"/>
              <a:ext cx="2117887" cy="400110"/>
            </a:xfrm>
            <a:prstGeom prst="rect">
              <a:avLst/>
            </a:prstGeom>
            <a:solidFill>
              <a:schemeClr val="bg1"/>
            </a:solidFill>
            <a:ln w="28575">
              <a:solidFill>
                <a:srgbClr val="00B050"/>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&gt; 150 DMP publics</a:t>
              </a:r>
            </a:p>
          </p:txBody>
        </p:sp>
        <p:sp>
          <p:nvSpPr>
            <p:cNvPr id="23" name="Rectangle : coins arrondis 22">
              <a:extLst>
                <a:ext uri="{FF2B5EF4-FFF2-40B4-BE49-F238E27FC236}">
                  <a16:creationId xmlns:a16="http://schemas.microsoft.com/office/drawing/2014/main" id="{497F2623-CB25-4FF7-8704-CACC09A2373B}"/>
                </a:ext>
              </a:extLst>
            </p:cNvPr>
            <p:cNvSpPr/>
            <p:nvPr/>
          </p:nvSpPr>
          <p:spPr>
            <a:xfrm>
              <a:off x="1270150" y="1510886"/>
              <a:ext cx="805029" cy="45447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itre 1">
            <a:extLst>
              <a:ext uri="{FF2B5EF4-FFF2-40B4-BE49-F238E27FC236}">
                <a16:creationId xmlns:a16="http://schemas.microsoft.com/office/drawing/2014/main" id="{9759971B-2E0A-4234-AF89-6A6B5590F173}"/>
              </a:ext>
            </a:extLst>
          </p:cNvPr>
          <p:cNvSpPr txBox="1">
            <a:spLocks/>
          </p:cNvSpPr>
          <p:nvPr/>
        </p:nvSpPr>
        <p:spPr>
          <a:xfrm>
            <a:off x="360000" y="2"/>
            <a:ext cx="878400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800" b="0" i="0" u="none" strike="noStrike" kern="1200" cap="none" spc="0" normalizeH="0" baseline="0" noProof="0" dirty="0">
                <a:ln>
                  <a:noFill/>
                </a:ln>
                <a:solidFill>
                  <a:srgbClr val="1FA22E"/>
                </a:solidFill>
                <a:effectLst/>
                <a:uLnTx/>
                <a:uFillTx/>
                <a:latin typeface="Arial"/>
                <a:ea typeface="+mj-ea"/>
                <a:cs typeface="+mj-cs"/>
              </a:rPr>
              <a:t>Outil de rédaction – DMP </a:t>
            </a:r>
            <a:r>
              <a:rPr kumimoji="0" lang="fr-FR" sz="3800" b="0" i="0" u="none" strike="noStrike" kern="1200" cap="none" spc="0" normalizeH="0" baseline="0" noProof="0" dirty="0" err="1">
                <a:ln>
                  <a:noFill/>
                </a:ln>
                <a:solidFill>
                  <a:srgbClr val="1FA22E"/>
                </a:solidFill>
                <a:effectLst/>
                <a:uLnTx/>
                <a:uFillTx/>
                <a:latin typeface="Arial"/>
                <a:ea typeface="+mj-ea"/>
                <a:cs typeface="+mj-cs"/>
              </a:rPr>
              <a:t>OPIDoR</a:t>
            </a:r>
            <a:endParaRPr kumimoji="0" lang="fr-FR" sz="3800" b="0" i="0" u="none" strike="noStrike" kern="1200" cap="none" spc="0" normalizeH="0" baseline="0" noProof="0" dirty="0">
              <a:ln>
                <a:noFill/>
              </a:ln>
              <a:solidFill>
                <a:srgbClr val="1FA22E"/>
              </a:solidFill>
              <a:effectLst/>
              <a:uLnTx/>
              <a:uFillTx/>
              <a:latin typeface="Arial"/>
              <a:ea typeface="+mj-ea"/>
              <a:cs typeface="+mj-cs"/>
            </a:endParaRPr>
          </a:p>
        </p:txBody>
      </p:sp>
    </p:spTree>
    <p:extLst>
      <p:ext uri="{BB962C8B-B14F-4D97-AF65-F5344CB8AC3E}">
        <p14:creationId xmlns:p14="http://schemas.microsoft.com/office/powerpoint/2010/main" val="190263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a:extLst>
              <a:ext uri="{FF2B5EF4-FFF2-40B4-BE49-F238E27FC236}">
                <a16:creationId xmlns:a16="http://schemas.microsoft.com/office/drawing/2014/main" id="{46F08CCD-98EB-4CFB-8F8A-BAA16607E0BD}"/>
              </a:ext>
            </a:extLst>
          </p:cNvPr>
          <p:cNvGrpSpPr/>
          <p:nvPr/>
        </p:nvGrpSpPr>
        <p:grpSpPr>
          <a:xfrm>
            <a:off x="5938" y="6464300"/>
            <a:ext cx="9120556" cy="435904"/>
            <a:chOff x="5938" y="6464300"/>
            <a:chExt cx="9120556" cy="435904"/>
          </a:xfrm>
        </p:grpSpPr>
        <p:pic>
          <p:nvPicPr>
            <p:cNvPr id="26" name="Image 25">
              <a:extLst>
                <a:ext uri="{FF2B5EF4-FFF2-40B4-BE49-F238E27FC236}">
                  <a16:creationId xmlns:a16="http://schemas.microsoft.com/office/drawing/2014/main" id="{01E52147-C9EE-45A6-A70C-DC0E9BA3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7" name="Espace réservé du numéro de diapositive 4">
              <a:extLst>
                <a:ext uri="{FF2B5EF4-FFF2-40B4-BE49-F238E27FC236}">
                  <a16:creationId xmlns:a16="http://schemas.microsoft.com/office/drawing/2014/main" id="{9AA457EE-D00D-4957-961B-114169B628D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Image 12">
            <a:extLst>
              <a:ext uri="{FF2B5EF4-FFF2-40B4-BE49-F238E27FC236}">
                <a16:creationId xmlns:a16="http://schemas.microsoft.com/office/drawing/2014/main" id="{328808C1-9FDC-4C65-A350-2DF152967471}"/>
              </a:ext>
            </a:extLst>
          </p:cNvPr>
          <p:cNvPicPr>
            <a:picLocks noChangeAspect="1"/>
          </p:cNvPicPr>
          <p:nvPr/>
        </p:nvPicPr>
        <p:blipFill>
          <a:blip r:embed="rId4"/>
          <a:stretch>
            <a:fillRect/>
          </a:stretch>
        </p:blipFill>
        <p:spPr>
          <a:xfrm>
            <a:off x="158946" y="1031466"/>
            <a:ext cx="7077350" cy="2996952"/>
          </a:xfrm>
          <a:prstGeom prst="rect">
            <a:avLst/>
          </a:prstGeom>
        </p:spPr>
      </p:pic>
      <p:sp>
        <p:nvSpPr>
          <p:cNvPr id="20" name="ZoneTexte 19">
            <a:extLst>
              <a:ext uri="{FF2B5EF4-FFF2-40B4-BE49-F238E27FC236}">
                <a16:creationId xmlns:a16="http://schemas.microsoft.com/office/drawing/2014/main" id="{DF7ECBE5-4B51-4008-89B5-755B00BC139A}"/>
              </a:ext>
            </a:extLst>
          </p:cNvPr>
          <p:cNvSpPr txBox="1"/>
          <p:nvPr/>
        </p:nvSpPr>
        <p:spPr>
          <a:xfrm>
            <a:off x="221354" y="909881"/>
            <a:ext cx="2820196" cy="43088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Modèle Cirad simplifié</a:t>
            </a:r>
          </a:p>
        </p:txBody>
      </p:sp>
      <p:grpSp>
        <p:nvGrpSpPr>
          <p:cNvPr id="3" name="Groupe 2">
            <a:extLst>
              <a:ext uri="{FF2B5EF4-FFF2-40B4-BE49-F238E27FC236}">
                <a16:creationId xmlns:a16="http://schemas.microsoft.com/office/drawing/2014/main" id="{CA540723-975A-415E-80E9-BA52F37D6D49}"/>
              </a:ext>
            </a:extLst>
          </p:cNvPr>
          <p:cNvGrpSpPr/>
          <p:nvPr/>
        </p:nvGrpSpPr>
        <p:grpSpPr>
          <a:xfrm>
            <a:off x="3231508" y="1988840"/>
            <a:ext cx="5986200" cy="4824536"/>
            <a:chOff x="3231508" y="1988840"/>
            <a:chExt cx="5986200" cy="4824536"/>
          </a:xfrm>
        </p:grpSpPr>
        <p:pic>
          <p:nvPicPr>
            <p:cNvPr id="14" name="Image 13">
              <a:extLst>
                <a:ext uri="{FF2B5EF4-FFF2-40B4-BE49-F238E27FC236}">
                  <a16:creationId xmlns:a16="http://schemas.microsoft.com/office/drawing/2014/main" id="{57F66FE5-DB60-48FC-A0EE-7DD7A44C5374}"/>
                </a:ext>
              </a:extLst>
            </p:cNvPr>
            <p:cNvPicPr>
              <a:picLocks noChangeAspect="1"/>
            </p:cNvPicPr>
            <p:nvPr/>
          </p:nvPicPr>
          <p:blipFill>
            <a:blip r:embed="rId5"/>
            <a:stretch>
              <a:fillRect/>
            </a:stretch>
          </p:blipFill>
          <p:spPr>
            <a:xfrm>
              <a:off x="3231508" y="3816424"/>
              <a:ext cx="5986200" cy="2996952"/>
            </a:xfrm>
            <a:prstGeom prst="rect">
              <a:avLst/>
            </a:prstGeom>
          </p:spPr>
        </p:pic>
        <p:sp>
          <p:nvSpPr>
            <p:cNvPr id="2" name="Flèche : virage 1">
              <a:extLst>
                <a:ext uri="{FF2B5EF4-FFF2-40B4-BE49-F238E27FC236}">
                  <a16:creationId xmlns:a16="http://schemas.microsoft.com/office/drawing/2014/main" id="{F8E5FDE0-AE9E-436B-9AB7-B5E70556EF32}"/>
                </a:ext>
              </a:extLst>
            </p:cNvPr>
            <p:cNvSpPr/>
            <p:nvPr/>
          </p:nvSpPr>
          <p:spPr>
            <a:xfrm rot="5400000">
              <a:off x="6790007" y="2389409"/>
              <a:ext cx="1782961" cy="981823"/>
            </a:xfrm>
            <a:prstGeom prst="bentArrow">
              <a:avLst>
                <a:gd name="adj1" fmla="val 13578"/>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itre 1">
            <a:extLst>
              <a:ext uri="{FF2B5EF4-FFF2-40B4-BE49-F238E27FC236}">
                <a16:creationId xmlns:a16="http://schemas.microsoft.com/office/drawing/2014/main" id="{37FC2C42-534C-4AF7-A72A-B066FD3C014B}"/>
              </a:ext>
            </a:extLst>
          </p:cNvPr>
          <p:cNvSpPr txBox="1">
            <a:spLocks/>
          </p:cNvSpPr>
          <p:nvPr/>
        </p:nvSpPr>
        <p:spPr>
          <a:xfrm>
            <a:off x="360000" y="2"/>
            <a:ext cx="878400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800" b="0" i="0" u="none" strike="noStrike" kern="1200" cap="none" spc="0" normalizeH="0" baseline="0" noProof="0" dirty="0">
                <a:ln>
                  <a:noFill/>
                </a:ln>
                <a:solidFill>
                  <a:srgbClr val="1FA22E"/>
                </a:solidFill>
                <a:effectLst/>
                <a:uLnTx/>
                <a:uFillTx/>
                <a:latin typeface="Arial"/>
                <a:ea typeface="+mj-ea"/>
                <a:cs typeface="+mj-cs"/>
              </a:rPr>
              <a:t>Outil de rédaction – DMP </a:t>
            </a:r>
            <a:r>
              <a:rPr kumimoji="0" lang="fr-FR" sz="3800" b="0" i="0" u="none" strike="noStrike" kern="1200" cap="none" spc="0" normalizeH="0" baseline="0" noProof="0" dirty="0" err="1">
                <a:ln>
                  <a:noFill/>
                </a:ln>
                <a:solidFill>
                  <a:srgbClr val="1FA22E"/>
                </a:solidFill>
                <a:effectLst/>
                <a:uLnTx/>
                <a:uFillTx/>
                <a:latin typeface="Arial"/>
                <a:ea typeface="+mj-ea"/>
                <a:cs typeface="+mj-cs"/>
              </a:rPr>
              <a:t>OPIDoR</a:t>
            </a:r>
            <a:endParaRPr kumimoji="0" lang="fr-FR" sz="3800" b="0" i="0" u="none" strike="noStrike" kern="1200" cap="none" spc="0" normalizeH="0" baseline="0" noProof="0" dirty="0">
              <a:ln>
                <a:noFill/>
              </a:ln>
              <a:solidFill>
                <a:srgbClr val="1FA22E"/>
              </a:solidFill>
              <a:effectLst/>
              <a:uLnTx/>
              <a:uFillTx/>
              <a:latin typeface="Arial"/>
              <a:ea typeface="+mj-ea"/>
              <a:cs typeface="+mj-cs"/>
            </a:endParaRPr>
          </a:p>
        </p:txBody>
      </p:sp>
    </p:spTree>
    <p:extLst>
      <p:ext uri="{BB962C8B-B14F-4D97-AF65-F5344CB8AC3E}">
        <p14:creationId xmlns:p14="http://schemas.microsoft.com/office/powerpoint/2010/main" val="338682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13" name="ZoneTexte 12">
            <a:extLst>
              <a:ext uri="{FF2B5EF4-FFF2-40B4-BE49-F238E27FC236}">
                <a16:creationId xmlns:a16="http://schemas.microsoft.com/office/drawing/2014/main" id="{349FB479-C3FA-4946-9EB5-CBE97027656C}"/>
              </a:ext>
            </a:extLst>
          </p:cNvPr>
          <p:cNvSpPr txBox="1"/>
          <p:nvPr/>
        </p:nvSpPr>
        <p:spPr>
          <a:xfrm>
            <a:off x="647273" y="332656"/>
            <a:ext cx="8160996" cy="3077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B050"/>
                </a:solidFill>
                <a:effectLst/>
                <a:uLnTx/>
                <a:uFillTx/>
                <a:latin typeface="Arial"/>
                <a:ea typeface="+mn-ea"/>
                <a:cs typeface="+mn-cs"/>
              </a:rPr>
              <a:t>Plan de gestion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1" u="none" strike="noStrike" kern="1200" cap="none" spc="0" normalizeH="0" baseline="0" noProof="0" dirty="0">
                <a:ln>
                  <a:noFill/>
                </a:ln>
                <a:solidFill>
                  <a:prstClr val="black"/>
                </a:solidFill>
                <a:effectLst/>
                <a:uLnTx/>
                <a:uFillTx/>
                <a:latin typeface="Arial"/>
                <a:ea typeface="+mn-ea"/>
                <a:cs typeface="+mn-cs"/>
              </a:rPr>
              <a:t>A RETENIR</a:t>
            </a:r>
          </a:p>
        </p:txBody>
      </p:sp>
      <p:pic>
        <p:nvPicPr>
          <p:cNvPr id="6" name="Image 5">
            <a:extLst>
              <a:ext uri="{FF2B5EF4-FFF2-40B4-BE49-F238E27FC236}">
                <a16:creationId xmlns:a16="http://schemas.microsoft.com/office/drawing/2014/main" id="{4EC99CD1-D646-4689-8501-97F31E111023}"/>
              </a:ext>
            </a:extLst>
          </p:cNvPr>
          <p:cNvPicPr>
            <a:picLocks noChangeAspect="1"/>
          </p:cNvPicPr>
          <p:nvPr/>
        </p:nvPicPr>
        <p:blipFill>
          <a:blip r:embed="rId5"/>
          <a:stretch>
            <a:fillRect/>
          </a:stretch>
        </p:blipFill>
        <p:spPr>
          <a:xfrm>
            <a:off x="8172530" y="6445161"/>
            <a:ext cx="917761" cy="323302"/>
          </a:xfrm>
          <a:prstGeom prst="rect">
            <a:avLst/>
          </a:prstGeom>
        </p:spPr>
      </p:pic>
      <p:pic>
        <p:nvPicPr>
          <p:cNvPr id="2" name="Image 1">
            <a:extLst>
              <a:ext uri="{FF2B5EF4-FFF2-40B4-BE49-F238E27FC236}">
                <a16:creationId xmlns:a16="http://schemas.microsoft.com/office/drawing/2014/main" id="{8F95A700-ECD7-4BA3-A9E7-6CA10459EDF8}"/>
              </a:ext>
            </a:extLst>
          </p:cNvPr>
          <p:cNvPicPr>
            <a:picLocks noChangeAspect="1"/>
          </p:cNvPicPr>
          <p:nvPr/>
        </p:nvPicPr>
        <p:blipFill>
          <a:blip r:embed="rId6"/>
          <a:stretch>
            <a:fillRect/>
          </a:stretch>
        </p:blipFill>
        <p:spPr>
          <a:xfrm>
            <a:off x="2843808" y="3933056"/>
            <a:ext cx="3728986" cy="2088232"/>
          </a:xfrm>
          <a:prstGeom prst="rect">
            <a:avLst/>
          </a:prstGeom>
        </p:spPr>
      </p:pic>
    </p:spTree>
    <p:extLst>
      <p:ext uri="{BB962C8B-B14F-4D97-AF65-F5344CB8AC3E}">
        <p14:creationId xmlns:p14="http://schemas.microsoft.com/office/powerpoint/2010/main" val="359957919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87133C-0FDD-4CEC-8F95-0958A94CDB5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8" name="Titre 1">
            <a:extLst>
              <a:ext uri="{FF2B5EF4-FFF2-40B4-BE49-F238E27FC236}">
                <a16:creationId xmlns:a16="http://schemas.microsoft.com/office/drawing/2014/main" id="{DA9F3747-E508-4E8A-8E0B-09ADF2C4D1E2}"/>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Conclusion</a:t>
            </a:r>
            <a:endParaRPr kumimoji="0" lang="fr-FR" sz="4000" b="0" i="0" u="none" strike="noStrike" kern="1200" cap="none" spc="0" normalizeH="0" baseline="0" noProof="0" dirty="0">
              <a:ln>
                <a:noFill/>
              </a:ln>
              <a:solidFill>
                <a:srgbClr val="1FA22E"/>
              </a:solidFill>
              <a:effectLst/>
              <a:uLnTx/>
              <a:uFillTx/>
              <a:latin typeface="Arial"/>
              <a:ea typeface="+mj-ea"/>
              <a:cs typeface="+mj-cs"/>
            </a:endParaRPr>
          </a:p>
        </p:txBody>
      </p:sp>
      <p:sp>
        <p:nvSpPr>
          <p:cNvPr id="29" name="ZoneTexte 28">
            <a:extLst>
              <a:ext uri="{FF2B5EF4-FFF2-40B4-BE49-F238E27FC236}">
                <a16:creationId xmlns:a16="http://schemas.microsoft.com/office/drawing/2014/main" id="{62C3D1F5-63CF-4B34-A3AB-E42919A0DEB0}"/>
              </a:ext>
            </a:extLst>
          </p:cNvPr>
          <p:cNvSpPr txBox="1"/>
          <p:nvPr/>
        </p:nvSpPr>
        <p:spPr>
          <a:xfrm>
            <a:off x="540000" y="1080000"/>
            <a:ext cx="8215427" cy="211596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l" defTabSz="914400" rtl="0" eaLnBrk="1" fontAlgn="auto" latinLnBrk="0" hangingPunct="1">
              <a:lnSpc>
                <a:spcPct val="100000"/>
              </a:lnSpc>
              <a:spcBef>
                <a:spcPts val="0"/>
              </a:spcBef>
              <a:spcAft>
                <a:spcPts val="300"/>
              </a:spcAft>
              <a:buClr>
                <a:srgbClr val="FF66FF"/>
              </a:buClr>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PGD : livrable de projet </a:t>
            </a:r>
          </a:p>
          <a:p>
            <a:pPr marL="541338" marR="0" lvl="2" indent="-187325" algn="just" defTabSz="914400" rtl="0" eaLnBrk="1" fontAlgn="auto" latinLnBrk="0" hangingPunct="1">
              <a:lnSpc>
                <a:spcPct val="100000"/>
              </a:lnSpc>
              <a:spcBef>
                <a:spcPts val="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seul par projet; 3 versions: 6 mois,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mi-projet</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 de projet</a:t>
            </a:r>
          </a:p>
          <a:p>
            <a:pPr marL="541338" marR="0" lvl="2" indent="-187325"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décrire tous les jeux de données produits dans 1 projet et leur gestion pendant et après le projet</a:t>
            </a:r>
          </a:p>
          <a:p>
            <a:pPr marL="541338" marR="0" lvl="2" indent="-187325"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À préparer le plus tôt possible</a:t>
            </a:r>
          </a:p>
          <a:p>
            <a:pPr marL="541338" marR="0" lvl="2" indent="-187325"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nommant des responsables et impliquant les partenaires</a:t>
            </a:r>
          </a:p>
        </p:txBody>
      </p:sp>
      <p:sp>
        <p:nvSpPr>
          <p:cNvPr id="7" name="ZoneTexte 6">
            <a:extLst>
              <a:ext uri="{FF2B5EF4-FFF2-40B4-BE49-F238E27FC236}">
                <a16:creationId xmlns:a16="http://schemas.microsoft.com/office/drawing/2014/main" id="{87B5B2D8-E998-4756-9632-92459CDE0C19}"/>
              </a:ext>
            </a:extLst>
          </p:cNvPr>
          <p:cNvSpPr txBox="1"/>
          <p:nvPr/>
        </p:nvSpPr>
        <p:spPr>
          <a:xfrm>
            <a:off x="540000" y="4680282"/>
            <a:ext cx="8491370" cy="148502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l" defTabSz="914400" rtl="0" eaLnBrk="1" fontAlgn="auto" latinLnBrk="0" hangingPunct="1">
              <a:lnSpc>
                <a:spcPct val="100000"/>
              </a:lnSpc>
              <a:spcBef>
                <a:spcPts val="0"/>
              </a:spcBef>
              <a:spcAft>
                <a:spcPts val="300"/>
              </a:spcAft>
              <a:buClr>
                <a:srgbClr val="FF66FF"/>
              </a:buClr>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Pour rédiger le PGD</a:t>
            </a:r>
            <a:endParaRPr kumimoji="0" lang="fr-FR" sz="22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endParaRPr>
          </a:p>
          <a:p>
            <a:pPr marL="541338" marR="0" lvl="2" indent="-187325" algn="just" defTabSz="914400" rtl="0" eaLnBrk="1" fontAlgn="auto" latinLnBrk="0" hangingPunct="1">
              <a:lnSpc>
                <a:spcPct val="100000"/>
              </a:lnSpc>
              <a:spcBef>
                <a:spcPts val="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Modèles et exemples disponibles</a:t>
            </a:r>
          </a:p>
          <a:p>
            <a:pPr marL="541338" marR="0" lvl="2" indent="-187325"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Outils de rédaction</a:t>
            </a:r>
          </a:p>
          <a:p>
            <a:pPr marL="541338" marR="0" lvl="2" indent="-187325"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Formations et ressources utiles</a:t>
            </a:r>
          </a:p>
        </p:txBody>
      </p:sp>
      <p:sp>
        <p:nvSpPr>
          <p:cNvPr id="6" name="ZoneTexte 5">
            <a:extLst>
              <a:ext uri="{FF2B5EF4-FFF2-40B4-BE49-F238E27FC236}">
                <a16:creationId xmlns:a16="http://schemas.microsoft.com/office/drawing/2014/main" id="{8A8587BA-16F0-4D65-A017-EB3A52AA1C5D}"/>
              </a:ext>
            </a:extLst>
          </p:cNvPr>
          <p:cNvSpPr txBox="1"/>
          <p:nvPr/>
        </p:nvSpPr>
        <p:spPr>
          <a:xfrm>
            <a:off x="540000" y="3212976"/>
            <a:ext cx="8215427" cy="148502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l" defTabSz="914400" rtl="0" eaLnBrk="1" fontAlgn="auto" latinLnBrk="0" hangingPunct="1">
              <a:lnSpc>
                <a:spcPct val="100000"/>
              </a:lnSpc>
              <a:spcBef>
                <a:spcPts val="0"/>
              </a:spcBef>
              <a:spcAft>
                <a:spcPts val="300"/>
              </a:spcAft>
              <a:buClr>
                <a:srgbClr val="FF66FF"/>
              </a:buClr>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PGD : document structuré mais flexible et adaptable </a:t>
            </a:r>
          </a:p>
          <a:p>
            <a:pPr marL="541338" marR="0" lvl="2" indent="-187325" algn="just" defTabSz="914400" rtl="0" eaLnBrk="1" fontAlgn="auto" latinLnBrk="0" hangingPunct="1">
              <a:lnSpc>
                <a:spcPct val="100000"/>
              </a:lnSpc>
              <a:spcBef>
                <a:spcPts val="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Choix de la forme la + cohérente par rapport à votre projet</a:t>
            </a:r>
          </a:p>
          <a:p>
            <a:pPr marL="541338" marR="0" lvl="2" indent="-187325"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Format de rédaction libre : texte, tableaux, graphiques, annexes,….</a:t>
            </a:r>
          </a:p>
          <a:p>
            <a:pPr marL="541338" marR="0" lvl="2" indent="-187325"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Enrichissez le avec tout ce qui aide sa lecture et sa compréhension </a:t>
            </a:r>
          </a:p>
        </p:txBody>
      </p:sp>
    </p:spTree>
    <p:extLst>
      <p:ext uri="{BB962C8B-B14F-4D97-AF65-F5344CB8AC3E}">
        <p14:creationId xmlns:p14="http://schemas.microsoft.com/office/powerpoint/2010/main" val="13071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87133C-0FDD-4CEC-8F95-0958A94CDB5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Espace réservé du contenu 2">
            <a:extLst>
              <a:ext uri="{FF2B5EF4-FFF2-40B4-BE49-F238E27FC236}">
                <a16:creationId xmlns:a16="http://schemas.microsoft.com/office/drawing/2014/main" id="{B49ECE06-D28A-4852-9584-32E12363625F}"/>
              </a:ext>
            </a:extLst>
          </p:cNvPr>
          <p:cNvSpPr txBox="1">
            <a:spLocks/>
          </p:cNvSpPr>
          <p:nvPr/>
        </p:nvSpPr>
        <p:spPr>
          <a:xfrm>
            <a:off x="540000" y="1080000"/>
            <a:ext cx="8491370" cy="476792"/>
          </a:xfrm>
          <a:prstGeom prst="rect">
            <a:avLst/>
          </a:prstGeo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14000"/>
              </a:lnSpc>
              <a:spcBef>
                <a:spcPts val="600"/>
              </a:spcBef>
              <a:spcAft>
                <a:spcPts val="120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Times New Roman"/>
              </a:rPr>
              <a:t>1 PGD par projet </a:t>
            </a:r>
            <a:r>
              <a:rPr kumimoji="0" lang="fr-FR" sz="2400" b="0" i="0" u="none" strike="noStrike" kern="1200" cap="none" spc="0" normalizeH="0" baseline="0" noProof="0" dirty="0">
                <a:ln>
                  <a:noFill/>
                </a:ln>
                <a:solidFill>
                  <a:srgbClr val="0066FF"/>
                </a:solidFill>
                <a:effectLst/>
                <a:uLnTx/>
                <a:uFillTx/>
                <a:latin typeface="Arial"/>
                <a:ea typeface="+mn-ea"/>
                <a:cs typeface="Times New Roman"/>
                <a:sym typeface="Wingdings" panose="05000000000000000000" pitchFamily="2" charset="2"/>
              </a:rPr>
              <a:t> </a:t>
            </a:r>
            <a:r>
              <a:rPr kumimoji="0" lang="fr-FR" sz="2400" b="0" i="0" u="none" strike="noStrike" kern="1200" cap="none" spc="0" normalizeH="0" baseline="0" noProof="0" dirty="0">
                <a:ln>
                  <a:noFill/>
                </a:ln>
                <a:solidFill>
                  <a:srgbClr val="0066FF"/>
                </a:solidFill>
                <a:effectLst/>
                <a:uLnTx/>
                <a:uFillTx/>
                <a:latin typeface="Arial"/>
                <a:ea typeface="+mn-ea"/>
                <a:cs typeface="Times New Roman"/>
              </a:rPr>
              <a:t>pour le bailleur, pour montrer :</a:t>
            </a:r>
          </a:p>
        </p:txBody>
      </p:sp>
      <p:sp>
        <p:nvSpPr>
          <p:cNvPr id="18" name="ZoneTexte 17">
            <a:extLst>
              <a:ext uri="{FF2B5EF4-FFF2-40B4-BE49-F238E27FC236}">
                <a16:creationId xmlns:a16="http://schemas.microsoft.com/office/drawing/2014/main" id="{A640B622-41B5-489B-A90E-F5B0EE8D0B1D}"/>
              </a:ext>
            </a:extLst>
          </p:cNvPr>
          <p:cNvSpPr txBox="1"/>
          <p:nvPr/>
        </p:nvSpPr>
        <p:spPr>
          <a:xfrm>
            <a:off x="683568" y="1636638"/>
            <a:ext cx="7992888" cy="100027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valeur que le consortium accorde aux données produites </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L’application de bonnes pratiques disciplinaires, harmonisées 	entre partenaires </a:t>
            </a:r>
          </a:p>
        </p:txBody>
      </p:sp>
      <p:sp>
        <p:nvSpPr>
          <p:cNvPr id="28" name="Titre 1">
            <a:extLst>
              <a:ext uri="{FF2B5EF4-FFF2-40B4-BE49-F238E27FC236}">
                <a16:creationId xmlns:a16="http://schemas.microsoft.com/office/drawing/2014/main" id="{DA9F3747-E508-4E8A-8E0B-09ADF2C4D1E2}"/>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Conclusion</a:t>
            </a:r>
            <a:endParaRPr kumimoji="0" lang="fr-FR" sz="4000" b="0" i="0" u="none" strike="noStrike" kern="1200" cap="none" spc="0" normalizeH="0" baseline="0" noProof="0" dirty="0">
              <a:ln>
                <a:noFill/>
              </a:ln>
              <a:solidFill>
                <a:srgbClr val="1FA22E"/>
              </a:solidFill>
              <a:effectLst/>
              <a:uLnTx/>
              <a:uFillTx/>
              <a:latin typeface="Arial"/>
              <a:ea typeface="+mj-ea"/>
              <a:cs typeface="+mj-cs"/>
            </a:endParaRPr>
          </a:p>
        </p:txBody>
      </p:sp>
      <p:sp>
        <p:nvSpPr>
          <p:cNvPr id="14" name="ZoneTexte 13">
            <a:extLst>
              <a:ext uri="{FF2B5EF4-FFF2-40B4-BE49-F238E27FC236}">
                <a16:creationId xmlns:a16="http://schemas.microsoft.com/office/drawing/2014/main" id="{F2C26720-06AC-4551-BD22-F2A9D105B62F}"/>
              </a:ext>
            </a:extLst>
          </p:cNvPr>
          <p:cNvSpPr txBox="1"/>
          <p:nvPr/>
        </p:nvSpPr>
        <p:spPr>
          <a:xfrm>
            <a:off x="683568" y="2636912"/>
            <a:ext cx="7992888" cy="190821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 respect des lois et principes éthiques pour lever tous freins au partage et à la publication des données </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volonté de produire des données FAIR, si possible déposées dans un entrepôt de confiance</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L’intention d’en faire bénéficier d’autres acteurs: scientifiques, décideurs, société civile, ...et d’accroitre l’impact du projet.</a:t>
            </a:r>
          </a:p>
        </p:txBody>
      </p:sp>
      <p:grpSp>
        <p:nvGrpSpPr>
          <p:cNvPr id="10" name="Groupe 9">
            <a:extLst>
              <a:ext uri="{FF2B5EF4-FFF2-40B4-BE49-F238E27FC236}">
                <a16:creationId xmlns:a16="http://schemas.microsoft.com/office/drawing/2014/main" id="{8F4B7AD7-C81C-48DF-8D09-421681C9A89B}"/>
              </a:ext>
            </a:extLst>
          </p:cNvPr>
          <p:cNvGrpSpPr/>
          <p:nvPr/>
        </p:nvGrpSpPr>
        <p:grpSpPr>
          <a:xfrm>
            <a:off x="683568" y="4653136"/>
            <a:ext cx="8024287" cy="1720017"/>
            <a:chOff x="470896" y="4777684"/>
            <a:chExt cx="8024287" cy="1503993"/>
          </a:xfrm>
        </p:grpSpPr>
        <p:sp>
          <p:nvSpPr>
            <p:cNvPr id="15" name="Espace réservé du contenu 2">
              <a:extLst>
                <a:ext uri="{FF2B5EF4-FFF2-40B4-BE49-F238E27FC236}">
                  <a16:creationId xmlns:a16="http://schemas.microsoft.com/office/drawing/2014/main" id="{D9169BEE-8DBA-4AD6-B87A-385FE39E564D}"/>
                </a:ext>
              </a:extLst>
            </p:cNvPr>
            <p:cNvSpPr txBox="1">
              <a:spLocks/>
            </p:cNvSpPr>
            <p:nvPr/>
          </p:nvSpPr>
          <p:spPr>
            <a:xfrm>
              <a:off x="1118968" y="4777684"/>
              <a:ext cx="7376215" cy="15039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None/>
                <a:tabLst/>
                <a:defRPr/>
              </a:pPr>
              <a:r>
                <a:rPr kumimoji="0" lang="fr-FR" sz="2000" b="0" i="0" u="none" strike="noStrike" kern="1200" cap="none" spc="0" normalizeH="0" baseline="0" noProof="0" dirty="0">
                  <a:ln>
                    <a:noFill/>
                  </a:ln>
                  <a:solidFill>
                    <a:srgbClr val="00B050"/>
                  </a:solidFill>
                  <a:effectLst/>
                  <a:uLnTx/>
                  <a:uFillTx/>
                  <a:latin typeface="Arial"/>
                  <a:ea typeface="+mn-ea"/>
                  <a:cs typeface="+mn-cs"/>
                </a:rPr>
                <a:t>Répond aux exigences du bailleur, à l’engagement du Cirad et à la politique nationale de science ouverte</a:t>
              </a:r>
            </a:p>
            <a:p>
              <a:pPr marL="0" marR="0" lvl="0" indent="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None/>
                <a:tabLst/>
                <a:defRPr/>
              </a:pPr>
              <a:r>
                <a:rPr kumimoji="0" lang="fr-FR" sz="2000" b="0" i="0" u="none" strike="noStrike" kern="1200" cap="none" spc="0" normalizeH="0" baseline="0" noProof="0" dirty="0">
                  <a:ln>
                    <a:noFill/>
                  </a:ln>
                  <a:solidFill>
                    <a:srgbClr val="00B050"/>
                  </a:solidFill>
                  <a:effectLst/>
                  <a:uLnTx/>
                  <a:uFillTx/>
                  <a:latin typeface="Arial"/>
                  <a:ea typeface="+mn-ea"/>
                  <a:cs typeface="+mn-cs"/>
                </a:rPr>
                <a:t>Répond aux enjeux de recherche responsable, reproductible, transparente et intègre.</a:t>
              </a:r>
            </a:p>
            <a:p>
              <a:pPr marL="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Arial" panose="020B0604020202020204" pitchFamily="34" charset="0"/>
                <a:buNone/>
                <a:tabLst/>
                <a:defRPr/>
              </a:pPr>
              <a:endParaRPr kumimoji="0" lang="fr-FR" sz="2200" b="0" i="0" u="none" strike="noStrike" kern="1200" cap="none" spc="0" normalizeH="0" baseline="0" noProof="0" dirty="0">
                <a:ln>
                  <a:noFill/>
                </a:ln>
                <a:solidFill>
                  <a:srgbClr val="00B050"/>
                </a:solidFill>
                <a:effectLst/>
                <a:uLnTx/>
                <a:uFillTx/>
                <a:latin typeface="Arial"/>
                <a:ea typeface="+mn-ea"/>
                <a:cs typeface="+mn-cs"/>
              </a:endParaRPr>
            </a:p>
          </p:txBody>
        </p:sp>
        <p:sp>
          <p:nvSpPr>
            <p:cNvPr id="16" name="Flèche : droite 15">
              <a:extLst>
                <a:ext uri="{FF2B5EF4-FFF2-40B4-BE49-F238E27FC236}">
                  <a16:creationId xmlns:a16="http://schemas.microsoft.com/office/drawing/2014/main" id="{137353C5-C89B-40EE-8E4F-149260998403}"/>
                </a:ext>
              </a:extLst>
            </p:cNvPr>
            <p:cNvSpPr/>
            <p:nvPr/>
          </p:nvSpPr>
          <p:spPr>
            <a:xfrm>
              <a:off x="470896" y="4912656"/>
              <a:ext cx="572188" cy="2402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9360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87133C-0FDD-4CEC-8F95-0958A94CDB5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Espace réservé du contenu 2">
            <a:extLst>
              <a:ext uri="{FF2B5EF4-FFF2-40B4-BE49-F238E27FC236}">
                <a16:creationId xmlns:a16="http://schemas.microsoft.com/office/drawing/2014/main" id="{B49ECE06-D28A-4852-9584-32E12363625F}"/>
              </a:ext>
            </a:extLst>
          </p:cNvPr>
          <p:cNvSpPr txBox="1">
            <a:spLocks/>
          </p:cNvSpPr>
          <p:nvPr/>
        </p:nvSpPr>
        <p:spPr>
          <a:xfrm>
            <a:off x="540000" y="1080000"/>
            <a:ext cx="8491370" cy="476792"/>
          </a:xfrm>
          <a:prstGeom prst="rect">
            <a:avLst/>
          </a:prstGeo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14000"/>
              </a:lnSpc>
              <a:spcBef>
                <a:spcPts val="600"/>
              </a:spcBef>
              <a:spcAft>
                <a:spcPts val="120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Times New Roman"/>
              </a:rPr>
              <a:t>PGD: outil d’animation de projet </a:t>
            </a:r>
            <a:r>
              <a:rPr kumimoji="0" lang="fr-FR" sz="2400" b="0" i="0" u="none" strike="noStrike" kern="1200" cap="none" spc="0" normalizeH="0" baseline="0" noProof="0" dirty="0">
                <a:ln>
                  <a:noFill/>
                </a:ln>
                <a:solidFill>
                  <a:srgbClr val="0066FF"/>
                </a:solidFill>
                <a:effectLst/>
                <a:uLnTx/>
                <a:uFillTx/>
                <a:latin typeface="Arial"/>
                <a:ea typeface="+mn-ea"/>
                <a:cs typeface="Times New Roman"/>
                <a:sym typeface="Wingdings" panose="05000000000000000000" pitchFamily="2" charset="2"/>
              </a:rPr>
              <a:t> </a:t>
            </a:r>
            <a:r>
              <a:rPr kumimoji="0" lang="fr-FR" sz="2400" b="0" i="0" u="none" strike="noStrike" kern="1200" cap="none" spc="0" normalizeH="0" baseline="0" noProof="0" dirty="0">
                <a:ln>
                  <a:noFill/>
                </a:ln>
                <a:solidFill>
                  <a:srgbClr val="0066FF"/>
                </a:solidFill>
                <a:effectLst/>
                <a:uLnTx/>
                <a:uFillTx/>
                <a:latin typeface="Arial"/>
                <a:ea typeface="+mn-ea"/>
                <a:cs typeface="Times New Roman"/>
              </a:rPr>
              <a:t>pour le collectif, pour :</a:t>
            </a:r>
          </a:p>
        </p:txBody>
      </p:sp>
      <p:sp>
        <p:nvSpPr>
          <p:cNvPr id="18" name="ZoneTexte 17">
            <a:extLst>
              <a:ext uri="{FF2B5EF4-FFF2-40B4-BE49-F238E27FC236}">
                <a16:creationId xmlns:a16="http://schemas.microsoft.com/office/drawing/2014/main" id="{A640B622-41B5-489B-A90E-F5B0EE8D0B1D}"/>
              </a:ext>
            </a:extLst>
          </p:cNvPr>
          <p:cNvSpPr txBox="1"/>
          <p:nvPr/>
        </p:nvSpPr>
        <p:spPr>
          <a:xfrm>
            <a:off x="548364" y="1628800"/>
            <a:ext cx="8167802" cy="11695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Aborder (et régler) ≠ points dès le début du projet</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Préciser les responsabilités</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Anticiper les contraintes éthiques et juridiques</a:t>
            </a:r>
          </a:p>
        </p:txBody>
      </p:sp>
      <p:sp>
        <p:nvSpPr>
          <p:cNvPr id="28" name="Titre 1">
            <a:extLst>
              <a:ext uri="{FF2B5EF4-FFF2-40B4-BE49-F238E27FC236}">
                <a16:creationId xmlns:a16="http://schemas.microsoft.com/office/drawing/2014/main" id="{DA9F3747-E508-4E8A-8E0B-09ADF2C4D1E2}"/>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Conclusion</a:t>
            </a:r>
            <a:endParaRPr kumimoji="0" lang="fr-FR" sz="4000" b="0" i="0" u="none" strike="noStrike" kern="1200" cap="none" spc="0" normalizeH="0" baseline="0" noProof="0" dirty="0">
              <a:ln>
                <a:noFill/>
              </a:ln>
              <a:solidFill>
                <a:srgbClr val="1FA22E"/>
              </a:solidFill>
              <a:effectLst/>
              <a:uLnTx/>
              <a:uFillTx/>
              <a:latin typeface="Arial"/>
              <a:ea typeface="+mj-ea"/>
              <a:cs typeface="+mj-cs"/>
            </a:endParaRPr>
          </a:p>
        </p:txBody>
      </p:sp>
      <p:sp>
        <p:nvSpPr>
          <p:cNvPr id="14" name="ZoneTexte 13">
            <a:extLst>
              <a:ext uri="{FF2B5EF4-FFF2-40B4-BE49-F238E27FC236}">
                <a16:creationId xmlns:a16="http://schemas.microsoft.com/office/drawing/2014/main" id="{F2C26720-06AC-4551-BD22-F2A9D105B62F}"/>
              </a:ext>
            </a:extLst>
          </p:cNvPr>
          <p:cNvSpPr txBox="1"/>
          <p:nvPr/>
        </p:nvSpPr>
        <p:spPr>
          <a:xfrm>
            <a:off x="548364" y="3704545"/>
            <a:ext cx="7992888" cy="10926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Clarifier les objectifs des partenaires en terme de partage des données après le projet</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Valoriser les données en facilitant leur diffusion.</a:t>
            </a:r>
          </a:p>
        </p:txBody>
      </p:sp>
      <p:grpSp>
        <p:nvGrpSpPr>
          <p:cNvPr id="15" name="Groupe 14">
            <a:extLst>
              <a:ext uri="{FF2B5EF4-FFF2-40B4-BE49-F238E27FC236}">
                <a16:creationId xmlns:a16="http://schemas.microsoft.com/office/drawing/2014/main" id="{735F5F98-AA2B-42B8-BC05-C40E19B72161}"/>
              </a:ext>
            </a:extLst>
          </p:cNvPr>
          <p:cNvGrpSpPr/>
          <p:nvPr/>
        </p:nvGrpSpPr>
        <p:grpSpPr>
          <a:xfrm>
            <a:off x="832648" y="5013176"/>
            <a:ext cx="7659892" cy="782021"/>
            <a:chOff x="579424" y="5347773"/>
            <a:chExt cx="6535301" cy="782021"/>
          </a:xfrm>
        </p:grpSpPr>
        <p:sp>
          <p:nvSpPr>
            <p:cNvPr id="16" name="Espace réservé du contenu 2">
              <a:extLst>
                <a:ext uri="{FF2B5EF4-FFF2-40B4-BE49-F238E27FC236}">
                  <a16:creationId xmlns:a16="http://schemas.microsoft.com/office/drawing/2014/main" id="{EBD67DBD-06ED-4A64-9428-CD836AB87360}"/>
                </a:ext>
              </a:extLst>
            </p:cNvPr>
            <p:cNvSpPr txBox="1">
              <a:spLocks/>
            </p:cNvSpPr>
            <p:nvPr/>
          </p:nvSpPr>
          <p:spPr>
            <a:xfrm>
              <a:off x="1221179" y="5347773"/>
              <a:ext cx="5893546" cy="7820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
                  <a:srgbClr val="E2007A">
                    <a:lumMod val="60000"/>
                    <a:lumOff val="40000"/>
                  </a:srgbClr>
                </a:buClr>
                <a:buSzTx/>
                <a:buFont typeface="Arial" panose="020B0604020202020204" pitchFamily="34" charset="0"/>
                <a:buNone/>
                <a:tabLst/>
                <a:defRPr/>
              </a:pPr>
              <a:r>
                <a:rPr kumimoji="0" lang="fr-FR" sz="2200" b="0" i="0" u="none" strike="noStrike" kern="1200" cap="none" spc="0" normalizeH="0" baseline="0" noProof="0" dirty="0">
                  <a:ln>
                    <a:noFill/>
                  </a:ln>
                  <a:solidFill>
                    <a:srgbClr val="00B050"/>
                  </a:solidFill>
                  <a:effectLst/>
                  <a:uLnTx/>
                  <a:uFillTx/>
                  <a:latin typeface="Arial"/>
                  <a:ea typeface="+mn-ea"/>
                  <a:cs typeface="+mn-cs"/>
                </a:rPr>
                <a:t>Outil pour faciliter la collaboration, gagner du temps et de l’efficacité pour réussir le projet et publier</a:t>
              </a:r>
            </a:p>
          </p:txBody>
        </p:sp>
        <p:sp>
          <p:nvSpPr>
            <p:cNvPr id="17" name="Flèche : droite 16">
              <a:extLst>
                <a:ext uri="{FF2B5EF4-FFF2-40B4-BE49-F238E27FC236}">
                  <a16:creationId xmlns:a16="http://schemas.microsoft.com/office/drawing/2014/main" id="{1A337533-A248-426C-A03A-FA18C5143F64}"/>
                </a:ext>
              </a:extLst>
            </p:cNvPr>
            <p:cNvSpPr/>
            <p:nvPr/>
          </p:nvSpPr>
          <p:spPr>
            <a:xfrm>
              <a:off x="579424" y="5540421"/>
              <a:ext cx="641755"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0" name="ZoneTexte 9">
            <a:extLst>
              <a:ext uri="{FF2B5EF4-FFF2-40B4-BE49-F238E27FC236}">
                <a16:creationId xmlns:a16="http://schemas.microsoft.com/office/drawing/2014/main" id="{9DB9EAA8-303D-4319-9A39-123EEE0CC705}"/>
              </a:ext>
            </a:extLst>
          </p:cNvPr>
          <p:cNvSpPr txBox="1"/>
          <p:nvPr/>
        </p:nvSpPr>
        <p:spPr>
          <a:xfrm>
            <a:off x="580662" y="2852936"/>
            <a:ext cx="8167802" cy="7848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Harmoniser les protocoles et les pratiques entre partenaires</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Assurer la qualité des données et leur mise en commun</a:t>
            </a:r>
          </a:p>
        </p:txBody>
      </p:sp>
    </p:spTree>
    <p:extLst>
      <p:ext uri="{BB962C8B-B14F-4D97-AF65-F5344CB8AC3E}">
        <p14:creationId xmlns:p14="http://schemas.microsoft.com/office/powerpoint/2010/main" val="12209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87133C-0FDD-4CEC-8F95-0958A94CDB5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Espace réservé du contenu 2">
            <a:extLst>
              <a:ext uri="{FF2B5EF4-FFF2-40B4-BE49-F238E27FC236}">
                <a16:creationId xmlns:a16="http://schemas.microsoft.com/office/drawing/2014/main" id="{B49ECE06-D28A-4852-9584-32E12363625F}"/>
              </a:ext>
            </a:extLst>
          </p:cNvPr>
          <p:cNvSpPr txBox="1">
            <a:spLocks/>
          </p:cNvSpPr>
          <p:nvPr/>
        </p:nvSpPr>
        <p:spPr>
          <a:xfrm>
            <a:off x="540000" y="1080000"/>
            <a:ext cx="8491370" cy="476792"/>
          </a:xfrm>
          <a:prstGeom prst="rect">
            <a:avLst/>
          </a:prstGeo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14000"/>
              </a:lnSpc>
              <a:spcBef>
                <a:spcPts val="600"/>
              </a:spcBef>
              <a:spcAft>
                <a:spcPts val="120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Times New Roman"/>
              </a:rPr>
              <a:t>PGD: un outil et un atout pour vous </a:t>
            </a:r>
          </a:p>
        </p:txBody>
      </p:sp>
      <p:sp>
        <p:nvSpPr>
          <p:cNvPr id="28" name="Titre 1">
            <a:extLst>
              <a:ext uri="{FF2B5EF4-FFF2-40B4-BE49-F238E27FC236}">
                <a16:creationId xmlns:a16="http://schemas.microsoft.com/office/drawing/2014/main" id="{DA9F3747-E508-4E8A-8E0B-09ADF2C4D1E2}"/>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Conclusion</a:t>
            </a:r>
            <a:endParaRPr kumimoji="0" lang="fr-FR" sz="4000" b="0" i="0" u="none" strike="noStrike" kern="1200" cap="none" spc="0" normalizeH="0" baseline="0" noProof="0" dirty="0">
              <a:ln>
                <a:noFill/>
              </a:ln>
              <a:solidFill>
                <a:srgbClr val="1FA22E"/>
              </a:solidFill>
              <a:effectLst/>
              <a:uLnTx/>
              <a:uFillTx/>
              <a:latin typeface="Arial"/>
              <a:ea typeface="+mj-ea"/>
              <a:cs typeface="+mj-cs"/>
            </a:endParaRPr>
          </a:p>
        </p:txBody>
      </p:sp>
      <p:grpSp>
        <p:nvGrpSpPr>
          <p:cNvPr id="10" name="Groupe 9">
            <a:extLst>
              <a:ext uri="{FF2B5EF4-FFF2-40B4-BE49-F238E27FC236}">
                <a16:creationId xmlns:a16="http://schemas.microsoft.com/office/drawing/2014/main" id="{051CACBF-F7F7-462A-BC6D-EB37058E55CA}"/>
              </a:ext>
            </a:extLst>
          </p:cNvPr>
          <p:cNvGrpSpPr/>
          <p:nvPr/>
        </p:nvGrpSpPr>
        <p:grpSpPr>
          <a:xfrm>
            <a:off x="621812" y="4869160"/>
            <a:ext cx="8342676" cy="1152128"/>
            <a:chOff x="645881" y="5314568"/>
            <a:chExt cx="7167700" cy="1008112"/>
          </a:xfrm>
        </p:grpSpPr>
        <p:sp>
          <p:nvSpPr>
            <p:cNvPr id="12" name="Espace réservé du contenu 2">
              <a:extLst>
                <a:ext uri="{FF2B5EF4-FFF2-40B4-BE49-F238E27FC236}">
                  <a16:creationId xmlns:a16="http://schemas.microsoft.com/office/drawing/2014/main" id="{0F00C233-52ED-4CB7-9B3A-0F61322B75F8}"/>
                </a:ext>
              </a:extLst>
            </p:cNvPr>
            <p:cNvSpPr txBox="1">
              <a:spLocks/>
            </p:cNvSpPr>
            <p:nvPr/>
          </p:nvSpPr>
          <p:spPr>
            <a:xfrm>
              <a:off x="1140427" y="5314568"/>
              <a:ext cx="6673154"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None/>
                <a:tabLst/>
                <a:defRPr/>
              </a:pPr>
              <a:r>
                <a:rPr kumimoji="0" lang="fr-FR" sz="2200" b="0" i="0" u="none" strike="noStrike" kern="1200" cap="none" spc="0" normalizeH="0" baseline="0" noProof="0" dirty="0">
                  <a:ln>
                    <a:noFill/>
                  </a:ln>
                  <a:solidFill>
                    <a:srgbClr val="00B050"/>
                  </a:solidFill>
                  <a:effectLst/>
                  <a:uLnTx/>
                  <a:uFillTx/>
                  <a:latin typeface="Arial"/>
                  <a:ea typeface="+mn-ea"/>
                  <a:cs typeface="+mn-cs"/>
                </a:rPr>
                <a:t>Vous avez acquis des compétences en gestion de données de recherche et en science ouverte </a:t>
              </a:r>
            </a:p>
            <a:p>
              <a:pPr marL="0" marR="0" lvl="0" indent="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None/>
                <a:tabLst/>
                <a:defRPr/>
              </a:pPr>
              <a:r>
                <a:rPr kumimoji="0" lang="fr-FR" sz="2200" b="0" i="0" u="none" strike="noStrike" kern="1200" cap="none" spc="0" normalizeH="0" baseline="0" noProof="0" dirty="0">
                  <a:ln>
                    <a:noFill/>
                  </a:ln>
                  <a:solidFill>
                    <a:srgbClr val="00B050"/>
                  </a:solidFill>
                  <a:effectLst/>
                  <a:uLnTx/>
                  <a:uFillTx/>
                  <a:latin typeface="Arial"/>
                  <a:ea typeface="+mn-ea"/>
                  <a:cs typeface="+mn-cs"/>
                </a:rPr>
                <a:t>V</a:t>
              </a:r>
              <a:r>
                <a:rPr kumimoji="0" lang="fr-FR" sz="2200" b="0" i="0" u="none" strike="noStrike" kern="1200" cap="none" spc="0" normalizeH="0" baseline="0" noProof="0" dirty="0" err="1">
                  <a:ln>
                    <a:noFill/>
                  </a:ln>
                  <a:solidFill>
                    <a:srgbClr val="00B050"/>
                  </a:solidFill>
                  <a:effectLst/>
                  <a:uLnTx/>
                  <a:uFillTx/>
                  <a:latin typeface="Arial"/>
                  <a:ea typeface="+mn-ea"/>
                  <a:cs typeface="+mn-cs"/>
                </a:rPr>
                <a:t>ous</a:t>
              </a:r>
              <a:r>
                <a:rPr kumimoji="0" lang="fr-FR" sz="2200" b="0" i="0" u="none" strike="noStrike" kern="1200" cap="none" spc="0" normalizeH="0" baseline="0" noProof="0" dirty="0">
                  <a:ln>
                    <a:noFill/>
                  </a:ln>
                  <a:solidFill>
                    <a:srgbClr val="00B050"/>
                  </a:solidFill>
                  <a:effectLst/>
                  <a:uLnTx/>
                  <a:uFillTx/>
                  <a:latin typeface="Arial"/>
                  <a:ea typeface="+mn-ea"/>
                  <a:cs typeface="+mn-cs"/>
                </a:rPr>
                <a:t> publiez plus facilement. </a:t>
              </a:r>
            </a:p>
          </p:txBody>
        </p:sp>
        <p:sp>
          <p:nvSpPr>
            <p:cNvPr id="13" name="Flèche : droite 12">
              <a:extLst>
                <a:ext uri="{FF2B5EF4-FFF2-40B4-BE49-F238E27FC236}">
                  <a16:creationId xmlns:a16="http://schemas.microsoft.com/office/drawing/2014/main" id="{8BF54FA5-A38D-4C4B-8D3A-D513BB03E148}"/>
                </a:ext>
              </a:extLst>
            </p:cNvPr>
            <p:cNvSpPr/>
            <p:nvPr/>
          </p:nvSpPr>
          <p:spPr>
            <a:xfrm>
              <a:off x="645881" y="5668791"/>
              <a:ext cx="444226"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4" name="ZoneTexte 13">
            <a:extLst>
              <a:ext uri="{FF2B5EF4-FFF2-40B4-BE49-F238E27FC236}">
                <a16:creationId xmlns:a16="http://schemas.microsoft.com/office/drawing/2014/main" id="{3AD2C9D4-CC60-43F3-927C-B452D1A4F7DF}"/>
              </a:ext>
            </a:extLst>
          </p:cNvPr>
          <p:cNvSpPr txBox="1"/>
          <p:nvPr/>
        </p:nvSpPr>
        <p:spPr>
          <a:xfrm>
            <a:off x="539552" y="1587277"/>
            <a:ext cx="8167802" cy="15542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Vous appliquez des bonnes pratiques de recherche</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Vos données sont bien décrites, documentées, conservées…</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Vous êtes transparent sur vos méthodes et protocoles</a:t>
            </a:r>
          </a:p>
          <a:p>
            <a:pPr marL="541338" marR="0" lvl="2" indent="-187325" algn="just" defTabSz="914400" rtl="0" eaLnBrk="1" fontAlgn="auto" latinLnBrk="0" hangingPunct="1">
              <a:lnSpc>
                <a:spcPct val="100000"/>
              </a:lnSpc>
              <a:spcBef>
                <a:spcPts val="6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Vous savez évaluer et respecter le cadre juridique et éthique</a:t>
            </a:r>
          </a:p>
        </p:txBody>
      </p:sp>
      <p:sp>
        <p:nvSpPr>
          <p:cNvPr id="9" name="ZoneTexte 8">
            <a:extLst>
              <a:ext uri="{FF2B5EF4-FFF2-40B4-BE49-F238E27FC236}">
                <a16:creationId xmlns:a16="http://schemas.microsoft.com/office/drawing/2014/main" id="{D6BE8756-897F-44A1-A8DF-E70F643FAC9E}"/>
              </a:ext>
            </a:extLst>
          </p:cNvPr>
          <p:cNvSpPr txBox="1"/>
          <p:nvPr/>
        </p:nvSpPr>
        <p:spPr>
          <a:xfrm>
            <a:off x="539552" y="3212976"/>
            <a:ext cx="8167802" cy="153118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541338" marR="0" lvl="2" indent="-187325" algn="just" defTabSz="914400" rtl="0" eaLnBrk="1" fontAlgn="auto" latinLnBrk="0" hangingPunct="1">
              <a:lnSpc>
                <a:spcPct val="100000"/>
              </a:lnSpc>
              <a:spcBef>
                <a:spcPts val="600"/>
              </a:spcBef>
              <a:spcAft>
                <a:spcPts val="30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Vous savez comment valoriser aux mieux vos recherches</a:t>
            </a:r>
          </a:p>
          <a:p>
            <a:pPr marL="831850" marR="0" lvl="1" indent="-285750" algn="l" defTabSz="914400" rtl="0" eaLnBrk="1" fontAlgn="auto" latinLnBrk="0" hangingPunct="1">
              <a:lnSpc>
                <a:spcPct val="100000"/>
              </a:lnSpc>
              <a:spcBef>
                <a:spcPts val="300"/>
              </a:spcBef>
              <a:spcAft>
                <a:spcPts val="300"/>
              </a:spcAft>
              <a:buClrTx/>
              <a:buSzPct val="10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Déposer des données dans un entrepôt</a:t>
            </a:r>
          </a:p>
          <a:p>
            <a:pPr marL="831850" marR="0" lvl="1" indent="-285750" algn="l" defTabSz="914400" rtl="0" eaLnBrk="1" fontAlgn="auto" latinLnBrk="0" hangingPunct="1">
              <a:lnSpc>
                <a:spcPct val="100000"/>
              </a:lnSpc>
              <a:spcBef>
                <a:spcPts val="300"/>
              </a:spcBef>
              <a:spcAft>
                <a:spcPts val="300"/>
              </a:spcAft>
              <a:buClrTx/>
              <a:buSzPct val="10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Publier un article de recherche et un </a:t>
            </a:r>
            <a:r>
              <a:rPr kumimoji="0" lang="fr-FR"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paper</a:t>
            </a:r>
          </a:p>
          <a:p>
            <a:pPr marL="541338" marR="0" lvl="2" indent="-187325" algn="just" defTabSz="914400" rtl="0" eaLnBrk="1" fontAlgn="auto" latinLnBrk="0" hangingPunct="1">
              <a:lnSpc>
                <a:spcPct val="100000"/>
              </a:lnSpc>
              <a:spcBef>
                <a:spcPts val="600"/>
              </a:spcBef>
              <a:spcAft>
                <a:spcPts val="30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Collaborer avec vous est facile et efficace.</a:t>
            </a:r>
          </a:p>
        </p:txBody>
      </p:sp>
    </p:spTree>
    <p:extLst>
      <p:ext uri="{BB962C8B-B14F-4D97-AF65-F5344CB8AC3E}">
        <p14:creationId xmlns:p14="http://schemas.microsoft.com/office/powerpoint/2010/main" val="14050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Rectangle 7">
            <a:extLst>
              <a:ext uri="{FF2B5EF4-FFF2-40B4-BE49-F238E27FC236}">
                <a16:creationId xmlns:a16="http://schemas.microsoft.com/office/drawing/2014/main" id="{92348004-93CD-48BC-A1C6-96788B8433F2}"/>
              </a:ext>
            </a:extLst>
          </p:cNvPr>
          <p:cNvSpPr/>
          <p:nvPr/>
        </p:nvSpPr>
        <p:spPr>
          <a:xfrm>
            <a:off x="2961595" y="6291754"/>
            <a:ext cx="4865235" cy="461665"/>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rPr>
              <a:t>Support mis à disposition selon les termes de la </a:t>
            </a: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hlinkClick r:id="rId3"/>
              </a:rPr>
              <a:t>licence Creative Commons Attribution - Pas d’Utilisation Commerciale 4.0 International</a:t>
            </a:r>
            <a:r>
              <a:rPr kumimoji="0" lang="fr-FR" sz="1200" b="0" i="0" u="none" strike="noStrike" kern="1200" cap="none" spc="0" normalizeH="0" baseline="0" noProof="0" dirty="0">
                <a:ln>
                  <a:noFill/>
                </a:ln>
                <a:solidFill>
                  <a:prstClr val="black"/>
                </a:solidFill>
                <a:effectLst/>
                <a:uLnTx/>
                <a:uFillTx/>
                <a:latin typeface="Calibri"/>
                <a:ea typeface="+mn-ea"/>
                <a:cs typeface="Arial"/>
                <a:sym typeface="Arial"/>
              </a:rPr>
              <a:t>.</a:t>
            </a:r>
          </a:p>
        </p:txBody>
      </p:sp>
      <p:pic>
        <p:nvPicPr>
          <p:cNvPr id="9" name="Image 8">
            <a:extLst>
              <a:ext uri="{FF2B5EF4-FFF2-40B4-BE49-F238E27FC236}">
                <a16:creationId xmlns:a16="http://schemas.microsoft.com/office/drawing/2014/main" id="{608FD3FC-136C-4A00-BC8A-C23FA22CFA06}"/>
              </a:ext>
            </a:extLst>
          </p:cNvPr>
          <p:cNvPicPr>
            <a:picLocks noChangeAspect="1"/>
          </p:cNvPicPr>
          <p:nvPr/>
        </p:nvPicPr>
        <p:blipFill>
          <a:blip r:embed="rId4"/>
          <a:stretch>
            <a:fillRect/>
          </a:stretch>
        </p:blipFill>
        <p:spPr>
          <a:xfrm>
            <a:off x="7833465" y="6291753"/>
            <a:ext cx="1310535" cy="461665"/>
          </a:xfrm>
          <a:prstGeom prst="rect">
            <a:avLst/>
          </a:prstGeom>
        </p:spPr>
      </p:pic>
      <p:sp>
        <p:nvSpPr>
          <p:cNvPr id="4" name="Rectangle 3">
            <a:extLst>
              <a:ext uri="{FF2B5EF4-FFF2-40B4-BE49-F238E27FC236}">
                <a16:creationId xmlns:a16="http://schemas.microsoft.com/office/drawing/2014/main" id="{850BBFF0-7283-4F4A-8331-681F2A1BA649}"/>
              </a:ext>
            </a:extLst>
          </p:cNvPr>
          <p:cNvSpPr/>
          <p:nvPr/>
        </p:nvSpPr>
        <p:spPr>
          <a:xfrm>
            <a:off x="3233057" y="4325493"/>
            <a:ext cx="267788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2007A"/>
                </a:solidFill>
                <a:effectLst/>
                <a:uLnTx/>
                <a:uFillTx/>
                <a:latin typeface="Arial"/>
                <a:ea typeface="+mn-ea"/>
                <a:cs typeface="+mn-cs"/>
              </a:rPr>
              <a:t>Laurence Dedieu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600" b="0" i="0" u="none" strike="noStrike" kern="1200" cap="none" spc="0" normalizeH="0" baseline="0" noProof="0" dirty="0">
                <a:ln>
                  <a:noFill/>
                </a:ln>
                <a:solidFill>
                  <a:srgbClr val="E2007A"/>
                </a:solidFill>
                <a:effectLst/>
                <a:uLnTx/>
                <a:uFillTx/>
                <a:latin typeface="Arial"/>
                <a:ea typeface="+mn-ea"/>
                <a:cs typeface="+mn-cs"/>
              </a:rPr>
            </a:br>
            <a:r>
              <a:rPr kumimoji="0" lang="fr-FR" sz="1400" b="0" i="0" u="none" strike="noStrike" kern="1200" cap="none" spc="0" normalizeH="0" baseline="0" noProof="0" dirty="0">
                <a:ln>
                  <a:noFill/>
                </a:ln>
                <a:solidFill>
                  <a:srgbClr val="E2007A"/>
                </a:solidFill>
                <a:effectLst/>
                <a:uLnTx/>
                <a:uFillTx/>
                <a:latin typeface="Arial"/>
                <a:ea typeface="+mn-ea"/>
                <a:cs typeface="+mn-cs"/>
              </a:rPr>
              <a:t>   </a:t>
            </a:r>
            <a:r>
              <a:rPr kumimoji="0" lang="fr-FR" sz="1400" b="0" i="0" u="none" strike="noStrike" kern="1200" cap="none" spc="0" normalizeH="0" baseline="0" noProof="0" dirty="0">
                <a:ln>
                  <a:noFill/>
                </a:ln>
                <a:solidFill>
                  <a:srgbClr val="E2007A"/>
                </a:solidFill>
                <a:effectLst/>
                <a:uLnTx/>
                <a:uFillTx/>
                <a:latin typeface="Arial"/>
                <a:ea typeface="+mn-ea"/>
                <a:cs typeface="+mn-cs"/>
                <a:hlinkClick r:id="rId5"/>
              </a:rPr>
              <a:t>laurence.dedieu@cirad.fr</a:t>
            </a:r>
            <a:r>
              <a:rPr kumimoji="0" lang="fr-FR" sz="1400" b="0" i="0" u="none" strike="noStrike" kern="1200" cap="none" spc="0" normalizeH="0" baseline="0" noProof="0" dirty="0">
                <a:ln>
                  <a:noFill/>
                </a:ln>
                <a:solidFill>
                  <a:srgbClr val="E2007A"/>
                </a:solidFill>
                <a:effectLst/>
                <a:uLnTx/>
                <a:uFillTx/>
                <a:latin typeface="Arial"/>
                <a:ea typeface="+mn-ea"/>
                <a:cs typeface="+mn-cs"/>
              </a:rPr>
              <a:t> </a:t>
            </a:r>
            <a:br>
              <a:rPr kumimoji="0" lang="fr-FR" sz="1400" b="0" i="0" u="none" strike="noStrike" kern="1200" cap="none" spc="0" normalizeH="0" baseline="0" noProof="0" dirty="0">
                <a:ln>
                  <a:noFill/>
                </a:ln>
                <a:solidFill>
                  <a:srgbClr val="E2007A"/>
                </a:solidFill>
                <a:effectLst/>
                <a:uLnTx/>
                <a:uFillTx/>
                <a:latin typeface="Arial"/>
                <a:ea typeface="+mn-ea"/>
                <a:cs typeface="+mn-cs"/>
              </a:rPr>
            </a:br>
            <a:br>
              <a:rPr kumimoji="0" lang="fr-FR" sz="1400" b="0" i="0" u="none" strike="noStrike" kern="1200" cap="none" spc="0" normalizeH="0" baseline="0" noProof="0" dirty="0">
                <a:ln>
                  <a:noFill/>
                </a:ln>
                <a:solidFill>
                  <a:srgbClr val="E2007A"/>
                </a:solidFill>
                <a:effectLst/>
                <a:uLnTx/>
                <a:uFillTx/>
                <a:latin typeface="Arial"/>
                <a:ea typeface="+mn-ea"/>
                <a:cs typeface="+mn-cs"/>
              </a:rPr>
            </a:br>
            <a:endParaRPr kumimoji="0" lang="fr-FR"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Image 1">
            <a:extLst>
              <a:ext uri="{FF2B5EF4-FFF2-40B4-BE49-F238E27FC236}">
                <a16:creationId xmlns:a16="http://schemas.microsoft.com/office/drawing/2014/main" id="{7DA777CA-3FD2-42C4-87DF-E124A598DD90}"/>
              </a:ext>
            </a:extLst>
          </p:cNvPr>
          <p:cNvPicPr>
            <a:picLocks noChangeAspect="1"/>
          </p:cNvPicPr>
          <p:nvPr/>
        </p:nvPicPr>
        <p:blipFill>
          <a:blip r:embed="rId6"/>
          <a:stretch>
            <a:fillRect/>
          </a:stretch>
        </p:blipFill>
        <p:spPr>
          <a:xfrm>
            <a:off x="1907704" y="948331"/>
            <a:ext cx="5657771" cy="3168352"/>
          </a:xfrm>
          <a:prstGeom prst="rect">
            <a:avLst/>
          </a:prstGeom>
        </p:spPr>
      </p:pic>
    </p:spTree>
    <p:extLst>
      <p:ext uri="{BB962C8B-B14F-4D97-AF65-F5344CB8AC3E}">
        <p14:creationId xmlns:p14="http://schemas.microsoft.com/office/powerpoint/2010/main" val="2377600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D2C4EF46-47B9-4872-B020-3C5A47B26497}"/>
              </a:ext>
            </a:extLst>
          </p:cNvPr>
          <p:cNvPicPr>
            <a:picLocks noChangeAspect="1"/>
          </p:cNvPicPr>
          <p:nvPr/>
        </p:nvPicPr>
        <p:blipFill>
          <a:blip r:embed="rId3"/>
          <a:stretch>
            <a:fillRect/>
          </a:stretch>
        </p:blipFill>
        <p:spPr>
          <a:xfrm>
            <a:off x="8275540" y="6478200"/>
            <a:ext cx="675549" cy="237979"/>
          </a:xfrm>
          <a:prstGeom prst="rect">
            <a:avLst/>
          </a:prstGeom>
        </p:spPr>
      </p:pic>
      <p:sp>
        <p:nvSpPr>
          <p:cNvPr id="12" name="Rectangle 11">
            <a:extLst>
              <a:ext uri="{FF2B5EF4-FFF2-40B4-BE49-F238E27FC236}">
                <a16:creationId xmlns:a16="http://schemas.microsoft.com/office/drawing/2014/main" id="{3D35A82A-7A5E-4516-B2D1-977CFFCBDC79}"/>
              </a:ext>
            </a:extLst>
          </p:cNvPr>
          <p:cNvSpPr/>
          <p:nvPr/>
        </p:nvSpPr>
        <p:spPr>
          <a:xfrm>
            <a:off x="395536" y="980728"/>
            <a:ext cx="8411537" cy="4739759"/>
          </a:xfrm>
          <a:prstGeom prst="rect">
            <a:avLst/>
          </a:prstGeom>
        </p:spPr>
        <p:txBody>
          <a:bodyPr wrap="square">
            <a:spAutoFit/>
          </a:bodyPr>
          <a:lstStyle/>
          <a:p>
            <a:pPr marL="457178" marR="0" lvl="0" indent="0" algn="l" defTabSz="1219170" rtl="0" eaLnBrk="1" fontAlgn="auto" latinLnBrk="0" hangingPunct="1">
              <a:lnSpc>
                <a:spcPct val="100000"/>
              </a:lnSpc>
              <a:spcBef>
                <a:spcPts val="600"/>
              </a:spcBef>
              <a:spcAft>
                <a:spcPts val="600"/>
              </a:spcAft>
              <a:buClr>
                <a:srgbClr val="E2007A"/>
              </a:buClr>
              <a:buSzTx/>
              <a:buFontTx/>
              <a:buNone/>
              <a:tabLst/>
              <a:defRPr/>
            </a:pPr>
            <a:r>
              <a:rPr kumimoji="0" lang="fr-FR" sz="2200" b="0" i="1" u="none" strike="noStrike" kern="0" cap="none" spc="0" normalizeH="0" baseline="0" noProof="0" dirty="0">
                <a:ln>
                  <a:noFill/>
                </a:ln>
                <a:solidFill>
                  <a:srgbClr val="FF66FF"/>
                </a:solidFill>
                <a:effectLst/>
                <a:uLnTx/>
                <a:uFillTx/>
                <a:latin typeface="Arial"/>
                <a:ea typeface="+mn-ea"/>
                <a:cs typeface="Arial"/>
                <a:sym typeface="Arial"/>
              </a:rPr>
              <a:t>Accueil, présentation des participants</a:t>
            </a:r>
          </a:p>
          <a:p>
            <a:pPr marL="457178"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sz="2200" b="0" i="0" u="none" strike="noStrike" kern="0" cap="none" spc="0" normalizeH="0" baseline="0" noProof="0" dirty="0">
                <a:ln>
                  <a:noFill/>
                </a:ln>
                <a:solidFill>
                  <a:srgbClr val="0066FF"/>
                </a:solidFill>
                <a:effectLst/>
                <a:uLnTx/>
                <a:uFillTx/>
                <a:latin typeface="Arial"/>
                <a:ea typeface="+mn-ea"/>
                <a:cs typeface="Arial"/>
                <a:sym typeface="Arial"/>
              </a:rPr>
              <a:t>Le PGD : c’est quoi, pourquoi ?</a:t>
            </a:r>
          </a:p>
          <a:p>
            <a:pPr marL="457178"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sz="2200" b="0" i="0" u="none" strike="noStrike" kern="0" cap="none" spc="0" normalizeH="0" baseline="0" noProof="0" dirty="0">
                <a:ln>
                  <a:noFill/>
                </a:ln>
                <a:solidFill>
                  <a:srgbClr val="0066FF"/>
                </a:solidFill>
                <a:effectLst/>
                <a:uLnTx/>
                <a:uFillTx/>
                <a:latin typeface="Arial"/>
                <a:ea typeface="+mn-ea"/>
                <a:cs typeface="Arial"/>
                <a:sym typeface="Arial"/>
              </a:rPr>
              <a:t>Données de recherche: définitions</a:t>
            </a:r>
          </a:p>
          <a:p>
            <a:pPr marL="457178"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sz="2200" b="0" i="0" u="none" strike="noStrike" kern="0" cap="none" spc="0" normalizeH="0" baseline="0" noProof="0" dirty="0">
                <a:ln>
                  <a:noFill/>
                </a:ln>
                <a:solidFill>
                  <a:srgbClr val="0066FF"/>
                </a:solidFill>
                <a:effectLst/>
                <a:uLnTx/>
                <a:uFillTx/>
                <a:latin typeface="Arial"/>
                <a:ea typeface="+mn-ea"/>
                <a:cs typeface="Arial"/>
                <a:sym typeface="Arial"/>
              </a:rPr>
              <a:t>Contenu du PGD:</a:t>
            </a:r>
          </a:p>
          <a:p>
            <a:pPr marL="1076325"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b="0" i="0" u="none" strike="noStrike" kern="0" cap="none" spc="0" normalizeH="0" baseline="0" noProof="0" dirty="0">
                <a:ln>
                  <a:noFill/>
                </a:ln>
                <a:solidFill>
                  <a:prstClr val="black"/>
                </a:solidFill>
                <a:effectLst/>
                <a:uLnTx/>
                <a:uFillTx/>
                <a:latin typeface="Arial"/>
                <a:ea typeface="+mn-ea"/>
                <a:cs typeface="Arial"/>
                <a:sym typeface="Arial"/>
              </a:rPr>
              <a:t>Décrire des données</a:t>
            </a:r>
          </a:p>
          <a:p>
            <a:pPr marL="1076325"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b="0" i="0" u="none" strike="noStrike" kern="0" cap="none" spc="0" normalizeH="0" baseline="0" noProof="0" dirty="0">
                <a:ln>
                  <a:noFill/>
                </a:ln>
                <a:solidFill>
                  <a:prstClr val="black"/>
                </a:solidFill>
                <a:effectLst/>
                <a:uLnTx/>
                <a:uFillTx/>
                <a:latin typeface="Arial"/>
                <a:ea typeface="+mn-ea"/>
                <a:cs typeface="Arial"/>
                <a:sym typeface="Arial"/>
              </a:rPr>
              <a:t>Documenter des données</a:t>
            </a:r>
          </a:p>
          <a:p>
            <a:pPr marL="1076325"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b="0" i="0" u="none" strike="noStrike" kern="0" cap="none" spc="0" normalizeH="0" baseline="0" noProof="0" dirty="0">
                <a:ln>
                  <a:noFill/>
                </a:ln>
                <a:solidFill>
                  <a:prstClr val="black"/>
                </a:solidFill>
                <a:effectLst/>
                <a:uLnTx/>
                <a:uFillTx/>
                <a:latin typeface="Arial"/>
                <a:ea typeface="+mn-ea"/>
                <a:cs typeface="Arial"/>
                <a:sym typeface="Arial"/>
              </a:rPr>
              <a:t>Stocker et sauvegarder des données</a:t>
            </a:r>
          </a:p>
          <a:p>
            <a:pPr marL="1076325"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b="0" i="0" u="none" strike="noStrike" kern="0" cap="none" spc="0" normalizeH="0" baseline="0" noProof="0" dirty="0">
                <a:ln>
                  <a:noFill/>
                </a:ln>
                <a:solidFill>
                  <a:prstClr val="black"/>
                </a:solidFill>
                <a:effectLst/>
                <a:uLnTx/>
                <a:uFillTx/>
                <a:latin typeface="Arial"/>
                <a:ea typeface="+mn-ea"/>
                <a:cs typeface="Arial"/>
                <a:sym typeface="Arial"/>
              </a:rPr>
              <a:t>Respecter les exigences légales et éthiques</a:t>
            </a:r>
          </a:p>
          <a:p>
            <a:pPr marL="1076325"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b="0" i="0" u="none" strike="noStrike" kern="0" cap="none" spc="0" normalizeH="0" baseline="0" noProof="0" dirty="0">
                <a:ln>
                  <a:noFill/>
                </a:ln>
                <a:solidFill>
                  <a:prstClr val="black"/>
                </a:solidFill>
                <a:effectLst/>
                <a:uLnTx/>
                <a:uFillTx/>
                <a:latin typeface="Arial"/>
                <a:ea typeface="+mn-ea"/>
                <a:cs typeface="Arial"/>
                <a:sym typeface="Arial"/>
              </a:rPr>
              <a:t>Partager des données</a:t>
            </a:r>
          </a:p>
          <a:p>
            <a:pPr marL="1076325"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b="0" i="0" u="none" strike="noStrike" kern="0" cap="none" spc="0" normalizeH="0" baseline="0" noProof="0" dirty="0">
                <a:ln>
                  <a:noFill/>
                </a:ln>
                <a:solidFill>
                  <a:prstClr val="black"/>
                </a:solidFill>
                <a:effectLst/>
                <a:uLnTx/>
                <a:uFillTx/>
                <a:latin typeface="Arial"/>
                <a:ea typeface="+mn-ea"/>
                <a:cs typeface="Arial"/>
                <a:sym typeface="Arial"/>
              </a:rPr>
              <a:t>Responsabilités et Ressources</a:t>
            </a:r>
          </a:p>
          <a:p>
            <a:pPr marL="457178"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sz="2200" b="0" i="0" u="none" strike="noStrike" kern="0" cap="none" spc="0" normalizeH="0" baseline="0" noProof="0" dirty="0">
                <a:ln>
                  <a:noFill/>
                </a:ln>
                <a:solidFill>
                  <a:srgbClr val="0066FF"/>
                </a:solidFill>
                <a:effectLst/>
                <a:uLnTx/>
                <a:uFillTx/>
                <a:latin typeface="Arial"/>
                <a:ea typeface="+mn-ea"/>
                <a:cs typeface="Arial"/>
                <a:sym typeface="Arial"/>
              </a:rPr>
              <a:t>PGD en pratique :</a:t>
            </a:r>
            <a:r>
              <a:rPr kumimoji="0" lang="fr-FR" sz="2400" b="0" i="0" u="none" strike="noStrike" kern="0" cap="none" spc="0" normalizeH="0" baseline="0" noProof="0" dirty="0">
                <a:ln>
                  <a:noFill/>
                </a:ln>
                <a:solidFill>
                  <a:srgbClr val="0066FF"/>
                </a:solidFill>
                <a:effectLst/>
                <a:uLnTx/>
                <a:uFillTx/>
                <a:latin typeface="Arial"/>
                <a:ea typeface="+mn-ea"/>
                <a:cs typeface="Arial"/>
                <a:sym typeface="Arial"/>
              </a:rPr>
              <a:t> </a:t>
            </a:r>
            <a:r>
              <a:rPr kumimoji="0" lang="fr-FR" sz="2000" b="0" i="0" u="none" strike="noStrike" kern="0" cap="none" spc="0" normalizeH="0" baseline="0" noProof="0" dirty="0">
                <a:ln>
                  <a:noFill/>
                </a:ln>
                <a:solidFill>
                  <a:prstClr val="black"/>
                </a:solidFill>
                <a:effectLst/>
                <a:uLnTx/>
                <a:uFillTx/>
                <a:latin typeface="Arial"/>
                <a:ea typeface="+mn-ea"/>
                <a:cs typeface="Arial"/>
                <a:sym typeface="Arial"/>
              </a:rPr>
              <a:t>modèles, structures, outils, sources d’exemples</a:t>
            </a:r>
          </a:p>
          <a:p>
            <a:pPr marL="457178" marR="0" lvl="0" indent="0" algn="l" defTabSz="1219170" rtl="0" eaLnBrk="1" fontAlgn="auto" latinLnBrk="0" hangingPunct="1">
              <a:lnSpc>
                <a:spcPct val="100000"/>
              </a:lnSpc>
              <a:spcBef>
                <a:spcPts val="600"/>
              </a:spcBef>
              <a:spcAft>
                <a:spcPts val="0"/>
              </a:spcAft>
              <a:buClr>
                <a:srgbClr val="E2007A"/>
              </a:buClr>
              <a:buSzTx/>
              <a:buFontTx/>
              <a:buNone/>
              <a:tabLst/>
              <a:defRPr/>
            </a:pPr>
            <a:r>
              <a:rPr kumimoji="0" lang="fr-FR" sz="2200" b="0" i="0" u="none" strike="noStrike" kern="0" cap="none" spc="0" normalizeH="0" baseline="0" noProof="0" dirty="0">
                <a:ln>
                  <a:noFill/>
                </a:ln>
                <a:solidFill>
                  <a:srgbClr val="0066FF"/>
                </a:solidFill>
                <a:effectLst/>
                <a:uLnTx/>
                <a:uFillTx/>
                <a:latin typeface="Arial"/>
                <a:ea typeface="+mn-ea"/>
                <a:cs typeface="Arial"/>
                <a:sym typeface="Arial"/>
              </a:rPr>
              <a:t>Conclusion / Discussion</a:t>
            </a:r>
          </a:p>
        </p:txBody>
      </p:sp>
      <p:sp>
        <p:nvSpPr>
          <p:cNvPr id="8" name="Google Shape;105;p8">
            <a:extLst>
              <a:ext uri="{FF2B5EF4-FFF2-40B4-BE49-F238E27FC236}">
                <a16:creationId xmlns:a16="http://schemas.microsoft.com/office/drawing/2014/main" id="{FFE53E3A-A21B-487A-9EC2-911164B86D88}"/>
              </a:ext>
            </a:extLst>
          </p:cNvPr>
          <p:cNvSpPr txBox="1">
            <a:spLocks/>
          </p:cNvSpPr>
          <p:nvPr/>
        </p:nvSpPr>
        <p:spPr>
          <a:xfrm>
            <a:off x="540001" y="58882"/>
            <a:ext cx="8114913" cy="949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1" i="0" u="none" strike="noStrike" cap="none">
                <a:solidFill>
                  <a:schemeClr val="dk1"/>
                </a:solidFill>
                <a:latin typeface="Oswald"/>
                <a:ea typeface="Oswald"/>
                <a:cs typeface="Oswald"/>
                <a:sym typeface="Oswald"/>
              </a:defRPr>
            </a:lvl9pPr>
          </a:lstStyle>
          <a:p>
            <a:pPr marL="0" marR="0" lvl="0" indent="0" algn="l" defTabSz="1219170" rtl="0" eaLnBrk="1" fontAlgn="auto" latinLnBrk="0" hangingPunct="1">
              <a:lnSpc>
                <a:spcPct val="100000"/>
              </a:lnSpc>
              <a:spcBef>
                <a:spcPts val="0"/>
              </a:spcBef>
              <a:spcAft>
                <a:spcPts val="0"/>
              </a:spcAft>
              <a:buClr>
                <a:prstClr val="black"/>
              </a:buClr>
              <a:buSzPts val="2800"/>
              <a:buFont typeface="Oswald"/>
              <a:buNone/>
              <a:tabLst/>
              <a:defRPr/>
            </a:pPr>
            <a:r>
              <a:rPr kumimoji="0" lang="fr-FR" sz="4267" b="1" i="0" u="none" strike="noStrike" kern="0" cap="none" spc="0" normalizeH="0" baseline="0" noProof="0" dirty="0">
                <a:ln>
                  <a:noFill/>
                </a:ln>
                <a:solidFill>
                  <a:prstClr val="black"/>
                </a:solidFill>
                <a:effectLst/>
                <a:uLnTx/>
                <a:uFillTx/>
                <a:latin typeface="Oswald"/>
                <a:sym typeface="Oswald"/>
              </a:rPr>
              <a:t>Plan de la formation</a:t>
            </a:r>
          </a:p>
        </p:txBody>
      </p:sp>
      <p:grpSp>
        <p:nvGrpSpPr>
          <p:cNvPr id="6" name="Groupe 5">
            <a:extLst>
              <a:ext uri="{FF2B5EF4-FFF2-40B4-BE49-F238E27FC236}">
                <a16:creationId xmlns:a16="http://schemas.microsoft.com/office/drawing/2014/main" id="{10585C16-A11D-46EF-A2AC-9A96AE4F63AA}"/>
              </a:ext>
            </a:extLst>
          </p:cNvPr>
          <p:cNvGrpSpPr/>
          <p:nvPr/>
        </p:nvGrpSpPr>
        <p:grpSpPr>
          <a:xfrm>
            <a:off x="6084170" y="2183514"/>
            <a:ext cx="1402871" cy="591932"/>
            <a:chOff x="6372200" y="1320208"/>
            <a:chExt cx="1022735" cy="360040"/>
          </a:xfrm>
        </p:grpSpPr>
        <p:pic>
          <p:nvPicPr>
            <p:cNvPr id="7" name="Image 6">
              <a:extLst>
                <a:ext uri="{FF2B5EF4-FFF2-40B4-BE49-F238E27FC236}">
                  <a16:creationId xmlns:a16="http://schemas.microsoft.com/office/drawing/2014/main" id="{185A1791-4509-416F-B9A4-5084F418F7C2}"/>
                </a:ext>
              </a:extLst>
            </p:cNvPr>
            <p:cNvPicPr>
              <a:picLocks noChangeAspect="1"/>
            </p:cNvPicPr>
            <p:nvPr/>
          </p:nvPicPr>
          <p:blipFill>
            <a:blip r:embed="rId4"/>
            <a:stretch>
              <a:fillRect/>
            </a:stretch>
          </p:blipFill>
          <p:spPr>
            <a:xfrm>
              <a:off x="6372200" y="1320208"/>
              <a:ext cx="360040" cy="360040"/>
            </a:xfrm>
            <a:prstGeom prst="rect">
              <a:avLst/>
            </a:prstGeom>
          </p:spPr>
        </p:pic>
        <p:sp>
          <p:nvSpPr>
            <p:cNvPr id="9" name="ZoneTexte 8">
              <a:extLst>
                <a:ext uri="{FF2B5EF4-FFF2-40B4-BE49-F238E27FC236}">
                  <a16:creationId xmlns:a16="http://schemas.microsoft.com/office/drawing/2014/main" id="{EE846294-B431-4796-A3F8-F1018DC8F7AD}"/>
                </a:ext>
              </a:extLst>
            </p:cNvPr>
            <p:cNvSpPr txBox="1"/>
            <p:nvPr/>
          </p:nvSpPr>
          <p:spPr>
            <a:xfrm>
              <a:off x="6745126" y="1464673"/>
              <a:ext cx="649809" cy="18720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rPr>
                <a:t>Vers 10h</a:t>
              </a:r>
            </a:p>
          </p:txBody>
        </p:sp>
      </p:grpSp>
      <p:pic>
        <p:nvPicPr>
          <p:cNvPr id="10" name="Image 9">
            <a:extLst>
              <a:ext uri="{FF2B5EF4-FFF2-40B4-BE49-F238E27FC236}">
                <a16:creationId xmlns:a16="http://schemas.microsoft.com/office/drawing/2014/main" id="{CDBBE49C-9604-460F-AF2B-33B7644DD0DC}"/>
              </a:ext>
            </a:extLst>
          </p:cNvPr>
          <p:cNvPicPr>
            <a:picLocks noChangeAspect="1"/>
          </p:cNvPicPr>
          <p:nvPr/>
        </p:nvPicPr>
        <p:blipFill>
          <a:blip r:embed="rId5"/>
          <a:stretch>
            <a:fillRect/>
          </a:stretch>
        </p:blipFill>
        <p:spPr>
          <a:xfrm>
            <a:off x="6084170" y="3097804"/>
            <a:ext cx="1701679" cy="1391018"/>
          </a:xfrm>
          <a:prstGeom prst="rect">
            <a:avLst/>
          </a:prstGeom>
        </p:spPr>
      </p:pic>
      <p:sp>
        <p:nvSpPr>
          <p:cNvPr id="11" name="ZoneTexte 10">
            <a:extLst>
              <a:ext uri="{FF2B5EF4-FFF2-40B4-BE49-F238E27FC236}">
                <a16:creationId xmlns:a16="http://schemas.microsoft.com/office/drawing/2014/main" id="{AB5B0DBB-BA01-404C-BF5C-5462E29C44E6}"/>
              </a:ext>
            </a:extLst>
          </p:cNvPr>
          <p:cNvSpPr txBox="1"/>
          <p:nvPr/>
        </p:nvSpPr>
        <p:spPr>
          <a:xfrm>
            <a:off x="7812360" y="3645024"/>
            <a:ext cx="1159292"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rPr>
              <a:t>Entre 12h30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n-ea"/>
                <a:cs typeface="+mn-cs"/>
              </a:rPr>
              <a:t>et 14h</a:t>
            </a:r>
          </a:p>
        </p:txBody>
      </p:sp>
    </p:spTree>
    <p:extLst>
      <p:ext uri="{BB962C8B-B14F-4D97-AF65-F5344CB8AC3E}">
        <p14:creationId xmlns:p14="http://schemas.microsoft.com/office/powerpoint/2010/main" val="221803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5" name="ZoneTexte 4">
            <a:extLst>
              <a:ext uri="{FF2B5EF4-FFF2-40B4-BE49-F238E27FC236}">
                <a16:creationId xmlns:a16="http://schemas.microsoft.com/office/drawing/2014/main" id="{AA364948-A20E-4C8B-B56E-51736F86B0AB}"/>
              </a:ext>
            </a:extLst>
          </p:cNvPr>
          <p:cNvSpPr txBox="1"/>
          <p:nvPr/>
        </p:nvSpPr>
        <p:spPr>
          <a:xfrm>
            <a:off x="647273" y="116632"/>
            <a:ext cx="8160996" cy="41088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prstClr val="black"/>
                </a:solidFill>
                <a:effectLst/>
                <a:uLnTx/>
                <a:uFillTx/>
                <a:latin typeface="Arial"/>
                <a:ea typeface="+mn-ea"/>
                <a:cs typeface="+mn-cs"/>
              </a:rPr>
              <a:t>Données de recherche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1" u="none" strike="noStrike" kern="1200" cap="none" spc="0" normalizeH="0" baseline="0" noProof="0" dirty="0">
                <a:ln>
                  <a:noFill/>
                </a:ln>
                <a:solidFill>
                  <a:srgbClr val="7030A0">
                    <a:lumMod val="60000"/>
                    <a:lumOff val="40000"/>
                  </a:srgbClr>
                </a:solidFill>
                <a:effectLst/>
                <a:uLnTx/>
                <a:uFillTx/>
                <a:latin typeface="Arial"/>
                <a:ea typeface="+mn-ea"/>
                <a:cs typeface="+mn-cs"/>
              </a:rPr>
              <a:t>Quelques définitions</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fr-FR" sz="3200" b="0" i="1" u="none" strike="noStrike" kern="1200" cap="none" spc="0" normalizeH="0" baseline="0" noProof="0" dirty="0">
                <a:ln>
                  <a:noFill/>
                </a:ln>
                <a:solidFill>
                  <a:prstClr val="black"/>
                </a:solidFill>
                <a:effectLst/>
                <a:uLnTx/>
                <a:uFillTx/>
                <a:latin typeface="Arial"/>
                <a:ea typeface="+mn-ea"/>
                <a:cs typeface="+mn-cs"/>
              </a:rPr>
              <a:t>Données</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fr-FR" sz="3200" b="0" i="1" u="none" strike="noStrike" kern="1200" cap="none" spc="0" normalizeH="0" baseline="0" noProof="0" dirty="0">
                <a:ln>
                  <a:noFill/>
                </a:ln>
                <a:solidFill>
                  <a:prstClr val="black"/>
                </a:solidFill>
                <a:effectLst/>
                <a:uLnTx/>
                <a:uFillTx/>
                <a:latin typeface="Arial"/>
                <a:ea typeface="+mn-ea"/>
                <a:cs typeface="+mn-cs"/>
              </a:rPr>
              <a:t>Jeux de données</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fr-FR" sz="3200" b="0" i="1" u="none" strike="noStrike" kern="1200" cap="none" spc="0" normalizeH="0" baseline="0" noProof="0" dirty="0">
                <a:ln>
                  <a:noFill/>
                </a:ln>
                <a:solidFill>
                  <a:prstClr val="black"/>
                </a:solidFill>
                <a:effectLst/>
                <a:uLnTx/>
                <a:uFillTx/>
                <a:latin typeface="Arial"/>
                <a:ea typeface="+mn-ea"/>
                <a:cs typeface="+mn-cs"/>
              </a:rPr>
              <a:t>Métadonnées</a:t>
            </a:r>
          </a:p>
        </p:txBody>
      </p:sp>
      <p:pic>
        <p:nvPicPr>
          <p:cNvPr id="6" name="Image 5">
            <a:extLst>
              <a:ext uri="{FF2B5EF4-FFF2-40B4-BE49-F238E27FC236}">
                <a16:creationId xmlns:a16="http://schemas.microsoft.com/office/drawing/2014/main" id="{61392B12-7132-43EA-8DE4-26E5B4D74AE1}"/>
              </a:ext>
            </a:extLst>
          </p:cNvPr>
          <p:cNvPicPr>
            <a:picLocks noChangeAspect="1"/>
          </p:cNvPicPr>
          <p:nvPr/>
        </p:nvPicPr>
        <p:blipFill>
          <a:blip r:embed="rId5"/>
          <a:stretch>
            <a:fillRect/>
          </a:stretch>
        </p:blipFill>
        <p:spPr>
          <a:xfrm>
            <a:off x="8172530" y="6445161"/>
            <a:ext cx="917761" cy="323302"/>
          </a:xfrm>
          <a:prstGeom prst="rect">
            <a:avLst/>
          </a:prstGeom>
        </p:spPr>
      </p:pic>
      <p:grpSp>
        <p:nvGrpSpPr>
          <p:cNvPr id="7" name="Groupe 6">
            <a:extLst>
              <a:ext uri="{FF2B5EF4-FFF2-40B4-BE49-F238E27FC236}">
                <a16:creationId xmlns:a16="http://schemas.microsoft.com/office/drawing/2014/main" id="{08C7F504-BBE8-4088-BF9A-2644D396AE22}"/>
              </a:ext>
            </a:extLst>
          </p:cNvPr>
          <p:cNvGrpSpPr/>
          <p:nvPr/>
        </p:nvGrpSpPr>
        <p:grpSpPr>
          <a:xfrm>
            <a:off x="1317623" y="4605803"/>
            <a:ext cx="1454943" cy="1611827"/>
            <a:chOff x="7985045" y="967892"/>
            <a:chExt cx="1008111" cy="1173672"/>
          </a:xfrm>
        </p:grpSpPr>
        <p:pic>
          <p:nvPicPr>
            <p:cNvPr id="8" name="Picture 5" descr="D:\Mes donnees\Images\Data\mars_télédétection_image1.jpeg">
              <a:extLst>
                <a:ext uri="{FF2B5EF4-FFF2-40B4-BE49-F238E27FC236}">
                  <a16:creationId xmlns:a16="http://schemas.microsoft.com/office/drawing/2014/main" id="{9EB591C3-38EF-47DF-8725-F39B704280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1831" y="967892"/>
              <a:ext cx="819919" cy="90473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79B7EA0D-0420-4E13-879E-B03A12DE9040}"/>
                </a:ext>
              </a:extLst>
            </p:cNvPr>
            <p:cNvSpPr txBox="1"/>
            <p:nvPr/>
          </p:nvSpPr>
          <p:spPr>
            <a:xfrm>
              <a:off x="7985045" y="1872630"/>
              <a:ext cx="1008111" cy="268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0066FF"/>
                  </a:solidFill>
                  <a:effectLst/>
                  <a:uLnTx/>
                  <a:uFillTx/>
                  <a:latin typeface="Calibri"/>
                  <a:ea typeface="+mn-ea"/>
                  <a:cs typeface="+mn-cs"/>
                </a:rPr>
                <a:t>T</a:t>
              </a:r>
              <a:r>
                <a:rPr kumimoji="0" lang="fr-FR" sz="1800" b="0" i="1" u="none" strike="noStrike" kern="1200" cap="none" spc="0" normalizeH="0" baseline="0" noProof="0" dirty="0" err="1">
                  <a:ln>
                    <a:noFill/>
                  </a:ln>
                  <a:solidFill>
                    <a:srgbClr val="0066FF"/>
                  </a:solidFill>
                  <a:effectLst/>
                  <a:uLnTx/>
                  <a:uFillTx/>
                  <a:latin typeface="Calibri"/>
                  <a:ea typeface="+mn-ea"/>
                  <a:cs typeface="+mn-cs"/>
                </a:rPr>
                <a:t>élédétection</a:t>
              </a:r>
              <a:endParaRPr kumimoji="0" lang="fr-FR" sz="1800" b="0" i="1" u="none" strike="noStrike" kern="1200" cap="none" spc="0" normalizeH="0" baseline="0" noProof="0" dirty="0">
                <a:ln>
                  <a:noFill/>
                </a:ln>
                <a:solidFill>
                  <a:srgbClr val="0066FF"/>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EBDD90AD-ED8F-4AD1-8A0E-E0A2C22136B1}"/>
              </a:ext>
            </a:extLst>
          </p:cNvPr>
          <p:cNvGrpSpPr/>
          <p:nvPr/>
        </p:nvGrpSpPr>
        <p:grpSpPr>
          <a:xfrm>
            <a:off x="3699388" y="4561384"/>
            <a:ext cx="1224136" cy="1716578"/>
            <a:chOff x="2451993" y="4509121"/>
            <a:chExt cx="1224136" cy="1716578"/>
          </a:xfrm>
        </p:grpSpPr>
        <p:pic>
          <p:nvPicPr>
            <p:cNvPr id="11" name="Image 10">
              <a:extLst>
                <a:ext uri="{FF2B5EF4-FFF2-40B4-BE49-F238E27FC236}">
                  <a16:creationId xmlns:a16="http://schemas.microsoft.com/office/drawing/2014/main" id="{11865066-D5B6-4D3D-8CED-3FA8C9252C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4233" y="4509121"/>
              <a:ext cx="999656" cy="1363692"/>
            </a:xfrm>
            <a:prstGeom prst="rect">
              <a:avLst/>
            </a:prstGeom>
          </p:spPr>
        </p:pic>
        <p:sp>
          <p:nvSpPr>
            <p:cNvPr id="12" name="ZoneTexte 11">
              <a:extLst>
                <a:ext uri="{FF2B5EF4-FFF2-40B4-BE49-F238E27FC236}">
                  <a16:creationId xmlns:a16="http://schemas.microsoft.com/office/drawing/2014/main" id="{701DF43F-5EDA-4BC0-B1D5-1C5E20A727E5}"/>
                </a:ext>
              </a:extLst>
            </p:cNvPr>
            <p:cNvSpPr txBox="1"/>
            <p:nvPr/>
          </p:nvSpPr>
          <p:spPr>
            <a:xfrm>
              <a:off x="2451993" y="5856367"/>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366FF"/>
                  </a:solidFill>
                  <a:effectLst/>
                  <a:uLnTx/>
                  <a:uFillTx/>
                  <a:latin typeface="Arial"/>
                  <a:ea typeface="+mn-ea"/>
                  <a:cs typeface="+mn-cs"/>
                </a:rPr>
                <a:t>Filière lait</a:t>
              </a:r>
            </a:p>
          </p:txBody>
        </p:sp>
      </p:grpSp>
      <p:grpSp>
        <p:nvGrpSpPr>
          <p:cNvPr id="13" name="Groupe 12">
            <a:extLst>
              <a:ext uri="{FF2B5EF4-FFF2-40B4-BE49-F238E27FC236}">
                <a16:creationId xmlns:a16="http://schemas.microsoft.com/office/drawing/2014/main" id="{40D8A5F7-AAF3-4EDB-88F3-C9CAA2042DB3}"/>
              </a:ext>
            </a:extLst>
          </p:cNvPr>
          <p:cNvGrpSpPr/>
          <p:nvPr/>
        </p:nvGrpSpPr>
        <p:grpSpPr>
          <a:xfrm>
            <a:off x="5971363" y="4691980"/>
            <a:ext cx="2665134" cy="1498473"/>
            <a:chOff x="5971363" y="4613915"/>
            <a:chExt cx="2665134" cy="1498473"/>
          </a:xfrm>
        </p:grpSpPr>
        <p:sp>
          <p:nvSpPr>
            <p:cNvPr id="14" name="ZoneTexte 13">
              <a:extLst>
                <a:ext uri="{FF2B5EF4-FFF2-40B4-BE49-F238E27FC236}">
                  <a16:creationId xmlns:a16="http://schemas.microsoft.com/office/drawing/2014/main" id="{589CE224-4C74-4A87-9147-D63352059B2A}"/>
                </a:ext>
              </a:extLst>
            </p:cNvPr>
            <p:cNvSpPr txBox="1"/>
            <p:nvPr/>
          </p:nvSpPr>
          <p:spPr>
            <a:xfrm>
              <a:off x="6516216" y="5743056"/>
              <a:ext cx="146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366FF"/>
                  </a:solidFill>
                  <a:effectLst/>
                  <a:uLnTx/>
                  <a:uFillTx/>
                  <a:latin typeface="Arial"/>
                  <a:ea typeface="+mn-ea"/>
                  <a:cs typeface="+mn-cs"/>
                </a:rPr>
                <a:t>Darwin Core</a:t>
              </a:r>
            </a:p>
          </p:txBody>
        </p:sp>
        <p:pic>
          <p:nvPicPr>
            <p:cNvPr id="15" name="Image 14">
              <a:extLst>
                <a:ext uri="{FF2B5EF4-FFF2-40B4-BE49-F238E27FC236}">
                  <a16:creationId xmlns:a16="http://schemas.microsoft.com/office/drawing/2014/main" id="{BF662328-DB7A-45A6-BDD9-7AC5C52BC5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1363" y="4613915"/>
              <a:ext cx="2665134" cy="1113284"/>
            </a:xfrm>
            <a:prstGeom prst="rect">
              <a:avLst/>
            </a:prstGeom>
          </p:spPr>
        </p:pic>
      </p:grpSp>
    </p:spTree>
    <p:extLst>
      <p:ext uri="{BB962C8B-B14F-4D97-AF65-F5344CB8AC3E}">
        <p14:creationId xmlns:p14="http://schemas.microsoft.com/office/powerpoint/2010/main" val="1998986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5">
            <a:extLst>
              <a:ext uri="{FF2B5EF4-FFF2-40B4-BE49-F238E27FC236}">
                <a16:creationId xmlns:a16="http://schemas.microsoft.com/office/drawing/2014/main" id="{B0233385-8F5B-4058-98F1-765768F02536}"/>
              </a:ext>
            </a:extLst>
          </p:cNvPr>
          <p:cNvSpPr>
            <a:spLocks noGrp="1"/>
          </p:cNvSpPr>
          <p:nvPr>
            <p:ph type="sldNum" sz="quarter" idx="12"/>
          </p:nvPr>
        </p:nvSpPr>
        <p:spPr bwMode="auto">
          <a:xfrm>
            <a:off x="-114300" y="6299690"/>
            <a:ext cx="483577" cy="337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17" indent="-263776">
              <a:defRPr>
                <a:solidFill>
                  <a:schemeClr val="tx1"/>
                </a:solidFill>
                <a:latin typeface="Calibri" panose="020F0502020204030204" pitchFamily="34" charset="0"/>
                <a:ea typeface="MS PGothic" panose="020B0600070205080204" pitchFamily="34" charset="-128"/>
              </a:defRPr>
            </a:lvl2pPr>
            <a:lvl3pPr marL="1055103" indent="-211021">
              <a:defRPr>
                <a:solidFill>
                  <a:schemeClr val="tx1"/>
                </a:solidFill>
                <a:latin typeface="Calibri" panose="020F0502020204030204" pitchFamily="34" charset="0"/>
                <a:ea typeface="MS PGothic" panose="020B0600070205080204" pitchFamily="34" charset="-128"/>
              </a:defRPr>
            </a:lvl3pPr>
            <a:lvl4pPr marL="1477145" indent="-211021">
              <a:defRPr>
                <a:solidFill>
                  <a:schemeClr val="tx1"/>
                </a:solidFill>
                <a:latin typeface="Calibri" panose="020F0502020204030204" pitchFamily="34" charset="0"/>
                <a:ea typeface="MS PGothic" panose="020B0600070205080204" pitchFamily="34" charset="-128"/>
              </a:defRPr>
            </a:lvl4pPr>
            <a:lvl5pPr marL="1899186" indent="-211021">
              <a:defRPr>
                <a:solidFill>
                  <a:schemeClr val="tx1"/>
                </a:solidFill>
                <a:latin typeface="Calibri" panose="020F0502020204030204" pitchFamily="34" charset="0"/>
                <a:ea typeface="MS PGothic" panose="020B0600070205080204" pitchFamily="34" charset="-128"/>
              </a:defRPr>
            </a:lvl5pPr>
            <a:lvl6pPr marL="2321227" indent="-211021" defTabSz="42204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743269" indent="-211021" defTabSz="42204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165310" indent="-211021" defTabSz="42204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587351" indent="-211021" defTabSz="42204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FE021E8-ABF2-4096-9228-8B377529DD58}" type="slidenum">
              <a:rPr kumimoji="0" lang="fr-FR" altLang="fr-FR" sz="923"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r-FR" altLang="fr-FR" sz="923"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459" name="ZoneTexte 12">
            <a:extLst>
              <a:ext uri="{FF2B5EF4-FFF2-40B4-BE49-F238E27FC236}">
                <a16:creationId xmlns:a16="http://schemas.microsoft.com/office/drawing/2014/main" id="{247243D1-4040-4F35-BDE7-B786AE456C27}"/>
              </a:ext>
            </a:extLst>
          </p:cNvPr>
          <p:cNvSpPr txBox="1">
            <a:spLocks noChangeArrowheads="1"/>
          </p:cNvSpPr>
          <p:nvPr/>
        </p:nvSpPr>
        <p:spPr bwMode="auto">
          <a:xfrm>
            <a:off x="683568" y="2204864"/>
            <a:ext cx="8280471" cy="155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altLang="fr-FR" sz="2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 </a:t>
            </a:r>
            <a:r>
              <a:rPr kumimoji="0" lang="fr-FR" altLang="fr-FR" sz="2200" b="0" i="1" u="none" strike="noStrike" kern="1200" cap="none" spc="0" normalizeH="0" baseline="0" noProof="0" dirty="0">
                <a:ln>
                  <a:noFill/>
                </a:ln>
                <a:solidFill>
                  <a:srgbClr val="0066FF"/>
                </a:solidFill>
                <a:effectLst/>
                <a:uLnTx/>
                <a:uFillTx/>
                <a:latin typeface="Arial"/>
                <a:ea typeface="MS PGothic" panose="020B0600070205080204" pitchFamily="34" charset="-128"/>
                <a:cs typeface="+mn-cs"/>
              </a:rPr>
              <a:t>enregistrements factuels </a:t>
            </a:r>
            <a:r>
              <a:rPr kumimoji="0" lang="fr-FR" altLang="fr-FR" sz="2200" b="0" i="1"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(chiffres, textes, images et sons), utilisés comme </a:t>
            </a:r>
            <a:r>
              <a:rPr kumimoji="0" lang="fr-FR" altLang="fr-FR" sz="2200" b="0" i="1" u="none" strike="noStrike" kern="1200" cap="none" spc="0" normalizeH="0" baseline="0" noProof="0" dirty="0">
                <a:ln>
                  <a:noFill/>
                </a:ln>
                <a:solidFill>
                  <a:srgbClr val="0066FF"/>
                </a:solidFill>
                <a:effectLst/>
                <a:uLnTx/>
                <a:uFillTx/>
                <a:latin typeface="Arial"/>
                <a:ea typeface="MS PGothic" panose="020B0600070205080204" pitchFamily="34" charset="-128"/>
                <a:cs typeface="+mn-cs"/>
              </a:rPr>
              <a:t>sources principales pour la recherche </a:t>
            </a:r>
            <a:r>
              <a:rPr kumimoji="0" lang="fr-FR" altLang="fr-FR" sz="2200" b="0" i="1"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scientifique et généralement reconnus par la communauté scientifique comme </a:t>
            </a:r>
            <a:r>
              <a:rPr kumimoji="0" lang="fr-FR" altLang="fr-FR" sz="2200" b="0" i="1" u="none" strike="noStrike" kern="1200" cap="none" spc="0" normalizeH="0" baseline="0" noProof="0" dirty="0">
                <a:ln>
                  <a:noFill/>
                </a:ln>
                <a:solidFill>
                  <a:srgbClr val="0066FF"/>
                </a:solidFill>
                <a:effectLst/>
                <a:uLnTx/>
                <a:uFillTx/>
                <a:latin typeface="Arial"/>
                <a:ea typeface="MS PGothic" panose="020B0600070205080204" pitchFamily="34" charset="-128"/>
                <a:cs typeface="+mn-cs"/>
              </a:rPr>
              <a:t>nécessaires pour valider des résultats </a:t>
            </a:r>
            <a:r>
              <a:rPr kumimoji="0" lang="fr-FR" altLang="fr-FR" sz="2200" b="0" i="1"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de recherche</a:t>
            </a:r>
            <a:r>
              <a:rPr kumimoji="0" lang="fr-FR" altLang="fr-FR" sz="2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 »</a:t>
            </a:r>
            <a:endParaRPr kumimoji="0" lang="fr-FR" altLang="fr-FR" sz="2200" b="0" i="0" u="none" strike="noStrike" kern="1200" cap="none" spc="0" normalizeH="0" baseline="0" noProof="0" dirty="0">
              <a:ln>
                <a:noFill/>
              </a:ln>
              <a:solidFill>
                <a:srgbClr val="1D4C8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itre 1">
            <a:extLst>
              <a:ext uri="{FF2B5EF4-FFF2-40B4-BE49-F238E27FC236}">
                <a16:creationId xmlns:a16="http://schemas.microsoft.com/office/drawing/2014/main" id="{62F24E85-4FFB-4622-A431-5EC2DF17681B}"/>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Données de recherche</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
        <p:nvSpPr>
          <p:cNvPr id="9" name="Espace réservé du contenu 2">
            <a:extLst>
              <a:ext uri="{FF2B5EF4-FFF2-40B4-BE49-F238E27FC236}">
                <a16:creationId xmlns:a16="http://schemas.microsoft.com/office/drawing/2014/main" id="{91774216-BA69-4A35-9718-1B3F8BF6A83A}"/>
              </a:ext>
            </a:extLst>
          </p:cNvPr>
          <p:cNvSpPr>
            <a:spLocks noGrp="1"/>
          </p:cNvSpPr>
          <p:nvPr>
            <p:ph idx="1"/>
          </p:nvPr>
        </p:nvSpPr>
        <p:spPr>
          <a:xfrm>
            <a:off x="540000" y="1080000"/>
            <a:ext cx="8424488" cy="1124864"/>
          </a:xfrm>
        </p:spPr>
        <p:txBody>
          <a:bodyPr>
            <a:noAutofit/>
          </a:bodyPr>
          <a:lstStyle/>
          <a:p>
            <a:pPr algn="just" defTabSz="914400">
              <a:spcBef>
                <a:spcPts val="600"/>
              </a:spcBef>
              <a:buClrTx/>
              <a:defRPr/>
            </a:pPr>
            <a:r>
              <a:rPr lang="fr-FR" sz="2400" dirty="0">
                <a:solidFill>
                  <a:srgbClr val="0066FF"/>
                </a:solidFill>
                <a:cs typeface="Times New Roman"/>
              </a:rPr>
              <a:t>Définition de référence</a:t>
            </a:r>
          </a:p>
          <a:p>
            <a:pPr marL="0" indent="0" defTabSz="447675">
              <a:spcBef>
                <a:spcPts val="600"/>
              </a:spcBef>
              <a:buClrTx/>
              <a:buNone/>
              <a:defRPr/>
            </a:pPr>
            <a:r>
              <a:rPr lang="fr-FR" sz="1800" dirty="0"/>
              <a:t>OCDE - Principes et lignes directrices pour l’accès aux données de la recherche financée sur fonds publics. 2007. </a:t>
            </a:r>
            <a:r>
              <a:rPr lang="fr-FR" sz="1200" dirty="0">
                <a:hlinkClick r:id="rId3"/>
              </a:rPr>
              <a:t>https://www.oecd.org/fr/science/inno/38500823.pdf</a:t>
            </a:r>
            <a:r>
              <a:rPr lang="fr-FR" sz="1200" dirty="0"/>
              <a:t> </a:t>
            </a:r>
            <a:endParaRPr lang="fr-FR" sz="1200" dirty="0">
              <a:solidFill>
                <a:srgbClr val="0066FF"/>
              </a:solidFill>
              <a:cs typeface="Times New Roman"/>
            </a:endParaRPr>
          </a:p>
        </p:txBody>
      </p:sp>
      <p:pic>
        <p:nvPicPr>
          <p:cNvPr id="2" name="Image 1">
            <a:extLst>
              <a:ext uri="{FF2B5EF4-FFF2-40B4-BE49-F238E27FC236}">
                <a16:creationId xmlns:a16="http://schemas.microsoft.com/office/drawing/2014/main" id="{DDC84FDD-A994-4C84-A889-8C2D13C8EFB4}"/>
              </a:ext>
            </a:extLst>
          </p:cNvPr>
          <p:cNvPicPr>
            <a:picLocks noChangeAspect="1"/>
          </p:cNvPicPr>
          <p:nvPr/>
        </p:nvPicPr>
        <p:blipFill>
          <a:blip r:embed="rId4"/>
          <a:stretch>
            <a:fillRect/>
          </a:stretch>
        </p:blipFill>
        <p:spPr>
          <a:xfrm>
            <a:off x="7809941" y="129632"/>
            <a:ext cx="1085894" cy="1377183"/>
          </a:xfrm>
          <a:prstGeom prst="rect">
            <a:avLst/>
          </a:prstGeom>
          <a:ln>
            <a:solidFill>
              <a:schemeClr val="tx1"/>
            </a:solidFill>
          </a:ln>
        </p:spPr>
      </p:pic>
      <p:sp>
        <p:nvSpPr>
          <p:cNvPr id="11" name="ZoneTexte 12">
            <a:extLst>
              <a:ext uri="{FF2B5EF4-FFF2-40B4-BE49-F238E27FC236}">
                <a16:creationId xmlns:a16="http://schemas.microsoft.com/office/drawing/2014/main" id="{314B8B29-C45F-45C2-AEA4-C343053412D9}"/>
              </a:ext>
            </a:extLst>
          </p:cNvPr>
          <p:cNvSpPr txBox="1">
            <a:spLocks noChangeArrowheads="1"/>
          </p:cNvSpPr>
          <p:nvPr/>
        </p:nvSpPr>
        <p:spPr bwMode="auto">
          <a:xfrm>
            <a:off x="539999" y="3861048"/>
            <a:ext cx="8424039" cy="193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Version amendée 2021</a:t>
            </a:r>
            <a:r>
              <a:rPr kumimoji="0" lang="fr-FR" altLang="fr-FR"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 </a:t>
            </a:r>
            <a:r>
              <a:rPr kumimoji="0" lang="fr-FR" altLang="fr-FR"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hlinkClick r:id="rId5"/>
              </a:rPr>
              <a:t>https://legalinstruments.oecd.org/fr/instruments/OECD-LEGAL-0347</a:t>
            </a:r>
            <a:r>
              <a:rPr kumimoji="0" lang="fr-FR" altLang="fr-FR"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  </a:t>
            </a:r>
          </a:p>
          <a:p>
            <a:pPr marL="180975" marR="0" lvl="0" indent="0" algn="l" defTabSz="914400" rtl="0" eaLnBrk="1" fontAlgn="auto" latinLnBrk="0" hangingPunct="1">
              <a:lnSpc>
                <a:spcPct val="110000"/>
              </a:lnSpc>
              <a:spcBef>
                <a:spcPts val="600"/>
              </a:spcBef>
              <a:spcAft>
                <a:spcPts val="0"/>
              </a:spcAft>
              <a:buClrTx/>
              <a:buSzTx/>
              <a:buFontTx/>
              <a:buNone/>
              <a:tabLst/>
              <a:defRPr/>
            </a:pPr>
            <a:r>
              <a:rPr kumimoji="0" lang="fr-FR" altLang="fr-FR" sz="2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 </a:t>
            </a:r>
            <a:r>
              <a:rPr kumimoji="0" lang="fr-FR" altLang="fr-FR" sz="2200" b="0" i="1"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Autres objets numériques pertinents : </a:t>
            </a:r>
            <a:r>
              <a:rPr kumimoji="0" lang="fr-FR" altLang="fr-FR" sz="2200" b="0" i="1" u="none" strike="noStrike" kern="1200" cap="none" spc="0" normalizeH="0" baseline="0" noProof="0" dirty="0">
                <a:ln>
                  <a:noFill/>
                </a:ln>
                <a:solidFill>
                  <a:srgbClr val="0066FF"/>
                </a:solidFill>
                <a:effectLst/>
                <a:uLnTx/>
                <a:uFillTx/>
                <a:latin typeface="Arial"/>
                <a:ea typeface="MS PGothic" panose="020B0600070205080204" pitchFamily="34" charset="-128"/>
                <a:cs typeface="+mn-cs"/>
              </a:rPr>
              <a:t>modèles, codes, logiciels, algorithmes</a:t>
            </a:r>
            <a:r>
              <a:rPr kumimoji="0" lang="fr-FR" altLang="fr-FR" sz="2200" b="0" i="1"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 </a:t>
            </a:r>
            <a:r>
              <a:rPr kumimoji="0" lang="fr-FR" altLang="fr-FR" sz="2200" b="0" i="1" u="none" strike="noStrike" kern="1200" cap="none" spc="0" normalizeH="0" baseline="0" noProof="0" dirty="0">
                <a:ln>
                  <a:noFill/>
                </a:ln>
                <a:solidFill>
                  <a:srgbClr val="0066FF"/>
                </a:solidFill>
                <a:effectLst/>
                <a:uLnTx/>
                <a:uFillTx/>
                <a:latin typeface="Arial"/>
                <a:ea typeface="MS PGothic" panose="020B0600070205080204" pitchFamily="34" charset="-128"/>
                <a:cs typeface="+mn-cs"/>
              </a:rPr>
              <a:t>flux de travail, …. issus de la recherche financée en tout ou partie sur fonds publics </a:t>
            </a:r>
            <a:r>
              <a:rPr kumimoji="0" lang="fr-FR" altLang="fr-FR" sz="2200" b="0" i="1"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et utilisés dans le cadre de travaux de recherche et de développement. </a:t>
            </a:r>
            <a:r>
              <a:rPr kumimoji="0" lang="fr-FR" altLang="fr-FR" sz="2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 </a:t>
            </a:r>
            <a:endParaRPr kumimoji="0" lang="fr-FR" altLang="fr-FR" sz="2200" b="0" i="0" u="none" strike="noStrike" kern="1200" cap="none" spc="0" normalizeH="0" baseline="0" noProof="0" dirty="0">
              <a:ln>
                <a:noFill/>
              </a:ln>
              <a:solidFill>
                <a:srgbClr val="1D4C8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0" name="Image 9">
            <a:extLst>
              <a:ext uri="{FF2B5EF4-FFF2-40B4-BE49-F238E27FC236}">
                <a16:creationId xmlns:a16="http://schemas.microsoft.com/office/drawing/2014/main" id="{EBFF7B86-1F5F-4789-8E6C-BD421E1A2CDB}"/>
              </a:ext>
            </a:extLst>
          </p:cNvPr>
          <p:cNvPicPr>
            <a:picLocks noChangeAspect="1"/>
          </p:cNvPicPr>
          <p:nvPr/>
        </p:nvPicPr>
        <p:blipFill>
          <a:blip r:embed="rId6"/>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670651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65713" y="939799"/>
            <a:ext cx="8201114" cy="5683406"/>
          </a:xfrm>
        </p:spPr>
        <p:txBody>
          <a:bodyPr>
            <a:noAutofit/>
          </a:bodyPr>
          <a:lstStyle/>
          <a:p>
            <a:pPr marL="457200" lvl="1" indent="-457200" algn="just" defTabSz="914400">
              <a:spcBef>
                <a:spcPts val="600"/>
              </a:spcBef>
              <a:buFont typeface="Wingdings" panose="05000000000000000000" pitchFamily="2" charset="2"/>
              <a:buChar char="§"/>
              <a:defRPr/>
            </a:pPr>
            <a:r>
              <a:rPr lang="fr-FR" sz="2000" dirty="0">
                <a:solidFill>
                  <a:srgbClr val="0066FF"/>
                </a:solidFill>
                <a:cs typeface="Times New Roman"/>
              </a:rPr>
              <a:t>Données d'observation</a:t>
            </a:r>
          </a:p>
          <a:p>
            <a:pPr marL="0" lvl="1" indent="0">
              <a:spcBef>
                <a:spcPts val="0"/>
              </a:spcBef>
              <a:buNone/>
            </a:pPr>
            <a:r>
              <a:rPr lang="fr-FR" sz="1800" dirty="0">
                <a:latin typeface="Calibri" panose="020F0502020204030204" pitchFamily="34" charset="0"/>
              </a:rPr>
              <a:t>Capturées en temps réel, souvent uniques et  impossibles à reproduire. </a:t>
            </a:r>
          </a:p>
          <a:p>
            <a:pPr marL="0" lvl="1" indent="0">
              <a:spcBef>
                <a:spcPts val="0"/>
              </a:spcBef>
              <a:buNone/>
            </a:pPr>
            <a:r>
              <a:rPr lang="fr-FR" sz="1800" dirty="0">
                <a:latin typeface="Calibri" panose="020F0502020204030204" pitchFamily="34" charset="0"/>
              </a:rPr>
              <a:t>Ont vocation à être conservées de façon pérenne.</a:t>
            </a:r>
          </a:p>
          <a:p>
            <a:pPr marL="457200" lvl="1" indent="-457200" algn="just" defTabSz="914400">
              <a:spcBef>
                <a:spcPts val="1000"/>
              </a:spcBef>
              <a:buFont typeface="Wingdings" panose="05000000000000000000" pitchFamily="2" charset="2"/>
              <a:buChar char="§"/>
              <a:defRPr/>
            </a:pPr>
            <a:r>
              <a:rPr lang="fr-FR" sz="2000" dirty="0">
                <a:solidFill>
                  <a:srgbClr val="0066FF"/>
                </a:solidFill>
                <a:cs typeface="Times New Roman"/>
              </a:rPr>
              <a:t>Données expérimentales </a:t>
            </a:r>
            <a:r>
              <a:rPr lang="fr-FR" sz="1800" dirty="0">
                <a:cs typeface="Times New Roman"/>
              </a:rPr>
              <a:t>(labo ou terrain)</a:t>
            </a:r>
          </a:p>
          <a:p>
            <a:pPr marL="0" lvl="1" indent="0">
              <a:spcBef>
                <a:spcPts val="0"/>
              </a:spcBef>
              <a:buNone/>
            </a:pPr>
            <a:r>
              <a:rPr lang="fr-FR" sz="1800" dirty="0">
                <a:latin typeface="Calibri" panose="020F0502020204030204" pitchFamily="34" charset="0"/>
              </a:rPr>
              <a:t>Obtenues à partir d’équipements selon 1 méthodologie bien définie. </a:t>
            </a:r>
          </a:p>
          <a:p>
            <a:pPr marL="0" lvl="1" indent="0">
              <a:spcBef>
                <a:spcPts val="0"/>
              </a:spcBef>
              <a:buNone/>
            </a:pPr>
            <a:r>
              <a:rPr lang="fr-FR" sz="1800" dirty="0">
                <a:latin typeface="Calibri" panose="020F0502020204030204" pitchFamily="34" charset="0"/>
              </a:rPr>
              <a:t>Potentiellement reproductibles, mais à des coûts parfois prohibitifs. </a:t>
            </a:r>
          </a:p>
          <a:p>
            <a:pPr marL="457200" lvl="1" indent="-457200" algn="just" defTabSz="914400">
              <a:spcBef>
                <a:spcPts val="1000"/>
              </a:spcBef>
              <a:buFont typeface="Wingdings" panose="05000000000000000000" pitchFamily="2" charset="2"/>
              <a:buChar char="§"/>
              <a:defRPr/>
            </a:pPr>
            <a:r>
              <a:rPr lang="fr-FR" sz="2000" dirty="0">
                <a:solidFill>
                  <a:srgbClr val="0066FF"/>
                </a:solidFill>
                <a:cs typeface="Times New Roman"/>
              </a:rPr>
              <a:t>Données de simulation </a:t>
            </a:r>
            <a:r>
              <a:rPr lang="fr-FR" sz="1800" dirty="0">
                <a:cs typeface="Times New Roman"/>
              </a:rPr>
              <a:t>issues de modèles</a:t>
            </a:r>
          </a:p>
          <a:p>
            <a:pPr marL="0" lvl="1" indent="0">
              <a:spcBef>
                <a:spcPts val="0"/>
              </a:spcBef>
              <a:buNone/>
            </a:pPr>
            <a:r>
              <a:rPr lang="fr-FR" sz="1700" dirty="0">
                <a:latin typeface="Calibri" panose="020F0502020204030204" pitchFamily="34" charset="0"/>
              </a:rPr>
              <a:t>Généralement facilement reproductibles</a:t>
            </a:r>
          </a:p>
          <a:p>
            <a:pPr marL="457200" lvl="1" indent="-457200" algn="just" defTabSz="914400">
              <a:spcBef>
                <a:spcPts val="1000"/>
              </a:spcBef>
              <a:buFont typeface="Wingdings" panose="05000000000000000000" pitchFamily="2" charset="2"/>
              <a:buChar char="§"/>
              <a:defRPr/>
            </a:pPr>
            <a:r>
              <a:rPr lang="fr-FR" sz="2000" dirty="0">
                <a:solidFill>
                  <a:srgbClr val="0066FF"/>
                </a:solidFill>
                <a:cs typeface="Times New Roman"/>
              </a:rPr>
              <a:t>Données d’enquêtes   </a:t>
            </a:r>
          </a:p>
          <a:p>
            <a:pPr marL="0" lvl="1" indent="0">
              <a:spcBef>
                <a:spcPts val="0"/>
              </a:spcBef>
              <a:buNone/>
            </a:pPr>
            <a:r>
              <a:rPr lang="fr-FR" sz="1700" dirty="0">
                <a:latin typeface="Calibri" panose="020F0502020204030204" pitchFamily="34" charset="0"/>
              </a:rPr>
              <a:t>Souvent uniques, difficiles à reproduire</a:t>
            </a:r>
          </a:p>
          <a:p>
            <a:pPr marL="0" lvl="1" indent="0">
              <a:spcBef>
                <a:spcPts val="0"/>
              </a:spcBef>
              <a:buNone/>
            </a:pPr>
            <a:r>
              <a:rPr lang="fr-FR" sz="1700" dirty="0">
                <a:latin typeface="Calibri" panose="020F0502020204030204" pitchFamily="34" charset="0"/>
              </a:rPr>
              <a:t>Données quantitatives ou qualitatives</a:t>
            </a:r>
          </a:p>
          <a:p>
            <a:pPr marL="457200" lvl="1" indent="-457200" algn="just" defTabSz="914400">
              <a:spcBef>
                <a:spcPts val="1000"/>
              </a:spcBef>
              <a:buFont typeface="Wingdings" panose="05000000000000000000" pitchFamily="2" charset="2"/>
              <a:buChar char="§"/>
              <a:defRPr/>
            </a:pPr>
            <a:r>
              <a:rPr lang="fr-FR" sz="2000" dirty="0">
                <a:solidFill>
                  <a:srgbClr val="0066FF"/>
                </a:solidFill>
                <a:cs typeface="Times New Roman"/>
              </a:rPr>
              <a:t>Données extraites de documents existants</a:t>
            </a:r>
          </a:p>
          <a:p>
            <a:pPr marL="0" lvl="1" indent="0">
              <a:spcBef>
                <a:spcPts val="0"/>
              </a:spcBef>
              <a:buNone/>
            </a:pPr>
            <a:r>
              <a:rPr lang="fr-FR" sz="1700" i="1" dirty="0">
                <a:latin typeface="Calibri" panose="020F0502020204030204" pitchFamily="34" charset="0"/>
              </a:rPr>
              <a:t>Text and data </a:t>
            </a:r>
            <a:r>
              <a:rPr lang="fr-FR" sz="1700" i="1" dirty="0" err="1">
                <a:latin typeface="Calibri" panose="020F0502020204030204" pitchFamily="34" charset="0"/>
              </a:rPr>
              <a:t>mining</a:t>
            </a:r>
            <a:r>
              <a:rPr lang="fr-FR" sz="1700" i="1" dirty="0">
                <a:latin typeface="Calibri" panose="020F0502020204030204" pitchFamily="34" charset="0"/>
              </a:rPr>
              <a:t>. </a:t>
            </a:r>
            <a:r>
              <a:rPr lang="fr-FR" sz="1700" dirty="0">
                <a:latin typeface="Calibri" panose="020F0502020204030204" pitchFamily="34" charset="0"/>
              </a:rPr>
              <a:t>Dans ce cas, les « données » sont des documents.</a:t>
            </a:r>
          </a:p>
          <a:p>
            <a:pPr marL="457200" lvl="1" indent="-457200" algn="just" defTabSz="914400">
              <a:spcBef>
                <a:spcPts val="1000"/>
              </a:spcBef>
              <a:buFont typeface="Wingdings" panose="05000000000000000000" pitchFamily="2" charset="2"/>
              <a:buChar char="§"/>
              <a:defRPr/>
            </a:pPr>
            <a:r>
              <a:rPr lang="fr-FR" sz="2000" dirty="0">
                <a:solidFill>
                  <a:srgbClr val="0066FF"/>
                </a:solidFill>
                <a:cs typeface="Times New Roman"/>
              </a:rPr>
              <a:t>Codes sources, logiciels, modèles,… </a:t>
            </a:r>
          </a:p>
          <a:p>
            <a:pPr marL="457200" lvl="1" indent="-457200" algn="just" defTabSz="914400">
              <a:spcBef>
                <a:spcPts val="1000"/>
              </a:spcBef>
              <a:buFont typeface="Wingdings" panose="05000000000000000000" pitchFamily="2" charset="2"/>
              <a:buChar char="§"/>
              <a:defRPr/>
            </a:pPr>
            <a:r>
              <a:rPr lang="fr-FR" sz="2000" dirty="0">
                <a:solidFill>
                  <a:srgbClr val="FF0000"/>
                </a:solidFill>
                <a:cs typeface="Times New Roman"/>
              </a:rPr>
              <a:t>Pas des documents de projets, articles, carnets de laboratoire, …</a:t>
            </a:r>
            <a:endParaRPr lang="fr-FR" sz="2000" dirty="0"/>
          </a:p>
          <a:p>
            <a:pPr marL="0" lvl="1" indent="0">
              <a:buNone/>
            </a:pPr>
            <a:endParaRPr lang="fr-FR" sz="1200" dirty="0">
              <a:latin typeface="Calibri" panose="020F0502020204030204" pitchFamily="34" charset="0"/>
            </a:endParaRPr>
          </a:p>
          <a:p>
            <a:pPr marL="57150" indent="0">
              <a:buNone/>
            </a:pPr>
            <a:endParaRPr lang="fr-FR" sz="1200" dirty="0">
              <a:latin typeface="Calibri" panose="020F0502020204030204" pitchFamily="34" charset="0"/>
            </a:endParaRPr>
          </a:p>
        </p:txBody>
      </p:sp>
      <p:grpSp>
        <p:nvGrpSpPr>
          <p:cNvPr id="6" name="Groupe 5"/>
          <p:cNvGrpSpPr/>
          <p:nvPr/>
        </p:nvGrpSpPr>
        <p:grpSpPr>
          <a:xfrm>
            <a:off x="7092280" y="1916832"/>
            <a:ext cx="1129661" cy="1008112"/>
            <a:chOff x="6908224" y="2204864"/>
            <a:chExt cx="1129661" cy="1008112"/>
          </a:xfrm>
        </p:grpSpPr>
        <p:pic>
          <p:nvPicPr>
            <p:cNvPr id="4102" name="Picture 6" descr="D:\Mes donnees\Images\Data\F1.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24" y="2204864"/>
              <a:ext cx="1057652" cy="799849"/>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6908224" y="2982144"/>
              <a:ext cx="11296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rPr>
                <a:t>Séquence de gènes</a:t>
              </a:r>
            </a:p>
          </p:txBody>
        </p:sp>
      </p:grpSp>
      <p:grpSp>
        <p:nvGrpSpPr>
          <p:cNvPr id="4" name="Groupe 3"/>
          <p:cNvGrpSpPr/>
          <p:nvPr/>
        </p:nvGrpSpPr>
        <p:grpSpPr>
          <a:xfrm>
            <a:off x="6387805" y="2924944"/>
            <a:ext cx="1208531" cy="1008112"/>
            <a:chOff x="6901358" y="3356992"/>
            <a:chExt cx="1208531" cy="1008112"/>
          </a:xfrm>
        </p:grpSpPr>
        <p:pic>
          <p:nvPicPr>
            <p:cNvPr id="4106" name="Picture 10" descr="D:\Mes donnees\Images\Data\modelisation-clima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358" y="3356992"/>
              <a:ext cx="911002" cy="862691"/>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6948262" y="4134272"/>
              <a:ext cx="116162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rPr>
                <a:t>Modèle climatique</a:t>
              </a:r>
            </a:p>
          </p:txBody>
        </p:sp>
      </p:grpSp>
      <p:grpSp>
        <p:nvGrpSpPr>
          <p:cNvPr id="14" name="Groupe 13"/>
          <p:cNvGrpSpPr/>
          <p:nvPr/>
        </p:nvGrpSpPr>
        <p:grpSpPr>
          <a:xfrm>
            <a:off x="7932717" y="1454877"/>
            <a:ext cx="1368152" cy="2099999"/>
            <a:chOff x="7884368" y="2202389"/>
            <a:chExt cx="1368152" cy="2099999"/>
          </a:xfrm>
        </p:grpSpPr>
        <p:pic>
          <p:nvPicPr>
            <p:cNvPr id="4104" name="Picture 8" descr="D:\Mes donnees\Images\dispositif expérimental\sans_titre_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7469" y="2202389"/>
              <a:ext cx="708642" cy="1727738"/>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7884368" y="3933056"/>
              <a:ext cx="13681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rPr>
                <a:t>Résultats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rPr>
                <a:t>agronomiques</a:t>
              </a:r>
            </a:p>
          </p:txBody>
        </p:sp>
      </p:grpSp>
      <p:grpSp>
        <p:nvGrpSpPr>
          <p:cNvPr id="29" name="Groupe 28">
            <a:extLst>
              <a:ext uri="{FF2B5EF4-FFF2-40B4-BE49-F238E27FC236}">
                <a16:creationId xmlns:a16="http://schemas.microsoft.com/office/drawing/2014/main" id="{36D20509-F657-45F0-9D4D-3BB6A277F794}"/>
              </a:ext>
            </a:extLst>
          </p:cNvPr>
          <p:cNvGrpSpPr/>
          <p:nvPr/>
        </p:nvGrpSpPr>
        <p:grpSpPr>
          <a:xfrm>
            <a:off x="4994549" y="3429000"/>
            <a:ext cx="1161627" cy="1187065"/>
            <a:chOff x="6876256" y="908720"/>
            <a:chExt cx="963910" cy="1186358"/>
          </a:xfrm>
        </p:grpSpPr>
        <p:pic>
          <p:nvPicPr>
            <p:cNvPr id="33" name="Picture 2" descr="D:\Mes donnees\Images\Data\collecte_donnees_280.png">
              <a:extLst>
                <a:ext uri="{FF2B5EF4-FFF2-40B4-BE49-F238E27FC236}">
                  <a16:creationId xmlns:a16="http://schemas.microsoft.com/office/drawing/2014/main" id="{8307938D-524E-49F9-8A27-A3301CF9BD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908720"/>
              <a:ext cx="963910" cy="963910"/>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34DE6C80-DC7B-4BBB-B63B-70D0D175CF69}"/>
                </a:ext>
              </a:extLst>
            </p:cNvPr>
            <p:cNvSpPr txBox="1"/>
            <p:nvPr/>
          </p:nvSpPr>
          <p:spPr>
            <a:xfrm>
              <a:off x="6948263" y="1864246"/>
              <a:ext cx="86409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rPr>
                <a:t>enquêtes</a:t>
              </a:r>
            </a:p>
          </p:txBody>
        </p:sp>
      </p:grpSp>
      <p:pic>
        <p:nvPicPr>
          <p:cNvPr id="16" name="Image 15">
            <a:extLst>
              <a:ext uri="{FF2B5EF4-FFF2-40B4-BE49-F238E27FC236}">
                <a16:creationId xmlns:a16="http://schemas.microsoft.com/office/drawing/2014/main" id="{C89AA576-9E49-4269-B4A8-663C2A6C4C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7815" y="238967"/>
            <a:ext cx="708641" cy="1061996"/>
          </a:xfrm>
          <a:prstGeom prst="rect">
            <a:avLst/>
          </a:prstGeom>
        </p:spPr>
      </p:pic>
      <p:grpSp>
        <p:nvGrpSpPr>
          <p:cNvPr id="12" name="Groupe 11"/>
          <p:cNvGrpSpPr/>
          <p:nvPr/>
        </p:nvGrpSpPr>
        <p:grpSpPr>
          <a:xfrm>
            <a:off x="7218483" y="774159"/>
            <a:ext cx="881909" cy="1021115"/>
            <a:chOff x="8028384" y="967892"/>
            <a:chExt cx="1008111" cy="1135570"/>
          </a:xfrm>
        </p:grpSpPr>
        <p:pic>
          <p:nvPicPr>
            <p:cNvPr id="4101" name="Picture 5" descr="D:\Mes donnees\Images\Data\mars_télédétection_image1.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1831" y="967892"/>
              <a:ext cx="819919" cy="90473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028384" y="1872630"/>
              <a:ext cx="100811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rPr>
                <a:t>télédétection</a:t>
              </a:r>
            </a:p>
          </p:txBody>
        </p:sp>
      </p:grpSp>
      <p:grpSp>
        <p:nvGrpSpPr>
          <p:cNvPr id="7" name="Groupe 6">
            <a:extLst>
              <a:ext uri="{FF2B5EF4-FFF2-40B4-BE49-F238E27FC236}">
                <a16:creationId xmlns:a16="http://schemas.microsoft.com/office/drawing/2014/main" id="{474C29BF-4FB2-47A4-99CB-D7C6903B31B4}"/>
              </a:ext>
            </a:extLst>
          </p:cNvPr>
          <p:cNvGrpSpPr/>
          <p:nvPr/>
        </p:nvGrpSpPr>
        <p:grpSpPr>
          <a:xfrm>
            <a:off x="6977020" y="4149080"/>
            <a:ext cx="1987468" cy="1283743"/>
            <a:chOff x="6977020" y="4437112"/>
            <a:chExt cx="1987468" cy="1283743"/>
          </a:xfrm>
        </p:grpSpPr>
        <p:sp>
          <p:nvSpPr>
            <p:cNvPr id="22" name="ZoneTexte 21"/>
            <p:cNvSpPr txBox="1"/>
            <p:nvPr/>
          </p:nvSpPr>
          <p:spPr>
            <a:xfrm>
              <a:off x="7103169" y="5490023"/>
              <a:ext cx="17292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rPr>
                <a:t>Données biblio - Data </a:t>
              </a:r>
              <a:r>
                <a:rPr kumimoji="0" lang="fr-FR" sz="900" b="1" i="1" u="none" strike="noStrike" kern="1200" cap="none" spc="0" normalizeH="0" baseline="0" noProof="0" dirty="0" err="1">
                  <a:ln>
                    <a:noFill/>
                  </a:ln>
                  <a:solidFill>
                    <a:srgbClr val="F79646">
                      <a:lumMod val="75000"/>
                    </a:srgbClr>
                  </a:solidFill>
                  <a:effectLst/>
                  <a:uLnTx/>
                  <a:uFillTx/>
                  <a:latin typeface="Calibri"/>
                  <a:ea typeface="+mn-ea"/>
                  <a:cs typeface="+mn-cs"/>
                </a:rPr>
                <a:t>mining</a:t>
              </a:r>
              <a:endParaRPr kumimoji="0" lang="fr-FR" sz="900" b="1" i="1" u="none" strike="noStrike" kern="1200" cap="none" spc="0" normalizeH="0" baseline="0" noProof="0" dirty="0">
                <a:ln>
                  <a:noFill/>
                </a:ln>
                <a:solidFill>
                  <a:srgbClr val="F79646">
                    <a:lumMod val="75000"/>
                  </a:srgbClr>
                </a:solidFill>
                <a:effectLst/>
                <a:uLnTx/>
                <a:uFillTx/>
                <a:latin typeface="Calibri"/>
                <a:ea typeface="+mn-ea"/>
                <a:cs typeface="+mn-cs"/>
              </a:endParaRPr>
            </a:p>
          </p:txBody>
        </p:sp>
        <p:pic>
          <p:nvPicPr>
            <p:cNvPr id="3" name="Image 2">
              <a:extLst>
                <a:ext uri="{FF2B5EF4-FFF2-40B4-BE49-F238E27FC236}">
                  <a16:creationId xmlns:a16="http://schemas.microsoft.com/office/drawing/2014/main" id="{EF2EB4FE-38F2-478D-8F08-626FBD762FD4}"/>
                </a:ext>
              </a:extLst>
            </p:cNvPr>
            <p:cNvPicPr>
              <a:picLocks noChangeAspect="1"/>
            </p:cNvPicPr>
            <p:nvPr/>
          </p:nvPicPr>
          <p:blipFill>
            <a:blip r:embed="rId9"/>
            <a:stretch>
              <a:fillRect/>
            </a:stretch>
          </p:blipFill>
          <p:spPr>
            <a:xfrm>
              <a:off x="6977020" y="4437112"/>
              <a:ext cx="1987468" cy="1079086"/>
            </a:xfrm>
            <a:prstGeom prst="rect">
              <a:avLst/>
            </a:prstGeom>
          </p:spPr>
        </p:pic>
      </p:grpSp>
      <p:sp>
        <p:nvSpPr>
          <p:cNvPr id="25" name="Titre 1">
            <a:extLst>
              <a:ext uri="{FF2B5EF4-FFF2-40B4-BE49-F238E27FC236}">
                <a16:creationId xmlns:a16="http://schemas.microsoft.com/office/drawing/2014/main" id="{EB4C48D9-CC23-4825-A85F-D5268F839844}"/>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Données de recherche</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pic>
        <p:nvPicPr>
          <p:cNvPr id="24" name="Image 23">
            <a:extLst>
              <a:ext uri="{FF2B5EF4-FFF2-40B4-BE49-F238E27FC236}">
                <a16:creationId xmlns:a16="http://schemas.microsoft.com/office/drawing/2014/main" id="{08879646-4D92-4FFA-8477-62795F2C5DF7}"/>
              </a:ext>
            </a:extLst>
          </p:cNvPr>
          <p:cNvPicPr>
            <a:picLocks noChangeAspect="1"/>
          </p:cNvPicPr>
          <p:nvPr/>
        </p:nvPicPr>
        <p:blipFill>
          <a:blip r:embed="rId10"/>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364871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3C7B7F8-7878-4F19-9F36-962C00124B33}"/>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Métadonnées</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pic>
        <p:nvPicPr>
          <p:cNvPr id="10" name="Image 9">
            <a:extLst>
              <a:ext uri="{FF2B5EF4-FFF2-40B4-BE49-F238E27FC236}">
                <a16:creationId xmlns:a16="http://schemas.microsoft.com/office/drawing/2014/main" id="{D24F2886-F99E-4284-9518-1B1E4848F96F}"/>
              </a:ext>
            </a:extLst>
          </p:cNvPr>
          <p:cNvPicPr>
            <a:picLocks noChangeAspect="1"/>
          </p:cNvPicPr>
          <p:nvPr/>
        </p:nvPicPr>
        <p:blipFill>
          <a:blip r:embed="rId3"/>
          <a:stretch>
            <a:fillRect/>
          </a:stretch>
        </p:blipFill>
        <p:spPr>
          <a:xfrm>
            <a:off x="8172530" y="6445161"/>
            <a:ext cx="917761" cy="323302"/>
          </a:xfrm>
          <a:prstGeom prst="rect">
            <a:avLst/>
          </a:prstGeom>
        </p:spPr>
      </p:pic>
      <p:graphicFrame>
        <p:nvGraphicFramePr>
          <p:cNvPr id="7" name="Tableau 6">
            <a:extLst>
              <a:ext uri="{FF2B5EF4-FFF2-40B4-BE49-F238E27FC236}">
                <a16:creationId xmlns:a16="http://schemas.microsoft.com/office/drawing/2014/main" id="{11F53811-B399-434D-AE18-A794A057D71A}"/>
              </a:ext>
            </a:extLst>
          </p:cNvPr>
          <p:cNvGraphicFramePr>
            <a:graphicFrameLocks noGrp="1"/>
          </p:cNvGraphicFramePr>
          <p:nvPr>
            <p:extLst/>
          </p:nvPr>
        </p:nvGraphicFramePr>
        <p:xfrm>
          <a:off x="4572000" y="2276872"/>
          <a:ext cx="3596588" cy="2687885"/>
        </p:xfrm>
        <a:graphic>
          <a:graphicData uri="http://schemas.openxmlformats.org/drawingml/2006/table">
            <a:tbl>
              <a:tblPr firstRow="1" bandRow="1">
                <a:tableStyleId>{5C22544A-7EE6-4342-B048-85BDC9FD1C3A}</a:tableStyleId>
              </a:tblPr>
              <a:tblGrid>
                <a:gridCol w="1679523">
                  <a:extLst>
                    <a:ext uri="{9D8B030D-6E8A-4147-A177-3AD203B41FA5}">
                      <a16:colId xmlns:a16="http://schemas.microsoft.com/office/drawing/2014/main" val="2138672321"/>
                    </a:ext>
                  </a:extLst>
                </a:gridCol>
                <a:gridCol w="1917065">
                  <a:extLst>
                    <a:ext uri="{9D8B030D-6E8A-4147-A177-3AD203B41FA5}">
                      <a16:colId xmlns:a16="http://schemas.microsoft.com/office/drawing/2014/main" val="317058854"/>
                    </a:ext>
                  </a:extLst>
                </a:gridCol>
              </a:tblGrid>
              <a:tr h="411525">
                <a:tc>
                  <a:txBody>
                    <a:bodyPr/>
                    <a:lstStyle/>
                    <a:p>
                      <a:pPr algn="l"/>
                      <a:r>
                        <a:rPr lang="fr-FR" sz="1200" b="1" dirty="0">
                          <a:solidFill>
                            <a:schemeClr val="tx1"/>
                          </a:solidFill>
                        </a:rPr>
                        <a:t>Titre</a:t>
                      </a:r>
                    </a:p>
                  </a:txBody>
                  <a:tcPr>
                    <a:solidFill>
                      <a:schemeClr val="accent6">
                        <a:lumMod val="40000"/>
                        <a:lumOff val="60000"/>
                      </a:schemeClr>
                    </a:solidFill>
                  </a:tcPr>
                </a:tc>
                <a:tc>
                  <a:txBody>
                    <a:bodyPr/>
                    <a:lstStyle/>
                    <a:p>
                      <a:pPr algn="l"/>
                      <a:r>
                        <a:rPr lang="fr-FR" sz="1200" b="1" dirty="0">
                          <a:solidFill>
                            <a:schemeClr val="tx1"/>
                          </a:solidFill>
                        </a:rPr>
                        <a:t>Oiseau roux</a:t>
                      </a:r>
                    </a:p>
                  </a:txBody>
                  <a:tcPr>
                    <a:solidFill>
                      <a:schemeClr val="accent6">
                        <a:lumMod val="40000"/>
                        <a:lumOff val="60000"/>
                      </a:schemeClr>
                    </a:solidFill>
                  </a:tcPr>
                </a:tc>
                <a:extLst>
                  <a:ext uri="{0D108BD9-81ED-4DB2-BD59-A6C34878D82A}">
                    <a16:rowId xmlns:a16="http://schemas.microsoft.com/office/drawing/2014/main" val="969613545"/>
                  </a:ext>
                </a:extLst>
              </a:tr>
              <a:tr h="303825">
                <a:tc>
                  <a:txBody>
                    <a:bodyPr/>
                    <a:lstStyle/>
                    <a:p>
                      <a:pPr algn="l"/>
                      <a:r>
                        <a:rPr lang="fr-FR" sz="1200" b="1" dirty="0">
                          <a:solidFill>
                            <a:schemeClr val="tx1"/>
                          </a:solidFill>
                        </a:rPr>
                        <a:t>Auteur</a:t>
                      </a:r>
                    </a:p>
                  </a:txBody>
                  <a:tcPr>
                    <a:solidFill>
                      <a:schemeClr val="accent6">
                        <a:lumMod val="40000"/>
                        <a:lumOff val="60000"/>
                      </a:schemeClr>
                    </a:solidFill>
                  </a:tcPr>
                </a:tc>
                <a:tc>
                  <a:txBody>
                    <a:bodyPr/>
                    <a:lstStyle/>
                    <a:p>
                      <a:pPr algn="l"/>
                      <a:r>
                        <a:rPr lang="fr-FR" sz="1200" b="1" dirty="0">
                          <a:solidFill>
                            <a:schemeClr val="tx1"/>
                          </a:solidFill>
                        </a:rPr>
                        <a:t>Emile Lucien</a:t>
                      </a:r>
                    </a:p>
                  </a:txBody>
                  <a:tcPr>
                    <a:solidFill>
                      <a:schemeClr val="accent6">
                        <a:lumMod val="40000"/>
                        <a:lumOff val="60000"/>
                      </a:schemeClr>
                    </a:solidFill>
                  </a:tcPr>
                </a:tc>
                <a:extLst>
                  <a:ext uri="{0D108BD9-81ED-4DB2-BD59-A6C34878D82A}">
                    <a16:rowId xmlns:a16="http://schemas.microsoft.com/office/drawing/2014/main" val="370309831"/>
                  </a:ext>
                </a:extLst>
              </a:tr>
              <a:tr h="379782">
                <a:tc>
                  <a:txBody>
                    <a:bodyPr/>
                    <a:lstStyle/>
                    <a:p>
                      <a:pPr algn="l"/>
                      <a:r>
                        <a:rPr lang="fr-FR" sz="1200" dirty="0"/>
                        <a:t>Appareil / modèle</a:t>
                      </a:r>
                    </a:p>
                  </a:txBody>
                  <a:tcPr>
                    <a:solidFill>
                      <a:schemeClr val="accent1">
                        <a:lumMod val="40000"/>
                        <a:lumOff val="60000"/>
                      </a:schemeClr>
                    </a:solidFill>
                  </a:tcPr>
                </a:tc>
                <a:tc>
                  <a:txBody>
                    <a:bodyPr/>
                    <a:lstStyle/>
                    <a:p>
                      <a:pPr algn="l"/>
                      <a:r>
                        <a:rPr lang="fr-FR" sz="1200" dirty="0"/>
                        <a:t>Canon EOS</a:t>
                      </a:r>
                    </a:p>
                  </a:txBody>
                  <a:tcPr>
                    <a:solidFill>
                      <a:schemeClr val="accent1">
                        <a:lumMod val="40000"/>
                        <a:lumOff val="60000"/>
                      </a:schemeClr>
                    </a:solidFill>
                  </a:tcPr>
                </a:tc>
                <a:extLst>
                  <a:ext uri="{0D108BD9-81ED-4DB2-BD59-A6C34878D82A}">
                    <a16:rowId xmlns:a16="http://schemas.microsoft.com/office/drawing/2014/main" val="576868615"/>
                  </a:ext>
                </a:extLst>
              </a:tr>
              <a:tr h="325899">
                <a:tc>
                  <a:txBody>
                    <a:bodyPr/>
                    <a:lstStyle/>
                    <a:p>
                      <a:pPr algn="l"/>
                      <a:r>
                        <a:rPr lang="fr-FR" sz="1200" dirty="0"/>
                        <a:t>Format</a:t>
                      </a:r>
                    </a:p>
                  </a:txBody>
                  <a:tcPr>
                    <a:solidFill>
                      <a:schemeClr val="accent1">
                        <a:lumMod val="40000"/>
                        <a:lumOff val="60000"/>
                      </a:schemeClr>
                    </a:solidFill>
                  </a:tcPr>
                </a:tc>
                <a:tc>
                  <a:txBody>
                    <a:bodyPr/>
                    <a:lstStyle/>
                    <a:p>
                      <a:pPr algn="l"/>
                      <a:r>
                        <a:rPr lang="fr-FR" sz="1200" dirty="0"/>
                        <a:t>jpg</a:t>
                      </a:r>
                    </a:p>
                  </a:txBody>
                  <a:tcPr>
                    <a:solidFill>
                      <a:schemeClr val="accent1">
                        <a:lumMod val="40000"/>
                        <a:lumOff val="60000"/>
                      </a:schemeClr>
                    </a:solidFill>
                  </a:tcPr>
                </a:tc>
                <a:extLst>
                  <a:ext uri="{0D108BD9-81ED-4DB2-BD59-A6C34878D82A}">
                    <a16:rowId xmlns:a16="http://schemas.microsoft.com/office/drawing/2014/main" val="3249112498"/>
                  </a:ext>
                </a:extLst>
              </a:tr>
              <a:tr h="317343">
                <a:tc>
                  <a:txBody>
                    <a:bodyPr/>
                    <a:lstStyle/>
                    <a:p>
                      <a:pPr algn="l"/>
                      <a:r>
                        <a:rPr lang="fr-FR" sz="1200" dirty="0"/>
                        <a:t>Temps d’exposition</a:t>
                      </a:r>
                    </a:p>
                  </a:txBody>
                  <a:tcPr>
                    <a:solidFill>
                      <a:schemeClr val="accent4">
                        <a:lumMod val="40000"/>
                        <a:lumOff val="60000"/>
                      </a:schemeClr>
                    </a:solidFill>
                  </a:tcPr>
                </a:tc>
                <a:tc>
                  <a:txBody>
                    <a:bodyPr/>
                    <a:lstStyle/>
                    <a:p>
                      <a:pPr algn="l"/>
                      <a:r>
                        <a:rPr lang="fr-FR" sz="1200" dirty="0"/>
                        <a:t>1/120 secondes</a:t>
                      </a:r>
                    </a:p>
                  </a:txBody>
                  <a:tcPr>
                    <a:solidFill>
                      <a:schemeClr val="accent4">
                        <a:lumMod val="40000"/>
                        <a:lumOff val="60000"/>
                      </a:schemeClr>
                    </a:solidFill>
                  </a:tcPr>
                </a:tc>
                <a:extLst>
                  <a:ext uri="{0D108BD9-81ED-4DB2-BD59-A6C34878D82A}">
                    <a16:rowId xmlns:a16="http://schemas.microsoft.com/office/drawing/2014/main" val="2628439318"/>
                  </a:ext>
                </a:extLst>
              </a:tr>
              <a:tr h="310118">
                <a:tc>
                  <a:txBody>
                    <a:bodyPr/>
                    <a:lstStyle/>
                    <a:p>
                      <a:pPr algn="l"/>
                      <a:r>
                        <a:rPr lang="fr-FR" sz="1200" dirty="0"/>
                        <a:t>Focale</a:t>
                      </a:r>
                    </a:p>
                  </a:txBody>
                  <a:tcPr>
                    <a:solidFill>
                      <a:schemeClr val="accent4">
                        <a:lumMod val="40000"/>
                        <a:lumOff val="60000"/>
                      </a:schemeClr>
                    </a:solidFill>
                  </a:tcPr>
                </a:tc>
                <a:tc>
                  <a:txBody>
                    <a:bodyPr/>
                    <a:lstStyle/>
                    <a:p>
                      <a:pPr algn="l"/>
                      <a:r>
                        <a:rPr lang="fr-FR" sz="1200" dirty="0"/>
                        <a:t>F/4.5</a:t>
                      </a:r>
                    </a:p>
                  </a:txBody>
                  <a:tcPr>
                    <a:solidFill>
                      <a:schemeClr val="accent4">
                        <a:lumMod val="40000"/>
                        <a:lumOff val="60000"/>
                      </a:schemeClr>
                    </a:solidFill>
                  </a:tcPr>
                </a:tc>
                <a:extLst>
                  <a:ext uri="{0D108BD9-81ED-4DB2-BD59-A6C34878D82A}">
                    <a16:rowId xmlns:a16="http://schemas.microsoft.com/office/drawing/2014/main" val="3751451082"/>
                  </a:ext>
                </a:extLst>
              </a:tr>
              <a:tr h="303825">
                <a:tc>
                  <a:txBody>
                    <a:bodyPr/>
                    <a:lstStyle/>
                    <a:p>
                      <a:pPr algn="l"/>
                      <a:r>
                        <a:rPr lang="fr-FR" sz="1200" dirty="0"/>
                        <a:t>Distance focale</a:t>
                      </a:r>
                    </a:p>
                  </a:txBody>
                  <a:tcPr>
                    <a:solidFill>
                      <a:schemeClr val="accent4">
                        <a:lumMod val="40000"/>
                        <a:lumOff val="60000"/>
                      </a:schemeClr>
                    </a:solidFill>
                  </a:tcPr>
                </a:tc>
                <a:tc>
                  <a:txBody>
                    <a:bodyPr/>
                    <a:lstStyle/>
                    <a:p>
                      <a:pPr algn="l"/>
                      <a:r>
                        <a:rPr lang="fr-FR" sz="1200" dirty="0"/>
                        <a:t>46 mm</a:t>
                      </a:r>
                    </a:p>
                  </a:txBody>
                  <a:tcPr>
                    <a:solidFill>
                      <a:schemeClr val="accent4">
                        <a:lumMod val="40000"/>
                        <a:lumOff val="60000"/>
                      </a:schemeClr>
                    </a:solidFill>
                  </a:tcPr>
                </a:tc>
                <a:extLst>
                  <a:ext uri="{0D108BD9-81ED-4DB2-BD59-A6C34878D82A}">
                    <a16:rowId xmlns:a16="http://schemas.microsoft.com/office/drawing/2014/main" val="4283610943"/>
                  </a:ext>
                </a:extLst>
              </a:tr>
              <a:tr h="335568">
                <a:tc>
                  <a:txBody>
                    <a:bodyPr/>
                    <a:lstStyle/>
                    <a:p>
                      <a:pPr marL="0" algn="l" defTabSz="457200" rtl="0" eaLnBrk="1" latinLnBrk="0" hangingPunct="1"/>
                      <a:r>
                        <a:rPr lang="fr-FR" sz="1200" kern="1200" dirty="0">
                          <a:solidFill>
                            <a:schemeClr val="dk1"/>
                          </a:solidFill>
                          <a:latin typeface="+mn-lt"/>
                          <a:ea typeface="+mn-ea"/>
                          <a:cs typeface="+mn-cs"/>
                        </a:rPr>
                        <a:t>Date </a:t>
                      </a:r>
                    </a:p>
                  </a:txBody>
                  <a:tcPr>
                    <a:solidFill>
                      <a:schemeClr val="bg1">
                        <a:lumMod val="85000"/>
                      </a:schemeClr>
                    </a:solidFill>
                  </a:tcPr>
                </a:tc>
                <a:tc>
                  <a:txBody>
                    <a:bodyPr/>
                    <a:lstStyle/>
                    <a:p>
                      <a:pPr marL="0" algn="l" defTabSz="457200" rtl="0" eaLnBrk="1" latinLnBrk="0" hangingPunct="1"/>
                      <a:r>
                        <a:rPr lang="fr-FR" sz="1200" kern="1200" dirty="0">
                          <a:solidFill>
                            <a:schemeClr val="dk1"/>
                          </a:solidFill>
                          <a:latin typeface="+mn-lt"/>
                          <a:ea typeface="+mn-ea"/>
                          <a:cs typeface="+mn-cs"/>
                        </a:rPr>
                        <a:t>2020/06/12</a:t>
                      </a:r>
                    </a:p>
                  </a:txBody>
                  <a:tcPr>
                    <a:solidFill>
                      <a:schemeClr val="bg1">
                        <a:lumMod val="85000"/>
                      </a:schemeClr>
                    </a:solidFill>
                  </a:tcPr>
                </a:tc>
                <a:extLst>
                  <a:ext uri="{0D108BD9-81ED-4DB2-BD59-A6C34878D82A}">
                    <a16:rowId xmlns:a16="http://schemas.microsoft.com/office/drawing/2014/main" val="2373250572"/>
                  </a:ext>
                </a:extLst>
              </a:tr>
            </a:tbl>
          </a:graphicData>
        </a:graphic>
      </p:graphicFrame>
      <p:sp>
        <p:nvSpPr>
          <p:cNvPr id="9" name="ZoneTexte 8">
            <a:extLst>
              <a:ext uri="{FF2B5EF4-FFF2-40B4-BE49-F238E27FC236}">
                <a16:creationId xmlns:a16="http://schemas.microsoft.com/office/drawing/2014/main" id="{5110B4B6-9A02-43A4-BC7E-434316EC5F8A}"/>
              </a:ext>
            </a:extLst>
          </p:cNvPr>
          <p:cNvSpPr txBox="1"/>
          <p:nvPr/>
        </p:nvSpPr>
        <p:spPr>
          <a:xfrm>
            <a:off x="4644008" y="4964757"/>
            <a:ext cx="3600400" cy="914400"/>
          </a:xfrm>
          <a:prstGeom prst="rect">
            <a:avLst/>
          </a:prstGeom>
        </p:spPr>
        <p:txBody>
          <a:bodyPr vert="horz" wrap="none" lIns="91440" tIns="45720" rIns="91440" bIns="45720" rtlCol="0">
            <a:normAutofit/>
          </a:bodyPr>
          <a:lstStyle/>
          <a:p>
            <a:pPr marL="720725" marR="0" lvl="0" indent="0" algn="l"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Métadonnées</a:t>
            </a:r>
          </a:p>
        </p:txBody>
      </p:sp>
      <p:sp>
        <p:nvSpPr>
          <p:cNvPr id="12" name="Espace réservé du contenu 1">
            <a:extLst>
              <a:ext uri="{FF2B5EF4-FFF2-40B4-BE49-F238E27FC236}">
                <a16:creationId xmlns:a16="http://schemas.microsoft.com/office/drawing/2014/main" id="{3F85FEEE-8792-4F93-B7FD-6F9C9C9CB157}"/>
              </a:ext>
            </a:extLst>
          </p:cNvPr>
          <p:cNvSpPr>
            <a:spLocks noGrp="1"/>
          </p:cNvSpPr>
          <p:nvPr>
            <p:ph idx="1"/>
          </p:nvPr>
        </p:nvSpPr>
        <p:spPr>
          <a:xfrm>
            <a:off x="540000" y="1080000"/>
            <a:ext cx="8424488" cy="914400"/>
          </a:xfrm>
          <a:ln>
            <a:noFill/>
          </a:ln>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marL="457200" lvl="1" indent="-457200" algn="just" defTabSz="914400">
              <a:lnSpc>
                <a:spcPct val="120000"/>
              </a:lnSpc>
              <a:spcBef>
                <a:spcPts val="600"/>
              </a:spcBef>
              <a:buFont typeface="Wingdings" panose="05000000000000000000" pitchFamily="2" charset="2"/>
              <a:buChar char="§"/>
              <a:defRPr/>
            </a:pPr>
            <a:r>
              <a:rPr lang="fr-FR" sz="9600" dirty="0">
                <a:solidFill>
                  <a:srgbClr val="0066FF"/>
                </a:solidFill>
                <a:cs typeface="Times New Roman"/>
              </a:rPr>
              <a:t>Métadonnées = informations qui accompagnent une donnée et permet de la comprendre et de l’interpréter</a:t>
            </a:r>
            <a:endParaRPr lang="fr-FR" sz="2200" dirty="0">
              <a:latin typeface="Calibri" panose="020F0502020204030204" pitchFamily="34" charset="0"/>
            </a:endParaRPr>
          </a:p>
        </p:txBody>
      </p:sp>
      <p:pic>
        <p:nvPicPr>
          <p:cNvPr id="13" name="Image 12">
            <a:extLst>
              <a:ext uri="{FF2B5EF4-FFF2-40B4-BE49-F238E27FC236}">
                <a16:creationId xmlns:a16="http://schemas.microsoft.com/office/drawing/2014/main" id="{CCB1C293-5AFC-440D-9944-E9E4F5BFB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64" y="2409810"/>
            <a:ext cx="3596588" cy="2415227"/>
          </a:xfrm>
          <a:prstGeom prst="rect">
            <a:avLst/>
          </a:prstGeom>
        </p:spPr>
      </p:pic>
      <p:sp>
        <p:nvSpPr>
          <p:cNvPr id="14" name="ZoneTexte 13">
            <a:extLst>
              <a:ext uri="{FF2B5EF4-FFF2-40B4-BE49-F238E27FC236}">
                <a16:creationId xmlns:a16="http://schemas.microsoft.com/office/drawing/2014/main" id="{128A7136-66D4-4F1C-94A8-0D3F218A7DD3}"/>
              </a:ext>
            </a:extLst>
          </p:cNvPr>
          <p:cNvSpPr txBox="1"/>
          <p:nvPr/>
        </p:nvSpPr>
        <p:spPr>
          <a:xfrm>
            <a:off x="2055532" y="5311871"/>
            <a:ext cx="3596588" cy="1645521"/>
          </a:xfrm>
          <a:prstGeom prst="rect">
            <a:avLst/>
          </a:prstGeom>
        </p:spPr>
        <p:txBody>
          <a:bodyPr vert="horz" wrap="none" lIns="91440" tIns="45720" rIns="91440" bIns="45720" rtlCol="0">
            <a:normAutofit fontScale="92500" lnSpcReduction="10000"/>
          </a:bodyPr>
          <a:lstStyle/>
          <a:p>
            <a:pPr marL="720725" marR="0" lvl="0" indent="0" algn="just"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Localisation ??</a:t>
            </a:r>
          </a:p>
          <a:p>
            <a:pPr marL="720725" marR="0" lvl="0" indent="0" algn="just"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Type d’habitat ??</a:t>
            </a:r>
          </a:p>
          <a:p>
            <a:pPr marL="720725" marR="0" lvl="0" indent="0" algn="just"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Taxonomie ??</a:t>
            </a:r>
          </a:p>
          <a:p>
            <a:pPr marL="720725" marR="0" lvl="0" indent="0" algn="just"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2400" b="0" i="0" u="none" strike="noStrike" kern="1200" cap="none" spc="0" normalizeH="0" baseline="0" noProof="0" dirty="0">
                <a:ln>
                  <a:noFill/>
                </a:ln>
                <a:solidFill>
                  <a:srgbClr val="0066FF"/>
                </a:solidFill>
                <a:effectLst/>
                <a:uLnTx/>
                <a:uFillTx/>
                <a:latin typeface="Arial"/>
                <a:ea typeface="+mn-ea"/>
                <a:cs typeface="Arial" panose="020B0604020202020204" pitchFamily="34" charset="0"/>
              </a:rPr>
              <a:t>….</a:t>
            </a:r>
          </a:p>
        </p:txBody>
      </p:sp>
    </p:spTree>
    <p:extLst>
      <p:ext uri="{BB962C8B-B14F-4D97-AF65-F5344CB8AC3E}">
        <p14:creationId xmlns:p14="http://schemas.microsoft.com/office/powerpoint/2010/main" val="113717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F71F6016-FD74-4BD0-90F2-98FA2DFC48DE}"/>
              </a:ext>
            </a:extLst>
          </p:cNvPr>
          <p:cNvGrpSpPr/>
          <p:nvPr/>
        </p:nvGrpSpPr>
        <p:grpSpPr>
          <a:xfrm>
            <a:off x="6156176" y="1844824"/>
            <a:ext cx="2818785" cy="4612580"/>
            <a:chOff x="6315919" y="1983243"/>
            <a:chExt cx="2818785" cy="4612580"/>
          </a:xfrm>
        </p:grpSpPr>
        <p:sp>
          <p:nvSpPr>
            <p:cNvPr id="27" name="ZoneTexte 26"/>
            <p:cNvSpPr txBox="1"/>
            <p:nvPr/>
          </p:nvSpPr>
          <p:spPr>
            <a:xfrm>
              <a:off x="6537559" y="4287499"/>
              <a:ext cx="2442656"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Couverture spatiale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Couverture temporelle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Station météo (nom,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Humidité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Précipitations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Rayonnement global </a:t>
              </a:r>
            </a:p>
          </p:txBody>
        </p:sp>
        <p:sp>
          <p:nvSpPr>
            <p:cNvPr id="29" name="ZoneTexte 28">
              <a:extLst>
                <a:ext uri="{FF2B5EF4-FFF2-40B4-BE49-F238E27FC236}">
                  <a16:creationId xmlns:a16="http://schemas.microsoft.com/office/drawing/2014/main" id="{84A496B0-2BE0-474D-87E9-C87D41E3BC38}"/>
                </a:ext>
              </a:extLst>
            </p:cNvPr>
            <p:cNvSpPr txBox="1"/>
            <p:nvPr/>
          </p:nvSpPr>
          <p:spPr>
            <a:xfrm>
              <a:off x="6315919" y="3711435"/>
              <a:ext cx="2818785" cy="584775"/>
            </a:xfrm>
            <a:prstGeom prst="rect">
              <a:avLst/>
            </a:prstGeom>
            <a:solidFill>
              <a:schemeClr val="accent2">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Climatologie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3"/>
                </a:rPr>
                <a:t>Climate and Forecast (CF) metadata </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919" y="1983243"/>
              <a:ext cx="2676525" cy="1704975"/>
            </a:xfrm>
            <a:prstGeom prst="rect">
              <a:avLst/>
            </a:prstGeom>
          </p:spPr>
        </p:pic>
      </p:grpSp>
      <p:sp>
        <p:nvSpPr>
          <p:cNvPr id="26" name="ZoneTexte 25">
            <a:extLst>
              <a:ext uri="{FF2B5EF4-FFF2-40B4-BE49-F238E27FC236}">
                <a16:creationId xmlns:a16="http://schemas.microsoft.com/office/drawing/2014/main" id="{6B0A2932-CBCB-43AF-845C-8E4425CDACEB}"/>
              </a:ext>
            </a:extLst>
          </p:cNvPr>
          <p:cNvSpPr txBox="1"/>
          <p:nvPr/>
        </p:nvSpPr>
        <p:spPr>
          <a:xfrm>
            <a:off x="467544" y="3861048"/>
            <a:ext cx="2198935" cy="24622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Localisation, période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Biosource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Environnement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  Serre, jardin, champs,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  CO2, humidité, lumière,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Mode de culture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Traitements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E</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chantillonnage</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Variables observées</a:t>
            </a:r>
          </a:p>
        </p:txBody>
      </p:sp>
      <p:grpSp>
        <p:nvGrpSpPr>
          <p:cNvPr id="20" name="Groupe 19">
            <a:extLst>
              <a:ext uri="{FF2B5EF4-FFF2-40B4-BE49-F238E27FC236}">
                <a16:creationId xmlns:a16="http://schemas.microsoft.com/office/drawing/2014/main" id="{49B0AC91-AD16-474E-8617-02607A34252D}"/>
              </a:ext>
            </a:extLst>
          </p:cNvPr>
          <p:cNvGrpSpPr/>
          <p:nvPr/>
        </p:nvGrpSpPr>
        <p:grpSpPr>
          <a:xfrm>
            <a:off x="3151121" y="1484784"/>
            <a:ext cx="2933047" cy="5112568"/>
            <a:chOff x="126785" y="933113"/>
            <a:chExt cx="2933047" cy="5112568"/>
          </a:xfrm>
        </p:grpSpPr>
        <p:sp>
          <p:nvSpPr>
            <p:cNvPr id="24" name="ZoneTexte 23"/>
            <p:cNvSpPr txBox="1"/>
            <p:nvPr/>
          </p:nvSpPr>
          <p:spPr>
            <a:xfrm>
              <a:off x="126785" y="3645024"/>
              <a:ext cx="2933047" cy="24006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Occurrences: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Taxonomie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   Classe-Ordre-Famille-Genre-Espèce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Localisation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  Pays, latitude, longitude, altitude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Période /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Type d’échantillon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   Spécimen vivant, fossilisé,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Sexe, Stade biologique</a:t>
              </a:r>
            </a:p>
          </p:txBody>
        </p:sp>
        <p:sp>
          <p:nvSpPr>
            <p:cNvPr id="25" name="ZoneTexte 24">
              <a:extLst>
                <a:ext uri="{FF2B5EF4-FFF2-40B4-BE49-F238E27FC236}">
                  <a16:creationId xmlns:a16="http://schemas.microsoft.com/office/drawing/2014/main" id="{20C96E2B-ABEF-4739-B99F-017D612CA73E}"/>
                </a:ext>
              </a:extLst>
            </p:cNvPr>
            <p:cNvSpPr txBox="1"/>
            <p:nvPr/>
          </p:nvSpPr>
          <p:spPr>
            <a:xfrm>
              <a:off x="827584" y="2996952"/>
              <a:ext cx="1349857" cy="646331"/>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Biodiversité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5"/>
                </a:rPr>
                <a:t>Darwin Core</a:t>
              </a:r>
              <a:endParaRPr kumimoji="0" lang="fr-FR" sz="1800" b="0" i="0" u="none" strike="noStrike" kern="1200" cap="none" spc="0" normalizeH="0" baseline="0" noProof="0" dirty="0">
                <a:ln>
                  <a:noFill/>
                </a:ln>
                <a:solidFill>
                  <a:srgbClr val="00B050"/>
                </a:solidFill>
                <a:effectLst/>
                <a:uLnTx/>
                <a:uFillTx/>
                <a:latin typeface="Calibri"/>
                <a:ea typeface="+mn-ea"/>
                <a:cs typeface="+mn-cs"/>
              </a:endParaRPr>
            </a:p>
          </p:txBody>
        </p:sp>
        <p:pic>
          <p:nvPicPr>
            <p:cNvPr id="28" name="Image 27">
              <a:extLst>
                <a:ext uri="{FF2B5EF4-FFF2-40B4-BE49-F238E27FC236}">
                  <a16:creationId xmlns:a16="http://schemas.microsoft.com/office/drawing/2014/main" id="{715A2A77-FEEF-4EED-9C87-6B3B031D7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421" y="933113"/>
              <a:ext cx="1531331" cy="2038543"/>
            </a:xfrm>
            <a:prstGeom prst="rect">
              <a:avLst/>
            </a:prstGeom>
          </p:spPr>
        </p:pic>
      </p:grpSp>
      <p:sp>
        <p:nvSpPr>
          <p:cNvPr id="30" name="Espace réservé du contenu 1">
            <a:extLst>
              <a:ext uri="{FF2B5EF4-FFF2-40B4-BE49-F238E27FC236}">
                <a16:creationId xmlns:a16="http://schemas.microsoft.com/office/drawing/2014/main" id="{EF014727-49F9-4607-B6AB-81E7EED371D8}"/>
              </a:ext>
            </a:extLst>
          </p:cNvPr>
          <p:cNvSpPr>
            <a:spLocks noGrp="1"/>
          </p:cNvSpPr>
          <p:nvPr>
            <p:ph idx="1"/>
          </p:nvPr>
        </p:nvSpPr>
        <p:spPr>
          <a:xfrm>
            <a:off x="540000" y="1080000"/>
            <a:ext cx="7992889" cy="832422"/>
          </a:xfrm>
          <a:ln>
            <a:noFill/>
          </a:ln>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marL="457200" lvl="1" indent="-457200" algn="just" defTabSz="914400">
              <a:lnSpc>
                <a:spcPct val="120000"/>
              </a:lnSpc>
              <a:spcBef>
                <a:spcPts val="600"/>
              </a:spcBef>
              <a:buFont typeface="Wingdings" panose="05000000000000000000" pitchFamily="2" charset="2"/>
              <a:buChar char="§"/>
              <a:defRPr/>
            </a:pPr>
            <a:r>
              <a:rPr lang="fr-FR" sz="9600" dirty="0">
                <a:solidFill>
                  <a:srgbClr val="0066FF"/>
                </a:solidFill>
                <a:cs typeface="Times New Roman"/>
              </a:rPr>
              <a:t>Standards de description des données définies par des communautés scientifiques</a:t>
            </a:r>
          </a:p>
          <a:p>
            <a:pPr marL="400050" lvl="2" indent="0">
              <a:buClr>
                <a:srgbClr val="FF66FF"/>
              </a:buClr>
              <a:buSzPct val="100000"/>
              <a:buNone/>
            </a:pPr>
            <a:r>
              <a:rPr lang="fr-FR" sz="5100" dirty="0">
                <a:latin typeface="Calibri" panose="020F0502020204030204" pitchFamily="34" charset="0"/>
              </a:rPr>
              <a:t>	</a:t>
            </a:r>
            <a:endParaRPr lang="fr-FR" sz="2200" dirty="0">
              <a:latin typeface="Calibri" panose="020F0502020204030204" pitchFamily="34" charset="0"/>
            </a:endParaRPr>
          </a:p>
          <a:p>
            <a:pPr marL="411163" lvl="1" indent="219075">
              <a:buClr>
                <a:srgbClr val="FF66FF"/>
              </a:buClr>
              <a:buSzPct val="100000"/>
              <a:buFont typeface="Wingdings" panose="05000000000000000000" pitchFamily="2" charset="2"/>
              <a:buChar char="Ø"/>
            </a:pPr>
            <a:endParaRPr lang="fr-FR" sz="2200" b="1" dirty="0">
              <a:solidFill>
                <a:schemeClr val="tx1"/>
              </a:solidFill>
              <a:latin typeface="Calibri" panose="020F0502020204030204" pitchFamily="34" charset="0"/>
            </a:endParaRPr>
          </a:p>
          <a:p>
            <a:pPr marL="411163" lvl="1" indent="0">
              <a:buClr>
                <a:srgbClr val="FF66FF"/>
              </a:buClr>
              <a:buSzPct val="100000"/>
              <a:buNone/>
            </a:pPr>
            <a:endParaRPr lang="fr-FR" sz="2200" dirty="0">
              <a:latin typeface="Calibri" panose="020F0502020204030204" pitchFamily="34" charset="0"/>
            </a:endParaRPr>
          </a:p>
        </p:txBody>
      </p:sp>
      <p:sp>
        <p:nvSpPr>
          <p:cNvPr id="18" name="Titre 1">
            <a:extLst>
              <a:ext uri="{FF2B5EF4-FFF2-40B4-BE49-F238E27FC236}">
                <a16:creationId xmlns:a16="http://schemas.microsoft.com/office/drawing/2014/main" id="{16F388E9-D843-41C8-AEB5-C4D230CED85E}"/>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Métadonnées disciplinaires</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pic>
        <p:nvPicPr>
          <p:cNvPr id="10" name="Image 9">
            <a:extLst>
              <a:ext uri="{FF2B5EF4-FFF2-40B4-BE49-F238E27FC236}">
                <a16:creationId xmlns:a16="http://schemas.microsoft.com/office/drawing/2014/main" id="{7E93F902-73FE-4E3D-913B-BEBC9F657B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723" y="1988840"/>
            <a:ext cx="2790117" cy="1255976"/>
          </a:xfrm>
          <a:prstGeom prst="rect">
            <a:avLst/>
          </a:prstGeom>
        </p:spPr>
      </p:pic>
      <p:sp>
        <p:nvSpPr>
          <p:cNvPr id="23" name="ZoneTexte 22">
            <a:extLst>
              <a:ext uri="{FF2B5EF4-FFF2-40B4-BE49-F238E27FC236}">
                <a16:creationId xmlns:a16="http://schemas.microsoft.com/office/drawing/2014/main" id="{6B75BDD6-D270-4D20-A47F-0AA7B2BEBB0C}"/>
              </a:ext>
            </a:extLst>
          </p:cNvPr>
          <p:cNvSpPr txBox="1"/>
          <p:nvPr/>
        </p:nvSpPr>
        <p:spPr>
          <a:xfrm>
            <a:off x="467544" y="3286725"/>
            <a:ext cx="2447978" cy="646331"/>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Phénotypage de plantes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8"/>
              </a:rPr>
              <a:t>MIAPPE</a:t>
            </a:r>
            <a:endParaRPr kumimoji="0" lang="fr-FR" sz="1800" b="0" i="0" u="none" strike="noStrike" kern="1200" cap="none" spc="0" normalizeH="0" baseline="0" noProof="0" dirty="0">
              <a:ln>
                <a:noFill/>
              </a:ln>
              <a:solidFill>
                <a:srgbClr val="00B050"/>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334759F3-49F2-437A-8D60-0F4F7C85ABD9}"/>
              </a:ext>
            </a:extLst>
          </p:cNvPr>
          <p:cNvPicPr>
            <a:picLocks noChangeAspect="1"/>
          </p:cNvPicPr>
          <p:nvPr/>
        </p:nvPicPr>
        <p:blipFill>
          <a:blip r:embed="rId9"/>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6913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
          <p:cNvSpPr>
            <a:spLocks noGrp="1"/>
          </p:cNvSpPr>
          <p:nvPr>
            <p:ph idx="1"/>
          </p:nvPr>
        </p:nvSpPr>
        <p:spPr>
          <a:xfrm>
            <a:off x="395535" y="908720"/>
            <a:ext cx="8694755" cy="5688632"/>
          </a:xfrm>
          <a:ln>
            <a:noFill/>
          </a:ln>
        </p:spPr>
        <p:style>
          <a:lnRef idx="2">
            <a:schemeClr val="accent1"/>
          </a:lnRef>
          <a:fillRef idx="1">
            <a:schemeClr val="lt1"/>
          </a:fillRef>
          <a:effectRef idx="0">
            <a:schemeClr val="accent1"/>
          </a:effectRef>
          <a:fontRef idx="minor">
            <a:schemeClr val="dk1"/>
          </a:fontRef>
        </p:style>
        <p:txBody>
          <a:bodyPr>
            <a:normAutofit/>
          </a:bodyPr>
          <a:lstStyle/>
          <a:p>
            <a:pPr marL="271463" lvl="1" indent="-271463" algn="just" defTabSz="914400">
              <a:spcBef>
                <a:spcPts val="600"/>
              </a:spcBef>
              <a:buFont typeface="Wingdings" panose="05000000000000000000" pitchFamily="2" charset="2"/>
              <a:buChar char="§"/>
              <a:defRPr/>
            </a:pPr>
            <a:r>
              <a:rPr lang="fr-FR" sz="2400" dirty="0">
                <a:solidFill>
                  <a:srgbClr val="0066FF"/>
                </a:solidFill>
                <a:cs typeface="Times New Roman"/>
              </a:rPr>
              <a:t>Un jeu de données (</a:t>
            </a:r>
            <a:r>
              <a:rPr lang="fr-FR" sz="2400" i="1" dirty="0" err="1">
                <a:solidFill>
                  <a:srgbClr val="0066FF"/>
                </a:solidFill>
                <a:cs typeface="Times New Roman"/>
              </a:rPr>
              <a:t>dataset</a:t>
            </a:r>
            <a:r>
              <a:rPr lang="fr-FR" sz="2400" dirty="0">
                <a:solidFill>
                  <a:srgbClr val="0066FF"/>
                </a:solidFill>
                <a:cs typeface="Times New Roman"/>
              </a:rPr>
              <a:t>) est défini par un ensemble de :</a:t>
            </a:r>
          </a:p>
          <a:p>
            <a:pPr marL="271463" lvl="1" indent="180975">
              <a:buClr>
                <a:srgbClr val="FF66FF"/>
              </a:buClr>
              <a:buSzPct val="100000"/>
              <a:buFont typeface="Wingdings" panose="05000000000000000000" pitchFamily="2" charset="2"/>
              <a:buChar char="Ø"/>
            </a:pPr>
            <a:r>
              <a:rPr lang="fr-FR" sz="2200" dirty="0">
                <a:latin typeface="Calibri" panose="020F0502020204030204" pitchFamily="34" charset="0"/>
              </a:rPr>
              <a:t>  D</a:t>
            </a:r>
            <a:r>
              <a:rPr lang="fr-FR" sz="2200" dirty="0">
                <a:solidFill>
                  <a:schemeClr val="tx1"/>
                </a:solidFill>
                <a:latin typeface="Calibri" panose="020F0502020204030204" pitchFamily="34" charset="0"/>
              </a:rPr>
              <a:t>onnées produites </a:t>
            </a:r>
            <a:r>
              <a:rPr lang="fr-FR" sz="1800" dirty="0">
                <a:solidFill>
                  <a:schemeClr val="tx1"/>
                </a:solidFill>
                <a:latin typeface="Calibri" panose="020F0502020204030204" pitchFamily="34" charset="0"/>
              </a:rPr>
              <a:t>de la </a:t>
            </a:r>
            <a:r>
              <a:rPr lang="fr-FR" sz="2200" dirty="0">
                <a:solidFill>
                  <a:schemeClr val="tx1"/>
                </a:solidFill>
                <a:latin typeface="Calibri" panose="020F0502020204030204" pitchFamily="34" charset="0"/>
              </a:rPr>
              <a:t>même façon : techniquement homogène</a:t>
            </a:r>
            <a:endParaRPr lang="fr-FR" sz="2200" dirty="0">
              <a:latin typeface="Calibri" panose="020F0502020204030204" pitchFamily="34" charset="0"/>
            </a:endParaRPr>
          </a:p>
        </p:txBody>
      </p:sp>
      <p:grpSp>
        <p:nvGrpSpPr>
          <p:cNvPr id="22" name="Groupe 21"/>
          <p:cNvGrpSpPr/>
          <p:nvPr/>
        </p:nvGrpSpPr>
        <p:grpSpPr>
          <a:xfrm>
            <a:off x="6660233" y="2780928"/>
            <a:ext cx="2088232" cy="1697225"/>
            <a:chOff x="249991" y="4427302"/>
            <a:chExt cx="2088232" cy="1697225"/>
          </a:xfrm>
        </p:grpSpPr>
        <p:pic>
          <p:nvPicPr>
            <p:cNvPr id="30" name="Picture 25" descr="D:\Mes donnees\Images\Agronomie\coupe_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91" y="4427302"/>
              <a:ext cx="2088232" cy="1697225"/>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1267313" y="5795454"/>
              <a:ext cx="10294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Carbone du s</a:t>
              </a:r>
              <a:r>
                <a:rPr kumimoji="0" lang="fr-FR" sz="1100" b="0" i="1" u="none" strike="noStrike" kern="1200" cap="none" spc="0" normalizeH="0" baseline="0" noProof="0" dirty="0" err="1">
                  <a:ln>
                    <a:noFill/>
                  </a:ln>
                  <a:solidFill>
                    <a:srgbClr val="F79646"/>
                  </a:solidFill>
                  <a:effectLst/>
                  <a:uLnTx/>
                  <a:uFillTx/>
                  <a:latin typeface="Calibri" panose="020F0502020204030204" pitchFamily="34" charset="0"/>
                  <a:ea typeface="+mn-ea"/>
                  <a:cs typeface="+mn-cs"/>
                </a:rPr>
                <a:t>ol</a:t>
              </a:r>
              <a:endPar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endParaRPr>
            </a:p>
          </p:txBody>
        </p:sp>
      </p:grpSp>
      <p:pic>
        <p:nvPicPr>
          <p:cNvPr id="35" name="Imag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18" y="3232841"/>
            <a:ext cx="1461736" cy="952343"/>
          </a:xfrm>
          <a:prstGeom prst="rect">
            <a:avLst/>
          </a:prstGeom>
        </p:spPr>
      </p:pic>
      <p:grpSp>
        <p:nvGrpSpPr>
          <p:cNvPr id="34" name="Groupe 33">
            <a:extLst>
              <a:ext uri="{FF2B5EF4-FFF2-40B4-BE49-F238E27FC236}">
                <a16:creationId xmlns:a16="http://schemas.microsoft.com/office/drawing/2014/main" id="{3EE6529A-B406-4CAF-8A77-340BBF41B073}"/>
              </a:ext>
            </a:extLst>
          </p:cNvPr>
          <p:cNvGrpSpPr/>
          <p:nvPr/>
        </p:nvGrpSpPr>
        <p:grpSpPr>
          <a:xfrm>
            <a:off x="2771800" y="3068960"/>
            <a:ext cx="1245031" cy="1397925"/>
            <a:chOff x="6876256" y="908720"/>
            <a:chExt cx="963910" cy="1186358"/>
          </a:xfrm>
        </p:grpSpPr>
        <p:pic>
          <p:nvPicPr>
            <p:cNvPr id="36" name="Picture 2" descr="D:\Mes donnees\Images\Data\collecte_donnees_280.png">
              <a:extLst>
                <a:ext uri="{FF2B5EF4-FFF2-40B4-BE49-F238E27FC236}">
                  <a16:creationId xmlns:a16="http://schemas.microsoft.com/office/drawing/2014/main" id="{9DC7B6B3-33EF-4A9C-BCCB-DC6BEF8733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908720"/>
              <a:ext cx="963910" cy="963910"/>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A07A6CDA-DEF1-4296-80AE-30EA32BE0DD4}"/>
                </a:ext>
              </a:extLst>
            </p:cNvPr>
            <p:cNvSpPr txBox="1"/>
            <p:nvPr/>
          </p:nvSpPr>
          <p:spPr>
            <a:xfrm>
              <a:off x="6948263" y="1864246"/>
              <a:ext cx="86409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lumMod val="75000"/>
                    </a:srgbClr>
                  </a:solidFill>
                  <a:effectLst/>
                  <a:uLnTx/>
                  <a:uFillTx/>
                  <a:latin typeface="Calibri"/>
                  <a:ea typeface="+mn-ea"/>
                  <a:cs typeface="+mn-cs"/>
                </a:rPr>
                <a:t>enquêtes</a:t>
              </a:r>
            </a:p>
          </p:txBody>
        </p:sp>
      </p:grpSp>
      <p:sp>
        <p:nvSpPr>
          <p:cNvPr id="38" name="ZoneTexte 37">
            <a:extLst>
              <a:ext uri="{FF2B5EF4-FFF2-40B4-BE49-F238E27FC236}">
                <a16:creationId xmlns:a16="http://schemas.microsoft.com/office/drawing/2014/main" id="{F5F330C6-9977-4B6F-85FB-3B121AE6B8AC}"/>
              </a:ext>
            </a:extLst>
          </p:cNvPr>
          <p:cNvSpPr txBox="1"/>
          <p:nvPr/>
        </p:nvSpPr>
        <p:spPr>
          <a:xfrm>
            <a:off x="683568" y="4175502"/>
            <a:ext cx="143661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Séquences génétiques</a:t>
            </a:r>
          </a:p>
        </p:txBody>
      </p:sp>
      <p:grpSp>
        <p:nvGrpSpPr>
          <p:cNvPr id="2" name="Groupe 1">
            <a:extLst>
              <a:ext uri="{FF2B5EF4-FFF2-40B4-BE49-F238E27FC236}">
                <a16:creationId xmlns:a16="http://schemas.microsoft.com/office/drawing/2014/main" id="{34026E78-342E-4AAE-9522-AE420EC5479B}"/>
              </a:ext>
            </a:extLst>
          </p:cNvPr>
          <p:cNvGrpSpPr/>
          <p:nvPr/>
        </p:nvGrpSpPr>
        <p:grpSpPr>
          <a:xfrm>
            <a:off x="4427984" y="3068960"/>
            <a:ext cx="1630704" cy="1368152"/>
            <a:chOff x="5004048" y="3068960"/>
            <a:chExt cx="1630704" cy="1368152"/>
          </a:xfrm>
        </p:grpSpPr>
        <p:pic>
          <p:nvPicPr>
            <p:cNvPr id="49" name="Imag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3068960"/>
              <a:ext cx="1630704" cy="1152128"/>
            </a:xfrm>
            <a:prstGeom prst="rect">
              <a:avLst/>
            </a:prstGeom>
          </p:spPr>
        </p:pic>
        <p:sp>
          <p:nvSpPr>
            <p:cNvPr id="40" name="ZoneTexte 39">
              <a:extLst>
                <a:ext uri="{FF2B5EF4-FFF2-40B4-BE49-F238E27FC236}">
                  <a16:creationId xmlns:a16="http://schemas.microsoft.com/office/drawing/2014/main" id="{2BFB6B1F-9CB6-41EE-BB72-188056D04287}"/>
                </a:ext>
              </a:extLst>
            </p:cNvPr>
            <p:cNvSpPr txBox="1"/>
            <p:nvPr/>
          </p:nvSpPr>
          <p:spPr>
            <a:xfrm>
              <a:off x="5225478" y="4175502"/>
              <a:ext cx="12907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Production agricole</a:t>
              </a:r>
            </a:p>
          </p:txBody>
        </p:sp>
      </p:grpSp>
      <p:grpSp>
        <p:nvGrpSpPr>
          <p:cNvPr id="16" name="Groupe 15">
            <a:extLst>
              <a:ext uri="{FF2B5EF4-FFF2-40B4-BE49-F238E27FC236}">
                <a16:creationId xmlns:a16="http://schemas.microsoft.com/office/drawing/2014/main" id="{D000E0A1-D5C9-4C94-ADDA-1B4761F54E73}"/>
              </a:ext>
            </a:extLst>
          </p:cNvPr>
          <p:cNvGrpSpPr/>
          <p:nvPr/>
        </p:nvGrpSpPr>
        <p:grpSpPr>
          <a:xfrm>
            <a:off x="395536" y="1830806"/>
            <a:ext cx="8784976" cy="4602952"/>
            <a:chOff x="395536" y="1830806"/>
            <a:chExt cx="8784976" cy="4602952"/>
          </a:xfrm>
        </p:grpSpPr>
        <p:grpSp>
          <p:nvGrpSpPr>
            <p:cNvPr id="11" name="Groupe 10"/>
            <p:cNvGrpSpPr/>
            <p:nvPr/>
          </p:nvGrpSpPr>
          <p:grpSpPr>
            <a:xfrm>
              <a:off x="395536" y="1830806"/>
              <a:ext cx="8784976" cy="4602952"/>
              <a:chOff x="395536" y="1830806"/>
              <a:chExt cx="8784976" cy="4602952"/>
            </a:xfrm>
          </p:grpSpPr>
          <p:sp>
            <p:nvSpPr>
              <p:cNvPr id="46" name="Espace réservé du contenu 1">
                <a:extLst>
                  <a:ext uri="{FF2B5EF4-FFF2-40B4-BE49-F238E27FC236}">
                    <a16:creationId xmlns:a16="http://schemas.microsoft.com/office/drawing/2014/main" id="{F55961AB-1AC6-45EB-A650-4806562B7769}"/>
                  </a:ext>
                </a:extLst>
              </p:cNvPr>
              <p:cNvSpPr txBox="1">
                <a:spLocks/>
              </p:cNvSpPr>
              <p:nvPr/>
            </p:nvSpPr>
            <p:spPr>
              <a:xfrm>
                <a:off x="395536" y="1830806"/>
                <a:ext cx="8424936" cy="1135808"/>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271463" marR="0" lvl="1" indent="211138" algn="l" defTabSz="914400" rtl="0" eaLnBrk="1" fontAlgn="auto" latinLnBrk="0" hangingPunct="1">
                  <a:lnSpc>
                    <a:spcPct val="100000"/>
                  </a:lnSpc>
                  <a:spcBef>
                    <a:spcPct val="20000"/>
                  </a:spcBef>
                  <a:spcAft>
                    <a:spcPts val="0"/>
                  </a:spcAft>
                  <a:buClr>
                    <a:srgbClr val="FF66FF"/>
                  </a:buClr>
                  <a:buSzPct val="100000"/>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Données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dont la valeur est liée à la combinaison de jeux de données</a:t>
                </a:r>
              </a:p>
              <a:p>
                <a:pPr marL="1096963" marR="0" lvl="2" indent="-285750" algn="l" defTabSz="914400" rtl="0" eaLnBrk="1" fontAlgn="auto" latinLnBrk="0" hangingPunct="1">
                  <a:lnSpc>
                    <a:spcPct val="100000"/>
                  </a:lnSpc>
                  <a:spcBef>
                    <a:spcPct val="200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obtenus par diverses techniques : techniquement hétérogènes</a:t>
                </a:r>
              </a:p>
              <a:p>
                <a:pPr marL="1096963" marR="0" lvl="2" indent="-285750" algn="l" defTabSz="914400" rtl="0" eaLnBrk="1" fontAlgn="auto" latinLnBrk="0" hangingPunct="1">
                  <a:lnSpc>
                    <a:spcPct val="100000"/>
                  </a:lnSpc>
                  <a:spcBef>
                    <a:spcPct val="20000"/>
                  </a:spcBef>
                  <a:spcAft>
                    <a:spcPts val="0"/>
                  </a:spcAft>
                  <a:buClr>
                    <a:srgbClr val="FF66FF"/>
                  </a:buClr>
                  <a:buSzPct val="100000"/>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mais intellectuellement cohérent.</a:t>
                </a:r>
              </a:p>
            </p:txBody>
          </p:sp>
          <p:grpSp>
            <p:nvGrpSpPr>
              <p:cNvPr id="9" name="Groupe 8"/>
              <p:cNvGrpSpPr/>
              <p:nvPr/>
            </p:nvGrpSpPr>
            <p:grpSpPr>
              <a:xfrm>
                <a:off x="509218" y="4509076"/>
                <a:ext cx="8671294" cy="1924682"/>
                <a:chOff x="509218" y="4509076"/>
                <a:chExt cx="8671294" cy="1924682"/>
              </a:xfrm>
            </p:grpSpPr>
            <p:pic>
              <p:nvPicPr>
                <p:cNvPr id="53" name="Image 52">
                  <a:extLst>
                    <a:ext uri="{FF2B5EF4-FFF2-40B4-BE49-F238E27FC236}">
                      <a16:creationId xmlns:a16="http://schemas.microsoft.com/office/drawing/2014/main" id="{959B0317-1CDB-4BCA-9AA0-9AD7860051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167" y="4509076"/>
                  <a:ext cx="1263801" cy="1724029"/>
                </a:xfrm>
                <a:prstGeom prst="rect">
                  <a:avLst/>
                </a:prstGeom>
              </p:spPr>
            </p:pic>
            <p:sp>
              <p:nvSpPr>
                <p:cNvPr id="54" name="ZoneTexte 53">
                  <a:extLst>
                    <a:ext uri="{FF2B5EF4-FFF2-40B4-BE49-F238E27FC236}">
                      <a16:creationId xmlns:a16="http://schemas.microsoft.com/office/drawing/2014/main" id="{BD1EE5E5-0DFC-4725-BF94-7DC2CB994EA6}"/>
                    </a:ext>
                  </a:extLst>
                </p:cNvPr>
                <p:cNvSpPr txBox="1"/>
                <p:nvPr/>
              </p:nvSpPr>
              <p:spPr>
                <a:xfrm>
                  <a:off x="3396219" y="6172148"/>
                  <a:ext cx="5277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Filière</a:t>
                  </a:r>
                </a:p>
              </p:txBody>
            </p:sp>
            <p:grpSp>
              <p:nvGrpSpPr>
                <p:cNvPr id="55" name="Groupe 54">
                  <a:extLst>
                    <a:ext uri="{FF2B5EF4-FFF2-40B4-BE49-F238E27FC236}">
                      <a16:creationId xmlns:a16="http://schemas.microsoft.com/office/drawing/2014/main" id="{5C846FE4-9231-452D-B7F0-34048E1BCB6C}"/>
                    </a:ext>
                  </a:extLst>
                </p:cNvPr>
                <p:cNvGrpSpPr/>
                <p:nvPr/>
              </p:nvGrpSpPr>
              <p:grpSpPr>
                <a:xfrm>
                  <a:off x="6411797" y="4968240"/>
                  <a:ext cx="2768715" cy="1037493"/>
                  <a:chOff x="6411797" y="4968240"/>
                  <a:chExt cx="2768715" cy="1037493"/>
                </a:xfrm>
              </p:grpSpPr>
              <p:pic>
                <p:nvPicPr>
                  <p:cNvPr id="56" name="Image 55">
                    <a:extLst>
                      <a:ext uri="{FF2B5EF4-FFF2-40B4-BE49-F238E27FC236}">
                        <a16:creationId xmlns:a16="http://schemas.microsoft.com/office/drawing/2014/main" id="{D2C4DA2C-7A00-4669-9663-640147CC4A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797" y="4968240"/>
                    <a:ext cx="1232511" cy="1037493"/>
                  </a:xfrm>
                  <a:prstGeom prst="rect">
                    <a:avLst/>
                  </a:prstGeom>
                </p:spPr>
              </p:pic>
              <p:sp>
                <p:nvSpPr>
                  <p:cNvPr id="57" name="ZoneTexte 56">
                    <a:extLst>
                      <a:ext uri="{FF2B5EF4-FFF2-40B4-BE49-F238E27FC236}">
                        <a16:creationId xmlns:a16="http://schemas.microsoft.com/office/drawing/2014/main" id="{DD37E24A-A3F0-4A27-804E-4544F9027996}"/>
                      </a:ext>
                    </a:extLst>
                  </p:cNvPr>
                  <p:cNvSpPr txBox="1"/>
                  <p:nvPr/>
                </p:nvSpPr>
                <p:spPr>
                  <a:xfrm>
                    <a:off x="7541922" y="5055837"/>
                    <a:ext cx="16385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Recensement agricole (FAO)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Entreprises (BM)</a:t>
                    </a:r>
                  </a:p>
                </p:txBody>
              </p:sp>
            </p:grpSp>
            <p:grpSp>
              <p:nvGrpSpPr>
                <p:cNvPr id="6" name="Groupe 5"/>
                <p:cNvGrpSpPr/>
                <p:nvPr/>
              </p:nvGrpSpPr>
              <p:grpSpPr>
                <a:xfrm>
                  <a:off x="509218" y="4725144"/>
                  <a:ext cx="2478606" cy="1368152"/>
                  <a:chOff x="509218" y="4725144"/>
                  <a:chExt cx="2478606" cy="1368152"/>
                </a:xfrm>
              </p:grpSpPr>
              <p:sp>
                <p:nvSpPr>
                  <p:cNvPr id="52" name="ZoneTexte 51">
                    <a:extLst>
                      <a:ext uri="{FF2B5EF4-FFF2-40B4-BE49-F238E27FC236}">
                        <a16:creationId xmlns:a16="http://schemas.microsoft.com/office/drawing/2014/main" id="{71D08936-AB3B-4379-B194-4C45135F8961}"/>
                      </a:ext>
                    </a:extLst>
                  </p:cNvPr>
                  <p:cNvSpPr txBox="1"/>
                  <p:nvPr/>
                </p:nvSpPr>
                <p:spPr>
                  <a:xfrm>
                    <a:off x="837659" y="5831686"/>
                    <a:ext cx="15824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Impact environnemental</a:t>
                    </a:r>
                  </a:p>
                </p:txBody>
              </p:sp>
              <p:grpSp>
                <p:nvGrpSpPr>
                  <p:cNvPr id="5" name="Groupe 4"/>
                  <p:cNvGrpSpPr/>
                  <p:nvPr/>
                </p:nvGrpSpPr>
                <p:grpSpPr>
                  <a:xfrm>
                    <a:off x="509218" y="4725144"/>
                    <a:ext cx="2478606" cy="1095312"/>
                    <a:chOff x="509218" y="4725144"/>
                    <a:chExt cx="2478606" cy="1095312"/>
                  </a:xfrm>
                </p:grpSpPr>
                <p:sp>
                  <p:nvSpPr>
                    <p:cNvPr id="3" name="Ellipse 2"/>
                    <p:cNvSpPr/>
                    <p:nvPr/>
                  </p:nvSpPr>
                  <p:spPr>
                    <a:xfrm>
                      <a:off x="763959" y="4826499"/>
                      <a:ext cx="923796" cy="3306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a:ea typeface="+mn-ea"/>
                          <a:cs typeface="+mn-cs"/>
                        </a:rPr>
                        <a:t>Culture</a:t>
                      </a:r>
                    </a:p>
                  </p:txBody>
                </p:sp>
                <p:sp>
                  <p:nvSpPr>
                    <p:cNvPr id="33" name="Ellipse 32"/>
                    <p:cNvSpPr/>
                    <p:nvPr/>
                  </p:nvSpPr>
                  <p:spPr>
                    <a:xfrm>
                      <a:off x="1916087" y="5024921"/>
                      <a:ext cx="1071737" cy="33719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a:ea typeface="+mn-ea"/>
                          <a:cs typeface="+mn-cs"/>
                        </a:rPr>
                        <a:t>Transport</a:t>
                      </a:r>
                    </a:p>
                  </p:txBody>
                </p:sp>
                <p:sp>
                  <p:nvSpPr>
                    <p:cNvPr id="39" name="Ellipse 38"/>
                    <p:cNvSpPr/>
                    <p:nvPr/>
                  </p:nvSpPr>
                  <p:spPr>
                    <a:xfrm>
                      <a:off x="1700063" y="5314660"/>
                      <a:ext cx="1071737" cy="3371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a:ea typeface="+mn-ea"/>
                          <a:cs typeface="+mn-cs"/>
                        </a:rPr>
                        <a:t>Emballage</a:t>
                      </a:r>
                    </a:p>
                  </p:txBody>
                </p:sp>
                <p:sp>
                  <p:nvSpPr>
                    <p:cNvPr id="41" name="Ellipse 40"/>
                    <p:cNvSpPr/>
                    <p:nvPr/>
                  </p:nvSpPr>
                  <p:spPr>
                    <a:xfrm>
                      <a:off x="920642" y="5483259"/>
                      <a:ext cx="1071737" cy="3371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a:ea typeface="+mn-ea"/>
                          <a:cs typeface="+mn-cs"/>
                        </a:rPr>
                        <a:t>Vente</a:t>
                      </a:r>
                    </a:p>
                  </p:txBody>
                </p:sp>
                <p:sp>
                  <p:nvSpPr>
                    <p:cNvPr id="42" name="Ellipse 41"/>
                    <p:cNvSpPr/>
                    <p:nvPr/>
                  </p:nvSpPr>
                  <p:spPr>
                    <a:xfrm>
                      <a:off x="509218" y="5149931"/>
                      <a:ext cx="1071737" cy="33719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Intrants</a:t>
                      </a:r>
                    </a:p>
                  </p:txBody>
                </p:sp>
                <p:sp>
                  <p:nvSpPr>
                    <p:cNvPr id="43" name="Ellipse 42"/>
                    <p:cNvSpPr/>
                    <p:nvPr/>
                  </p:nvSpPr>
                  <p:spPr>
                    <a:xfrm>
                      <a:off x="1484039" y="4725144"/>
                      <a:ext cx="1139820" cy="33069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traitements</a:t>
                      </a:r>
                    </a:p>
                  </p:txBody>
                </p:sp>
              </p:grpSp>
            </p:grpSp>
          </p:grpSp>
        </p:grpSp>
        <p:sp>
          <p:nvSpPr>
            <p:cNvPr id="44" name="ZoneTexte 43">
              <a:extLst>
                <a:ext uri="{FF2B5EF4-FFF2-40B4-BE49-F238E27FC236}">
                  <a16:creationId xmlns:a16="http://schemas.microsoft.com/office/drawing/2014/main" id="{1833A441-CC06-4E14-8C2D-378F8ADD7B92}"/>
                </a:ext>
              </a:extLst>
            </p:cNvPr>
            <p:cNvSpPr txBox="1"/>
            <p:nvPr/>
          </p:nvSpPr>
          <p:spPr>
            <a:xfrm>
              <a:off x="6663703" y="5949280"/>
              <a:ext cx="5725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Thème</a:t>
              </a:r>
            </a:p>
          </p:txBody>
        </p:sp>
      </p:grpSp>
      <p:sp>
        <p:nvSpPr>
          <p:cNvPr id="47" name="Titre 1">
            <a:extLst>
              <a:ext uri="{FF2B5EF4-FFF2-40B4-BE49-F238E27FC236}">
                <a16:creationId xmlns:a16="http://schemas.microsoft.com/office/drawing/2014/main" id="{C3F23DDD-475E-41FD-937E-3DCD46747018}"/>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Jeu de données</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pic>
        <p:nvPicPr>
          <p:cNvPr id="48" name="Image 47">
            <a:extLst>
              <a:ext uri="{FF2B5EF4-FFF2-40B4-BE49-F238E27FC236}">
                <a16:creationId xmlns:a16="http://schemas.microsoft.com/office/drawing/2014/main" id="{7FF10656-C042-49FD-A710-064E369CF503}"/>
              </a:ext>
            </a:extLst>
          </p:cNvPr>
          <p:cNvPicPr>
            <a:picLocks noChangeAspect="1"/>
          </p:cNvPicPr>
          <p:nvPr/>
        </p:nvPicPr>
        <p:blipFill>
          <a:blip r:embed="rId9"/>
          <a:stretch>
            <a:fillRect/>
          </a:stretch>
        </p:blipFill>
        <p:spPr>
          <a:xfrm>
            <a:off x="8172530" y="6445161"/>
            <a:ext cx="917761" cy="323302"/>
          </a:xfrm>
          <a:prstGeom prst="rect">
            <a:avLst/>
          </a:prstGeom>
        </p:spPr>
      </p:pic>
      <p:pic>
        <p:nvPicPr>
          <p:cNvPr id="50" name="Picture 14" descr="Résultat de recherche d'images pour &quot;jeu de données agronomique&quot;">
            <a:extLst>
              <a:ext uri="{FF2B5EF4-FFF2-40B4-BE49-F238E27FC236}">
                <a16:creationId xmlns:a16="http://schemas.microsoft.com/office/drawing/2014/main" id="{B032117A-A633-42A1-B388-FFAFE0FBA8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51395" y="4952866"/>
            <a:ext cx="1388647" cy="983625"/>
          </a:xfrm>
          <a:prstGeom prst="rect">
            <a:avLst/>
          </a:prstGeom>
          <a:noFill/>
          <a:extLst>
            <a:ext uri="{909E8E84-426E-40DD-AFC4-6F175D3DCCD1}">
              <a14:hiddenFill xmlns:a14="http://schemas.microsoft.com/office/drawing/2010/main">
                <a:solidFill>
                  <a:srgbClr val="FFFFFF"/>
                </a:solidFill>
              </a14:hiddenFill>
            </a:ext>
          </a:extLst>
        </p:spPr>
      </p:pic>
      <p:sp>
        <p:nvSpPr>
          <p:cNvPr id="51" name="ZoneTexte 50">
            <a:extLst>
              <a:ext uri="{FF2B5EF4-FFF2-40B4-BE49-F238E27FC236}">
                <a16:creationId xmlns:a16="http://schemas.microsoft.com/office/drawing/2014/main" id="{51A2C159-CD27-49B4-9CCB-1E94FC96DCB5}"/>
              </a:ext>
            </a:extLst>
          </p:cNvPr>
          <p:cNvSpPr txBox="1"/>
          <p:nvPr/>
        </p:nvSpPr>
        <p:spPr>
          <a:xfrm>
            <a:off x="4478379" y="5903694"/>
            <a:ext cx="15337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F79646"/>
                </a:solidFill>
                <a:effectLst/>
                <a:uLnTx/>
                <a:uFillTx/>
                <a:latin typeface="Calibri" panose="020F0502020204030204" pitchFamily="34" charset="0"/>
                <a:ea typeface="+mn-ea"/>
                <a:cs typeface="+mn-cs"/>
              </a:rPr>
              <a:t>Cartographie d’acteurs</a:t>
            </a:r>
          </a:p>
        </p:txBody>
      </p:sp>
    </p:spTree>
    <p:extLst>
      <p:ext uri="{BB962C8B-B14F-4D97-AF65-F5344CB8AC3E}">
        <p14:creationId xmlns:p14="http://schemas.microsoft.com/office/powerpoint/2010/main" val="23444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
          <p:cNvSpPr>
            <a:spLocks noGrp="1"/>
          </p:cNvSpPr>
          <p:nvPr>
            <p:ph idx="1"/>
          </p:nvPr>
        </p:nvSpPr>
        <p:spPr>
          <a:xfrm>
            <a:off x="540000" y="1080000"/>
            <a:ext cx="8424936" cy="1556912"/>
          </a:xfrm>
          <a:ln>
            <a:noFill/>
          </a:ln>
        </p:spPr>
        <p:style>
          <a:lnRef idx="2">
            <a:schemeClr val="accent1"/>
          </a:lnRef>
          <a:fillRef idx="1">
            <a:schemeClr val="lt1"/>
          </a:fillRef>
          <a:effectRef idx="0">
            <a:schemeClr val="accent1"/>
          </a:effectRef>
          <a:fontRef idx="minor">
            <a:schemeClr val="dk1"/>
          </a:fontRef>
        </p:style>
        <p:txBody>
          <a:bodyPr>
            <a:noAutofit/>
          </a:bodyPr>
          <a:lstStyle/>
          <a:p>
            <a:pPr marL="271463" lvl="1" indent="-271463" algn="just" defTabSz="914400">
              <a:spcBef>
                <a:spcPts val="600"/>
              </a:spcBef>
              <a:buFont typeface="Wingdings" panose="05000000000000000000" pitchFamily="2" charset="2"/>
              <a:buChar char="§"/>
              <a:defRPr/>
            </a:pPr>
            <a:r>
              <a:rPr lang="fr-FR" sz="2400" dirty="0">
                <a:solidFill>
                  <a:srgbClr val="0066FF"/>
                </a:solidFill>
                <a:cs typeface="Times New Roman"/>
              </a:rPr>
              <a:t>Partager des données (= </a:t>
            </a:r>
            <a:r>
              <a:rPr lang="fr-FR" sz="2400" i="1" dirty="0">
                <a:solidFill>
                  <a:srgbClr val="0066FF"/>
                </a:solidFill>
                <a:cs typeface="Times New Roman"/>
              </a:rPr>
              <a:t>Data sharing</a:t>
            </a:r>
            <a:r>
              <a:rPr lang="fr-FR" sz="2400" dirty="0">
                <a:solidFill>
                  <a:srgbClr val="0066FF"/>
                </a:solidFill>
                <a:cs typeface="Times New Roman"/>
              </a:rPr>
              <a:t>) </a:t>
            </a:r>
          </a:p>
          <a:p>
            <a:pPr marL="452438" lvl="1" indent="-187325" algn="just">
              <a:spcBef>
                <a:spcPts val="600"/>
              </a:spcBef>
              <a:buClr>
                <a:srgbClr val="FF66FF"/>
              </a:buClr>
              <a:buSzPct val="90000"/>
              <a:buFont typeface="Arial" panose="020B0604020202020204" pitchFamily="34" charset="0"/>
              <a:buChar char="•"/>
            </a:pPr>
            <a:r>
              <a:rPr lang="fr-FR" sz="2200" dirty="0">
                <a:solidFill>
                  <a:prstClr val="black"/>
                </a:solidFill>
                <a:latin typeface="Arial" panose="020B0604020202020204" pitchFamily="34" charset="0"/>
                <a:ea typeface="Calibri"/>
                <a:cs typeface="Arial" panose="020B0604020202020204" pitchFamily="34" charset="0"/>
              </a:rPr>
              <a:t>Mettre à disposition des données dans un entrepôt</a:t>
            </a:r>
          </a:p>
          <a:p>
            <a:pPr marL="452438" lvl="1" indent="-187325" algn="just">
              <a:spcBef>
                <a:spcPts val="600"/>
              </a:spcBef>
              <a:buClr>
                <a:srgbClr val="FF66FF"/>
              </a:buClr>
              <a:buSzPct val="90000"/>
              <a:buFont typeface="Arial" panose="020B0604020202020204" pitchFamily="34" charset="0"/>
              <a:buChar char="•"/>
            </a:pPr>
            <a:r>
              <a:rPr lang="fr-FR" sz="2200" dirty="0">
                <a:solidFill>
                  <a:prstClr val="black"/>
                </a:solidFill>
                <a:latin typeface="Arial" panose="020B0604020202020204" pitchFamily="34" charset="0"/>
                <a:ea typeface="Calibri"/>
                <a:cs typeface="Arial" panose="020B0604020202020204" pitchFamily="34" charset="0"/>
              </a:rPr>
              <a:t>Accès gratuit à la communauté scientifique internationale</a:t>
            </a:r>
          </a:p>
        </p:txBody>
      </p:sp>
      <p:sp>
        <p:nvSpPr>
          <p:cNvPr id="10" name="Titre 1">
            <a:extLst>
              <a:ext uri="{FF2B5EF4-FFF2-40B4-BE49-F238E27FC236}">
                <a16:creationId xmlns:a16="http://schemas.microsoft.com/office/drawing/2014/main" id="{4153BA95-21AE-43A5-A97C-BDEE88C61F09}"/>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Partage et principes FAIR</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pic>
        <p:nvPicPr>
          <p:cNvPr id="12" name="Image 11">
            <a:extLst>
              <a:ext uri="{FF2B5EF4-FFF2-40B4-BE49-F238E27FC236}">
                <a16:creationId xmlns:a16="http://schemas.microsoft.com/office/drawing/2014/main" id="{77F6FD3A-A764-4F54-8145-68F9BE5273F4}"/>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2" name="Groupe 1">
            <a:extLst>
              <a:ext uri="{FF2B5EF4-FFF2-40B4-BE49-F238E27FC236}">
                <a16:creationId xmlns:a16="http://schemas.microsoft.com/office/drawing/2014/main" id="{878C9778-24AA-4ABB-BE61-A85EEE1209E4}"/>
              </a:ext>
            </a:extLst>
          </p:cNvPr>
          <p:cNvGrpSpPr/>
          <p:nvPr/>
        </p:nvGrpSpPr>
        <p:grpSpPr>
          <a:xfrm>
            <a:off x="551017" y="2492896"/>
            <a:ext cx="8424936" cy="4208679"/>
            <a:chOff x="551017" y="2492896"/>
            <a:chExt cx="8424936" cy="4208679"/>
          </a:xfrm>
        </p:grpSpPr>
        <p:sp>
          <p:nvSpPr>
            <p:cNvPr id="8" name="Espace réservé du contenu 1">
              <a:extLst>
                <a:ext uri="{FF2B5EF4-FFF2-40B4-BE49-F238E27FC236}">
                  <a16:creationId xmlns:a16="http://schemas.microsoft.com/office/drawing/2014/main" id="{DE65789E-267E-424F-B3A7-A83B66C95F1E}"/>
                </a:ext>
              </a:extLst>
            </p:cNvPr>
            <p:cNvSpPr txBox="1">
              <a:spLocks/>
            </p:cNvSpPr>
            <p:nvPr/>
          </p:nvSpPr>
          <p:spPr>
            <a:xfrm>
              <a:off x="551017" y="2492896"/>
              <a:ext cx="8424936" cy="2160240"/>
            </a:xfr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dk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dk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dk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dk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271463" marR="0" lvl="1" indent="-271463"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ea typeface="+mn-ea"/>
                  <a:cs typeface="Times New Roman"/>
                </a:rPr>
                <a:t>Principes FAIR</a:t>
              </a:r>
            </a:p>
            <a:p>
              <a:pPr marL="452438" marR="0" lvl="1" indent="-187325" algn="just" defTabSz="457200" rtl="0" eaLnBrk="1" fontAlgn="auto" latinLnBrk="0" hangingPunct="1">
                <a:lnSpc>
                  <a:spcPct val="100000"/>
                </a:lnSpc>
                <a:spcBef>
                  <a:spcPts val="600"/>
                </a:spcBef>
                <a:spcAft>
                  <a:spcPts val="0"/>
                </a:spcAft>
                <a:buClr>
                  <a:srgbClr val="FF66FF"/>
                </a:buClr>
                <a:buSzPct val="90000"/>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4 principes pour garantir la réutilisation des données </a:t>
              </a:r>
            </a:p>
            <a:p>
              <a:pPr marL="265113" marR="0" lvl="1" indent="0" algn="just" defTabSz="457200" rtl="0" eaLnBrk="1" fontAlgn="auto" latinLnBrk="0" hangingPunct="1">
                <a:lnSpc>
                  <a:spcPct val="100000"/>
                </a:lnSpc>
                <a:spcBef>
                  <a:spcPts val="0"/>
                </a:spcBef>
                <a:spcAft>
                  <a:spcPts val="0"/>
                </a:spcAft>
                <a:buClr>
                  <a:srgbClr val="FF66FF"/>
                </a:buClr>
                <a:buSzPct val="90000"/>
                <a:buFont typeface="Arial"/>
                <a:buNone/>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à la fois par les hommes et par les machines</a:t>
              </a:r>
            </a:p>
            <a:p>
              <a:pPr marL="452438" marR="0" lvl="1" indent="-187325" algn="just" defTabSz="457200" rtl="0" eaLnBrk="1" fontAlgn="auto" latinLnBrk="0" hangingPunct="1">
                <a:lnSpc>
                  <a:spcPct val="100000"/>
                </a:lnSpc>
                <a:spcBef>
                  <a:spcPts val="600"/>
                </a:spcBef>
                <a:spcAft>
                  <a:spcPts val="0"/>
                </a:spcAft>
                <a:buClr>
                  <a:srgbClr val="FF66FF"/>
                </a:buClr>
                <a:buSzPct val="90000"/>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Ils énoncent que les données doivent être </a:t>
              </a:r>
            </a:p>
          </p:txBody>
        </p:sp>
        <p:grpSp>
          <p:nvGrpSpPr>
            <p:cNvPr id="15" name="Groupe 14">
              <a:extLst>
                <a:ext uri="{FF2B5EF4-FFF2-40B4-BE49-F238E27FC236}">
                  <a16:creationId xmlns:a16="http://schemas.microsoft.com/office/drawing/2014/main" id="{6065ADC0-E803-4345-8191-E8002FD7E151}"/>
                </a:ext>
              </a:extLst>
            </p:cNvPr>
            <p:cNvGrpSpPr/>
            <p:nvPr/>
          </p:nvGrpSpPr>
          <p:grpSpPr>
            <a:xfrm>
              <a:off x="2970768" y="4149080"/>
              <a:ext cx="3464169" cy="2552495"/>
              <a:chOff x="3162300" y="2460681"/>
              <a:chExt cx="3464169" cy="2624503"/>
            </a:xfrm>
          </p:grpSpPr>
          <p:sp>
            <p:nvSpPr>
              <p:cNvPr id="16" name="Rectangle 15">
                <a:extLst>
                  <a:ext uri="{FF2B5EF4-FFF2-40B4-BE49-F238E27FC236}">
                    <a16:creationId xmlns:a16="http://schemas.microsoft.com/office/drawing/2014/main" id="{DAE7985B-016F-4553-B9E5-6344B80BBE67}"/>
                  </a:ext>
                </a:extLst>
              </p:cNvPr>
              <p:cNvSpPr/>
              <p:nvPr/>
            </p:nvSpPr>
            <p:spPr>
              <a:xfrm>
                <a:off x="3162300" y="2460681"/>
                <a:ext cx="3118338" cy="2624503"/>
              </a:xfrm>
              <a:prstGeom prst="rect">
                <a:avLst/>
              </a:prstGeom>
              <a:solidFill>
                <a:srgbClr val="CC006A"/>
              </a:solidFill>
              <a:ln>
                <a:solidFill>
                  <a:srgbClr val="CC006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62"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3">
                <a:extLst>
                  <a:ext uri="{FF2B5EF4-FFF2-40B4-BE49-F238E27FC236}">
                    <a16:creationId xmlns:a16="http://schemas.microsoft.com/office/drawing/2014/main" id="{20B2EFF1-0F74-49F3-A188-B88A4F74648C}"/>
                  </a:ext>
                </a:extLst>
              </p:cNvPr>
              <p:cNvSpPr>
                <a:spLocks noChangeArrowheads="1"/>
              </p:cNvSpPr>
              <p:nvPr/>
            </p:nvSpPr>
            <p:spPr bwMode="auto">
              <a:xfrm>
                <a:off x="3320561" y="3772200"/>
                <a:ext cx="3305908" cy="11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62"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F</a:t>
                </a:r>
                <a:r>
                  <a:rPr kumimoji="0" lang="fr-FR" altLang="fr-FR" sz="1662"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fr-FR" altLang="fr-FR" sz="1662"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Findable</a:t>
                </a:r>
                <a:r>
                  <a:rPr kumimoji="0" lang="fr-FR" altLang="fr-FR" sz="1662"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 </a:t>
                </a:r>
                <a:r>
                  <a:rPr kumimoji="0" lang="fr-FR" altLang="fr-FR" sz="1662"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Facile à trouver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62"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A</a:t>
                </a:r>
                <a:r>
                  <a:rPr kumimoji="0" lang="fr-FR" altLang="fr-FR" sz="1662"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fr-FR" altLang="fr-FR" sz="1662"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(Accessible) = </a:t>
                </a:r>
                <a:r>
                  <a:rPr kumimoji="0" lang="fr-FR" altLang="fr-FR" sz="1662"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Accessible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62"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I</a:t>
                </a:r>
                <a:r>
                  <a:rPr kumimoji="0" lang="fr-FR" altLang="fr-FR" sz="1662"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fr-FR" altLang="fr-FR" sz="1662"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t>
                </a:r>
                <a:r>
                  <a:rPr kumimoji="0" lang="fr-FR" altLang="fr-FR" sz="1662"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Interoperable</a:t>
                </a:r>
                <a:r>
                  <a:rPr kumimoji="0" lang="fr-FR" altLang="fr-FR" sz="1662"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 </a:t>
                </a:r>
                <a:r>
                  <a:rPr kumimoji="0" lang="fr-FR" altLang="fr-FR" sz="1662"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Interopérable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62"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R</a:t>
                </a:r>
                <a:r>
                  <a:rPr kumimoji="0" lang="fr-FR" altLang="fr-FR" sz="1662"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fr-FR" altLang="fr-FR" sz="1662"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Reusable</a:t>
                </a:r>
                <a:r>
                  <a:rPr kumimoji="0" lang="fr-FR" altLang="fr-FR" sz="1662"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 </a:t>
                </a:r>
                <a:r>
                  <a:rPr kumimoji="0" lang="fr-FR" altLang="fr-FR" sz="1662"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Réutilisable</a:t>
                </a:r>
              </a:p>
            </p:txBody>
          </p:sp>
          <p:pic>
            <p:nvPicPr>
              <p:cNvPr id="18" name="Image 14">
                <a:extLst>
                  <a:ext uri="{FF2B5EF4-FFF2-40B4-BE49-F238E27FC236}">
                    <a16:creationId xmlns:a16="http://schemas.microsoft.com/office/drawing/2014/main" id="{CE3E64F1-2B20-4C89-AF95-02D8DC395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639" y="2563259"/>
                <a:ext cx="2979127" cy="10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735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60000"/>
                <a:lumOff val="40000"/>
              </a:schemeClr>
            </a:gs>
            <a:gs pos="36000">
              <a:schemeClr val="accent3">
                <a:lumMod val="60000"/>
                <a:lumOff val="4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3"/>
          <a:stretch>
            <a:fillRect/>
          </a:stretch>
        </p:blipFill>
        <p:spPr>
          <a:xfrm>
            <a:off x="0" y="0"/>
            <a:ext cx="223103" cy="6858000"/>
          </a:xfrm>
          <a:prstGeom prst="rect">
            <a:avLst/>
          </a:prstGeom>
        </p:spPr>
      </p:pic>
      <p:sp>
        <p:nvSpPr>
          <p:cNvPr id="12" name="Titre 1">
            <a:extLst>
              <a:ext uri="{FF2B5EF4-FFF2-40B4-BE49-F238E27FC236}">
                <a16:creationId xmlns:a16="http://schemas.microsoft.com/office/drawing/2014/main" id="{24465B48-FAAB-45BF-9FF9-5E112162C3E9}"/>
              </a:ext>
            </a:extLst>
          </p:cNvPr>
          <p:cNvSpPr>
            <a:spLocks noGrp="1"/>
          </p:cNvSpPr>
          <p:nvPr>
            <p:ph type="ctrTitle"/>
          </p:nvPr>
        </p:nvSpPr>
        <p:spPr>
          <a:xfrm>
            <a:off x="685800" y="2160000"/>
            <a:ext cx="7772400" cy="1470025"/>
          </a:xfrm>
        </p:spPr>
        <p:txBody>
          <a:bodyPr>
            <a:normAutofit/>
          </a:bodyPr>
          <a:lstStyle/>
          <a:p>
            <a:r>
              <a:rPr lang="fr-FR" dirty="0">
                <a:solidFill>
                  <a:schemeClr val="tx1"/>
                </a:solidFill>
              </a:rPr>
              <a:t>PAUSE CAFE</a:t>
            </a:r>
            <a:endParaRPr lang="fr-FR" i="1" dirty="0">
              <a:solidFill>
                <a:schemeClr val="tx1"/>
              </a:solidFill>
            </a:endParaRPr>
          </a:p>
        </p:txBody>
      </p:sp>
      <p:pic>
        <p:nvPicPr>
          <p:cNvPr id="8" name="Image 7">
            <a:extLst>
              <a:ext uri="{FF2B5EF4-FFF2-40B4-BE49-F238E27FC236}">
                <a16:creationId xmlns:a16="http://schemas.microsoft.com/office/drawing/2014/main" id="{EF09D091-6818-4875-A63B-C9A9F3BD2CB4}"/>
              </a:ext>
            </a:extLst>
          </p:cNvPr>
          <p:cNvPicPr>
            <a:picLocks noChangeAspect="1"/>
          </p:cNvPicPr>
          <p:nvPr/>
        </p:nvPicPr>
        <p:blipFill>
          <a:blip r:embed="rId4"/>
          <a:stretch>
            <a:fillRect/>
          </a:stretch>
        </p:blipFill>
        <p:spPr>
          <a:xfrm>
            <a:off x="3952706" y="3635105"/>
            <a:ext cx="1381294" cy="1381294"/>
          </a:xfrm>
          <a:prstGeom prst="rect">
            <a:avLst/>
          </a:prstGeom>
        </p:spPr>
      </p:pic>
    </p:spTree>
    <p:extLst>
      <p:ext uri="{BB962C8B-B14F-4D97-AF65-F5344CB8AC3E}">
        <p14:creationId xmlns:p14="http://schemas.microsoft.com/office/powerpoint/2010/main" val="1823614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5" name="ZoneTexte 4">
            <a:extLst>
              <a:ext uri="{FF2B5EF4-FFF2-40B4-BE49-F238E27FC236}">
                <a16:creationId xmlns:a16="http://schemas.microsoft.com/office/drawing/2014/main" id="{AA364948-A20E-4C8B-B56E-51736F86B0AB}"/>
              </a:ext>
            </a:extLst>
          </p:cNvPr>
          <p:cNvSpPr txBox="1"/>
          <p:nvPr/>
        </p:nvSpPr>
        <p:spPr>
          <a:xfrm>
            <a:off x="647273" y="332656"/>
            <a:ext cx="8160996" cy="3077766"/>
          </a:xfrm>
          <a:prstGeom prst="rect">
            <a:avLst/>
          </a:prstGeom>
          <a:noFill/>
        </p:spPr>
        <p:txBody>
          <a:bodyPr wrap="square" rtlCol="0">
            <a:spAutoFit/>
          </a:bodyPr>
          <a:lstStyle/>
          <a:p>
            <a:pPr algn="ctr"/>
            <a:r>
              <a:rPr lang="fr-FR" sz="5400" dirty="0"/>
              <a:t>Plan de Gestion des Données</a:t>
            </a:r>
          </a:p>
          <a:p>
            <a:pPr algn="ctr"/>
            <a:endParaRPr lang="fr-FR" sz="3200" dirty="0">
              <a:solidFill>
                <a:srgbClr val="00B050"/>
              </a:solidFill>
            </a:endParaRPr>
          </a:p>
          <a:p>
            <a:pPr algn="ctr"/>
            <a:r>
              <a:rPr lang="fr-FR" sz="5400" i="1" dirty="0">
                <a:solidFill>
                  <a:schemeClr val="accent6">
                    <a:lumMod val="60000"/>
                    <a:lumOff val="40000"/>
                  </a:schemeClr>
                </a:solidFill>
              </a:rPr>
              <a:t>Contenu</a:t>
            </a:r>
          </a:p>
        </p:txBody>
      </p:sp>
      <p:pic>
        <p:nvPicPr>
          <p:cNvPr id="6" name="Image 5">
            <a:extLst>
              <a:ext uri="{FF2B5EF4-FFF2-40B4-BE49-F238E27FC236}">
                <a16:creationId xmlns:a16="http://schemas.microsoft.com/office/drawing/2014/main" id="{61392B12-7132-43EA-8DE4-26E5B4D74AE1}"/>
              </a:ext>
            </a:extLst>
          </p:cNvPr>
          <p:cNvPicPr>
            <a:picLocks noChangeAspect="1"/>
          </p:cNvPicPr>
          <p:nvPr/>
        </p:nvPicPr>
        <p:blipFill>
          <a:blip r:embed="rId5"/>
          <a:stretch>
            <a:fillRect/>
          </a:stretch>
        </p:blipFill>
        <p:spPr>
          <a:xfrm>
            <a:off x="8172530" y="6445161"/>
            <a:ext cx="917761" cy="323302"/>
          </a:xfrm>
          <a:prstGeom prst="rect">
            <a:avLst/>
          </a:prstGeom>
        </p:spPr>
      </p:pic>
      <p:pic>
        <p:nvPicPr>
          <p:cNvPr id="2" name="Image 1">
            <a:extLst>
              <a:ext uri="{FF2B5EF4-FFF2-40B4-BE49-F238E27FC236}">
                <a16:creationId xmlns:a16="http://schemas.microsoft.com/office/drawing/2014/main" id="{8ED444B5-F85C-484C-848B-F89D63818911}"/>
              </a:ext>
            </a:extLst>
          </p:cNvPr>
          <p:cNvPicPr>
            <a:picLocks noChangeAspect="1"/>
          </p:cNvPicPr>
          <p:nvPr/>
        </p:nvPicPr>
        <p:blipFill>
          <a:blip r:embed="rId6"/>
          <a:stretch>
            <a:fillRect/>
          </a:stretch>
        </p:blipFill>
        <p:spPr>
          <a:xfrm>
            <a:off x="1940979" y="4282683"/>
            <a:ext cx="1360490" cy="1865112"/>
          </a:xfrm>
          <a:prstGeom prst="rect">
            <a:avLst/>
          </a:prstGeom>
        </p:spPr>
      </p:pic>
      <p:pic>
        <p:nvPicPr>
          <p:cNvPr id="3" name="Image 2">
            <a:extLst>
              <a:ext uri="{FF2B5EF4-FFF2-40B4-BE49-F238E27FC236}">
                <a16:creationId xmlns:a16="http://schemas.microsoft.com/office/drawing/2014/main" id="{6D7B29C6-9257-4045-B95E-F2FD7FFC4273}"/>
              </a:ext>
            </a:extLst>
          </p:cNvPr>
          <p:cNvPicPr>
            <a:picLocks noChangeAspect="1"/>
          </p:cNvPicPr>
          <p:nvPr/>
        </p:nvPicPr>
        <p:blipFill>
          <a:blip r:embed="rId7"/>
          <a:stretch>
            <a:fillRect/>
          </a:stretch>
        </p:blipFill>
        <p:spPr>
          <a:xfrm>
            <a:off x="6660233" y="4252384"/>
            <a:ext cx="1296144" cy="1768903"/>
          </a:xfrm>
          <a:prstGeom prst="rect">
            <a:avLst/>
          </a:prstGeom>
        </p:spPr>
      </p:pic>
      <p:pic>
        <p:nvPicPr>
          <p:cNvPr id="7" name="Image 6">
            <a:extLst>
              <a:ext uri="{FF2B5EF4-FFF2-40B4-BE49-F238E27FC236}">
                <a16:creationId xmlns:a16="http://schemas.microsoft.com/office/drawing/2014/main" id="{8E9EBA55-CEBB-4FBC-82A9-6BB2D4C1A586}"/>
              </a:ext>
            </a:extLst>
          </p:cNvPr>
          <p:cNvPicPr>
            <a:picLocks noChangeAspect="1"/>
          </p:cNvPicPr>
          <p:nvPr/>
        </p:nvPicPr>
        <p:blipFill>
          <a:blip r:embed="rId8"/>
          <a:stretch>
            <a:fillRect/>
          </a:stretch>
        </p:blipFill>
        <p:spPr>
          <a:xfrm>
            <a:off x="3627993" y="4402235"/>
            <a:ext cx="2782700" cy="1626007"/>
          </a:xfrm>
          <a:prstGeom prst="rect">
            <a:avLst/>
          </a:prstGeom>
        </p:spPr>
      </p:pic>
    </p:spTree>
    <p:extLst>
      <p:ext uri="{BB962C8B-B14F-4D97-AF65-F5344CB8AC3E}">
        <p14:creationId xmlns:p14="http://schemas.microsoft.com/office/powerpoint/2010/main" val="2540171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971600" y="1667020"/>
            <a:ext cx="6264696" cy="3195447"/>
          </a:xfrm>
        </p:spPr>
        <p:txBody>
          <a:bodyPr>
            <a:noAutofit/>
          </a:bodyPr>
          <a:lstStyle/>
          <a:p>
            <a:pPr>
              <a:spcBef>
                <a:spcPts val="600"/>
              </a:spcBef>
              <a:spcAft>
                <a:spcPts val="600"/>
              </a:spcAft>
              <a:buClr>
                <a:schemeClr val="accent2">
                  <a:lumMod val="60000"/>
                  <a:lumOff val="40000"/>
                </a:schemeClr>
              </a:buClr>
              <a:buAutoNum type="arabicPeriod"/>
            </a:pPr>
            <a:r>
              <a:rPr lang="fr-FR" sz="2200" dirty="0">
                <a:solidFill>
                  <a:srgbClr val="0066FF"/>
                </a:solidFill>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200" dirty="0">
                <a:solidFill>
                  <a:srgbClr val="0066FF"/>
                </a:solidFill>
                <a:cs typeface="Arial" panose="020B0604020202020204" pitchFamily="34" charset="0"/>
              </a:rPr>
              <a:t>Documentation et qualité des données</a:t>
            </a:r>
          </a:p>
          <a:p>
            <a:pPr>
              <a:spcBef>
                <a:spcPts val="600"/>
              </a:spcBef>
              <a:spcAft>
                <a:spcPts val="600"/>
              </a:spcAft>
              <a:buClr>
                <a:schemeClr val="accent2">
                  <a:lumMod val="60000"/>
                  <a:lumOff val="40000"/>
                </a:schemeClr>
              </a:buClr>
              <a:buAutoNum type="arabicPeriod"/>
            </a:pPr>
            <a:r>
              <a:rPr lang="fr-FR" sz="2200" dirty="0">
                <a:solidFill>
                  <a:srgbClr val="0066FF"/>
                </a:solidFill>
                <a:cs typeface="Arial" panose="020B0604020202020204" pitchFamily="34" charset="0"/>
              </a:rPr>
              <a:t>Stockage et sauvegarde</a:t>
            </a:r>
          </a:p>
          <a:p>
            <a:pPr>
              <a:spcBef>
                <a:spcPts val="600"/>
              </a:spcBef>
              <a:spcAft>
                <a:spcPts val="600"/>
              </a:spcAft>
              <a:buClr>
                <a:schemeClr val="accent2">
                  <a:lumMod val="60000"/>
                  <a:lumOff val="40000"/>
                </a:schemeClr>
              </a:buClr>
              <a:buAutoNum type="arabicPeriod"/>
            </a:pPr>
            <a:r>
              <a:rPr lang="fr-FR" sz="2200" dirty="0">
                <a:solidFill>
                  <a:srgbClr val="0066FF"/>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AutoNum type="arabicPeriod"/>
            </a:pPr>
            <a:r>
              <a:rPr lang="fr-FR" sz="2200" dirty="0">
                <a:solidFill>
                  <a:srgbClr val="0066FF"/>
                </a:solidFill>
                <a:cs typeface="Arial" panose="020B0604020202020204" pitchFamily="34" charset="0"/>
              </a:rPr>
              <a:t>Partage des données</a:t>
            </a:r>
          </a:p>
          <a:p>
            <a:pPr>
              <a:spcBef>
                <a:spcPts val="600"/>
              </a:spcBef>
              <a:spcAft>
                <a:spcPts val="600"/>
              </a:spcAft>
              <a:buClr>
                <a:schemeClr val="accent2">
                  <a:lumMod val="60000"/>
                  <a:lumOff val="40000"/>
                </a:schemeClr>
              </a:buClr>
              <a:buAutoNum type="arabicPeriod"/>
            </a:pPr>
            <a:r>
              <a:rPr lang="fr-FR" sz="2200" dirty="0">
                <a:solidFill>
                  <a:srgbClr val="0066FF"/>
                </a:solidFill>
                <a:cs typeface="Arial" panose="020B0604020202020204" pitchFamily="34" charset="0"/>
              </a:rPr>
              <a:t>Responsabilités et ressources</a:t>
            </a:r>
            <a:endParaRPr lang="fr-FR" sz="2400" b="1" dirty="0">
              <a:solidFill>
                <a:srgbClr val="0066FF"/>
              </a:solidFill>
              <a:cs typeface="Arial" panose="020B0604020202020204" pitchFamily="34" charset="0"/>
            </a:endParaRPr>
          </a:p>
        </p:txBody>
      </p:sp>
      <p:sp>
        <p:nvSpPr>
          <p:cNvPr id="16" name="Titre 1">
            <a:extLst>
              <a:ext uri="{FF2B5EF4-FFF2-40B4-BE49-F238E27FC236}">
                <a16:creationId xmlns:a16="http://schemas.microsoft.com/office/drawing/2014/main" id="{8DCB84A3-6ACD-440F-999D-309E91B2A693}"/>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Contenu d’un PGD</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Espace réservé du contenu 2">
            <a:extLst>
              <a:ext uri="{FF2B5EF4-FFF2-40B4-BE49-F238E27FC236}">
                <a16:creationId xmlns:a16="http://schemas.microsoft.com/office/drawing/2014/main" id="{DA416098-98EA-4C68-B181-423103D114C1}"/>
              </a:ext>
            </a:extLst>
          </p:cNvPr>
          <p:cNvSpPr txBox="1">
            <a:spLocks/>
          </p:cNvSpPr>
          <p:nvPr/>
        </p:nvSpPr>
        <p:spPr>
          <a:xfrm>
            <a:off x="737808" y="4831166"/>
            <a:ext cx="7735754" cy="974098"/>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spcBef>
                <a:spcPts val="600"/>
              </a:spcBef>
              <a:spcAft>
                <a:spcPts val="600"/>
              </a:spcAft>
              <a:buClr>
                <a:schemeClr val="accent2">
                  <a:lumMod val="60000"/>
                  <a:lumOff val="40000"/>
                </a:schemeClr>
              </a:buClr>
              <a:buNone/>
            </a:pPr>
            <a:r>
              <a:rPr lang="fr-FR" sz="1800" dirty="0">
                <a:cs typeface="Arial" panose="020B0604020202020204" pitchFamily="34" charset="0"/>
              </a:rPr>
              <a:t>Schémas, illustrations, workflow</a:t>
            </a:r>
          </a:p>
          <a:p>
            <a:pPr indent="0">
              <a:spcBef>
                <a:spcPts val="600"/>
              </a:spcBef>
              <a:spcAft>
                <a:spcPts val="600"/>
              </a:spcAft>
              <a:buClr>
                <a:schemeClr val="accent2">
                  <a:lumMod val="60000"/>
                  <a:lumOff val="40000"/>
                </a:schemeClr>
              </a:buClr>
              <a:buNone/>
            </a:pPr>
            <a:r>
              <a:rPr lang="fr-FR" sz="1800" dirty="0">
                <a:cs typeface="Arial" panose="020B0604020202020204" pitchFamily="34" charset="0"/>
              </a:rPr>
              <a:t>Annexes (liste des abréviations, des variables, …)</a:t>
            </a:r>
          </a:p>
        </p:txBody>
      </p:sp>
      <p:sp>
        <p:nvSpPr>
          <p:cNvPr id="8" name="Espace réservé du contenu 2">
            <a:extLst>
              <a:ext uri="{FF2B5EF4-FFF2-40B4-BE49-F238E27FC236}">
                <a16:creationId xmlns:a16="http://schemas.microsoft.com/office/drawing/2014/main" id="{01E9CA1F-9276-4C23-8AAD-B7B0F75A8376}"/>
              </a:ext>
            </a:extLst>
          </p:cNvPr>
          <p:cNvSpPr txBox="1">
            <a:spLocks/>
          </p:cNvSpPr>
          <p:nvPr/>
        </p:nvSpPr>
        <p:spPr>
          <a:xfrm>
            <a:off x="3851920" y="1993555"/>
            <a:ext cx="3960440" cy="211309"/>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Clr>
                <a:schemeClr val="accent2">
                  <a:lumMod val="60000"/>
                  <a:lumOff val="40000"/>
                </a:schemeClr>
              </a:buClr>
              <a:buNone/>
            </a:pPr>
            <a:endParaRPr lang="fr-FR" sz="1800" dirty="0">
              <a:cs typeface="Arial" panose="020B0604020202020204" pitchFamily="34" charset="0"/>
            </a:endParaRPr>
          </a:p>
        </p:txBody>
      </p:sp>
      <p:sp>
        <p:nvSpPr>
          <p:cNvPr id="2" name="Rectangle 1">
            <a:extLst>
              <a:ext uri="{FF2B5EF4-FFF2-40B4-BE49-F238E27FC236}">
                <a16:creationId xmlns:a16="http://schemas.microsoft.com/office/drawing/2014/main" id="{F69AD116-80C1-47DD-BF90-E14528700501}"/>
              </a:ext>
            </a:extLst>
          </p:cNvPr>
          <p:cNvSpPr/>
          <p:nvPr/>
        </p:nvSpPr>
        <p:spPr>
          <a:xfrm>
            <a:off x="371044" y="1080000"/>
            <a:ext cx="8622873" cy="461665"/>
          </a:xfrm>
          <a:prstGeom prst="rect">
            <a:avLst/>
          </a:prstGeom>
        </p:spPr>
        <p:txBody>
          <a:bodyPr wrap="none">
            <a:spAutoFit/>
          </a:bodyPr>
          <a:lstStyle/>
          <a:p>
            <a:pPr marL="0" lvl="1" algn="just">
              <a:spcBef>
                <a:spcPts val="600"/>
              </a:spcBef>
              <a:defRPr/>
            </a:pPr>
            <a:r>
              <a:rPr lang="fr-FR" sz="2400" dirty="0">
                <a:solidFill>
                  <a:schemeClr val="accent2">
                    <a:lumMod val="60000"/>
                    <a:lumOff val="40000"/>
                  </a:schemeClr>
                </a:solidFill>
                <a:cs typeface="Times New Roman"/>
              </a:rPr>
              <a:t>Pages d’intro</a:t>
            </a:r>
            <a:r>
              <a:rPr lang="fr-FR" sz="2400" dirty="0">
                <a:cs typeface="Times New Roman"/>
              </a:rPr>
              <a:t>: </a:t>
            </a:r>
            <a:r>
              <a:rPr lang="fr-FR" sz="2200" dirty="0">
                <a:cs typeface="Times New Roman"/>
              </a:rPr>
              <a:t>Présentation du projet, résumé, contexte : Facultatif</a:t>
            </a:r>
          </a:p>
        </p:txBody>
      </p:sp>
    </p:spTree>
    <p:extLst>
      <p:ext uri="{BB962C8B-B14F-4D97-AF65-F5344CB8AC3E}">
        <p14:creationId xmlns:p14="http://schemas.microsoft.com/office/powerpoint/2010/main" val="25165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 3" descr="ppt-Degrade.jpg"/>
          <p:cNvPicPr>
            <a:picLocks noChangeAspect="1"/>
          </p:cNvPicPr>
          <p:nvPr/>
        </p:nvPicPr>
        <p:blipFill>
          <a:blip r:embed="rId4"/>
          <a:stretch>
            <a:fillRect/>
          </a:stretch>
        </p:blipFill>
        <p:spPr>
          <a:xfrm>
            <a:off x="2" y="0"/>
            <a:ext cx="223103" cy="6858000"/>
          </a:xfrm>
          <a:prstGeom prst="rect">
            <a:avLst/>
          </a:prstGeom>
        </p:spPr>
      </p:pic>
      <p:sp>
        <p:nvSpPr>
          <p:cNvPr id="5" name="ZoneTexte 4">
            <a:extLst>
              <a:ext uri="{FF2B5EF4-FFF2-40B4-BE49-F238E27FC236}">
                <a16:creationId xmlns:a16="http://schemas.microsoft.com/office/drawing/2014/main" id="{AA364948-A20E-4C8B-B56E-51736F86B0AB}"/>
              </a:ext>
            </a:extLst>
          </p:cNvPr>
          <p:cNvSpPr txBox="1"/>
          <p:nvPr/>
        </p:nvSpPr>
        <p:spPr>
          <a:xfrm>
            <a:off x="191715" y="332656"/>
            <a:ext cx="898879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prstClr val="black"/>
                </a:solidFill>
                <a:effectLst/>
                <a:uLnTx/>
                <a:uFillTx/>
                <a:latin typeface="Arial"/>
                <a:ea typeface="+mn-ea"/>
                <a:cs typeface="+mn-cs"/>
              </a:rPr>
              <a:t>Plan de gestion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5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1" u="none" strike="noStrike" kern="1200" cap="none" spc="0" normalizeH="0" baseline="0" noProof="0" dirty="0">
                <a:ln>
                  <a:noFill/>
                </a:ln>
                <a:solidFill>
                  <a:srgbClr val="7030A0">
                    <a:lumMod val="60000"/>
                    <a:lumOff val="40000"/>
                  </a:srgbClr>
                </a:solidFill>
                <a:effectLst/>
                <a:uLnTx/>
                <a:uFillTx/>
                <a:latin typeface="Arial"/>
                <a:ea typeface="+mn-ea"/>
                <a:cs typeface="+mn-cs"/>
              </a:rPr>
              <a:t>C’est quoi ; pourquoi ?</a:t>
            </a:r>
          </a:p>
        </p:txBody>
      </p:sp>
      <p:pic>
        <p:nvPicPr>
          <p:cNvPr id="2" name="Image 1">
            <a:extLst>
              <a:ext uri="{FF2B5EF4-FFF2-40B4-BE49-F238E27FC236}">
                <a16:creationId xmlns:a16="http://schemas.microsoft.com/office/drawing/2014/main" id="{A514FCB8-5FBD-46D9-A3E8-22A5A64555EE}"/>
              </a:ext>
            </a:extLst>
          </p:cNvPr>
          <p:cNvPicPr>
            <a:picLocks noChangeAspect="1"/>
          </p:cNvPicPr>
          <p:nvPr/>
        </p:nvPicPr>
        <p:blipFill>
          <a:blip r:embed="rId5"/>
          <a:stretch>
            <a:fillRect/>
          </a:stretch>
        </p:blipFill>
        <p:spPr>
          <a:xfrm>
            <a:off x="3298135" y="3897740"/>
            <a:ext cx="2859272" cy="2627604"/>
          </a:xfrm>
          <a:prstGeom prst="rect">
            <a:avLst/>
          </a:prstGeom>
        </p:spPr>
      </p:pic>
      <p:pic>
        <p:nvPicPr>
          <p:cNvPr id="6" name="Image 5">
            <a:extLst>
              <a:ext uri="{FF2B5EF4-FFF2-40B4-BE49-F238E27FC236}">
                <a16:creationId xmlns:a16="http://schemas.microsoft.com/office/drawing/2014/main" id="{61392B12-7132-43EA-8DE4-26E5B4D74AE1}"/>
              </a:ext>
            </a:extLst>
          </p:cNvPr>
          <p:cNvPicPr>
            <a:picLocks noChangeAspect="1"/>
          </p:cNvPicPr>
          <p:nvPr/>
        </p:nvPicPr>
        <p:blipFill>
          <a:blip r:embed="rId6"/>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6906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540000" y="908720"/>
            <a:ext cx="8491370" cy="432048"/>
          </a:xfrm>
        </p:spPr>
        <p:txBody>
          <a:bodyPr>
            <a:noAutofit/>
          </a:bodyPr>
          <a:lstStyle/>
          <a:p>
            <a:pPr>
              <a:spcBef>
                <a:spcPts val="0"/>
              </a:spcBef>
              <a:buClr>
                <a:schemeClr val="accent2">
                  <a:lumMod val="60000"/>
                  <a:lumOff val="40000"/>
                </a:schemeClr>
              </a:buClr>
              <a:buFont typeface="Wingdings" panose="05000000000000000000" pitchFamily="2" charset="2"/>
              <a:buAutoNum type="arabicPeriod"/>
            </a:pPr>
            <a:r>
              <a:rPr lang="fr-FR" sz="2000" b="1" dirty="0">
                <a:solidFill>
                  <a:srgbClr val="0066FF"/>
                </a:solidFill>
                <a:cs typeface="Arial" panose="020B0604020202020204" pitchFamily="34" charset="0"/>
              </a:rPr>
              <a:t>Description des données</a:t>
            </a: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8" name="Espace réservé du contenu 2">
            <a:extLst>
              <a:ext uri="{FF2B5EF4-FFF2-40B4-BE49-F238E27FC236}">
                <a16:creationId xmlns:a16="http://schemas.microsoft.com/office/drawing/2014/main" id="{590E7696-D927-450A-A108-6B6A9F22EC76}"/>
              </a:ext>
            </a:extLst>
          </p:cNvPr>
          <p:cNvSpPr txBox="1">
            <a:spLocks/>
          </p:cNvSpPr>
          <p:nvPr/>
        </p:nvSpPr>
        <p:spPr>
          <a:xfrm>
            <a:off x="540000" y="1925008"/>
            <a:ext cx="8491370" cy="495880"/>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accent2">
                  <a:lumMod val="60000"/>
                  <a:lumOff val="40000"/>
                </a:schemeClr>
              </a:buClr>
              <a:buFont typeface="+mj-lt"/>
              <a:buAutoNum type="arabicPeriod" startAt="2"/>
            </a:pPr>
            <a:r>
              <a:rPr lang="fr-FR" sz="2000" b="1" dirty="0">
                <a:solidFill>
                  <a:srgbClr val="0066FF"/>
                </a:solidFill>
                <a:cs typeface="Arial" panose="020B0604020202020204" pitchFamily="34" charset="0"/>
              </a:rPr>
              <a:t>Documentation des données</a:t>
            </a:r>
          </a:p>
        </p:txBody>
      </p:sp>
      <p:sp>
        <p:nvSpPr>
          <p:cNvPr id="9" name="Espace réservé du contenu 2">
            <a:extLst>
              <a:ext uri="{FF2B5EF4-FFF2-40B4-BE49-F238E27FC236}">
                <a16:creationId xmlns:a16="http://schemas.microsoft.com/office/drawing/2014/main" id="{A18BA3B0-52C0-45FF-806D-72442833A2CB}"/>
              </a:ext>
            </a:extLst>
          </p:cNvPr>
          <p:cNvSpPr txBox="1">
            <a:spLocks/>
          </p:cNvSpPr>
          <p:nvPr/>
        </p:nvSpPr>
        <p:spPr>
          <a:xfrm>
            <a:off x="540000" y="3140968"/>
            <a:ext cx="8491370" cy="360040"/>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300"/>
              </a:spcAft>
              <a:buClr>
                <a:schemeClr val="accent2">
                  <a:lumMod val="60000"/>
                  <a:lumOff val="40000"/>
                </a:schemeClr>
              </a:buClr>
              <a:buFont typeface="+mj-lt"/>
              <a:buAutoNum type="arabicPeriod" startAt="3"/>
            </a:pPr>
            <a:r>
              <a:rPr lang="fr-FR" sz="2000" b="1" dirty="0">
                <a:solidFill>
                  <a:srgbClr val="0066FF"/>
                </a:solidFill>
                <a:cs typeface="Arial" panose="020B0604020202020204" pitchFamily="34" charset="0"/>
              </a:rPr>
              <a:t>Stockage et sauvegarde</a:t>
            </a:r>
          </a:p>
        </p:txBody>
      </p:sp>
      <p:sp>
        <p:nvSpPr>
          <p:cNvPr id="10" name="Espace réservé du contenu 2">
            <a:extLst>
              <a:ext uri="{FF2B5EF4-FFF2-40B4-BE49-F238E27FC236}">
                <a16:creationId xmlns:a16="http://schemas.microsoft.com/office/drawing/2014/main" id="{202DB0B0-F11E-42F3-952A-13CADFE1C986}"/>
              </a:ext>
            </a:extLst>
          </p:cNvPr>
          <p:cNvSpPr txBox="1">
            <a:spLocks/>
          </p:cNvSpPr>
          <p:nvPr/>
        </p:nvSpPr>
        <p:spPr>
          <a:xfrm>
            <a:off x="540000" y="3789040"/>
            <a:ext cx="8491370" cy="360040"/>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300"/>
              </a:spcAft>
              <a:buClr>
                <a:schemeClr val="accent2">
                  <a:lumMod val="60000"/>
                  <a:lumOff val="40000"/>
                </a:schemeClr>
              </a:buClr>
              <a:buFont typeface="+mj-lt"/>
              <a:buAutoNum type="arabicPeriod" startAt="4"/>
            </a:pPr>
            <a:r>
              <a:rPr lang="fr-FR" sz="2000" b="1" dirty="0">
                <a:solidFill>
                  <a:srgbClr val="0066FF"/>
                </a:solidFill>
                <a:cs typeface="Arial" panose="020B0604020202020204" pitchFamily="34" charset="0"/>
              </a:rPr>
              <a:t>Exigences légales et éthiques</a:t>
            </a:r>
          </a:p>
        </p:txBody>
      </p:sp>
      <p:sp>
        <p:nvSpPr>
          <p:cNvPr id="11" name="Espace réservé du contenu 2">
            <a:extLst>
              <a:ext uri="{FF2B5EF4-FFF2-40B4-BE49-F238E27FC236}">
                <a16:creationId xmlns:a16="http://schemas.microsoft.com/office/drawing/2014/main" id="{A484A3AF-AF33-41E2-8876-4A69DCA469FC}"/>
              </a:ext>
            </a:extLst>
          </p:cNvPr>
          <p:cNvSpPr txBox="1">
            <a:spLocks/>
          </p:cNvSpPr>
          <p:nvPr/>
        </p:nvSpPr>
        <p:spPr>
          <a:xfrm>
            <a:off x="540000" y="4725144"/>
            <a:ext cx="8491370" cy="425348"/>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300"/>
              </a:spcAft>
              <a:buClr>
                <a:schemeClr val="accent2">
                  <a:lumMod val="60000"/>
                  <a:lumOff val="40000"/>
                </a:schemeClr>
              </a:buClr>
              <a:buFont typeface="+mj-lt"/>
              <a:buAutoNum type="arabicPeriod" startAt="5"/>
            </a:pPr>
            <a:r>
              <a:rPr lang="fr-FR" sz="2000" b="1" dirty="0">
                <a:solidFill>
                  <a:srgbClr val="0066FF"/>
                </a:solidFill>
                <a:cs typeface="Arial" panose="020B0604020202020204" pitchFamily="34" charset="0"/>
              </a:rPr>
              <a:t>Partage des données</a:t>
            </a:r>
            <a:endParaRPr lang="fr-FR" sz="1800" dirty="0">
              <a:cs typeface="Arial" panose="020B0604020202020204" pitchFamily="34" charset="0"/>
            </a:endParaRPr>
          </a:p>
        </p:txBody>
      </p:sp>
      <p:sp>
        <p:nvSpPr>
          <p:cNvPr id="12" name="Espace réservé du contenu 2">
            <a:extLst>
              <a:ext uri="{FF2B5EF4-FFF2-40B4-BE49-F238E27FC236}">
                <a16:creationId xmlns:a16="http://schemas.microsoft.com/office/drawing/2014/main" id="{A1866C4E-683E-4BC5-8511-0A5CD95AE8AC}"/>
              </a:ext>
            </a:extLst>
          </p:cNvPr>
          <p:cNvSpPr txBox="1">
            <a:spLocks/>
          </p:cNvSpPr>
          <p:nvPr/>
        </p:nvSpPr>
        <p:spPr>
          <a:xfrm>
            <a:off x="540000" y="5358340"/>
            <a:ext cx="8491370" cy="481005"/>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accent2">
                  <a:lumMod val="60000"/>
                  <a:lumOff val="40000"/>
                </a:schemeClr>
              </a:buClr>
              <a:buFont typeface="+mj-lt"/>
              <a:buAutoNum type="arabicPeriod" startAt="6"/>
            </a:pPr>
            <a:r>
              <a:rPr lang="fr-FR" sz="2000" b="1" dirty="0">
                <a:solidFill>
                  <a:srgbClr val="0066FF"/>
                </a:solidFill>
                <a:cs typeface="Arial" panose="020B0604020202020204" pitchFamily="34" charset="0"/>
              </a:rPr>
              <a:t>Responsabilités et ressources</a:t>
            </a:r>
          </a:p>
        </p:txBody>
      </p:sp>
      <p:sp>
        <p:nvSpPr>
          <p:cNvPr id="13" name="Espace réservé du contenu 2">
            <a:extLst>
              <a:ext uri="{FF2B5EF4-FFF2-40B4-BE49-F238E27FC236}">
                <a16:creationId xmlns:a16="http://schemas.microsoft.com/office/drawing/2014/main" id="{0714F64F-7DDF-43B9-ACDB-E8B7C1BFAAE3}"/>
              </a:ext>
            </a:extLst>
          </p:cNvPr>
          <p:cNvSpPr txBox="1">
            <a:spLocks/>
          </p:cNvSpPr>
          <p:nvPr/>
        </p:nvSpPr>
        <p:spPr>
          <a:xfrm>
            <a:off x="467544" y="1268760"/>
            <a:ext cx="8491370" cy="705618"/>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4988" lvl="1" indent="-263525">
              <a:spcBef>
                <a:spcPts val="30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rPr>
              <a:t>Liste des types de données qui seront produits + méthodes</a:t>
            </a:r>
          </a:p>
          <a:p>
            <a:pPr marL="534988" lvl="1" indent="-263525">
              <a:spcBef>
                <a:spcPts val="30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rPr>
              <a:t>Liste des données préexistantes qui seront réutilisées + contraintes</a:t>
            </a:r>
          </a:p>
        </p:txBody>
      </p:sp>
      <p:sp>
        <p:nvSpPr>
          <p:cNvPr id="14" name="Espace réservé du contenu 2">
            <a:extLst>
              <a:ext uri="{FF2B5EF4-FFF2-40B4-BE49-F238E27FC236}">
                <a16:creationId xmlns:a16="http://schemas.microsoft.com/office/drawing/2014/main" id="{A0D32237-44D1-4FF4-B839-DDD3214ED1B3}"/>
              </a:ext>
            </a:extLst>
          </p:cNvPr>
          <p:cNvSpPr txBox="1">
            <a:spLocks/>
          </p:cNvSpPr>
          <p:nvPr/>
        </p:nvSpPr>
        <p:spPr>
          <a:xfrm>
            <a:off x="467544" y="2235886"/>
            <a:ext cx="8491370" cy="905082"/>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4988" lvl="1">
              <a:spcBef>
                <a:spcPts val="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sym typeface="Wingdings" panose="05000000000000000000" pitchFamily="2" charset="2"/>
              </a:rPr>
              <a:t>Liste des documents qui accompagneront les fichiers de données pour faciliter leur compréhension</a:t>
            </a:r>
          </a:p>
          <a:p>
            <a:pPr marL="534988" lvl="1">
              <a:spcBef>
                <a:spcPts val="20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sym typeface="Wingdings" panose="05000000000000000000" pitchFamily="2" charset="2"/>
              </a:rPr>
              <a:t>Noms des standards disciplinaires utilisés</a:t>
            </a:r>
            <a:endParaRPr lang="fr-FR" sz="1800" dirty="0">
              <a:cs typeface="Arial" panose="020B0604020202020204" pitchFamily="34" charset="0"/>
            </a:endParaRPr>
          </a:p>
        </p:txBody>
      </p:sp>
      <p:sp>
        <p:nvSpPr>
          <p:cNvPr id="15" name="Espace réservé du contenu 2">
            <a:extLst>
              <a:ext uri="{FF2B5EF4-FFF2-40B4-BE49-F238E27FC236}">
                <a16:creationId xmlns:a16="http://schemas.microsoft.com/office/drawing/2014/main" id="{8A2D9B1C-876D-4770-9702-521301A5F14E}"/>
              </a:ext>
            </a:extLst>
          </p:cNvPr>
          <p:cNvSpPr txBox="1">
            <a:spLocks/>
          </p:cNvSpPr>
          <p:nvPr/>
        </p:nvSpPr>
        <p:spPr>
          <a:xfrm>
            <a:off x="467544" y="3426531"/>
            <a:ext cx="8491370" cy="531220"/>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4988" lvl="1">
              <a:spcBef>
                <a:spcPts val="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sym typeface="Wingdings" panose="05000000000000000000" pitchFamily="2" charset="2"/>
              </a:rPr>
              <a:t>Supports de stockage, modalités de sauvegarde, de transfert</a:t>
            </a:r>
            <a:endParaRPr lang="fr-FR" sz="1800" dirty="0">
              <a:cs typeface="Arial" panose="020B0604020202020204" pitchFamily="34" charset="0"/>
            </a:endParaRPr>
          </a:p>
        </p:txBody>
      </p:sp>
      <p:sp>
        <p:nvSpPr>
          <p:cNvPr id="16" name="Espace réservé du contenu 2">
            <a:extLst>
              <a:ext uri="{FF2B5EF4-FFF2-40B4-BE49-F238E27FC236}">
                <a16:creationId xmlns:a16="http://schemas.microsoft.com/office/drawing/2014/main" id="{D86ECB1E-03B2-418A-AD90-027D6C3C697D}"/>
              </a:ext>
            </a:extLst>
          </p:cNvPr>
          <p:cNvSpPr txBox="1">
            <a:spLocks/>
          </p:cNvSpPr>
          <p:nvPr/>
        </p:nvSpPr>
        <p:spPr>
          <a:xfrm>
            <a:off x="467544" y="4076067"/>
            <a:ext cx="8491370" cy="649077"/>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4988" lvl="1">
              <a:spcBef>
                <a:spcPts val="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sym typeface="Wingdings" panose="05000000000000000000" pitchFamily="2" charset="2"/>
              </a:rPr>
              <a:t>Procédures de conformité aux législations et codes éthiques</a:t>
            </a:r>
          </a:p>
          <a:p>
            <a:pPr marL="534988" lvl="1">
              <a:spcBef>
                <a:spcPts val="20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sym typeface="Wingdings" panose="05000000000000000000" pitchFamily="2" charset="2"/>
              </a:rPr>
              <a:t>Clarification des droits des partenaires dans l’accord de consortium</a:t>
            </a:r>
            <a:endParaRPr lang="fr-FR" sz="1800" dirty="0">
              <a:cs typeface="Arial" panose="020B0604020202020204" pitchFamily="34" charset="0"/>
            </a:endParaRPr>
          </a:p>
        </p:txBody>
      </p:sp>
      <p:sp>
        <p:nvSpPr>
          <p:cNvPr id="17" name="Espace réservé du contenu 2">
            <a:extLst>
              <a:ext uri="{FF2B5EF4-FFF2-40B4-BE49-F238E27FC236}">
                <a16:creationId xmlns:a16="http://schemas.microsoft.com/office/drawing/2014/main" id="{57E48655-6444-4729-A881-3D326F9E965F}"/>
              </a:ext>
            </a:extLst>
          </p:cNvPr>
          <p:cNvSpPr txBox="1">
            <a:spLocks/>
          </p:cNvSpPr>
          <p:nvPr/>
        </p:nvSpPr>
        <p:spPr>
          <a:xfrm>
            <a:off x="467544" y="5651149"/>
            <a:ext cx="8491370" cy="548236"/>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4988" lvl="1">
              <a:spcBef>
                <a:spcPts val="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rPr>
              <a:t>Noms des responsables et budget pour la gestion des données.</a:t>
            </a:r>
          </a:p>
        </p:txBody>
      </p:sp>
      <p:sp>
        <p:nvSpPr>
          <p:cNvPr id="18" name="Espace réservé du contenu 2">
            <a:extLst>
              <a:ext uri="{FF2B5EF4-FFF2-40B4-BE49-F238E27FC236}">
                <a16:creationId xmlns:a16="http://schemas.microsoft.com/office/drawing/2014/main" id="{B473BDDF-F215-4142-A9B1-D38F54172EC1}"/>
              </a:ext>
            </a:extLst>
          </p:cNvPr>
          <p:cNvSpPr txBox="1">
            <a:spLocks/>
          </p:cNvSpPr>
          <p:nvPr/>
        </p:nvSpPr>
        <p:spPr>
          <a:xfrm>
            <a:off x="467544" y="5006475"/>
            <a:ext cx="8491370" cy="423873"/>
          </a:xfr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4988" lvl="1">
              <a:spcBef>
                <a:spcPts val="0"/>
              </a:spcBef>
              <a:buClr>
                <a:schemeClr val="accent2">
                  <a:lumMod val="60000"/>
                  <a:lumOff val="40000"/>
                </a:schemeClr>
              </a:buClr>
              <a:buFont typeface="Arial" panose="020B0604020202020204" pitchFamily="34" charset="0"/>
              <a:buChar char="•"/>
            </a:pPr>
            <a:r>
              <a:rPr lang="fr-FR" sz="1800" dirty="0">
                <a:cs typeface="Arial" panose="020B0604020202020204" pitchFamily="34" charset="0"/>
              </a:rPr>
              <a:t>Précision sur quelles données seront partagées, où, quand, comment ?</a:t>
            </a:r>
          </a:p>
        </p:txBody>
      </p:sp>
      <p:sp>
        <p:nvSpPr>
          <p:cNvPr id="19" name="Titre 1">
            <a:extLst>
              <a:ext uri="{FF2B5EF4-FFF2-40B4-BE49-F238E27FC236}">
                <a16:creationId xmlns:a16="http://schemas.microsoft.com/office/drawing/2014/main" id="{A3D3E61D-EBA4-4511-B9A4-678EF6B440EB}"/>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Attendus des financeurs</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Tree>
    <p:extLst>
      <p:ext uri="{BB962C8B-B14F-4D97-AF65-F5344CB8AC3E}">
        <p14:creationId xmlns:p14="http://schemas.microsoft.com/office/powerpoint/2010/main" val="342757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874190" y="1831276"/>
            <a:ext cx="7992888" cy="3195447"/>
          </a:xfrm>
        </p:spPr>
        <p:txBody>
          <a:bodyPr>
            <a:noAutofit/>
          </a:bodyPr>
          <a:lstStyle/>
          <a:p>
            <a:pPr>
              <a:spcBef>
                <a:spcPts val="600"/>
              </a:spcBef>
              <a:spcAft>
                <a:spcPts val="600"/>
              </a:spcAft>
              <a:buClr>
                <a:schemeClr val="accent2">
                  <a:lumMod val="60000"/>
                  <a:lumOff val="40000"/>
                </a:schemeClr>
              </a:buClr>
              <a:buAutoNum type="arabicPeriod"/>
            </a:pPr>
            <a:r>
              <a:rPr lang="fr-FR" sz="2400" b="1" dirty="0">
                <a:solidFill>
                  <a:schemeClr val="accent2">
                    <a:lumMod val="60000"/>
                    <a:lumOff val="40000"/>
                  </a:schemeClr>
                </a:solidFill>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Documentation et qualité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Stockage et sauvegarde</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Partage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Responsabilités et ressources</a:t>
            </a:r>
          </a:p>
          <a:p>
            <a:pPr>
              <a:spcBef>
                <a:spcPts val="600"/>
              </a:spcBef>
              <a:spcAft>
                <a:spcPts val="600"/>
              </a:spcAft>
              <a:buClr>
                <a:schemeClr val="accent2">
                  <a:lumMod val="60000"/>
                  <a:lumOff val="40000"/>
                </a:schemeClr>
              </a:buClr>
              <a:buAutoNum type="arabicPeriod"/>
            </a:pPr>
            <a:endParaRPr lang="fr-FR" sz="2400" b="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941B5335-F2AD-476B-BC5F-9259B44D87C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Contenu d’un PGD</a:t>
            </a:r>
          </a:p>
        </p:txBody>
      </p:sp>
    </p:spTree>
    <p:extLst>
      <p:ext uri="{BB962C8B-B14F-4D97-AF65-F5344CB8AC3E}">
        <p14:creationId xmlns:p14="http://schemas.microsoft.com/office/powerpoint/2010/main" val="2801534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chemeClr val="accent2">
                    <a:lumMod val="60000"/>
                    <a:lumOff val="40000"/>
                  </a:schemeClr>
                </a:solidFill>
              </a:rPr>
              <a:t>1. Description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424488" cy="285905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457200" rtl="0" eaLnBrk="1" fontAlgn="auto" latinLnBrk="0" hangingPunct="1">
              <a:lnSpc>
                <a:spcPct val="150000"/>
              </a:lnSpc>
              <a:spcBef>
                <a:spcPts val="600"/>
              </a:spcBef>
              <a:spcAft>
                <a:spcPts val="1200"/>
              </a:spcAft>
              <a:buClrTx/>
              <a:buSzTx/>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Cette partie du</a:t>
            </a:r>
            <a:r>
              <a:rPr kumimoji="0" lang="fr-FR" sz="2400" b="0" i="0" u="none" strike="noStrike" kern="1200" cap="none" spc="0" normalizeH="0" noProof="0" dirty="0">
                <a:ln>
                  <a:noFill/>
                </a:ln>
                <a:solidFill>
                  <a:srgbClr val="0066FF"/>
                </a:solidFill>
                <a:effectLst/>
                <a:uLnTx/>
                <a:uFillTx/>
                <a:latin typeface="Arial"/>
                <a:cs typeface="Times New Roman"/>
              </a:rPr>
              <a:t> PGD concerne 3 points:</a:t>
            </a:r>
            <a:endParaRPr kumimoji="0" lang="fr-FR" sz="2400" b="0" i="0" u="none" strike="noStrike" kern="1200" cap="none" spc="0" normalizeH="0" baseline="0" noProof="0" dirty="0">
              <a:ln>
                <a:noFill/>
              </a:ln>
              <a:solidFill>
                <a:srgbClr val="0066FF"/>
              </a:solidFill>
              <a:effectLst/>
              <a:uLnTx/>
              <a:uFillTx/>
              <a:latin typeface="Arial"/>
              <a:cs typeface="Times New Roman"/>
            </a:endParaRPr>
          </a:p>
          <a:p>
            <a:pPr marL="176213" marR="0" lvl="2" algn="just" defTabSz="457200" fontAlgn="auto">
              <a:lnSpc>
                <a:spcPct val="114000"/>
              </a:lnSpc>
              <a:spcBef>
                <a:spcPts val="600"/>
              </a:spcBef>
              <a:spcAft>
                <a:spcPts val="600"/>
              </a:spcAft>
              <a:buClrTx/>
              <a:buSzTx/>
              <a:tabLst/>
              <a:defRPr/>
            </a:pPr>
            <a:r>
              <a:rPr lang="fr-FR" sz="2400" dirty="0">
                <a:solidFill>
                  <a:schemeClr val="tx1"/>
                </a:solidFill>
                <a:cs typeface="Times New Roman"/>
              </a:rPr>
              <a:t>1.1 - </a:t>
            </a:r>
            <a:r>
              <a:rPr lang="fr-FR" sz="2400" dirty="0">
                <a:solidFill>
                  <a:schemeClr val="accent2">
                    <a:lumMod val="60000"/>
                    <a:lumOff val="40000"/>
                  </a:schemeClr>
                </a:solidFill>
                <a:cs typeface="Times New Roman"/>
              </a:rPr>
              <a:t>Lister les types de données produits dans le projet</a:t>
            </a:r>
          </a:p>
          <a:p>
            <a:pPr marL="176213" marR="0" lvl="2" algn="just" defTabSz="457200" fontAlgn="auto">
              <a:spcAft>
                <a:spcPts val="600"/>
              </a:spcAft>
              <a:buClrTx/>
              <a:buSzTx/>
              <a:tabLst>
                <a:tab pos="717550" algn="l"/>
              </a:tabLst>
              <a:defRPr/>
            </a:pPr>
            <a:r>
              <a:rPr lang="fr-FR" sz="2400" dirty="0">
                <a:solidFill>
                  <a:schemeClr val="tx1"/>
                </a:solidFill>
                <a:cs typeface="Times New Roman"/>
              </a:rPr>
              <a:t>	  et autres produits de recherche </a:t>
            </a:r>
            <a:r>
              <a:rPr lang="fr-FR" dirty="0">
                <a:solidFill>
                  <a:schemeClr val="tx1"/>
                </a:solidFill>
                <a:cs typeface="Times New Roman"/>
              </a:rPr>
              <a:t>(codes, logiciels, modèles, …)</a:t>
            </a:r>
          </a:p>
          <a:p>
            <a:pPr marL="176213" lvl="2" algn="just" defTabSz="457200">
              <a:lnSpc>
                <a:spcPct val="114000"/>
              </a:lnSpc>
              <a:spcBef>
                <a:spcPts val="600"/>
              </a:spcBef>
              <a:spcAft>
                <a:spcPts val="600"/>
              </a:spcAft>
              <a:buClrTx/>
              <a:defRPr/>
            </a:pPr>
            <a:r>
              <a:rPr lang="fr-FR" sz="2400" dirty="0">
                <a:solidFill>
                  <a:schemeClr val="tx1"/>
                </a:solidFill>
                <a:cs typeface="Times New Roman"/>
              </a:rPr>
              <a:t>1.2 - Décrire les méthodes d’obtention</a:t>
            </a:r>
          </a:p>
          <a:p>
            <a:pPr marL="176213" lvl="2" algn="just" defTabSz="457200">
              <a:lnSpc>
                <a:spcPct val="114000"/>
              </a:lnSpc>
              <a:spcBef>
                <a:spcPts val="600"/>
              </a:spcBef>
              <a:spcAft>
                <a:spcPts val="600"/>
              </a:spcAft>
              <a:buClrTx/>
              <a:defRPr/>
            </a:pPr>
            <a:r>
              <a:rPr lang="fr-FR" sz="2400" dirty="0">
                <a:solidFill>
                  <a:schemeClr val="tx1"/>
                </a:solidFill>
                <a:cs typeface="Times New Roman"/>
              </a:rPr>
              <a:t>1.3 - Préciser si des données préexistantes sont utilisées</a:t>
            </a:r>
          </a:p>
        </p:txBody>
      </p:sp>
      <p:pic>
        <p:nvPicPr>
          <p:cNvPr id="2" name="Image 1">
            <a:extLst>
              <a:ext uri="{FF2B5EF4-FFF2-40B4-BE49-F238E27FC236}">
                <a16:creationId xmlns:a16="http://schemas.microsoft.com/office/drawing/2014/main" id="{BC6E1918-6F9D-415F-916C-2678E730084C}"/>
              </a:ext>
            </a:extLst>
          </p:cNvPr>
          <p:cNvPicPr>
            <a:picLocks noChangeAspect="1"/>
          </p:cNvPicPr>
          <p:nvPr/>
        </p:nvPicPr>
        <p:blipFill>
          <a:blip r:embed="rId4"/>
          <a:stretch>
            <a:fillRect/>
          </a:stretch>
        </p:blipFill>
        <p:spPr>
          <a:xfrm>
            <a:off x="3707904" y="4509120"/>
            <a:ext cx="1280271" cy="1292464"/>
          </a:xfrm>
          <a:prstGeom prst="rect">
            <a:avLst/>
          </a:prstGeom>
        </p:spPr>
      </p:pic>
    </p:spTree>
    <p:extLst>
      <p:ext uri="{BB962C8B-B14F-4D97-AF65-F5344CB8AC3E}">
        <p14:creationId xmlns:p14="http://schemas.microsoft.com/office/powerpoint/2010/main" val="221057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rPr>
              <a:t>Science ouverte au Sud, Dakar, 23-25/09/2019</a:t>
            </a: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e 8"/>
          <p:cNvGrpSpPr/>
          <p:nvPr/>
        </p:nvGrpSpPr>
        <p:grpSpPr>
          <a:xfrm>
            <a:off x="371139" y="2924944"/>
            <a:ext cx="6662832" cy="1200329"/>
            <a:chOff x="467544" y="1124744"/>
            <a:chExt cx="8883776" cy="1600438"/>
          </a:xfrm>
        </p:grpSpPr>
        <p:sp>
          <p:nvSpPr>
            <p:cNvPr id="26" name="ZoneTexte 25"/>
            <p:cNvSpPr txBox="1"/>
            <p:nvPr/>
          </p:nvSpPr>
          <p:spPr>
            <a:xfrm>
              <a:off x="1475655" y="1124744"/>
              <a:ext cx="7875665" cy="160043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pPr marL="0" marR="0" lvl="0" indent="0" algn="l" defTabSz="914400" rtl="0" eaLnBrk="1" fontAlgn="auto" latinLnBrk="0" hangingPunct="1">
                <a:lnSpc>
                  <a:spcPct val="150000"/>
                </a:lnSpc>
                <a:spcBef>
                  <a:spcPts val="900"/>
                </a:spcBef>
                <a:spcAft>
                  <a:spcPts val="90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a:ea typeface="+mn-ea"/>
                  <a:cs typeface="+mn-cs"/>
                </a:rPr>
                <a:t>Le PGD doit décrire tous les jeux de données </a:t>
              </a:r>
              <a:r>
                <a:rPr kumimoji="0" lang="fr-FR" sz="2400" b="0" i="0" u="none" strike="noStrike" kern="1200" cap="none" spc="0" normalizeH="0" baseline="0" noProof="0" dirty="0">
                  <a:ln>
                    <a:noFill/>
                  </a:ln>
                  <a:solidFill>
                    <a:prstClr val="white"/>
                  </a:solidFill>
                  <a:effectLst/>
                  <a:uLnTx/>
                  <a:uFillTx/>
                  <a:latin typeface="Calibri"/>
                  <a:ea typeface="+mn-ea"/>
                  <a:cs typeface="+mn-cs"/>
                </a:rPr>
                <a:t>	</a:t>
              </a:r>
              <a:r>
                <a:rPr kumimoji="0" lang="fr-FR" sz="2400" b="1" i="0" u="none" strike="noStrike" kern="1200" cap="none" spc="0" normalizeH="0" baseline="0" noProof="0" dirty="0">
                  <a:ln>
                    <a:noFill/>
                  </a:ln>
                  <a:solidFill>
                    <a:prstClr val="white"/>
                  </a:solidFill>
                  <a:effectLst/>
                  <a:uLnTx/>
                  <a:uFillTx/>
                  <a:latin typeface="Calibri"/>
                  <a:ea typeface="+mn-ea"/>
                  <a:cs typeface="+mn-cs"/>
                </a:rPr>
                <a:t>produits dans un projet</a:t>
              </a:r>
            </a:p>
          </p:txBody>
        </p:sp>
        <p:sp>
          <p:nvSpPr>
            <p:cNvPr id="27" name="Flèche droite 26"/>
            <p:cNvSpPr/>
            <p:nvPr/>
          </p:nvSpPr>
          <p:spPr>
            <a:xfrm>
              <a:off x="467544" y="1432200"/>
              <a:ext cx="941599" cy="48463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00" y="1196752"/>
            <a:ext cx="1556970" cy="1014390"/>
          </a:xfrm>
          <a:prstGeom prst="rect">
            <a:avLst/>
          </a:prstGeom>
        </p:spPr>
      </p:pic>
      <p:pic>
        <p:nvPicPr>
          <p:cNvPr id="11" name="Image 10"/>
          <p:cNvPicPr>
            <a:picLocks noChangeAspect="1"/>
          </p:cNvPicPr>
          <p:nvPr/>
        </p:nvPicPr>
        <p:blipFill>
          <a:blip r:embed="rId4"/>
          <a:stretch>
            <a:fillRect/>
          </a:stretch>
        </p:blipFill>
        <p:spPr>
          <a:xfrm>
            <a:off x="5530321" y="4149080"/>
            <a:ext cx="1335380" cy="1189498"/>
          </a:xfrm>
          <a:prstGeom prst="rect">
            <a:avLst/>
          </a:prstGeom>
        </p:spPr>
      </p:pic>
      <p:sp>
        <p:nvSpPr>
          <p:cNvPr id="12" name="ZoneTexte 11"/>
          <p:cNvSpPr txBox="1"/>
          <p:nvPr/>
        </p:nvSpPr>
        <p:spPr>
          <a:xfrm>
            <a:off x="553160" y="2253556"/>
            <a:ext cx="750526"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OMICS</a:t>
            </a:r>
          </a:p>
        </p:txBody>
      </p:sp>
      <p:sp>
        <p:nvSpPr>
          <p:cNvPr id="13" name="ZoneTexte 12"/>
          <p:cNvSpPr txBox="1"/>
          <p:nvPr/>
        </p:nvSpPr>
        <p:spPr>
          <a:xfrm>
            <a:off x="5680490" y="5322694"/>
            <a:ext cx="958852" cy="338554"/>
          </a:xfrm>
          <a:prstGeom prst="rect">
            <a:avLst/>
          </a:prstGeom>
          <a:solidFill>
            <a:srgbClr val="FFCCFF"/>
          </a:solidFill>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Enquêtes</a:t>
            </a:r>
          </a:p>
        </p:txBody>
      </p:sp>
      <p:pic>
        <p:nvPicPr>
          <p:cNvPr id="14" name="Image 13"/>
          <p:cNvPicPr>
            <a:picLocks noChangeAspect="1"/>
          </p:cNvPicPr>
          <p:nvPr/>
        </p:nvPicPr>
        <p:blipFill>
          <a:blip r:embed="rId5"/>
          <a:stretch>
            <a:fillRect/>
          </a:stretch>
        </p:blipFill>
        <p:spPr>
          <a:xfrm>
            <a:off x="324240" y="4250946"/>
            <a:ext cx="1603326" cy="1122328"/>
          </a:xfrm>
          <a:prstGeom prst="rect">
            <a:avLst/>
          </a:prstGeom>
        </p:spPr>
      </p:pic>
      <p:pic>
        <p:nvPicPr>
          <p:cNvPr id="16" name="Image 15"/>
          <p:cNvPicPr>
            <a:picLocks noChangeAspect="1"/>
          </p:cNvPicPr>
          <p:nvPr/>
        </p:nvPicPr>
        <p:blipFill>
          <a:blip r:embed="rId6"/>
          <a:stretch>
            <a:fillRect/>
          </a:stretch>
        </p:blipFill>
        <p:spPr>
          <a:xfrm>
            <a:off x="1907704" y="5145526"/>
            <a:ext cx="1682380" cy="1119547"/>
          </a:xfrm>
          <a:prstGeom prst="rect">
            <a:avLst/>
          </a:prstGeom>
        </p:spPr>
      </p:pic>
      <p:sp>
        <p:nvSpPr>
          <p:cNvPr id="17" name="ZoneTexte 16"/>
          <p:cNvSpPr txBox="1"/>
          <p:nvPr/>
        </p:nvSpPr>
        <p:spPr>
          <a:xfrm>
            <a:off x="2169408" y="6265073"/>
            <a:ext cx="1158972" cy="338554"/>
          </a:xfrm>
          <a:prstGeom prst="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Climatiques</a:t>
            </a:r>
          </a:p>
        </p:txBody>
      </p:sp>
      <p:pic>
        <p:nvPicPr>
          <p:cNvPr id="18" name="Image 17"/>
          <p:cNvPicPr>
            <a:picLocks noChangeAspect="1"/>
          </p:cNvPicPr>
          <p:nvPr/>
        </p:nvPicPr>
        <p:blipFill>
          <a:blip r:embed="rId7"/>
          <a:stretch>
            <a:fillRect/>
          </a:stretch>
        </p:blipFill>
        <p:spPr>
          <a:xfrm>
            <a:off x="1946647" y="1196752"/>
            <a:ext cx="1601944" cy="920035"/>
          </a:xfrm>
          <a:prstGeom prst="rect">
            <a:avLst/>
          </a:prstGeom>
        </p:spPr>
      </p:pic>
      <p:pic>
        <p:nvPicPr>
          <p:cNvPr id="20" name="Image 19"/>
          <p:cNvPicPr>
            <a:picLocks noChangeAspect="1"/>
          </p:cNvPicPr>
          <p:nvPr/>
        </p:nvPicPr>
        <p:blipFill>
          <a:blip r:embed="rId8"/>
          <a:stretch>
            <a:fillRect/>
          </a:stretch>
        </p:blipFill>
        <p:spPr>
          <a:xfrm>
            <a:off x="3419872" y="4221088"/>
            <a:ext cx="1580763" cy="1154017"/>
          </a:xfrm>
          <a:prstGeom prst="rect">
            <a:avLst/>
          </a:prstGeom>
        </p:spPr>
      </p:pic>
      <p:sp>
        <p:nvSpPr>
          <p:cNvPr id="21" name="ZoneTexte 20"/>
          <p:cNvSpPr txBox="1"/>
          <p:nvPr/>
        </p:nvSpPr>
        <p:spPr>
          <a:xfrm>
            <a:off x="3627369" y="5392007"/>
            <a:ext cx="1165768"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Sols / hydro</a:t>
            </a:r>
          </a:p>
        </p:txBody>
      </p:sp>
      <p:grpSp>
        <p:nvGrpSpPr>
          <p:cNvPr id="22" name="Groupe 21"/>
          <p:cNvGrpSpPr/>
          <p:nvPr/>
        </p:nvGrpSpPr>
        <p:grpSpPr>
          <a:xfrm>
            <a:off x="3603714" y="1069154"/>
            <a:ext cx="2122932" cy="1671073"/>
            <a:chOff x="7040846" y="4183296"/>
            <a:chExt cx="1995573" cy="1612849"/>
          </a:xfrm>
        </p:grpSpPr>
        <p:pic>
          <p:nvPicPr>
            <p:cNvPr id="24" name="Imag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0846" y="4183296"/>
              <a:ext cx="1347578" cy="1612849"/>
            </a:xfrm>
            <a:prstGeom prst="rect">
              <a:avLst/>
            </a:prstGeom>
          </p:spPr>
        </p:pic>
        <p:pic>
          <p:nvPicPr>
            <p:cNvPr id="25" name="Image 24"/>
            <p:cNvPicPr>
              <a:picLocks noChangeAspect="1"/>
            </p:cNvPicPr>
            <p:nvPr/>
          </p:nvPicPr>
          <p:blipFill>
            <a:blip r:embed="rId10"/>
            <a:stretch>
              <a:fillRect/>
            </a:stretch>
          </p:blipFill>
          <p:spPr>
            <a:xfrm>
              <a:off x="7956376" y="4194217"/>
              <a:ext cx="1080043" cy="673125"/>
            </a:xfrm>
            <a:prstGeom prst="rect">
              <a:avLst/>
            </a:prstGeom>
          </p:spPr>
        </p:pic>
      </p:grpSp>
      <p:sp>
        <p:nvSpPr>
          <p:cNvPr id="23" name="ZoneTexte 22"/>
          <p:cNvSpPr txBox="1"/>
          <p:nvPr/>
        </p:nvSpPr>
        <p:spPr>
          <a:xfrm>
            <a:off x="4494289" y="2080246"/>
            <a:ext cx="1075799" cy="584775"/>
          </a:xfrm>
          <a:prstGeom prst="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prstClr val="black"/>
                </a:solidFill>
                <a:effectLst/>
                <a:uLnTx/>
                <a:uFillTx/>
                <a:latin typeface="Calibri"/>
                <a:ea typeface="+mn-ea"/>
                <a:cs typeface="+mn-cs"/>
              </a:rPr>
              <a:t>Epidémio</a:t>
            </a:r>
            <a:r>
              <a:rPr kumimoji="0" lang="fr-FR" sz="1600" b="0" i="0" u="none" strike="noStrike" kern="1200" cap="none" spc="0" normalizeH="0" baseline="0" noProof="0" dirty="0">
                <a:ln>
                  <a:noFill/>
                </a:ln>
                <a:solidFill>
                  <a:prstClr val="black"/>
                </a:solidFill>
                <a:effectLst/>
                <a:uLnTx/>
                <a:uFillTx/>
                <a:latin typeface="Calibri"/>
                <a:ea typeface="+mn-ea"/>
                <a:cs typeface="+mn-cs"/>
              </a:rPr>
              <a:t> / santé </a:t>
            </a:r>
          </a:p>
        </p:txBody>
      </p:sp>
      <p:sp>
        <p:nvSpPr>
          <p:cNvPr id="19" name="ZoneTexte 18"/>
          <p:cNvSpPr txBox="1"/>
          <p:nvPr/>
        </p:nvSpPr>
        <p:spPr>
          <a:xfrm>
            <a:off x="1969917" y="2173027"/>
            <a:ext cx="1471878" cy="584775"/>
          </a:xfrm>
          <a:prstGeom prst="rect">
            <a:avLst/>
          </a:prstGeom>
          <a:solidFill>
            <a:schemeClr val="accent3">
              <a:lumMod val="40000"/>
              <a:lumOff val="6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Biochimiques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sensorielles</a:t>
            </a:r>
          </a:p>
        </p:txBody>
      </p:sp>
      <p:sp>
        <p:nvSpPr>
          <p:cNvPr id="33" name="Titre 1">
            <a:extLst>
              <a:ext uri="{FF2B5EF4-FFF2-40B4-BE49-F238E27FC236}">
                <a16:creationId xmlns:a16="http://schemas.microsoft.com/office/drawing/2014/main" id="{C9751ECC-FD74-401E-A26C-20039CB69729}"/>
              </a:ext>
            </a:extLst>
          </p:cNvPr>
          <p:cNvSpPr txBox="1">
            <a:spLocks/>
          </p:cNvSpPr>
          <p:nvPr/>
        </p:nvSpPr>
        <p:spPr>
          <a:xfrm>
            <a:off x="0" y="2"/>
            <a:ext cx="8742607"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latin typeface="Arial" panose="020B0604020202020204" pitchFamily="34" charset="0"/>
                <a:cs typeface="Arial" panose="020B0604020202020204" pitchFamily="34" charset="0"/>
              </a:rPr>
              <a:t>  </a:t>
            </a:r>
            <a:r>
              <a:rPr lang="fr-FR" sz="4000" dirty="0">
                <a:latin typeface="Arial" panose="020B0604020202020204" pitchFamily="34" charset="0"/>
                <a:cs typeface="Arial" panose="020B0604020202020204" pitchFamily="34" charset="0"/>
              </a:rPr>
              <a:t>1.1 Liste des types de données</a:t>
            </a:r>
          </a:p>
        </p:txBody>
      </p:sp>
      <p:pic>
        <p:nvPicPr>
          <p:cNvPr id="29" name="Image 28">
            <a:extLst>
              <a:ext uri="{FF2B5EF4-FFF2-40B4-BE49-F238E27FC236}">
                <a16:creationId xmlns:a16="http://schemas.microsoft.com/office/drawing/2014/main" id="{1B13B579-0941-4A29-A9AD-69203AC5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2360" y="44624"/>
            <a:ext cx="1282182" cy="1287907"/>
          </a:xfrm>
          <a:prstGeom prst="rect">
            <a:avLst/>
          </a:prstGeom>
        </p:spPr>
      </p:pic>
      <p:sp>
        <p:nvSpPr>
          <p:cNvPr id="28" name="ZoneTexte 27">
            <a:extLst>
              <a:ext uri="{FF2B5EF4-FFF2-40B4-BE49-F238E27FC236}">
                <a16:creationId xmlns:a16="http://schemas.microsoft.com/office/drawing/2014/main" id="{35374386-4714-4E93-8370-248192DE0A7D}"/>
              </a:ext>
            </a:extLst>
          </p:cNvPr>
          <p:cNvSpPr txBox="1"/>
          <p:nvPr/>
        </p:nvSpPr>
        <p:spPr>
          <a:xfrm>
            <a:off x="7483704" y="2025576"/>
            <a:ext cx="1587125" cy="908864"/>
          </a:xfrm>
          <a:prstGeom prst="wedgeEllipseCallout">
            <a:avLst>
              <a:gd name="adj1" fmla="val -83135"/>
              <a:gd name="adj2" fmla="val 93245"/>
            </a:avLst>
          </a:prstGeom>
          <a:ln>
            <a:solidFill>
              <a:srgbClr val="FF66FF"/>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42BA97"/>
                </a:solidFill>
                <a:effectLst/>
                <a:uLnTx/>
                <a:uFillTx/>
                <a:latin typeface="Calibri"/>
                <a:ea typeface="+mn-ea"/>
                <a:cs typeface="+mn-cs"/>
              </a:rPr>
              <a:t>Par discipline</a:t>
            </a:r>
          </a:p>
        </p:txBody>
      </p:sp>
      <p:sp>
        <p:nvSpPr>
          <p:cNvPr id="30" name="ZoneTexte 29">
            <a:extLst>
              <a:ext uri="{FF2B5EF4-FFF2-40B4-BE49-F238E27FC236}">
                <a16:creationId xmlns:a16="http://schemas.microsoft.com/office/drawing/2014/main" id="{20E85901-F56A-4A51-94D5-DAFA7AB1E178}"/>
              </a:ext>
            </a:extLst>
          </p:cNvPr>
          <p:cNvSpPr txBox="1"/>
          <p:nvPr/>
        </p:nvSpPr>
        <p:spPr>
          <a:xfrm>
            <a:off x="6831449" y="3854267"/>
            <a:ext cx="2125191" cy="2077403"/>
          </a:xfrm>
          <a:prstGeom prst="wedgeEllipseCallout">
            <a:avLst>
              <a:gd name="adj1" fmla="val -48911"/>
              <a:gd name="adj2" fmla="val -63678"/>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42BA97"/>
                </a:solidFill>
                <a:effectLst/>
                <a:uLnTx/>
                <a:uFillTx/>
                <a:latin typeface="Calibri"/>
              </a:defRPr>
            </a:lvl1pPr>
          </a:lstStyle>
          <a:p>
            <a:r>
              <a:rPr lang="fr-FR" sz="1800" dirty="0">
                <a:solidFill>
                  <a:srgbClr val="3366FF"/>
                </a:solidFill>
              </a:rPr>
              <a:t>ou par:</a:t>
            </a:r>
          </a:p>
          <a:p>
            <a:r>
              <a:rPr lang="fr-FR" sz="1800" dirty="0">
                <a:solidFill>
                  <a:srgbClr val="3366FF"/>
                </a:solidFill>
              </a:rPr>
              <a:t>pays/sites</a:t>
            </a:r>
          </a:p>
          <a:p>
            <a:r>
              <a:rPr lang="fr-FR" sz="1800" dirty="0">
                <a:solidFill>
                  <a:srgbClr val="3366FF"/>
                </a:solidFill>
              </a:rPr>
              <a:t>espèce/filière</a:t>
            </a:r>
          </a:p>
          <a:p>
            <a:r>
              <a:rPr lang="fr-FR" sz="1800" dirty="0">
                <a:solidFill>
                  <a:srgbClr val="3366FF"/>
                </a:solidFill>
              </a:rPr>
              <a:t>traitement</a:t>
            </a:r>
          </a:p>
          <a:p>
            <a:r>
              <a:rPr lang="fr-FR" sz="1800" dirty="0">
                <a:solidFill>
                  <a:srgbClr val="3366FF"/>
                </a:solidFill>
              </a:rPr>
              <a:t>work package</a:t>
            </a:r>
          </a:p>
        </p:txBody>
      </p:sp>
      <p:grpSp>
        <p:nvGrpSpPr>
          <p:cNvPr id="31" name="Groupe 30">
            <a:extLst>
              <a:ext uri="{FF2B5EF4-FFF2-40B4-BE49-F238E27FC236}">
                <a16:creationId xmlns:a16="http://schemas.microsoft.com/office/drawing/2014/main" id="{979DFF49-B5A9-4787-A032-1D7B260E3091}"/>
              </a:ext>
            </a:extLst>
          </p:cNvPr>
          <p:cNvGrpSpPr/>
          <p:nvPr/>
        </p:nvGrpSpPr>
        <p:grpSpPr>
          <a:xfrm>
            <a:off x="5730708" y="1276965"/>
            <a:ext cx="1433580" cy="1589546"/>
            <a:chOff x="5652120" y="1650266"/>
            <a:chExt cx="1282180" cy="1480946"/>
          </a:xfrm>
        </p:grpSpPr>
        <p:pic>
          <p:nvPicPr>
            <p:cNvPr id="32" name="Image 31">
              <a:extLst>
                <a:ext uri="{FF2B5EF4-FFF2-40B4-BE49-F238E27FC236}">
                  <a16:creationId xmlns:a16="http://schemas.microsoft.com/office/drawing/2014/main" id="{D2651787-7973-4637-977B-C38D3D3A85F3}"/>
                </a:ext>
              </a:extLst>
            </p:cNvPr>
            <p:cNvPicPr>
              <a:picLocks noChangeAspect="1"/>
            </p:cNvPicPr>
            <p:nvPr/>
          </p:nvPicPr>
          <p:blipFill>
            <a:blip r:embed="rId12"/>
            <a:stretch>
              <a:fillRect/>
            </a:stretch>
          </p:blipFill>
          <p:spPr>
            <a:xfrm>
              <a:off x="5953502" y="1650266"/>
              <a:ext cx="620758" cy="934704"/>
            </a:xfrm>
            <a:prstGeom prst="rect">
              <a:avLst/>
            </a:prstGeom>
          </p:spPr>
        </p:pic>
        <p:sp>
          <p:nvSpPr>
            <p:cNvPr id="34" name="ZoneTexte 33">
              <a:extLst>
                <a:ext uri="{FF2B5EF4-FFF2-40B4-BE49-F238E27FC236}">
                  <a16:creationId xmlns:a16="http://schemas.microsoft.com/office/drawing/2014/main" id="{18DAD1DE-40B3-43F7-AA1B-B1D112DA322E}"/>
                </a:ext>
              </a:extLst>
            </p:cNvPr>
            <p:cNvSpPr txBox="1"/>
            <p:nvPr/>
          </p:nvSpPr>
          <p:spPr>
            <a:xfrm>
              <a:off x="5652120" y="2586390"/>
              <a:ext cx="1282180" cy="544822"/>
            </a:xfrm>
            <a:prstGeom prst="rect">
              <a:avLst/>
            </a:prstGeom>
            <a:solidFill>
              <a:schemeClr val="accent2">
                <a:lumMod val="40000"/>
                <a:lumOff val="6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fr-FR" sz="1600" dirty="0"/>
                <a:t>Biodiversité / écologie</a:t>
              </a:r>
            </a:p>
          </p:txBody>
        </p:sp>
      </p:grpSp>
      <p:sp>
        <p:nvSpPr>
          <p:cNvPr id="15" name="ZoneTexte 14"/>
          <p:cNvSpPr txBox="1"/>
          <p:nvPr/>
        </p:nvSpPr>
        <p:spPr>
          <a:xfrm>
            <a:off x="145745" y="5411834"/>
            <a:ext cx="1991827" cy="338554"/>
          </a:xfrm>
          <a:prstGeom prst="rect">
            <a:avLst/>
          </a:prstGeom>
          <a:solidFill>
            <a:schemeClr val="accent2">
              <a:lumMod val="60000"/>
              <a:lumOff val="4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Agro / physio / </a:t>
            </a:r>
            <a:r>
              <a:rPr kumimoji="0" lang="fr-FR" sz="1600" b="0" i="0" u="none" strike="noStrike" kern="1200" cap="none" spc="0" normalizeH="0" baseline="0" noProof="0" dirty="0" err="1">
                <a:ln>
                  <a:noFill/>
                </a:ln>
                <a:solidFill>
                  <a:prstClr val="black"/>
                </a:solidFill>
                <a:effectLst/>
                <a:uLnTx/>
                <a:uFillTx/>
                <a:latin typeface="Calibri"/>
                <a:ea typeface="+mn-ea"/>
                <a:cs typeface="+mn-cs"/>
              </a:rPr>
              <a:t>phéno</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5" name="Groupe 34">
            <a:extLst>
              <a:ext uri="{FF2B5EF4-FFF2-40B4-BE49-F238E27FC236}">
                <a16:creationId xmlns:a16="http://schemas.microsoft.com/office/drawing/2014/main" id="{F54415AC-CC5C-4871-BFC1-E6EE20C76CC3}"/>
              </a:ext>
            </a:extLst>
          </p:cNvPr>
          <p:cNvGrpSpPr/>
          <p:nvPr/>
        </p:nvGrpSpPr>
        <p:grpSpPr>
          <a:xfrm>
            <a:off x="4803175" y="5491971"/>
            <a:ext cx="1208985" cy="1162846"/>
            <a:chOff x="7452320" y="1762098"/>
            <a:chExt cx="1208985" cy="1162846"/>
          </a:xfrm>
        </p:grpSpPr>
        <p:pic>
          <p:nvPicPr>
            <p:cNvPr id="36" name="Image 35">
              <a:extLst>
                <a:ext uri="{FF2B5EF4-FFF2-40B4-BE49-F238E27FC236}">
                  <a16:creationId xmlns:a16="http://schemas.microsoft.com/office/drawing/2014/main" id="{42CD3AB3-1B4B-4067-AB37-3E4F76760672}"/>
                </a:ext>
              </a:extLst>
            </p:cNvPr>
            <p:cNvPicPr>
              <a:picLocks noChangeAspect="1"/>
            </p:cNvPicPr>
            <p:nvPr/>
          </p:nvPicPr>
          <p:blipFill>
            <a:blip r:embed="rId13"/>
            <a:stretch>
              <a:fillRect/>
            </a:stretch>
          </p:blipFill>
          <p:spPr>
            <a:xfrm>
              <a:off x="7581185" y="1762098"/>
              <a:ext cx="986319" cy="860547"/>
            </a:xfrm>
            <a:prstGeom prst="rect">
              <a:avLst/>
            </a:prstGeom>
          </p:spPr>
        </p:pic>
        <p:sp>
          <p:nvSpPr>
            <p:cNvPr id="37" name="ZoneTexte 36">
              <a:extLst>
                <a:ext uri="{FF2B5EF4-FFF2-40B4-BE49-F238E27FC236}">
                  <a16:creationId xmlns:a16="http://schemas.microsoft.com/office/drawing/2014/main" id="{CCF8CFC3-6F29-4F81-9E69-FFC08234F8E2}"/>
                </a:ext>
              </a:extLst>
            </p:cNvPr>
            <p:cNvSpPr txBox="1"/>
            <p:nvPr/>
          </p:nvSpPr>
          <p:spPr>
            <a:xfrm>
              <a:off x="7452320" y="2586390"/>
              <a:ext cx="1208985" cy="338554"/>
            </a:xfrm>
            <a:prstGeom prst="rect">
              <a:avLst/>
            </a:prstGeom>
            <a:solidFill>
              <a:schemeClr val="accent3">
                <a:lumMod val="60000"/>
                <a:lumOff val="4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fr-FR" sz="1600" dirty="0"/>
                <a:t>Simulations</a:t>
              </a:r>
            </a:p>
          </p:txBody>
        </p:sp>
      </p:grpSp>
      <p:pic>
        <p:nvPicPr>
          <p:cNvPr id="38" name="Image 37">
            <a:extLst>
              <a:ext uri="{FF2B5EF4-FFF2-40B4-BE49-F238E27FC236}">
                <a16:creationId xmlns:a16="http://schemas.microsoft.com/office/drawing/2014/main" id="{606DBEC3-58E2-48CF-8CF7-52524949B017}"/>
              </a:ext>
            </a:extLst>
          </p:cNvPr>
          <p:cNvPicPr>
            <a:picLocks noChangeAspect="1"/>
          </p:cNvPicPr>
          <p:nvPr/>
        </p:nvPicPr>
        <p:blipFill>
          <a:blip r:embed="rId14"/>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532315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Espace réservé du contenu 2"/>
          <p:cNvSpPr>
            <a:spLocks noGrp="1"/>
          </p:cNvSpPr>
          <p:nvPr>
            <p:ph idx="1"/>
          </p:nvPr>
        </p:nvSpPr>
        <p:spPr>
          <a:xfrm>
            <a:off x="540000" y="1079999"/>
            <a:ext cx="8287681" cy="2043933"/>
          </a:xfrm>
        </p:spPr>
        <p:txBody>
          <a:bodyPr>
            <a:noAutofit/>
          </a:bodyPr>
          <a:lstStyle/>
          <a:p>
            <a:pPr algn="just" defTabSz="457200">
              <a:spcBef>
                <a:spcPts val="600"/>
              </a:spcBef>
              <a:spcAft>
                <a:spcPts val="600"/>
              </a:spcAft>
              <a:buFont typeface="Wingdings" panose="05000000000000000000" pitchFamily="2" charset="2"/>
              <a:buChar char="Ø"/>
              <a:defRPr/>
            </a:pPr>
            <a:r>
              <a:rPr lang="fr-FR" sz="2400" dirty="0">
                <a:solidFill>
                  <a:srgbClr val="0066FF"/>
                </a:solidFill>
                <a:latin typeface="Arial"/>
                <a:cs typeface="Times New Roman"/>
              </a:rPr>
              <a:t>1ère étape du PGD</a:t>
            </a:r>
          </a:p>
          <a:p>
            <a:pPr marL="361950" indent="0">
              <a:spcBef>
                <a:spcPts val="300"/>
              </a:spcBef>
              <a:buClr>
                <a:srgbClr val="FF66FF"/>
              </a:buClr>
              <a:buNone/>
            </a:pPr>
            <a:r>
              <a:rPr lang="fr-FR" sz="2200" b="1" dirty="0">
                <a:latin typeface="Arial" panose="020B0604020202020204" pitchFamily="34" charset="0"/>
                <a:cs typeface="Arial" panose="020B0604020202020204" pitchFamily="34" charset="0"/>
              </a:rPr>
              <a:t>Lister tous les jeux de données produits dans le projet</a:t>
            </a:r>
          </a:p>
          <a:p>
            <a:pPr marL="361950" indent="0">
              <a:spcBef>
                <a:spcPts val="300"/>
              </a:spcBef>
              <a:buClr>
                <a:srgbClr val="FF66FF"/>
              </a:buClr>
              <a:buNone/>
            </a:pPr>
            <a:r>
              <a:rPr lang="fr-FR" sz="2000" dirty="0">
                <a:latin typeface="Arial" panose="020B0604020202020204" pitchFamily="34" charset="0"/>
                <a:cs typeface="Arial" panose="020B0604020202020204" pitchFamily="34" charset="0"/>
              </a:rPr>
              <a:t>en donnant qqs précisions: </a:t>
            </a:r>
          </a:p>
          <a:p>
            <a:pPr marL="0" indent="0" algn="just" defTabSz="1435100">
              <a:spcBef>
                <a:spcPts val="300"/>
              </a:spcBef>
              <a:buClr>
                <a:schemeClr val="accent2">
                  <a:lumMod val="40000"/>
                  <a:lumOff val="60000"/>
                </a:schemeClr>
              </a:buClr>
              <a:buNone/>
            </a:pPr>
            <a:r>
              <a:rPr lang="fr-FR" sz="2000" dirty="0">
                <a:latin typeface="Arial" panose="020B0604020202020204" pitchFamily="34" charset="0"/>
                <a:cs typeface="Arial" panose="020B0604020202020204" pitchFamily="34" charset="0"/>
              </a:rPr>
              <a:t>	objet d’étude, objectif de la collecte de données</a:t>
            </a:r>
          </a:p>
          <a:p>
            <a:pPr marL="0" indent="0" algn="just" defTabSz="1435100">
              <a:spcBef>
                <a:spcPts val="300"/>
              </a:spcBef>
              <a:buClr>
                <a:schemeClr val="accent2">
                  <a:lumMod val="40000"/>
                  <a:lumOff val="60000"/>
                </a:schemeClr>
              </a:buClr>
              <a:buNone/>
            </a:pPr>
            <a:r>
              <a:rPr lang="fr-FR" sz="2000" dirty="0">
                <a:latin typeface="Arial" panose="020B0604020202020204" pitchFamily="34" charset="0"/>
                <a:cs typeface="Arial" panose="020B0604020202020204" pitchFamily="34" charset="0"/>
              </a:rPr>
              <a:t>	localisation géographique, période temporelle 	</a:t>
            </a:r>
            <a:r>
              <a:rPr lang="fr-FR" sz="1800" dirty="0">
                <a:latin typeface="Arial" panose="020B0604020202020204" pitchFamily="34" charset="0"/>
                <a:cs typeface="Arial" panose="020B0604020202020204" pitchFamily="34" charset="0"/>
              </a:rPr>
              <a:t>	</a:t>
            </a:r>
            <a:endParaRPr lang="fr-FR" sz="1500" dirty="0"/>
          </a:p>
        </p:txBody>
      </p:sp>
      <p:grpSp>
        <p:nvGrpSpPr>
          <p:cNvPr id="14" name="Groupe 13">
            <a:extLst>
              <a:ext uri="{FF2B5EF4-FFF2-40B4-BE49-F238E27FC236}">
                <a16:creationId xmlns:a16="http://schemas.microsoft.com/office/drawing/2014/main" id="{9B07CE40-0A77-4E97-9320-A2087DD8DE6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95AAA993-F7FA-4F51-BA03-EF8CAD32F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72A42E1-64F3-4EF3-AF46-B1F643788A5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A1BA12F1-EB9F-4AE9-84DE-116BAF36E665}"/>
              </a:ext>
            </a:extLst>
          </p:cNvPr>
          <p:cNvSpPr/>
          <p:nvPr/>
        </p:nvSpPr>
        <p:spPr>
          <a:xfrm>
            <a:off x="467544" y="3068960"/>
            <a:ext cx="8287681" cy="3123932"/>
          </a:xfrm>
          <a:prstGeom prst="rect">
            <a:avLst/>
          </a:prstGeom>
          <a:solidFill>
            <a:schemeClr val="bg2"/>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Exemples:</a:t>
            </a:r>
          </a:p>
          <a:p>
            <a:pPr marL="342900" marR="0" lvl="0" indent="-342900" algn="just" defTabSz="914400" rtl="0" eaLnBrk="1" fontAlgn="auto" latinLnBrk="0" hangingPunct="1">
              <a:spcBef>
                <a:spcPts val="600"/>
              </a:spcBef>
              <a:buClr>
                <a:srgbClr val="FF66FF"/>
              </a:buClr>
              <a:buSzTx/>
              <a:buFont typeface="Arial" panose="020B0604020202020204" pitchFamily="34" charset="0"/>
              <a:buChar char="•"/>
              <a:tabLst/>
              <a:defRPr/>
            </a:pPr>
            <a:r>
              <a:rPr kumimoji="0" lang="fr-FR" b="0" i="0" u="none" strike="noStrike" kern="1200" cap="none" spc="0" normalizeH="0" baseline="0" noProof="0" dirty="0">
                <a:ln>
                  <a:noFill/>
                </a:ln>
                <a:solidFill>
                  <a:srgbClr val="FF66FF"/>
                </a:solidFill>
                <a:effectLst/>
                <a:uLnTx/>
                <a:uFillTx/>
                <a:latin typeface="Arial" panose="020B0604020202020204" pitchFamily="34" charset="0"/>
                <a:cs typeface="Arial" panose="020B0604020202020204" pitchFamily="34" charset="0"/>
              </a:rPr>
              <a:t>Données d’enquêtes </a:t>
            </a:r>
            <a:r>
              <a:rPr kumimoji="0" lang="fr-FR" b="0" i="0"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collectées auprès de femmes en </a:t>
            </a:r>
            <a:r>
              <a:rPr kumimoji="0" lang="fr-FR"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Tunisie centrale </a:t>
            </a:r>
            <a:r>
              <a:rPr kumimoji="0" lang="fr-FR" b="0" i="0"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en </a:t>
            </a:r>
            <a:r>
              <a:rPr kumimoji="0" lang="fr-FR"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2020</a:t>
            </a:r>
            <a:r>
              <a:rPr kumimoji="0" lang="fr-FR" b="0" i="0"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 pour explorer les liens entre agriculture et sécurité alimentaire. </a:t>
            </a:r>
          </a:p>
          <a:p>
            <a:pPr marL="342900" marR="0" lvl="0" indent="-342900" algn="just" defTabSz="914400" rtl="0" eaLnBrk="1" fontAlgn="auto" latinLnBrk="0" hangingPunct="1">
              <a:spcBef>
                <a:spcPts val="600"/>
              </a:spcBef>
              <a:buClr>
                <a:srgbClr val="FF66FF"/>
              </a:buClr>
              <a:buSzTx/>
              <a:buFont typeface="Arial" panose="020B0604020202020204" pitchFamily="34" charset="0"/>
              <a:buChar char="•"/>
              <a:tabLst/>
              <a:defRPr/>
            </a:pPr>
            <a:r>
              <a:rPr lang="fr-FR" dirty="0">
                <a:solidFill>
                  <a:srgbClr val="FF66FF"/>
                </a:solidFill>
                <a:latin typeface="Arial" panose="020B0604020202020204" pitchFamily="34" charset="0"/>
                <a:cs typeface="Arial" panose="020B0604020202020204" pitchFamily="34" charset="0"/>
              </a:rPr>
              <a:t>Données sur le rendement de cacaoyers </a:t>
            </a:r>
            <a:r>
              <a:rPr lang="fr-FR" dirty="0">
                <a:solidFill>
                  <a:prstClr val="black"/>
                </a:solidFill>
                <a:latin typeface="Arial" panose="020B0604020202020204" pitchFamily="34" charset="0"/>
                <a:cs typeface="Arial" panose="020B0604020202020204" pitchFamily="34" charset="0"/>
              </a:rPr>
              <a:t>sélectionnés dans 150 cacaoyères réparties sur </a:t>
            </a:r>
            <a:r>
              <a:rPr lang="fr-FR" dirty="0">
                <a:solidFill>
                  <a:srgbClr val="0066FF"/>
                </a:solidFill>
                <a:latin typeface="Arial" panose="020B0604020202020204" pitchFamily="34" charset="0"/>
                <a:cs typeface="Arial" panose="020B0604020202020204" pitchFamily="34" charset="0"/>
              </a:rPr>
              <a:t>15 zones de cacaoculture </a:t>
            </a:r>
            <a:r>
              <a:rPr lang="fr-FR" dirty="0">
                <a:solidFill>
                  <a:schemeClr val="accent6">
                    <a:lumMod val="75000"/>
                  </a:schemeClr>
                </a:solidFill>
                <a:latin typeface="Arial" panose="020B0604020202020204" pitchFamily="34" charset="0"/>
                <a:cs typeface="Arial" panose="020B0604020202020204" pitchFamily="34" charset="0"/>
              </a:rPr>
              <a:t>en Côte d’Ivoire </a:t>
            </a:r>
            <a:r>
              <a:rPr lang="fr-FR" dirty="0">
                <a:solidFill>
                  <a:prstClr val="black"/>
                </a:solidFill>
                <a:latin typeface="Arial" panose="020B0604020202020204" pitchFamily="34" charset="0"/>
                <a:cs typeface="Arial" panose="020B0604020202020204" pitchFamily="34" charset="0"/>
              </a:rPr>
              <a:t>et représentatives du gradient de complexité </a:t>
            </a:r>
            <a:r>
              <a:rPr lang="fr-FR" dirty="0" err="1">
                <a:solidFill>
                  <a:prstClr val="black"/>
                </a:solidFill>
                <a:latin typeface="Arial" panose="020B0604020202020204" pitchFamily="34" charset="0"/>
                <a:cs typeface="Arial" panose="020B0604020202020204" pitchFamily="34" charset="0"/>
              </a:rPr>
              <a:t>pédo-climatique</a:t>
            </a:r>
            <a:r>
              <a:rPr lang="fr-FR" dirty="0">
                <a:solidFill>
                  <a:prstClr val="black"/>
                </a:solidFill>
                <a:latin typeface="Arial" panose="020B0604020202020204" pitchFamily="34" charset="0"/>
                <a:cs typeface="Arial" panose="020B0604020202020204" pitchFamily="34" charset="0"/>
              </a:rPr>
              <a:t>. Collecte de données entre</a:t>
            </a:r>
            <a:r>
              <a:rPr lang="fr-FR" dirty="0">
                <a:solidFill>
                  <a:srgbClr val="00B050"/>
                </a:solidFill>
                <a:latin typeface="Arial" panose="020B0604020202020204" pitchFamily="34" charset="0"/>
                <a:cs typeface="Arial" panose="020B0604020202020204" pitchFamily="34" charset="0"/>
              </a:rPr>
              <a:t> juillet 2020 et décembre 2021.</a:t>
            </a:r>
            <a:endParaRPr lang="fr-FR" dirty="0">
              <a:solidFill>
                <a:srgbClr val="FF66FF"/>
              </a:solidFill>
              <a:latin typeface="Arial" panose="020B0604020202020204" pitchFamily="34" charset="0"/>
              <a:cs typeface="Arial" panose="020B0604020202020204" pitchFamily="34" charset="0"/>
            </a:endParaRPr>
          </a:p>
          <a:p>
            <a:pPr marL="342900" lvl="0" indent="-342900" algn="just">
              <a:spcBef>
                <a:spcPts val="600"/>
              </a:spcBef>
              <a:buClr>
                <a:srgbClr val="FF66FF"/>
              </a:buClr>
              <a:buFont typeface="Arial" panose="020B0604020202020204" pitchFamily="34" charset="0"/>
              <a:buChar char="•"/>
              <a:defRPr/>
            </a:pPr>
            <a:r>
              <a:rPr lang="fr-FR" dirty="0">
                <a:solidFill>
                  <a:srgbClr val="FF66FF"/>
                </a:solidFill>
                <a:latin typeface="Arial" panose="020B0604020202020204" pitchFamily="34" charset="0"/>
                <a:cs typeface="Arial" panose="020B0604020202020204" pitchFamily="34" charset="0"/>
              </a:rPr>
              <a:t>Données sur le rendement et la valeur alimentaire </a:t>
            </a:r>
            <a:r>
              <a:rPr lang="fr-FR" dirty="0">
                <a:latin typeface="Arial" panose="020B0604020202020204" pitchFamily="34" charset="0"/>
                <a:cs typeface="Arial" panose="020B0604020202020204" pitchFamily="34" charset="0"/>
              </a:rPr>
              <a:t>pour des ruminants de différentes </a:t>
            </a:r>
            <a:r>
              <a:rPr lang="fr-FR" dirty="0">
                <a:solidFill>
                  <a:srgbClr val="FF66FF"/>
                </a:solidFill>
                <a:latin typeface="Arial" panose="020B0604020202020204" pitchFamily="34" charset="0"/>
                <a:cs typeface="Arial" panose="020B0604020202020204" pitchFamily="34" charset="0"/>
              </a:rPr>
              <a:t>associations de graminées et légumineuses</a:t>
            </a:r>
            <a:r>
              <a:rPr lang="fr-FR" dirty="0">
                <a:latin typeface="Arial" panose="020B0604020202020204" pitchFamily="34" charset="0"/>
                <a:cs typeface="Arial" panose="020B0604020202020204" pitchFamily="34" charset="0"/>
              </a:rPr>
              <a:t>, cultivées sur le site de </a:t>
            </a:r>
            <a:r>
              <a:rPr lang="fr-FR" dirty="0" err="1">
                <a:latin typeface="Arial" panose="020B0604020202020204" pitchFamily="34" charset="0"/>
                <a:cs typeface="Arial" panose="020B0604020202020204" pitchFamily="34" charset="0"/>
              </a:rPr>
              <a:t>Sicalait</a:t>
            </a:r>
            <a:r>
              <a:rPr lang="fr-FR" dirty="0">
                <a:latin typeface="Arial" panose="020B0604020202020204" pitchFamily="34" charset="0"/>
                <a:cs typeface="Arial" panose="020B0604020202020204" pitchFamily="34" charset="0"/>
              </a:rPr>
              <a:t> </a:t>
            </a:r>
            <a:r>
              <a:rPr lang="fr-FR" dirty="0">
                <a:solidFill>
                  <a:schemeClr val="accent6">
                    <a:lumMod val="75000"/>
                  </a:schemeClr>
                </a:solidFill>
                <a:latin typeface="Arial" panose="020B0604020202020204" pitchFamily="34" charset="0"/>
                <a:cs typeface="Arial" panose="020B0604020202020204" pitchFamily="34" charset="0"/>
              </a:rPr>
              <a:t>à La Réunion</a:t>
            </a:r>
            <a:r>
              <a:rPr lang="fr-FR" dirty="0">
                <a:solidFill>
                  <a:srgbClr val="00B050"/>
                </a:solidFill>
                <a:latin typeface="Arial" panose="020B0604020202020204" pitchFamily="34" charset="0"/>
                <a:cs typeface="Arial" panose="020B0604020202020204" pitchFamily="34" charset="0"/>
              </a:rPr>
              <a:t>, entre juin 2021 et mai 2023</a:t>
            </a:r>
            <a:r>
              <a:rPr lang="fr-FR" dirty="0">
                <a:solidFill>
                  <a:srgbClr val="0066FF"/>
                </a:solidFill>
                <a:latin typeface="Arial" panose="020B0604020202020204" pitchFamily="34" charset="0"/>
                <a:cs typeface="Arial" panose="020B0604020202020204" pitchFamily="34" charset="0"/>
              </a:rPr>
              <a:t>. </a:t>
            </a:r>
            <a:endParaRPr kumimoji="0" lang="fr-FR" b="0" i="0"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endParaRPr>
          </a:p>
        </p:txBody>
      </p:sp>
      <p:sp>
        <p:nvSpPr>
          <p:cNvPr id="12" name="Titre 1">
            <a:extLst>
              <a:ext uri="{FF2B5EF4-FFF2-40B4-BE49-F238E27FC236}">
                <a16:creationId xmlns:a16="http://schemas.microsoft.com/office/drawing/2014/main" id="{B02B5694-FFA8-4229-BC8C-0803313E11A5}"/>
              </a:ext>
            </a:extLst>
          </p:cNvPr>
          <p:cNvSpPr txBox="1">
            <a:spLocks/>
          </p:cNvSpPr>
          <p:nvPr/>
        </p:nvSpPr>
        <p:spPr>
          <a:xfrm>
            <a:off x="0" y="2"/>
            <a:ext cx="8742607"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latin typeface="Arial" panose="020B0604020202020204" pitchFamily="34" charset="0"/>
                <a:cs typeface="Arial" panose="020B0604020202020204" pitchFamily="34" charset="0"/>
              </a:rPr>
              <a:t>  </a:t>
            </a:r>
            <a:r>
              <a:rPr lang="fr-FR" sz="4000" dirty="0">
                <a:latin typeface="Arial" panose="020B0604020202020204" pitchFamily="34" charset="0"/>
                <a:cs typeface="Arial" panose="020B0604020202020204" pitchFamily="34" charset="0"/>
              </a:rPr>
              <a:t>1.1 Liste des types de données</a:t>
            </a:r>
          </a:p>
        </p:txBody>
      </p:sp>
      <p:pic>
        <p:nvPicPr>
          <p:cNvPr id="11" name="Image 10">
            <a:extLst>
              <a:ext uri="{FF2B5EF4-FFF2-40B4-BE49-F238E27FC236}">
                <a16:creationId xmlns:a16="http://schemas.microsoft.com/office/drawing/2014/main" id="{5281C925-F76E-4878-A8A7-9EDC9CB5D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60" y="44624"/>
            <a:ext cx="1282182" cy="1287907"/>
          </a:xfrm>
          <a:prstGeom prst="rect">
            <a:avLst/>
          </a:prstGeom>
        </p:spPr>
      </p:pic>
    </p:spTree>
    <p:extLst>
      <p:ext uri="{BB962C8B-B14F-4D97-AF65-F5344CB8AC3E}">
        <p14:creationId xmlns:p14="http://schemas.microsoft.com/office/powerpoint/2010/main" val="191590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25152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1.1 Description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39" name="ZoneTexte 38">
            <a:extLst>
              <a:ext uri="{FF2B5EF4-FFF2-40B4-BE49-F238E27FC236}">
                <a16:creationId xmlns:a16="http://schemas.microsoft.com/office/drawing/2014/main" id="{2CF4878C-D77F-457F-B5BD-C5A6396EC3A5}"/>
              </a:ext>
            </a:extLst>
          </p:cNvPr>
          <p:cNvSpPr txBox="1"/>
          <p:nvPr/>
        </p:nvSpPr>
        <p:spPr>
          <a:xfrm>
            <a:off x="1907704" y="1080000"/>
            <a:ext cx="683518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fr-FR" sz="2400" dirty="0">
                <a:solidFill>
                  <a:srgbClr val="CC6600"/>
                </a:solidFill>
                <a:latin typeface="Arial"/>
              </a:rPr>
              <a:t>Précisez les types de données que vous produisez dans votre projet</a:t>
            </a:r>
          </a:p>
        </p:txBody>
      </p:sp>
      <p:grpSp>
        <p:nvGrpSpPr>
          <p:cNvPr id="2" name="Groupe 1">
            <a:extLst>
              <a:ext uri="{FF2B5EF4-FFF2-40B4-BE49-F238E27FC236}">
                <a16:creationId xmlns:a16="http://schemas.microsoft.com/office/drawing/2014/main" id="{0D87FD56-8D9F-42C3-A7BE-4B8BEA7ED801}"/>
              </a:ext>
            </a:extLst>
          </p:cNvPr>
          <p:cNvGrpSpPr/>
          <p:nvPr/>
        </p:nvGrpSpPr>
        <p:grpSpPr>
          <a:xfrm>
            <a:off x="766110" y="2662817"/>
            <a:ext cx="7910345" cy="3069278"/>
            <a:chOff x="766110" y="2463074"/>
            <a:chExt cx="7910345" cy="3069278"/>
          </a:xfrm>
        </p:grpSpPr>
        <p:sp>
          <p:nvSpPr>
            <p:cNvPr id="25" name="ZoneTexte 24">
              <a:extLst>
                <a:ext uri="{FF2B5EF4-FFF2-40B4-BE49-F238E27FC236}">
                  <a16:creationId xmlns:a16="http://schemas.microsoft.com/office/drawing/2014/main" id="{856552B5-4001-4C70-A673-9E2148996A15}"/>
                </a:ext>
              </a:extLst>
            </p:cNvPr>
            <p:cNvSpPr txBox="1"/>
            <p:nvPr/>
          </p:nvSpPr>
          <p:spPr>
            <a:xfrm>
              <a:off x="766110" y="2463074"/>
              <a:ext cx="7910345" cy="224676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r>
                <a:rPr kumimoji="0" lang="fr-FR" sz="2200" b="0" i="0" u="none" strike="noStrike" kern="1200" cap="none" spc="0" normalizeH="0" baseline="0" noProof="0" dirty="0">
                  <a:ln>
                    <a:noFill/>
                  </a:ln>
                  <a:solidFill>
                    <a:schemeClr val="tx1"/>
                  </a:solidFill>
                  <a:effectLst/>
                  <a:uLnTx/>
                  <a:uFillTx/>
                </a:rPr>
                <a:t>Types de données </a:t>
              </a:r>
              <a:r>
                <a:rPr kumimoji="0" lang="fr-FR" sz="1800" b="0" i="0" u="none" strike="noStrike" kern="1200" cap="none" spc="0" normalizeH="0" baseline="0" noProof="0" dirty="0">
                  <a:ln>
                    <a:noFill/>
                  </a:ln>
                  <a:solidFill>
                    <a:schemeClr val="tx1"/>
                  </a:solidFill>
                  <a:effectLst/>
                  <a:uLnTx/>
                  <a:uFillTx/>
                </a:rPr>
                <a:t>(génomique, enquête, biochimique, biodiversité, épidémiologique, …) : </a:t>
              </a:r>
              <a:r>
                <a:rPr kumimoji="0" lang="fr-FR" sz="2200" b="0" i="1" u="none" strike="noStrike" kern="1200" cap="none" spc="0" normalizeH="0" baseline="0" noProof="0" dirty="0">
                  <a:ln>
                    <a:noFill/>
                  </a:ln>
                  <a:solidFill>
                    <a:srgbClr val="00B050"/>
                  </a:solidFill>
                  <a:effectLst/>
                  <a:uLnTx/>
                  <a:uFillTx/>
                </a:rPr>
                <a:t>(de quoi s’agit-il ?)</a:t>
              </a:r>
            </a:p>
            <a:p>
              <a:r>
                <a:rPr kumimoji="0" lang="fr-FR" sz="2200" b="0" i="0" u="none" strike="noStrike" kern="1200" cap="none" spc="0" normalizeH="0" baseline="0" noProof="0" dirty="0">
                  <a:ln>
                    <a:noFill/>
                  </a:ln>
                  <a:solidFill>
                    <a:schemeClr val="tx1"/>
                  </a:solidFill>
                  <a:effectLst/>
                  <a:uLnTx/>
                  <a:uFillTx/>
                </a:rPr>
                <a:t>Objets d’étude et objectifs </a:t>
              </a:r>
              <a:r>
                <a:rPr kumimoji="0" lang="fr-FR" sz="2200" b="0" i="1" u="none" strike="noStrike" kern="1200" cap="none" spc="0" normalizeH="0" baseline="0" noProof="0" dirty="0">
                  <a:ln>
                    <a:noFill/>
                  </a:ln>
                  <a:solidFill>
                    <a:srgbClr val="00B050"/>
                  </a:solidFill>
                  <a:effectLst/>
                  <a:uLnTx/>
                  <a:uFillTx/>
                </a:rPr>
                <a:t>(pourquoi ?),</a:t>
              </a:r>
            </a:p>
            <a:p>
              <a:r>
                <a:rPr lang="fr-FR" sz="2200" dirty="0">
                  <a:solidFill>
                    <a:schemeClr val="tx1"/>
                  </a:solidFill>
                </a:rPr>
                <a:t>Lo</a:t>
              </a:r>
              <a:r>
                <a:rPr kumimoji="0" lang="fr-FR" sz="2200" b="0" i="0" u="none" strike="noStrike" kern="1200" cap="none" spc="0" normalizeH="0" baseline="0" noProof="0" dirty="0" err="1">
                  <a:ln>
                    <a:noFill/>
                  </a:ln>
                  <a:solidFill>
                    <a:schemeClr val="tx1"/>
                  </a:solidFill>
                  <a:effectLst/>
                  <a:uLnTx/>
                  <a:uFillTx/>
                </a:rPr>
                <a:t>calisation</a:t>
              </a:r>
              <a:r>
                <a:rPr kumimoji="0" lang="fr-FR" sz="2200" b="0" i="0" u="none" strike="noStrike" kern="1200" cap="none" spc="0" normalizeH="0" baseline="0" noProof="0" dirty="0">
                  <a:ln>
                    <a:noFill/>
                  </a:ln>
                  <a:solidFill>
                    <a:schemeClr val="tx1"/>
                  </a:solidFill>
                  <a:effectLst/>
                  <a:uLnTx/>
                  <a:uFillTx/>
                </a:rPr>
                <a:t> géographique </a:t>
              </a:r>
              <a:r>
                <a:rPr kumimoji="0" lang="fr-FR" sz="2200" b="0" i="1" u="none" strike="noStrike" kern="1200" cap="none" spc="0" normalizeH="0" baseline="0" noProof="0" dirty="0">
                  <a:ln>
                    <a:noFill/>
                  </a:ln>
                  <a:solidFill>
                    <a:srgbClr val="00B050"/>
                  </a:solidFill>
                  <a:effectLst/>
                  <a:uLnTx/>
                  <a:uFillTx/>
                </a:rPr>
                <a:t>(où ?), </a:t>
              </a:r>
            </a:p>
            <a:p>
              <a:r>
                <a:rPr lang="fr-FR" sz="2200" dirty="0">
                  <a:solidFill>
                    <a:schemeClr val="tx1"/>
                  </a:solidFill>
                </a:rPr>
                <a:t>P</a:t>
              </a:r>
              <a:r>
                <a:rPr kumimoji="0" lang="fr-FR" sz="2200" b="0" i="0" u="none" strike="noStrike" kern="1200" cap="none" spc="0" normalizeH="0" baseline="0" noProof="0" dirty="0" err="1">
                  <a:ln>
                    <a:noFill/>
                  </a:ln>
                  <a:solidFill>
                    <a:schemeClr val="tx1"/>
                  </a:solidFill>
                  <a:effectLst/>
                  <a:uLnTx/>
                  <a:uFillTx/>
                </a:rPr>
                <a:t>ériode</a:t>
              </a:r>
              <a:r>
                <a:rPr kumimoji="0" lang="fr-FR" sz="2200" b="0" i="0" u="none" strike="noStrike" kern="1200" cap="none" spc="0" normalizeH="0" baseline="0" noProof="0" dirty="0">
                  <a:ln>
                    <a:noFill/>
                  </a:ln>
                  <a:solidFill>
                    <a:schemeClr val="tx1"/>
                  </a:solidFill>
                  <a:effectLst/>
                  <a:uLnTx/>
                  <a:uFillTx/>
                </a:rPr>
                <a:t> temporelle </a:t>
              </a:r>
              <a:r>
                <a:rPr kumimoji="0" lang="fr-FR" sz="2200" b="0" i="1" u="none" strike="noStrike" kern="1200" cap="none" spc="0" normalizeH="0" baseline="0" noProof="0" dirty="0">
                  <a:ln>
                    <a:noFill/>
                  </a:ln>
                  <a:solidFill>
                    <a:srgbClr val="00B050"/>
                  </a:solidFill>
                  <a:effectLst/>
                  <a:uLnTx/>
                  <a:uFillTx/>
                </a:rPr>
                <a:t>(quand ?). </a:t>
              </a:r>
            </a:p>
          </p:txBody>
        </p:sp>
        <p:grpSp>
          <p:nvGrpSpPr>
            <p:cNvPr id="29" name="Groupe 28">
              <a:extLst>
                <a:ext uri="{FF2B5EF4-FFF2-40B4-BE49-F238E27FC236}">
                  <a16:creationId xmlns:a16="http://schemas.microsoft.com/office/drawing/2014/main" id="{5879D5FF-4E12-4AD6-AC83-72AB864DE449}"/>
                </a:ext>
              </a:extLst>
            </p:cNvPr>
            <p:cNvGrpSpPr/>
            <p:nvPr/>
          </p:nvGrpSpPr>
          <p:grpSpPr>
            <a:xfrm>
              <a:off x="3573009" y="5101465"/>
              <a:ext cx="2299983" cy="430887"/>
              <a:chOff x="1080083" y="6351784"/>
              <a:chExt cx="2299983" cy="430887"/>
            </a:xfrm>
          </p:grpSpPr>
          <p:sp>
            <p:nvSpPr>
              <p:cNvPr id="31" name="ZoneTexte 30">
                <a:extLst>
                  <a:ext uri="{FF2B5EF4-FFF2-40B4-BE49-F238E27FC236}">
                    <a16:creationId xmlns:a16="http://schemas.microsoft.com/office/drawing/2014/main" id="{A33CC8ED-BBD9-46C2-A0AB-78CD64C21036}"/>
                  </a:ext>
                </a:extLst>
              </p:cNvPr>
              <p:cNvSpPr txBox="1"/>
              <p:nvPr/>
            </p:nvSpPr>
            <p:spPr>
              <a:xfrm>
                <a:off x="1719034" y="6351784"/>
                <a:ext cx="1661032" cy="430887"/>
              </a:xfrm>
              <a:prstGeom prst="rect">
                <a:avLst/>
              </a:prstGeom>
              <a:noFill/>
            </p:spPr>
            <p:txBody>
              <a:bodyPr wrap="none" rtlCol="0">
                <a:spAutoFit/>
              </a:bodyPr>
              <a:lstStyle/>
              <a:p>
                <a:r>
                  <a:rPr lang="fr-FR" sz="2200" b="1" dirty="0">
                    <a:solidFill>
                      <a:srgbClr val="0070C0"/>
                    </a:solidFill>
                  </a:rPr>
                  <a:t>10 minutes</a:t>
                </a:r>
              </a:p>
            </p:txBody>
          </p:sp>
          <p:sp>
            <p:nvSpPr>
              <p:cNvPr id="32" name="Flèche : droite 31">
                <a:extLst>
                  <a:ext uri="{FF2B5EF4-FFF2-40B4-BE49-F238E27FC236}">
                    <a16:creationId xmlns:a16="http://schemas.microsoft.com/office/drawing/2014/main" id="{EAC8AF1B-9B92-4034-B193-055E93829AB6}"/>
                  </a:ext>
                </a:extLst>
              </p:cNvPr>
              <p:cNvSpPr/>
              <p:nvPr/>
            </p:nvSpPr>
            <p:spPr>
              <a:xfrm>
                <a:off x="1080083" y="6444398"/>
                <a:ext cx="607023" cy="24565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dirty="0"/>
              </a:p>
            </p:txBody>
          </p:sp>
        </p:grpSp>
      </p:grpSp>
      <p:pic>
        <p:nvPicPr>
          <p:cNvPr id="3" name="Image 2">
            <a:extLst>
              <a:ext uri="{FF2B5EF4-FFF2-40B4-BE49-F238E27FC236}">
                <a16:creationId xmlns:a16="http://schemas.microsoft.com/office/drawing/2014/main" id="{E87AD15B-B59A-46D0-BE47-CFEC43A6BEE4}"/>
              </a:ext>
            </a:extLst>
          </p:cNvPr>
          <p:cNvPicPr>
            <a:picLocks noChangeAspect="1"/>
          </p:cNvPicPr>
          <p:nvPr/>
        </p:nvPicPr>
        <p:blipFill>
          <a:blip r:embed="rId4"/>
          <a:stretch>
            <a:fillRect/>
          </a:stretch>
        </p:blipFill>
        <p:spPr>
          <a:xfrm>
            <a:off x="467544" y="1080000"/>
            <a:ext cx="1457070" cy="1103472"/>
          </a:xfrm>
          <a:prstGeom prst="rect">
            <a:avLst/>
          </a:prstGeom>
        </p:spPr>
      </p:pic>
      <p:pic>
        <p:nvPicPr>
          <p:cNvPr id="13" name="Image 12">
            <a:extLst>
              <a:ext uri="{FF2B5EF4-FFF2-40B4-BE49-F238E27FC236}">
                <a16:creationId xmlns:a16="http://schemas.microsoft.com/office/drawing/2014/main" id="{66DE7BC1-BCE7-47AE-97A5-66FC7F574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Tree>
    <p:extLst>
      <p:ext uri="{BB962C8B-B14F-4D97-AF65-F5344CB8AC3E}">
        <p14:creationId xmlns:p14="http://schemas.microsoft.com/office/powerpoint/2010/main" val="4747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41D30A26-F1FD-4E1F-917B-F163B3D69B2A}"/>
              </a:ext>
            </a:extLst>
          </p:cNvPr>
          <p:cNvGrpSpPr/>
          <p:nvPr/>
        </p:nvGrpSpPr>
        <p:grpSpPr>
          <a:xfrm>
            <a:off x="179512" y="188640"/>
            <a:ext cx="8424935" cy="6247909"/>
            <a:chOff x="179512" y="282793"/>
            <a:chExt cx="8424935" cy="6247909"/>
          </a:xfrm>
        </p:grpSpPr>
        <p:pic>
          <p:nvPicPr>
            <p:cNvPr id="8" name="Image 7">
              <a:extLst>
                <a:ext uri="{FF2B5EF4-FFF2-40B4-BE49-F238E27FC236}">
                  <a16:creationId xmlns:a16="http://schemas.microsoft.com/office/drawing/2014/main" id="{F30D900A-D390-4CD8-BBFA-8F5A9EB2F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45" y="282793"/>
              <a:ext cx="7935432" cy="4658375"/>
            </a:xfrm>
            <a:prstGeom prst="rect">
              <a:avLst/>
            </a:prstGeom>
          </p:spPr>
        </p:pic>
        <p:sp>
          <p:nvSpPr>
            <p:cNvPr id="17" name="Rectangle : coins arrondis 16">
              <a:extLst>
                <a:ext uri="{FF2B5EF4-FFF2-40B4-BE49-F238E27FC236}">
                  <a16:creationId xmlns:a16="http://schemas.microsoft.com/office/drawing/2014/main" id="{4A67D993-7312-4102-A481-4C0095154007}"/>
                </a:ext>
              </a:extLst>
            </p:cNvPr>
            <p:cNvSpPr/>
            <p:nvPr/>
          </p:nvSpPr>
          <p:spPr>
            <a:xfrm>
              <a:off x="316470" y="1484784"/>
              <a:ext cx="8287977" cy="108719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Image 8">
              <a:extLst>
                <a:ext uri="{FF2B5EF4-FFF2-40B4-BE49-F238E27FC236}">
                  <a16:creationId xmlns:a16="http://schemas.microsoft.com/office/drawing/2014/main" id="{CC35B1B0-D806-4CCE-B55C-4208D5F6E905}"/>
                </a:ext>
              </a:extLst>
            </p:cNvPr>
            <p:cNvPicPr>
              <a:picLocks noChangeAspect="1"/>
            </p:cNvPicPr>
            <p:nvPr/>
          </p:nvPicPr>
          <p:blipFill>
            <a:blip r:embed="rId4"/>
            <a:stretch>
              <a:fillRect/>
            </a:stretch>
          </p:blipFill>
          <p:spPr>
            <a:xfrm>
              <a:off x="179512" y="4797152"/>
              <a:ext cx="8286750" cy="1733550"/>
            </a:xfrm>
            <a:prstGeom prst="rect">
              <a:avLst/>
            </a:prstGeom>
          </p:spPr>
        </p:pic>
      </p:grpSp>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B07CE40-0A77-4E97-9320-A2087DD8DE6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95AAA993-F7FA-4F51-BA03-EF8CAD32F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72A42E1-64F3-4EF3-AF46-B1F643788A5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Rectangle : coins arrondis 11">
            <a:extLst>
              <a:ext uri="{FF2B5EF4-FFF2-40B4-BE49-F238E27FC236}">
                <a16:creationId xmlns:a16="http://schemas.microsoft.com/office/drawing/2014/main" id="{94EC8D3A-DC30-4C23-A70E-8DB2D82FB9F4}"/>
              </a:ext>
            </a:extLst>
          </p:cNvPr>
          <p:cNvSpPr/>
          <p:nvPr/>
        </p:nvSpPr>
        <p:spPr>
          <a:xfrm>
            <a:off x="320146" y="2636912"/>
            <a:ext cx="2235630" cy="288032"/>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 coins arrondis 18">
            <a:extLst>
              <a:ext uri="{FF2B5EF4-FFF2-40B4-BE49-F238E27FC236}">
                <a16:creationId xmlns:a16="http://schemas.microsoft.com/office/drawing/2014/main" id="{86F3F35E-1880-44F4-91F4-469AA9EAEE32}"/>
              </a:ext>
            </a:extLst>
          </p:cNvPr>
          <p:cNvSpPr/>
          <p:nvPr/>
        </p:nvSpPr>
        <p:spPr>
          <a:xfrm>
            <a:off x="331912" y="4797152"/>
            <a:ext cx="2727920" cy="288032"/>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37AF9719-CA8C-4CF5-B615-072EB92EDB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
        <p:nvSpPr>
          <p:cNvPr id="7" name="ZoneTexte 6">
            <a:extLst>
              <a:ext uri="{FF2B5EF4-FFF2-40B4-BE49-F238E27FC236}">
                <a16:creationId xmlns:a16="http://schemas.microsoft.com/office/drawing/2014/main" id="{D4C8A6DE-371C-4C56-B85C-21FCE4C75056}"/>
              </a:ext>
            </a:extLst>
          </p:cNvPr>
          <p:cNvSpPr txBox="1"/>
          <p:nvPr/>
        </p:nvSpPr>
        <p:spPr>
          <a:xfrm>
            <a:off x="4112751" y="6381328"/>
            <a:ext cx="3575873"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7"/>
              </a:rPr>
              <a:t>https://dmp.opidor.fr/plans/5082/export.pdf</a:t>
            </a: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p>
        </p:txBody>
      </p:sp>
      <p:sp>
        <p:nvSpPr>
          <p:cNvPr id="22" name="Titre 1">
            <a:extLst>
              <a:ext uri="{FF2B5EF4-FFF2-40B4-BE49-F238E27FC236}">
                <a16:creationId xmlns:a16="http://schemas.microsoft.com/office/drawing/2014/main" id="{21BA4B34-E51E-4B00-84E4-24B62618E0E6}"/>
              </a:ext>
            </a:extLst>
          </p:cNvPr>
          <p:cNvSpPr txBox="1">
            <a:spLocks/>
          </p:cNvSpPr>
          <p:nvPr/>
        </p:nvSpPr>
        <p:spPr>
          <a:xfrm>
            <a:off x="0" y="2"/>
            <a:ext cx="8100392"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1.1 Exemple du projet IMPRINT</a:t>
            </a:r>
          </a:p>
        </p:txBody>
      </p:sp>
    </p:spTree>
    <p:extLst>
      <p:ext uri="{BB962C8B-B14F-4D97-AF65-F5344CB8AC3E}">
        <p14:creationId xmlns:p14="http://schemas.microsoft.com/office/powerpoint/2010/main" val="3663469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B07CE40-0A77-4E97-9320-A2087DD8DE6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95AAA993-F7FA-4F51-BA03-EF8CAD32F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72A42E1-64F3-4EF3-AF46-B1F643788A5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Image 2">
            <a:extLst>
              <a:ext uri="{FF2B5EF4-FFF2-40B4-BE49-F238E27FC236}">
                <a16:creationId xmlns:a16="http://schemas.microsoft.com/office/drawing/2014/main" id="{2FF19278-B9F1-4E10-9E71-06D7D0DCA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32" y="836711"/>
            <a:ext cx="7245519" cy="5985427"/>
          </a:xfrm>
          <a:prstGeom prst="rect">
            <a:avLst/>
          </a:prstGeom>
        </p:spPr>
      </p:pic>
      <p:sp>
        <p:nvSpPr>
          <p:cNvPr id="6" name="Rectangle : coins arrondis 5">
            <a:extLst>
              <a:ext uri="{FF2B5EF4-FFF2-40B4-BE49-F238E27FC236}">
                <a16:creationId xmlns:a16="http://schemas.microsoft.com/office/drawing/2014/main" id="{EDBB2EDD-04A7-4F12-AC4B-3B3AD2C4CAB7}"/>
              </a:ext>
            </a:extLst>
          </p:cNvPr>
          <p:cNvSpPr/>
          <p:nvPr/>
        </p:nvSpPr>
        <p:spPr>
          <a:xfrm>
            <a:off x="464160" y="877677"/>
            <a:ext cx="2523662" cy="206677"/>
          </a:xfrm>
          <a:prstGeom prst="roundRect">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 coins arrondis 11">
            <a:extLst>
              <a:ext uri="{FF2B5EF4-FFF2-40B4-BE49-F238E27FC236}">
                <a16:creationId xmlns:a16="http://schemas.microsoft.com/office/drawing/2014/main" id="{94EC8D3A-DC30-4C23-A70E-8DB2D82FB9F4}"/>
              </a:ext>
            </a:extLst>
          </p:cNvPr>
          <p:cNvSpPr/>
          <p:nvPr/>
        </p:nvSpPr>
        <p:spPr>
          <a:xfrm>
            <a:off x="536169" y="2718267"/>
            <a:ext cx="2523662" cy="206677"/>
          </a:xfrm>
          <a:prstGeom prst="roundRect">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 coins arrondis 12">
            <a:extLst>
              <a:ext uri="{FF2B5EF4-FFF2-40B4-BE49-F238E27FC236}">
                <a16:creationId xmlns:a16="http://schemas.microsoft.com/office/drawing/2014/main" id="{AEA029C6-AA27-4EAA-823F-6DEF73000622}"/>
              </a:ext>
            </a:extLst>
          </p:cNvPr>
          <p:cNvSpPr/>
          <p:nvPr/>
        </p:nvSpPr>
        <p:spPr>
          <a:xfrm>
            <a:off x="536169" y="5238547"/>
            <a:ext cx="2523663" cy="206677"/>
          </a:xfrm>
          <a:prstGeom prst="roundRect">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 coins arrondis 14">
            <a:extLst>
              <a:ext uri="{FF2B5EF4-FFF2-40B4-BE49-F238E27FC236}">
                <a16:creationId xmlns:a16="http://schemas.microsoft.com/office/drawing/2014/main" id="{AD2ADC01-84DE-492C-8E49-31521CFFC417}"/>
              </a:ext>
            </a:extLst>
          </p:cNvPr>
          <p:cNvSpPr/>
          <p:nvPr/>
        </p:nvSpPr>
        <p:spPr>
          <a:xfrm>
            <a:off x="539552" y="6102643"/>
            <a:ext cx="1224136" cy="206677"/>
          </a:xfrm>
          <a:prstGeom prst="roundRect">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D4C8A6DE-371C-4C56-B85C-21FCE4C75056}"/>
              </a:ext>
            </a:extLst>
          </p:cNvPr>
          <p:cNvSpPr txBox="1"/>
          <p:nvPr/>
        </p:nvSpPr>
        <p:spPr>
          <a:xfrm>
            <a:off x="4897040" y="6545735"/>
            <a:ext cx="3061416"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5"/>
              </a:rPr>
              <a:t>https://dmp.opidor.fr/plans/3354/export.pdf</a:t>
            </a:r>
            <a:r>
              <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itre 1">
            <a:extLst>
              <a:ext uri="{FF2B5EF4-FFF2-40B4-BE49-F238E27FC236}">
                <a16:creationId xmlns:a16="http://schemas.microsoft.com/office/drawing/2014/main" id="{D22595B7-B6AB-437C-8847-0060C221188A}"/>
              </a:ext>
            </a:extLst>
          </p:cNvPr>
          <p:cNvSpPr txBox="1">
            <a:spLocks/>
          </p:cNvSpPr>
          <p:nvPr/>
        </p:nvSpPr>
        <p:spPr>
          <a:xfrm>
            <a:off x="0" y="2"/>
            <a:ext cx="8100392"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1.1 Exemple du projet ATLAS</a:t>
            </a:r>
          </a:p>
        </p:txBody>
      </p:sp>
      <p:pic>
        <p:nvPicPr>
          <p:cNvPr id="19" name="Image 18">
            <a:extLst>
              <a:ext uri="{FF2B5EF4-FFF2-40B4-BE49-F238E27FC236}">
                <a16:creationId xmlns:a16="http://schemas.microsoft.com/office/drawing/2014/main" id="{960DA5FB-75FE-46BA-8281-55EA0802F1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Tree>
    <p:extLst>
      <p:ext uri="{BB962C8B-B14F-4D97-AF65-F5344CB8AC3E}">
        <p14:creationId xmlns:p14="http://schemas.microsoft.com/office/powerpoint/2010/main" val="2228221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e 13">
            <a:extLst>
              <a:ext uri="{FF2B5EF4-FFF2-40B4-BE49-F238E27FC236}">
                <a16:creationId xmlns:a16="http://schemas.microsoft.com/office/drawing/2014/main" id="{9B07CE40-0A77-4E97-9320-A2087DD8DE6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95AAA993-F7FA-4F51-BA03-EF8CAD32F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72A42E1-64F3-4EF3-AF46-B1F643788A5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ZoneTexte 14">
            <a:extLst>
              <a:ext uri="{FF2B5EF4-FFF2-40B4-BE49-F238E27FC236}">
                <a16:creationId xmlns:a16="http://schemas.microsoft.com/office/drawing/2014/main" id="{B5B4FBB6-B7D1-4742-846F-A1DFA4B756F6}"/>
              </a:ext>
            </a:extLst>
          </p:cNvPr>
          <p:cNvSpPr txBox="1"/>
          <p:nvPr/>
        </p:nvSpPr>
        <p:spPr>
          <a:xfrm>
            <a:off x="2799617" y="6422937"/>
            <a:ext cx="51203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4"/>
              </a:rPr>
              <a:t>https://agritrop.cirad.fr/595724/1/CIRAD-PGD-STRADIV-V1.5_20020603.pdf</a:t>
            </a:r>
          </a:p>
        </p:txBody>
      </p:sp>
      <p:pic>
        <p:nvPicPr>
          <p:cNvPr id="6" name="Image 5">
            <a:extLst>
              <a:ext uri="{FF2B5EF4-FFF2-40B4-BE49-F238E27FC236}">
                <a16:creationId xmlns:a16="http://schemas.microsoft.com/office/drawing/2014/main" id="{AEDBD38A-93AB-47E7-8E00-7A3696ED4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917431"/>
            <a:ext cx="8807126" cy="5319881"/>
          </a:xfrm>
          <a:prstGeom prst="rect">
            <a:avLst/>
          </a:prstGeom>
        </p:spPr>
      </p:pic>
      <p:sp>
        <p:nvSpPr>
          <p:cNvPr id="11" name="Titre 1">
            <a:extLst>
              <a:ext uri="{FF2B5EF4-FFF2-40B4-BE49-F238E27FC236}">
                <a16:creationId xmlns:a16="http://schemas.microsoft.com/office/drawing/2014/main" id="{FA420AC1-06BD-48CC-9297-729AAD544787}"/>
              </a:ext>
            </a:extLst>
          </p:cNvPr>
          <p:cNvSpPr txBox="1">
            <a:spLocks/>
          </p:cNvSpPr>
          <p:nvPr/>
        </p:nvSpPr>
        <p:spPr>
          <a:xfrm>
            <a:off x="0" y="2"/>
            <a:ext cx="8100392"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1.1 Exemple du projet STRADIV</a:t>
            </a:r>
          </a:p>
        </p:txBody>
      </p:sp>
      <p:pic>
        <p:nvPicPr>
          <p:cNvPr id="12" name="Image 11">
            <a:extLst>
              <a:ext uri="{FF2B5EF4-FFF2-40B4-BE49-F238E27FC236}">
                <a16:creationId xmlns:a16="http://schemas.microsoft.com/office/drawing/2014/main" id="{00982C3D-F66F-4B65-A9DA-F7F1ADB1F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pic>
        <p:nvPicPr>
          <p:cNvPr id="13" name="Image 12">
            <a:extLst>
              <a:ext uri="{FF2B5EF4-FFF2-40B4-BE49-F238E27FC236}">
                <a16:creationId xmlns:a16="http://schemas.microsoft.com/office/drawing/2014/main" id="{BACAD00D-F00C-44AA-90B3-8F348758A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868" y="583454"/>
            <a:ext cx="1206500" cy="393700"/>
          </a:xfrm>
          <a:prstGeom prst="rect">
            <a:avLst/>
          </a:prstGeom>
        </p:spPr>
      </p:pic>
    </p:spTree>
    <p:extLst>
      <p:ext uri="{BB962C8B-B14F-4D97-AF65-F5344CB8AC3E}">
        <p14:creationId xmlns:p14="http://schemas.microsoft.com/office/powerpoint/2010/main" val="2126736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11BDDFA7-1ECA-4645-B7D5-8CF15EAF4270}"/>
              </a:ext>
            </a:extLst>
          </p:cNvPr>
          <p:cNvSpPr txBox="1"/>
          <p:nvPr/>
        </p:nvSpPr>
        <p:spPr>
          <a:xfrm>
            <a:off x="3635896" y="6378243"/>
            <a:ext cx="4176464" cy="30777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hlinkClick r:id="rId3"/>
              </a:rPr>
              <a:t>https://cordis.europa.eu/project/id/773554/results</a:t>
            </a:r>
            <a:endPar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4"/>
            </a:endParaRPr>
          </a:p>
        </p:txBody>
      </p:sp>
      <p:sp>
        <p:nvSpPr>
          <p:cNvPr id="4" name="ZoneTexte 3">
            <a:extLst>
              <a:ext uri="{FF2B5EF4-FFF2-40B4-BE49-F238E27FC236}">
                <a16:creationId xmlns:a16="http://schemas.microsoft.com/office/drawing/2014/main" id="{EEE7931B-9090-494F-9DF4-7750F3C08382}"/>
              </a:ext>
            </a:extLst>
          </p:cNvPr>
          <p:cNvSpPr txBox="1"/>
          <p:nvPr/>
        </p:nvSpPr>
        <p:spPr>
          <a:xfrm>
            <a:off x="1979712" y="1052736"/>
            <a:ext cx="914400" cy="914400"/>
          </a:xfrm>
          <a:prstGeom prst="rect">
            <a:avLst/>
          </a:prstGeom>
        </p:spPr>
        <p:txBody>
          <a:bodyPr vert="horz" wrap="none" lIns="91440" tIns="45720" rIns="91440" bIns="45720" rtlCol="0">
            <a:normAutofit/>
          </a:bodyPr>
          <a:lstStyle/>
          <a:p>
            <a:pPr marL="720725" marR="0" lvl="0" indent="0" algn="just"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nvGrpSpPr>
          <p:cNvPr id="6" name="Groupe 5">
            <a:extLst>
              <a:ext uri="{FF2B5EF4-FFF2-40B4-BE49-F238E27FC236}">
                <a16:creationId xmlns:a16="http://schemas.microsoft.com/office/drawing/2014/main" id="{D748212D-5C93-4FB8-8211-ACE66C9FA78A}"/>
              </a:ext>
            </a:extLst>
          </p:cNvPr>
          <p:cNvGrpSpPr/>
          <p:nvPr/>
        </p:nvGrpSpPr>
        <p:grpSpPr>
          <a:xfrm>
            <a:off x="458186" y="980728"/>
            <a:ext cx="8434294" cy="5115568"/>
            <a:chOff x="458186" y="980728"/>
            <a:chExt cx="8434294" cy="5115568"/>
          </a:xfrm>
        </p:grpSpPr>
        <p:pic>
          <p:nvPicPr>
            <p:cNvPr id="3" name="Image 2">
              <a:extLst>
                <a:ext uri="{FF2B5EF4-FFF2-40B4-BE49-F238E27FC236}">
                  <a16:creationId xmlns:a16="http://schemas.microsoft.com/office/drawing/2014/main" id="{CCC48855-B7FE-41DD-B2C6-B18C08B6F1C7}"/>
                </a:ext>
              </a:extLst>
            </p:cNvPr>
            <p:cNvPicPr>
              <a:picLocks noChangeAspect="1"/>
            </p:cNvPicPr>
            <p:nvPr/>
          </p:nvPicPr>
          <p:blipFill>
            <a:blip r:embed="rId5"/>
            <a:stretch>
              <a:fillRect/>
            </a:stretch>
          </p:blipFill>
          <p:spPr>
            <a:xfrm>
              <a:off x="458186" y="1268760"/>
              <a:ext cx="8290278" cy="4827536"/>
            </a:xfrm>
            <a:prstGeom prst="rect">
              <a:avLst/>
            </a:prstGeom>
          </p:spPr>
        </p:pic>
        <p:sp>
          <p:nvSpPr>
            <p:cNvPr id="5" name="Rectangle 4">
              <a:extLst>
                <a:ext uri="{FF2B5EF4-FFF2-40B4-BE49-F238E27FC236}">
                  <a16:creationId xmlns:a16="http://schemas.microsoft.com/office/drawing/2014/main" id="{9EEC2509-5D27-4443-A6A5-A21D277FA7A4}"/>
                </a:ext>
              </a:extLst>
            </p:cNvPr>
            <p:cNvSpPr/>
            <p:nvPr/>
          </p:nvSpPr>
          <p:spPr>
            <a:xfrm>
              <a:off x="499048" y="980728"/>
              <a:ext cx="8393432"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Table 1 provides and overview of the main data type</a:t>
              </a: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8" name="Titre 1">
            <a:extLst>
              <a:ext uri="{FF2B5EF4-FFF2-40B4-BE49-F238E27FC236}">
                <a16:creationId xmlns:a16="http://schemas.microsoft.com/office/drawing/2014/main" id="{0FB1F9DB-35CC-440E-809E-386A8EAA84AC}"/>
              </a:ext>
            </a:extLst>
          </p:cNvPr>
          <p:cNvSpPr txBox="1">
            <a:spLocks/>
          </p:cNvSpPr>
          <p:nvPr/>
        </p:nvSpPr>
        <p:spPr>
          <a:xfrm>
            <a:off x="179512" y="2"/>
            <a:ext cx="79928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1.1 Exemple du projet </a:t>
            </a:r>
            <a:r>
              <a:rPr lang="fr-FR" sz="4000" dirty="0" err="1">
                <a:solidFill>
                  <a:srgbClr val="C00000"/>
                </a:solidFill>
                <a:latin typeface="Arial" panose="020B0604020202020204" pitchFamily="34" charset="0"/>
                <a:cs typeface="Arial" panose="020B0604020202020204" pitchFamily="34" charset="0"/>
              </a:rPr>
              <a:t>EcoStack</a:t>
            </a:r>
            <a:endParaRPr lang="fr-FR" sz="4000" dirty="0">
              <a:solidFill>
                <a:srgbClr val="C00000"/>
              </a:solidFill>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E38FBA1C-BC91-4CD6-A411-C0D58DAA59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Tree>
    <p:extLst>
      <p:ext uri="{BB962C8B-B14F-4D97-AF65-F5344CB8AC3E}">
        <p14:creationId xmlns:p14="http://schemas.microsoft.com/office/powerpoint/2010/main" val="3456654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D4073273-3904-40F9-918B-CC7B26FC764C}"/>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PGD : de quoi parle t’on ?</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pic>
        <p:nvPicPr>
          <p:cNvPr id="21" name="Image 20">
            <a:extLst>
              <a:ext uri="{FF2B5EF4-FFF2-40B4-BE49-F238E27FC236}">
                <a16:creationId xmlns:a16="http://schemas.microsoft.com/office/drawing/2014/main" id="{D2C4EF46-47B9-4872-B020-3C5A47B26497}"/>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3" name="Groupe 2">
            <a:extLst>
              <a:ext uri="{FF2B5EF4-FFF2-40B4-BE49-F238E27FC236}">
                <a16:creationId xmlns:a16="http://schemas.microsoft.com/office/drawing/2014/main" id="{E82756D2-00AA-4559-9AC5-3220D505C67D}"/>
              </a:ext>
            </a:extLst>
          </p:cNvPr>
          <p:cNvGrpSpPr/>
          <p:nvPr/>
        </p:nvGrpSpPr>
        <p:grpSpPr>
          <a:xfrm>
            <a:off x="539999" y="250450"/>
            <a:ext cx="8522969" cy="2098430"/>
            <a:chOff x="539999" y="250450"/>
            <a:chExt cx="8522969" cy="2098430"/>
          </a:xfrm>
        </p:grpSpPr>
        <p:grpSp>
          <p:nvGrpSpPr>
            <p:cNvPr id="7" name="Groupe 6">
              <a:extLst>
                <a:ext uri="{FF2B5EF4-FFF2-40B4-BE49-F238E27FC236}">
                  <a16:creationId xmlns:a16="http://schemas.microsoft.com/office/drawing/2014/main" id="{CC2C22E2-34B9-4122-A652-ACABDAC88C8E}"/>
                </a:ext>
              </a:extLst>
            </p:cNvPr>
            <p:cNvGrpSpPr/>
            <p:nvPr/>
          </p:nvGrpSpPr>
          <p:grpSpPr>
            <a:xfrm>
              <a:off x="539999" y="250450"/>
              <a:ext cx="8522969" cy="1738390"/>
              <a:chOff x="539999" y="365256"/>
              <a:chExt cx="8522969" cy="1738390"/>
            </a:xfrm>
          </p:grpSpPr>
          <p:sp>
            <p:nvSpPr>
              <p:cNvPr id="9" name="ZoneTexte 8">
                <a:extLst>
                  <a:ext uri="{FF2B5EF4-FFF2-40B4-BE49-F238E27FC236}">
                    <a16:creationId xmlns:a16="http://schemas.microsoft.com/office/drawing/2014/main" id="{BFF4BA89-CB78-4124-A125-0C91F600C45E}"/>
                  </a:ext>
                </a:extLst>
              </p:cNvPr>
              <p:cNvSpPr txBox="1"/>
              <p:nvPr/>
            </p:nvSpPr>
            <p:spPr>
              <a:xfrm>
                <a:off x="539999" y="1194806"/>
                <a:ext cx="7632531"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Livrable de projet</a:t>
                </a:r>
                <a:endParaRPr kumimoji="0" lang="fr-FR" sz="1800" b="0" i="0" u="none" strike="noStrike" kern="1200" cap="none" spc="0" normalizeH="0" baseline="0" noProof="0" dirty="0">
                  <a:ln>
                    <a:noFill/>
                  </a:ln>
                  <a:solidFill>
                    <a:srgbClr val="0066FF"/>
                  </a:solidFill>
                  <a:effectLst/>
                  <a:uLnTx/>
                  <a:uFillTx/>
                  <a:latin typeface="Arial"/>
                  <a:cs typeface="Times New Roman"/>
                </a:endParaRPr>
              </a:p>
            </p:txBody>
          </p:sp>
          <p:pic>
            <p:nvPicPr>
              <p:cNvPr id="8" name="Image 7">
                <a:extLst>
                  <a:ext uri="{FF2B5EF4-FFF2-40B4-BE49-F238E27FC236}">
                    <a16:creationId xmlns:a16="http://schemas.microsoft.com/office/drawing/2014/main" id="{7DA8B2DA-BFAC-460D-A0A8-C740C6010190}"/>
                  </a:ext>
                </a:extLst>
              </p:cNvPr>
              <p:cNvPicPr>
                <a:picLocks noChangeAspect="1"/>
              </p:cNvPicPr>
              <p:nvPr/>
            </p:nvPicPr>
            <p:blipFill>
              <a:blip r:embed="rId4"/>
              <a:stretch>
                <a:fillRect/>
              </a:stretch>
            </p:blipFill>
            <p:spPr>
              <a:xfrm>
                <a:off x="7755832" y="365256"/>
                <a:ext cx="1307136" cy="1738390"/>
              </a:xfrm>
              <a:prstGeom prst="rect">
                <a:avLst/>
              </a:prstGeom>
              <a:ln>
                <a:solidFill>
                  <a:schemeClr val="tx1"/>
                </a:solidFill>
              </a:ln>
            </p:spPr>
          </p:pic>
        </p:grpSp>
        <p:sp>
          <p:nvSpPr>
            <p:cNvPr id="20" name="Rectangle 19">
              <a:extLst>
                <a:ext uri="{FF2B5EF4-FFF2-40B4-BE49-F238E27FC236}">
                  <a16:creationId xmlns:a16="http://schemas.microsoft.com/office/drawing/2014/main" id="{D3E2FCD1-56FB-42B9-8565-07DDCA51B5A0}"/>
                </a:ext>
              </a:extLst>
            </p:cNvPr>
            <p:cNvSpPr/>
            <p:nvPr/>
          </p:nvSpPr>
          <p:spPr>
            <a:xfrm>
              <a:off x="755576" y="1564050"/>
              <a:ext cx="7848423" cy="784830"/>
            </a:xfrm>
            <a:prstGeom prst="rect">
              <a:avLst/>
            </a:prstGeom>
          </p:spPr>
          <p:txBody>
            <a:bodyPr wrap="square">
              <a:spAutoFit/>
            </a:bodyPr>
            <a:lstStyle/>
            <a:p>
              <a:pPr marL="444500" marR="0" lvl="1" indent="-26670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 seul PGD par projet </a:t>
              </a:r>
            </a:p>
            <a:p>
              <a:pPr marL="444500" marR="0" lvl="1" indent="-266700" algn="l"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1 version au mois 6, + V2 à </a:t>
              </a:r>
              <a:r>
                <a:rPr kumimoji="0" lang="fr-FR"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mi-projet</a:t>
              </a: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V3 en fin de projet</a:t>
              </a:r>
              <a:endParaRPr kumimoji="0" lang="fr-FR" sz="20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 name="Groupe 1">
            <a:extLst>
              <a:ext uri="{FF2B5EF4-FFF2-40B4-BE49-F238E27FC236}">
                <a16:creationId xmlns:a16="http://schemas.microsoft.com/office/drawing/2014/main" id="{8CA6F228-7A75-45CE-A9D8-E2C8F0A8DA20}"/>
              </a:ext>
            </a:extLst>
          </p:cNvPr>
          <p:cNvGrpSpPr/>
          <p:nvPr/>
        </p:nvGrpSpPr>
        <p:grpSpPr>
          <a:xfrm>
            <a:off x="540000" y="2420888"/>
            <a:ext cx="8280471" cy="3489472"/>
            <a:chOff x="540000" y="2420888"/>
            <a:chExt cx="8280471" cy="3489472"/>
          </a:xfrm>
        </p:grpSpPr>
        <p:sp>
          <p:nvSpPr>
            <p:cNvPr id="11" name="ZoneTexte 10">
              <a:extLst>
                <a:ext uri="{FF2B5EF4-FFF2-40B4-BE49-F238E27FC236}">
                  <a16:creationId xmlns:a16="http://schemas.microsoft.com/office/drawing/2014/main" id="{8959A6D2-DA4E-42F4-A5E5-7557AC0EE69E}"/>
                </a:ext>
              </a:extLst>
            </p:cNvPr>
            <p:cNvSpPr txBox="1"/>
            <p:nvPr/>
          </p:nvSpPr>
          <p:spPr>
            <a:xfrm>
              <a:off x="540000" y="2420888"/>
              <a:ext cx="8280471"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Feuille de route pour décrire les données produites pendant le projet et :</a:t>
              </a:r>
            </a:p>
          </p:txBody>
        </p:sp>
        <p:sp>
          <p:nvSpPr>
            <p:cNvPr id="22" name="Espace réservé du contenu 2">
              <a:extLst>
                <a:ext uri="{FF2B5EF4-FFF2-40B4-BE49-F238E27FC236}">
                  <a16:creationId xmlns:a16="http://schemas.microsoft.com/office/drawing/2014/main" id="{0E5479AE-03AF-46FD-8294-7683E407DE63}"/>
                </a:ext>
              </a:extLst>
            </p:cNvPr>
            <p:cNvSpPr txBox="1">
              <a:spLocks/>
            </p:cNvSpPr>
            <p:nvPr/>
          </p:nvSpPr>
          <p:spPr>
            <a:xfrm>
              <a:off x="899592" y="3212976"/>
              <a:ext cx="7704856" cy="2697384"/>
            </a:xfrm>
            <a:prstGeom prst="rect">
              <a:avLst/>
            </a:prstGeo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44500" marR="0" lvl="1" indent="-266700" algn="l" defTabSz="914400" rtl="0" eaLnBrk="1" fontAlgn="auto" latinLnBrk="0" hangingPunct="1">
                <a:lnSpc>
                  <a:spcPct val="114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leur documentation</a:t>
              </a:r>
            </a:p>
            <a:p>
              <a:pPr marL="444500" marR="0" lvl="1" indent="-266700" algn="l" defTabSz="914400" rtl="0" eaLnBrk="1" fontAlgn="auto" latinLnBrk="0" hangingPunct="1">
                <a:lnSpc>
                  <a:spcPct val="114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leur stockage, sauvegarde et sécurisation</a:t>
              </a:r>
            </a:p>
            <a:p>
              <a:pPr marL="444500" marR="0" lvl="1" indent="-266700" algn="l" defTabSz="914400" rtl="0" eaLnBrk="1" fontAlgn="auto" latinLnBrk="0" hangingPunct="1">
                <a:lnSpc>
                  <a:spcPct val="114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leur conformité au cadre juridique et éthique</a:t>
              </a:r>
            </a:p>
            <a:p>
              <a:pPr marL="444500" marR="0" lvl="1" indent="-266700" algn="l" defTabSz="914400" rtl="0" eaLnBrk="1" fontAlgn="auto" latinLnBrk="0" hangingPunct="1">
                <a:lnSpc>
                  <a:spcPct val="114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leurs modalités de mise à disposition (partage)</a:t>
              </a:r>
            </a:p>
            <a:p>
              <a:pPr marL="444500" marR="0" lvl="1" indent="-266700" algn="l" defTabSz="914400" rtl="0" eaLnBrk="1" fontAlgn="auto" latinLnBrk="0" hangingPunct="1">
                <a:lnSpc>
                  <a:spcPct val="114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les coûts de gestion </a:t>
              </a:r>
            </a:p>
            <a:p>
              <a:pPr marL="444500" marR="0" lvl="1" indent="-266700" algn="l" defTabSz="914400" rtl="0" eaLnBrk="1" fontAlgn="auto" latinLnBrk="0" hangingPunct="1">
                <a:lnSpc>
                  <a:spcPct val="114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la répartition des responsabilités entre partenaires.</a:t>
              </a:r>
            </a:p>
          </p:txBody>
        </p:sp>
      </p:grpSp>
    </p:spTree>
    <p:extLst>
      <p:ext uri="{BB962C8B-B14F-4D97-AF65-F5344CB8AC3E}">
        <p14:creationId xmlns:p14="http://schemas.microsoft.com/office/powerpoint/2010/main" val="284038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3ACEBDDC-7026-4F38-B968-0E794AB80920}"/>
              </a:ext>
            </a:extLst>
          </p:cNvPr>
          <p:cNvSpPr txBox="1">
            <a:spLocks/>
          </p:cNvSpPr>
          <p:nvPr/>
        </p:nvSpPr>
        <p:spPr>
          <a:xfrm>
            <a:off x="25152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1.1 Description des données</a:t>
            </a:r>
          </a:p>
        </p:txBody>
      </p:sp>
      <p:pic>
        <p:nvPicPr>
          <p:cNvPr id="8" name="Image 7">
            <a:extLst>
              <a:ext uri="{FF2B5EF4-FFF2-40B4-BE49-F238E27FC236}">
                <a16:creationId xmlns:a16="http://schemas.microsoft.com/office/drawing/2014/main" id="{DF4AF98F-A342-40AF-A086-7EC839D01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pic>
        <p:nvPicPr>
          <p:cNvPr id="2" name="Image 1">
            <a:extLst>
              <a:ext uri="{FF2B5EF4-FFF2-40B4-BE49-F238E27FC236}">
                <a16:creationId xmlns:a16="http://schemas.microsoft.com/office/drawing/2014/main" id="{3A7EE08A-C062-409C-85AF-809B11ABC7E6}"/>
              </a:ext>
            </a:extLst>
          </p:cNvPr>
          <p:cNvPicPr>
            <a:picLocks noChangeAspect="1"/>
          </p:cNvPicPr>
          <p:nvPr/>
        </p:nvPicPr>
        <p:blipFill>
          <a:blip r:embed="rId5"/>
          <a:stretch>
            <a:fillRect/>
          </a:stretch>
        </p:blipFill>
        <p:spPr>
          <a:xfrm>
            <a:off x="2555776" y="1714500"/>
            <a:ext cx="3730724" cy="3730724"/>
          </a:xfrm>
          <a:prstGeom prst="rect">
            <a:avLst/>
          </a:prstGeom>
        </p:spPr>
      </p:pic>
    </p:spTree>
    <p:extLst>
      <p:ext uri="{BB962C8B-B14F-4D97-AF65-F5344CB8AC3E}">
        <p14:creationId xmlns:p14="http://schemas.microsoft.com/office/powerpoint/2010/main" val="2853463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rPr>
              <a:t>1. Description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424488" cy="285905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457200" rtl="0" eaLnBrk="1" fontAlgn="auto" latinLnBrk="0" hangingPunct="1">
              <a:lnSpc>
                <a:spcPct val="150000"/>
              </a:lnSpc>
              <a:spcBef>
                <a:spcPts val="600"/>
              </a:spcBef>
              <a:spcAft>
                <a:spcPts val="1200"/>
              </a:spcAft>
              <a:buClrTx/>
              <a:buSzTx/>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Cette partie du</a:t>
            </a:r>
            <a:r>
              <a:rPr kumimoji="0" lang="fr-FR" sz="2400" b="0" i="0" u="none" strike="noStrike" kern="1200" cap="none" spc="0" normalizeH="0" noProof="0" dirty="0">
                <a:ln>
                  <a:noFill/>
                </a:ln>
                <a:solidFill>
                  <a:srgbClr val="0066FF"/>
                </a:solidFill>
                <a:effectLst/>
                <a:uLnTx/>
                <a:uFillTx/>
                <a:latin typeface="Arial"/>
                <a:cs typeface="Times New Roman"/>
              </a:rPr>
              <a:t> PGD concerne 3 points:</a:t>
            </a:r>
            <a:endParaRPr kumimoji="0" lang="fr-FR" sz="2400" b="0" i="0" u="none" strike="noStrike" kern="1200" cap="none" spc="0" normalizeH="0" baseline="0" noProof="0" dirty="0">
              <a:ln>
                <a:noFill/>
              </a:ln>
              <a:solidFill>
                <a:srgbClr val="0066FF"/>
              </a:solidFill>
              <a:effectLst/>
              <a:uLnTx/>
              <a:uFillTx/>
              <a:latin typeface="Arial"/>
              <a:cs typeface="Times New Roman"/>
            </a:endParaRPr>
          </a:p>
          <a:p>
            <a:pPr marL="176213" marR="0" lvl="2" algn="just" defTabSz="457200" fontAlgn="auto">
              <a:lnSpc>
                <a:spcPct val="114000"/>
              </a:lnSpc>
              <a:spcBef>
                <a:spcPts val="600"/>
              </a:spcBef>
              <a:spcAft>
                <a:spcPts val="600"/>
              </a:spcAft>
              <a:buClrTx/>
              <a:buSzTx/>
              <a:tabLst/>
              <a:defRPr/>
            </a:pPr>
            <a:r>
              <a:rPr lang="fr-FR" sz="2400" dirty="0">
                <a:solidFill>
                  <a:schemeClr val="tx1"/>
                </a:solidFill>
                <a:cs typeface="Times New Roman"/>
              </a:rPr>
              <a:t>1.1 - Lister les types de données produits dans le projet</a:t>
            </a:r>
          </a:p>
          <a:p>
            <a:pPr marL="176213" marR="0" lvl="2" algn="just" defTabSz="457200" fontAlgn="auto">
              <a:spcAft>
                <a:spcPts val="600"/>
              </a:spcAft>
              <a:buClrTx/>
              <a:buSzTx/>
              <a:tabLst>
                <a:tab pos="717550" algn="l"/>
              </a:tabLst>
              <a:defRPr/>
            </a:pPr>
            <a:r>
              <a:rPr lang="fr-FR" sz="2400" dirty="0">
                <a:solidFill>
                  <a:schemeClr val="tx1"/>
                </a:solidFill>
                <a:cs typeface="Times New Roman"/>
              </a:rPr>
              <a:t>	  et autres produits de recherche </a:t>
            </a:r>
            <a:r>
              <a:rPr lang="fr-FR" dirty="0">
                <a:solidFill>
                  <a:schemeClr val="tx1"/>
                </a:solidFill>
                <a:cs typeface="Times New Roman"/>
              </a:rPr>
              <a:t>(codes, logiciels, modèles, …)</a:t>
            </a:r>
          </a:p>
          <a:p>
            <a:pPr marL="176213" lvl="2" algn="just" defTabSz="457200">
              <a:lnSpc>
                <a:spcPct val="114000"/>
              </a:lnSpc>
              <a:spcBef>
                <a:spcPts val="600"/>
              </a:spcBef>
              <a:spcAft>
                <a:spcPts val="600"/>
              </a:spcAft>
              <a:buClrTx/>
              <a:defRPr/>
            </a:pPr>
            <a:r>
              <a:rPr lang="fr-FR" sz="2400" dirty="0">
                <a:solidFill>
                  <a:srgbClr val="FF66FF"/>
                </a:solidFill>
                <a:cs typeface="Times New Roman"/>
              </a:rPr>
              <a:t>1.2 - Décrire les méthodes d’obtention</a:t>
            </a:r>
          </a:p>
          <a:p>
            <a:pPr marL="176213" lvl="2" algn="just" defTabSz="457200">
              <a:lnSpc>
                <a:spcPct val="114000"/>
              </a:lnSpc>
              <a:spcBef>
                <a:spcPts val="600"/>
              </a:spcBef>
              <a:spcAft>
                <a:spcPts val="600"/>
              </a:spcAft>
              <a:buClrTx/>
              <a:defRPr/>
            </a:pPr>
            <a:r>
              <a:rPr lang="fr-FR" sz="2400" dirty="0">
                <a:solidFill>
                  <a:schemeClr val="tx1"/>
                </a:solidFill>
                <a:cs typeface="Times New Roman"/>
              </a:rPr>
              <a:t>1.3 - Préciser si des données préexistantes sont utilisées</a:t>
            </a:r>
          </a:p>
        </p:txBody>
      </p:sp>
      <p:pic>
        <p:nvPicPr>
          <p:cNvPr id="2" name="Image 1">
            <a:extLst>
              <a:ext uri="{FF2B5EF4-FFF2-40B4-BE49-F238E27FC236}">
                <a16:creationId xmlns:a16="http://schemas.microsoft.com/office/drawing/2014/main" id="{BC6E1918-6F9D-415F-916C-2678E730084C}"/>
              </a:ext>
            </a:extLst>
          </p:cNvPr>
          <p:cNvPicPr>
            <a:picLocks noChangeAspect="1"/>
          </p:cNvPicPr>
          <p:nvPr/>
        </p:nvPicPr>
        <p:blipFill>
          <a:blip r:embed="rId4"/>
          <a:stretch>
            <a:fillRect/>
          </a:stretch>
        </p:blipFill>
        <p:spPr>
          <a:xfrm>
            <a:off x="3707904" y="4509120"/>
            <a:ext cx="1280271" cy="1292464"/>
          </a:xfrm>
          <a:prstGeom prst="rect">
            <a:avLst/>
          </a:prstGeom>
        </p:spPr>
      </p:pic>
    </p:spTree>
    <p:extLst>
      <p:ext uri="{BB962C8B-B14F-4D97-AF65-F5344CB8AC3E}">
        <p14:creationId xmlns:p14="http://schemas.microsoft.com/office/powerpoint/2010/main" val="1316658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50522D3E-C5ED-4AB8-A68C-7FF19A1CA97D}"/>
              </a:ext>
            </a:extLst>
          </p:cNvPr>
          <p:cNvSpPr txBox="1">
            <a:spLocks/>
          </p:cNvSpPr>
          <p:nvPr/>
        </p:nvSpPr>
        <p:spPr>
          <a:xfrm>
            <a:off x="179512" y="2"/>
            <a:ext cx="8136904"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1.2 Exemple du projet </a:t>
            </a:r>
            <a:r>
              <a:rPr lang="fr-FR" sz="3600" dirty="0">
                <a:solidFill>
                  <a:srgbClr val="C00000"/>
                </a:solidFill>
                <a:latin typeface="Arial" panose="020B0604020202020204" pitchFamily="34" charset="0"/>
                <a:cs typeface="Arial" panose="020B0604020202020204" pitchFamily="34" charset="0"/>
              </a:rPr>
              <a:t>TERRI4SOL</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16" name="Image 15">
            <a:extLst>
              <a:ext uri="{FF2B5EF4-FFF2-40B4-BE49-F238E27FC236}">
                <a16:creationId xmlns:a16="http://schemas.microsoft.com/office/drawing/2014/main" id="{DAE50EC5-9B49-4340-BB68-E21D7FFB0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
        <p:nvSpPr>
          <p:cNvPr id="6" name="ZoneTexte 5">
            <a:extLst>
              <a:ext uri="{FF2B5EF4-FFF2-40B4-BE49-F238E27FC236}">
                <a16:creationId xmlns:a16="http://schemas.microsoft.com/office/drawing/2014/main" id="{26707419-645D-469C-B913-EA5236436405}"/>
              </a:ext>
            </a:extLst>
          </p:cNvPr>
          <p:cNvSpPr txBox="1"/>
          <p:nvPr/>
        </p:nvSpPr>
        <p:spPr>
          <a:xfrm>
            <a:off x="539551" y="980728"/>
            <a:ext cx="8316417" cy="5248409"/>
          </a:xfrm>
          <a:prstGeom prst="rect">
            <a:avLst/>
          </a:prstGeom>
        </p:spPr>
        <p:txBody>
          <a:bodyPr vert="horz" wrap="none" lIns="91440" tIns="45720" rIns="91440" bIns="45720" rtlCol="0">
            <a:normAutofit/>
          </a:bodyPr>
          <a:lstStyle/>
          <a:p>
            <a:pPr algn="just">
              <a:spcBef>
                <a:spcPts val="600"/>
              </a:spcBef>
              <a:buClr>
                <a:schemeClr val="accent2">
                  <a:lumMod val="60000"/>
                  <a:lumOff val="40000"/>
                </a:schemeClr>
              </a:buClr>
            </a:pPr>
            <a:r>
              <a:rPr lang="fr-FR" sz="2200" dirty="0" err="1">
                <a:cs typeface="Arial" panose="020B0604020202020204" pitchFamily="34" charset="0"/>
              </a:rPr>
              <a:t>Dataset</a:t>
            </a:r>
            <a:r>
              <a:rPr lang="fr-FR" sz="2200" dirty="0">
                <a:cs typeface="Arial" panose="020B0604020202020204" pitchFamily="34" charset="0"/>
              </a:rPr>
              <a:t> 1 : Base de données des propriétés physiques et</a:t>
            </a:r>
          </a:p>
          <a:p>
            <a:pPr algn="just">
              <a:spcBef>
                <a:spcPts val="600"/>
              </a:spcBef>
              <a:buClr>
                <a:schemeClr val="accent2">
                  <a:lumMod val="60000"/>
                  <a:lumOff val="40000"/>
                </a:schemeClr>
              </a:buClr>
            </a:pPr>
            <a:r>
              <a:rPr lang="fr-FR" sz="2200" dirty="0">
                <a:cs typeface="Arial" panose="020B0604020202020204" pitchFamily="34" charset="0"/>
              </a:rPr>
              <a:t>chimiques des sols de la zone post-forestière en Côte d’Ivoire</a:t>
            </a:r>
          </a:p>
          <a:p>
            <a:pPr algn="just">
              <a:spcBef>
                <a:spcPts val="1200"/>
              </a:spcBef>
              <a:spcAft>
                <a:spcPts val="600"/>
              </a:spcAft>
              <a:buClr>
                <a:schemeClr val="accent2">
                  <a:lumMod val="60000"/>
                  <a:lumOff val="40000"/>
                </a:schemeClr>
              </a:buClr>
            </a:pPr>
            <a:r>
              <a:rPr lang="fr-FR" dirty="0">
                <a:solidFill>
                  <a:srgbClr val="0066FF"/>
                </a:solidFill>
                <a:cs typeface="Arial" panose="020B0604020202020204" pitchFamily="34" charset="0"/>
              </a:rPr>
              <a:t>Principales méthodes d'obtention :</a:t>
            </a:r>
          </a:p>
          <a:p>
            <a:pPr marL="363538" algn="just">
              <a:spcBef>
                <a:spcPts val="600"/>
              </a:spcBef>
              <a:buClr>
                <a:schemeClr val="accent2">
                  <a:lumMod val="60000"/>
                  <a:lumOff val="40000"/>
                </a:schemeClr>
              </a:buClr>
            </a:pPr>
            <a:r>
              <a:rPr lang="fr-FR" dirty="0">
                <a:cs typeface="Arial" panose="020B0604020202020204" pitchFamily="34" charset="0"/>
              </a:rPr>
              <a:t> Pipette de Robinson </a:t>
            </a:r>
          </a:p>
          <a:p>
            <a:pPr marL="363538" algn="just">
              <a:spcBef>
                <a:spcPts val="600"/>
              </a:spcBef>
              <a:buClr>
                <a:schemeClr val="accent2">
                  <a:lumMod val="60000"/>
                  <a:lumOff val="40000"/>
                </a:schemeClr>
              </a:buClr>
            </a:pPr>
            <a:r>
              <a:rPr lang="fr-FR" dirty="0">
                <a:cs typeface="Arial" panose="020B0604020202020204" pitchFamily="34" charset="0"/>
              </a:rPr>
              <a:t>	(Granulométrie (argile (0-2 μm), limon (2-50 μm) sable (50-2000 μm))</a:t>
            </a:r>
          </a:p>
          <a:p>
            <a:pPr marL="363538" algn="just">
              <a:spcBef>
                <a:spcPts val="600"/>
              </a:spcBef>
              <a:buClr>
                <a:schemeClr val="accent2">
                  <a:lumMod val="60000"/>
                  <a:lumOff val="40000"/>
                </a:schemeClr>
              </a:buClr>
            </a:pPr>
            <a:r>
              <a:rPr lang="fr-FR" dirty="0">
                <a:cs typeface="Arial" panose="020B0604020202020204" pitchFamily="34" charset="0"/>
              </a:rPr>
              <a:t> COS (méthode de </a:t>
            </a:r>
            <a:r>
              <a:rPr lang="fr-FR" dirty="0" err="1">
                <a:cs typeface="Arial" panose="020B0604020202020204" pitchFamily="34" charset="0"/>
              </a:rPr>
              <a:t>Walkley</a:t>
            </a:r>
            <a:r>
              <a:rPr lang="fr-FR" dirty="0">
                <a:cs typeface="Arial" panose="020B0604020202020204" pitchFamily="34" charset="0"/>
              </a:rPr>
              <a:t> &amp; Black et spectrométrie à infrarouge) ;</a:t>
            </a:r>
          </a:p>
          <a:p>
            <a:pPr marL="363538" algn="just">
              <a:spcBef>
                <a:spcPts val="600"/>
              </a:spcBef>
              <a:buClr>
                <a:schemeClr val="accent2">
                  <a:lumMod val="60000"/>
                  <a:lumOff val="40000"/>
                </a:schemeClr>
              </a:buClr>
            </a:pPr>
            <a:r>
              <a:rPr lang="fr-FR" dirty="0">
                <a:cs typeface="Arial" panose="020B0604020202020204" pitchFamily="34" charset="0"/>
              </a:rPr>
              <a:t> Azote total (méthode de Kjeldahl ; CHN) ;</a:t>
            </a:r>
          </a:p>
          <a:p>
            <a:pPr marL="363538" algn="just">
              <a:spcBef>
                <a:spcPts val="600"/>
              </a:spcBef>
              <a:buClr>
                <a:schemeClr val="accent2">
                  <a:lumMod val="60000"/>
                  <a:lumOff val="40000"/>
                </a:schemeClr>
              </a:buClr>
            </a:pPr>
            <a:r>
              <a:rPr lang="fr-FR" dirty="0">
                <a:cs typeface="Arial" panose="020B0604020202020204" pitchFamily="34" charset="0"/>
              </a:rPr>
              <a:t> Phosphore soluble (méthode Olsen) ;</a:t>
            </a:r>
          </a:p>
          <a:p>
            <a:pPr marL="363538" algn="just">
              <a:spcBef>
                <a:spcPts val="600"/>
              </a:spcBef>
              <a:buClr>
                <a:schemeClr val="accent2">
                  <a:lumMod val="60000"/>
                  <a:lumOff val="40000"/>
                </a:schemeClr>
              </a:buClr>
            </a:pPr>
            <a:r>
              <a:rPr lang="fr-FR" dirty="0">
                <a:cs typeface="Arial" panose="020B0604020202020204" pitchFamily="34" charset="0"/>
              </a:rPr>
              <a:t> Bases échangeables (spectrométrie à infrarouge) ;</a:t>
            </a:r>
          </a:p>
          <a:p>
            <a:pPr marL="363538" algn="just">
              <a:spcBef>
                <a:spcPts val="600"/>
              </a:spcBef>
              <a:buClr>
                <a:schemeClr val="accent2">
                  <a:lumMod val="60000"/>
                  <a:lumOff val="40000"/>
                </a:schemeClr>
              </a:buClr>
            </a:pPr>
            <a:r>
              <a:rPr lang="fr-FR" dirty="0">
                <a:cs typeface="Arial" panose="020B0604020202020204" pitchFamily="34" charset="0"/>
              </a:rPr>
              <a:t> CEC (distillation Kjeldahl) ;</a:t>
            </a:r>
          </a:p>
          <a:p>
            <a:pPr marL="363538" algn="just">
              <a:spcBef>
                <a:spcPts val="600"/>
              </a:spcBef>
              <a:buClr>
                <a:schemeClr val="accent2">
                  <a:lumMod val="60000"/>
                  <a:lumOff val="40000"/>
                </a:schemeClr>
              </a:buClr>
            </a:pPr>
            <a:r>
              <a:rPr lang="fr-FR" dirty="0">
                <a:cs typeface="Arial" panose="020B0604020202020204" pitchFamily="34" charset="0"/>
              </a:rPr>
              <a:t> Oligoéléments (méthode AFNOR) ;</a:t>
            </a:r>
          </a:p>
          <a:p>
            <a:pPr marL="363538" algn="just">
              <a:spcBef>
                <a:spcPts val="600"/>
              </a:spcBef>
              <a:buClr>
                <a:schemeClr val="accent2">
                  <a:lumMod val="60000"/>
                  <a:lumOff val="40000"/>
                </a:schemeClr>
              </a:buClr>
            </a:pPr>
            <a:r>
              <a:rPr lang="fr-FR" dirty="0">
                <a:cs typeface="Arial" panose="020B0604020202020204" pitchFamily="34" charset="0"/>
              </a:rPr>
              <a:t> pH (suspension de sol dilué à 1:25)</a:t>
            </a:r>
          </a:p>
        </p:txBody>
      </p:sp>
      <p:sp>
        <p:nvSpPr>
          <p:cNvPr id="10" name="ZoneTexte 9">
            <a:extLst>
              <a:ext uri="{FF2B5EF4-FFF2-40B4-BE49-F238E27FC236}">
                <a16:creationId xmlns:a16="http://schemas.microsoft.com/office/drawing/2014/main" id="{325D68A9-1981-4C18-BE07-06CFC00B0A08}"/>
              </a:ext>
            </a:extLst>
          </p:cNvPr>
          <p:cNvSpPr txBox="1"/>
          <p:nvPr/>
        </p:nvSpPr>
        <p:spPr>
          <a:xfrm>
            <a:off x="1475656" y="5805264"/>
            <a:ext cx="7632849" cy="323302"/>
          </a:xfrm>
          <a:prstGeom prst="rect">
            <a:avLst/>
          </a:prstGeom>
        </p:spPr>
        <p:txBody>
          <a:bodyPr vert="horz" wrap="none" lIns="91440" tIns="45720" rIns="91440" bIns="45720" rtlCol="0">
            <a:normAutofit/>
          </a:bodyPr>
          <a:lstStyle/>
          <a:p>
            <a:pPr algn="just">
              <a:spcBef>
                <a:spcPts val="600"/>
              </a:spcBef>
              <a:buClr>
                <a:schemeClr val="accent2">
                  <a:lumMod val="60000"/>
                  <a:lumOff val="40000"/>
                </a:schemeClr>
              </a:buClr>
            </a:pPr>
            <a:r>
              <a:rPr lang="fr-FR" sz="1200" dirty="0">
                <a:cs typeface="Arial" panose="020B0604020202020204" pitchFamily="34" charset="0"/>
                <a:hlinkClick r:id="rId5"/>
              </a:rPr>
              <a:t>https://agritrop.cirad.fr/604742/1/DMP_du_projet_TERRI4SOL_produits_recherche_20230522_v1_finale.pdf</a:t>
            </a:r>
            <a:endParaRPr lang="fr-FR" sz="1200" dirty="0">
              <a:cs typeface="Arial" panose="020B0604020202020204" pitchFamily="34" charset="0"/>
            </a:endParaRPr>
          </a:p>
          <a:p>
            <a:pPr marL="720725" algn="just">
              <a:spcBef>
                <a:spcPts val="600"/>
              </a:spcBef>
              <a:buClr>
                <a:schemeClr val="accent2">
                  <a:lumMod val="60000"/>
                  <a:lumOff val="40000"/>
                </a:schemeClr>
              </a:buClr>
            </a:pPr>
            <a:endParaRPr lang="fr-FR" sz="1200" dirty="0">
              <a:cs typeface="Arial" panose="020B0604020202020204" pitchFamily="34" charset="0"/>
            </a:endParaRPr>
          </a:p>
        </p:txBody>
      </p:sp>
      <p:pic>
        <p:nvPicPr>
          <p:cNvPr id="7" name="Image 6">
            <a:extLst>
              <a:ext uri="{FF2B5EF4-FFF2-40B4-BE49-F238E27FC236}">
                <a16:creationId xmlns:a16="http://schemas.microsoft.com/office/drawing/2014/main" id="{694A8B89-B37A-4F50-AA4A-2F08722F9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7868" y="583454"/>
            <a:ext cx="1206500" cy="393700"/>
          </a:xfrm>
          <a:prstGeom prst="rect">
            <a:avLst/>
          </a:prstGeom>
        </p:spPr>
      </p:pic>
    </p:spTree>
    <p:extLst>
      <p:ext uri="{BB962C8B-B14F-4D97-AF65-F5344CB8AC3E}">
        <p14:creationId xmlns:p14="http://schemas.microsoft.com/office/powerpoint/2010/main" val="1739723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50522D3E-C5ED-4AB8-A68C-7FF19A1CA97D}"/>
              </a:ext>
            </a:extLst>
          </p:cNvPr>
          <p:cNvSpPr txBox="1">
            <a:spLocks/>
          </p:cNvSpPr>
          <p:nvPr/>
        </p:nvSpPr>
        <p:spPr>
          <a:xfrm>
            <a:off x="179512" y="2"/>
            <a:ext cx="8208912"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1.2 </a:t>
            </a:r>
            <a:r>
              <a:rPr lang="fr-FR" sz="4200" dirty="0">
                <a:solidFill>
                  <a:srgbClr val="C00000"/>
                </a:solidFill>
                <a:latin typeface="Arial" panose="020B0604020202020204" pitchFamily="34" charset="0"/>
                <a:cs typeface="Arial" panose="020B0604020202020204" pitchFamily="34" charset="0"/>
              </a:rPr>
              <a:t>Exemple du projet MISTIC</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0" name="ZoneTexte 9">
            <a:extLst>
              <a:ext uri="{FF2B5EF4-FFF2-40B4-BE49-F238E27FC236}">
                <a16:creationId xmlns:a16="http://schemas.microsoft.com/office/drawing/2014/main" id="{325D68A9-1981-4C18-BE07-06CFC00B0A08}"/>
              </a:ext>
            </a:extLst>
          </p:cNvPr>
          <p:cNvSpPr txBox="1"/>
          <p:nvPr/>
        </p:nvSpPr>
        <p:spPr>
          <a:xfrm>
            <a:off x="4067944" y="6312164"/>
            <a:ext cx="3600400" cy="323302"/>
          </a:xfrm>
          <a:prstGeom prst="rect">
            <a:avLst/>
          </a:prstGeom>
        </p:spPr>
        <p:txBody>
          <a:bodyPr vert="horz" wrap="none" lIns="91440" tIns="45720" rIns="91440" bIns="45720" rtlCol="0">
            <a:normAutofit/>
          </a:bodyPr>
          <a:lstStyle/>
          <a:p>
            <a:pPr marL="720725" algn="just">
              <a:spcBef>
                <a:spcPts val="600"/>
              </a:spcBef>
              <a:buClr>
                <a:schemeClr val="accent2">
                  <a:lumMod val="60000"/>
                  <a:lumOff val="40000"/>
                </a:schemeClr>
              </a:buClr>
            </a:pPr>
            <a:r>
              <a:rPr lang="fr-FR" sz="1200" dirty="0">
                <a:cs typeface="Arial" panose="020B0604020202020204" pitchFamily="34" charset="0"/>
                <a:hlinkClick r:id="rId4"/>
              </a:rPr>
              <a:t>https://dmp.opidor.fr/plans/19965/export.pdf</a:t>
            </a:r>
            <a:r>
              <a:rPr lang="fr-FR" sz="1200" dirty="0">
                <a:cs typeface="Arial" panose="020B0604020202020204" pitchFamily="34" charset="0"/>
              </a:rPr>
              <a:t> </a:t>
            </a:r>
          </a:p>
        </p:txBody>
      </p:sp>
      <p:pic>
        <p:nvPicPr>
          <p:cNvPr id="16" name="Image 15">
            <a:extLst>
              <a:ext uri="{FF2B5EF4-FFF2-40B4-BE49-F238E27FC236}">
                <a16:creationId xmlns:a16="http://schemas.microsoft.com/office/drawing/2014/main" id="{DAE50EC5-9B49-4340-BB68-E21D7FFB0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pic>
        <p:nvPicPr>
          <p:cNvPr id="2" name="Image 1">
            <a:extLst>
              <a:ext uri="{FF2B5EF4-FFF2-40B4-BE49-F238E27FC236}">
                <a16:creationId xmlns:a16="http://schemas.microsoft.com/office/drawing/2014/main" id="{E74D9184-60EF-498C-9D08-CFD75FBABEAB}"/>
              </a:ext>
            </a:extLst>
          </p:cNvPr>
          <p:cNvPicPr>
            <a:picLocks noChangeAspect="1"/>
          </p:cNvPicPr>
          <p:nvPr/>
        </p:nvPicPr>
        <p:blipFill>
          <a:blip r:embed="rId6"/>
          <a:stretch>
            <a:fillRect/>
          </a:stretch>
        </p:blipFill>
        <p:spPr>
          <a:xfrm>
            <a:off x="371475" y="907504"/>
            <a:ext cx="8718816" cy="5456674"/>
          </a:xfrm>
          <a:prstGeom prst="rect">
            <a:avLst/>
          </a:prstGeom>
        </p:spPr>
      </p:pic>
    </p:spTree>
    <p:extLst>
      <p:ext uri="{BB962C8B-B14F-4D97-AF65-F5344CB8AC3E}">
        <p14:creationId xmlns:p14="http://schemas.microsoft.com/office/powerpoint/2010/main" val="2174951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rPr>
              <a:t>1. Description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424488" cy="285905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457200" rtl="0" eaLnBrk="1" fontAlgn="auto" latinLnBrk="0" hangingPunct="1">
              <a:lnSpc>
                <a:spcPct val="150000"/>
              </a:lnSpc>
              <a:spcBef>
                <a:spcPts val="600"/>
              </a:spcBef>
              <a:spcAft>
                <a:spcPts val="1200"/>
              </a:spcAft>
              <a:buClrTx/>
              <a:buSzTx/>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Cette partie du</a:t>
            </a:r>
            <a:r>
              <a:rPr kumimoji="0" lang="fr-FR" sz="2400" b="0" i="0" u="none" strike="noStrike" kern="1200" cap="none" spc="0" normalizeH="0" noProof="0" dirty="0">
                <a:ln>
                  <a:noFill/>
                </a:ln>
                <a:solidFill>
                  <a:srgbClr val="0066FF"/>
                </a:solidFill>
                <a:effectLst/>
                <a:uLnTx/>
                <a:uFillTx/>
                <a:latin typeface="Arial"/>
                <a:cs typeface="Times New Roman"/>
              </a:rPr>
              <a:t> PGD concerne 3 points:</a:t>
            </a:r>
            <a:endParaRPr kumimoji="0" lang="fr-FR" sz="2400" b="0" i="0" u="none" strike="noStrike" kern="1200" cap="none" spc="0" normalizeH="0" baseline="0" noProof="0" dirty="0">
              <a:ln>
                <a:noFill/>
              </a:ln>
              <a:solidFill>
                <a:srgbClr val="0066FF"/>
              </a:solidFill>
              <a:effectLst/>
              <a:uLnTx/>
              <a:uFillTx/>
              <a:latin typeface="Arial"/>
              <a:cs typeface="Times New Roman"/>
            </a:endParaRPr>
          </a:p>
          <a:p>
            <a:pPr marL="176213" marR="0" lvl="2" algn="just" defTabSz="457200" fontAlgn="auto">
              <a:lnSpc>
                <a:spcPct val="114000"/>
              </a:lnSpc>
              <a:spcBef>
                <a:spcPts val="600"/>
              </a:spcBef>
              <a:spcAft>
                <a:spcPts val="600"/>
              </a:spcAft>
              <a:buClrTx/>
              <a:buSzTx/>
              <a:tabLst/>
              <a:defRPr/>
            </a:pPr>
            <a:r>
              <a:rPr lang="fr-FR" sz="2400" dirty="0">
                <a:solidFill>
                  <a:schemeClr val="tx1"/>
                </a:solidFill>
                <a:cs typeface="Times New Roman"/>
              </a:rPr>
              <a:t>1.1 - Lister les types de données produits dans le projet</a:t>
            </a:r>
          </a:p>
          <a:p>
            <a:pPr marL="176213" marR="0" lvl="2" algn="just" defTabSz="457200" fontAlgn="auto">
              <a:spcAft>
                <a:spcPts val="600"/>
              </a:spcAft>
              <a:buClrTx/>
              <a:buSzTx/>
              <a:tabLst>
                <a:tab pos="717550" algn="l"/>
              </a:tabLst>
              <a:defRPr/>
            </a:pPr>
            <a:r>
              <a:rPr lang="fr-FR" sz="2400" dirty="0">
                <a:solidFill>
                  <a:schemeClr val="tx1"/>
                </a:solidFill>
                <a:cs typeface="Times New Roman"/>
              </a:rPr>
              <a:t>	  et autres produits de recherche </a:t>
            </a:r>
            <a:r>
              <a:rPr lang="fr-FR" dirty="0">
                <a:solidFill>
                  <a:schemeClr val="tx1"/>
                </a:solidFill>
                <a:cs typeface="Times New Roman"/>
              </a:rPr>
              <a:t>(codes, logiciels, modèles, …)</a:t>
            </a:r>
          </a:p>
          <a:p>
            <a:pPr marL="176213" lvl="2" algn="just" defTabSz="457200">
              <a:lnSpc>
                <a:spcPct val="114000"/>
              </a:lnSpc>
              <a:spcBef>
                <a:spcPts val="600"/>
              </a:spcBef>
              <a:spcAft>
                <a:spcPts val="600"/>
              </a:spcAft>
              <a:buClrTx/>
              <a:defRPr/>
            </a:pPr>
            <a:r>
              <a:rPr lang="fr-FR" sz="2400" dirty="0">
                <a:solidFill>
                  <a:schemeClr val="tx1"/>
                </a:solidFill>
                <a:cs typeface="Times New Roman"/>
              </a:rPr>
              <a:t>1.2 - Décrire les méthodes d’obtention</a:t>
            </a:r>
          </a:p>
          <a:p>
            <a:pPr marL="176213" lvl="2" algn="just" defTabSz="457200">
              <a:lnSpc>
                <a:spcPct val="114000"/>
              </a:lnSpc>
              <a:spcBef>
                <a:spcPts val="600"/>
              </a:spcBef>
              <a:spcAft>
                <a:spcPts val="600"/>
              </a:spcAft>
              <a:buClrTx/>
              <a:defRPr/>
            </a:pPr>
            <a:r>
              <a:rPr lang="fr-FR" sz="2400" dirty="0">
                <a:solidFill>
                  <a:srgbClr val="FF66FF"/>
                </a:solidFill>
                <a:cs typeface="Times New Roman"/>
              </a:rPr>
              <a:t>1.3 - Préciser si des données préexistantes sont utilisées</a:t>
            </a:r>
          </a:p>
        </p:txBody>
      </p:sp>
      <p:pic>
        <p:nvPicPr>
          <p:cNvPr id="2" name="Image 1">
            <a:extLst>
              <a:ext uri="{FF2B5EF4-FFF2-40B4-BE49-F238E27FC236}">
                <a16:creationId xmlns:a16="http://schemas.microsoft.com/office/drawing/2014/main" id="{BC6E1918-6F9D-415F-916C-2678E730084C}"/>
              </a:ext>
            </a:extLst>
          </p:cNvPr>
          <p:cNvPicPr>
            <a:picLocks noChangeAspect="1"/>
          </p:cNvPicPr>
          <p:nvPr/>
        </p:nvPicPr>
        <p:blipFill>
          <a:blip r:embed="rId4"/>
          <a:stretch>
            <a:fillRect/>
          </a:stretch>
        </p:blipFill>
        <p:spPr>
          <a:xfrm>
            <a:off x="3707904" y="4509120"/>
            <a:ext cx="1280271" cy="1292464"/>
          </a:xfrm>
          <a:prstGeom prst="rect">
            <a:avLst/>
          </a:prstGeom>
        </p:spPr>
      </p:pic>
    </p:spTree>
    <p:extLst>
      <p:ext uri="{BB962C8B-B14F-4D97-AF65-F5344CB8AC3E}">
        <p14:creationId xmlns:p14="http://schemas.microsoft.com/office/powerpoint/2010/main" val="1695994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AFEE858-9887-44A5-B2BB-03E133C57C93}"/>
              </a:ext>
            </a:extLst>
          </p:cNvPr>
          <p:cNvSpPr txBox="1"/>
          <p:nvPr/>
        </p:nvSpPr>
        <p:spPr>
          <a:xfrm>
            <a:off x="539999" y="1080000"/>
            <a:ext cx="8550292"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lang="fr-FR" sz="2400" dirty="0">
                <a:solidFill>
                  <a:srgbClr val="0066FF"/>
                </a:solidFill>
                <a:latin typeface="Arial"/>
              </a:rPr>
              <a:t>D</a:t>
            </a:r>
            <a:r>
              <a:rPr kumimoji="0" lang="fr-FR" sz="2400" b="0" i="0" u="none" strike="noStrike" kern="1200" cap="none" spc="0" normalizeH="0" baseline="0" noProof="0" dirty="0" err="1">
                <a:ln>
                  <a:noFill/>
                </a:ln>
                <a:solidFill>
                  <a:srgbClr val="0066FF"/>
                </a:solidFill>
                <a:effectLst/>
                <a:uLnTx/>
                <a:uFillTx/>
                <a:latin typeface="Arial"/>
                <a:cs typeface="Times New Roman"/>
              </a:rPr>
              <a:t>onnées</a:t>
            </a:r>
            <a:r>
              <a:rPr kumimoji="0" lang="fr-FR" sz="2400" b="0" i="0" u="none" strike="noStrike" kern="1200" cap="none" spc="0" normalizeH="0" baseline="0" noProof="0" dirty="0">
                <a:ln>
                  <a:noFill/>
                </a:ln>
                <a:solidFill>
                  <a:srgbClr val="0066FF"/>
                </a:solidFill>
                <a:effectLst/>
                <a:uLnTx/>
                <a:uFillTx/>
                <a:latin typeface="Arial"/>
                <a:cs typeface="Times New Roman"/>
              </a:rPr>
              <a:t> préexistantes utilisées dans le projet </a:t>
            </a:r>
            <a:r>
              <a:rPr kumimoji="0" lang="fr-FR" sz="2200" b="0" i="0" u="none" strike="noStrike" kern="1200" cap="none" spc="0" normalizeH="0" baseline="0" noProof="0" dirty="0">
                <a:ln>
                  <a:noFill/>
                </a:ln>
                <a:solidFill>
                  <a:srgbClr val="0066FF"/>
                </a:solidFill>
                <a:effectLst/>
                <a:uLnTx/>
                <a:uFillTx/>
                <a:latin typeface="Arial"/>
                <a:cs typeface="Times New Roman"/>
              </a:rPr>
              <a:t>: issues de  </a:t>
            </a:r>
          </a:p>
        </p:txBody>
      </p:sp>
      <p:sp>
        <p:nvSpPr>
          <p:cNvPr id="26" name="Titre 1">
            <a:extLst>
              <a:ext uri="{FF2B5EF4-FFF2-40B4-BE49-F238E27FC236}">
                <a16:creationId xmlns:a16="http://schemas.microsoft.com/office/drawing/2014/main" id="{742B79BB-4A91-40BE-A168-2E93775B7F7D}"/>
              </a:ext>
            </a:extLst>
          </p:cNvPr>
          <p:cNvSpPr txBox="1">
            <a:spLocks/>
          </p:cNvSpPr>
          <p:nvPr/>
        </p:nvSpPr>
        <p:spPr>
          <a:xfrm>
            <a:off x="25152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1.3 Données </a:t>
            </a:r>
            <a:r>
              <a:rPr lang="fr-FR" dirty="0" err="1"/>
              <a:t>pre-existantes</a:t>
            </a:r>
            <a:endParaRPr lang="fr-FR" dirty="0"/>
          </a:p>
        </p:txBody>
      </p:sp>
      <p:pic>
        <p:nvPicPr>
          <p:cNvPr id="27" name="Image 26">
            <a:extLst>
              <a:ext uri="{FF2B5EF4-FFF2-40B4-BE49-F238E27FC236}">
                <a16:creationId xmlns:a16="http://schemas.microsoft.com/office/drawing/2014/main" id="{448425E8-5C8B-4FD7-82FB-41C1F10BA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
        <p:nvSpPr>
          <p:cNvPr id="29" name="ZoneTexte 28">
            <a:extLst>
              <a:ext uri="{FF2B5EF4-FFF2-40B4-BE49-F238E27FC236}">
                <a16:creationId xmlns:a16="http://schemas.microsoft.com/office/drawing/2014/main" id="{ABBEFCE0-97E3-4E03-81CC-49FC8908718B}"/>
              </a:ext>
            </a:extLst>
          </p:cNvPr>
          <p:cNvSpPr txBox="1"/>
          <p:nvPr/>
        </p:nvSpPr>
        <p:spPr>
          <a:xfrm>
            <a:off x="539999" y="3861048"/>
            <a:ext cx="8311371" cy="81560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914400" rtl="0" eaLnBrk="1" fontAlgn="auto" latinLnBrk="0" hangingPunct="1">
              <a:lnSpc>
                <a:spcPct val="100000"/>
              </a:lnSpc>
              <a:spcBef>
                <a:spcPts val="600"/>
              </a:spcBef>
              <a:spcAft>
                <a:spcPts val="0"/>
              </a:spcAft>
              <a:buClrTx/>
              <a:buSzTx/>
              <a:tabLst/>
              <a:defRPr/>
            </a:pPr>
            <a:r>
              <a:rPr kumimoji="0" lang="fr-FR" sz="2200" i="0" u="none" strike="noStrike" kern="1200" cap="none" spc="0" normalizeH="0" baseline="0" noProof="0" dirty="0">
                <a:ln>
                  <a:noFill/>
                </a:ln>
                <a:solidFill>
                  <a:srgbClr val="0066FF"/>
                </a:solidFill>
                <a:effectLst/>
                <a:uLnTx/>
                <a:uFillTx/>
                <a:cs typeface="Times New Roman"/>
              </a:rPr>
              <a:t>Êtes-vous sûrs d’avoir le droit de les réutiliser ?</a:t>
            </a:r>
          </a:p>
          <a:p>
            <a:pPr marL="800100" lvl="1" indent="-342900" algn="just">
              <a:spcBef>
                <a:spcPts val="400"/>
              </a:spcBef>
              <a:buFont typeface="Arial" panose="020B0604020202020204" pitchFamily="34" charset="0"/>
              <a:buChar char="•"/>
              <a:defRPr/>
            </a:pPr>
            <a:r>
              <a:rPr lang="fr-FR" sz="2000" dirty="0">
                <a:solidFill>
                  <a:schemeClr val="tx1"/>
                </a:solidFill>
                <a:cs typeface="Times New Roman"/>
              </a:rPr>
              <a:t>Voir les « </a:t>
            </a:r>
            <a:r>
              <a:rPr lang="fr-FR" sz="2000" i="1" dirty="0" err="1">
                <a:solidFill>
                  <a:schemeClr val="tx1"/>
                </a:solidFill>
                <a:cs typeface="Times New Roman"/>
              </a:rPr>
              <a:t>terms</a:t>
            </a:r>
            <a:r>
              <a:rPr lang="fr-FR" sz="2000" i="1" dirty="0">
                <a:solidFill>
                  <a:schemeClr val="tx1"/>
                </a:solidFill>
                <a:cs typeface="Times New Roman"/>
              </a:rPr>
              <a:t> of use </a:t>
            </a:r>
            <a:r>
              <a:rPr lang="fr-FR" sz="2000" dirty="0">
                <a:solidFill>
                  <a:schemeClr val="tx1"/>
                </a:solidFill>
                <a:cs typeface="Times New Roman"/>
              </a:rPr>
              <a:t>», licences, contrats précédents,…</a:t>
            </a:r>
          </a:p>
        </p:txBody>
      </p:sp>
      <p:grpSp>
        <p:nvGrpSpPr>
          <p:cNvPr id="14" name="Groupe 13">
            <a:extLst>
              <a:ext uri="{FF2B5EF4-FFF2-40B4-BE49-F238E27FC236}">
                <a16:creationId xmlns:a16="http://schemas.microsoft.com/office/drawing/2014/main" id="{2B0B1A37-D458-44F2-AB72-ABD7F7D4D2B4}"/>
              </a:ext>
            </a:extLst>
          </p:cNvPr>
          <p:cNvGrpSpPr/>
          <p:nvPr/>
        </p:nvGrpSpPr>
        <p:grpSpPr>
          <a:xfrm>
            <a:off x="827584" y="1556792"/>
            <a:ext cx="8136904" cy="2304256"/>
            <a:chOff x="827584" y="1556792"/>
            <a:chExt cx="8136904" cy="2304256"/>
          </a:xfrm>
        </p:grpSpPr>
        <p:grpSp>
          <p:nvGrpSpPr>
            <p:cNvPr id="18" name="Groupe 17">
              <a:extLst>
                <a:ext uri="{FF2B5EF4-FFF2-40B4-BE49-F238E27FC236}">
                  <a16:creationId xmlns:a16="http://schemas.microsoft.com/office/drawing/2014/main" id="{3BB5D0AE-5839-4876-95AC-A39B1115B24D}"/>
                </a:ext>
              </a:extLst>
            </p:cNvPr>
            <p:cNvGrpSpPr/>
            <p:nvPr/>
          </p:nvGrpSpPr>
          <p:grpSpPr>
            <a:xfrm>
              <a:off x="1282984" y="2701143"/>
              <a:ext cx="6673392" cy="1159905"/>
              <a:chOff x="448487" y="2060848"/>
              <a:chExt cx="6673392" cy="1378639"/>
            </a:xfrm>
          </p:grpSpPr>
          <p:pic>
            <p:nvPicPr>
              <p:cNvPr id="40" name="Image 39">
                <a:extLst>
                  <a:ext uri="{FF2B5EF4-FFF2-40B4-BE49-F238E27FC236}">
                    <a16:creationId xmlns:a16="http://schemas.microsoft.com/office/drawing/2014/main" id="{A9316DAF-4487-430E-9C91-FA65F7EC5031}"/>
                  </a:ext>
                </a:extLst>
              </p:cNvPr>
              <p:cNvPicPr>
                <a:picLocks noChangeAspect="1"/>
              </p:cNvPicPr>
              <p:nvPr/>
            </p:nvPicPr>
            <p:blipFill>
              <a:blip r:embed="rId4"/>
              <a:stretch>
                <a:fillRect/>
              </a:stretch>
            </p:blipFill>
            <p:spPr>
              <a:xfrm>
                <a:off x="3079614" y="2098805"/>
                <a:ext cx="1113095" cy="798524"/>
              </a:xfrm>
              <a:prstGeom prst="rect">
                <a:avLst/>
              </a:prstGeom>
              <a:ln>
                <a:solidFill>
                  <a:srgbClr val="0066FF"/>
                </a:solidFill>
              </a:ln>
            </p:spPr>
          </p:pic>
          <p:pic>
            <p:nvPicPr>
              <p:cNvPr id="13" name="Image 12">
                <a:extLst>
                  <a:ext uri="{FF2B5EF4-FFF2-40B4-BE49-F238E27FC236}">
                    <a16:creationId xmlns:a16="http://schemas.microsoft.com/office/drawing/2014/main" id="{8331838F-C9A6-4C97-9319-3D33BE9E1767}"/>
                  </a:ext>
                </a:extLst>
              </p:cNvPr>
              <p:cNvPicPr>
                <a:picLocks noChangeAspect="1"/>
              </p:cNvPicPr>
              <p:nvPr/>
            </p:nvPicPr>
            <p:blipFill>
              <a:blip r:embed="rId5"/>
              <a:stretch>
                <a:fillRect/>
              </a:stretch>
            </p:blipFill>
            <p:spPr>
              <a:xfrm>
                <a:off x="2339752" y="2279058"/>
                <a:ext cx="862386" cy="573878"/>
              </a:xfrm>
              <a:prstGeom prst="rect">
                <a:avLst/>
              </a:prstGeom>
            </p:spPr>
          </p:pic>
          <p:pic>
            <p:nvPicPr>
              <p:cNvPr id="24" name="Image 23">
                <a:extLst>
                  <a:ext uri="{FF2B5EF4-FFF2-40B4-BE49-F238E27FC236}">
                    <a16:creationId xmlns:a16="http://schemas.microsoft.com/office/drawing/2014/main" id="{9E45B7B9-9370-4B06-91AC-5B622C86FE3E}"/>
                  </a:ext>
                </a:extLst>
              </p:cNvPr>
              <p:cNvPicPr>
                <a:picLocks noChangeAspect="1"/>
              </p:cNvPicPr>
              <p:nvPr/>
            </p:nvPicPr>
            <p:blipFill>
              <a:blip r:embed="rId6"/>
              <a:stretch>
                <a:fillRect/>
              </a:stretch>
            </p:blipFill>
            <p:spPr>
              <a:xfrm>
                <a:off x="4299883" y="2086914"/>
                <a:ext cx="521472" cy="785204"/>
              </a:xfrm>
              <a:prstGeom prst="rect">
                <a:avLst/>
              </a:prstGeom>
            </p:spPr>
          </p:pic>
          <p:pic>
            <p:nvPicPr>
              <p:cNvPr id="50" name="Image 49">
                <a:extLst>
                  <a:ext uri="{FF2B5EF4-FFF2-40B4-BE49-F238E27FC236}">
                    <a16:creationId xmlns:a16="http://schemas.microsoft.com/office/drawing/2014/main" id="{8DE8BECF-45E5-4111-9CC6-48BD06D85B6C}"/>
                  </a:ext>
                </a:extLst>
              </p:cNvPr>
              <p:cNvPicPr>
                <a:picLocks noChangeAspect="1"/>
              </p:cNvPicPr>
              <p:nvPr/>
            </p:nvPicPr>
            <p:blipFill>
              <a:blip r:embed="rId7"/>
              <a:stretch>
                <a:fillRect/>
              </a:stretch>
            </p:blipFill>
            <p:spPr>
              <a:xfrm>
                <a:off x="5058437" y="2060848"/>
                <a:ext cx="872329" cy="636833"/>
              </a:xfrm>
              <a:prstGeom prst="rect">
                <a:avLst/>
              </a:prstGeom>
            </p:spPr>
          </p:pic>
          <p:pic>
            <p:nvPicPr>
              <p:cNvPr id="39" name="Image 38">
                <a:extLst>
                  <a:ext uri="{FF2B5EF4-FFF2-40B4-BE49-F238E27FC236}">
                    <a16:creationId xmlns:a16="http://schemas.microsoft.com/office/drawing/2014/main" id="{5D0D6469-DC52-4A9C-9C83-3E1CD62523A2}"/>
                  </a:ext>
                </a:extLst>
              </p:cNvPr>
              <p:cNvPicPr>
                <a:picLocks noChangeAspect="1"/>
              </p:cNvPicPr>
              <p:nvPr/>
            </p:nvPicPr>
            <p:blipFill>
              <a:blip r:embed="rId8"/>
              <a:stretch>
                <a:fillRect/>
              </a:stretch>
            </p:blipFill>
            <p:spPr>
              <a:xfrm>
                <a:off x="1475656" y="2171124"/>
                <a:ext cx="874097" cy="874097"/>
              </a:xfrm>
              <a:prstGeom prst="rect">
                <a:avLst/>
              </a:prstGeom>
            </p:spPr>
          </p:pic>
          <p:pic>
            <p:nvPicPr>
              <p:cNvPr id="41" name="Image 40">
                <a:extLst>
                  <a:ext uri="{FF2B5EF4-FFF2-40B4-BE49-F238E27FC236}">
                    <a16:creationId xmlns:a16="http://schemas.microsoft.com/office/drawing/2014/main" id="{CC587A88-65F7-4818-B58F-C9324EB99056}"/>
                  </a:ext>
                </a:extLst>
              </p:cNvPr>
              <p:cNvPicPr>
                <a:picLocks noChangeAspect="1"/>
              </p:cNvPicPr>
              <p:nvPr/>
            </p:nvPicPr>
            <p:blipFill>
              <a:blip r:embed="rId9"/>
              <a:stretch>
                <a:fillRect/>
              </a:stretch>
            </p:blipFill>
            <p:spPr>
              <a:xfrm>
                <a:off x="5004048" y="2716933"/>
                <a:ext cx="1062501" cy="412144"/>
              </a:xfrm>
              <a:prstGeom prst="rect">
                <a:avLst/>
              </a:prstGeom>
              <a:ln>
                <a:solidFill>
                  <a:schemeClr val="tx1"/>
                </a:solidFill>
              </a:ln>
            </p:spPr>
          </p:pic>
          <p:pic>
            <p:nvPicPr>
              <p:cNvPr id="42" name="Image 41">
                <a:extLst>
                  <a:ext uri="{FF2B5EF4-FFF2-40B4-BE49-F238E27FC236}">
                    <a16:creationId xmlns:a16="http://schemas.microsoft.com/office/drawing/2014/main" id="{B7C7F539-B9D6-4E5D-B974-9F2741370034}"/>
                  </a:ext>
                </a:extLst>
              </p:cNvPr>
              <p:cNvPicPr>
                <a:picLocks noChangeAspect="1"/>
              </p:cNvPicPr>
              <p:nvPr/>
            </p:nvPicPr>
            <p:blipFill>
              <a:blip r:embed="rId10"/>
              <a:stretch>
                <a:fillRect/>
              </a:stretch>
            </p:blipFill>
            <p:spPr>
              <a:xfrm>
                <a:off x="6084168" y="2164357"/>
                <a:ext cx="1037711" cy="453085"/>
              </a:xfrm>
              <a:prstGeom prst="rect">
                <a:avLst/>
              </a:prstGeom>
            </p:spPr>
          </p:pic>
          <p:grpSp>
            <p:nvGrpSpPr>
              <p:cNvPr id="8" name="Groupe 7">
                <a:extLst>
                  <a:ext uri="{FF2B5EF4-FFF2-40B4-BE49-F238E27FC236}">
                    <a16:creationId xmlns:a16="http://schemas.microsoft.com/office/drawing/2014/main" id="{D14622BE-56B8-4799-A34D-AADE5B98D8E9}"/>
                  </a:ext>
                </a:extLst>
              </p:cNvPr>
              <p:cNvGrpSpPr/>
              <p:nvPr/>
            </p:nvGrpSpPr>
            <p:grpSpPr>
              <a:xfrm>
                <a:off x="448487" y="2085586"/>
                <a:ext cx="1098380" cy="1353901"/>
                <a:chOff x="360005" y="1778053"/>
                <a:chExt cx="1484010" cy="1568283"/>
              </a:xfrm>
            </p:grpSpPr>
            <p:pic>
              <p:nvPicPr>
                <p:cNvPr id="49" name="Image 48">
                  <a:extLst>
                    <a:ext uri="{FF2B5EF4-FFF2-40B4-BE49-F238E27FC236}">
                      <a16:creationId xmlns:a16="http://schemas.microsoft.com/office/drawing/2014/main" id="{5E1AB0F1-3B94-4BAD-9695-9A125F98DCA9}"/>
                    </a:ext>
                  </a:extLst>
                </p:cNvPr>
                <p:cNvPicPr>
                  <a:picLocks noChangeAspect="1"/>
                </p:cNvPicPr>
                <p:nvPr/>
              </p:nvPicPr>
              <p:blipFill>
                <a:blip r:embed="rId11"/>
                <a:stretch>
                  <a:fillRect/>
                </a:stretch>
              </p:blipFill>
              <p:spPr>
                <a:xfrm>
                  <a:off x="361082" y="1778053"/>
                  <a:ext cx="1482933" cy="1568283"/>
                </a:xfrm>
                <a:prstGeom prst="rect">
                  <a:avLst/>
                </a:prstGeom>
              </p:spPr>
            </p:pic>
            <p:pic>
              <p:nvPicPr>
                <p:cNvPr id="3" name="Image 2">
                  <a:extLst>
                    <a:ext uri="{FF2B5EF4-FFF2-40B4-BE49-F238E27FC236}">
                      <a16:creationId xmlns:a16="http://schemas.microsoft.com/office/drawing/2014/main" id="{6116BE4A-128C-4059-8105-0168112AB2B3}"/>
                    </a:ext>
                  </a:extLst>
                </p:cNvPr>
                <p:cNvPicPr>
                  <a:picLocks noChangeAspect="1"/>
                </p:cNvPicPr>
                <p:nvPr/>
              </p:nvPicPr>
              <p:blipFill>
                <a:blip r:embed="rId12"/>
                <a:stretch>
                  <a:fillRect/>
                </a:stretch>
              </p:blipFill>
              <p:spPr>
                <a:xfrm>
                  <a:off x="360005" y="2724125"/>
                  <a:ext cx="1290874" cy="503533"/>
                </a:xfrm>
                <a:prstGeom prst="rect">
                  <a:avLst/>
                </a:prstGeom>
              </p:spPr>
            </p:pic>
          </p:grpSp>
          <p:pic>
            <p:nvPicPr>
              <p:cNvPr id="10" name="Image 9">
                <a:extLst>
                  <a:ext uri="{FF2B5EF4-FFF2-40B4-BE49-F238E27FC236}">
                    <a16:creationId xmlns:a16="http://schemas.microsoft.com/office/drawing/2014/main" id="{7DA33FE2-596C-470A-9CCC-34E011D84E2E}"/>
                  </a:ext>
                </a:extLst>
              </p:cNvPr>
              <p:cNvPicPr>
                <a:picLocks noChangeAspect="1"/>
              </p:cNvPicPr>
              <p:nvPr/>
            </p:nvPicPr>
            <p:blipFill>
              <a:blip r:embed="rId13"/>
              <a:stretch>
                <a:fillRect/>
              </a:stretch>
            </p:blipFill>
            <p:spPr>
              <a:xfrm>
                <a:off x="4222332" y="2697029"/>
                <a:ext cx="709708" cy="456681"/>
              </a:xfrm>
              <a:prstGeom prst="rect">
                <a:avLst/>
              </a:prstGeom>
            </p:spPr>
          </p:pic>
          <p:pic>
            <p:nvPicPr>
              <p:cNvPr id="43" name="Image 42">
                <a:extLst>
                  <a:ext uri="{FF2B5EF4-FFF2-40B4-BE49-F238E27FC236}">
                    <a16:creationId xmlns:a16="http://schemas.microsoft.com/office/drawing/2014/main" id="{FFB2B295-89EB-4385-B538-E022D1E0E86B}"/>
                  </a:ext>
                </a:extLst>
              </p:cNvPr>
              <p:cNvPicPr>
                <a:picLocks noChangeAspect="1"/>
              </p:cNvPicPr>
              <p:nvPr/>
            </p:nvPicPr>
            <p:blipFill>
              <a:blip r:embed="rId14"/>
              <a:stretch>
                <a:fillRect/>
              </a:stretch>
            </p:blipFill>
            <p:spPr>
              <a:xfrm>
                <a:off x="2339752" y="2852936"/>
                <a:ext cx="1420458" cy="343001"/>
              </a:xfrm>
              <a:prstGeom prst="rect">
                <a:avLst/>
              </a:prstGeom>
              <a:ln>
                <a:solidFill>
                  <a:schemeClr val="tx1"/>
                </a:solidFill>
              </a:ln>
            </p:spPr>
          </p:pic>
          <p:pic>
            <p:nvPicPr>
              <p:cNvPr id="11" name="Image 10">
                <a:extLst>
                  <a:ext uri="{FF2B5EF4-FFF2-40B4-BE49-F238E27FC236}">
                    <a16:creationId xmlns:a16="http://schemas.microsoft.com/office/drawing/2014/main" id="{F4225843-38A3-4876-B4E9-F59550E4FFA4}"/>
                  </a:ext>
                </a:extLst>
              </p:cNvPr>
              <p:cNvPicPr>
                <a:picLocks noChangeAspect="1"/>
              </p:cNvPicPr>
              <p:nvPr/>
            </p:nvPicPr>
            <p:blipFill>
              <a:blip r:embed="rId15"/>
              <a:stretch>
                <a:fillRect/>
              </a:stretch>
            </p:blipFill>
            <p:spPr>
              <a:xfrm>
                <a:off x="6184108" y="2617442"/>
                <a:ext cx="698320" cy="254528"/>
              </a:xfrm>
              <a:prstGeom prst="rect">
                <a:avLst/>
              </a:prstGeom>
            </p:spPr>
          </p:pic>
        </p:grpSp>
        <p:sp>
          <p:nvSpPr>
            <p:cNvPr id="28" name="ZoneTexte 27">
              <a:extLst>
                <a:ext uri="{FF2B5EF4-FFF2-40B4-BE49-F238E27FC236}">
                  <a16:creationId xmlns:a16="http://schemas.microsoft.com/office/drawing/2014/main" id="{1B802B2F-BFEA-4E45-854B-B6A8224F315B}"/>
                </a:ext>
              </a:extLst>
            </p:cNvPr>
            <p:cNvSpPr txBox="1"/>
            <p:nvPr/>
          </p:nvSpPr>
          <p:spPr>
            <a:xfrm>
              <a:off x="827584" y="1556792"/>
              <a:ext cx="8136904" cy="10926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180975" marR="0" lvl="0" indent="-180975" algn="just"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Arial"/>
                  <a:ea typeface="+mn-ea"/>
                  <a:cs typeface="Times New Roman"/>
                </a:rPr>
                <a:t>Projets précédents </a:t>
              </a:r>
              <a:r>
                <a:rPr kumimoji="0" lang="fr-FR" sz="1800" b="0" i="0" u="none" strike="noStrike" kern="1200" cap="none" spc="0" normalizeH="0" baseline="0" noProof="0" dirty="0">
                  <a:ln>
                    <a:noFill/>
                  </a:ln>
                  <a:solidFill>
                    <a:prstClr val="black"/>
                  </a:solidFill>
                  <a:effectLst/>
                  <a:uLnTx/>
                  <a:uFillTx/>
                  <a:latin typeface="Arial"/>
                  <a:ea typeface="+mn-ea"/>
                  <a:cs typeface="Times New Roman"/>
                </a:rPr>
                <a:t>: données produites par vous ou par vos collègues, produites dans le cadre de contrats de projet,…</a:t>
              </a:r>
            </a:p>
            <a:p>
              <a:pPr marL="180975" marR="0" lvl="0" indent="-180975" algn="just" defTabSz="914400" rtl="0" eaLnBrk="1" fontAlgn="auto" latinLnBrk="0" hangingPunct="1">
                <a:lnSpc>
                  <a:spcPct val="100000"/>
                </a:lnSpc>
                <a:spcBef>
                  <a:spcPts val="600"/>
                </a:spcBef>
                <a:spcAft>
                  <a:spcPts val="0"/>
                </a:spcAft>
                <a:buClr>
                  <a:srgbClr val="0070C0"/>
                </a:buClr>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Arial"/>
                  <a:ea typeface="+mn-ea"/>
                  <a:cs typeface="Times New Roman"/>
                </a:rPr>
                <a:t>Entrepôts </a:t>
              </a:r>
              <a:r>
                <a:rPr kumimoji="0" lang="fr-FR" sz="2000" b="0" i="0" u="none" strike="noStrike" kern="1200" cap="none" spc="0" normalizeH="0" baseline="0" noProof="0" dirty="0">
                  <a:ln>
                    <a:noFill/>
                  </a:ln>
                  <a:solidFill>
                    <a:prstClr val="black"/>
                  </a:solidFill>
                  <a:effectLst/>
                  <a:uLnTx/>
                  <a:uFillTx/>
                  <a:latin typeface="Arial"/>
                  <a:ea typeface="+mn-ea"/>
                  <a:cs typeface="Times New Roman"/>
                </a:rPr>
                <a:t>:</a:t>
              </a:r>
              <a:r>
                <a:rPr kumimoji="0" lang="fr-FR" sz="2000" b="1" i="0" u="none" strike="noStrike" kern="1200" cap="none" spc="0" normalizeH="0" baseline="0" noProof="0" dirty="0">
                  <a:ln>
                    <a:noFill/>
                  </a:ln>
                  <a:solidFill>
                    <a:prstClr val="black"/>
                  </a:solidFill>
                  <a:effectLst/>
                  <a:uLnTx/>
                  <a:uFillTx/>
                  <a:latin typeface="Arial"/>
                  <a:ea typeface="+mn-ea"/>
                  <a:cs typeface="Times New Roman"/>
                </a:rPr>
                <a:t> </a:t>
              </a:r>
              <a:r>
                <a:rPr kumimoji="0" lang="fr-FR" sz="1800" b="0" i="0" u="none" strike="noStrike" kern="1200" cap="none" spc="0" normalizeH="0" baseline="0" noProof="0" dirty="0">
                  <a:ln>
                    <a:noFill/>
                  </a:ln>
                  <a:solidFill>
                    <a:prstClr val="black"/>
                  </a:solidFill>
                  <a:effectLst/>
                  <a:uLnTx/>
                  <a:uFillTx/>
                  <a:latin typeface="Arial"/>
                  <a:ea typeface="+mn-ea"/>
                  <a:cs typeface="Times New Roman"/>
                </a:rPr>
                <a:t>FAOSTAT, </a:t>
              </a:r>
              <a:r>
                <a:rPr kumimoji="0" lang="fr-FR" sz="1800" b="0" i="0" u="none" strike="noStrike" kern="1200" cap="none" spc="0" normalizeH="0" baseline="0" noProof="0" dirty="0" err="1">
                  <a:ln>
                    <a:noFill/>
                  </a:ln>
                  <a:solidFill>
                    <a:prstClr val="black"/>
                  </a:solidFill>
                  <a:effectLst/>
                  <a:uLnTx/>
                  <a:uFillTx/>
                  <a:latin typeface="Arial"/>
                  <a:ea typeface="+mn-ea"/>
                  <a:cs typeface="Times New Roman"/>
                </a:rPr>
                <a:t>WorldClim</a:t>
              </a:r>
              <a:r>
                <a:rPr kumimoji="0" lang="fr-FR" sz="1800" b="0" i="0" u="none" strike="noStrike" kern="1200" cap="none" spc="0" normalizeH="0" baseline="0" noProof="0" dirty="0">
                  <a:ln>
                    <a:noFill/>
                  </a:ln>
                  <a:solidFill>
                    <a:prstClr val="black"/>
                  </a:solidFill>
                  <a:effectLst/>
                  <a:uLnTx/>
                  <a:uFillTx/>
                  <a:latin typeface="Arial"/>
                  <a:ea typeface="+mn-ea"/>
                  <a:cs typeface="Times New Roman"/>
                </a:rPr>
                <a:t>, ISRIC, </a:t>
              </a:r>
              <a:r>
                <a:rPr kumimoji="0" lang="fr-FR" sz="1800" b="0" i="0" u="none" strike="noStrike" kern="1200" cap="none" spc="0" normalizeH="0" baseline="0" noProof="0" dirty="0" err="1">
                  <a:ln>
                    <a:noFill/>
                  </a:ln>
                  <a:solidFill>
                    <a:prstClr val="black"/>
                  </a:solidFill>
                  <a:effectLst/>
                  <a:uLnTx/>
                  <a:uFillTx/>
                  <a:latin typeface="Arial"/>
                  <a:ea typeface="+mn-ea"/>
                  <a:cs typeface="Times New Roman"/>
                </a:rPr>
                <a:t>GenBank</a:t>
              </a:r>
              <a:r>
                <a:rPr kumimoji="0" lang="fr-FR" sz="1800" b="0" i="0" u="none" strike="noStrike" kern="1200" cap="none" spc="0" normalizeH="0" baseline="0" noProof="0" dirty="0">
                  <a:ln>
                    <a:noFill/>
                  </a:ln>
                  <a:solidFill>
                    <a:prstClr val="black"/>
                  </a:solidFill>
                  <a:effectLst/>
                  <a:uLnTx/>
                  <a:uFillTx/>
                  <a:latin typeface="Arial"/>
                  <a:ea typeface="+mn-ea"/>
                  <a:cs typeface="Times New Roman"/>
                </a:rPr>
                <a:t>, Dataverse…</a:t>
              </a:r>
            </a:p>
          </p:txBody>
        </p:sp>
      </p:grpSp>
      <p:grpSp>
        <p:nvGrpSpPr>
          <p:cNvPr id="12" name="Groupe 11">
            <a:extLst>
              <a:ext uri="{FF2B5EF4-FFF2-40B4-BE49-F238E27FC236}">
                <a16:creationId xmlns:a16="http://schemas.microsoft.com/office/drawing/2014/main" id="{4078D33E-AFB2-4DD1-A904-D888004D54E3}"/>
              </a:ext>
            </a:extLst>
          </p:cNvPr>
          <p:cNvGrpSpPr/>
          <p:nvPr/>
        </p:nvGrpSpPr>
        <p:grpSpPr>
          <a:xfrm>
            <a:off x="-448962" y="4725144"/>
            <a:ext cx="9480986" cy="1854012"/>
            <a:chOff x="-448962" y="4869160"/>
            <a:chExt cx="9480986" cy="1854012"/>
          </a:xfrm>
        </p:grpSpPr>
        <p:sp>
          <p:nvSpPr>
            <p:cNvPr id="37" name="ZoneTexte 36">
              <a:extLst>
                <a:ext uri="{FF2B5EF4-FFF2-40B4-BE49-F238E27FC236}">
                  <a16:creationId xmlns:a16="http://schemas.microsoft.com/office/drawing/2014/main" id="{86B5067A-B696-43E2-A356-062CA39474AC}"/>
                </a:ext>
              </a:extLst>
            </p:cNvPr>
            <p:cNvSpPr txBox="1"/>
            <p:nvPr/>
          </p:nvSpPr>
          <p:spPr>
            <a:xfrm>
              <a:off x="1775119" y="6327862"/>
              <a:ext cx="2788714" cy="323302"/>
            </a:xfrm>
            <a:prstGeom prst="rect">
              <a:avLst/>
            </a:prstGeom>
            <a:solidFill>
              <a:schemeClr val="bg1"/>
            </a:solidFill>
          </p:spPr>
          <p:txBody>
            <a:bodyPr vert="horz" wrap="none" lIns="91440" tIns="45720" rIns="91440" bIns="45720" rtlCol="0">
              <a:normAutofit/>
            </a:bodyPr>
            <a:lstStyle/>
            <a:p>
              <a:pPr marL="720725" algn="just">
                <a:spcBef>
                  <a:spcPts val="600"/>
                </a:spcBef>
                <a:buClr>
                  <a:schemeClr val="accent2">
                    <a:lumMod val="60000"/>
                    <a:lumOff val="40000"/>
                  </a:schemeClr>
                </a:buClr>
              </a:pPr>
              <a:r>
                <a:rPr lang="fr-FR" sz="800" dirty="0">
                  <a:cs typeface="Arial" panose="020B0604020202020204" pitchFamily="34" charset="0"/>
                  <a:hlinkClick r:id="rId16"/>
                </a:rPr>
                <a:t>https://www.gbif.org/dataset/656fa586-ec8a-4d27-aaa2-a54629c82296</a:t>
              </a:r>
              <a:endParaRPr lang="fr-FR" sz="800" dirty="0">
                <a:cs typeface="Arial" panose="020B0604020202020204" pitchFamily="34" charset="0"/>
              </a:endParaRPr>
            </a:p>
            <a:p>
              <a:pPr marL="720725" algn="just">
                <a:spcBef>
                  <a:spcPts val="600"/>
                </a:spcBef>
                <a:buClr>
                  <a:schemeClr val="accent2">
                    <a:lumMod val="60000"/>
                    <a:lumOff val="40000"/>
                  </a:schemeClr>
                </a:buClr>
              </a:pPr>
              <a:endParaRPr lang="fr-FR" sz="1000" dirty="0">
                <a:cs typeface="Arial" panose="020B0604020202020204" pitchFamily="34" charset="0"/>
              </a:endParaRPr>
            </a:p>
          </p:txBody>
        </p:sp>
        <p:pic>
          <p:nvPicPr>
            <p:cNvPr id="4" name="Image 3">
              <a:extLst>
                <a:ext uri="{FF2B5EF4-FFF2-40B4-BE49-F238E27FC236}">
                  <a16:creationId xmlns:a16="http://schemas.microsoft.com/office/drawing/2014/main" id="{A8935D9C-6453-4AF1-A456-B233D2C86EC6}"/>
                </a:ext>
              </a:extLst>
            </p:cNvPr>
            <p:cNvPicPr>
              <a:picLocks noChangeAspect="1"/>
            </p:cNvPicPr>
            <p:nvPr/>
          </p:nvPicPr>
          <p:blipFill>
            <a:blip r:embed="rId17"/>
            <a:stretch>
              <a:fillRect/>
            </a:stretch>
          </p:blipFill>
          <p:spPr>
            <a:xfrm>
              <a:off x="914935" y="4869160"/>
              <a:ext cx="1166255" cy="1530710"/>
            </a:xfrm>
            <a:prstGeom prst="rect">
              <a:avLst/>
            </a:prstGeom>
          </p:spPr>
        </p:pic>
        <p:sp>
          <p:nvSpPr>
            <p:cNvPr id="32" name="ZoneTexte 31">
              <a:extLst>
                <a:ext uri="{FF2B5EF4-FFF2-40B4-BE49-F238E27FC236}">
                  <a16:creationId xmlns:a16="http://schemas.microsoft.com/office/drawing/2014/main" id="{D2817DF1-8F93-4E36-99C8-20667C13363B}"/>
                </a:ext>
              </a:extLst>
            </p:cNvPr>
            <p:cNvSpPr txBox="1"/>
            <p:nvPr/>
          </p:nvSpPr>
          <p:spPr>
            <a:xfrm>
              <a:off x="-448962" y="6399870"/>
              <a:ext cx="2788714" cy="323302"/>
            </a:xfrm>
            <a:prstGeom prst="rect">
              <a:avLst/>
            </a:prstGeom>
            <a:solidFill>
              <a:schemeClr val="bg1"/>
            </a:solidFill>
          </p:spPr>
          <p:txBody>
            <a:bodyPr vert="horz" wrap="none" lIns="91440" tIns="45720" rIns="91440" bIns="45720" rtlCol="0">
              <a:normAutofit/>
            </a:bodyPr>
            <a:lstStyle/>
            <a:p>
              <a:pPr marL="720725" algn="just">
                <a:spcBef>
                  <a:spcPts val="600"/>
                </a:spcBef>
                <a:buClr>
                  <a:schemeClr val="accent2">
                    <a:lumMod val="60000"/>
                    <a:lumOff val="40000"/>
                  </a:schemeClr>
                </a:buClr>
              </a:pPr>
              <a:r>
                <a:rPr lang="fr-FR" sz="800" dirty="0">
                  <a:cs typeface="Arial" panose="020B0604020202020204" pitchFamily="34" charset="0"/>
                  <a:hlinkClick r:id="rId18"/>
                </a:rPr>
                <a:t>https://www.fao.org/3/ca7570en/ca7570en.pdf</a:t>
              </a:r>
              <a:r>
                <a:rPr lang="fr-FR" sz="800" dirty="0">
                  <a:cs typeface="Arial" panose="020B0604020202020204" pitchFamily="34" charset="0"/>
                </a:rPr>
                <a:t> </a:t>
              </a:r>
            </a:p>
          </p:txBody>
        </p:sp>
        <p:pic>
          <p:nvPicPr>
            <p:cNvPr id="5" name="Image 4">
              <a:extLst>
                <a:ext uri="{FF2B5EF4-FFF2-40B4-BE49-F238E27FC236}">
                  <a16:creationId xmlns:a16="http://schemas.microsoft.com/office/drawing/2014/main" id="{80B18647-8D79-4EDE-904E-34BC94B13B65}"/>
                </a:ext>
              </a:extLst>
            </p:cNvPr>
            <p:cNvPicPr>
              <a:picLocks noChangeAspect="1"/>
            </p:cNvPicPr>
            <p:nvPr/>
          </p:nvPicPr>
          <p:blipFill>
            <a:blip r:embed="rId19"/>
            <a:stretch>
              <a:fillRect/>
            </a:stretch>
          </p:blipFill>
          <p:spPr>
            <a:xfrm>
              <a:off x="2517723" y="4922185"/>
              <a:ext cx="3134397" cy="1391937"/>
            </a:xfrm>
            <a:prstGeom prst="rect">
              <a:avLst/>
            </a:prstGeom>
            <a:ln>
              <a:solidFill>
                <a:srgbClr val="00B050"/>
              </a:solidFill>
            </a:ln>
          </p:spPr>
        </p:pic>
        <p:pic>
          <p:nvPicPr>
            <p:cNvPr id="6" name="Image 5">
              <a:extLst>
                <a:ext uri="{FF2B5EF4-FFF2-40B4-BE49-F238E27FC236}">
                  <a16:creationId xmlns:a16="http://schemas.microsoft.com/office/drawing/2014/main" id="{6B0D03FA-BC22-498D-B40C-7DC5072371E1}"/>
                </a:ext>
              </a:extLst>
            </p:cNvPr>
            <p:cNvPicPr>
              <a:picLocks noChangeAspect="1"/>
            </p:cNvPicPr>
            <p:nvPr/>
          </p:nvPicPr>
          <p:blipFill>
            <a:blip r:embed="rId20"/>
            <a:stretch>
              <a:fillRect/>
            </a:stretch>
          </p:blipFill>
          <p:spPr>
            <a:xfrm>
              <a:off x="5822348" y="4870715"/>
              <a:ext cx="3209676" cy="921296"/>
            </a:xfrm>
            <a:prstGeom prst="rect">
              <a:avLst/>
            </a:prstGeom>
          </p:spPr>
        </p:pic>
        <p:pic>
          <p:nvPicPr>
            <p:cNvPr id="9" name="Image 8">
              <a:extLst>
                <a:ext uri="{FF2B5EF4-FFF2-40B4-BE49-F238E27FC236}">
                  <a16:creationId xmlns:a16="http://schemas.microsoft.com/office/drawing/2014/main" id="{37EE6C91-B674-4C3E-917F-A20240C49127}"/>
                </a:ext>
              </a:extLst>
            </p:cNvPr>
            <p:cNvPicPr>
              <a:picLocks noChangeAspect="1"/>
            </p:cNvPicPr>
            <p:nvPr/>
          </p:nvPicPr>
          <p:blipFill>
            <a:blip r:embed="rId21"/>
            <a:stretch>
              <a:fillRect/>
            </a:stretch>
          </p:blipFill>
          <p:spPr>
            <a:xfrm>
              <a:off x="5887718" y="5590752"/>
              <a:ext cx="3076770" cy="790576"/>
            </a:xfrm>
            <a:prstGeom prst="rect">
              <a:avLst/>
            </a:prstGeom>
          </p:spPr>
        </p:pic>
        <p:sp>
          <p:nvSpPr>
            <p:cNvPr id="38" name="ZoneTexte 37">
              <a:extLst>
                <a:ext uri="{FF2B5EF4-FFF2-40B4-BE49-F238E27FC236}">
                  <a16:creationId xmlns:a16="http://schemas.microsoft.com/office/drawing/2014/main" id="{4768566F-1C7D-49DD-885C-AACC2E5F1F86}"/>
                </a:ext>
              </a:extLst>
            </p:cNvPr>
            <p:cNvSpPr txBox="1"/>
            <p:nvPr/>
          </p:nvSpPr>
          <p:spPr>
            <a:xfrm>
              <a:off x="6031758" y="6388566"/>
              <a:ext cx="2788714" cy="323302"/>
            </a:xfrm>
            <a:prstGeom prst="rect">
              <a:avLst/>
            </a:prstGeom>
            <a:solidFill>
              <a:schemeClr val="bg1"/>
            </a:solidFill>
          </p:spPr>
          <p:txBody>
            <a:bodyPr vert="horz" wrap="none" lIns="91440" tIns="45720" rIns="91440" bIns="45720" rtlCol="0">
              <a:normAutofit/>
            </a:bodyPr>
            <a:lstStyle/>
            <a:p>
              <a:pPr marL="720725" algn="just">
                <a:spcBef>
                  <a:spcPts val="600"/>
                </a:spcBef>
                <a:buClr>
                  <a:schemeClr val="accent2">
                    <a:lumMod val="60000"/>
                    <a:lumOff val="40000"/>
                  </a:schemeClr>
                </a:buClr>
              </a:pPr>
              <a:r>
                <a:rPr lang="fr-FR" sz="800" dirty="0">
                  <a:hlinkClick r:id="rId22"/>
                </a:rPr>
                <a:t>https://doi.org/10.18167/DVN1/TLELPO</a:t>
              </a:r>
              <a:endParaRPr lang="fr-FR" sz="1000" dirty="0">
                <a:cs typeface="Arial" panose="020B0604020202020204" pitchFamily="34" charset="0"/>
              </a:endParaRPr>
            </a:p>
          </p:txBody>
        </p:sp>
      </p:grpSp>
    </p:spTree>
    <p:extLst>
      <p:ext uri="{BB962C8B-B14F-4D97-AF65-F5344CB8AC3E}">
        <p14:creationId xmlns:p14="http://schemas.microsoft.com/office/powerpoint/2010/main" val="39944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AFEE858-9887-44A5-B2BB-03E133C57C93}"/>
              </a:ext>
            </a:extLst>
          </p:cNvPr>
          <p:cNvSpPr txBox="1"/>
          <p:nvPr/>
        </p:nvSpPr>
        <p:spPr>
          <a:xfrm>
            <a:off x="539999" y="1080000"/>
            <a:ext cx="7344369"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Avant d’utiliser des données préexistantes : vérifiez que vous avez le droit de les réutiliser</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34" name="Groupe 33">
            <a:extLst>
              <a:ext uri="{FF2B5EF4-FFF2-40B4-BE49-F238E27FC236}">
                <a16:creationId xmlns:a16="http://schemas.microsoft.com/office/drawing/2014/main" id="{DD10CFA5-8D8A-4647-A9BD-232596869E0E}"/>
              </a:ext>
            </a:extLst>
          </p:cNvPr>
          <p:cNvGrpSpPr/>
          <p:nvPr/>
        </p:nvGrpSpPr>
        <p:grpSpPr>
          <a:xfrm>
            <a:off x="1047284" y="3575698"/>
            <a:ext cx="7560970" cy="461665"/>
            <a:chOff x="862515" y="5574686"/>
            <a:chExt cx="7560970" cy="461665"/>
          </a:xfrm>
        </p:grpSpPr>
        <p:sp>
          <p:nvSpPr>
            <p:cNvPr id="35" name="ZoneTexte 34">
              <a:extLst>
                <a:ext uri="{FF2B5EF4-FFF2-40B4-BE49-F238E27FC236}">
                  <a16:creationId xmlns:a16="http://schemas.microsoft.com/office/drawing/2014/main" id="{08212D53-43AE-4114-9B4D-2651CDEB7C90}"/>
                </a:ext>
              </a:extLst>
            </p:cNvPr>
            <p:cNvSpPr txBox="1"/>
            <p:nvPr/>
          </p:nvSpPr>
          <p:spPr>
            <a:xfrm>
              <a:off x="1502462" y="5574686"/>
              <a:ext cx="6921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66FF"/>
                  </a:solidFill>
                  <a:effectLst/>
                  <a:uLnTx/>
                  <a:uFillTx/>
                  <a:latin typeface="Arial"/>
                  <a:ea typeface="+mn-ea"/>
                  <a:cs typeface="+mn-cs"/>
                </a:rPr>
                <a:t>Objectif: être sûr d’avoir les droits de réutilisation</a:t>
              </a:r>
            </a:p>
          </p:txBody>
        </p:sp>
        <p:sp>
          <p:nvSpPr>
            <p:cNvPr id="36" name="Flèche : droite 35">
              <a:extLst>
                <a:ext uri="{FF2B5EF4-FFF2-40B4-BE49-F238E27FC236}">
                  <a16:creationId xmlns:a16="http://schemas.microsoft.com/office/drawing/2014/main" id="{1E11ECFE-F491-4F55-94E2-FEFA1EA9F883}"/>
                </a:ext>
              </a:extLst>
            </p:cNvPr>
            <p:cNvSpPr/>
            <p:nvPr/>
          </p:nvSpPr>
          <p:spPr>
            <a:xfrm>
              <a:off x="862515" y="5708470"/>
              <a:ext cx="607023" cy="245659"/>
            </a:xfrm>
            <a:prstGeom prst="rightArrow">
              <a:avLst/>
            </a:prstGeom>
            <a:solidFill>
              <a:srgbClr val="FF66FF"/>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6" name="Titre 1">
            <a:extLst>
              <a:ext uri="{FF2B5EF4-FFF2-40B4-BE49-F238E27FC236}">
                <a16:creationId xmlns:a16="http://schemas.microsoft.com/office/drawing/2014/main" id="{742B79BB-4A91-40BE-A168-2E93775B7F7D}"/>
              </a:ext>
            </a:extLst>
          </p:cNvPr>
          <p:cNvSpPr txBox="1">
            <a:spLocks/>
          </p:cNvSpPr>
          <p:nvPr/>
        </p:nvSpPr>
        <p:spPr>
          <a:xfrm>
            <a:off x="25152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1.3 Données </a:t>
            </a:r>
            <a:r>
              <a:rPr lang="fr-FR" dirty="0" err="1"/>
              <a:t>pre-existantes</a:t>
            </a:r>
            <a:endParaRPr lang="fr-FR" dirty="0"/>
          </a:p>
        </p:txBody>
      </p:sp>
      <p:pic>
        <p:nvPicPr>
          <p:cNvPr id="27" name="Image 26">
            <a:extLst>
              <a:ext uri="{FF2B5EF4-FFF2-40B4-BE49-F238E27FC236}">
                <a16:creationId xmlns:a16="http://schemas.microsoft.com/office/drawing/2014/main" id="{448425E8-5C8B-4FD7-82FB-41C1F10BA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
        <p:nvSpPr>
          <p:cNvPr id="29" name="ZoneTexte 28">
            <a:extLst>
              <a:ext uri="{FF2B5EF4-FFF2-40B4-BE49-F238E27FC236}">
                <a16:creationId xmlns:a16="http://schemas.microsoft.com/office/drawing/2014/main" id="{ABBEFCE0-97E3-4E03-81CC-49FC8908718B}"/>
              </a:ext>
            </a:extLst>
          </p:cNvPr>
          <p:cNvSpPr txBox="1"/>
          <p:nvPr/>
        </p:nvSpPr>
        <p:spPr>
          <a:xfrm>
            <a:off x="539999" y="1916832"/>
            <a:ext cx="8311371" cy="158504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914400" rtl="0" eaLnBrk="1" fontAlgn="auto" latinLnBrk="0" hangingPunct="1">
              <a:lnSpc>
                <a:spcPct val="100000"/>
              </a:lnSpc>
              <a:spcBef>
                <a:spcPts val="600"/>
              </a:spcBef>
              <a:spcAft>
                <a:spcPts val="0"/>
              </a:spcAft>
              <a:buClrTx/>
              <a:buSzTx/>
              <a:tabLst/>
              <a:defRPr/>
            </a:pPr>
            <a:r>
              <a:rPr kumimoji="0" lang="fr-FR" sz="2200" i="0" u="none" strike="noStrike" kern="1200" cap="none" spc="0" normalizeH="0" baseline="0" noProof="0" dirty="0">
                <a:ln>
                  <a:noFill/>
                </a:ln>
                <a:solidFill>
                  <a:schemeClr val="tx1"/>
                </a:solidFill>
                <a:effectLst/>
                <a:uLnTx/>
                <a:uFillTx/>
                <a:cs typeface="Times New Roman"/>
              </a:rPr>
              <a:t>Dans le PGD il faut:</a:t>
            </a:r>
          </a:p>
          <a:p>
            <a:pPr marL="800100" lvl="1" indent="-342900" algn="just">
              <a:spcBef>
                <a:spcPts val="600"/>
              </a:spcBef>
              <a:buFont typeface="Arial" panose="020B0604020202020204" pitchFamily="34" charset="0"/>
              <a:buChar char="•"/>
              <a:defRPr/>
            </a:pPr>
            <a:r>
              <a:rPr lang="fr-FR" sz="2000" dirty="0">
                <a:solidFill>
                  <a:schemeClr val="tx1"/>
                </a:solidFill>
                <a:cs typeface="Times New Roman"/>
              </a:rPr>
              <a:t>Lister les données préexistantes qui seront réutilisées</a:t>
            </a:r>
          </a:p>
          <a:p>
            <a:pPr marL="800100" lvl="1" indent="-342900" algn="just">
              <a:spcBef>
                <a:spcPts val="600"/>
              </a:spcBef>
              <a:buFont typeface="Arial" panose="020B0604020202020204" pitchFamily="34" charset="0"/>
              <a:buChar char="•"/>
              <a:defRPr/>
            </a:pPr>
            <a:r>
              <a:rPr lang="fr-FR" sz="2000" dirty="0">
                <a:solidFill>
                  <a:schemeClr val="tx1"/>
                </a:solidFill>
                <a:cs typeface="Times New Roman"/>
              </a:rPr>
              <a:t>Préciser les éventuelles contraintes à leur réutilisation</a:t>
            </a:r>
          </a:p>
          <a:p>
            <a:pPr marL="800100" lvl="1" indent="-342900" algn="just">
              <a:spcBef>
                <a:spcPts val="600"/>
              </a:spcBef>
              <a:buFont typeface="Arial" panose="020B0604020202020204" pitchFamily="34" charset="0"/>
              <a:buChar char="•"/>
              <a:defRPr/>
            </a:pPr>
            <a:r>
              <a:rPr kumimoji="0" lang="fr-FR" sz="2000" b="0" i="0" u="none" strike="noStrike" kern="1200" cap="none" spc="0" normalizeH="0" baseline="0" noProof="0" dirty="0">
                <a:ln>
                  <a:noFill/>
                </a:ln>
                <a:solidFill>
                  <a:schemeClr val="tx1"/>
                </a:solidFill>
                <a:effectLst/>
                <a:uLnTx/>
                <a:uFillTx/>
                <a:cs typeface="Times New Roman"/>
              </a:rPr>
              <a:t>Expliquer comment vous levez ces freins à la réutilisation.</a:t>
            </a:r>
          </a:p>
        </p:txBody>
      </p:sp>
      <p:sp>
        <p:nvSpPr>
          <p:cNvPr id="28" name="ZoneTexte 27">
            <a:extLst>
              <a:ext uri="{FF2B5EF4-FFF2-40B4-BE49-F238E27FC236}">
                <a16:creationId xmlns:a16="http://schemas.microsoft.com/office/drawing/2014/main" id="{9025DCD4-5BC6-4814-B449-4C9F4A10E60C}"/>
              </a:ext>
            </a:extLst>
          </p:cNvPr>
          <p:cNvSpPr txBox="1"/>
          <p:nvPr/>
        </p:nvSpPr>
        <p:spPr>
          <a:xfrm>
            <a:off x="653118" y="4221088"/>
            <a:ext cx="7955136" cy="180049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buClrTx/>
              <a:defRPr/>
            </a:pPr>
            <a:r>
              <a:rPr lang="fr-FR" sz="2000" dirty="0">
                <a:solidFill>
                  <a:schemeClr val="tx1"/>
                </a:solidFill>
                <a:latin typeface="Arial"/>
              </a:rPr>
              <a:t>Pensez à faire une recherche de données dans votre domaine</a:t>
            </a:r>
          </a:p>
          <a:p>
            <a:pPr marL="144063" lvl="2" indent="0" defTabSz="342892">
              <a:buClr>
                <a:srgbClr val="E2007A"/>
              </a:buClr>
              <a:buFont typeface="Wingdings" panose="05000000000000000000" pitchFamily="2" charset="2"/>
              <a:buNone/>
              <a:defRPr/>
            </a:pPr>
            <a:r>
              <a:rPr lang="fr-FR" dirty="0">
                <a:solidFill>
                  <a:srgbClr val="0070C0"/>
                </a:solidFill>
              </a:rPr>
              <a:t>		</a:t>
            </a:r>
            <a:r>
              <a:rPr lang="fr-FR" dirty="0" err="1">
                <a:solidFill>
                  <a:srgbClr val="0070C0"/>
                </a:solidFill>
              </a:rPr>
              <a:t>DataciteCommons</a:t>
            </a:r>
            <a:r>
              <a:rPr lang="fr-FR" dirty="0">
                <a:solidFill>
                  <a:srgbClr val="0070C0"/>
                </a:solidFill>
              </a:rPr>
              <a:t> : </a:t>
            </a:r>
            <a:r>
              <a:rPr lang="fr-FR" sz="1200" dirty="0">
                <a:solidFill>
                  <a:prstClr val="black"/>
                </a:solidFill>
                <a:hlinkClick r:id="rId5"/>
              </a:rPr>
              <a:t>https://commons.datacite.org/</a:t>
            </a:r>
            <a:endParaRPr lang="fr-FR" sz="1200" dirty="0">
              <a:solidFill>
                <a:prstClr val="black"/>
              </a:solidFill>
            </a:endParaRPr>
          </a:p>
          <a:p>
            <a:pPr marL="144063" lvl="2" indent="0" defTabSz="342892">
              <a:buClr>
                <a:srgbClr val="E2007A"/>
              </a:buClr>
              <a:buFont typeface="Wingdings" panose="05000000000000000000" pitchFamily="2" charset="2"/>
              <a:buNone/>
              <a:defRPr/>
            </a:pPr>
            <a:r>
              <a:rPr lang="fr-FR" dirty="0">
                <a:solidFill>
                  <a:srgbClr val="0070C0"/>
                </a:solidFill>
              </a:rPr>
              <a:t>		Google </a:t>
            </a:r>
            <a:r>
              <a:rPr lang="fr-FR" dirty="0" err="1">
                <a:solidFill>
                  <a:srgbClr val="0070C0"/>
                </a:solidFill>
              </a:rPr>
              <a:t>Dataset</a:t>
            </a:r>
            <a:r>
              <a:rPr lang="fr-FR" dirty="0">
                <a:solidFill>
                  <a:srgbClr val="0070C0"/>
                </a:solidFill>
              </a:rPr>
              <a:t> </a:t>
            </a:r>
            <a:r>
              <a:rPr lang="fr-FR" dirty="0" err="1">
                <a:solidFill>
                  <a:srgbClr val="0070C0"/>
                </a:solidFill>
              </a:rPr>
              <a:t>Search</a:t>
            </a:r>
            <a:r>
              <a:rPr lang="fr-FR" dirty="0">
                <a:solidFill>
                  <a:srgbClr val="0070C0"/>
                </a:solidFill>
              </a:rPr>
              <a:t> : </a:t>
            </a:r>
            <a:r>
              <a:rPr lang="fr-FR" sz="1200" dirty="0">
                <a:solidFill>
                  <a:prstClr val="black"/>
                </a:solidFill>
                <a:hlinkClick r:id="rId6"/>
              </a:rPr>
              <a:t>https://datasetsearch.research.google.com/</a:t>
            </a:r>
            <a:endParaRPr lang="fr-FR" sz="1200" dirty="0">
              <a:solidFill>
                <a:prstClr val="black"/>
              </a:solidFill>
            </a:endParaRPr>
          </a:p>
          <a:p>
            <a:pPr>
              <a:buClrTx/>
              <a:defRPr/>
            </a:pPr>
            <a:r>
              <a:rPr lang="fr-FR" sz="2000" dirty="0">
                <a:solidFill>
                  <a:schemeClr val="tx1"/>
                </a:solidFill>
                <a:latin typeface="Arial"/>
              </a:rPr>
              <a:t>Car si des données préexistantes similaires aux vôtres existent </a:t>
            </a:r>
          </a:p>
          <a:p>
            <a:pPr marL="0" indent="0">
              <a:spcBef>
                <a:spcPts val="0"/>
              </a:spcBef>
              <a:buClrTx/>
              <a:buNone/>
              <a:tabLst>
                <a:tab pos="358775" algn="l"/>
              </a:tabLst>
              <a:defRPr/>
            </a:pPr>
            <a:r>
              <a:rPr lang="fr-FR" sz="2000" dirty="0">
                <a:solidFill>
                  <a:schemeClr val="tx1"/>
                </a:solidFill>
                <a:latin typeface="Arial"/>
              </a:rPr>
              <a:t>	et que vous ne les utilisez pas: vous devez expliquer pourquoi !</a:t>
            </a:r>
          </a:p>
        </p:txBody>
      </p:sp>
    </p:spTree>
    <p:extLst>
      <p:ext uri="{BB962C8B-B14F-4D97-AF65-F5344CB8AC3E}">
        <p14:creationId xmlns:p14="http://schemas.microsoft.com/office/powerpoint/2010/main" val="47500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ZoneTexte 6">
            <a:extLst>
              <a:ext uri="{FF2B5EF4-FFF2-40B4-BE49-F238E27FC236}">
                <a16:creationId xmlns:a16="http://schemas.microsoft.com/office/drawing/2014/main" id="{DBC58094-F7E9-48E0-9D31-E5C3C987FE71}"/>
              </a:ext>
            </a:extLst>
          </p:cNvPr>
          <p:cNvSpPr txBox="1"/>
          <p:nvPr/>
        </p:nvSpPr>
        <p:spPr>
          <a:xfrm>
            <a:off x="540000" y="1080000"/>
            <a:ext cx="8433320" cy="67710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
                <a:srgbClr val="FF66FF"/>
              </a:buClr>
              <a:buFont typeface="Arial" panose="020B0604020202020204" pitchFamily="34" charset="0"/>
              <a:buChar char="•"/>
            </a:pPr>
            <a:r>
              <a:rPr lang="fr-FR" sz="2000" b="1" dirty="0">
                <a:solidFill>
                  <a:schemeClr val="tx1"/>
                </a:solidFill>
              </a:rPr>
              <a:t>Aucune donnée externe ou préexistante n’a été utilisée</a:t>
            </a:r>
            <a:r>
              <a:rPr lang="fr-FR" sz="2000" dirty="0">
                <a:solidFill>
                  <a:schemeClr val="tx1"/>
                </a:solidFill>
              </a:rPr>
              <a:t>. </a:t>
            </a:r>
            <a:r>
              <a:rPr lang="fr-FR" sz="1800" dirty="0">
                <a:solidFill>
                  <a:schemeClr val="tx1"/>
                </a:solidFill>
              </a:rPr>
              <a:t>L’ensemble du jeu de données a été collecté pendant le projet. </a:t>
            </a:r>
          </a:p>
        </p:txBody>
      </p:sp>
      <p:sp>
        <p:nvSpPr>
          <p:cNvPr id="9" name="ZoneTexte 8">
            <a:extLst>
              <a:ext uri="{FF2B5EF4-FFF2-40B4-BE49-F238E27FC236}">
                <a16:creationId xmlns:a16="http://schemas.microsoft.com/office/drawing/2014/main" id="{C7FBEAB7-086A-4248-9BA1-71D295AA2623}"/>
              </a:ext>
            </a:extLst>
          </p:cNvPr>
          <p:cNvSpPr txBox="1"/>
          <p:nvPr/>
        </p:nvSpPr>
        <p:spPr>
          <a:xfrm>
            <a:off x="540000" y="1844824"/>
            <a:ext cx="8280920" cy="186204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spcAft>
                <a:spcPts val="0"/>
              </a:spcAft>
              <a:buClr>
                <a:srgbClr val="FF66FF"/>
              </a:buClr>
              <a:buFont typeface="Arial" panose="020B0604020202020204" pitchFamily="34" charset="0"/>
              <a:buChar char="•"/>
            </a:pPr>
            <a:r>
              <a:rPr lang="fr-FR" sz="2000" dirty="0">
                <a:solidFill>
                  <a:schemeClr val="tx1"/>
                </a:solidFill>
              </a:rPr>
              <a:t>Le jeu de données contient des données préexistantes de type :</a:t>
            </a:r>
          </a:p>
          <a:p>
            <a:pPr marL="542925" indent="-95250">
              <a:spcBef>
                <a:spcPts val="300"/>
              </a:spcBef>
              <a:spcAft>
                <a:spcPts val="0"/>
              </a:spcAft>
              <a:buFontTx/>
              <a:buChar char="-"/>
            </a:pPr>
            <a:r>
              <a:rPr lang="fr-FR" sz="1800" b="1" dirty="0"/>
              <a:t> données climatiques </a:t>
            </a:r>
            <a:r>
              <a:rPr lang="fr-FR" sz="1800" dirty="0"/>
              <a:t>(Températures, P</a:t>
            </a:r>
            <a:r>
              <a:rPr lang="fr-FR" sz="1800" dirty="0">
                <a:solidFill>
                  <a:schemeClr val="tx1"/>
                </a:solidFill>
              </a:rPr>
              <a:t>récipitations) </a:t>
            </a:r>
            <a:r>
              <a:rPr lang="fr-FR" sz="1800" dirty="0">
                <a:solidFill>
                  <a:srgbClr val="00B050"/>
                </a:solidFill>
              </a:rPr>
              <a:t>en libre accès </a:t>
            </a:r>
            <a:r>
              <a:rPr lang="fr-FR" sz="1800" dirty="0">
                <a:solidFill>
                  <a:schemeClr val="tx1"/>
                </a:solidFill>
              </a:rPr>
              <a:t>dans les entrepôts </a:t>
            </a:r>
            <a:r>
              <a:rPr lang="fr-FR" sz="1800" dirty="0" err="1">
                <a:hlinkClick r:id="rId4"/>
              </a:rPr>
              <a:t>WorldClim</a:t>
            </a:r>
            <a:r>
              <a:rPr lang="fr-FR" sz="1800" dirty="0"/>
              <a:t> et </a:t>
            </a:r>
            <a:r>
              <a:rPr lang="fr-FR" sz="1800" dirty="0">
                <a:hlinkClick r:id="rId5"/>
              </a:rPr>
              <a:t>CHELSA</a:t>
            </a:r>
            <a:r>
              <a:rPr lang="fr-FR" sz="1800" dirty="0">
                <a:solidFill>
                  <a:schemeClr val="tx1"/>
                </a:solidFill>
              </a:rPr>
              <a:t>. </a:t>
            </a:r>
          </a:p>
          <a:p>
            <a:pPr marL="542925" indent="-95250">
              <a:spcBef>
                <a:spcPts val="300"/>
              </a:spcBef>
              <a:spcAft>
                <a:spcPts val="0"/>
              </a:spcAft>
              <a:buFontTx/>
              <a:buChar char="-"/>
            </a:pPr>
            <a:r>
              <a:rPr lang="fr-FR" sz="1800" b="1" dirty="0"/>
              <a:t> données forestières </a:t>
            </a:r>
            <a:r>
              <a:rPr lang="fr-FR" sz="1800" dirty="0">
                <a:solidFill>
                  <a:schemeClr val="tx1"/>
                </a:solidFill>
              </a:rPr>
              <a:t>(parcellaire, type de peuplement, âge du peuplement, gestion, </a:t>
            </a:r>
            <a:r>
              <a:rPr lang="fr-FR" sz="1800" dirty="0" err="1">
                <a:solidFill>
                  <a:schemeClr val="tx1"/>
                </a:solidFill>
              </a:rPr>
              <a:t>etc</a:t>
            </a:r>
            <a:r>
              <a:rPr lang="fr-FR" sz="1800" dirty="0">
                <a:solidFill>
                  <a:schemeClr val="tx1"/>
                </a:solidFill>
              </a:rPr>
              <a:t>) obtenues auprès de </a:t>
            </a:r>
            <a:r>
              <a:rPr lang="fr-FR" sz="1800" dirty="0">
                <a:solidFill>
                  <a:srgbClr val="C00000"/>
                </a:solidFill>
              </a:rPr>
              <a:t>l'Office National des Forêts</a:t>
            </a:r>
            <a:r>
              <a:rPr lang="fr-FR" sz="1800" dirty="0">
                <a:solidFill>
                  <a:schemeClr val="tx1"/>
                </a:solidFill>
              </a:rPr>
              <a:t> grâce à une </a:t>
            </a:r>
            <a:r>
              <a:rPr lang="fr-FR" sz="1800" dirty="0">
                <a:solidFill>
                  <a:srgbClr val="00B050"/>
                </a:solidFill>
              </a:rPr>
              <a:t>convention d'échanges de données.</a:t>
            </a:r>
          </a:p>
        </p:txBody>
      </p:sp>
      <p:sp>
        <p:nvSpPr>
          <p:cNvPr id="10" name="Titre 1">
            <a:extLst>
              <a:ext uri="{FF2B5EF4-FFF2-40B4-BE49-F238E27FC236}">
                <a16:creationId xmlns:a16="http://schemas.microsoft.com/office/drawing/2014/main" id="{FB04189D-6041-4239-95FD-C36205497C3E}"/>
              </a:ext>
            </a:extLst>
          </p:cNvPr>
          <p:cNvSpPr txBox="1">
            <a:spLocks/>
          </p:cNvSpPr>
          <p:nvPr/>
        </p:nvSpPr>
        <p:spPr>
          <a:xfrm>
            <a:off x="179510" y="2"/>
            <a:ext cx="8280921"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1.3 - 3 exemples de réponses</a:t>
            </a:r>
          </a:p>
        </p:txBody>
      </p:sp>
      <p:pic>
        <p:nvPicPr>
          <p:cNvPr id="11" name="Image 10">
            <a:extLst>
              <a:ext uri="{FF2B5EF4-FFF2-40B4-BE49-F238E27FC236}">
                <a16:creationId xmlns:a16="http://schemas.microsoft.com/office/drawing/2014/main" id="{9AA48ABF-7474-447D-B133-171F95925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sp>
        <p:nvSpPr>
          <p:cNvPr id="12" name="ZoneTexte 11">
            <a:extLst>
              <a:ext uri="{FF2B5EF4-FFF2-40B4-BE49-F238E27FC236}">
                <a16:creationId xmlns:a16="http://schemas.microsoft.com/office/drawing/2014/main" id="{919C6E84-7869-49CF-849B-F6AA4E7EA443}"/>
              </a:ext>
            </a:extLst>
          </p:cNvPr>
          <p:cNvSpPr txBox="1"/>
          <p:nvPr/>
        </p:nvSpPr>
        <p:spPr>
          <a:xfrm>
            <a:off x="540000" y="3717032"/>
            <a:ext cx="8280920" cy="21775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spcAft>
                <a:spcPts val="0"/>
              </a:spcAft>
              <a:buClr>
                <a:srgbClr val="FF66FF"/>
              </a:buClr>
              <a:buFont typeface="Arial" panose="020B0604020202020204" pitchFamily="34" charset="0"/>
              <a:buChar char="•"/>
              <a:defRPr/>
            </a:pPr>
            <a:r>
              <a:rPr lang="fr-FR" sz="2000" dirty="0">
                <a:solidFill>
                  <a:schemeClr val="tx1"/>
                </a:solidFill>
              </a:rPr>
              <a:t>Les </a:t>
            </a:r>
            <a:r>
              <a:rPr lang="fr-FR" sz="2000" b="1" dirty="0">
                <a:solidFill>
                  <a:schemeClr val="tx1"/>
                </a:solidFill>
              </a:rPr>
              <a:t>données proviennent de l’entrepôt national </a:t>
            </a:r>
            <a:r>
              <a:rPr lang="fr-FR" sz="2000" dirty="0" err="1">
                <a:solidFill>
                  <a:schemeClr val="tx1"/>
                </a:solidFill>
                <a:hlinkClick r:id="rId7"/>
              </a:rPr>
              <a:t>BeQuali</a:t>
            </a:r>
            <a:r>
              <a:rPr lang="fr-FR" sz="2000" dirty="0">
                <a:solidFill>
                  <a:schemeClr val="tx1"/>
                </a:solidFill>
              </a:rPr>
              <a:t> : </a:t>
            </a:r>
          </a:p>
          <a:p>
            <a:pPr marL="542925" indent="0">
              <a:spcBef>
                <a:spcPts val="300"/>
              </a:spcBef>
              <a:spcAft>
                <a:spcPts val="0"/>
              </a:spcAft>
              <a:buClr>
                <a:srgbClr val="FF66FF"/>
              </a:buClr>
              <a:buNone/>
              <a:defRPr/>
            </a:pPr>
            <a:r>
              <a:rPr lang="fr-FR" sz="1800" dirty="0">
                <a:solidFill>
                  <a:schemeClr val="tx1"/>
                </a:solidFill>
              </a:rPr>
              <a:t>Enquêtes qualitatives réalisées en 2000-2003 dans la ville de Mexico dans le cadre du projet ANR «Villes du Sud» (Références, institutions).</a:t>
            </a:r>
          </a:p>
          <a:p>
            <a:pPr marL="542925" indent="0">
              <a:spcBef>
                <a:spcPts val="300"/>
              </a:spcBef>
              <a:spcAft>
                <a:spcPts val="0"/>
              </a:spcAft>
              <a:buClr>
                <a:srgbClr val="FF66FF"/>
              </a:buClr>
              <a:buNone/>
              <a:defRPr/>
            </a:pPr>
            <a:r>
              <a:rPr lang="fr-FR" sz="1800" dirty="0">
                <a:solidFill>
                  <a:schemeClr val="tx1"/>
                </a:solidFill>
              </a:rPr>
              <a:t>Données numérisées et mises à disposition de la communauté scientifique dans l’entrepôt </a:t>
            </a:r>
            <a:r>
              <a:rPr lang="fr-FR" sz="1800" dirty="0" err="1">
                <a:solidFill>
                  <a:schemeClr val="tx1"/>
                </a:solidFill>
                <a:hlinkClick r:id="rId8"/>
              </a:rPr>
              <a:t>BeQuali</a:t>
            </a:r>
            <a:r>
              <a:rPr lang="fr-FR" sz="1800" dirty="0">
                <a:solidFill>
                  <a:schemeClr val="tx1"/>
                </a:solidFill>
              </a:rPr>
              <a:t>.</a:t>
            </a:r>
          </a:p>
          <a:p>
            <a:pPr marL="542925" indent="0">
              <a:spcBef>
                <a:spcPts val="300"/>
              </a:spcBef>
              <a:spcAft>
                <a:spcPts val="0"/>
              </a:spcAft>
              <a:buClr>
                <a:srgbClr val="FF66FF"/>
              </a:buClr>
              <a:buNone/>
              <a:defRPr/>
            </a:pPr>
            <a:r>
              <a:rPr lang="fr-FR" sz="1800" dirty="0">
                <a:solidFill>
                  <a:schemeClr val="tx1"/>
                </a:solidFill>
              </a:rPr>
              <a:t>Données accessibles </a:t>
            </a:r>
            <a:r>
              <a:rPr lang="fr-FR" sz="1800" dirty="0">
                <a:solidFill>
                  <a:srgbClr val="00B050"/>
                </a:solidFill>
              </a:rPr>
              <a:t>sur demande motivée et contrôlée </a:t>
            </a:r>
            <a:r>
              <a:rPr lang="fr-FR" sz="1800" dirty="0">
                <a:solidFill>
                  <a:schemeClr val="tx1"/>
                </a:solidFill>
              </a:rPr>
              <a:t>(Références du contrat de réutilisation garantissant l’obligation de confidentialité).</a:t>
            </a:r>
          </a:p>
        </p:txBody>
      </p:sp>
    </p:spTree>
    <p:extLst>
      <p:ext uri="{BB962C8B-B14F-4D97-AF65-F5344CB8AC3E}">
        <p14:creationId xmlns:p14="http://schemas.microsoft.com/office/powerpoint/2010/main" val="395322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50522D3E-C5ED-4AB8-A68C-7FF19A1CA97D}"/>
              </a:ext>
            </a:extLst>
          </p:cNvPr>
          <p:cNvSpPr txBox="1">
            <a:spLocks/>
          </p:cNvSpPr>
          <p:nvPr/>
        </p:nvSpPr>
        <p:spPr>
          <a:xfrm>
            <a:off x="179512" y="2"/>
            <a:ext cx="7920880"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1.3 Exemple du projet C4F</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9" name="Image 8">
            <a:extLst>
              <a:ext uri="{FF2B5EF4-FFF2-40B4-BE49-F238E27FC236}">
                <a16:creationId xmlns:a16="http://schemas.microsoft.com/office/drawing/2014/main" id="{D688DAAB-F169-40B9-9A1C-12A2F1F5D2E0}"/>
              </a:ext>
            </a:extLst>
          </p:cNvPr>
          <p:cNvPicPr>
            <a:picLocks noChangeAspect="1"/>
          </p:cNvPicPr>
          <p:nvPr/>
        </p:nvPicPr>
        <p:blipFill>
          <a:blip r:embed="rId4"/>
          <a:stretch>
            <a:fillRect/>
          </a:stretch>
        </p:blipFill>
        <p:spPr>
          <a:xfrm>
            <a:off x="7164288" y="0"/>
            <a:ext cx="720080" cy="1164970"/>
          </a:xfrm>
          <a:prstGeom prst="rect">
            <a:avLst/>
          </a:prstGeom>
        </p:spPr>
      </p:pic>
      <p:pic>
        <p:nvPicPr>
          <p:cNvPr id="16" name="Image 15">
            <a:extLst>
              <a:ext uri="{FF2B5EF4-FFF2-40B4-BE49-F238E27FC236}">
                <a16:creationId xmlns:a16="http://schemas.microsoft.com/office/drawing/2014/main" id="{DAE50EC5-9B49-4340-BB68-E21D7FFB0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grpSp>
        <p:nvGrpSpPr>
          <p:cNvPr id="13" name="Groupe 12">
            <a:extLst>
              <a:ext uri="{FF2B5EF4-FFF2-40B4-BE49-F238E27FC236}">
                <a16:creationId xmlns:a16="http://schemas.microsoft.com/office/drawing/2014/main" id="{8791A0E1-F656-461E-9934-1AE165AC2D05}"/>
              </a:ext>
            </a:extLst>
          </p:cNvPr>
          <p:cNvGrpSpPr/>
          <p:nvPr/>
        </p:nvGrpSpPr>
        <p:grpSpPr>
          <a:xfrm>
            <a:off x="621789" y="1290540"/>
            <a:ext cx="7478603" cy="5477923"/>
            <a:chOff x="1104181" y="1556792"/>
            <a:chExt cx="6856813" cy="5211671"/>
          </a:xfrm>
        </p:grpSpPr>
        <p:grpSp>
          <p:nvGrpSpPr>
            <p:cNvPr id="14" name="Groupe 13">
              <a:extLst>
                <a:ext uri="{FF2B5EF4-FFF2-40B4-BE49-F238E27FC236}">
                  <a16:creationId xmlns:a16="http://schemas.microsoft.com/office/drawing/2014/main" id="{0F8CCD60-E47D-463F-8EE5-280C710BAE9C}"/>
                </a:ext>
              </a:extLst>
            </p:cNvPr>
            <p:cNvGrpSpPr/>
            <p:nvPr/>
          </p:nvGrpSpPr>
          <p:grpSpPr>
            <a:xfrm>
              <a:off x="1104181" y="1556792"/>
              <a:ext cx="6856813" cy="5211671"/>
              <a:chOff x="1402576" y="1598253"/>
              <a:chExt cx="6856813" cy="5008559"/>
            </a:xfrm>
          </p:grpSpPr>
          <p:grpSp>
            <p:nvGrpSpPr>
              <p:cNvPr id="21" name="Groupe 20">
                <a:extLst>
                  <a:ext uri="{FF2B5EF4-FFF2-40B4-BE49-F238E27FC236}">
                    <a16:creationId xmlns:a16="http://schemas.microsoft.com/office/drawing/2014/main" id="{0CDEC95C-31BD-4F0B-80ED-FB84A5C93BBE}"/>
                  </a:ext>
                </a:extLst>
              </p:cNvPr>
              <p:cNvGrpSpPr/>
              <p:nvPr/>
            </p:nvGrpSpPr>
            <p:grpSpPr>
              <a:xfrm>
                <a:off x="1402576" y="1598253"/>
                <a:ext cx="6856813" cy="5008559"/>
                <a:chOff x="2416919" y="2664266"/>
                <a:chExt cx="5846997" cy="4149110"/>
              </a:xfrm>
            </p:grpSpPr>
            <p:grpSp>
              <p:nvGrpSpPr>
                <p:cNvPr id="24" name="Groupe 23">
                  <a:extLst>
                    <a:ext uri="{FF2B5EF4-FFF2-40B4-BE49-F238E27FC236}">
                      <a16:creationId xmlns:a16="http://schemas.microsoft.com/office/drawing/2014/main" id="{C6D42E2A-A6DB-4FF3-8475-61EEFCBBBC6A}"/>
                    </a:ext>
                  </a:extLst>
                </p:cNvPr>
                <p:cNvGrpSpPr/>
                <p:nvPr/>
              </p:nvGrpSpPr>
              <p:grpSpPr>
                <a:xfrm>
                  <a:off x="2416919" y="2664266"/>
                  <a:ext cx="5846997" cy="4149110"/>
                  <a:chOff x="2416919" y="2664266"/>
                  <a:chExt cx="5846997" cy="4149110"/>
                </a:xfrm>
              </p:grpSpPr>
              <p:pic>
                <p:nvPicPr>
                  <p:cNvPr id="27" name="Image 26">
                    <a:extLst>
                      <a:ext uri="{FF2B5EF4-FFF2-40B4-BE49-F238E27FC236}">
                        <a16:creationId xmlns:a16="http://schemas.microsoft.com/office/drawing/2014/main" id="{9EED7D44-4B64-4F36-B508-1C2B7591B257}"/>
                      </a:ext>
                    </a:extLst>
                  </p:cNvPr>
                  <p:cNvPicPr>
                    <a:picLocks noChangeAspect="1"/>
                  </p:cNvPicPr>
                  <p:nvPr/>
                </p:nvPicPr>
                <p:blipFill>
                  <a:blip r:embed="rId6"/>
                  <a:stretch>
                    <a:fillRect/>
                  </a:stretch>
                </p:blipFill>
                <p:spPr>
                  <a:xfrm>
                    <a:off x="2426671" y="2664266"/>
                    <a:ext cx="5837245" cy="3247332"/>
                  </a:xfrm>
                  <a:prstGeom prst="rect">
                    <a:avLst/>
                  </a:prstGeom>
                </p:spPr>
              </p:pic>
              <p:pic>
                <p:nvPicPr>
                  <p:cNvPr id="28" name="Image 27">
                    <a:extLst>
                      <a:ext uri="{FF2B5EF4-FFF2-40B4-BE49-F238E27FC236}">
                        <a16:creationId xmlns:a16="http://schemas.microsoft.com/office/drawing/2014/main" id="{DD938F47-8CC8-4593-85C8-614B94CDB87F}"/>
                      </a:ext>
                    </a:extLst>
                  </p:cNvPr>
                  <p:cNvPicPr>
                    <a:picLocks noChangeAspect="1"/>
                  </p:cNvPicPr>
                  <p:nvPr/>
                </p:nvPicPr>
                <p:blipFill>
                  <a:blip r:embed="rId7"/>
                  <a:stretch>
                    <a:fillRect/>
                  </a:stretch>
                </p:blipFill>
                <p:spPr>
                  <a:xfrm>
                    <a:off x="2483123" y="4498728"/>
                    <a:ext cx="5744682" cy="504057"/>
                  </a:xfrm>
                  <a:prstGeom prst="rect">
                    <a:avLst/>
                  </a:prstGeom>
                </p:spPr>
              </p:pic>
              <p:pic>
                <p:nvPicPr>
                  <p:cNvPr id="29" name="Image 28">
                    <a:extLst>
                      <a:ext uri="{FF2B5EF4-FFF2-40B4-BE49-F238E27FC236}">
                        <a16:creationId xmlns:a16="http://schemas.microsoft.com/office/drawing/2014/main" id="{4A5E9243-2BEA-4073-B9BA-1ADCAA253322}"/>
                      </a:ext>
                    </a:extLst>
                  </p:cNvPr>
                  <p:cNvPicPr>
                    <a:picLocks noChangeAspect="1"/>
                  </p:cNvPicPr>
                  <p:nvPr/>
                </p:nvPicPr>
                <p:blipFill>
                  <a:blip r:embed="rId8"/>
                  <a:stretch>
                    <a:fillRect/>
                  </a:stretch>
                </p:blipFill>
                <p:spPr>
                  <a:xfrm>
                    <a:off x="2416919" y="4914870"/>
                    <a:ext cx="5843059" cy="1898506"/>
                  </a:xfrm>
                  <a:prstGeom prst="rect">
                    <a:avLst/>
                  </a:prstGeom>
                </p:spPr>
              </p:pic>
            </p:grpSp>
            <p:sp>
              <p:nvSpPr>
                <p:cNvPr id="25" name="Rectangle : coins arrondis 24">
                  <a:extLst>
                    <a:ext uri="{FF2B5EF4-FFF2-40B4-BE49-F238E27FC236}">
                      <a16:creationId xmlns:a16="http://schemas.microsoft.com/office/drawing/2014/main" id="{032CBACB-7D98-4E96-9756-07BBB023B335}"/>
                    </a:ext>
                  </a:extLst>
                </p:cNvPr>
                <p:cNvSpPr/>
                <p:nvPr/>
              </p:nvSpPr>
              <p:spPr>
                <a:xfrm>
                  <a:off x="6732240" y="4923254"/>
                  <a:ext cx="1440290" cy="914400"/>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4058F985-C751-491C-A817-6A4EEBF85B8E}"/>
                    </a:ext>
                  </a:extLst>
                </p:cNvPr>
                <p:cNvSpPr/>
                <p:nvPr/>
              </p:nvSpPr>
              <p:spPr>
                <a:xfrm>
                  <a:off x="6732240" y="4075699"/>
                  <a:ext cx="1440290" cy="505429"/>
                </a:xfrm>
                <a:prstGeom prst="roundRect">
                  <a:avLst/>
                </a:prstGeom>
                <a:noFill/>
                <a:ln w="2857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2" name="Rectangle 21">
                <a:extLst>
                  <a:ext uri="{FF2B5EF4-FFF2-40B4-BE49-F238E27FC236}">
                    <a16:creationId xmlns:a16="http://schemas.microsoft.com/office/drawing/2014/main" id="{2623DCBF-C078-463C-A671-FEFFED5A5DF8}"/>
                  </a:ext>
                </a:extLst>
              </p:cNvPr>
              <p:cNvSpPr/>
              <p:nvPr/>
            </p:nvSpPr>
            <p:spPr>
              <a:xfrm>
                <a:off x="1480970" y="1944538"/>
                <a:ext cx="766842" cy="792140"/>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solidFill>
                    <a:latin typeface="Calibri" panose="020F0502020204030204" pitchFamily="34" charset="0"/>
                    <a:cs typeface="Calibri" panose="020F0502020204030204" pitchFamily="34" charset="0"/>
                  </a:rPr>
                  <a:t>Entrepôt</a:t>
                </a:r>
              </a:p>
            </p:txBody>
          </p:sp>
          <p:sp>
            <p:nvSpPr>
              <p:cNvPr id="23" name="Rectangle 22">
                <a:extLst>
                  <a:ext uri="{FF2B5EF4-FFF2-40B4-BE49-F238E27FC236}">
                    <a16:creationId xmlns:a16="http://schemas.microsoft.com/office/drawing/2014/main" id="{E03DC115-5EE3-433A-A4E0-4E6BAF4D6DDF}"/>
                  </a:ext>
                </a:extLst>
              </p:cNvPr>
              <p:cNvSpPr/>
              <p:nvPr/>
            </p:nvSpPr>
            <p:spPr>
              <a:xfrm>
                <a:off x="2247812" y="1944538"/>
                <a:ext cx="956036" cy="76443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solidFill>
                    <a:latin typeface="Calibri" panose="020F0502020204030204" pitchFamily="34" charset="0"/>
                    <a:cs typeface="Calibri" panose="020F0502020204030204" pitchFamily="34" charset="0"/>
                  </a:rPr>
                  <a:t>Source</a:t>
                </a:r>
              </a:p>
            </p:txBody>
          </p:sp>
        </p:grpSp>
        <p:sp>
          <p:nvSpPr>
            <p:cNvPr id="15" name="Rectangle : coins arrondis 14">
              <a:extLst>
                <a:ext uri="{FF2B5EF4-FFF2-40B4-BE49-F238E27FC236}">
                  <a16:creationId xmlns:a16="http://schemas.microsoft.com/office/drawing/2014/main" id="{D6CD35FF-6700-4D5A-A94A-9F035BB999D5}"/>
                </a:ext>
              </a:extLst>
            </p:cNvPr>
            <p:cNvSpPr/>
            <p:nvPr/>
          </p:nvSpPr>
          <p:spPr>
            <a:xfrm>
              <a:off x="2941844" y="2820584"/>
              <a:ext cx="1840979" cy="461449"/>
            </a:xfrm>
            <a:prstGeom prst="roundRect">
              <a:avLst/>
            </a:prstGeom>
            <a:noFill/>
            <a:ln w="28575">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DF6912E2-0C64-40FE-90AA-CB659D299359}"/>
                </a:ext>
              </a:extLst>
            </p:cNvPr>
            <p:cNvSpPr/>
            <p:nvPr/>
          </p:nvSpPr>
          <p:spPr>
            <a:xfrm>
              <a:off x="2952063" y="5893405"/>
              <a:ext cx="899857" cy="415915"/>
            </a:xfrm>
            <a:prstGeom prst="roundRect">
              <a:avLst/>
            </a:prstGeom>
            <a:noFill/>
            <a:ln w="28575">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B667C6B4-B511-4C2F-873E-206E30C30F87}"/>
                </a:ext>
              </a:extLst>
            </p:cNvPr>
            <p:cNvSpPr/>
            <p:nvPr/>
          </p:nvSpPr>
          <p:spPr>
            <a:xfrm>
              <a:off x="2954104" y="4760621"/>
              <a:ext cx="899857" cy="415915"/>
            </a:xfrm>
            <a:prstGeom prst="roundRect">
              <a:avLst/>
            </a:prstGeom>
            <a:noFill/>
            <a:ln w="28575">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0" name="Image 29">
            <a:extLst>
              <a:ext uri="{FF2B5EF4-FFF2-40B4-BE49-F238E27FC236}">
                <a16:creationId xmlns:a16="http://schemas.microsoft.com/office/drawing/2014/main" id="{D361C9AB-56F2-48A8-8AE5-35A7410095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6454" y="582485"/>
            <a:ext cx="1206500" cy="393700"/>
          </a:xfrm>
          <a:prstGeom prst="rect">
            <a:avLst/>
          </a:prstGeom>
        </p:spPr>
      </p:pic>
    </p:spTree>
    <p:extLst>
      <p:ext uri="{BB962C8B-B14F-4D97-AF65-F5344CB8AC3E}">
        <p14:creationId xmlns:p14="http://schemas.microsoft.com/office/powerpoint/2010/main" val="3150950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1.3 Données </a:t>
            </a:r>
            <a:r>
              <a:rPr lang="fr-FR" dirty="0" err="1"/>
              <a:t>pre-existantes</a:t>
            </a:r>
            <a:endParaRPr lang="fr-FR" dirty="0"/>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39" name="ZoneTexte 38">
            <a:extLst>
              <a:ext uri="{FF2B5EF4-FFF2-40B4-BE49-F238E27FC236}">
                <a16:creationId xmlns:a16="http://schemas.microsoft.com/office/drawing/2014/main" id="{2CF4878C-D77F-457F-B5BD-C5A6396EC3A5}"/>
              </a:ext>
            </a:extLst>
          </p:cNvPr>
          <p:cNvSpPr txBox="1"/>
          <p:nvPr/>
        </p:nvSpPr>
        <p:spPr>
          <a:xfrm>
            <a:off x="1907705" y="1080000"/>
            <a:ext cx="690102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spcAft>
                <a:spcPts val="0"/>
              </a:spcAft>
              <a:buClrTx/>
              <a:buFont typeface="Wingdings" panose="05000000000000000000" pitchFamily="2" charset="2"/>
              <a:buChar char="§"/>
              <a:defRPr/>
            </a:pPr>
            <a:r>
              <a:rPr lang="fr-FR" sz="2400" dirty="0">
                <a:solidFill>
                  <a:srgbClr val="CC6600"/>
                </a:solidFill>
                <a:latin typeface="Arial"/>
              </a:rPr>
              <a:t>Utilisez-vous des données préexistantes ? </a:t>
            </a:r>
            <a:endParaRPr lang="fr-FR" sz="2400" dirty="0">
              <a:solidFill>
                <a:schemeClr val="tx1"/>
              </a:solidFill>
              <a:latin typeface="Arial"/>
            </a:endParaRPr>
          </a:p>
        </p:txBody>
      </p:sp>
      <p:grpSp>
        <p:nvGrpSpPr>
          <p:cNvPr id="29" name="Groupe 28">
            <a:extLst>
              <a:ext uri="{FF2B5EF4-FFF2-40B4-BE49-F238E27FC236}">
                <a16:creationId xmlns:a16="http://schemas.microsoft.com/office/drawing/2014/main" id="{5879D5FF-4E12-4AD6-AC83-72AB864DE449}"/>
              </a:ext>
            </a:extLst>
          </p:cNvPr>
          <p:cNvGrpSpPr/>
          <p:nvPr/>
        </p:nvGrpSpPr>
        <p:grpSpPr>
          <a:xfrm>
            <a:off x="2880000" y="5733256"/>
            <a:ext cx="2308556" cy="430887"/>
            <a:chOff x="854938" y="5574686"/>
            <a:chExt cx="2308556" cy="430887"/>
          </a:xfrm>
        </p:grpSpPr>
        <p:sp>
          <p:nvSpPr>
            <p:cNvPr id="31" name="ZoneTexte 30">
              <a:extLst>
                <a:ext uri="{FF2B5EF4-FFF2-40B4-BE49-F238E27FC236}">
                  <a16:creationId xmlns:a16="http://schemas.microsoft.com/office/drawing/2014/main" id="{A33CC8ED-BBD9-46C2-A0AB-78CD64C21036}"/>
                </a:ext>
              </a:extLst>
            </p:cNvPr>
            <p:cNvSpPr txBox="1"/>
            <p:nvPr/>
          </p:nvSpPr>
          <p:spPr>
            <a:xfrm>
              <a:off x="1502462" y="5574686"/>
              <a:ext cx="1661032" cy="430887"/>
            </a:xfrm>
            <a:prstGeom prst="rect">
              <a:avLst/>
            </a:prstGeom>
            <a:noFill/>
          </p:spPr>
          <p:txBody>
            <a:bodyPr wrap="none" rtlCol="0">
              <a:spAutoFit/>
            </a:bodyPr>
            <a:lstStyle/>
            <a:p>
              <a:r>
                <a:rPr lang="fr-FR" sz="2200" b="1" dirty="0">
                  <a:solidFill>
                    <a:srgbClr val="0070C0"/>
                  </a:solidFill>
                </a:rPr>
                <a:t>10 minutes</a:t>
              </a:r>
            </a:p>
          </p:txBody>
        </p:sp>
        <p:sp>
          <p:nvSpPr>
            <p:cNvPr id="32" name="Flèche : droite 31">
              <a:extLst>
                <a:ext uri="{FF2B5EF4-FFF2-40B4-BE49-F238E27FC236}">
                  <a16:creationId xmlns:a16="http://schemas.microsoft.com/office/drawing/2014/main" id="{EAC8AF1B-9B92-4034-B193-055E93829AB6}"/>
                </a:ext>
              </a:extLst>
            </p:cNvPr>
            <p:cNvSpPr/>
            <p:nvPr/>
          </p:nvSpPr>
          <p:spPr>
            <a:xfrm>
              <a:off x="854938" y="5655171"/>
              <a:ext cx="607023" cy="24565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dirty="0"/>
            </a:p>
          </p:txBody>
        </p:sp>
      </p:grpSp>
      <p:sp>
        <p:nvSpPr>
          <p:cNvPr id="13" name="ZoneTexte 12">
            <a:extLst>
              <a:ext uri="{FF2B5EF4-FFF2-40B4-BE49-F238E27FC236}">
                <a16:creationId xmlns:a16="http://schemas.microsoft.com/office/drawing/2014/main" id="{660D72BD-677C-4F61-88A8-9AAFFBF7D042}"/>
              </a:ext>
            </a:extLst>
          </p:cNvPr>
          <p:cNvSpPr txBox="1"/>
          <p:nvPr/>
        </p:nvSpPr>
        <p:spPr>
          <a:xfrm>
            <a:off x="755576" y="2348880"/>
            <a:ext cx="8208911" cy="258532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buNone/>
            </a:pPr>
            <a:r>
              <a:rPr kumimoji="0" lang="fr-FR" sz="2000" b="1" i="0" u="none" strike="noStrike" kern="1200" cap="none" spc="0" normalizeH="0" baseline="0" noProof="0" dirty="0">
                <a:ln>
                  <a:noFill/>
                </a:ln>
                <a:solidFill>
                  <a:schemeClr val="tx1"/>
                </a:solidFill>
                <a:effectLst/>
                <a:uLnTx/>
                <a:uFillTx/>
              </a:rPr>
              <a:t>Si « Oui » : précisez:</a:t>
            </a:r>
          </a:p>
          <a:p>
            <a:pPr marL="268288" lvl="2">
              <a:spcBef>
                <a:spcPts val="600"/>
              </a:spcBef>
              <a:spcAft>
                <a:spcPts val="600"/>
              </a:spcAft>
              <a:buFont typeface="Arial" panose="020B0604020202020204" pitchFamily="34" charset="0"/>
              <a:buChar char="•"/>
            </a:pPr>
            <a:r>
              <a:rPr kumimoji="0" lang="fr-FR" sz="2000" b="0" i="0" u="none" strike="noStrike" kern="1200" cap="none" spc="0" normalizeH="0" baseline="0" noProof="0" dirty="0">
                <a:ln>
                  <a:noFill/>
                </a:ln>
                <a:solidFill>
                  <a:schemeClr val="tx1"/>
                </a:solidFill>
                <a:effectLst/>
                <a:uLnTx/>
                <a:uFillTx/>
              </a:rPr>
              <a:t> </a:t>
            </a:r>
            <a:r>
              <a:rPr kumimoji="0" lang="fr-FR" b="0" i="0" u="none" strike="noStrike" kern="1200" cap="none" spc="0" normalizeH="0" baseline="0" noProof="0" dirty="0">
                <a:ln>
                  <a:noFill/>
                </a:ln>
                <a:solidFill>
                  <a:schemeClr val="tx1"/>
                </a:solidFill>
                <a:effectLst/>
                <a:uLnTx/>
                <a:uFillTx/>
              </a:rPr>
              <a:t>Types de données, </a:t>
            </a:r>
          </a:p>
          <a:p>
            <a:pPr marL="268288" lvl="2">
              <a:spcBef>
                <a:spcPts val="600"/>
              </a:spcBef>
              <a:spcAft>
                <a:spcPts val="600"/>
              </a:spcAft>
              <a:buFont typeface="Arial" panose="020B0604020202020204" pitchFamily="34" charset="0"/>
              <a:buChar char="•"/>
            </a:pPr>
            <a:r>
              <a:rPr kumimoji="0" lang="fr-FR" b="0" i="0" u="none" strike="noStrike" kern="1200" cap="none" spc="0" normalizeH="0" baseline="0" noProof="0" dirty="0">
                <a:ln>
                  <a:noFill/>
                </a:ln>
                <a:solidFill>
                  <a:schemeClr val="tx1"/>
                </a:solidFill>
                <a:effectLst/>
                <a:uLnTx/>
                <a:uFillTx/>
              </a:rPr>
              <a:t> Sources des données</a:t>
            </a:r>
          </a:p>
          <a:p>
            <a:pPr marL="268288" lvl="2">
              <a:spcBef>
                <a:spcPts val="600"/>
              </a:spcBef>
              <a:spcAft>
                <a:spcPts val="600"/>
              </a:spcAft>
              <a:buFont typeface="Arial" panose="020B0604020202020204" pitchFamily="34" charset="0"/>
              <a:buChar char="•"/>
            </a:pPr>
            <a:r>
              <a:rPr lang="fr-FR" dirty="0">
                <a:solidFill>
                  <a:schemeClr val="tx1"/>
                </a:solidFill>
              </a:rPr>
              <a:t> Droits de réutilisation:  </a:t>
            </a:r>
          </a:p>
          <a:p>
            <a:pPr marL="725488" lvl="3">
              <a:spcBef>
                <a:spcPts val="600"/>
              </a:spcBef>
              <a:spcAft>
                <a:spcPts val="600"/>
              </a:spcAft>
              <a:buFont typeface="Arial" panose="020B0604020202020204" pitchFamily="34" charset="0"/>
              <a:buChar char="•"/>
            </a:pPr>
            <a:r>
              <a:rPr lang="fr-FR" dirty="0">
                <a:solidFill>
                  <a:schemeClr val="tx1"/>
                </a:solidFill>
              </a:rPr>
              <a:t> les données sont-elles librement réutilisables ? ou sous conditions ? </a:t>
            </a:r>
          </a:p>
          <a:p>
            <a:pPr marL="725488" lvl="3">
              <a:spcBef>
                <a:spcPts val="600"/>
              </a:spcBef>
              <a:spcAft>
                <a:spcPts val="600"/>
              </a:spcAft>
              <a:buFont typeface="Arial" panose="020B0604020202020204" pitchFamily="34" charset="0"/>
              <a:buChar char="•"/>
            </a:pPr>
            <a:r>
              <a:rPr lang="fr-FR" dirty="0">
                <a:solidFill>
                  <a:schemeClr val="tx1"/>
                </a:solidFill>
              </a:rPr>
              <a:t> sont-elles sous licence, droits d’auteurs, …? </a:t>
            </a:r>
            <a:endParaRPr kumimoji="0" lang="fr-FR" sz="2000" b="0" i="0" u="none" strike="noStrike" kern="1200" cap="none" spc="0" normalizeH="0" baseline="0" noProof="0" dirty="0">
              <a:ln>
                <a:noFill/>
              </a:ln>
              <a:solidFill>
                <a:schemeClr val="tx1"/>
              </a:solidFill>
              <a:effectLst/>
              <a:uLnTx/>
              <a:uFillTx/>
            </a:endParaRPr>
          </a:p>
        </p:txBody>
      </p:sp>
      <p:pic>
        <p:nvPicPr>
          <p:cNvPr id="12" name="Image 11">
            <a:extLst>
              <a:ext uri="{FF2B5EF4-FFF2-40B4-BE49-F238E27FC236}">
                <a16:creationId xmlns:a16="http://schemas.microsoft.com/office/drawing/2014/main" id="{A4E83523-BCEF-4987-8D04-7309CFDE7DAE}"/>
              </a:ext>
            </a:extLst>
          </p:cNvPr>
          <p:cNvPicPr>
            <a:picLocks noChangeAspect="1"/>
          </p:cNvPicPr>
          <p:nvPr/>
        </p:nvPicPr>
        <p:blipFill>
          <a:blip r:embed="rId4"/>
          <a:stretch>
            <a:fillRect/>
          </a:stretch>
        </p:blipFill>
        <p:spPr>
          <a:xfrm>
            <a:off x="467544" y="1080000"/>
            <a:ext cx="1457070" cy="1103472"/>
          </a:xfrm>
          <a:prstGeom prst="rect">
            <a:avLst/>
          </a:prstGeom>
        </p:spPr>
      </p:pic>
    </p:spTree>
    <p:extLst>
      <p:ext uri="{BB962C8B-B14F-4D97-AF65-F5344CB8AC3E}">
        <p14:creationId xmlns:p14="http://schemas.microsoft.com/office/powerpoint/2010/main" val="195671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2228B5D7-1DBA-435D-9719-C0147C9ED887}"/>
              </a:ext>
            </a:extLst>
          </p:cNvPr>
          <p:cNvPicPr>
            <a:picLocks noChangeAspect="1"/>
          </p:cNvPicPr>
          <p:nvPr/>
        </p:nvPicPr>
        <p:blipFill>
          <a:blip r:embed="rId3"/>
          <a:stretch>
            <a:fillRect/>
          </a:stretch>
        </p:blipFill>
        <p:spPr>
          <a:xfrm>
            <a:off x="8172530" y="6445161"/>
            <a:ext cx="917761" cy="323302"/>
          </a:xfrm>
          <a:prstGeom prst="rect">
            <a:avLst/>
          </a:prstGeom>
        </p:spPr>
      </p:pic>
      <p:sp>
        <p:nvSpPr>
          <p:cNvPr id="6" name="Espace réservé du contenu 2"/>
          <p:cNvSpPr>
            <a:spLocks noGrp="1"/>
          </p:cNvSpPr>
          <p:nvPr>
            <p:ph idx="1"/>
          </p:nvPr>
        </p:nvSpPr>
        <p:spPr>
          <a:xfrm>
            <a:off x="5203769" y="6407297"/>
            <a:ext cx="917762" cy="323302"/>
          </a:xfrm>
        </p:spPr>
        <p:txBody>
          <a:bodyPr>
            <a:noAutofit/>
          </a:bodyPr>
          <a:lstStyle/>
          <a:p>
            <a:pPr marL="179387" indent="0">
              <a:spcBef>
                <a:spcPts val="200"/>
              </a:spcBef>
              <a:buClr>
                <a:srgbClr val="FF66FF"/>
              </a:buClr>
              <a:buNone/>
            </a:pPr>
            <a:r>
              <a:rPr lang="fr-FR" sz="2000" dirty="0">
                <a:solidFill>
                  <a:schemeClr val="bg1"/>
                </a:solidFill>
                <a:cs typeface="Arial" panose="020B0604020202020204" pitchFamily="34" charset="0"/>
              </a:rPr>
              <a:t>B</a:t>
            </a:r>
          </a:p>
        </p:txBody>
      </p:sp>
      <p:grpSp>
        <p:nvGrpSpPr>
          <p:cNvPr id="3" name="Groupe 2">
            <a:extLst>
              <a:ext uri="{FF2B5EF4-FFF2-40B4-BE49-F238E27FC236}">
                <a16:creationId xmlns:a16="http://schemas.microsoft.com/office/drawing/2014/main" id="{92B70194-B594-4F55-979A-1005CD3B8735}"/>
              </a:ext>
            </a:extLst>
          </p:cNvPr>
          <p:cNvGrpSpPr/>
          <p:nvPr/>
        </p:nvGrpSpPr>
        <p:grpSpPr>
          <a:xfrm>
            <a:off x="539998" y="1080000"/>
            <a:ext cx="8410405" cy="2573801"/>
            <a:chOff x="539998" y="2062009"/>
            <a:chExt cx="8410405" cy="2573801"/>
          </a:xfrm>
        </p:grpSpPr>
        <p:grpSp>
          <p:nvGrpSpPr>
            <p:cNvPr id="12" name="Groupe 11">
              <a:extLst>
                <a:ext uri="{FF2B5EF4-FFF2-40B4-BE49-F238E27FC236}">
                  <a16:creationId xmlns:a16="http://schemas.microsoft.com/office/drawing/2014/main" id="{1CFFA9D3-3082-40BC-AA61-C545F8125C39}"/>
                </a:ext>
              </a:extLst>
            </p:cNvPr>
            <p:cNvGrpSpPr/>
            <p:nvPr/>
          </p:nvGrpSpPr>
          <p:grpSpPr>
            <a:xfrm>
              <a:off x="971600" y="2466793"/>
              <a:ext cx="7978803" cy="2169017"/>
              <a:chOff x="953441" y="2381015"/>
              <a:chExt cx="7978803" cy="2169017"/>
            </a:xfrm>
          </p:grpSpPr>
          <p:sp>
            <p:nvSpPr>
              <p:cNvPr id="30" name="ZoneTexte 29">
                <a:extLst>
                  <a:ext uri="{FF2B5EF4-FFF2-40B4-BE49-F238E27FC236}">
                    <a16:creationId xmlns:a16="http://schemas.microsoft.com/office/drawing/2014/main" id="{1B96E733-E78F-4439-84C2-23FAEAF69CBC}"/>
                  </a:ext>
                </a:extLst>
              </p:cNvPr>
              <p:cNvSpPr txBox="1"/>
              <p:nvPr/>
            </p:nvSpPr>
            <p:spPr>
              <a:xfrm>
                <a:off x="953441" y="2381015"/>
                <a:ext cx="7978803"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just"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fr-FR" sz="2200" b="0" i="0" u="none" strike="noStrike" kern="1200" cap="none" spc="0" normalizeH="0" baseline="0" noProof="0" dirty="0">
                    <a:ln>
                      <a:noFill/>
                    </a:ln>
                    <a:solidFill>
                      <a:prstClr val="black"/>
                    </a:solidFill>
                    <a:effectLst/>
                    <a:uLnTx/>
                    <a:uFillTx/>
                    <a:latin typeface="Arial"/>
                    <a:cs typeface="Times New Roman"/>
                  </a:rPr>
                  <a:t>Constat : Trop peu de données accessibles et réutilisables</a:t>
                </a:r>
              </a:p>
            </p:txBody>
          </p:sp>
          <p:sp>
            <p:nvSpPr>
              <p:cNvPr id="36" name="Explosion : 14 points 35">
                <a:extLst>
                  <a:ext uri="{FF2B5EF4-FFF2-40B4-BE49-F238E27FC236}">
                    <a16:creationId xmlns:a16="http://schemas.microsoft.com/office/drawing/2014/main" id="{F028A1CB-BAD0-4F05-A208-D09F8A20B474}"/>
                  </a:ext>
                </a:extLst>
              </p:cNvPr>
              <p:cNvSpPr/>
              <p:nvPr/>
            </p:nvSpPr>
            <p:spPr>
              <a:xfrm>
                <a:off x="3661110" y="2741055"/>
                <a:ext cx="3048999" cy="1808977"/>
              </a:xfrm>
              <a:prstGeom prst="irregularSeal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a:ea typeface="+mn-ea"/>
                    <a:cs typeface="+mn-cs"/>
                  </a:rPr>
                  <a:t>Perte</a:t>
                </a:r>
                <a:r>
                  <a:rPr kumimoji="0" lang="en-US" sz="1600" b="1" i="1" u="none" strike="noStrike" kern="1200" cap="none" spc="0" normalizeH="0" baseline="0" noProof="0" dirty="0">
                    <a:ln>
                      <a:noFill/>
                    </a:ln>
                    <a:solidFill>
                      <a:prstClr val="white"/>
                    </a:solidFill>
                    <a:effectLst/>
                    <a:uLnTx/>
                    <a:uFillTx/>
                    <a:latin typeface="Arial"/>
                    <a:ea typeface="+mn-ea"/>
                    <a:cs typeface="+mn-cs"/>
                  </a:rPr>
                  <a:t> 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a:ea typeface="+mn-ea"/>
                    <a:cs typeface="+mn-cs"/>
                  </a:rPr>
                  <a:t>10 milliards d’€ / an</a:t>
                </a:r>
                <a:endParaRPr kumimoji="0" lang="fr-FR" sz="1600" b="1" i="0" u="none" strike="noStrike" kern="1200" cap="none" spc="0" normalizeH="0" baseline="0" noProof="0" dirty="0">
                  <a:ln>
                    <a:noFill/>
                  </a:ln>
                  <a:solidFill>
                    <a:prstClr val="white"/>
                  </a:solidFill>
                  <a:effectLst/>
                  <a:uLnTx/>
                  <a:uFillTx/>
                  <a:latin typeface="Arial"/>
                  <a:ea typeface="+mn-ea"/>
                  <a:cs typeface="+mn-cs"/>
                </a:endParaRPr>
              </a:p>
            </p:txBody>
          </p:sp>
          <p:pic>
            <p:nvPicPr>
              <p:cNvPr id="37" name="Image 36">
                <a:extLst>
                  <a:ext uri="{FF2B5EF4-FFF2-40B4-BE49-F238E27FC236}">
                    <a16:creationId xmlns:a16="http://schemas.microsoft.com/office/drawing/2014/main" id="{F0151622-0FB9-4440-A3F4-6F3CC350D797}"/>
                  </a:ext>
                </a:extLst>
              </p:cNvPr>
              <p:cNvPicPr>
                <a:picLocks noChangeAspect="1"/>
              </p:cNvPicPr>
              <p:nvPr/>
            </p:nvPicPr>
            <p:blipFill>
              <a:blip r:embed="rId4"/>
              <a:stretch>
                <a:fillRect/>
              </a:stretch>
            </p:blipFill>
            <p:spPr>
              <a:xfrm>
                <a:off x="1841060" y="2868521"/>
                <a:ext cx="993443" cy="1549772"/>
              </a:xfrm>
              <a:prstGeom prst="rect">
                <a:avLst/>
              </a:prstGeom>
            </p:spPr>
          </p:pic>
        </p:grpSp>
        <p:sp>
          <p:nvSpPr>
            <p:cNvPr id="38" name="ZoneTexte 37">
              <a:extLst>
                <a:ext uri="{FF2B5EF4-FFF2-40B4-BE49-F238E27FC236}">
                  <a16:creationId xmlns:a16="http://schemas.microsoft.com/office/drawing/2014/main" id="{0DDF1579-D280-4AC0-A51C-9CE95B9E3E5A}"/>
                </a:ext>
              </a:extLst>
            </p:cNvPr>
            <p:cNvSpPr txBox="1"/>
            <p:nvPr/>
          </p:nvSpPr>
          <p:spPr>
            <a:xfrm>
              <a:off x="539998" y="2062009"/>
              <a:ext cx="7812890" cy="46166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3366FF"/>
                  </a:solidFill>
                  <a:effectLst/>
                  <a:uLnTx/>
                  <a:uFillTx/>
                  <a:latin typeface="Arial"/>
                  <a:ea typeface="+mn-ea"/>
                  <a:cs typeface="Times New Roman"/>
                </a:rPr>
                <a:t>Répond à la demande des financeurs</a:t>
              </a:r>
            </a:p>
          </p:txBody>
        </p:sp>
      </p:grpSp>
      <p:sp>
        <p:nvSpPr>
          <p:cNvPr id="60" name="ZoneTexte 59">
            <a:extLst>
              <a:ext uri="{FF2B5EF4-FFF2-40B4-BE49-F238E27FC236}">
                <a16:creationId xmlns:a16="http://schemas.microsoft.com/office/drawing/2014/main" id="{0C3FF21A-28D8-4FBF-B18D-B6C3F934542D}"/>
              </a:ext>
            </a:extLst>
          </p:cNvPr>
          <p:cNvSpPr txBox="1"/>
          <p:nvPr/>
        </p:nvSpPr>
        <p:spPr>
          <a:xfrm>
            <a:off x="1310718" y="3645024"/>
            <a:ext cx="7149714" cy="430887"/>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Incitation au </a:t>
            </a:r>
            <a:r>
              <a:rPr kumimoji="0" lang="fr-FR" sz="22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rPr>
              <a:t>partage et à la réutilisation </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des données</a:t>
            </a:r>
          </a:p>
        </p:txBody>
      </p:sp>
      <p:sp>
        <p:nvSpPr>
          <p:cNvPr id="19" name="Titre 1">
            <a:extLst>
              <a:ext uri="{FF2B5EF4-FFF2-40B4-BE49-F238E27FC236}">
                <a16:creationId xmlns:a16="http://schemas.microsoft.com/office/drawing/2014/main" id="{B456CD5E-2F6B-470F-A300-F6735D17C6F8}"/>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Pourquoi faire un PGD ?</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grpSp>
        <p:nvGrpSpPr>
          <p:cNvPr id="2" name="Groupe 1">
            <a:extLst>
              <a:ext uri="{FF2B5EF4-FFF2-40B4-BE49-F238E27FC236}">
                <a16:creationId xmlns:a16="http://schemas.microsoft.com/office/drawing/2014/main" id="{662E1355-8014-4615-96E7-F359BA47CDB6}"/>
              </a:ext>
            </a:extLst>
          </p:cNvPr>
          <p:cNvGrpSpPr/>
          <p:nvPr/>
        </p:nvGrpSpPr>
        <p:grpSpPr>
          <a:xfrm>
            <a:off x="539999" y="4149080"/>
            <a:ext cx="8410404" cy="1296144"/>
            <a:chOff x="539999" y="4149080"/>
            <a:chExt cx="8410404" cy="1296144"/>
          </a:xfrm>
        </p:grpSpPr>
        <p:sp>
          <p:nvSpPr>
            <p:cNvPr id="18" name="ZoneTexte 17">
              <a:extLst>
                <a:ext uri="{FF2B5EF4-FFF2-40B4-BE49-F238E27FC236}">
                  <a16:creationId xmlns:a16="http://schemas.microsoft.com/office/drawing/2014/main" id="{DE51979D-BA7C-4C20-A382-2B19BA33F9DE}"/>
                </a:ext>
              </a:extLst>
            </p:cNvPr>
            <p:cNvSpPr txBox="1"/>
            <p:nvPr/>
          </p:nvSpPr>
          <p:spPr>
            <a:xfrm>
              <a:off x="539999" y="4149080"/>
              <a:ext cx="8338843" cy="46166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3366FF"/>
                  </a:solidFill>
                  <a:effectLst/>
                  <a:uLnTx/>
                  <a:uFillTx/>
                  <a:latin typeface="Arial"/>
                  <a:ea typeface="+mn-ea"/>
                  <a:cs typeface="Times New Roman"/>
                </a:rPr>
                <a:t>Répond à un besoin de transparence et d’intégrité </a:t>
              </a:r>
            </a:p>
          </p:txBody>
        </p:sp>
        <p:sp>
          <p:nvSpPr>
            <p:cNvPr id="20" name="ZoneTexte 19">
              <a:extLst>
                <a:ext uri="{FF2B5EF4-FFF2-40B4-BE49-F238E27FC236}">
                  <a16:creationId xmlns:a16="http://schemas.microsoft.com/office/drawing/2014/main" id="{FFFB54DF-F11D-4117-A052-0B2D14400754}"/>
                </a:ext>
              </a:extLst>
            </p:cNvPr>
            <p:cNvSpPr txBox="1"/>
            <p:nvPr/>
          </p:nvSpPr>
          <p:spPr>
            <a:xfrm>
              <a:off x="971600" y="4598838"/>
              <a:ext cx="7978803" cy="8463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just"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fr-FR" sz="2200" b="0" i="0" u="none" strike="noStrike" kern="1200" cap="none" spc="0" normalizeH="0" baseline="0" noProof="0" dirty="0">
                  <a:ln>
                    <a:noFill/>
                  </a:ln>
                  <a:solidFill>
                    <a:prstClr val="black"/>
                  </a:solidFill>
                  <a:effectLst/>
                  <a:uLnTx/>
                  <a:uFillTx/>
                  <a:latin typeface="Arial"/>
                  <a:cs typeface="Times New Roman"/>
                </a:rPr>
                <a:t>Constat : Trop de fraudes, de manipulation de données</a:t>
              </a:r>
            </a:p>
            <a:p>
              <a:pPr marL="0" marR="0" lvl="0" indent="0" algn="just"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fr-FR" sz="2200" b="0" i="0" u="none" strike="noStrike" kern="1200" cap="none" spc="0" normalizeH="0" baseline="0" noProof="0" dirty="0">
                  <a:ln>
                    <a:noFill/>
                  </a:ln>
                  <a:solidFill>
                    <a:prstClr val="black"/>
                  </a:solidFill>
                  <a:effectLst/>
                  <a:uLnTx/>
                  <a:uFillTx/>
                  <a:latin typeface="Arial"/>
                  <a:cs typeface="Times New Roman"/>
                </a:rPr>
                <a:t>	    crise de reproductibilité des études publiées</a:t>
              </a:r>
            </a:p>
          </p:txBody>
        </p:sp>
      </p:grpSp>
      <p:sp>
        <p:nvSpPr>
          <p:cNvPr id="21" name="ZoneTexte 20">
            <a:extLst>
              <a:ext uri="{FF2B5EF4-FFF2-40B4-BE49-F238E27FC236}">
                <a16:creationId xmlns:a16="http://schemas.microsoft.com/office/drawing/2014/main" id="{0494BABE-8B1C-4543-85C9-654A75E5B38B}"/>
              </a:ext>
            </a:extLst>
          </p:cNvPr>
          <p:cNvSpPr txBox="1"/>
          <p:nvPr/>
        </p:nvSpPr>
        <p:spPr>
          <a:xfrm>
            <a:off x="1310719" y="5456323"/>
            <a:ext cx="7518405" cy="815608"/>
          </a:xfrm>
          <a:prstGeom prst="rect">
            <a:avLst/>
          </a:prstGeom>
          <a:noFill/>
        </p:spPr>
        <p:txBody>
          <a:bodyPr wrap="none" rtlCol="0">
            <a:spAutoFit/>
          </a:bodyPr>
          <a:lstStyle/>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à"/>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rPr>
              <a:t>Incitation aux </a:t>
            </a:r>
            <a:r>
              <a:rPr kumimoji="0" lang="fr-FR" sz="22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rPr>
              <a:t>bonnes pratiques de gestion des données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      (traçabilité, rigueur, qualité, fiabilité, responsabilité, ouverture)</a:t>
            </a:r>
          </a:p>
        </p:txBody>
      </p:sp>
    </p:spTree>
    <p:extLst>
      <p:ext uri="{BB962C8B-B14F-4D97-AF65-F5344CB8AC3E}">
        <p14:creationId xmlns:p14="http://schemas.microsoft.com/office/powerpoint/2010/main" val="34381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8" name="Image 7">
            <a:extLst>
              <a:ext uri="{FF2B5EF4-FFF2-40B4-BE49-F238E27FC236}">
                <a16:creationId xmlns:a16="http://schemas.microsoft.com/office/drawing/2014/main" id="{DF4AF98F-A342-40AF-A086-7EC839D01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560" y="44624"/>
            <a:ext cx="931943" cy="936104"/>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5"/>
          <a:stretch>
            <a:fillRect/>
          </a:stretch>
        </p:blipFill>
        <p:spPr>
          <a:xfrm>
            <a:off x="2555776" y="1714500"/>
            <a:ext cx="3730724" cy="3730724"/>
          </a:xfrm>
          <a:prstGeom prst="rect">
            <a:avLst/>
          </a:prstGeom>
        </p:spPr>
      </p:pic>
      <p:sp>
        <p:nvSpPr>
          <p:cNvPr id="9" name="Titre 1">
            <a:extLst>
              <a:ext uri="{FF2B5EF4-FFF2-40B4-BE49-F238E27FC236}">
                <a16:creationId xmlns:a16="http://schemas.microsoft.com/office/drawing/2014/main" id="{4AEA2634-A928-4E92-9964-074B18EAB6A9}"/>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1.3 Données </a:t>
            </a:r>
            <a:r>
              <a:rPr lang="fr-FR" dirty="0" err="1"/>
              <a:t>pre-existantes</a:t>
            </a:r>
            <a:endParaRPr lang="fr-FR" dirty="0"/>
          </a:p>
        </p:txBody>
      </p:sp>
    </p:spTree>
    <p:extLst>
      <p:ext uri="{BB962C8B-B14F-4D97-AF65-F5344CB8AC3E}">
        <p14:creationId xmlns:p14="http://schemas.microsoft.com/office/powerpoint/2010/main" val="75611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874190" y="1831276"/>
            <a:ext cx="7992888" cy="3195447"/>
          </a:xfrm>
        </p:spPr>
        <p:txBody>
          <a:bodyPr>
            <a:noAutofit/>
          </a:bodyPr>
          <a:lstStyle/>
          <a:p>
            <a:pPr>
              <a:spcBef>
                <a:spcPts val="600"/>
              </a:spcBef>
              <a:spcAft>
                <a:spcPts val="600"/>
              </a:spcAft>
              <a:buClr>
                <a:schemeClr val="accent2">
                  <a:lumMod val="60000"/>
                  <a:lumOff val="40000"/>
                </a:schemeClr>
              </a:buClr>
              <a:buFont typeface="Wingdings" panose="05000000000000000000" pitchFamily="2" charset="2"/>
              <a:buAutoNum type="arabicPeriod"/>
            </a:pPr>
            <a:r>
              <a:rPr lang="fr-FR" sz="2400" b="1" dirty="0">
                <a:solidFill>
                  <a:srgbClr val="0066FF"/>
                </a:solidFill>
                <a:cs typeface="Arial" panose="020B0604020202020204" pitchFamily="34" charset="0"/>
              </a:rPr>
              <a:t>Description des données</a:t>
            </a:r>
          </a:p>
          <a:p>
            <a:pPr>
              <a:spcBef>
                <a:spcPts val="600"/>
              </a:spcBef>
              <a:spcAft>
                <a:spcPts val="600"/>
              </a:spcAft>
              <a:buClr>
                <a:schemeClr val="accent2">
                  <a:lumMod val="60000"/>
                  <a:lumOff val="40000"/>
                </a:schemeClr>
              </a:buClr>
              <a:buAutoNum type="arabicPeriod"/>
            </a:pPr>
            <a:r>
              <a:rPr lang="fr-FR" sz="2400" b="1" dirty="0">
                <a:solidFill>
                  <a:srgbClr val="FF66FF"/>
                </a:solidFill>
                <a:cs typeface="Arial" panose="020B0604020202020204" pitchFamily="34" charset="0"/>
              </a:rPr>
              <a:t>Documentation et qualité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Stockage et sauvegarde</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Exigences légales et éthiques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Partage des données</a:t>
            </a:r>
          </a:p>
          <a:p>
            <a:pPr>
              <a:spcBef>
                <a:spcPts val="600"/>
              </a:spcBef>
              <a:spcAft>
                <a:spcPts val="600"/>
              </a:spcAft>
              <a:buClr>
                <a:schemeClr val="accent2">
                  <a:lumMod val="60000"/>
                  <a:lumOff val="40000"/>
                </a:schemeClr>
              </a:buClr>
              <a:buAutoNum type="arabicPeriod"/>
            </a:pPr>
            <a:r>
              <a:rPr lang="fr-FR" sz="2400" b="1" dirty="0">
                <a:solidFill>
                  <a:srgbClr val="0066FF"/>
                </a:solidFill>
                <a:cs typeface="Arial" panose="020B0604020202020204" pitchFamily="34" charset="0"/>
              </a:rPr>
              <a:t>Responsabilités et ressources</a:t>
            </a:r>
          </a:p>
          <a:p>
            <a:pPr>
              <a:spcBef>
                <a:spcPts val="600"/>
              </a:spcBef>
              <a:spcAft>
                <a:spcPts val="600"/>
              </a:spcAft>
              <a:buClr>
                <a:schemeClr val="accent2">
                  <a:lumMod val="60000"/>
                  <a:lumOff val="40000"/>
                </a:schemeClr>
              </a:buClr>
              <a:buAutoNum type="arabicPeriod"/>
            </a:pPr>
            <a:endParaRPr lang="fr-FR" sz="2400" b="1" dirty="0">
              <a:solidFill>
                <a:srgbClr val="0066FF"/>
              </a:solidFill>
              <a:cs typeface="Arial" panose="020B0604020202020204" pitchFamily="34" charset="0"/>
            </a:endParaRPr>
          </a:p>
        </p:txBody>
      </p:sp>
      <p:pic>
        <p:nvPicPr>
          <p:cNvPr id="5" name="Image 4">
            <a:extLst>
              <a:ext uri="{FF2B5EF4-FFF2-40B4-BE49-F238E27FC236}">
                <a16:creationId xmlns:a16="http://schemas.microsoft.com/office/drawing/2014/main" id="{8003F497-DE7B-4ACA-993F-E02498675CE4}"/>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941B5335-F2AD-476B-BC5F-9259B44D87C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Contenu d’un PGD</a:t>
            </a:r>
          </a:p>
        </p:txBody>
      </p:sp>
    </p:spTree>
    <p:extLst>
      <p:ext uri="{BB962C8B-B14F-4D97-AF65-F5344CB8AC3E}">
        <p14:creationId xmlns:p14="http://schemas.microsoft.com/office/powerpoint/2010/main" val="153656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rPr>
              <a:t>2. Documentation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520535" cy="307776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457200" rtl="0" eaLnBrk="1" fontAlgn="auto" latinLnBrk="0" hangingPunct="1">
              <a:lnSpc>
                <a:spcPct val="150000"/>
              </a:lnSpc>
              <a:spcBef>
                <a:spcPts val="600"/>
              </a:spcBef>
              <a:buClrTx/>
              <a:buSzTx/>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Cette partie du</a:t>
            </a:r>
            <a:r>
              <a:rPr kumimoji="0" lang="fr-FR" sz="2400" b="0" i="0" u="none" strike="noStrike" kern="1200" cap="none" spc="0" normalizeH="0" noProof="0" dirty="0">
                <a:ln>
                  <a:noFill/>
                </a:ln>
                <a:solidFill>
                  <a:srgbClr val="0066FF"/>
                </a:solidFill>
                <a:effectLst/>
                <a:uLnTx/>
                <a:uFillTx/>
                <a:latin typeface="Arial"/>
                <a:cs typeface="Times New Roman"/>
              </a:rPr>
              <a:t> PGD concerne 4 points:</a:t>
            </a:r>
            <a:endParaRPr kumimoji="0" lang="fr-FR" sz="2400" b="0" i="0" u="none" strike="noStrike" kern="1200" cap="none" spc="0" normalizeH="0" baseline="0" noProof="0" dirty="0">
              <a:ln>
                <a:noFill/>
              </a:ln>
              <a:solidFill>
                <a:srgbClr val="0066FF"/>
              </a:solidFill>
              <a:effectLst/>
              <a:uLnTx/>
              <a:uFillTx/>
              <a:latin typeface="Arial"/>
              <a:cs typeface="Times New Roman"/>
            </a:endParaRPr>
          </a:p>
          <a:p>
            <a:pPr marL="896938" marR="0" lvl="2" indent="-457200" algn="just" defTabSz="457200" fontAlgn="auto">
              <a:spcBef>
                <a:spcPts val="600"/>
              </a:spcBef>
              <a:spcAft>
                <a:spcPts val="600"/>
              </a:spcAft>
              <a:buClrTx/>
              <a:buSzTx/>
              <a:buFont typeface="+mj-lt"/>
              <a:buAutoNum type="arabicPeriod"/>
              <a:tabLst/>
              <a:defRPr/>
            </a:pPr>
            <a:r>
              <a:rPr lang="fr-FR" sz="2400" dirty="0">
                <a:solidFill>
                  <a:schemeClr val="tx1"/>
                </a:solidFill>
                <a:cs typeface="Times New Roman"/>
              </a:rPr>
              <a:t>La documentation qui accompagnera vos données</a:t>
            </a:r>
          </a:p>
          <a:p>
            <a:pPr marL="896938" lvl="2" indent="-457200" algn="just" defTabSz="457200">
              <a:spcBef>
                <a:spcPts val="600"/>
              </a:spcBef>
              <a:spcAft>
                <a:spcPts val="600"/>
              </a:spcAft>
              <a:buClrTx/>
              <a:buFont typeface="+mj-lt"/>
              <a:buAutoNum type="arabicPeriod"/>
              <a:defRPr/>
            </a:pPr>
            <a:r>
              <a:rPr lang="fr-FR" sz="2400" dirty="0">
                <a:solidFill>
                  <a:schemeClr val="tx1"/>
                </a:solidFill>
                <a:cs typeface="Times New Roman"/>
              </a:rPr>
              <a:t>Les métadonnées scientifiques décrivant vos données </a:t>
            </a:r>
          </a:p>
          <a:p>
            <a:pPr marL="896938" lvl="2" indent="-457200" algn="just" defTabSz="457200">
              <a:spcBef>
                <a:spcPts val="600"/>
              </a:spcBef>
              <a:spcAft>
                <a:spcPts val="600"/>
              </a:spcAft>
              <a:buClrTx/>
              <a:buFont typeface="+mj-lt"/>
              <a:buAutoNum type="arabicPeriod"/>
              <a:defRPr/>
            </a:pPr>
            <a:r>
              <a:rPr lang="fr-FR" sz="2400" dirty="0">
                <a:solidFill>
                  <a:schemeClr val="tx1"/>
                </a:solidFill>
                <a:cs typeface="Times New Roman"/>
              </a:rPr>
              <a:t>Les fichiers : </a:t>
            </a:r>
            <a:r>
              <a:rPr lang="fr-FR" sz="2200" dirty="0">
                <a:solidFill>
                  <a:schemeClr val="tx1"/>
                </a:solidFill>
                <a:cs typeface="Times New Roman"/>
              </a:rPr>
              <a:t>formats, organisation, conventions de nommage, contrôle de version,…</a:t>
            </a:r>
          </a:p>
          <a:p>
            <a:pPr marL="896938" lvl="2" indent="-457200" algn="just" defTabSz="457200">
              <a:spcBef>
                <a:spcPts val="600"/>
              </a:spcBef>
              <a:spcAft>
                <a:spcPts val="600"/>
              </a:spcAft>
              <a:buFont typeface="+mj-lt"/>
              <a:buAutoNum type="arabicPeriod" startAt="3"/>
              <a:defRPr/>
            </a:pPr>
            <a:r>
              <a:rPr lang="fr-FR" sz="2400" dirty="0">
                <a:solidFill>
                  <a:prstClr val="black"/>
                </a:solidFill>
                <a:cs typeface="Times New Roman"/>
              </a:rPr>
              <a:t>Les mesures de contrôle qualité</a:t>
            </a:r>
            <a:endParaRPr lang="fr-FR" sz="2200" dirty="0">
              <a:solidFill>
                <a:schemeClr val="tx1"/>
              </a:solidFill>
              <a:cs typeface="Times New Roman"/>
            </a:endParaRPr>
          </a:p>
        </p:txBody>
      </p:sp>
      <p:grpSp>
        <p:nvGrpSpPr>
          <p:cNvPr id="8" name="Groupe 7">
            <a:extLst>
              <a:ext uri="{FF2B5EF4-FFF2-40B4-BE49-F238E27FC236}">
                <a16:creationId xmlns:a16="http://schemas.microsoft.com/office/drawing/2014/main" id="{E4CB83B0-BD09-4D13-9BF6-B29F019F8701}"/>
              </a:ext>
            </a:extLst>
          </p:cNvPr>
          <p:cNvGrpSpPr/>
          <p:nvPr/>
        </p:nvGrpSpPr>
        <p:grpSpPr>
          <a:xfrm>
            <a:off x="431805" y="4725144"/>
            <a:ext cx="8460675" cy="899157"/>
            <a:chOff x="827584" y="5622339"/>
            <a:chExt cx="7844192" cy="899157"/>
          </a:xfrm>
          <a:gradFill flip="none" rotWithShape="1">
            <a:gsLst>
              <a:gs pos="0">
                <a:srgbClr val="4F81BD">
                  <a:lumMod val="67000"/>
                </a:srgbClr>
              </a:gs>
              <a:gs pos="48000">
                <a:srgbClr val="4F81BD">
                  <a:lumMod val="97000"/>
                  <a:lumOff val="3000"/>
                </a:srgbClr>
              </a:gs>
              <a:gs pos="100000">
                <a:srgbClr val="4F81BD">
                  <a:lumMod val="60000"/>
                  <a:lumOff val="40000"/>
                </a:srgbClr>
              </a:gs>
            </a:gsLst>
            <a:lin ang="16200000" scaled="1"/>
            <a:tileRect/>
          </a:gradFill>
        </p:grpSpPr>
        <p:sp>
          <p:nvSpPr>
            <p:cNvPr id="13" name="ZoneTexte 12">
              <a:extLst>
                <a:ext uri="{FF2B5EF4-FFF2-40B4-BE49-F238E27FC236}">
                  <a16:creationId xmlns:a16="http://schemas.microsoft.com/office/drawing/2014/main" id="{95994E47-C628-42A9-94A1-6F57D1F31BD3}"/>
                </a:ext>
              </a:extLst>
            </p:cNvPr>
            <p:cNvSpPr txBox="1"/>
            <p:nvPr/>
          </p:nvSpPr>
          <p:spPr>
            <a:xfrm>
              <a:off x="1548118" y="5622339"/>
              <a:ext cx="7123658" cy="899157"/>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914400" eaLnBrk="1" fontAlgn="auto" latinLnBrk="0" hangingPunct="1">
                <a:lnSpc>
                  <a:spcPct val="114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ea typeface="+mn-ea"/>
                  <a:cs typeface="+mn-cs"/>
                </a:rPr>
                <a:t>+ documentation complète et + métadonnées enrichies</a:t>
              </a:r>
            </a:p>
            <a:p>
              <a:pPr marL="342900" marR="0" lvl="0" indent="-342900" defTabSz="914400" eaLnBrk="1" fontAlgn="auto" latinLnBrk="0" hangingPunct="1">
                <a:lnSpc>
                  <a:spcPct val="114000"/>
                </a:lnSpc>
                <a:spcBef>
                  <a:spcPts val="0"/>
                </a:spcBef>
                <a:spcAft>
                  <a:spcPts val="0"/>
                </a:spcAft>
                <a:buClrTx/>
                <a:buSzTx/>
                <a:buFont typeface="Wingdings" panose="05000000000000000000" pitchFamily="2" charset="2"/>
                <a:buChar char="à"/>
                <a:tabLst/>
                <a:defRPr/>
              </a:pPr>
              <a:r>
                <a:rPr kumimoji="0" lang="fr-FR" sz="2400" b="0" i="0" u="none" strike="noStrike" kern="0" cap="none" spc="0" normalizeH="0" baseline="0" noProof="0" dirty="0">
                  <a:ln>
                    <a:noFill/>
                  </a:ln>
                  <a:solidFill>
                    <a:prstClr val="white"/>
                  </a:solidFill>
                  <a:effectLst/>
                  <a:uLnTx/>
                  <a:uFillTx/>
                  <a:ea typeface="+mn-ea"/>
                  <a:cs typeface="+mn-cs"/>
                  <a:sym typeface="Wingdings" panose="05000000000000000000" pitchFamily="2" charset="2"/>
                </a:rPr>
                <a:t>+ vos données seront </a:t>
              </a:r>
              <a:r>
                <a:rPr kumimoji="0" lang="fr-FR" sz="2400" b="0" i="0" u="none" strike="noStrike" kern="0" cap="none" spc="0" normalizeH="0" baseline="0" noProof="0" dirty="0">
                  <a:ln>
                    <a:noFill/>
                  </a:ln>
                  <a:solidFill>
                    <a:prstClr val="white"/>
                  </a:solidFill>
                  <a:effectLst/>
                  <a:uLnTx/>
                  <a:uFillTx/>
                  <a:ea typeface="+mn-ea"/>
                  <a:cs typeface="+mn-cs"/>
                </a:rPr>
                <a:t>comprises et réutilisables</a:t>
              </a:r>
            </a:p>
          </p:txBody>
        </p:sp>
        <p:sp>
          <p:nvSpPr>
            <p:cNvPr id="14" name="Flèche droite 16">
              <a:extLst>
                <a:ext uri="{FF2B5EF4-FFF2-40B4-BE49-F238E27FC236}">
                  <a16:creationId xmlns:a16="http://schemas.microsoft.com/office/drawing/2014/main" id="{10313510-E7A9-441A-94D9-5DF7F0DBA59F}"/>
                </a:ext>
              </a:extLst>
            </p:cNvPr>
            <p:cNvSpPr/>
            <p:nvPr/>
          </p:nvSpPr>
          <p:spPr>
            <a:xfrm>
              <a:off x="827584" y="5763132"/>
              <a:ext cx="720080" cy="484632"/>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9" name="Image 8">
            <a:extLst>
              <a:ext uri="{FF2B5EF4-FFF2-40B4-BE49-F238E27FC236}">
                <a16:creationId xmlns:a16="http://schemas.microsoft.com/office/drawing/2014/main" id="{34518806-04DC-4F97-92CD-3694AF328238}"/>
              </a:ext>
            </a:extLst>
          </p:cNvPr>
          <p:cNvPicPr>
            <a:picLocks noChangeAspect="1"/>
          </p:cNvPicPr>
          <p:nvPr/>
        </p:nvPicPr>
        <p:blipFill>
          <a:blip r:embed="rId4"/>
          <a:stretch>
            <a:fillRect/>
          </a:stretch>
        </p:blipFill>
        <p:spPr>
          <a:xfrm>
            <a:off x="7907234" y="620688"/>
            <a:ext cx="1201270" cy="1084197"/>
          </a:xfrm>
          <a:prstGeom prst="rect">
            <a:avLst/>
          </a:prstGeom>
        </p:spPr>
      </p:pic>
    </p:spTree>
    <p:extLst>
      <p:ext uri="{BB962C8B-B14F-4D97-AF65-F5344CB8AC3E}">
        <p14:creationId xmlns:p14="http://schemas.microsoft.com/office/powerpoint/2010/main" val="1704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AAD1D7E-725C-4484-81DD-2097C32EDEC4}"/>
              </a:ext>
            </a:extLst>
          </p:cNvPr>
          <p:cNvSpPr txBox="1"/>
          <p:nvPr/>
        </p:nvSpPr>
        <p:spPr>
          <a:xfrm>
            <a:off x="540000" y="1080000"/>
            <a:ext cx="8290303" cy="4555093"/>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R="0" lvl="0" algn="l" defTabSz="457200" rtl="0" eaLnBrk="1" fontAlgn="auto" latinLnBrk="0" hangingPunct="1">
              <a:lnSpc>
                <a:spcPct val="100000"/>
              </a:lnSpc>
              <a:spcBef>
                <a:spcPct val="20000"/>
              </a:spcBef>
              <a:spcAft>
                <a:spcPts val="0"/>
              </a:spcAft>
              <a:buClr>
                <a:srgbClr val="E2007A"/>
              </a:buClr>
              <a:buSzTx/>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457200" rtl="0" eaLnBrk="1" fontAlgn="auto" latinLnBrk="0" hangingPunct="1">
              <a:lnSpc>
                <a:spcPct val="100000"/>
              </a:lnSpc>
              <a:spcBef>
                <a:spcPts val="1200"/>
              </a:spcBef>
              <a:spcAft>
                <a:spcPts val="0"/>
              </a:spcAft>
              <a:buClrTx/>
              <a:buSzTx/>
              <a:buFontTx/>
              <a:buNone/>
              <a:tabLst/>
              <a:defRPr/>
            </a:pPr>
            <a:r>
              <a:rPr lang="fr-FR" sz="2000" b="1" dirty="0">
                <a:solidFill>
                  <a:prstClr val="black"/>
                </a:solidFill>
                <a:latin typeface="Arial"/>
              </a:rPr>
              <a:t>	</a:t>
            </a:r>
            <a:endParaRPr kumimoji="0" lang="fr-FR" sz="2000" b="0" i="1" u="none" strike="noStrike" kern="1200" cap="none" spc="0" normalizeH="0" baseline="0" noProof="0" dirty="0">
              <a:ln>
                <a:noFill/>
              </a:ln>
              <a:solidFill>
                <a:prstClr val="black"/>
              </a:solidFill>
              <a:effectLst/>
              <a:uLnTx/>
              <a:uFillTx/>
              <a:ea typeface="+mn-ea"/>
              <a:cs typeface="+mn-cs"/>
            </a:endParaRPr>
          </a:p>
        </p:txBody>
      </p:sp>
      <p:grpSp>
        <p:nvGrpSpPr>
          <p:cNvPr id="15" name="Groupe 14">
            <a:extLst>
              <a:ext uri="{FF2B5EF4-FFF2-40B4-BE49-F238E27FC236}">
                <a16:creationId xmlns:a16="http://schemas.microsoft.com/office/drawing/2014/main" id="{778E0DFA-94BE-4C6B-B722-C7B8E337E395}"/>
              </a:ext>
            </a:extLst>
          </p:cNvPr>
          <p:cNvGrpSpPr/>
          <p:nvPr/>
        </p:nvGrpSpPr>
        <p:grpSpPr>
          <a:xfrm>
            <a:off x="689764" y="1699984"/>
            <a:ext cx="8315451" cy="5041384"/>
            <a:chOff x="894313" y="1833061"/>
            <a:chExt cx="8315451" cy="5041384"/>
          </a:xfrm>
        </p:grpSpPr>
        <p:grpSp>
          <p:nvGrpSpPr>
            <p:cNvPr id="16" name="Groupe 15">
              <a:extLst>
                <a:ext uri="{FF2B5EF4-FFF2-40B4-BE49-F238E27FC236}">
                  <a16:creationId xmlns:a16="http://schemas.microsoft.com/office/drawing/2014/main" id="{582F1004-7B43-4D03-8B6E-C5EB8424D82C}"/>
                </a:ext>
              </a:extLst>
            </p:cNvPr>
            <p:cNvGrpSpPr/>
            <p:nvPr/>
          </p:nvGrpSpPr>
          <p:grpSpPr>
            <a:xfrm>
              <a:off x="895701" y="1833061"/>
              <a:ext cx="8314063" cy="5041384"/>
              <a:chOff x="895701" y="1833061"/>
              <a:chExt cx="8314063" cy="5041384"/>
            </a:xfrm>
          </p:grpSpPr>
          <p:sp>
            <p:nvSpPr>
              <p:cNvPr id="18" name="ZoneTexte 17">
                <a:extLst>
                  <a:ext uri="{FF2B5EF4-FFF2-40B4-BE49-F238E27FC236}">
                    <a16:creationId xmlns:a16="http://schemas.microsoft.com/office/drawing/2014/main" id="{E92F3BC8-3B18-4D42-98B2-7C17A3DE1295}"/>
                  </a:ext>
                </a:extLst>
              </p:cNvPr>
              <p:cNvSpPr txBox="1"/>
              <p:nvPr/>
            </p:nvSpPr>
            <p:spPr>
              <a:xfrm>
                <a:off x="6248697" y="6659001"/>
                <a:ext cx="2961067" cy="21544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a:ea typeface="+mn-ea"/>
                    <a:cs typeface="+mn-cs"/>
                    <a:hlinkClick r:id="rId3">
                      <a:extLst>
                        <a:ext uri="{A12FA001-AC4F-418D-AE19-62706E023703}">
                          <ahyp:hlinkClr xmlns:ahyp="http://schemas.microsoft.com/office/drawing/2018/hyperlinkcolor" val="tx"/>
                        </a:ext>
                      </a:extLst>
                    </a:hlinkClick>
                  </a:rPr>
                  <a:t>Inspiré de </a:t>
                </a:r>
                <a:r>
                  <a:rPr kumimoji="0" lang="fr-FR" sz="800" b="0" i="0" u="none" strike="noStrike" kern="1200" cap="none" spc="0" normalizeH="0" baseline="0" noProof="0" dirty="0">
                    <a:ln>
                      <a:noFill/>
                    </a:ln>
                    <a:solidFill>
                      <a:prstClr val="black"/>
                    </a:solidFill>
                    <a:effectLst/>
                    <a:uLnTx/>
                    <a:uFillTx/>
                    <a:latin typeface="Arial"/>
                    <a:ea typeface="+mn-ea"/>
                    <a:cs typeface="+mn-cs"/>
                    <a:hlinkClick r:id="rId3"/>
                  </a:rPr>
                  <a:t>https://doranum.fr/enjeux-benefices/principes-fair/</a:t>
                </a:r>
                <a:r>
                  <a:rPr kumimoji="0" lang="fr-FR" sz="800" b="0" i="0" u="none" strike="noStrike" kern="1200" cap="none" spc="0" normalizeH="0" baseline="0" noProof="0" dirty="0">
                    <a:ln>
                      <a:noFill/>
                    </a:ln>
                    <a:solidFill>
                      <a:prstClr val="black"/>
                    </a:solidFill>
                    <a:effectLst/>
                    <a:uLnTx/>
                    <a:uFillTx/>
                    <a:latin typeface="Arial"/>
                    <a:ea typeface="+mn-ea"/>
                    <a:cs typeface="+mn-cs"/>
                  </a:rPr>
                  <a:t> </a:t>
                </a:r>
              </a:p>
            </p:txBody>
          </p:sp>
          <p:sp>
            <p:nvSpPr>
              <p:cNvPr id="19" name="Rectangle 18">
                <a:extLst>
                  <a:ext uri="{FF2B5EF4-FFF2-40B4-BE49-F238E27FC236}">
                    <a16:creationId xmlns:a16="http://schemas.microsoft.com/office/drawing/2014/main" id="{31E19CF4-9B62-4F51-A551-5D2E9E086EC1}"/>
                  </a:ext>
                </a:extLst>
              </p:cNvPr>
              <p:cNvSpPr/>
              <p:nvPr/>
            </p:nvSpPr>
            <p:spPr>
              <a:xfrm>
                <a:off x="895701" y="1833061"/>
                <a:ext cx="7991124" cy="3367501"/>
              </a:xfrm>
              <a:prstGeom prst="rect">
                <a:avLst/>
              </a:prstGeom>
              <a:blipFill>
                <a:blip r:embed="rId4"/>
                <a:tile tx="0" ty="0" sx="100000" sy="100000" flip="none" algn="tl"/>
              </a:blip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ZoneTexte 21">
                <a:extLst>
                  <a:ext uri="{FF2B5EF4-FFF2-40B4-BE49-F238E27FC236}">
                    <a16:creationId xmlns:a16="http://schemas.microsoft.com/office/drawing/2014/main" id="{CDFFF29E-1330-4813-8EBA-156AD26387AB}"/>
                  </a:ext>
                </a:extLst>
              </p:cNvPr>
              <p:cNvSpPr txBox="1"/>
              <p:nvPr/>
            </p:nvSpPr>
            <p:spPr>
              <a:xfrm>
                <a:off x="3378557" y="4283559"/>
                <a:ext cx="288572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Explications des </a:t>
                </a:r>
                <a:r>
                  <a:rPr kumimoji="0" lang="fr-FR" sz="1600" b="1" i="0" u="none" strike="noStrike" kern="1200" cap="none" spc="0" normalizeH="0" baseline="0" noProof="0" dirty="0">
                    <a:ln>
                      <a:noFill/>
                    </a:ln>
                    <a:solidFill>
                      <a:prstClr val="black"/>
                    </a:solidFill>
                    <a:effectLst/>
                    <a:uLnTx/>
                    <a:uFillTx/>
                    <a:latin typeface="Arial"/>
                    <a:ea typeface="+mn-ea"/>
                    <a:cs typeface="+mn-cs"/>
                  </a:rPr>
                  <a:t>fichiers</a:t>
                </a:r>
                <a:r>
                  <a:rPr kumimoji="0" lang="fr-FR" sz="16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Noms, colonnes/lignes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abréviations, variables, unités</a:t>
                </a:r>
              </a:p>
            </p:txBody>
          </p:sp>
          <p:sp>
            <p:nvSpPr>
              <p:cNvPr id="25" name="ZoneTexte 24">
                <a:extLst>
                  <a:ext uri="{FF2B5EF4-FFF2-40B4-BE49-F238E27FC236}">
                    <a16:creationId xmlns:a16="http://schemas.microsoft.com/office/drawing/2014/main" id="{0F58BFBF-4DFA-47DB-B451-29F1A82066DB}"/>
                  </a:ext>
                </a:extLst>
              </p:cNvPr>
              <p:cNvSpPr txBox="1"/>
              <p:nvPr/>
            </p:nvSpPr>
            <p:spPr>
              <a:xfrm>
                <a:off x="1156952" y="2980269"/>
                <a:ext cx="1803699"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a:ea typeface="+mn-ea"/>
                    <a:cs typeface="+mn-cs"/>
                  </a:rPr>
                  <a:t>Où</a:t>
                </a:r>
                <a:r>
                  <a:rPr kumimoji="0" lang="fr-FR" sz="1600" b="0" i="0" u="none" strike="noStrike" kern="1200" cap="none" spc="0" normalizeH="0" baseline="0" noProof="0" dirty="0">
                    <a:ln>
                      <a:noFill/>
                    </a:ln>
                    <a:solidFill>
                      <a:prstClr val="black"/>
                    </a:solidFill>
                    <a:effectLst/>
                    <a:uLnTx/>
                    <a:uFillTx/>
                    <a:latin typeface="Arial"/>
                    <a:ea typeface="+mn-ea"/>
                    <a:cs typeface="+mn-cs"/>
                  </a:rPr>
                  <a:t> s’est déroulée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 l’observation ?</a:t>
                </a:r>
              </a:p>
            </p:txBody>
          </p:sp>
          <p:sp>
            <p:nvSpPr>
              <p:cNvPr id="26" name="ZoneTexte 25">
                <a:extLst>
                  <a:ext uri="{FF2B5EF4-FFF2-40B4-BE49-F238E27FC236}">
                    <a16:creationId xmlns:a16="http://schemas.microsoft.com/office/drawing/2014/main" id="{9C5096AC-7420-44DC-9BDE-154A724EF8F2}"/>
                  </a:ext>
                </a:extLst>
              </p:cNvPr>
              <p:cNvSpPr txBox="1"/>
              <p:nvPr/>
            </p:nvSpPr>
            <p:spPr>
              <a:xfrm>
                <a:off x="3417131" y="1913618"/>
                <a:ext cx="215796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Quel est le </a:t>
                </a:r>
                <a:r>
                  <a:rPr kumimoji="0" lang="fr-FR" sz="1600" b="1" i="0" u="none" strike="noStrike" kern="1200" cap="none" spc="0" normalizeH="0" baseline="0" noProof="0" dirty="0">
                    <a:ln>
                      <a:noFill/>
                    </a:ln>
                    <a:solidFill>
                      <a:prstClr val="black"/>
                    </a:solidFill>
                    <a:effectLst/>
                    <a:uLnTx/>
                    <a:uFillTx/>
                    <a:latin typeface="Arial"/>
                    <a:ea typeface="+mn-ea"/>
                    <a:cs typeface="+mn-cs"/>
                  </a:rPr>
                  <a:t>protocole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expérimental ?</a:t>
                </a:r>
              </a:p>
            </p:txBody>
          </p:sp>
          <p:sp>
            <p:nvSpPr>
              <p:cNvPr id="27" name="ZoneTexte 26">
                <a:extLst>
                  <a:ext uri="{FF2B5EF4-FFF2-40B4-BE49-F238E27FC236}">
                    <a16:creationId xmlns:a16="http://schemas.microsoft.com/office/drawing/2014/main" id="{2DD2FF55-F440-4DF2-B079-FB7F54271199}"/>
                  </a:ext>
                </a:extLst>
              </p:cNvPr>
              <p:cNvSpPr txBox="1"/>
              <p:nvPr/>
            </p:nvSpPr>
            <p:spPr>
              <a:xfrm>
                <a:off x="1027068" y="4376141"/>
                <a:ext cx="2194833" cy="584775"/>
              </a:xfrm>
              <a:prstGeom prst="rect">
                <a:avLst/>
              </a:prstGeom>
              <a:noFill/>
            </p:spPr>
            <p:txBody>
              <a:bodyPr wrap="none" rtlCol="0">
                <a:spAutoFit/>
              </a:bodyPr>
              <a:lstStyle>
                <a:defPPr>
                  <a:defRPr lang="fr-FR"/>
                </a:defPPr>
                <a:lvl1pPr algn="ctr">
                  <a:defRPr sz="16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a:ea typeface="+mn-ea"/>
                    <a:cs typeface="+mn-cs"/>
                  </a:rPr>
                  <a:t>Qui </a:t>
                </a:r>
                <a:r>
                  <a:rPr kumimoji="0" lang="fr-FR" sz="1600" b="0" i="0" u="none" strike="noStrike" kern="1200" cap="none" spc="0" normalizeH="0" baseline="0" noProof="0" dirty="0">
                    <a:ln>
                      <a:noFill/>
                    </a:ln>
                    <a:solidFill>
                      <a:prstClr val="black"/>
                    </a:solidFill>
                    <a:effectLst/>
                    <a:uLnTx/>
                    <a:uFillTx/>
                    <a:latin typeface="Arial"/>
                    <a:ea typeface="+mn-ea"/>
                    <a:cs typeface="+mn-cs"/>
                  </a:rPr>
                  <a:t>a collecté et traité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 les données ?</a:t>
                </a:r>
              </a:p>
            </p:txBody>
          </p:sp>
          <p:sp>
            <p:nvSpPr>
              <p:cNvPr id="28" name="ZoneTexte 27">
                <a:extLst>
                  <a:ext uri="{FF2B5EF4-FFF2-40B4-BE49-F238E27FC236}">
                    <a16:creationId xmlns:a16="http://schemas.microsoft.com/office/drawing/2014/main" id="{96E9C5D3-DBDE-4EB2-9019-CBE0B553B9ED}"/>
                  </a:ext>
                </a:extLst>
              </p:cNvPr>
              <p:cNvSpPr txBox="1"/>
              <p:nvPr/>
            </p:nvSpPr>
            <p:spPr>
              <a:xfrm>
                <a:off x="6416747" y="2816290"/>
                <a:ext cx="226810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Quels </a:t>
                </a:r>
                <a:r>
                  <a:rPr kumimoji="0" lang="fr-FR" sz="1600" b="1" i="0" u="none" strike="noStrike" kern="1200" cap="none" spc="0" normalizeH="0" baseline="0" noProof="0" dirty="0">
                    <a:ln>
                      <a:noFill/>
                    </a:ln>
                    <a:solidFill>
                      <a:prstClr val="black"/>
                    </a:solidFill>
                    <a:effectLst/>
                    <a:uLnTx/>
                    <a:uFillTx/>
                    <a:latin typeface="Arial"/>
                    <a:ea typeface="+mn-ea"/>
                    <a:cs typeface="+mn-cs"/>
                  </a:rPr>
                  <a:t>paramètres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ont été mesurés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avec quelles </a:t>
                </a:r>
                <a:r>
                  <a:rPr kumimoji="0" lang="fr-FR" sz="1600" b="1" i="0" u="none" strike="noStrike" kern="1200" cap="none" spc="0" normalizeH="0" baseline="0" noProof="0" dirty="0">
                    <a:ln>
                      <a:noFill/>
                    </a:ln>
                    <a:solidFill>
                      <a:prstClr val="black"/>
                    </a:solidFill>
                    <a:effectLst/>
                    <a:uLnTx/>
                    <a:uFillTx/>
                    <a:latin typeface="Arial"/>
                    <a:ea typeface="+mn-ea"/>
                    <a:cs typeface="+mn-cs"/>
                  </a:rPr>
                  <a:t>unités </a:t>
                </a:r>
                <a:r>
                  <a:rPr kumimoji="0" lang="fr-FR" sz="1600" b="0" i="0" u="none" strike="noStrike" kern="1200" cap="none" spc="0" normalizeH="0" baseline="0" noProof="0" dirty="0">
                    <a:ln>
                      <a:noFill/>
                    </a:ln>
                    <a:solidFill>
                      <a:prstClr val="black"/>
                    </a:solidFill>
                    <a:effectLst/>
                    <a:uLnTx/>
                    <a:uFillTx/>
                    <a:latin typeface="Arial"/>
                    <a:ea typeface="+mn-ea"/>
                    <a:cs typeface="+mn-cs"/>
                  </a:rPr>
                  <a:t>?</a:t>
                </a:r>
              </a:p>
            </p:txBody>
          </p:sp>
          <p:cxnSp>
            <p:nvCxnSpPr>
              <p:cNvPr id="29" name="Connecteur droit avec flèche 28">
                <a:extLst>
                  <a:ext uri="{FF2B5EF4-FFF2-40B4-BE49-F238E27FC236}">
                    <a16:creationId xmlns:a16="http://schemas.microsoft.com/office/drawing/2014/main" id="{ECB834C5-4AA6-460A-B52E-82167EE8B45E}"/>
                  </a:ext>
                </a:extLst>
              </p:cNvPr>
              <p:cNvCxnSpPr>
                <a:cxnSpLocks/>
              </p:cNvCxnSpPr>
              <p:nvPr/>
            </p:nvCxnSpPr>
            <p:spPr>
              <a:xfrm>
                <a:off x="3117561" y="2485862"/>
                <a:ext cx="808647" cy="394086"/>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5B6B07D0-189C-4551-B105-D4E27B21FEC1}"/>
                  </a:ext>
                </a:extLst>
              </p:cNvPr>
              <p:cNvCxnSpPr>
                <a:cxnSpLocks/>
              </p:cNvCxnSpPr>
              <p:nvPr/>
            </p:nvCxnSpPr>
            <p:spPr>
              <a:xfrm>
                <a:off x="3038672" y="3158830"/>
                <a:ext cx="837936" cy="72959"/>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avec flèche 30">
                <a:extLst>
                  <a:ext uri="{FF2B5EF4-FFF2-40B4-BE49-F238E27FC236}">
                    <a16:creationId xmlns:a16="http://schemas.microsoft.com/office/drawing/2014/main" id="{F13DC27B-B1A8-4329-91AB-F7D554D61EBD}"/>
                  </a:ext>
                </a:extLst>
              </p:cNvPr>
              <p:cNvCxnSpPr>
                <a:cxnSpLocks/>
              </p:cNvCxnSpPr>
              <p:nvPr/>
            </p:nvCxnSpPr>
            <p:spPr>
              <a:xfrm flipH="1">
                <a:off x="5181657" y="2382698"/>
                <a:ext cx="756423" cy="392453"/>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BB77A39C-B7C2-46B6-8953-243B15A2617E}"/>
                  </a:ext>
                </a:extLst>
              </p:cNvPr>
              <p:cNvCxnSpPr>
                <a:cxnSpLocks/>
              </p:cNvCxnSpPr>
              <p:nvPr/>
            </p:nvCxnSpPr>
            <p:spPr>
              <a:xfrm flipV="1">
                <a:off x="3221901" y="3487292"/>
                <a:ext cx="629789" cy="168183"/>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A11A46F1-0B3A-4F83-83F1-EF19F63F4F1F}"/>
                  </a:ext>
                </a:extLst>
              </p:cNvPr>
              <p:cNvCxnSpPr>
                <a:cxnSpLocks/>
              </p:cNvCxnSpPr>
              <p:nvPr/>
            </p:nvCxnSpPr>
            <p:spPr>
              <a:xfrm flipV="1">
                <a:off x="4489184" y="3876157"/>
                <a:ext cx="0" cy="455691"/>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ACA52DE7-7297-471A-ACB0-DDFF8C15E597}"/>
                  </a:ext>
                </a:extLst>
              </p:cNvPr>
              <p:cNvCxnSpPr>
                <a:cxnSpLocks/>
              </p:cNvCxnSpPr>
              <p:nvPr/>
            </p:nvCxnSpPr>
            <p:spPr>
              <a:xfrm>
                <a:off x="4489184" y="2487712"/>
                <a:ext cx="5746" cy="334422"/>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52CC751B-A5D2-45D3-A18B-5B2CB9FEC525}"/>
                  </a:ext>
                </a:extLst>
              </p:cNvPr>
              <p:cNvSpPr txBox="1"/>
              <p:nvPr/>
            </p:nvSpPr>
            <p:spPr>
              <a:xfrm>
                <a:off x="4036585" y="2903637"/>
                <a:ext cx="970137" cy="830997"/>
              </a:xfrm>
              <a:prstGeom prst="rect">
                <a:avLst/>
              </a:prstGeom>
              <a:pattFill prst="dotGrid">
                <a:fgClr>
                  <a:srgbClr val="0070C0"/>
                </a:fgClr>
                <a:bgClr>
                  <a:schemeClr val="bg1"/>
                </a:bgClr>
              </a:pattFill>
              <a:ln/>
            </p:spPr>
            <p:style>
              <a:lnRef idx="1">
                <a:schemeClr val="accent5"/>
              </a:lnRef>
              <a:fillRef idx="3">
                <a:schemeClr val="accent5"/>
              </a:fillRef>
              <a:effectRef idx="2">
                <a:schemeClr val="accent5"/>
              </a:effectRef>
              <a:fontRef idx="minor">
                <a:schemeClr val="lt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70C0"/>
                    </a:solidFill>
                    <a:effectLst/>
                    <a:uLnTx/>
                    <a:uFillTx/>
                    <a:latin typeface="Arial"/>
                    <a:ea typeface="+mn-ea"/>
                    <a:cs typeface="+mn-cs"/>
                  </a:rPr>
                  <a:t>Fichiers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70C0"/>
                    </a:solidFill>
                    <a:effectLst/>
                    <a:uLnTx/>
                    <a:uFillTx/>
                    <a:latin typeface="Arial"/>
                    <a:ea typeface="+mn-ea"/>
                    <a:cs typeface="+mn-cs"/>
                  </a:rPr>
                  <a:t> 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70C0"/>
                    </a:solidFill>
                    <a:effectLst/>
                    <a:uLnTx/>
                    <a:uFillTx/>
                    <a:latin typeface="Arial"/>
                    <a:ea typeface="+mn-ea"/>
                    <a:cs typeface="+mn-cs"/>
                  </a:rPr>
                  <a:t>données</a:t>
                </a:r>
              </a:p>
            </p:txBody>
          </p:sp>
          <p:sp>
            <p:nvSpPr>
              <p:cNvPr id="37" name="ZoneTexte 36">
                <a:extLst>
                  <a:ext uri="{FF2B5EF4-FFF2-40B4-BE49-F238E27FC236}">
                    <a16:creationId xmlns:a16="http://schemas.microsoft.com/office/drawing/2014/main" id="{0206DE8D-AFB4-4AAB-81D4-C5B4D4F5DD7D}"/>
                  </a:ext>
                </a:extLst>
              </p:cNvPr>
              <p:cNvSpPr txBox="1"/>
              <p:nvPr/>
            </p:nvSpPr>
            <p:spPr>
              <a:xfrm>
                <a:off x="1215766" y="1837840"/>
                <a:ext cx="2135521"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Quel </a:t>
                </a:r>
                <a:r>
                  <a:rPr kumimoji="0" lang="fr-FR" sz="1600" b="1" i="0" u="none" strike="noStrike" kern="1200" cap="none" spc="0" normalizeH="0" baseline="0" noProof="0" dirty="0">
                    <a:ln>
                      <a:noFill/>
                    </a:ln>
                    <a:solidFill>
                      <a:prstClr val="black"/>
                    </a:solidFill>
                    <a:effectLst/>
                    <a:uLnTx/>
                    <a:uFillTx/>
                    <a:latin typeface="Arial"/>
                    <a:ea typeface="+mn-ea"/>
                    <a:cs typeface="+mn-cs"/>
                  </a:rPr>
                  <a:t>objet d’étude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variétés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souches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populations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rPr>
                  <a:t>écosystème ?</a:t>
                </a:r>
              </a:p>
            </p:txBody>
          </p:sp>
          <p:cxnSp>
            <p:nvCxnSpPr>
              <p:cNvPr id="38" name="Connecteur droit avec flèche 37">
                <a:extLst>
                  <a:ext uri="{FF2B5EF4-FFF2-40B4-BE49-F238E27FC236}">
                    <a16:creationId xmlns:a16="http://schemas.microsoft.com/office/drawing/2014/main" id="{2A6B61AB-4204-4AA1-96E3-24EFA0A2441B}"/>
                  </a:ext>
                </a:extLst>
              </p:cNvPr>
              <p:cNvCxnSpPr>
                <a:cxnSpLocks/>
              </p:cNvCxnSpPr>
              <p:nvPr/>
            </p:nvCxnSpPr>
            <p:spPr>
              <a:xfrm flipH="1">
                <a:off x="5228794" y="3248348"/>
                <a:ext cx="1142828" cy="11451"/>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8235FD7B-D143-4EDA-A66E-BC9E91912B8F}"/>
                  </a:ext>
                </a:extLst>
              </p:cNvPr>
              <p:cNvSpPr txBox="1"/>
              <p:nvPr/>
            </p:nvSpPr>
            <p:spPr>
              <a:xfrm>
                <a:off x="5769261" y="1918298"/>
                <a:ext cx="2214069"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Quels </a:t>
                </a:r>
                <a:r>
                  <a:rPr kumimoji="0" lang="fr-FR" sz="1600" b="1" i="0" u="none" strike="noStrike" kern="1200" cap="none" spc="0" normalizeH="0" baseline="0" noProof="0" dirty="0">
                    <a:ln>
                      <a:noFill/>
                    </a:ln>
                    <a:solidFill>
                      <a:prstClr val="black"/>
                    </a:solidFill>
                    <a:effectLst/>
                    <a:uLnTx/>
                    <a:uFillTx/>
                    <a:latin typeface="Arial"/>
                    <a:ea typeface="+mn-ea"/>
                    <a:cs typeface="+mn-cs"/>
                  </a:rPr>
                  <a:t>équipements</a:t>
                </a:r>
                <a:r>
                  <a:rPr kumimoji="0" lang="fr-FR" sz="16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contrôles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logiciels ? versions ?</a:t>
                </a:r>
              </a:p>
            </p:txBody>
          </p:sp>
          <p:cxnSp>
            <p:nvCxnSpPr>
              <p:cNvPr id="40" name="Connecteur droit avec flèche 39">
                <a:extLst>
                  <a:ext uri="{FF2B5EF4-FFF2-40B4-BE49-F238E27FC236}">
                    <a16:creationId xmlns:a16="http://schemas.microsoft.com/office/drawing/2014/main" id="{502249B4-BE9D-44BA-B797-00D164A998ED}"/>
                  </a:ext>
                </a:extLst>
              </p:cNvPr>
              <p:cNvCxnSpPr>
                <a:cxnSpLocks/>
              </p:cNvCxnSpPr>
              <p:nvPr/>
            </p:nvCxnSpPr>
            <p:spPr>
              <a:xfrm flipH="1" flipV="1">
                <a:off x="5078536" y="3769102"/>
                <a:ext cx="1063139" cy="289080"/>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ZoneTexte 40">
                <a:extLst>
                  <a:ext uri="{FF2B5EF4-FFF2-40B4-BE49-F238E27FC236}">
                    <a16:creationId xmlns:a16="http://schemas.microsoft.com/office/drawing/2014/main" id="{54E104D3-ABF9-494E-8385-3CE0089DC705}"/>
                  </a:ext>
                </a:extLst>
              </p:cNvPr>
              <p:cNvSpPr txBox="1"/>
              <p:nvPr/>
            </p:nvSpPr>
            <p:spPr>
              <a:xfrm>
                <a:off x="6276961" y="3957704"/>
                <a:ext cx="26909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 toutes infos utiles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spécifiques du </a:t>
                </a:r>
                <a:r>
                  <a:rPr kumimoji="0" lang="fr-FR" sz="1800" b="1" i="0" u="none" strike="noStrike" kern="1200" cap="none" spc="0" normalizeH="0" baseline="0" noProof="0" dirty="0">
                    <a:ln>
                      <a:noFill/>
                    </a:ln>
                    <a:solidFill>
                      <a:prstClr val="black"/>
                    </a:solidFill>
                    <a:effectLst/>
                    <a:uLnTx/>
                    <a:uFillTx/>
                    <a:latin typeface="Arial"/>
                    <a:ea typeface="+mn-ea"/>
                    <a:cs typeface="+mn-cs"/>
                  </a:rPr>
                  <a:t>domaine</a:t>
                </a:r>
              </a:p>
            </p:txBody>
          </p:sp>
          <p:cxnSp>
            <p:nvCxnSpPr>
              <p:cNvPr id="42" name="Connecteur droit avec flèche 41">
                <a:extLst>
                  <a:ext uri="{FF2B5EF4-FFF2-40B4-BE49-F238E27FC236}">
                    <a16:creationId xmlns:a16="http://schemas.microsoft.com/office/drawing/2014/main" id="{688DFB2D-1217-4FD7-9CA2-F9908ABA6703}"/>
                  </a:ext>
                </a:extLst>
              </p:cNvPr>
              <p:cNvCxnSpPr>
                <a:cxnSpLocks/>
              </p:cNvCxnSpPr>
              <p:nvPr/>
            </p:nvCxnSpPr>
            <p:spPr>
              <a:xfrm flipV="1">
                <a:off x="3221901" y="3930651"/>
                <a:ext cx="714575" cy="401197"/>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ZoneTexte 16">
              <a:extLst>
                <a:ext uri="{FF2B5EF4-FFF2-40B4-BE49-F238E27FC236}">
                  <a16:creationId xmlns:a16="http://schemas.microsoft.com/office/drawing/2014/main" id="{90AAF3A2-FC93-4104-BF87-E0D6A1410B59}"/>
                </a:ext>
              </a:extLst>
            </p:cNvPr>
            <p:cNvSpPr txBox="1"/>
            <p:nvPr/>
          </p:nvSpPr>
          <p:spPr>
            <a:xfrm>
              <a:off x="894313" y="3637052"/>
              <a:ext cx="2658100"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Sur quelle </a:t>
              </a:r>
              <a:r>
                <a:rPr kumimoji="0" lang="fr-FR" sz="1600" b="1" i="0" u="none" strike="noStrike" kern="1200" cap="none" spc="0" normalizeH="0" baseline="0" noProof="0" dirty="0">
                  <a:ln>
                    <a:noFill/>
                  </a:ln>
                  <a:solidFill>
                    <a:prstClr val="black"/>
                  </a:solidFill>
                  <a:effectLst/>
                  <a:uLnTx/>
                  <a:uFillTx/>
                  <a:latin typeface="Arial"/>
                  <a:ea typeface="+mn-ea"/>
                  <a:cs typeface="+mn-cs"/>
                </a:rPr>
                <a:t>période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mn-cs"/>
                </a:rPr>
                <a:t> s’est déroulée la collecte ?</a:t>
              </a:r>
            </a:p>
          </p:txBody>
        </p:sp>
      </p:grpSp>
      <p:sp>
        <p:nvSpPr>
          <p:cNvPr id="43" name="Titre 1">
            <a:extLst>
              <a:ext uri="{FF2B5EF4-FFF2-40B4-BE49-F238E27FC236}">
                <a16:creationId xmlns:a16="http://schemas.microsoft.com/office/drawing/2014/main" id="{7E40D2FF-6DA2-45DD-8CDD-BED84BCAE6FA}"/>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2.1 Documentation des données</a:t>
            </a:r>
          </a:p>
        </p:txBody>
      </p:sp>
      <p:sp>
        <p:nvSpPr>
          <p:cNvPr id="44" name="ZoneTexte 43">
            <a:extLst>
              <a:ext uri="{FF2B5EF4-FFF2-40B4-BE49-F238E27FC236}">
                <a16:creationId xmlns:a16="http://schemas.microsoft.com/office/drawing/2014/main" id="{7F8AA210-307C-46A7-9F7D-EDB75C6BDFA9}"/>
              </a:ext>
            </a:extLst>
          </p:cNvPr>
          <p:cNvSpPr txBox="1"/>
          <p:nvPr/>
        </p:nvSpPr>
        <p:spPr>
          <a:xfrm>
            <a:off x="540000" y="1080000"/>
            <a:ext cx="8311370" cy="47814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lnSpc>
                <a:spcPct val="114000"/>
              </a:lnSpc>
              <a:spcAft>
                <a:spcPts val="1200"/>
              </a:spcAft>
              <a:buClrTx/>
              <a:buFont typeface="Wingdings" panose="05000000000000000000" pitchFamily="2" charset="2"/>
              <a:buChar char="§"/>
              <a:defRPr/>
            </a:pPr>
            <a:r>
              <a:rPr lang="fr-FR" sz="2400" dirty="0">
                <a:solidFill>
                  <a:srgbClr val="0066FF"/>
                </a:solidFill>
              </a:rPr>
              <a:t>Quelles informations peuvent-être utiles ?</a:t>
            </a:r>
            <a:endParaRPr lang="fr-FR" sz="2400" dirty="0">
              <a:solidFill>
                <a:schemeClr val="tx1"/>
              </a:solidFill>
              <a:cs typeface="Times New Roman"/>
            </a:endParaRPr>
          </a:p>
        </p:txBody>
      </p:sp>
      <p:sp>
        <p:nvSpPr>
          <p:cNvPr id="2" name="Rectangle : coins arrondis 1">
            <a:extLst>
              <a:ext uri="{FF2B5EF4-FFF2-40B4-BE49-F238E27FC236}">
                <a16:creationId xmlns:a16="http://schemas.microsoft.com/office/drawing/2014/main" id="{E0589552-8078-43BD-8044-BB0A2FB04CE3}"/>
              </a:ext>
            </a:extLst>
          </p:cNvPr>
          <p:cNvSpPr/>
          <p:nvPr/>
        </p:nvSpPr>
        <p:spPr>
          <a:xfrm>
            <a:off x="755576" y="1597849"/>
            <a:ext cx="2561546" cy="2623239"/>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C8CE59DC-C0D6-442B-8A85-A41FB5FF716B}"/>
              </a:ext>
            </a:extLst>
          </p:cNvPr>
          <p:cNvGrpSpPr/>
          <p:nvPr/>
        </p:nvGrpSpPr>
        <p:grpSpPr>
          <a:xfrm>
            <a:off x="3275990" y="1650725"/>
            <a:ext cx="5328010" cy="1985300"/>
            <a:chOff x="3275990" y="1650725"/>
            <a:chExt cx="5328010" cy="1985300"/>
          </a:xfrm>
        </p:grpSpPr>
        <p:sp>
          <p:nvSpPr>
            <p:cNvPr id="45" name="Rectangle : coins arrondis 44">
              <a:extLst>
                <a:ext uri="{FF2B5EF4-FFF2-40B4-BE49-F238E27FC236}">
                  <a16:creationId xmlns:a16="http://schemas.microsoft.com/office/drawing/2014/main" id="{BDFBD89B-7D8B-46CA-9EDF-00B96964C516}"/>
                </a:ext>
              </a:extLst>
            </p:cNvPr>
            <p:cNvSpPr/>
            <p:nvPr/>
          </p:nvSpPr>
          <p:spPr>
            <a:xfrm>
              <a:off x="3275990" y="1650725"/>
              <a:ext cx="5328010" cy="987497"/>
            </a:xfrm>
            <a:prstGeom prst="roundRect">
              <a:avLst/>
            </a:prstGeom>
            <a:noFill/>
            <a:ln w="381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Rectangle : coins arrondis 45">
              <a:extLst>
                <a:ext uri="{FF2B5EF4-FFF2-40B4-BE49-F238E27FC236}">
                  <a16:creationId xmlns:a16="http://schemas.microsoft.com/office/drawing/2014/main" id="{E073B86F-6FAB-4054-9D96-BB3F61AE5EBF}"/>
                </a:ext>
              </a:extLst>
            </p:cNvPr>
            <p:cNvSpPr/>
            <p:nvPr/>
          </p:nvSpPr>
          <p:spPr>
            <a:xfrm>
              <a:off x="6118111" y="2648528"/>
              <a:ext cx="2474397" cy="987497"/>
            </a:xfrm>
            <a:prstGeom prst="roundRect">
              <a:avLst/>
            </a:prstGeom>
            <a:noFill/>
            <a:ln w="381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7" name="Rectangle : coins arrondis 46">
            <a:extLst>
              <a:ext uri="{FF2B5EF4-FFF2-40B4-BE49-F238E27FC236}">
                <a16:creationId xmlns:a16="http://schemas.microsoft.com/office/drawing/2014/main" id="{0A68BB68-A7AC-4C2F-8887-4CCC07D22D3E}"/>
              </a:ext>
            </a:extLst>
          </p:cNvPr>
          <p:cNvSpPr/>
          <p:nvPr/>
        </p:nvSpPr>
        <p:spPr>
          <a:xfrm>
            <a:off x="738041" y="4291182"/>
            <a:ext cx="2279311" cy="721994"/>
          </a:xfrm>
          <a:prstGeom prst="roundRect">
            <a:avLst/>
          </a:prstGeom>
          <a:noFill/>
          <a:ln w="38100">
            <a:solidFill>
              <a:srgbClr val="CC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66FF"/>
              </a:highlight>
            </a:endParaRPr>
          </a:p>
        </p:txBody>
      </p:sp>
      <p:sp>
        <p:nvSpPr>
          <p:cNvPr id="48" name="Rectangle : coins arrondis 47">
            <a:extLst>
              <a:ext uri="{FF2B5EF4-FFF2-40B4-BE49-F238E27FC236}">
                <a16:creationId xmlns:a16="http://schemas.microsoft.com/office/drawing/2014/main" id="{28EC01A7-87A3-4304-91FE-DFC816ACC7E2}"/>
              </a:ext>
            </a:extLst>
          </p:cNvPr>
          <p:cNvSpPr/>
          <p:nvPr/>
        </p:nvSpPr>
        <p:spPr>
          <a:xfrm>
            <a:off x="3228793" y="4077072"/>
            <a:ext cx="2822551" cy="1122711"/>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66FF"/>
              </a:highlight>
            </a:endParaRPr>
          </a:p>
        </p:txBody>
      </p:sp>
      <p:pic>
        <p:nvPicPr>
          <p:cNvPr id="49" name="Image 48">
            <a:extLst>
              <a:ext uri="{FF2B5EF4-FFF2-40B4-BE49-F238E27FC236}">
                <a16:creationId xmlns:a16="http://schemas.microsoft.com/office/drawing/2014/main" id="{14A6E0E3-326C-41EC-BE97-3B29DCBB9ABB}"/>
              </a:ext>
            </a:extLst>
          </p:cNvPr>
          <p:cNvPicPr>
            <a:picLocks noChangeAspect="1"/>
          </p:cNvPicPr>
          <p:nvPr/>
        </p:nvPicPr>
        <p:blipFill>
          <a:blip r:embed="rId5"/>
          <a:stretch>
            <a:fillRect/>
          </a:stretch>
        </p:blipFill>
        <p:spPr>
          <a:xfrm>
            <a:off x="8100392" y="620689"/>
            <a:ext cx="1008112" cy="909864"/>
          </a:xfrm>
          <a:prstGeom prst="rect">
            <a:avLst/>
          </a:prstGeom>
        </p:spPr>
      </p:pic>
      <p:grpSp>
        <p:nvGrpSpPr>
          <p:cNvPr id="4" name="Groupe 3">
            <a:extLst>
              <a:ext uri="{FF2B5EF4-FFF2-40B4-BE49-F238E27FC236}">
                <a16:creationId xmlns:a16="http://schemas.microsoft.com/office/drawing/2014/main" id="{ADEA301C-24BA-416B-936A-71480F1F89B3}"/>
              </a:ext>
            </a:extLst>
          </p:cNvPr>
          <p:cNvGrpSpPr/>
          <p:nvPr/>
        </p:nvGrpSpPr>
        <p:grpSpPr>
          <a:xfrm>
            <a:off x="425704" y="5338849"/>
            <a:ext cx="8620175" cy="769441"/>
            <a:chOff x="425704" y="5338849"/>
            <a:chExt cx="8620175" cy="769441"/>
          </a:xfrm>
        </p:grpSpPr>
        <p:sp>
          <p:nvSpPr>
            <p:cNvPr id="50" name="ZoneTexte 49">
              <a:extLst>
                <a:ext uri="{FF2B5EF4-FFF2-40B4-BE49-F238E27FC236}">
                  <a16:creationId xmlns:a16="http://schemas.microsoft.com/office/drawing/2014/main" id="{1DC62753-9112-406B-A564-606A6A489AEA}"/>
                </a:ext>
              </a:extLst>
            </p:cNvPr>
            <p:cNvSpPr txBox="1"/>
            <p:nvPr/>
          </p:nvSpPr>
          <p:spPr>
            <a:xfrm>
              <a:off x="755576" y="5338849"/>
              <a:ext cx="8290303" cy="76944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R="0" lvl="0" algn="l" defTabSz="457200" rtl="0" eaLnBrk="1" fontAlgn="auto" latinLnBrk="0" hangingPunct="1">
                <a:lnSpc>
                  <a:spcPct val="100000"/>
                </a:lnSpc>
                <a:spcAft>
                  <a:spcPts val="0"/>
                </a:spcAft>
                <a:buClr>
                  <a:srgbClr val="E2007A"/>
                </a:buClr>
                <a:buSzTx/>
                <a:tabLst/>
                <a:defRPr/>
              </a:pPr>
              <a:r>
                <a:rPr kumimoji="0" lang="fr-FR" sz="2400" b="1" i="0" u="none" strike="noStrike" kern="1200" cap="none" spc="0" normalizeH="0" baseline="0" noProof="0" dirty="0">
                  <a:ln>
                    <a:noFill/>
                  </a:ln>
                  <a:solidFill>
                    <a:prstClr val="black"/>
                  </a:solidFill>
                  <a:effectLst/>
                  <a:uLnTx/>
                  <a:uFillTx/>
                  <a:ea typeface="+mn-ea"/>
                  <a:cs typeface="+mn-cs"/>
                </a:rPr>
                <a:t>	Toutes les informations sont pertinentes</a:t>
              </a:r>
            </a:p>
            <a:p>
              <a:pPr marL="0" marR="0" lvl="0" indent="0" algn="l" defTabSz="457200" rtl="0" eaLnBrk="1" fontAlgn="auto" latinLnBrk="0" hangingPunct="1">
                <a:lnSpc>
                  <a:spcPct val="100000"/>
                </a:lnSpc>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a:ea typeface="+mn-ea"/>
                  <a:cs typeface="+mn-cs"/>
                </a:rPr>
                <a:t>	</a:t>
              </a:r>
              <a:r>
                <a:rPr kumimoji="0" lang="fr-FR" sz="2000" b="0" i="1" u="none" strike="noStrike" kern="1200" cap="none" spc="0" normalizeH="0" baseline="0" noProof="0" dirty="0">
                  <a:ln>
                    <a:noFill/>
                  </a:ln>
                  <a:solidFill>
                    <a:prstClr val="black"/>
                  </a:solidFill>
                  <a:effectLst/>
                  <a:uLnTx/>
                  <a:uFillTx/>
                  <a:ea typeface="+mn-ea"/>
                  <a:cs typeface="+mn-cs"/>
                </a:rPr>
                <a:t>Car vous ne savez pas quels sont les besoins d’un futur utilisateur .</a:t>
              </a:r>
            </a:p>
          </p:txBody>
        </p:sp>
        <p:sp>
          <p:nvSpPr>
            <p:cNvPr id="51" name="Flèche : droite 50">
              <a:extLst>
                <a:ext uri="{FF2B5EF4-FFF2-40B4-BE49-F238E27FC236}">
                  <a16:creationId xmlns:a16="http://schemas.microsoft.com/office/drawing/2014/main" id="{DF960EAE-D0DC-478E-902A-873187CAAF47}"/>
                </a:ext>
              </a:extLst>
            </p:cNvPr>
            <p:cNvSpPr/>
            <p:nvPr/>
          </p:nvSpPr>
          <p:spPr>
            <a:xfrm>
              <a:off x="425704" y="5518402"/>
              <a:ext cx="793630" cy="30347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8165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396C2398-F9DF-48D0-95E1-C4C439EA445D}"/>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6" name="Espace réservé du contenu 2">
            <a:extLst>
              <a:ext uri="{FF2B5EF4-FFF2-40B4-BE49-F238E27FC236}">
                <a16:creationId xmlns:a16="http://schemas.microsoft.com/office/drawing/2014/main" id="{CC507691-BE69-476E-B3E1-F32D7D85BD7F}"/>
              </a:ext>
            </a:extLst>
          </p:cNvPr>
          <p:cNvSpPr txBox="1">
            <a:spLocks/>
          </p:cNvSpPr>
          <p:nvPr/>
        </p:nvSpPr>
        <p:spPr>
          <a:xfrm>
            <a:off x="540000" y="1556792"/>
            <a:ext cx="8352480" cy="2664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888" marR="0" lvl="1" indent="-342900" algn="l" defTabSz="914400" rtl="0" eaLnBrk="1" fontAlgn="auto" latinLnBrk="0" hangingPunct="1">
              <a:spcBef>
                <a:spcPts val="600"/>
              </a:spcBef>
              <a:buClr>
                <a:schemeClr val="accent2">
                  <a:lumMod val="60000"/>
                  <a:lumOff val="40000"/>
                </a:schemeClr>
              </a:buClr>
              <a:buSzTx/>
              <a:buFont typeface="Arial" panose="020B0604020202020204" pitchFamily="34" charset="0"/>
              <a:buChar char="•"/>
              <a:tabLst>
                <a:tab pos="669131" algn="l"/>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Protocoles, plan échantillonnage</a:t>
            </a:r>
          </a:p>
          <a:p>
            <a:pPr marL="623888" marR="0" lvl="1" indent="-342900" algn="l" defTabSz="914400" rtl="0" eaLnBrk="1" fontAlgn="auto" latinLnBrk="0" hangingPunct="1">
              <a:spcBef>
                <a:spcPts val="600"/>
              </a:spcBef>
              <a:buClr>
                <a:schemeClr val="accent2">
                  <a:lumMod val="60000"/>
                  <a:lumOff val="40000"/>
                </a:schemeClr>
              </a:buClr>
              <a:buSzTx/>
              <a:buFont typeface="Arial" panose="020B0604020202020204" pitchFamily="34" charset="0"/>
              <a:buChar char="•"/>
              <a:tabLst>
                <a:tab pos="669131" algn="l"/>
              </a:tabLst>
              <a:defRPr/>
            </a:pPr>
            <a:r>
              <a:rPr lang="fr-FR" sz="1800" dirty="0">
                <a:solidFill>
                  <a:prstClr val="black"/>
                </a:solidFill>
                <a:latin typeface="Arial" panose="020B0604020202020204" pitchFamily="34" charset="0"/>
                <a:cs typeface="Arial" panose="020B0604020202020204" pitchFamily="34" charset="0"/>
              </a:rPr>
              <a:t>Questionnaires, guides d’enquêteurs, technique d’anonymisation</a:t>
            </a:r>
          </a:p>
          <a:p>
            <a:pPr marL="623888" marR="0" lvl="1" indent="-342900" algn="l" defTabSz="914400" rtl="0" eaLnBrk="1" fontAlgn="auto" latinLnBrk="0" hangingPunct="1">
              <a:spcBef>
                <a:spcPts val="600"/>
              </a:spcBef>
              <a:buClr>
                <a:schemeClr val="accent2">
                  <a:lumMod val="60000"/>
                  <a:lumOff val="40000"/>
                </a:schemeClr>
              </a:buClr>
              <a:buSzTx/>
              <a:buFont typeface="Arial" panose="020B0604020202020204" pitchFamily="34" charset="0"/>
              <a:buChar char="•"/>
              <a:tabLst>
                <a:tab pos="669131" algn="l"/>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Equipement utilisé, méthode de calibration, contrôles</a:t>
            </a:r>
          </a:p>
          <a:p>
            <a:pPr marL="623888" marR="0" lvl="1" indent="-342900" algn="l" defTabSz="914400" rtl="0" eaLnBrk="1" fontAlgn="auto" latinLnBrk="0" hangingPunct="1">
              <a:spcBef>
                <a:spcPts val="600"/>
              </a:spcBef>
              <a:buClr>
                <a:schemeClr val="accent2">
                  <a:lumMod val="60000"/>
                  <a:lumOff val="40000"/>
                </a:schemeClr>
              </a:buClr>
              <a:buSzTx/>
              <a:buFont typeface="Arial" panose="020B0604020202020204" pitchFamily="34" charset="0"/>
              <a:buChar char="•"/>
              <a:tabLst>
                <a:tab pos="669131" algn="l"/>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Dictionnaires des variables, unités de mesure </a:t>
            </a:r>
          </a:p>
          <a:p>
            <a:pPr marL="623888" lvl="1" indent="-342900">
              <a:spcBef>
                <a:spcPts val="600"/>
              </a:spcBef>
              <a:buClr>
                <a:schemeClr val="accent2">
                  <a:lumMod val="60000"/>
                  <a:lumOff val="40000"/>
                </a:schemeClr>
              </a:buClr>
              <a:buFont typeface="Arial" panose="020B0604020202020204" pitchFamily="34" charset="0"/>
              <a:buChar char="•"/>
              <a:tabLst>
                <a:tab pos="669131" algn="l"/>
              </a:tabLst>
            </a:pPr>
            <a:r>
              <a:rPr lang="fr-FR" sz="1800" dirty="0">
                <a:solidFill>
                  <a:prstClr val="black"/>
                </a:solidFill>
                <a:latin typeface="Arial" panose="020B0604020202020204" pitchFamily="34" charset="0"/>
                <a:cs typeface="Arial" panose="020B0604020202020204" pitchFamily="34" charset="0"/>
              </a:rPr>
              <a:t>Explication des colonnes et lignes, abréviations</a:t>
            </a:r>
          </a:p>
          <a:p>
            <a:pPr marL="623888" lvl="1" indent="-342900">
              <a:spcBef>
                <a:spcPts val="600"/>
              </a:spcBef>
              <a:buClr>
                <a:schemeClr val="accent2">
                  <a:lumMod val="60000"/>
                  <a:lumOff val="40000"/>
                </a:schemeClr>
              </a:buClr>
              <a:buFont typeface="Arial" panose="020B0604020202020204" pitchFamily="34" charset="0"/>
              <a:buChar char="•"/>
              <a:tabLst>
                <a:tab pos="669131" algn="l"/>
              </a:tabLst>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Format des fichiers et liens entre fichiers d’un même jeu de données</a:t>
            </a:r>
          </a:p>
          <a:p>
            <a:pPr marL="623888" marR="0" lvl="1" indent="-342900" algn="l" defTabSz="914400" rtl="0" eaLnBrk="1" fontAlgn="auto" latinLnBrk="0" hangingPunct="1">
              <a:spcBef>
                <a:spcPts val="600"/>
              </a:spcBef>
              <a:buClr>
                <a:schemeClr val="accent2">
                  <a:lumMod val="60000"/>
                  <a:lumOff val="40000"/>
                </a:schemeClr>
              </a:buClr>
              <a:buSzTx/>
              <a:buFont typeface="Arial" panose="020B0604020202020204" pitchFamily="34" charset="0"/>
              <a:buChar char="•"/>
              <a:tabLst>
                <a:tab pos="669131" algn="l"/>
              </a:tabLst>
              <a:defRPr/>
            </a:pPr>
            <a:r>
              <a:rPr lang="fr-FR" sz="1800" dirty="0">
                <a:solidFill>
                  <a:prstClr val="black"/>
                </a:solidFill>
                <a:latin typeface="Arial" panose="020B0604020202020204" pitchFamily="34" charset="0"/>
                <a:cs typeface="Arial" panose="020B0604020202020204" pitchFamily="34" charset="0"/>
              </a:rPr>
              <a:t>Infos rassemblées dans 1 f</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ichier</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Lisez moi » (« </a:t>
            </a:r>
            <a:r>
              <a:rPr kumimoji="0" lang="fr-FR"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Read me</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9" name="ZoneTexte 28">
            <a:extLst>
              <a:ext uri="{FF2B5EF4-FFF2-40B4-BE49-F238E27FC236}">
                <a16:creationId xmlns:a16="http://schemas.microsoft.com/office/drawing/2014/main" id="{79CB4546-97DE-46E0-B196-A81F50536A92}"/>
              </a:ext>
            </a:extLst>
          </p:cNvPr>
          <p:cNvSpPr txBox="1"/>
          <p:nvPr/>
        </p:nvSpPr>
        <p:spPr>
          <a:xfrm>
            <a:off x="539999" y="1080000"/>
            <a:ext cx="8311371"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defRPr/>
            </a:pPr>
            <a:r>
              <a:rPr lang="fr-FR" sz="2400" dirty="0">
                <a:solidFill>
                  <a:srgbClr val="0066FF"/>
                </a:solidFill>
              </a:rPr>
              <a:t>Informations sur les méthodes et matériels</a:t>
            </a:r>
            <a:endParaRPr kumimoji="0" lang="fr-FR" sz="2400" b="0" i="0" u="none" strike="noStrike" kern="1200" cap="none" spc="0" normalizeH="0" baseline="0" dirty="0">
              <a:ln>
                <a:noFill/>
              </a:ln>
              <a:solidFill>
                <a:schemeClr val="tx1"/>
              </a:solidFill>
              <a:effectLst/>
              <a:uLnTx/>
              <a:uFillTx/>
            </a:endParaRPr>
          </a:p>
        </p:txBody>
      </p:sp>
      <p:grpSp>
        <p:nvGrpSpPr>
          <p:cNvPr id="6" name="Groupe 5">
            <a:extLst>
              <a:ext uri="{FF2B5EF4-FFF2-40B4-BE49-F238E27FC236}">
                <a16:creationId xmlns:a16="http://schemas.microsoft.com/office/drawing/2014/main" id="{11B0F59F-CCA3-401F-8DE4-846EF6962978}"/>
              </a:ext>
            </a:extLst>
          </p:cNvPr>
          <p:cNvGrpSpPr/>
          <p:nvPr/>
        </p:nvGrpSpPr>
        <p:grpSpPr>
          <a:xfrm>
            <a:off x="539999" y="4077072"/>
            <a:ext cx="8352481" cy="1664661"/>
            <a:chOff x="539999" y="4149080"/>
            <a:chExt cx="8352481" cy="1664661"/>
          </a:xfrm>
        </p:grpSpPr>
        <p:sp>
          <p:nvSpPr>
            <p:cNvPr id="33" name="Espace réservé du contenu 2">
              <a:extLst>
                <a:ext uri="{FF2B5EF4-FFF2-40B4-BE49-F238E27FC236}">
                  <a16:creationId xmlns:a16="http://schemas.microsoft.com/office/drawing/2014/main" id="{C2715187-A2A4-4ED3-9EAF-44A4497BDA62}"/>
                </a:ext>
              </a:extLst>
            </p:cNvPr>
            <p:cNvSpPr txBox="1">
              <a:spLocks/>
            </p:cNvSpPr>
            <p:nvPr/>
          </p:nvSpPr>
          <p:spPr>
            <a:xfrm>
              <a:off x="540000" y="4610745"/>
              <a:ext cx="8352480" cy="12029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888" marR="0" lvl="1" indent="-342900" fontAlgn="auto">
                <a:lnSpc>
                  <a:spcPct val="100000"/>
                </a:lnSpc>
                <a:spcBef>
                  <a:spcPts val="600"/>
                </a:spcBef>
                <a:buClr>
                  <a:schemeClr val="accent2">
                    <a:lumMod val="60000"/>
                    <a:lumOff val="40000"/>
                  </a:schemeClr>
                </a:buClr>
                <a:buSzTx/>
                <a:buFont typeface="Arial" panose="020B0604020202020204" pitchFamily="34" charset="0"/>
                <a:buChar char="•"/>
                <a:tabLst>
                  <a:tab pos="669131" algn="l"/>
                </a:tabLst>
                <a:defRPr/>
              </a:pPr>
              <a:r>
                <a:rPr lang="fr-FR" sz="1800" dirty="0">
                  <a:solidFill>
                    <a:prstClr val="black"/>
                  </a:solidFill>
                  <a:latin typeface="Arial" panose="020B0604020202020204" pitchFamily="34" charset="0"/>
                  <a:cs typeface="Arial" panose="020B0604020202020204" pitchFamily="34" charset="0"/>
                </a:rPr>
                <a:t>Description et objectifs du projet, objectifs de la collecte </a:t>
              </a:r>
            </a:p>
            <a:p>
              <a:pPr marL="623888" marR="0" lvl="1" indent="-342900" fontAlgn="auto">
                <a:lnSpc>
                  <a:spcPct val="100000"/>
                </a:lnSpc>
                <a:spcBef>
                  <a:spcPts val="600"/>
                </a:spcBef>
                <a:buClr>
                  <a:schemeClr val="accent2">
                    <a:lumMod val="60000"/>
                    <a:lumOff val="40000"/>
                  </a:schemeClr>
                </a:buClr>
                <a:buSzTx/>
                <a:buFont typeface="Arial" panose="020B0604020202020204" pitchFamily="34" charset="0"/>
                <a:buChar char="•"/>
                <a:tabLst>
                  <a:tab pos="669131" algn="l"/>
                </a:tabLst>
                <a:defRPr/>
              </a:pPr>
              <a:r>
                <a:rPr lang="fr-FR" sz="1800" dirty="0">
                  <a:solidFill>
                    <a:prstClr val="black"/>
                  </a:solidFill>
                  <a:latin typeface="Arial" panose="020B0604020202020204" pitchFamily="34" charset="0"/>
                  <a:cs typeface="Arial" panose="020B0604020202020204" pitchFamily="34" charset="0"/>
                </a:rPr>
                <a:t>Problèmes rencontrés, détails sur des erreurs de données</a:t>
              </a:r>
            </a:p>
            <a:p>
              <a:pPr marL="623888" marR="0" lvl="1" indent="-342900" fontAlgn="auto">
                <a:lnSpc>
                  <a:spcPct val="100000"/>
                </a:lnSpc>
                <a:spcBef>
                  <a:spcPts val="600"/>
                </a:spcBef>
                <a:buClr>
                  <a:schemeClr val="accent2">
                    <a:lumMod val="60000"/>
                    <a:lumOff val="40000"/>
                  </a:schemeClr>
                </a:buClr>
                <a:buSzTx/>
                <a:buFont typeface="Arial" panose="020B0604020202020204" pitchFamily="34" charset="0"/>
                <a:buChar char="•"/>
                <a:tabLst>
                  <a:tab pos="669131" algn="l"/>
                </a:tabLst>
                <a:defRPr/>
              </a:pPr>
              <a:r>
                <a:rPr lang="fr-FR" sz="1800" dirty="0">
                  <a:solidFill>
                    <a:prstClr val="black"/>
                  </a:solidFill>
                  <a:latin typeface="Arial" panose="020B0604020202020204" pitchFamily="34" charset="0"/>
                  <a:cs typeface="Arial" panose="020B0604020202020204" pitchFamily="34" charset="0"/>
                </a:rPr>
                <a:t>Liens vers les articles publiés à partir de ces données,….</a:t>
              </a:r>
            </a:p>
          </p:txBody>
        </p:sp>
        <p:sp>
          <p:nvSpPr>
            <p:cNvPr id="34" name="ZoneTexte 33">
              <a:extLst>
                <a:ext uri="{FF2B5EF4-FFF2-40B4-BE49-F238E27FC236}">
                  <a16:creationId xmlns:a16="http://schemas.microsoft.com/office/drawing/2014/main" id="{32A98FDA-36AE-44CA-A4F8-F256C9B74502}"/>
                </a:ext>
              </a:extLst>
            </p:cNvPr>
            <p:cNvSpPr txBox="1"/>
            <p:nvPr/>
          </p:nvSpPr>
          <p:spPr>
            <a:xfrm>
              <a:off x="539999" y="4149080"/>
              <a:ext cx="8311371"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defRPr/>
              </a:pPr>
              <a:r>
                <a:rPr lang="fr-FR" sz="2400" dirty="0">
                  <a:solidFill>
                    <a:srgbClr val="0066FF"/>
                  </a:solidFill>
                </a:rPr>
                <a:t>Informations contextuelles </a:t>
              </a:r>
              <a:endParaRPr kumimoji="0" lang="fr-FR" sz="2400" b="0" i="0" u="none" strike="noStrike" kern="1200" cap="none" spc="0" normalizeH="0" baseline="0" dirty="0">
                <a:ln>
                  <a:noFill/>
                </a:ln>
                <a:solidFill>
                  <a:srgbClr val="0066FF"/>
                </a:solidFill>
                <a:effectLst/>
                <a:uLnTx/>
                <a:uFillTx/>
              </a:endParaRPr>
            </a:p>
          </p:txBody>
        </p:sp>
      </p:grpSp>
      <p:grpSp>
        <p:nvGrpSpPr>
          <p:cNvPr id="38" name="Groupe 37">
            <a:extLst>
              <a:ext uri="{FF2B5EF4-FFF2-40B4-BE49-F238E27FC236}">
                <a16:creationId xmlns:a16="http://schemas.microsoft.com/office/drawing/2014/main" id="{CB247EAB-3BCE-4F1E-B455-D9F8FA0F79E2}"/>
              </a:ext>
            </a:extLst>
          </p:cNvPr>
          <p:cNvGrpSpPr/>
          <p:nvPr/>
        </p:nvGrpSpPr>
        <p:grpSpPr>
          <a:xfrm>
            <a:off x="899592" y="5661248"/>
            <a:ext cx="6876986" cy="430887"/>
            <a:chOff x="854938" y="5574686"/>
            <a:chExt cx="6876986" cy="430887"/>
          </a:xfrm>
        </p:grpSpPr>
        <p:sp>
          <p:nvSpPr>
            <p:cNvPr id="39" name="ZoneTexte 38">
              <a:extLst>
                <a:ext uri="{FF2B5EF4-FFF2-40B4-BE49-F238E27FC236}">
                  <a16:creationId xmlns:a16="http://schemas.microsoft.com/office/drawing/2014/main" id="{4BC2E4E6-C766-4322-B60D-83AE97D38A17}"/>
                </a:ext>
              </a:extLst>
            </p:cNvPr>
            <p:cNvSpPr txBox="1"/>
            <p:nvPr/>
          </p:nvSpPr>
          <p:spPr>
            <a:xfrm>
              <a:off x="1502462" y="5574686"/>
              <a:ext cx="6229462" cy="430887"/>
            </a:xfrm>
            <a:prstGeom prst="rect">
              <a:avLst/>
            </a:prstGeom>
            <a:noFill/>
          </p:spPr>
          <p:txBody>
            <a:bodyPr wrap="none" rtlCol="0">
              <a:spAutoFit/>
            </a:bodyPr>
            <a:lstStyle/>
            <a:p>
              <a:r>
                <a:rPr lang="fr-FR" sz="2200" b="1" dirty="0">
                  <a:solidFill>
                    <a:srgbClr val="00B050"/>
                  </a:solidFill>
                </a:rPr>
                <a:t>Tout ce qui aide à comprendre les données </a:t>
              </a:r>
            </a:p>
          </p:txBody>
        </p:sp>
        <p:sp>
          <p:nvSpPr>
            <p:cNvPr id="40" name="Flèche : droite 39">
              <a:extLst>
                <a:ext uri="{FF2B5EF4-FFF2-40B4-BE49-F238E27FC236}">
                  <a16:creationId xmlns:a16="http://schemas.microsoft.com/office/drawing/2014/main" id="{BAF5AFAD-76AC-4AB2-AC91-AFFAF69E5E13}"/>
                </a:ext>
              </a:extLst>
            </p:cNvPr>
            <p:cNvSpPr/>
            <p:nvPr/>
          </p:nvSpPr>
          <p:spPr>
            <a:xfrm>
              <a:off x="854938" y="5655171"/>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12" name="Titre 1">
            <a:extLst>
              <a:ext uri="{FF2B5EF4-FFF2-40B4-BE49-F238E27FC236}">
                <a16:creationId xmlns:a16="http://schemas.microsoft.com/office/drawing/2014/main" id="{19F7A508-B1B7-47A1-AF2E-D446255EDA69}"/>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2.1 Documentation des données</a:t>
            </a:r>
          </a:p>
        </p:txBody>
      </p:sp>
      <p:pic>
        <p:nvPicPr>
          <p:cNvPr id="13" name="Image 12">
            <a:extLst>
              <a:ext uri="{FF2B5EF4-FFF2-40B4-BE49-F238E27FC236}">
                <a16:creationId xmlns:a16="http://schemas.microsoft.com/office/drawing/2014/main" id="{EE6487A6-E887-4F5B-AC87-B23F5915C824}"/>
              </a:ext>
            </a:extLst>
          </p:cNvPr>
          <p:cNvPicPr>
            <a:picLocks noChangeAspect="1"/>
          </p:cNvPicPr>
          <p:nvPr/>
        </p:nvPicPr>
        <p:blipFill>
          <a:blip r:embed="rId4"/>
          <a:stretch>
            <a:fillRect/>
          </a:stretch>
        </p:blipFill>
        <p:spPr>
          <a:xfrm>
            <a:off x="8100392" y="620689"/>
            <a:ext cx="1008112" cy="909864"/>
          </a:xfrm>
          <a:prstGeom prst="rect">
            <a:avLst/>
          </a:prstGeom>
        </p:spPr>
      </p:pic>
    </p:spTree>
    <p:extLst>
      <p:ext uri="{BB962C8B-B14F-4D97-AF65-F5344CB8AC3E}">
        <p14:creationId xmlns:p14="http://schemas.microsoft.com/office/powerpoint/2010/main" val="38967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72796BA-E1FB-4032-9C95-ED3F723FD48A}"/>
              </a:ext>
            </a:extLst>
          </p:cNvPr>
          <p:cNvPicPr>
            <a:picLocks noChangeAspect="1"/>
          </p:cNvPicPr>
          <p:nvPr/>
        </p:nvPicPr>
        <p:blipFill>
          <a:blip r:embed="rId3"/>
          <a:stretch>
            <a:fillRect/>
          </a:stretch>
        </p:blipFill>
        <p:spPr>
          <a:xfrm>
            <a:off x="1115616" y="1708024"/>
            <a:ext cx="5994632" cy="3285519"/>
          </a:xfrm>
          <a:prstGeom prst="rect">
            <a:avLst/>
          </a:prstGeom>
        </p:spPr>
      </p:pic>
      <p:grpSp>
        <p:nvGrpSpPr>
          <p:cNvPr id="20" name="Groupe 19">
            <a:extLst>
              <a:ext uri="{FF2B5EF4-FFF2-40B4-BE49-F238E27FC236}">
                <a16:creationId xmlns:a16="http://schemas.microsoft.com/office/drawing/2014/main" id="{5BB303D4-02A6-471B-A4BE-C710F0F3935D}"/>
              </a:ext>
            </a:extLst>
          </p:cNvPr>
          <p:cNvGrpSpPr/>
          <p:nvPr/>
        </p:nvGrpSpPr>
        <p:grpSpPr>
          <a:xfrm>
            <a:off x="1957769" y="1609167"/>
            <a:ext cx="5686647" cy="4824536"/>
            <a:chOff x="2029777" y="1711744"/>
            <a:chExt cx="5686647" cy="4824536"/>
          </a:xfrm>
        </p:grpSpPr>
        <p:sp>
          <p:nvSpPr>
            <p:cNvPr id="21" name="Rectangle 20">
              <a:extLst>
                <a:ext uri="{FF2B5EF4-FFF2-40B4-BE49-F238E27FC236}">
                  <a16:creationId xmlns:a16="http://schemas.microsoft.com/office/drawing/2014/main" id="{08D301C6-CEA6-493A-A739-DF9DC943F807}"/>
                </a:ext>
              </a:extLst>
            </p:cNvPr>
            <p:cNvSpPr/>
            <p:nvPr/>
          </p:nvSpPr>
          <p:spPr>
            <a:xfrm>
              <a:off x="2029777" y="5169752"/>
              <a:ext cx="5686647" cy="1366528"/>
            </a:xfrm>
            <a:prstGeom prst="rect">
              <a:avLst/>
            </a:prstGeom>
          </p:spPr>
          <p:txBody>
            <a:bodyPr wrap="square">
              <a:spAutoFit/>
            </a:bodyPr>
            <a:lstStyle/>
            <a:p>
              <a:pPr lvl="1">
                <a:spcBef>
                  <a:spcPct val="20000"/>
                </a:spcBef>
                <a:buClr>
                  <a:srgbClr val="E2007A"/>
                </a:buClr>
                <a:defRPr/>
              </a:pPr>
              <a:r>
                <a:rPr lang="fr-FR" dirty="0">
                  <a:solidFill>
                    <a:srgbClr val="FF0000"/>
                  </a:solidFill>
                </a:rPr>
                <a:t>Signification des colonnes ??  abréviations ??</a:t>
              </a:r>
            </a:p>
            <a:p>
              <a:pPr lvl="1">
                <a:spcBef>
                  <a:spcPct val="20000"/>
                </a:spcBef>
                <a:buClr>
                  <a:srgbClr val="E2007A"/>
                </a:buClr>
                <a:defRPr/>
              </a:pPr>
              <a:r>
                <a:rPr lang="fr-FR" dirty="0">
                  <a:solidFill>
                    <a:srgbClr val="FF0000"/>
                  </a:solidFill>
                </a:rPr>
                <a:t>Date: JJ/MM/AA ? MM/JJ/AA ?</a:t>
              </a:r>
            </a:p>
            <a:p>
              <a:pPr lvl="1">
                <a:spcBef>
                  <a:spcPct val="20000"/>
                </a:spcBef>
                <a:buClr>
                  <a:srgbClr val="E2007A"/>
                </a:buClr>
                <a:defRPr/>
              </a:pPr>
              <a:r>
                <a:rPr lang="fr-FR" dirty="0">
                  <a:solidFill>
                    <a:srgbClr val="FF0000"/>
                  </a:solidFill>
                </a:rPr>
                <a:t>Temps : jours ? heures ? minutes ?</a:t>
              </a:r>
            </a:p>
            <a:p>
              <a:pPr lvl="1">
                <a:spcBef>
                  <a:spcPct val="20000"/>
                </a:spcBef>
                <a:buClr>
                  <a:srgbClr val="E2007A"/>
                </a:buClr>
                <a:defRPr/>
              </a:pPr>
              <a:r>
                <a:rPr lang="fr-FR" dirty="0">
                  <a:solidFill>
                    <a:srgbClr val="FF0000"/>
                  </a:solidFill>
                </a:rPr>
                <a:t>Pourquoi certaines cases sont vides ??</a:t>
              </a:r>
            </a:p>
          </p:txBody>
        </p:sp>
        <p:sp>
          <p:nvSpPr>
            <p:cNvPr id="24" name="Ellipse 23">
              <a:extLst>
                <a:ext uri="{FF2B5EF4-FFF2-40B4-BE49-F238E27FC236}">
                  <a16:creationId xmlns:a16="http://schemas.microsoft.com/office/drawing/2014/main" id="{A20FFB52-0513-462A-91ED-1AEB2728A4F4}"/>
                </a:ext>
              </a:extLst>
            </p:cNvPr>
            <p:cNvSpPr/>
            <p:nvPr/>
          </p:nvSpPr>
          <p:spPr>
            <a:xfrm>
              <a:off x="2267744" y="1711744"/>
              <a:ext cx="636999" cy="611481"/>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CA8C5EBA-3ED1-476A-AD53-CF32EF68D6E8}"/>
                </a:ext>
              </a:extLst>
            </p:cNvPr>
            <p:cNvSpPr/>
            <p:nvPr/>
          </p:nvSpPr>
          <p:spPr>
            <a:xfrm>
              <a:off x="2958956" y="2006320"/>
              <a:ext cx="636999" cy="611481"/>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6EAC084-D4A1-4615-A738-BB35170B5C11}"/>
                </a:ext>
              </a:extLst>
            </p:cNvPr>
            <p:cNvSpPr/>
            <p:nvPr/>
          </p:nvSpPr>
          <p:spPr>
            <a:xfrm>
              <a:off x="3088887" y="4546051"/>
              <a:ext cx="1020653" cy="523220"/>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8222FA2E-09AA-4D0F-9D7A-05E9F6EB107D}"/>
                </a:ext>
              </a:extLst>
            </p:cNvPr>
            <p:cNvSpPr/>
            <p:nvPr/>
          </p:nvSpPr>
          <p:spPr>
            <a:xfrm>
              <a:off x="5292080" y="2103410"/>
              <a:ext cx="559589" cy="561940"/>
            </a:xfrm>
            <a:prstGeom prst="ellipse">
              <a:avLst/>
            </a:prstGeom>
            <a:noFill/>
            <a:ln w="38100">
              <a:solidFill>
                <a:srgbClr val="FF15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Titre 1">
            <a:extLst>
              <a:ext uri="{FF2B5EF4-FFF2-40B4-BE49-F238E27FC236}">
                <a16:creationId xmlns:a16="http://schemas.microsoft.com/office/drawing/2014/main" id="{6A4435AA-098F-418F-BCA7-0EB1F62A2AC5}"/>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2.1 Documentation des données</a:t>
            </a:r>
          </a:p>
        </p:txBody>
      </p:sp>
      <p:sp>
        <p:nvSpPr>
          <p:cNvPr id="18" name="ZoneTexte 17">
            <a:extLst>
              <a:ext uri="{FF2B5EF4-FFF2-40B4-BE49-F238E27FC236}">
                <a16:creationId xmlns:a16="http://schemas.microsoft.com/office/drawing/2014/main" id="{5D77DCC3-2562-4140-8D60-957970B5E7CF}"/>
              </a:ext>
            </a:extLst>
          </p:cNvPr>
          <p:cNvSpPr txBox="1"/>
          <p:nvPr/>
        </p:nvSpPr>
        <p:spPr>
          <a:xfrm>
            <a:off x="540000" y="1080000"/>
            <a:ext cx="8311370" cy="47814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lnSpc>
                <a:spcPct val="114000"/>
              </a:lnSpc>
              <a:spcAft>
                <a:spcPts val="1200"/>
              </a:spcAft>
              <a:buClrTx/>
              <a:buFont typeface="Wingdings" panose="05000000000000000000" pitchFamily="2" charset="2"/>
              <a:buChar char="§"/>
              <a:defRPr/>
            </a:pPr>
            <a:r>
              <a:rPr lang="fr-FR" sz="2400" dirty="0">
                <a:solidFill>
                  <a:srgbClr val="0066FF"/>
                </a:solidFill>
              </a:rPr>
              <a:t>Important d’expliquer les tableaux</a:t>
            </a:r>
            <a:endParaRPr lang="fr-FR" sz="2400" dirty="0">
              <a:solidFill>
                <a:schemeClr val="tx1"/>
              </a:solidFill>
              <a:cs typeface="Times New Roman"/>
            </a:endParaRPr>
          </a:p>
        </p:txBody>
      </p:sp>
      <p:pic>
        <p:nvPicPr>
          <p:cNvPr id="31" name="Image 30">
            <a:extLst>
              <a:ext uri="{FF2B5EF4-FFF2-40B4-BE49-F238E27FC236}">
                <a16:creationId xmlns:a16="http://schemas.microsoft.com/office/drawing/2014/main" id="{9BE8D1D6-92C4-4DA9-941B-6B1AAFB64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466" y="805257"/>
            <a:ext cx="1576915" cy="1576915"/>
          </a:xfrm>
          <a:prstGeom prst="rect">
            <a:avLst/>
          </a:prstGeom>
        </p:spPr>
      </p:pic>
    </p:spTree>
    <p:extLst>
      <p:ext uri="{BB962C8B-B14F-4D97-AF65-F5344CB8AC3E}">
        <p14:creationId xmlns:p14="http://schemas.microsoft.com/office/powerpoint/2010/main" val="89969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2.1 Documentation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39" name="ZoneTexte 38">
            <a:extLst>
              <a:ext uri="{FF2B5EF4-FFF2-40B4-BE49-F238E27FC236}">
                <a16:creationId xmlns:a16="http://schemas.microsoft.com/office/drawing/2014/main" id="{2CF4878C-D77F-457F-B5BD-C5A6396EC3A5}"/>
              </a:ext>
            </a:extLst>
          </p:cNvPr>
          <p:cNvSpPr txBox="1"/>
          <p:nvPr/>
        </p:nvSpPr>
        <p:spPr>
          <a:xfrm>
            <a:off x="1907704" y="1080000"/>
            <a:ext cx="5976664"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CC6600"/>
                </a:solidFill>
                <a:effectLst/>
                <a:uLnTx/>
                <a:uFillTx/>
                <a:latin typeface="Arial"/>
                <a:cs typeface="Times New Roman"/>
              </a:rPr>
              <a:t>Décrivez la documentation qui sera associée à vos données</a:t>
            </a:r>
          </a:p>
        </p:txBody>
      </p:sp>
      <p:grpSp>
        <p:nvGrpSpPr>
          <p:cNvPr id="29" name="Groupe 28">
            <a:extLst>
              <a:ext uri="{FF2B5EF4-FFF2-40B4-BE49-F238E27FC236}">
                <a16:creationId xmlns:a16="http://schemas.microsoft.com/office/drawing/2014/main" id="{5879D5FF-4E12-4AD6-AC83-72AB864DE449}"/>
              </a:ext>
            </a:extLst>
          </p:cNvPr>
          <p:cNvGrpSpPr/>
          <p:nvPr/>
        </p:nvGrpSpPr>
        <p:grpSpPr>
          <a:xfrm>
            <a:off x="3131840" y="4542498"/>
            <a:ext cx="2308556" cy="430887"/>
            <a:chOff x="854938" y="5574686"/>
            <a:chExt cx="2308556" cy="430887"/>
          </a:xfrm>
        </p:grpSpPr>
        <p:sp>
          <p:nvSpPr>
            <p:cNvPr id="31" name="ZoneTexte 30">
              <a:extLst>
                <a:ext uri="{FF2B5EF4-FFF2-40B4-BE49-F238E27FC236}">
                  <a16:creationId xmlns:a16="http://schemas.microsoft.com/office/drawing/2014/main" id="{A33CC8ED-BBD9-46C2-A0AB-78CD64C21036}"/>
                </a:ext>
              </a:extLst>
            </p:cNvPr>
            <p:cNvSpPr txBox="1"/>
            <p:nvPr/>
          </p:nvSpPr>
          <p:spPr>
            <a:xfrm>
              <a:off x="1502462" y="5574686"/>
              <a:ext cx="16610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70C0"/>
                  </a:solidFill>
                  <a:effectLst/>
                  <a:uLnTx/>
                  <a:uFillTx/>
                  <a:latin typeface="Arial"/>
                  <a:ea typeface="+mn-ea"/>
                  <a:cs typeface="+mn-cs"/>
                </a:rPr>
                <a:t>10 minutes</a:t>
              </a:r>
            </a:p>
          </p:txBody>
        </p:sp>
        <p:sp>
          <p:nvSpPr>
            <p:cNvPr id="32" name="Flèche : droite 31">
              <a:extLst>
                <a:ext uri="{FF2B5EF4-FFF2-40B4-BE49-F238E27FC236}">
                  <a16:creationId xmlns:a16="http://schemas.microsoft.com/office/drawing/2014/main" id="{EAC8AF1B-9B92-4034-B193-055E93829AB6}"/>
                </a:ext>
              </a:extLst>
            </p:cNvPr>
            <p:cNvSpPr/>
            <p:nvPr/>
          </p:nvSpPr>
          <p:spPr>
            <a:xfrm>
              <a:off x="854938" y="5655171"/>
              <a:ext cx="607023" cy="24565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3" name="Image 2">
            <a:extLst>
              <a:ext uri="{FF2B5EF4-FFF2-40B4-BE49-F238E27FC236}">
                <a16:creationId xmlns:a16="http://schemas.microsoft.com/office/drawing/2014/main" id="{E87AD15B-B59A-46D0-BE47-CFEC43A6BEE4}"/>
              </a:ext>
            </a:extLst>
          </p:cNvPr>
          <p:cNvPicPr>
            <a:picLocks noChangeAspect="1"/>
          </p:cNvPicPr>
          <p:nvPr/>
        </p:nvPicPr>
        <p:blipFill>
          <a:blip r:embed="rId4"/>
          <a:stretch>
            <a:fillRect/>
          </a:stretch>
        </p:blipFill>
        <p:spPr>
          <a:xfrm>
            <a:off x="467544" y="1080000"/>
            <a:ext cx="1457070" cy="1103472"/>
          </a:xfrm>
          <a:prstGeom prst="rect">
            <a:avLst/>
          </a:prstGeom>
        </p:spPr>
      </p:pic>
      <p:pic>
        <p:nvPicPr>
          <p:cNvPr id="9" name="Image 8">
            <a:extLst>
              <a:ext uri="{FF2B5EF4-FFF2-40B4-BE49-F238E27FC236}">
                <a16:creationId xmlns:a16="http://schemas.microsoft.com/office/drawing/2014/main" id="{5E7B7F14-F4B7-407B-8F62-79F943DBEE7A}"/>
              </a:ext>
            </a:extLst>
          </p:cNvPr>
          <p:cNvPicPr>
            <a:picLocks noChangeAspect="1"/>
          </p:cNvPicPr>
          <p:nvPr/>
        </p:nvPicPr>
        <p:blipFill>
          <a:blip r:embed="rId5"/>
          <a:stretch>
            <a:fillRect/>
          </a:stretch>
        </p:blipFill>
        <p:spPr>
          <a:xfrm>
            <a:off x="8100392" y="620689"/>
            <a:ext cx="1008112" cy="909864"/>
          </a:xfrm>
          <a:prstGeom prst="rect">
            <a:avLst/>
          </a:prstGeom>
        </p:spPr>
      </p:pic>
    </p:spTree>
    <p:extLst>
      <p:ext uri="{BB962C8B-B14F-4D97-AF65-F5344CB8AC3E}">
        <p14:creationId xmlns:p14="http://schemas.microsoft.com/office/powerpoint/2010/main" val="851146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ZoneTexte 8">
            <a:extLst>
              <a:ext uri="{FF2B5EF4-FFF2-40B4-BE49-F238E27FC236}">
                <a16:creationId xmlns:a16="http://schemas.microsoft.com/office/drawing/2014/main" id="{69940EDA-A286-40EA-923C-74F120604BC0}"/>
              </a:ext>
            </a:extLst>
          </p:cNvPr>
          <p:cNvSpPr txBox="1"/>
          <p:nvPr/>
        </p:nvSpPr>
        <p:spPr>
          <a:xfrm>
            <a:off x="540000" y="1080000"/>
            <a:ext cx="7416376"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spcAft>
                <a:spcPts val="0"/>
              </a:spcAft>
              <a:buClrTx/>
              <a:buFont typeface="Wingdings" panose="05000000000000000000" pitchFamily="2" charset="2"/>
              <a:buChar char="§"/>
              <a:defRPr/>
            </a:pPr>
            <a:r>
              <a:rPr lang="fr-FR" sz="2400" dirty="0">
                <a:solidFill>
                  <a:srgbClr val="CC6600"/>
                </a:solidFill>
              </a:rPr>
              <a:t>Documentation associée aux données</a:t>
            </a:r>
          </a:p>
        </p:txBody>
      </p:sp>
      <p:sp>
        <p:nvSpPr>
          <p:cNvPr id="8" name="ZoneTexte 7">
            <a:extLst>
              <a:ext uri="{FF2B5EF4-FFF2-40B4-BE49-F238E27FC236}">
                <a16:creationId xmlns:a16="http://schemas.microsoft.com/office/drawing/2014/main" id="{A5486CCE-6EF0-46D9-97CE-93767A4A94FD}"/>
              </a:ext>
            </a:extLst>
          </p:cNvPr>
          <p:cNvSpPr txBox="1"/>
          <p:nvPr/>
        </p:nvSpPr>
        <p:spPr>
          <a:xfrm>
            <a:off x="522010" y="1700808"/>
            <a:ext cx="8298462" cy="3901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200" b="0" i="0" u="none" strike="noStrike" kern="1200" cap="none" spc="0" normalizeH="0" baseline="0" noProof="0" dirty="0">
                <a:ln>
                  <a:noFill/>
                </a:ln>
                <a:solidFill>
                  <a:prstClr val="black"/>
                </a:solidFill>
                <a:effectLst/>
                <a:uLnTx/>
                <a:uFillTx/>
                <a:ea typeface="+mn-ea"/>
                <a:cs typeface="+mn-cs"/>
              </a:rPr>
              <a:t>Chaque fichier de données sera accompagné au minimum d'un fichier "</a:t>
            </a:r>
            <a:r>
              <a:rPr kumimoji="0" lang="fr-FR" sz="2200" b="0" i="0" u="none" strike="noStrike" kern="1200" cap="none" spc="0" normalizeH="0" baseline="0" noProof="0" dirty="0" err="1">
                <a:ln>
                  <a:noFill/>
                </a:ln>
                <a:solidFill>
                  <a:prstClr val="black"/>
                </a:solidFill>
                <a:effectLst/>
                <a:uLnTx/>
                <a:uFillTx/>
                <a:ea typeface="+mn-ea"/>
                <a:cs typeface="+mn-cs"/>
              </a:rPr>
              <a:t>Read_me</a:t>
            </a:r>
            <a:r>
              <a:rPr kumimoji="0" lang="fr-FR" sz="2200" b="0" i="0" u="none" strike="noStrike" kern="1200" cap="none" spc="0" normalizeH="0" baseline="0" noProof="0" dirty="0">
                <a:ln>
                  <a:noFill/>
                </a:ln>
                <a:solidFill>
                  <a:prstClr val="black"/>
                </a:solidFill>
                <a:effectLst/>
                <a:uLnTx/>
                <a:uFillTx/>
                <a:ea typeface="+mn-ea"/>
                <a:cs typeface="+mn-cs"/>
              </a:rPr>
              <a:t>" indiquant :</a:t>
            </a:r>
          </a:p>
          <a:p>
            <a:pPr marL="800100" lvl="1" indent="-342900">
              <a:spcBef>
                <a:spcPts val="300"/>
              </a:spcBef>
              <a:spcAft>
                <a:spcPts val="300"/>
              </a:spcAft>
              <a:buFont typeface="Arial" panose="020B0604020202020204" pitchFamily="34" charset="0"/>
              <a:buChar char="•"/>
              <a:defRPr/>
            </a:pPr>
            <a:r>
              <a:rPr lang="fr-FR" sz="2200" dirty="0">
                <a:solidFill>
                  <a:prstClr val="black"/>
                </a:solidFill>
              </a:rPr>
              <a:t>Les protocoles et conditions dans lesquelles les données sont collectées, </a:t>
            </a:r>
          </a:p>
          <a:p>
            <a:pPr marL="800100" marR="0" lvl="1" indent="-3429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la liste des variables  </a:t>
            </a:r>
          </a:p>
          <a:p>
            <a:pPr marL="800100" marR="0" lvl="1" indent="-3429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Le type d'appareillage pour la prise de mesure de chaque variable </a:t>
            </a:r>
          </a:p>
          <a:p>
            <a:pPr marL="800100" marR="0" lvl="1" indent="-3429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l'unité de la variable mesurée</a:t>
            </a:r>
          </a:p>
          <a:p>
            <a:pPr marL="800100" marR="0" lvl="1" indent="-3429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toutes autres informations permettant la compréhension et la réutilisation des données. </a:t>
            </a:r>
          </a:p>
        </p:txBody>
      </p:sp>
      <p:sp>
        <p:nvSpPr>
          <p:cNvPr id="11" name="ZoneTexte 10">
            <a:extLst>
              <a:ext uri="{FF2B5EF4-FFF2-40B4-BE49-F238E27FC236}">
                <a16:creationId xmlns:a16="http://schemas.microsoft.com/office/drawing/2014/main" id="{F83244BE-BDC4-4900-B0D6-FACEB3BBED3B}"/>
              </a:ext>
            </a:extLst>
          </p:cNvPr>
          <p:cNvSpPr txBox="1"/>
          <p:nvPr/>
        </p:nvSpPr>
        <p:spPr>
          <a:xfrm>
            <a:off x="4139952" y="6021288"/>
            <a:ext cx="35102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4"/>
              </a:rPr>
              <a:t>https://dmp.opidor.fr/plans/5082/export.pdf</a:t>
            </a: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p>
        </p:txBody>
      </p:sp>
      <p:sp>
        <p:nvSpPr>
          <p:cNvPr id="13" name="Titre 1">
            <a:extLst>
              <a:ext uri="{FF2B5EF4-FFF2-40B4-BE49-F238E27FC236}">
                <a16:creationId xmlns:a16="http://schemas.microsoft.com/office/drawing/2014/main" id="{F059D0F0-47A4-40D1-A1EE-5DE45986E339}"/>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2.1 Exemple du projet IMPRINT</a:t>
            </a:r>
          </a:p>
        </p:txBody>
      </p:sp>
      <p:pic>
        <p:nvPicPr>
          <p:cNvPr id="7" name="Image 6">
            <a:extLst>
              <a:ext uri="{FF2B5EF4-FFF2-40B4-BE49-F238E27FC236}">
                <a16:creationId xmlns:a16="http://schemas.microsoft.com/office/drawing/2014/main" id="{03CB0E46-E8FC-4C2F-9D2C-FE829FDA183E}"/>
              </a:ext>
            </a:extLst>
          </p:cNvPr>
          <p:cNvPicPr>
            <a:picLocks noChangeAspect="1"/>
          </p:cNvPicPr>
          <p:nvPr/>
        </p:nvPicPr>
        <p:blipFill>
          <a:blip r:embed="rId5"/>
          <a:stretch>
            <a:fillRect/>
          </a:stretch>
        </p:blipFill>
        <p:spPr>
          <a:xfrm>
            <a:off x="8100392" y="620689"/>
            <a:ext cx="1008112" cy="909864"/>
          </a:xfrm>
          <a:prstGeom prst="rect">
            <a:avLst/>
          </a:prstGeom>
        </p:spPr>
      </p:pic>
    </p:spTree>
    <p:extLst>
      <p:ext uri="{BB962C8B-B14F-4D97-AF65-F5344CB8AC3E}">
        <p14:creationId xmlns:p14="http://schemas.microsoft.com/office/powerpoint/2010/main" val="3052453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ZoneTexte 8">
            <a:extLst>
              <a:ext uri="{FF2B5EF4-FFF2-40B4-BE49-F238E27FC236}">
                <a16:creationId xmlns:a16="http://schemas.microsoft.com/office/drawing/2014/main" id="{69940EDA-A286-40EA-923C-74F120604BC0}"/>
              </a:ext>
            </a:extLst>
          </p:cNvPr>
          <p:cNvSpPr txBox="1"/>
          <p:nvPr/>
        </p:nvSpPr>
        <p:spPr>
          <a:xfrm>
            <a:off x="540000" y="1080000"/>
            <a:ext cx="784842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spcAft>
                <a:spcPts val="0"/>
              </a:spcAft>
              <a:buClrTx/>
              <a:buFont typeface="Wingdings" panose="05000000000000000000" pitchFamily="2" charset="2"/>
              <a:buChar char="§"/>
              <a:defRPr/>
            </a:pPr>
            <a:r>
              <a:rPr lang="fr-FR" sz="2400" dirty="0">
                <a:solidFill>
                  <a:srgbClr val="CC6600"/>
                </a:solidFill>
              </a:rPr>
              <a:t>Documentation associée aux données </a:t>
            </a:r>
          </a:p>
        </p:txBody>
      </p:sp>
      <p:sp>
        <p:nvSpPr>
          <p:cNvPr id="10" name="Titre 1">
            <a:extLst>
              <a:ext uri="{FF2B5EF4-FFF2-40B4-BE49-F238E27FC236}">
                <a16:creationId xmlns:a16="http://schemas.microsoft.com/office/drawing/2014/main" id="{3CAA40AC-5575-485E-B14C-F6BA4FF07358}"/>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2.1 Exemple du projet ATLAS</a:t>
            </a:r>
          </a:p>
        </p:txBody>
      </p:sp>
      <p:pic>
        <p:nvPicPr>
          <p:cNvPr id="7" name="Image 6">
            <a:extLst>
              <a:ext uri="{FF2B5EF4-FFF2-40B4-BE49-F238E27FC236}">
                <a16:creationId xmlns:a16="http://schemas.microsoft.com/office/drawing/2014/main" id="{03CB0E46-E8FC-4C2F-9D2C-FE829FDA183E}"/>
              </a:ext>
            </a:extLst>
          </p:cNvPr>
          <p:cNvPicPr>
            <a:picLocks noChangeAspect="1"/>
          </p:cNvPicPr>
          <p:nvPr/>
        </p:nvPicPr>
        <p:blipFill>
          <a:blip r:embed="rId4"/>
          <a:stretch>
            <a:fillRect/>
          </a:stretch>
        </p:blipFill>
        <p:spPr>
          <a:xfrm>
            <a:off x="8100392" y="620689"/>
            <a:ext cx="1008112" cy="909864"/>
          </a:xfrm>
          <a:prstGeom prst="rect">
            <a:avLst/>
          </a:prstGeom>
        </p:spPr>
      </p:pic>
      <p:sp>
        <p:nvSpPr>
          <p:cNvPr id="12" name="ZoneTexte 11">
            <a:extLst>
              <a:ext uri="{FF2B5EF4-FFF2-40B4-BE49-F238E27FC236}">
                <a16:creationId xmlns:a16="http://schemas.microsoft.com/office/drawing/2014/main" id="{866786FC-A41E-4AA6-9517-7572EABCDA74}"/>
              </a:ext>
            </a:extLst>
          </p:cNvPr>
          <p:cNvSpPr txBox="1"/>
          <p:nvPr/>
        </p:nvSpPr>
        <p:spPr>
          <a:xfrm>
            <a:off x="3995936" y="5517232"/>
            <a:ext cx="35102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5"/>
              </a:rPr>
              <a:t>https://dmp.opidor.fr/plans/3354/export.pdf</a:t>
            </a: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p>
        </p:txBody>
      </p:sp>
      <p:sp>
        <p:nvSpPr>
          <p:cNvPr id="14" name="ZoneTexte 13">
            <a:extLst>
              <a:ext uri="{FF2B5EF4-FFF2-40B4-BE49-F238E27FC236}">
                <a16:creationId xmlns:a16="http://schemas.microsoft.com/office/drawing/2014/main" id="{EC1D16AB-F60A-4981-8E36-D429BDD8EA98}"/>
              </a:ext>
            </a:extLst>
          </p:cNvPr>
          <p:cNvSpPr txBox="1"/>
          <p:nvPr/>
        </p:nvSpPr>
        <p:spPr>
          <a:xfrm>
            <a:off x="755576" y="1844824"/>
            <a:ext cx="8280920"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400" b="1" i="0" u="none" strike="noStrike" kern="1200" cap="none" spc="0" normalizeH="0" baseline="0" noProof="0" dirty="0">
                <a:ln>
                  <a:noFill/>
                </a:ln>
                <a:solidFill>
                  <a:prstClr val="black"/>
                </a:solidFill>
                <a:effectLst/>
                <a:uLnTx/>
                <a:uFillTx/>
                <a:ea typeface="+mn-ea"/>
                <a:cs typeface="+mn-cs"/>
              </a:rPr>
              <a:t>Données d’enquêtes qualitatives</a:t>
            </a:r>
            <a:endParaRPr kumimoji="0" lang="fr-FR" sz="24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fr-FR" sz="2200" b="0" i="0" u="none" strike="noStrike" kern="1200" cap="none" spc="0" normalizeH="0" baseline="0" noProof="0" dirty="0">
                <a:ln>
                  <a:noFill/>
                </a:ln>
                <a:solidFill>
                  <a:prstClr val="black"/>
                </a:solidFill>
                <a:effectLst/>
                <a:uLnTx/>
                <a:uFillTx/>
                <a:ea typeface="+mn-ea"/>
                <a:cs typeface="+mn-cs"/>
              </a:rPr>
              <a:t>Chaque retranscription d’entretien sera accompagnée d’un rapport d’entretien incluant : </a:t>
            </a:r>
          </a:p>
          <a:p>
            <a:pPr marL="3429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le contexte de passation de l’entretien,</a:t>
            </a:r>
          </a:p>
          <a:p>
            <a:pPr marL="3429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Les  caractéristiques sociodémographiques</a:t>
            </a:r>
          </a:p>
          <a:p>
            <a:pPr marL="3429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une présentation de la ou des personnes interrogées</a:t>
            </a:r>
          </a:p>
          <a:p>
            <a:pPr marL="3429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ea typeface="+mn-ea"/>
                <a:cs typeface="+mn-cs"/>
              </a:rPr>
              <a:t>un résumé.</a:t>
            </a:r>
          </a:p>
        </p:txBody>
      </p:sp>
    </p:spTree>
    <p:extLst>
      <p:ext uri="{BB962C8B-B14F-4D97-AF65-F5344CB8AC3E}">
        <p14:creationId xmlns:p14="http://schemas.microsoft.com/office/powerpoint/2010/main" val="2314843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e 20">
            <a:extLst>
              <a:ext uri="{FF2B5EF4-FFF2-40B4-BE49-F238E27FC236}">
                <a16:creationId xmlns:a16="http://schemas.microsoft.com/office/drawing/2014/main" id="{A6DEAE94-0F9F-4A2A-8A75-C979D1059DDF}"/>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0626145C-03EA-4710-B585-D73B65ED0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BDE2EC37-50A4-408E-8EE5-193A5FACB4E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5" name="Image 24">
            <a:extLst>
              <a:ext uri="{FF2B5EF4-FFF2-40B4-BE49-F238E27FC236}">
                <a16:creationId xmlns:a16="http://schemas.microsoft.com/office/drawing/2014/main" id="{3E773291-B1EE-4FCF-B309-3914AEFF33B6}"/>
              </a:ext>
            </a:extLst>
          </p:cNvPr>
          <p:cNvPicPr>
            <a:picLocks noChangeAspect="1"/>
          </p:cNvPicPr>
          <p:nvPr/>
        </p:nvPicPr>
        <p:blipFill>
          <a:blip r:embed="rId4"/>
          <a:stretch>
            <a:fillRect/>
          </a:stretch>
        </p:blipFill>
        <p:spPr>
          <a:xfrm>
            <a:off x="611560" y="2180134"/>
            <a:ext cx="7874276" cy="672802"/>
          </a:xfrm>
          <a:prstGeom prst="rect">
            <a:avLst/>
          </a:prstGeom>
        </p:spPr>
      </p:pic>
      <p:pic>
        <p:nvPicPr>
          <p:cNvPr id="26" name="Image 25">
            <a:extLst>
              <a:ext uri="{FF2B5EF4-FFF2-40B4-BE49-F238E27FC236}">
                <a16:creationId xmlns:a16="http://schemas.microsoft.com/office/drawing/2014/main" id="{69B76CE0-FDAF-4C2C-9E89-13CAF6FE756C}"/>
              </a:ext>
            </a:extLst>
          </p:cNvPr>
          <p:cNvPicPr>
            <a:picLocks noChangeAspect="1"/>
          </p:cNvPicPr>
          <p:nvPr/>
        </p:nvPicPr>
        <p:blipFill>
          <a:blip r:embed="rId5"/>
          <a:stretch>
            <a:fillRect/>
          </a:stretch>
        </p:blipFill>
        <p:spPr>
          <a:xfrm>
            <a:off x="467543" y="3080172"/>
            <a:ext cx="8548427" cy="2869108"/>
          </a:xfrm>
          <a:prstGeom prst="rect">
            <a:avLst/>
          </a:prstGeom>
        </p:spPr>
      </p:pic>
      <p:sp>
        <p:nvSpPr>
          <p:cNvPr id="27" name="ZoneTexte 26">
            <a:extLst>
              <a:ext uri="{FF2B5EF4-FFF2-40B4-BE49-F238E27FC236}">
                <a16:creationId xmlns:a16="http://schemas.microsoft.com/office/drawing/2014/main" id="{A116E759-75CD-4AE3-A886-C5B243A099B3}"/>
              </a:ext>
            </a:extLst>
          </p:cNvPr>
          <p:cNvSpPr txBox="1"/>
          <p:nvPr/>
        </p:nvSpPr>
        <p:spPr>
          <a:xfrm>
            <a:off x="4678918" y="3188537"/>
            <a:ext cx="3435649" cy="649188"/>
          </a:xfrm>
          <a:prstGeom prst="wedgeEllipseCallout">
            <a:avLst>
              <a:gd name="adj1" fmla="val -116558"/>
              <a:gd name="adj2" fmla="val 6479"/>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Liste des variables</a:t>
            </a:r>
          </a:p>
        </p:txBody>
      </p:sp>
      <p:grpSp>
        <p:nvGrpSpPr>
          <p:cNvPr id="8" name="Groupe 7">
            <a:extLst>
              <a:ext uri="{FF2B5EF4-FFF2-40B4-BE49-F238E27FC236}">
                <a16:creationId xmlns:a16="http://schemas.microsoft.com/office/drawing/2014/main" id="{C6A590FC-E3D6-4835-AFCD-195164ACA43B}"/>
              </a:ext>
            </a:extLst>
          </p:cNvPr>
          <p:cNvGrpSpPr/>
          <p:nvPr/>
        </p:nvGrpSpPr>
        <p:grpSpPr>
          <a:xfrm>
            <a:off x="4330824" y="4016276"/>
            <a:ext cx="2617440" cy="1205108"/>
            <a:chOff x="4330824" y="3501008"/>
            <a:chExt cx="2238186" cy="1205108"/>
          </a:xfrm>
        </p:grpSpPr>
        <p:sp>
          <p:nvSpPr>
            <p:cNvPr id="28" name="ZoneTexte 27">
              <a:extLst>
                <a:ext uri="{FF2B5EF4-FFF2-40B4-BE49-F238E27FC236}">
                  <a16:creationId xmlns:a16="http://schemas.microsoft.com/office/drawing/2014/main" id="{E44E4A76-05E3-43CF-99C7-9756D05DE781}"/>
                </a:ext>
              </a:extLst>
            </p:cNvPr>
            <p:cNvSpPr txBox="1"/>
            <p:nvPr/>
          </p:nvSpPr>
          <p:spPr>
            <a:xfrm>
              <a:off x="5222674" y="3795217"/>
              <a:ext cx="1346336" cy="52322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a:ea typeface="+mn-ea"/>
                  <a:cs typeface="+mn-cs"/>
                </a:rPr>
                <a:t>Données </a:t>
              </a:r>
            </a:p>
          </p:txBody>
        </p:sp>
        <p:sp>
          <p:nvSpPr>
            <p:cNvPr id="29" name="Lune 28">
              <a:extLst>
                <a:ext uri="{FF2B5EF4-FFF2-40B4-BE49-F238E27FC236}">
                  <a16:creationId xmlns:a16="http://schemas.microsoft.com/office/drawing/2014/main" id="{AAAE5A59-1868-4757-B80E-6AB9D780F3D7}"/>
                </a:ext>
              </a:extLst>
            </p:cNvPr>
            <p:cNvSpPr/>
            <p:nvPr/>
          </p:nvSpPr>
          <p:spPr>
            <a:xfrm flipH="1">
              <a:off x="4330824" y="3501008"/>
              <a:ext cx="457200" cy="1205108"/>
            </a:xfrm>
            <a:prstGeom prst="moon">
              <a:avLst>
                <a:gd name="adj" fmla="val 2826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Bulle narrative : ronde 29">
            <a:extLst>
              <a:ext uri="{FF2B5EF4-FFF2-40B4-BE49-F238E27FC236}">
                <a16:creationId xmlns:a16="http://schemas.microsoft.com/office/drawing/2014/main" id="{DA7A3AE6-6A96-44C7-8F24-4D8BDB7F8EB4}"/>
              </a:ext>
            </a:extLst>
          </p:cNvPr>
          <p:cNvSpPr/>
          <p:nvPr/>
        </p:nvSpPr>
        <p:spPr>
          <a:xfrm>
            <a:off x="5076294" y="5211132"/>
            <a:ext cx="2443225" cy="612648"/>
          </a:xfrm>
          <a:prstGeom prst="wedgeEllipseCallout">
            <a:avLst>
              <a:gd name="adj1" fmla="val -173663"/>
              <a:gd name="adj2" fmla="val -2301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Read me</a:t>
            </a:r>
          </a:p>
        </p:txBody>
      </p:sp>
      <p:sp>
        <p:nvSpPr>
          <p:cNvPr id="19" name="Titre 1">
            <a:extLst>
              <a:ext uri="{FF2B5EF4-FFF2-40B4-BE49-F238E27FC236}">
                <a16:creationId xmlns:a16="http://schemas.microsoft.com/office/drawing/2014/main" id="{F9EEDBC9-7AC3-4363-B196-0B0E2E5A7AF5}"/>
              </a:ext>
            </a:extLst>
          </p:cNvPr>
          <p:cNvSpPr txBox="1">
            <a:spLocks/>
          </p:cNvSpPr>
          <p:nvPr/>
        </p:nvSpPr>
        <p:spPr>
          <a:xfrm>
            <a:off x="-16329" y="2"/>
            <a:ext cx="8867699" cy="766800"/>
          </a:xfrm>
          <a:prstGeom prst="rect">
            <a:avLst/>
          </a:prstGeom>
          <a:solidFill>
            <a:schemeClr val="bg1"/>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latin typeface="Arial" panose="020B0604020202020204" pitchFamily="34" charset="0"/>
                <a:cs typeface="Arial" panose="020B0604020202020204" pitchFamily="34" charset="0"/>
              </a:rPr>
              <a:t>2.1 Documentation des données</a:t>
            </a:r>
          </a:p>
        </p:txBody>
      </p:sp>
      <p:pic>
        <p:nvPicPr>
          <p:cNvPr id="16" name="Image 15">
            <a:extLst>
              <a:ext uri="{FF2B5EF4-FFF2-40B4-BE49-F238E27FC236}">
                <a16:creationId xmlns:a16="http://schemas.microsoft.com/office/drawing/2014/main" id="{93534118-0FCD-43F6-AC16-8B54F077507C}"/>
              </a:ext>
            </a:extLst>
          </p:cNvPr>
          <p:cNvPicPr>
            <a:picLocks noChangeAspect="1"/>
          </p:cNvPicPr>
          <p:nvPr/>
        </p:nvPicPr>
        <p:blipFill>
          <a:blip r:embed="rId6"/>
          <a:stretch>
            <a:fillRect/>
          </a:stretch>
        </p:blipFill>
        <p:spPr>
          <a:xfrm>
            <a:off x="8100392" y="646928"/>
            <a:ext cx="1008112" cy="909864"/>
          </a:xfrm>
          <a:prstGeom prst="rect">
            <a:avLst/>
          </a:prstGeom>
        </p:spPr>
      </p:pic>
      <p:sp>
        <p:nvSpPr>
          <p:cNvPr id="20" name="ZoneTexte 19">
            <a:extLst>
              <a:ext uri="{FF2B5EF4-FFF2-40B4-BE49-F238E27FC236}">
                <a16:creationId xmlns:a16="http://schemas.microsoft.com/office/drawing/2014/main" id="{89E5C065-6292-44B0-952D-0A8E170E022A}"/>
              </a:ext>
            </a:extLst>
          </p:cNvPr>
          <p:cNvSpPr txBox="1"/>
          <p:nvPr/>
        </p:nvSpPr>
        <p:spPr>
          <a:xfrm>
            <a:off x="540000" y="1080000"/>
            <a:ext cx="7574567" cy="9079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buClrTx/>
              <a:buFont typeface="Wingdings" panose="05000000000000000000" pitchFamily="2" charset="2"/>
              <a:buChar char="§"/>
              <a:defRPr/>
            </a:pPr>
            <a:r>
              <a:rPr lang="fr-FR" sz="2400" dirty="0">
                <a:solidFill>
                  <a:srgbClr val="0066FF"/>
                </a:solidFill>
                <a:latin typeface="Arial" panose="020B0604020202020204" pitchFamily="34" charset="0"/>
                <a:cs typeface="Arial" panose="020B0604020202020204" pitchFamily="34" charset="0"/>
              </a:rPr>
              <a:t>Dans l’entrepôt: </a:t>
            </a:r>
          </a:p>
          <a:p>
            <a:pPr lvl="1" defTabSz="457200">
              <a:spcAft>
                <a:spcPts val="600"/>
              </a:spcAft>
              <a:defRPr/>
            </a:pPr>
            <a:r>
              <a:rPr lang="fr-FR" sz="2400" dirty="0">
                <a:solidFill>
                  <a:srgbClr val="0066FF"/>
                </a:solidFill>
                <a:latin typeface="Arial" panose="020B0604020202020204" pitchFamily="34" charset="0"/>
                <a:cs typeface="Arial" panose="020B0604020202020204" pitchFamily="34" charset="0"/>
              </a:rPr>
              <a:t>	 Associer fichiers de données et documentation</a:t>
            </a:r>
            <a:endParaRPr lang="fr-F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994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D2E9683-B9E6-44CC-88FE-C7FDA125262F}"/>
              </a:ext>
            </a:extLst>
          </p:cNvPr>
          <p:cNvSpPr txBox="1"/>
          <p:nvPr/>
        </p:nvSpPr>
        <p:spPr>
          <a:xfrm>
            <a:off x="540000" y="1556792"/>
            <a:ext cx="8406723" cy="18158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457200" marR="0" lvl="1" indent="-342900" algn="l" defTabSz="914400" rtl="0" eaLnBrk="1" fontAlgn="auto" latinLnBrk="0" hangingPunct="1">
              <a:lnSpc>
                <a:spcPct val="100000"/>
              </a:lnSpc>
              <a:spcBef>
                <a:spcPts val="600"/>
              </a:spcBef>
              <a:spcAft>
                <a:spcPts val="0"/>
              </a:spcAft>
              <a:buClr>
                <a:srgbClr val="FF66FF"/>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 PGD décrit les bonnes pratiques de gestion des données : </a:t>
            </a:r>
          </a:p>
          <a:p>
            <a:pPr marL="715963" marR="0" lvl="2" indent="-342900" algn="l"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documentation et description des données</a:t>
            </a:r>
          </a:p>
          <a:p>
            <a:pPr marL="715963" marR="0" lvl="2" indent="-342900" algn="l"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suivi des pratiques disciplinaires : standards, normes, formats, …</a:t>
            </a:r>
          </a:p>
          <a:p>
            <a:pPr marL="715963" marR="0" lvl="2" indent="-342900" algn="l"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sécurisation des données</a:t>
            </a:r>
          </a:p>
          <a:p>
            <a:pPr marL="715963" marR="0" lvl="2" indent="-342900" algn="l"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prise en compte des contraintes juridiques et éthiques.</a:t>
            </a: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Image 3">
            <a:extLst>
              <a:ext uri="{FF2B5EF4-FFF2-40B4-BE49-F238E27FC236}">
                <a16:creationId xmlns:a16="http://schemas.microsoft.com/office/drawing/2014/main" id="{E64185BC-4EDB-45B8-BBD7-57C0EB6A4555}"/>
              </a:ext>
            </a:extLst>
          </p:cNvPr>
          <p:cNvPicPr>
            <a:picLocks noChangeAspect="1"/>
          </p:cNvPicPr>
          <p:nvPr/>
        </p:nvPicPr>
        <p:blipFill>
          <a:blip r:embed="rId3"/>
          <a:stretch>
            <a:fillRect/>
          </a:stretch>
        </p:blipFill>
        <p:spPr>
          <a:xfrm>
            <a:off x="8172530" y="6445161"/>
            <a:ext cx="917761" cy="323302"/>
          </a:xfrm>
          <a:prstGeom prst="rect">
            <a:avLst/>
          </a:prstGeom>
        </p:spPr>
      </p:pic>
      <p:sp>
        <p:nvSpPr>
          <p:cNvPr id="5" name="ZoneTexte 4">
            <a:extLst>
              <a:ext uri="{FF2B5EF4-FFF2-40B4-BE49-F238E27FC236}">
                <a16:creationId xmlns:a16="http://schemas.microsoft.com/office/drawing/2014/main" id="{15CFDB3A-D01C-43FB-9A05-12AA839E03CD}"/>
              </a:ext>
            </a:extLst>
          </p:cNvPr>
          <p:cNvSpPr txBox="1"/>
          <p:nvPr/>
        </p:nvSpPr>
        <p:spPr>
          <a:xfrm>
            <a:off x="540000" y="1080000"/>
            <a:ext cx="86040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Bonnes pratiques de gestion des données</a:t>
            </a:r>
          </a:p>
        </p:txBody>
      </p:sp>
      <p:sp>
        <p:nvSpPr>
          <p:cNvPr id="10" name="ZoneTexte 9">
            <a:extLst>
              <a:ext uri="{FF2B5EF4-FFF2-40B4-BE49-F238E27FC236}">
                <a16:creationId xmlns:a16="http://schemas.microsoft.com/office/drawing/2014/main" id="{BDE1E7F9-C152-4F65-AC4A-C7F3A24E531D}"/>
              </a:ext>
            </a:extLst>
          </p:cNvPr>
          <p:cNvSpPr txBox="1"/>
          <p:nvPr/>
        </p:nvSpPr>
        <p:spPr>
          <a:xfrm>
            <a:off x="540000" y="3922310"/>
            <a:ext cx="8550291" cy="173893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457200" marR="0" lvl="1" indent="-342900" algn="l" defTabSz="914400" rtl="0" eaLnBrk="1" fontAlgn="auto" latinLnBrk="0" hangingPunct="1">
              <a:lnSpc>
                <a:spcPct val="100000"/>
              </a:lnSpc>
              <a:spcBef>
                <a:spcPts val="600"/>
              </a:spcBef>
              <a:spcAft>
                <a:spcPts val="0"/>
              </a:spcAft>
              <a:buClr>
                <a:srgbClr val="FF66FF"/>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 PGD décrit :</a:t>
            </a:r>
          </a:p>
          <a:p>
            <a:pPr marL="715963" marR="0" lvl="2" indent="-342900" algn="l"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la stratégie du projet en terme de partage des jeux de données produits </a:t>
            </a:r>
          </a:p>
          <a:p>
            <a:pPr marL="715963" marR="0" lvl="2" indent="-342900" algn="l"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les modalités de partage : quels jeux de données seront accessibles ?, quand ?, où ?, comment ?</a:t>
            </a:r>
          </a:p>
          <a:p>
            <a:pPr marL="715963" marR="0" lvl="2" indent="-342900" algn="l" defTabSz="914400" rtl="0" eaLnBrk="1" fontAlgn="auto" latinLnBrk="0" hangingPunct="1">
              <a:lnSpc>
                <a:spcPct val="100000"/>
              </a:lnSpc>
              <a:spcBef>
                <a:spcPts val="600"/>
              </a:spcBef>
              <a:spcAft>
                <a:spcPts val="0"/>
              </a:spcAft>
              <a:buClr>
                <a:srgbClr val="FF66FF"/>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les raisons justifiant que certaines données ne seront pas partagées.</a:t>
            </a:r>
          </a:p>
        </p:txBody>
      </p:sp>
      <p:sp>
        <p:nvSpPr>
          <p:cNvPr id="12" name="Titre 1">
            <a:extLst>
              <a:ext uri="{FF2B5EF4-FFF2-40B4-BE49-F238E27FC236}">
                <a16:creationId xmlns:a16="http://schemas.microsoft.com/office/drawing/2014/main" id="{B5FF48CA-B790-4C5B-A5EE-669B01A355B3}"/>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PGD: Attendus des financeurs</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sp>
        <p:nvSpPr>
          <p:cNvPr id="13" name="ZoneTexte 12">
            <a:extLst>
              <a:ext uri="{FF2B5EF4-FFF2-40B4-BE49-F238E27FC236}">
                <a16:creationId xmlns:a16="http://schemas.microsoft.com/office/drawing/2014/main" id="{774C4AC7-76B7-4F5C-9007-2713BC10F678}"/>
              </a:ext>
            </a:extLst>
          </p:cNvPr>
          <p:cNvSpPr txBox="1"/>
          <p:nvPr/>
        </p:nvSpPr>
        <p:spPr>
          <a:xfrm>
            <a:off x="540000" y="3433936"/>
            <a:ext cx="835248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Partage de données </a:t>
            </a:r>
            <a:r>
              <a:rPr kumimoji="0" lang="fr-FR" sz="2000" b="0" i="0" u="none" strike="noStrike" kern="1200" cap="none" spc="-90" normalizeH="0" baseline="0" noProof="0" dirty="0">
                <a:ln>
                  <a:noFill/>
                </a:ln>
                <a:solidFill>
                  <a:prstClr val="black"/>
                </a:solidFill>
                <a:effectLst/>
                <a:uLnTx/>
                <a:uFillTx/>
                <a:latin typeface="Arial"/>
                <a:cs typeface="Times New Roman"/>
              </a:rPr>
              <a:t>pour le bénéfice de la science et de la société</a:t>
            </a:r>
          </a:p>
        </p:txBody>
      </p:sp>
    </p:spTree>
    <p:extLst>
      <p:ext uri="{BB962C8B-B14F-4D97-AF65-F5344CB8AC3E}">
        <p14:creationId xmlns:p14="http://schemas.microsoft.com/office/powerpoint/2010/main" val="237109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latin typeface="Arial" panose="020B0604020202020204" pitchFamily="34" charset="0"/>
                <a:cs typeface="Arial" panose="020B0604020202020204" pitchFamily="34" charset="0"/>
              </a:rPr>
              <a:t>2. Documentation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520535" cy="307776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457200" rtl="0" eaLnBrk="1" fontAlgn="auto" latinLnBrk="0" hangingPunct="1">
              <a:lnSpc>
                <a:spcPct val="150000"/>
              </a:lnSpc>
              <a:spcBef>
                <a:spcPts val="600"/>
              </a:spcBef>
              <a:buClrTx/>
              <a:buSzTx/>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Cette partie du</a:t>
            </a:r>
            <a:r>
              <a:rPr kumimoji="0" lang="fr-FR" sz="2400" b="0" i="0" u="none" strike="noStrike" kern="1200" cap="none" spc="0" normalizeH="0" noProof="0" dirty="0">
                <a:ln>
                  <a:noFill/>
                </a:ln>
                <a:solidFill>
                  <a:srgbClr val="0066FF"/>
                </a:solidFill>
                <a:effectLst/>
                <a:uLnTx/>
                <a:uFillTx/>
                <a:latin typeface="Arial"/>
                <a:cs typeface="Times New Roman"/>
              </a:rPr>
              <a:t> PGD concerne 4 points:</a:t>
            </a:r>
            <a:endParaRPr kumimoji="0" lang="fr-FR" sz="2400" b="0" i="0" u="none" strike="noStrike" kern="1200" cap="none" spc="0" normalizeH="0" baseline="0" noProof="0" dirty="0">
              <a:ln>
                <a:noFill/>
              </a:ln>
              <a:solidFill>
                <a:srgbClr val="0066FF"/>
              </a:solidFill>
              <a:effectLst/>
              <a:uLnTx/>
              <a:uFillTx/>
              <a:latin typeface="Arial"/>
              <a:cs typeface="Times New Roman"/>
            </a:endParaRPr>
          </a:p>
          <a:p>
            <a:pPr marL="896938" marR="0" lvl="2" indent="-457200" algn="just" defTabSz="457200" fontAlgn="auto">
              <a:spcBef>
                <a:spcPts val="600"/>
              </a:spcBef>
              <a:spcAft>
                <a:spcPts val="600"/>
              </a:spcAft>
              <a:buClrTx/>
              <a:buSzTx/>
              <a:buFont typeface="+mj-lt"/>
              <a:buAutoNum type="arabicPeriod"/>
              <a:tabLst/>
              <a:defRPr/>
            </a:pPr>
            <a:r>
              <a:rPr lang="fr-FR" sz="2400" dirty="0">
                <a:solidFill>
                  <a:schemeClr val="tx1"/>
                </a:solidFill>
                <a:cs typeface="Times New Roman"/>
              </a:rPr>
              <a:t>La documentation qui accompagnera vos données</a:t>
            </a:r>
          </a:p>
          <a:p>
            <a:pPr marL="896938" lvl="2" indent="-457200" algn="just" defTabSz="457200">
              <a:spcBef>
                <a:spcPts val="600"/>
              </a:spcBef>
              <a:spcAft>
                <a:spcPts val="600"/>
              </a:spcAft>
              <a:buClrTx/>
              <a:buFont typeface="+mj-lt"/>
              <a:buAutoNum type="arabicPeriod"/>
              <a:defRPr/>
            </a:pPr>
            <a:r>
              <a:rPr lang="fr-FR" sz="2400" dirty="0">
                <a:solidFill>
                  <a:srgbClr val="FF66FF"/>
                </a:solidFill>
                <a:cs typeface="Times New Roman"/>
              </a:rPr>
              <a:t>Les métadonnées scientifiques décrivant vos données </a:t>
            </a:r>
          </a:p>
          <a:p>
            <a:pPr marL="896938" lvl="2" indent="-457200" algn="just" defTabSz="457200">
              <a:spcBef>
                <a:spcPts val="600"/>
              </a:spcBef>
              <a:spcAft>
                <a:spcPts val="600"/>
              </a:spcAft>
              <a:buClrTx/>
              <a:buFont typeface="+mj-lt"/>
              <a:buAutoNum type="arabicPeriod"/>
              <a:defRPr/>
            </a:pPr>
            <a:r>
              <a:rPr lang="fr-FR" sz="2400" dirty="0">
                <a:solidFill>
                  <a:schemeClr val="tx1"/>
                </a:solidFill>
                <a:cs typeface="Times New Roman"/>
              </a:rPr>
              <a:t>Les fichiers : </a:t>
            </a:r>
            <a:r>
              <a:rPr lang="fr-FR" sz="2200" dirty="0">
                <a:solidFill>
                  <a:schemeClr val="tx1"/>
                </a:solidFill>
                <a:cs typeface="Times New Roman"/>
              </a:rPr>
              <a:t>formats, organisation, conventions de nommage, contrôle de version,…</a:t>
            </a:r>
          </a:p>
          <a:p>
            <a:pPr marL="896938" lvl="2" indent="-457200" algn="just" defTabSz="457200">
              <a:spcBef>
                <a:spcPts val="600"/>
              </a:spcBef>
              <a:spcAft>
                <a:spcPts val="600"/>
              </a:spcAft>
              <a:buFont typeface="+mj-lt"/>
              <a:buAutoNum type="arabicPeriod" startAt="3"/>
              <a:defRPr/>
            </a:pPr>
            <a:r>
              <a:rPr lang="fr-FR" sz="2400" dirty="0">
                <a:solidFill>
                  <a:prstClr val="black"/>
                </a:solidFill>
                <a:cs typeface="Times New Roman"/>
              </a:rPr>
              <a:t>Les mesures de contrôle qualité</a:t>
            </a:r>
            <a:endParaRPr lang="fr-FR" sz="2200" dirty="0">
              <a:solidFill>
                <a:schemeClr val="tx1"/>
              </a:solidFill>
              <a:cs typeface="Times New Roman"/>
            </a:endParaRPr>
          </a:p>
        </p:txBody>
      </p:sp>
      <p:pic>
        <p:nvPicPr>
          <p:cNvPr id="9" name="Image 8">
            <a:extLst>
              <a:ext uri="{FF2B5EF4-FFF2-40B4-BE49-F238E27FC236}">
                <a16:creationId xmlns:a16="http://schemas.microsoft.com/office/drawing/2014/main" id="{397481D2-ACB6-4FFD-918C-8BD1CDB549D9}"/>
              </a:ext>
            </a:extLst>
          </p:cNvPr>
          <p:cNvPicPr>
            <a:picLocks noChangeAspect="1"/>
          </p:cNvPicPr>
          <p:nvPr/>
        </p:nvPicPr>
        <p:blipFill>
          <a:blip r:embed="rId4"/>
          <a:stretch>
            <a:fillRect/>
          </a:stretch>
        </p:blipFill>
        <p:spPr>
          <a:xfrm>
            <a:off x="7812360" y="667844"/>
            <a:ext cx="1298843" cy="816940"/>
          </a:xfrm>
          <a:prstGeom prst="rect">
            <a:avLst/>
          </a:prstGeom>
          <a:ln>
            <a:solidFill>
              <a:schemeClr val="accent2">
                <a:lumMod val="40000"/>
                <a:lumOff val="60000"/>
              </a:schemeClr>
            </a:solidFill>
          </a:ln>
        </p:spPr>
      </p:pic>
      <p:grpSp>
        <p:nvGrpSpPr>
          <p:cNvPr id="10" name="Groupe 9">
            <a:extLst>
              <a:ext uri="{FF2B5EF4-FFF2-40B4-BE49-F238E27FC236}">
                <a16:creationId xmlns:a16="http://schemas.microsoft.com/office/drawing/2014/main" id="{C0179E72-8CBA-467E-9400-A312CCF4C6B1}"/>
              </a:ext>
            </a:extLst>
          </p:cNvPr>
          <p:cNvGrpSpPr/>
          <p:nvPr/>
        </p:nvGrpSpPr>
        <p:grpSpPr>
          <a:xfrm>
            <a:off x="431805" y="4725144"/>
            <a:ext cx="8460675" cy="899157"/>
            <a:chOff x="827584" y="5622339"/>
            <a:chExt cx="7844192" cy="899157"/>
          </a:xfrm>
          <a:gradFill flip="none" rotWithShape="1">
            <a:gsLst>
              <a:gs pos="0">
                <a:srgbClr val="4F81BD">
                  <a:lumMod val="67000"/>
                </a:srgbClr>
              </a:gs>
              <a:gs pos="48000">
                <a:srgbClr val="4F81BD">
                  <a:lumMod val="97000"/>
                  <a:lumOff val="3000"/>
                </a:srgbClr>
              </a:gs>
              <a:gs pos="100000">
                <a:srgbClr val="4F81BD">
                  <a:lumMod val="60000"/>
                  <a:lumOff val="40000"/>
                </a:srgbClr>
              </a:gs>
            </a:gsLst>
            <a:lin ang="16200000" scaled="1"/>
            <a:tileRect/>
          </a:gradFill>
        </p:grpSpPr>
        <p:sp>
          <p:nvSpPr>
            <p:cNvPr id="11" name="ZoneTexte 10">
              <a:extLst>
                <a:ext uri="{FF2B5EF4-FFF2-40B4-BE49-F238E27FC236}">
                  <a16:creationId xmlns:a16="http://schemas.microsoft.com/office/drawing/2014/main" id="{1561545B-C9AF-4B48-959D-9D85B909E100}"/>
                </a:ext>
              </a:extLst>
            </p:cNvPr>
            <p:cNvSpPr txBox="1"/>
            <p:nvPr/>
          </p:nvSpPr>
          <p:spPr>
            <a:xfrm>
              <a:off x="1548118" y="5622339"/>
              <a:ext cx="7123658" cy="899157"/>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914400" eaLnBrk="1" fontAlgn="auto" latinLnBrk="0" hangingPunct="1">
                <a:lnSpc>
                  <a:spcPct val="114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ea typeface="+mn-ea"/>
                  <a:cs typeface="+mn-cs"/>
                </a:rPr>
                <a:t>+ documentation complète et + métadonnées enrichies</a:t>
              </a:r>
            </a:p>
            <a:p>
              <a:pPr marL="342900" marR="0" lvl="0" indent="-342900" defTabSz="914400" eaLnBrk="1" fontAlgn="auto" latinLnBrk="0" hangingPunct="1">
                <a:lnSpc>
                  <a:spcPct val="114000"/>
                </a:lnSpc>
                <a:spcBef>
                  <a:spcPts val="0"/>
                </a:spcBef>
                <a:spcAft>
                  <a:spcPts val="0"/>
                </a:spcAft>
                <a:buClrTx/>
                <a:buSzTx/>
                <a:buFont typeface="Wingdings" panose="05000000000000000000" pitchFamily="2" charset="2"/>
                <a:buChar char="à"/>
                <a:tabLst/>
                <a:defRPr/>
              </a:pPr>
              <a:r>
                <a:rPr kumimoji="0" lang="fr-FR" sz="2400" b="0" i="0" u="none" strike="noStrike" kern="0" cap="none" spc="0" normalizeH="0" baseline="0" noProof="0" dirty="0">
                  <a:ln>
                    <a:noFill/>
                  </a:ln>
                  <a:solidFill>
                    <a:prstClr val="white"/>
                  </a:solidFill>
                  <a:effectLst/>
                  <a:uLnTx/>
                  <a:uFillTx/>
                  <a:ea typeface="+mn-ea"/>
                  <a:cs typeface="+mn-cs"/>
                  <a:sym typeface="Wingdings" panose="05000000000000000000" pitchFamily="2" charset="2"/>
                </a:rPr>
                <a:t>+ vos données seront </a:t>
              </a:r>
              <a:r>
                <a:rPr kumimoji="0" lang="fr-FR" sz="2400" b="0" i="0" u="none" strike="noStrike" kern="0" cap="none" spc="0" normalizeH="0" baseline="0" noProof="0" dirty="0">
                  <a:ln>
                    <a:noFill/>
                  </a:ln>
                  <a:solidFill>
                    <a:prstClr val="white"/>
                  </a:solidFill>
                  <a:effectLst/>
                  <a:uLnTx/>
                  <a:uFillTx/>
                  <a:ea typeface="+mn-ea"/>
                  <a:cs typeface="+mn-cs"/>
                </a:rPr>
                <a:t>comprises et réutilisables</a:t>
              </a:r>
            </a:p>
          </p:txBody>
        </p:sp>
        <p:sp>
          <p:nvSpPr>
            <p:cNvPr id="15" name="Flèche droite 16">
              <a:extLst>
                <a:ext uri="{FF2B5EF4-FFF2-40B4-BE49-F238E27FC236}">
                  <a16:creationId xmlns:a16="http://schemas.microsoft.com/office/drawing/2014/main" id="{45FDFF6A-8449-4FA2-B6D4-084507D1F0F9}"/>
                </a:ext>
              </a:extLst>
            </p:cNvPr>
            <p:cNvSpPr/>
            <p:nvPr/>
          </p:nvSpPr>
          <p:spPr>
            <a:xfrm>
              <a:off x="827584" y="5763132"/>
              <a:ext cx="720080" cy="484632"/>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27431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491370" cy="193899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buClrTx/>
              <a:buFont typeface="Wingdings" panose="05000000000000000000" pitchFamily="2" charset="2"/>
              <a:buChar char="§"/>
              <a:defRPr/>
            </a:pPr>
            <a:r>
              <a:rPr kumimoji="0" lang="fr-FR" sz="2400" b="0" i="0" u="none" strike="noStrike" kern="1200" cap="none" spc="0" normalizeH="0" baseline="0" noProof="0" dirty="0">
                <a:ln>
                  <a:noFill/>
                </a:ln>
                <a:solidFill>
                  <a:srgbClr val="0066FF"/>
                </a:solidFill>
                <a:effectLst/>
                <a:uLnTx/>
                <a:uFillTx/>
              </a:rPr>
              <a:t>Questions du PGD : </a:t>
            </a:r>
          </a:p>
          <a:p>
            <a:pPr lvl="0" indent="376238" defTabSz="457200">
              <a:buClrTx/>
              <a:buFont typeface="Arial" panose="020B0604020202020204" pitchFamily="34" charset="0"/>
              <a:buChar char="•"/>
              <a:defRPr/>
            </a:pPr>
            <a:r>
              <a:rPr kumimoji="0" lang="fr-FR" sz="2200" b="0" i="0" u="none" strike="noStrike" kern="1200" cap="none" spc="0" normalizeH="0" baseline="0" noProof="0" dirty="0">
                <a:ln>
                  <a:noFill/>
                </a:ln>
                <a:solidFill>
                  <a:schemeClr val="tx1"/>
                </a:solidFill>
                <a:effectLst/>
                <a:uLnTx/>
                <a:uFillTx/>
              </a:rPr>
              <a:t>Quelles métadonnées seront associées aux données ? </a:t>
            </a:r>
          </a:p>
          <a:p>
            <a:pPr lvl="0" indent="376238" defTabSz="457200">
              <a:buClrTx/>
              <a:buFont typeface="Arial" panose="020B0604020202020204" pitchFamily="34" charset="0"/>
              <a:buChar char="•"/>
              <a:defRPr/>
            </a:pPr>
            <a:r>
              <a:rPr kumimoji="0" lang="fr-FR" sz="2200" b="0" i="0" u="none" strike="noStrike" kern="1200" cap="none" spc="0" normalizeH="0" baseline="0" noProof="0" dirty="0">
                <a:ln>
                  <a:noFill/>
                </a:ln>
                <a:solidFill>
                  <a:schemeClr val="tx1"/>
                </a:solidFill>
                <a:effectLst/>
                <a:uLnTx/>
                <a:uFillTx/>
              </a:rPr>
              <a:t>Quels standards seront utilisés ?</a:t>
            </a:r>
          </a:p>
          <a:p>
            <a:pPr lvl="0" indent="376238" defTabSz="457200">
              <a:buClrTx/>
              <a:buFont typeface="Arial" panose="020B0604020202020204" pitchFamily="34" charset="0"/>
              <a:buChar char="•"/>
              <a:defRPr/>
            </a:pPr>
            <a:r>
              <a:rPr lang="fr-FR" sz="2200" dirty="0">
                <a:solidFill>
                  <a:schemeClr val="tx1"/>
                </a:solidFill>
              </a:rPr>
              <a:t>Suivez-vous les pratiques courantes de votre discipline ?</a:t>
            </a:r>
            <a:endParaRPr kumimoji="0" lang="fr-FR" sz="2200" b="0" i="0" u="none" strike="noStrike" kern="1200" cap="none" spc="0" normalizeH="0" baseline="0" noProof="0" dirty="0">
              <a:ln>
                <a:noFill/>
              </a:ln>
              <a:solidFill>
                <a:schemeClr val="tx1"/>
              </a:solidFill>
              <a:effectLst/>
              <a:uLnTx/>
              <a:uFillTx/>
            </a:endParaRPr>
          </a:p>
        </p:txBody>
      </p:sp>
      <p:pic>
        <p:nvPicPr>
          <p:cNvPr id="8" name="Image 7">
            <a:extLst>
              <a:ext uri="{FF2B5EF4-FFF2-40B4-BE49-F238E27FC236}">
                <a16:creationId xmlns:a16="http://schemas.microsoft.com/office/drawing/2014/main" id="{217A4816-D556-4BD5-AD82-1E8E432B5C55}"/>
              </a:ext>
            </a:extLst>
          </p:cNvPr>
          <p:cNvPicPr>
            <a:picLocks noChangeAspect="1"/>
          </p:cNvPicPr>
          <p:nvPr/>
        </p:nvPicPr>
        <p:blipFill>
          <a:blip r:embed="rId4"/>
          <a:stretch>
            <a:fillRect/>
          </a:stretch>
        </p:blipFill>
        <p:spPr>
          <a:xfrm>
            <a:off x="7812360" y="44624"/>
            <a:ext cx="1298843" cy="816940"/>
          </a:xfrm>
          <a:prstGeom prst="rect">
            <a:avLst/>
          </a:prstGeom>
          <a:ln>
            <a:solidFill>
              <a:schemeClr val="accent2">
                <a:lumMod val="40000"/>
                <a:lumOff val="60000"/>
              </a:schemeClr>
            </a:solidFill>
          </a:ln>
        </p:spPr>
      </p:pic>
      <p:sp>
        <p:nvSpPr>
          <p:cNvPr id="9" name="Titre 1">
            <a:extLst>
              <a:ext uri="{FF2B5EF4-FFF2-40B4-BE49-F238E27FC236}">
                <a16:creationId xmlns:a16="http://schemas.microsoft.com/office/drawing/2014/main" id="{4D897751-59C8-4B09-81EE-122E65410717}"/>
              </a:ext>
            </a:extLst>
          </p:cNvPr>
          <p:cNvSpPr txBox="1">
            <a:spLocks/>
          </p:cNvSpPr>
          <p:nvPr/>
        </p:nvSpPr>
        <p:spPr>
          <a:xfrm>
            <a:off x="-108520" y="2"/>
            <a:ext cx="8283619"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2.2 Métadonnées scientifiques </a:t>
            </a:r>
          </a:p>
        </p:txBody>
      </p:sp>
      <p:grpSp>
        <p:nvGrpSpPr>
          <p:cNvPr id="2" name="Groupe 1">
            <a:extLst>
              <a:ext uri="{FF2B5EF4-FFF2-40B4-BE49-F238E27FC236}">
                <a16:creationId xmlns:a16="http://schemas.microsoft.com/office/drawing/2014/main" id="{89094C40-D668-43C1-AA9B-EA190C837D89}"/>
              </a:ext>
            </a:extLst>
          </p:cNvPr>
          <p:cNvGrpSpPr/>
          <p:nvPr/>
        </p:nvGrpSpPr>
        <p:grpSpPr>
          <a:xfrm>
            <a:off x="251520" y="3294563"/>
            <a:ext cx="8892480" cy="1646605"/>
            <a:chOff x="251520" y="3294563"/>
            <a:chExt cx="8892480" cy="1646605"/>
          </a:xfrm>
        </p:grpSpPr>
        <p:sp>
          <p:nvSpPr>
            <p:cNvPr id="5" name="ZoneTexte 4">
              <a:extLst>
                <a:ext uri="{FF2B5EF4-FFF2-40B4-BE49-F238E27FC236}">
                  <a16:creationId xmlns:a16="http://schemas.microsoft.com/office/drawing/2014/main" id="{0AFE9274-89E3-4B06-BE58-518A0D2FE3CB}"/>
                </a:ext>
              </a:extLst>
            </p:cNvPr>
            <p:cNvSpPr txBox="1"/>
            <p:nvPr/>
          </p:nvSpPr>
          <p:spPr>
            <a:xfrm>
              <a:off x="1691680" y="3294563"/>
              <a:ext cx="7452320" cy="16466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nSpc>
                  <a:spcPct val="150000"/>
                </a:lnSpc>
                <a:spcBef>
                  <a:spcPts val="1200"/>
                </a:spcBef>
                <a:spcAft>
                  <a:spcPts val="0"/>
                </a:spcAft>
              </a:pPr>
              <a:r>
                <a:rPr kumimoji="0" lang="fr-FR" sz="2400" b="0" i="0" u="none" strike="noStrike" kern="1200" cap="none" spc="0" normalizeH="0" baseline="0" noProof="0" dirty="0">
                  <a:ln>
                    <a:noFill/>
                  </a:ln>
                  <a:solidFill>
                    <a:srgbClr val="CC6600"/>
                  </a:solidFill>
                  <a:effectLst/>
                  <a:uLnTx/>
                  <a:uFillTx/>
                  <a:cs typeface="Times New Roman"/>
                </a:rPr>
                <a:t>Qu’est-ce qu’une métadonnée ?</a:t>
              </a:r>
            </a:p>
            <a:p>
              <a:pPr>
                <a:lnSpc>
                  <a:spcPct val="150000"/>
                </a:lnSpc>
                <a:spcAft>
                  <a:spcPts val="0"/>
                </a:spcAft>
              </a:pPr>
              <a:r>
                <a:rPr kumimoji="0" lang="fr-FR" sz="2400" b="0" i="0" u="none" strike="noStrike" kern="1200" cap="none" spc="0" normalizeH="0" baseline="0" noProof="0" dirty="0">
                  <a:ln>
                    <a:noFill/>
                  </a:ln>
                  <a:solidFill>
                    <a:srgbClr val="CC6600"/>
                  </a:solidFill>
                  <a:effectLst/>
                  <a:uLnTx/>
                  <a:uFillTx/>
                  <a:cs typeface="Times New Roman"/>
                </a:rPr>
                <a:t>Connaissez-vous une norme</a:t>
              </a:r>
            </a:p>
            <a:p>
              <a:pPr marL="357188" indent="0">
                <a:spcBef>
                  <a:spcPts val="0"/>
                </a:spcBef>
                <a:spcAft>
                  <a:spcPts val="0"/>
                </a:spcAft>
                <a:buNone/>
              </a:pPr>
              <a:r>
                <a:rPr lang="fr-FR" sz="2400" dirty="0">
                  <a:solidFill>
                    <a:srgbClr val="CC6600"/>
                  </a:solidFill>
                </a:rPr>
                <a:t>ou un standard de métadonnées disciplinaires ?</a:t>
              </a:r>
              <a:endParaRPr kumimoji="0" lang="fr-FR" sz="2400" b="0" i="0" u="none" strike="noStrike" kern="1200" cap="none" spc="0" normalizeH="0" baseline="0" noProof="0" dirty="0">
                <a:ln>
                  <a:noFill/>
                </a:ln>
                <a:solidFill>
                  <a:srgbClr val="CC6600"/>
                </a:solidFill>
                <a:effectLst/>
                <a:uLnTx/>
                <a:uFillTx/>
                <a:cs typeface="Times New Roman"/>
              </a:endParaRPr>
            </a:p>
          </p:txBody>
        </p:sp>
        <p:pic>
          <p:nvPicPr>
            <p:cNvPr id="7" name="Image 6">
              <a:extLst>
                <a:ext uri="{FF2B5EF4-FFF2-40B4-BE49-F238E27FC236}">
                  <a16:creationId xmlns:a16="http://schemas.microsoft.com/office/drawing/2014/main" id="{C297F503-E3C6-4109-A0D7-048D160A5AAE}"/>
                </a:ext>
              </a:extLst>
            </p:cNvPr>
            <p:cNvPicPr>
              <a:picLocks noChangeAspect="1"/>
            </p:cNvPicPr>
            <p:nvPr/>
          </p:nvPicPr>
          <p:blipFill>
            <a:blip r:embed="rId5"/>
            <a:stretch>
              <a:fillRect/>
            </a:stretch>
          </p:blipFill>
          <p:spPr>
            <a:xfrm>
              <a:off x="251520" y="3430160"/>
              <a:ext cx="1457070" cy="1103472"/>
            </a:xfrm>
            <a:prstGeom prst="rect">
              <a:avLst/>
            </a:prstGeom>
          </p:spPr>
        </p:pic>
      </p:grpSp>
    </p:spTree>
    <p:extLst>
      <p:ext uri="{BB962C8B-B14F-4D97-AF65-F5344CB8AC3E}">
        <p14:creationId xmlns:p14="http://schemas.microsoft.com/office/powerpoint/2010/main" val="392090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B5E8D96C-64B3-46AE-86AD-3722EFD3A0CC}"/>
              </a:ext>
            </a:extLst>
          </p:cNvPr>
          <p:cNvSpPr txBox="1"/>
          <p:nvPr/>
        </p:nvSpPr>
        <p:spPr>
          <a:xfrm>
            <a:off x="540000" y="1080000"/>
            <a:ext cx="8442926"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defTabSz="457200">
              <a:spcAft>
                <a:spcPts val="0"/>
              </a:spcAft>
              <a:buClrTx/>
              <a:buFont typeface="Wingdings" panose="05000000000000000000" pitchFamily="2" charset="2"/>
              <a:buChar char="§"/>
              <a:defRPr/>
            </a:pPr>
            <a:r>
              <a:rPr lang="fr-FR" sz="2400" dirty="0">
                <a:solidFill>
                  <a:srgbClr val="0066FF"/>
                </a:solidFill>
                <a:latin typeface="Arial"/>
              </a:rPr>
              <a:t>Ensemble d’informations (= métadonnées) définies par une communauté scientifique pour décrire les données dans cette discipline</a:t>
            </a:r>
          </a:p>
        </p:txBody>
      </p:sp>
      <p:grpSp>
        <p:nvGrpSpPr>
          <p:cNvPr id="2" name="Groupe 1">
            <a:extLst>
              <a:ext uri="{FF2B5EF4-FFF2-40B4-BE49-F238E27FC236}">
                <a16:creationId xmlns:a16="http://schemas.microsoft.com/office/drawing/2014/main" id="{06ABC923-CFF5-4CFE-B139-509983499F25}"/>
              </a:ext>
            </a:extLst>
          </p:cNvPr>
          <p:cNvGrpSpPr/>
          <p:nvPr/>
        </p:nvGrpSpPr>
        <p:grpSpPr>
          <a:xfrm>
            <a:off x="611560" y="2361654"/>
            <a:ext cx="8280472" cy="2090192"/>
            <a:chOff x="611560" y="2361654"/>
            <a:chExt cx="8280472" cy="2090192"/>
          </a:xfrm>
        </p:grpSpPr>
        <p:sp>
          <p:nvSpPr>
            <p:cNvPr id="15" name="ZoneTexte 14">
              <a:extLst>
                <a:ext uri="{FF2B5EF4-FFF2-40B4-BE49-F238E27FC236}">
                  <a16:creationId xmlns:a16="http://schemas.microsoft.com/office/drawing/2014/main" id="{01A03204-DA08-4DBA-B895-5FD389739756}"/>
                </a:ext>
              </a:extLst>
            </p:cNvPr>
            <p:cNvSpPr txBox="1"/>
            <p:nvPr/>
          </p:nvSpPr>
          <p:spPr>
            <a:xfrm>
              <a:off x="611560" y="2361654"/>
              <a:ext cx="8136456" cy="7848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defTabSz="457200">
                <a:spcAft>
                  <a:spcPts val="0"/>
                </a:spcAft>
                <a:buClrTx/>
                <a:buFont typeface="Wingdings" panose="05000000000000000000" pitchFamily="2" charset="2"/>
                <a:buChar char="§"/>
                <a:defRPr/>
              </a:pPr>
              <a:r>
                <a:rPr lang="fr-FR" sz="2000" dirty="0">
                  <a:solidFill>
                    <a:srgbClr val="0066FF"/>
                  </a:solidFill>
                  <a:latin typeface="Arial"/>
                </a:rPr>
                <a:t>Standards de métadonnées disciplinaires</a:t>
              </a:r>
            </a:p>
            <a:p>
              <a:pPr marL="0" indent="0" algn="l">
                <a:buClr>
                  <a:schemeClr val="accent4">
                    <a:lumMod val="60000"/>
                    <a:lumOff val="40000"/>
                  </a:schemeClr>
                </a:buClr>
                <a:buNone/>
              </a:pPr>
              <a:r>
                <a:rPr lang="fr-FR" sz="2000" dirty="0">
                  <a:solidFill>
                    <a:prstClr val="black"/>
                  </a:solidFill>
                  <a:latin typeface="Arial" panose="020B0604020202020204" pitchFamily="34" charset="0"/>
                  <a:cs typeface="Arial" panose="020B0604020202020204" pitchFamily="34" charset="0"/>
                </a:rPr>
                <a:t> = Règles de description des données adaptées à une discipline</a:t>
              </a:r>
            </a:p>
          </p:txBody>
        </p:sp>
        <p:sp>
          <p:nvSpPr>
            <p:cNvPr id="14" name="ZoneTexte 13">
              <a:extLst>
                <a:ext uri="{FF2B5EF4-FFF2-40B4-BE49-F238E27FC236}">
                  <a16:creationId xmlns:a16="http://schemas.microsoft.com/office/drawing/2014/main" id="{24ED2A50-1B70-46B0-8E6E-514A7BAE47A3}"/>
                </a:ext>
              </a:extLst>
            </p:cNvPr>
            <p:cNvSpPr txBox="1"/>
            <p:nvPr/>
          </p:nvSpPr>
          <p:spPr>
            <a:xfrm>
              <a:off x="827584" y="3220740"/>
              <a:ext cx="8064448" cy="123110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chemeClr val="accent2">
                    <a:lumMod val="60000"/>
                    <a:lumOff val="40000"/>
                  </a:schemeClr>
                </a:buClr>
              </a:pPr>
              <a:r>
                <a:rPr lang="fr-FR" sz="1800" dirty="0">
                  <a:solidFill>
                    <a:prstClr val="black"/>
                  </a:solidFill>
                  <a:latin typeface="Arial" panose="020B0604020202020204" pitchFamily="34" charset="0"/>
                  <a:cs typeface="Arial" panose="020B0604020202020204" pitchFamily="34" charset="0"/>
                </a:rPr>
                <a:t>Assure la compréhension et l’interprétation des résultats sans ambiguïté</a:t>
              </a:r>
            </a:p>
            <a:p>
              <a:pPr algn="l">
                <a:buClr>
                  <a:schemeClr val="accent2">
                    <a:lumMod val="60000"/>
                    <a:lumOff val="40000"/>
                  </a:schemeClr>
                </a:buClr>
              </a:pPr>
              <a:r>
                <a:rPr lang="fr-FR" sz="1800" dirty="0">
                  <a:solidFill>
                    <a:prstClr val="black"/>
                  </a:solidFill>
                  <a:latin typeface="Arial" panose="020B0604020202020204" pitchFamily="34" charset="0"/>
                  <a:cs typeface="Arial" panose="020B0604020202020204" pitchFamily="34" charset="0"/>
                </a:rPr>
                <a:t>Permet de comparer, intégrer, agréger de multiple expériences </a:t>
              </a:r>
            </a:p>
            <a:p>
              <a:pPr algn="l">
                <a:buClr>
                  <a:schemeClr val="accent2">
                    <a:lumMod val="60000"/>
                    <a:lumOff val="40000"/>
                  </a:schemeClr>
                </a:buClr>
              </a:pPr>
              <a:r>
                <a:rPr lang="fr-FR" sz="1800" dirty="0">
                  <a:solidFill>
                    <a:prstClr val="black"/>
                  </a:solidFill>
                  <a:latin typeface="Arial" panose="020B0604020202020204" pitchFamily="34" charset="0"/>
                  <a:cs typeface="Arial" panose="020B0604020202020204" pitchFamily="34" charset="0"/>
                </a:rPr>
                <a:t>Facilite la reproduction des expériences.</a:t>
              </a:r>
            </a:p>
          </p:txBody>
        </p:sp>
      </p:grpSp>
      <p:sp>
        <p:nvSpPr>
          <p:cNvPr id="6" name="ZoneTexte 5">
            <a:extLst>
              <a:ext uri="{FF2B5EF4-FFF2-40B4-BE49-F238E27FC236}">
                <a16:creationId xmlns:a16="http://schemas.microsoft.com/office/drawing/2014/main" id="{084622BA-9A39-4D06-9993-3E142D393A55}"/>
              </a:ext>
            </a:extLst>
          </p:cNvPr>
          <p:cNvSpPr txBox="1"/>
          <p:nvPr/>
        </p:nvSpPr>
        <p:spPr>
          <a:xfrm>
            <a:off x="611560" y="4653136"/>
            <a:ext cx="8136456" cy="121571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defTabSz="457200">
              <a:spcAft>
                <a:spcPts val="0"/>
              </a:spcAft>
              <a:buClrTx/>
              <a:buFont typeface="Wingdings" panose="05000000000000000000" pitchFamily="2" charset="2"/>
              <a:buChar char="§"/>
              <a:defRPr/>
            </a:pPr>
            <a:r>
              <a:rPr lang="fr-FR" sz="2000" dirty="0">
                <a:solidFill>
                  <a:schemeClr val="tx1"/>
                </a:solidFill>
                <a:latin typeface="Arial"/>
              </a:rPr>
              <a:t>Exemples : </a:t>
            </a:r>
          </a:p>
          <a:p>
            <a:pPr marL="541338" indent="-276225" algn="l">
              <a:buClr>
                <a:schemeClr val="accent2">
                  <a:lumMod val="60000"/>
                  <a:lumOff val="40000"/>
                </a:schemeClr>
              </a:buClr>
              <a:tabLst>
                <a:tab pos="541338" algn="l"/>
              </a:tabLst>
              <a:defRPr/>
            </a:pPr>
            <a:r>
              <a:rPr lang="fr-FR" sz="1800" dirty="0">
                <a:solidFill>
                  <a:prstClr val="black"/>
                </a:solidFill>
                <a:latin typeface="Arial" panose="020B0604020202020204" pitchFamily="34" charset="0"/>
                <a:cs typeface="Arial" panose="020B0604020202020204" pitchFamily="34" charset="0"/>
              </a:rPr>
              <a:t>Normes d’écriture de dates ou de localisation géographique</a:t>
            </a:r>
          </a:p>
          <a:p>
            <a:pPr marL="541338" indent="-276225" algn="l">
              <a:buClr>
                <a:schemeClr val="accent2">
                  <a:lumMod val="60000"/>
                  <a:lumOff val="40000"/>
                </a:schemeClr>
              </a:buClr>
              <a:tabLst>
                <a:tab pos="541338" algn="l"/>
              </a:tabLst>
              <a:defRPr/>
            </a:pPr>
            <a:r>
              <a:rPr lang="fr-FR" sz="1800" dirty="0">
                <a:solidFill>
                  <a:prstClr val="black"/>
                </a:solidFill>
                <a:latin typeface="Arial" panose="020B0604020202020204" pitchFamily="34" charset="0"/>
                <a:cs typeface="Arial" panose="020B0604020202020204" pitchFamily="34" charset="0"/>
              </a:rPr>
              <a:t>Standard en écologie, biodiversité, enquête, </a:t>
            </a:r>
          </a:p>
        </p:txBody>
      </p:sp>
      <p:pic>
        <p:nvPicPr>
          <p:cNvPr id="9" name="Image 8">
            <a:extLst>
              <a:ext uri="{FF2B5EF4-FFF2-40B4-BE49-F238E27FC236}">
                <a16:creationId xmlns:a16="http://schemas.microsoft.com/office/drawing/2014/main" id="{FD0B45EE-D331-4F05-9A90-29DFE9C8EDF0}"/>
              </a:ext>
            </a:extLst>
          </p:cNvPr>
          <p:cNvPicPr>
            <a:picLocks noChangeAspect="1"/>
          </p:cNvPicPr>
          <p:nvPr/>
        </p:nvPicPr>
        <p:blipFill>
          <a:blip r:embed="rId3"/>
          <a:stretch>
            <a:fillRect/>
          </a:stretch>
        </p:blipFill>
        <p:spPr>
          <a:xfrm>
            <a:off x="7812360" y="44624"/>
            <a:ext cx="1298843" cy="816940"/>
          </a:xfrm>
          <a:prstGeom prst="rect">
            <a:avLst/>
          </a:prstGeom>
          <a:ln>
            <a:solidFill>
              <a:schemeClr val="accent2">
                <a:lumMod val="40000"/>
                <a:lumOff val="60000"/>
              </a:schemeClr>
            </a:solidFill>
          </a:ln>
        </p:spPr>
      </p:pic>
      <p:sp>
        <p:nvSpPr>
          <p:cNvPr id="11" name="Titre 1">
            <a:extLst>
              <a:ext uri="{FF2B5EF4-FFF2-40B4-BE49-F238E27FC236}">
                <a16:creationId xmlns:a16="http://schemas.microsoft.com/office/drawing/2014/main" id="{82780CD0-EB00-4EE6-83FB-C605B010A61B}"/>
              </a:ext>
            </a:extLst>
          </p:cNvPr>
          <p:cNvSpPr txBox="1">
            <a:spLocks/>
          </p:cNvSpPr>
          <p:nvPr/>
        </p:nvSpPr>
        <p:spPr>
          <a:xfrm>
            <a:off x="-108520" y="2"/>
            <a:ext cx="8283619"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2.2 Métadonnées scientifiques </a:t>
            </a:r>
          </a:p>
        </p:txBody>
      </p:sp>
    </p:spTree>
    <p:extLst>
      <p:ext uri="{BB962C8B-B14F-4D97-AF65-F5344CB8AC3E}">
        <p14:creationId xmlns:p14="http://schemas.microsoft.com/office/powerpoint/2010/main" val="3538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BC49716-B85C-40B2-ADA7-3E688CAE9912}"/>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Rectangle 10">
            <a:extLst>
              <a:ext uri="{FF2B5EF4-FFF2-40B4-BE49-F238E27FC236}">
                <a16:creationId xmlns:a16="http://schemas.microsoft.com/office/drawing/2014/main" id="{60A26619-C494-4390-8684-61F121B9C8AC}"/>
              </a:ext>
            </a:extLst>
          </p:cNvPr>
          <p:cNvSpPr/>
          <p:nvPr/>
        </p:nvSpPr>
        <p:spPr>
          <a:xfrm>
            <a:off x="1835696" y="1777944"/>
            <a:ext cx="8064448" cy="1031051"/>
          </a:xfrm>
          <a:prstGeom prst="rect">
            <a:avLst/>
          </a:prstGeom>
        </p:spPr>
        <p:txBody>
          <a:bodyPr wrap="square">
            <a:spAutoFit/>
          </a:bodyPr>
          <a:lstStyle/>
          <a:p>
            <a:pPr marL="857250" marR="0" lvl="0" indent="-514350" algn="l" defTabSz="457200" rtl="0" eaLnBrk="1" fontAlgn="auto" latinLnBrk="0" hangingPunct="1">
              <a:lnSpc>
                <a:spcPct val="100000"/>
              </a:lnSpc>
              <a:spcBef>
                <a:spcPts val="600"/>
              </a:spcBef>
              <a:spcAft>
                <a:spcPts val="0"/>
              </a:spcAft>
              <a:buClr>
                <a:srgbClr val="0070C0"/>
              </a:buClr>
              <a:buSzTx/>
              <a:buFont typeface="+mj-lt"/>
              <a:buAutoNum type="arabicPeriod"/>
              <a:tabLst/>
              <a:defRPr/>
            </a:pPr>
            <a:r>
              <a:rPr kumimoji="0" lang="fr-FR" sz="2800" b="1" i="0" u="none" strike="noStrike" kern="1200" cap="none" spc="0" normalizeH="0" baseline="0" noProof="0" dirty="0">
                <a:ln>
                  <a:noFill/>
                </a:ln>
                <a:solidFill>
                  <a:schemeClr val="accent2">
                    <a:lumMod val="60000"/>
                    <a:lumOff val="40000"/>
                  </a:schemeClr>
                </a:solidFill>
                <a:effectLst/>
                <a:uLnTx/>
                <a:uFillTx/>
                <a:ea typeface="+mn-ea"/>
                <a:cs typeface="+mn-cs"/>
              </a:rPr>
              <a:t>AAAA-MM-JJ </a:t>
            </a:r>
            <a:r>
              <a:rPr kumimoji="0" lang="fr-FR" sz="2800" i="0" u="none" strike="noStrike" kern="1200" cap="none" spc="0" normalizeH="0" baseline="0" noProof="0" dirty="0">
                <a:ln>
                  <a:noFill/>
                </a:ln>
                <a:effectLst/>
                <a:uLnTx/>
                <a:uFillTx/>
                <a:ea typeface="+mn-ea"/>
                <a:cs typeface="+mn-cs"/>
              </a:rPr>
              <a:t>(année-mois-jour)</a:t>
            </a:r>
          </a:p>
          <a:p>
            <a:pPr marL="342900" marR="0" lvl="0" algn="l" defTabSz="457200" rtl="0" eaLnBrk="1" fontAlgn="auto" latinLnBrk="0" hangingPunct="1">
              <a:lnSpc>
                <a:spcPct val="100000"/>
              </a:lnSpc>
              <a:spcBef>
                <a:spcPts val="600"/>
              </a:spcBef>
              <a:spcAft>
                <a:spcPts val="0"/>
              </a:spcAft>
              <a:buClr>
                <a:srgbClr val="0070C0"/>
              </a:buClr>
              <a:buSzTx/>
              <a:tabLst/>
              <a:defRPr/>
            </a:pPr>
            <a:r>
              <a:rPr lang="fr-FR" sz="2800" b="1" dirty="0"/>
              <a:t>			2023-04-25</a:t>
            </a:r>
            <a:endParaRPr kumimoji="0" lang="fr-FR" sz="2800" b="1" i="0" u="none" strike="noStrike" kern="1200" cap="none" spc="0" normalizeH="0" baseline="0" noProof="0" dirty="0">
              <a:ln>
                <a:noFill/>
              </a:ln>
              <a:effectLst/>
              <a:uLnTx/>
              <a:uFillTx/>
            </a:endParaRPr>
          </a:p>
        </p:txBody>
      </p:sp>
      <p:sp>
        <p:nvSpPr>
          <p:cNvPr id="9" name="Titre 1">
            <a:extLst>
              <a:ext uri="{FF2B5EF4-FFF2-40B4-BE49-F238E27FC236}">
                <a16:creationId xmlns:a16="http://schemas.microsoft.com/office/drawing/2014/main" id="{C7D0ECEC-4A6E-4A93-93AE-803136FA4756}"/>
              </a:ext>
            </a:extLst>
          </p:cNvPr>
          <p:cNvSpPr txBox="1">
            <a:spLocks/>
          </p:cNvSpPr>
          <p:nvPr/>
        </p:nvSpPr>
        <p:spPr>
          <a:xfrm>
            <a:off x="25152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lvl="0"/>
            <a:r>
              <a:rPr lang="fr-FR" altLang="fr-FR" dirty="0"/>
              <a:t>Norme pour écrire une date</a:t>
            </a:r>
          </a:p>
        </p:txBody>
      </p:sp>
      <p:sp>
        <p:nvSpPr>
          <p:cNvPr id="7" name="Rectangle 6">
            <a:extLst>
              <a:ext uri="{FF2B5EF4-FFF2-40B4-BE49-F238E27FC236}">
                <a16:creationId xmlns:a16="http://schemas.microsoft.com/office/drawing/2014/main" id="{A6FE4A7A-B3D8-48C3-ADC9-42C20780DF2B}"/>
              </a:ext>
            </a:extLst>
          </p:cNvPr>
          <p:cNvSpPr/>
          <p:nvPr/>
        </p:nvSpPr>
        <p:spPr>
          <a:xfrm>
            <a:off x="1908152" y="3043675"/>
            <a:ext cx="8064448" cy="1031051"/>
          </a:xfrm>
          <a:prstGeom prst="rect">
            <a:avLst/>
          </a:prstGeom>
        </p:spPr>
        <p:txBody>
          <a:bodyPr wrap="square">
            <a:spAutoFit/>
          </a:bodyPr>
          <a:lstStyle/>
          <a:p>
            <a:pPr marL="857250" marR="0" lvl="0" indent="-514350" algn="l" defTabSz="457200" rtl="0" eaLnBrk="1" fontAlgn="auto" latinLnBrk="0" hangingPunct="1">
              <a:lnSpc>
                <a:spcPct val="100000"/>
              </a:lnSpc>
              <a:spcBef>
                <a:spcPts val="600"/>
              </a:spcBef>
              <a:spcAft>
                <a:spcPts val="0"/>
              </a:spcAft>
              <a:buClr>
                <a:srgbClr val="0070C0"/>
              </a:buClr>
              <a:buSzTx/>
              <a:buFont typeface="+mj-lt"/>
              <a:buAutoNum type="arabicPeriod" startAt="2"/>
              <a:tabLst/>
              <a:defRPr/>
            </a:pPr>
            <a:r>
              <a:rPr kumimoji="0" lang="fr-FR" sz="2800" b="1" i="0" u="none" strike="noStrike" kern="1200" cap="none" spc="0" normalizeH="0" baseline="0" noProof="0" dirty="0">
                <a:ln>
                  <a:noFill/>
                </a:ln>
                <a:solidFill>
                  <a:schemeClr val="accent2">
                    <a:lumMod val="60000"/>
                    <a:lumOff val="40000"/>
                  </a:schemeClr>
                </a:solidFill>
                <a:effectLst/>
                <a:uLnTx/>
                <a:uFillTx/>
                <a:ea typeface="+mn-ea"/>
                <a:cs typeface="+mn-cs"/>
              </a:rPr>
              <a:t>MM-JJ-AAAA </a:t>
            </a:r>
            <a:r>
              <a:rPr kumimoji="0" lang="fr-FR" sz="2800" i="0" u="none" strike="noStrike" kern="1200" cap="none" spc="0" normalizeH="0" baseline="0" noProof="0" dirty="0">
                <a:ln>
                  <a:noFill/>
                </a:ln>
                <a:effectLst/>
                <a:uLnTx/>
                <a:uFillTx/>
                <a:ea typeface="+mn-ea"/>
                <a:cs typeface="+mn-cs"/>
              </a:rPr>
              <a:t>(mois-jour-année)  </a:t>
            </a:r>
          </a:p>
          <a:p>
            <a:pPr marL="342900" marR="0" lvl="0" algn="l" defTabSz="457200" rtl="0" eaLnBrk="1" fontAlgn="auto" latinLnBrk="0" hangingPunct="1">
              <a:lnSpc>
                <a:spcPct val="100000"/>
              </a:lnSpc>
              <a:spcBef>
                <a:spcPts val="600"/>
              </a:spcBef>
              <a:spcAft>
                <a:spcPts val="0"/>
              </a:spcAft>
              <a:buClr>
                <a:srgbClr val="0070C0"/>
              </a:buClr>
              <a:buSzTx/>
              <a:tabLst/>
              <a:defRPr/>
            </a:pPr>
            <a:r>
              <a:rPr lang="fr-FR" sz="2800" b="1" dirty="0">
                <a:solidFill>
                  <a:schemeClr val="accent2">
                    <a:lumMod val="60000"/>
                    <a:lumOff val="40000"/>
                  </a:schemeClr>
                </a:solidFill>
              </a:rPr>
              <a:t>		</a:t>
            </a:r>
            <a:r>
              <a:rPr lang="fr-FR" sz="2800" b="1" dirty="0"/>
              <a:t>	04-25-2023</a:t>
            </a:r>
            <a:endParaRPr kumimoji="0" lang="fr-FR" sz="2800" b="1" i="0" u="none" strike="noStrike" kern="1200" cap="none" spc="0" normalizeH="0" baseline="0" noProof="0" dirty="0">
              <a:ln>
                <a:noFill/>
              </a:ln>
              <a:effectLst/>
              <a:uLnTx/>
              <a:uFillTx/>
            </a:endParaRPr>
          </a:p>
        </p:txBody>
      </p:sp>
      <p:sp>
        <p:nvSpPr>
          <p:cNvPr id="10" name="Rectangle 9">
            <a:extLst>
              <a:ext uri="{FF2B5EF4-FFF2-40B4-BE49-F238E27FC236}">
                <a16:creationId xmlns:a16="http://schemas.microsoft.com/office/drawing/2014/main" id="{00F12FDA-3988-4BAD-9BE7-82BC9E1D9E12}"/>
              </a:ext>
            </a:extLst>
          </p:cNvPr>
          <p:cNvSpPr/>
          <p:nvPr/>
        </p:nvSpPr>
        <p:spPr>
          <a:xfrm>
            <a:off x="1908152" y="4307325"/>
            <a:ext cx="8064448" cy="1031051"/>
          </a:xfrm>
          <a:prstGeom prst="rect">
            <a:avLst/>
          </a:prstGeom>
        </p:spPr>
        <p:txBody>
          <a:bodyPr wrap="square">
            <a:spAutoFit/>
          </a:bodyPr>
          <a:lstStyle/>
          <a:p>
            <a:pPr marL="857250" marR="0" lvl="0" indent="-514350" algn="l" defTabSz="457200" rtl="0" eaLnBrk="1" fontAlgn="auto" latinLnBrk="0" hangingPunct="1">
              <a:lnSpc>
                <a:spcPct val="100000"/>
              </a:lnSpc>
              <a:spcBef>
                <a:spcPts val="600"/>
              </a:spcBef>
              <a:spcAft>
                <a:spcPts val="0"/>
              </a:spcAft>
              <a:buClr>
                <a:srgbClr val="0070C0"/>
              </a:buClr>
              <a:buSzTx/>
              <a:buFont typeface="+mj-lt"/>
              <a:buAutoNum type="arabicPeriod" startAt="3"/>
              <a:tabLst/>
              <a:defRPr/>
            </a:pPr>
            <a:r>
              <a:rPr kumimoji="0" lang="fr-FR" sz="2800" b="1" i="0" u="none" strike="noStrike" kern="1200" cap="none" spc="0" normalizeH="0" baseline="0" noProof="0" dirty="0">
                <a:ln>
                  <a:noFill/>
                </a:ln>
                <a:solidFill>
                  <a:schemeClr val="accent2">
                    <a:lumMod val="60000"/>
                    <a:lumOff val="40000"/>
                  </a:schemeClr>
                </a:solidFill>
                <a:effectLst/>
                <a:uLnTx/>
                <a:uFillTx/>
                <a:ea typeface="+mn-ea"/>
                <a:cs typeface="+mn-cs"/>
              </a:rPr>
              <a:t>JJ-MM-AAAA </a:t>
            </a:r>
            <a:r>
              <a:rPr kumimoji="0" lang="fr-FR" sz="2800" i="0" u="none" strike="noStrike" kern="1200" cap="none" spc="0" normalizeH="0" baseline="0" noProof="0" dirty="0">
                <a:ln>
                  <a:noFill/>
                </a:ln>
                <a:effectLst/>
                <a:uLnTx/>
                <a:uFillTx/>
                <a:ea typeface="+mn-ea"/>
                <a:cs typeface="+mn-cs"/>
              </a:rPr>
              <a:t>(jour-mois-année)</a:t>
            </a:r>
          </a:p>
          <a:p>
            <a:pPr marL="342900" marR="0" lvl="0" algn="l" defTabSz="457200" rtl="0" eaLnBrk="1" fontAlgn="auto" latinLnBrk="0" hangingPunct="1">
              <a:lnSpc>
                <a:spcPct val="100000"/>
              </a:lnSpc>
              <a:spcBef>
                <a:spcPts val="600"/>
              </a:spcBef>
              <a:spcAft>
                <a:spcPts val="0"/>
              </a:spcAft>
              <a:buClr>
                <a:srgbClr val="0070C0"/>
              </a:buClr>
              <a:buSzTx/>
              <a:tabLst/>
              <a:defRPr/>
            </a:pPr>
            <a:r>
              <a:rPr lang="fr-FR" sz="2800" b="1" dirty="0">
                <a:solidFill>
                  <a:schemeClr val="accent2">
                    <a:lumMod val="60000"/>
                    <a:lumOff val="40000"/>
                  </a:schemeClr>
                </a:solidFill>
              </a:rPr>
              <a:t>			</a:t>
            </a:r>
            <a:r>
              <a:rPr lang="fr-FR" sz="2800" b="1" dirty="0"/>
              <a:t>25-04-2023</a:t>
            </a:r>
            <a:endParaRPr kumimoji="0" lang="fr-FR" sz="2800" b="1" i="0" u="none" strike="noStrike" kern="1200" cap="none" spc="0" normalizeH="0" baseline="0" noProof="0" dirty="0">
              <a:ln>
                <a:noFill/>
              </a:ln>
              <a:effectLst/>
              <a:uLnTx/>
              <a:uFillTx/>
            </a:endParaRPr>
          </a:p>
        </p:txBody>
      </p:sp>
      <p:sp>
        <p:nvSpPr>
          <p:cNvPr id="13" name="ZoneTexte 12">
            <a:extLst>
              <a:ext uri="{FF2B5EF4-FFF2-40B4-BE49-F238E27FC236}">
                <a16:creationId xmlns:a16="http://schemas.microsoft.com/office/drawing/2014/main" id="{E3928250-1943-466B-8DB0-B84D16A76309}"/>
              </a:ext>
            </a:extLst>
          </p:cNvPr>
          <p:cNvSpPr txBox="1"/>
          <p:nvPr/>
        </p:nvSpPr>
        <p:spPr>
          <a:xfrm>
            <a:off x="539999" y="1080000"/>
            <a:ext cx="8311371"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defRPr/>
            </a:pPr>
            <a:r>
              <a:rPr lang="fr-FR" sz="2400" dirty="0">
                <a:solidFill>
                  <a:srgbClr val="0066FF"/>
                </a:solidFill>
              </a:rPr>
              <a:t>Quelle est la norme internationale pour écrire une date ?</a:t>
            </a:r>
            <a:endParaRPr kumimoji="0" lang="fr-FR" sz="2400" b="0" i="0" u="none" strike="noStrike" kern="1200" cap="none" spc="0" normalizeH="0" baseline="0" dirty="0">
              <a:ln>
                <a:noFill/>
              </a:ln>
              <a:solidFill>
                <a:schemeClr val="tx1"/>
              </a:solidFill>
              <a:effectLst/>
              <a:uLnTx/>
              <a:uFillTx/>
            </a:endParaRPr>
          </a:p>
        </p:txBody>
      </p:sp>
      <p:pic>
        <p:nvPicPr>
          <p:cNvPr id="12" name="Image 11">
            <a:extLst>
              <a:ext uri="{FF2B5EF4-FFF2-40B4-BE49-F238E27FC236}">
                <a16:creationId xmlns:a16="http://schemas.microsoft.com/office/drawing/2014/main" id="{C31B313D-BD33-4CF3-B007-5FED659FFEE5}"/>
              </a:ext>
            </a:extLst>
          </p:cNvPr>
          <p:cNvPicPr>
            <a:picLocks noChangeAspect="1"/>
          </p:cNvPicPr>
          <p:nvPr/>
        </p:nvPicPr>
        <p:blipFill>
          <a:blip r:embed="rId4"/>
          <a:stretch>
            <a:fillRect/>
          </a:stretch>
        </p:blipFill>
        <p:spPr>
          <a:xfrm>
            <a:off x="234610" y="1713163"/>
            <a:ext cx="1457070" cy="1103472"/>
          </a:xfrm>
          <a:prstGeom prst="rect">
            <a:avLst/>
          </a:prstGeom>
        </p:spPr>
      </p:pic>
    </p:spTree>
    <p:extLst>
      <p:ext uri="{BB962C8B-B14F-4D97-AF65-F5344CB8AC3E}">
        <p14:creationId xmlns:p14="http://schemas.microsoft.com/office/powerpoint/2010/main" val="1745881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BC49716-B85C-40B2-ADA7-3E688CAE9912}"/>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Rectangle 10">
            <a:extLst>
              <a:ext uri="{FF2B5EF4-FFF2-40B4-BE49-F238E27FC236}">
                <a16:creationId xmlns:a16="http://schemas.microsoft.com/office/drawing/2014/main" id="{60A26619-C494-4390-8684-61F121B9C8AC}"/>
              </a:ext>
            </a:extLst>
          </p:cNvPr>
          <p:cNvSpPr/>
          <p:nvPr/>
        </p:nvSpPr>
        <p:spPr>
          <a:xfrm>
            <a:off x="827584" y="1628800"/>
            <a:ext cx="8064448" cy="1615827"/>
          </a:xfrm>
          <a:prstGeom prst="rect">
            <a:avLst/>
          </a:prstGeom>
        </p:spPr>
        <p:txBody>
          <a:bodyPr wrap="square">
            <a:spAutoFit/>
          </a:bodyPr>
          <a:lstStyle/>
          <a:p>
            <a:pPr defTabSz="457200">
              <a:spcBef>
                <a:spcPts val="600"/>
              </a:spcBef>
              <a:buClr>
                <a:schemeClr val="accent2">
                  <a:lumMod val="60000"/>
                  <a:lumOff val="40000"/>
                </a:schemeClr>
              </a:buClr>
              <a:defRPr/>
            </a:pPr>
            <a:r>
              <a:rPr lang="fr-FR" sz="2400" b="1" dirty="0">
                <a:solidFill>
                  <a:schemeClr val="accent2">
                    <a:lumMod val="60000"/>
                    <a:lumOff val="40000"/>
                  </a:schemeClr>
                </a:solidFill>
              </a:rPr>
              <a:t>	AAAA-MM-JJ</a:t>
            </a:r>
          </a:p>
          <a:p>
            <a:pPr marL="342900" indent="-342900" defTabSz="457200">
              <a:spcBef>
                <a:spcPts val="600"/>
              </a:spcBef>
              <a:spcAft>
                <a:spcPts val="600"/>
              </a:spcAft>
              <a:buClr>
                <a:schemeClr val="accent2">
                  <a:lumMod val="60000"/>
                  <a:lumOff val="40000"/>
                </a:schemeClr>
              </a:buClr>
              <a:buFont typeface="Wingdings" panose="05000000000000000000" pitchFamily="2" charset="2"/>
              <a:buChar char="Ø"/>
              <a:defRPr/>
            </a:pPr>
            <a:r>
              <a:rPr lang="fr-FR" sz="2000" dirty="0">
                <a:solidFill>
                  <a:prstClr val="black"/>
                </a:solidFill>
              </a:rPr>
              <a:t>Pour lever l’ambiguïté quand les dates sont exprimées en chiffres</a:t>
            </a:r>
          </a:p>
          <a:p>
            <a:pPr marL="342900" indent="-342900" defTabSz="457200">
              <a:spcBef>
                <a:spcPts val="600"/>
              </a:spcBef>
              <a:spcAft>
                <a:spcPts val="600"/>
              </a:spcAft>
              <a:buClr>
                <a:schemeClr val="accent2">
                  <a:lumMod val="60000"/>
                  <a:lumOff val="40000"/>
                </a:schemeClr>
              </a:buClr>
              <a:buFont typeface="Wingdings" panose="05000000000000000000" pitchFamily="2" charset="2"/>
              <a:buChar char="Ø"/>
              <a:defRPr/>
            </a:pPr>
            <a:r>
              <a:rPr lang="fr-FR" sz="2000" dirty="0">
                <a:solidFill>
                  <a:prstClr val="black"/>
                </a:solidFill>
              </a:rPr>
              <a:t>Permet d’exprimer la date de manière claire et compréhensible par les personnes et les machines.</a:t>
            </a:r>
          </a:p>
        </p:txBody>
      </p:sp>
      <p:sp>
        <p:nvSpPr>
          <p:cNvPr id="8" name="ZoneTexte 7">
            <a:extLst>
              <a:ext uri="{FF2B5EF4-FFF2-40B4-BE49-F238E27FC236}">
                <a16:creationId xmlns:a16="http://schemas.microsoft.com/office/drawing/2014/main" id="{B785AA6C-BF4E-49AA-9529-1D56B74A9AB8}"/>
              </a:ext>
            </a:extLst>
          </p:cNvPr>
          <p:cNvSpPr txBox="1"/>
          <p:nvPr/>
        </p:nvSpPr>
        <p:spPr>
          <a:xfrm>
            <a:off x="540000" y="1080000"/>
            <a:ext cx="8424488" cy="523220"/>
          </a:xfrm>
          <a:prstGeom prst="rect">
            <a:avLst/>
          </a:prstGeom>
          <a:noFill/>
        </p:spPr>
        <p:txBody>
          <a:bodyPr wrap="square" rtlCol="0">
            <a:spAutoFit/>
          </a:bodyPr>
          <a:lstStyle/>
          <a:p>
            <a:pPr lvl="1" indent="-457200" algn="just">
              <a:spcBef>
                <a:spcPts val="600"/>
              </a:spcBef>
              <a:buClr>
                <a:srgbClr val="0070C0"/>
              </a:buClr>
              <a:buFont typeface="Wingdings" panose="05000000000000000000" pitchFamily="2" charset="2"/>
              <a:buChar char="§"/>
              <a:defRPr/>
            </a:pPr>
            <a:r>
              <a:rPr lang="fr-FR" sz="2800" dirty="0">
                <a:solidFill>
                  <a:prstClr val="black"/>
                </a:solidFill>
                <a:hlinkClick r:id="rId4"/>
              </a:rPr>
              <a:t>Norme ISO-8601</a:t>
            </a:r>
            <a:r>
              <a:rPr lang="fr-FR" sz="2800" dirty="0">
                <a:solidFill>
                  <a:prstClr val="black"/>
                </a:solidFill>
              </a:rPr>
              <a:t>: </a:t>
            </a:r>
            <a:r>
              <a:rPr lang="fr-FR" sz="1400" dirty="0">
                <a:solidFill>
                  <a:prstClr val="black"/>
                </a:solidFill>
                <a:hlinkClick r:id="rId4"/>
              </a:rPr>
              <a:t>https://www.iso.org/fr/iso-8601-date-and-time-format.html</a:t>
            </a:r>
            <a:r>
              <a:rPr lang="fr-FR" sz="1400" dirty="0">
                <a:solidFill>
                  <a:prstClr val="black"/>
                </a:solidFill>
              </a:rPr>
              <a:t>  </a:t>
            </a:r>
            <a:r>
              <a:rPr kumimoji="0" lang="fr-FR" sz="2400" b="1" i="0" u="none" strike="noStrike" kern="1200" cap="none" spc="0" normalizeH="0" baseline="0" noProof="0" dirty="0">
                <a:ln>
                  <a:noFill/>
                </a:ln>
                <a:effectLst/>
                <a:uLnTx/>
                <a:uFillTx/>
                <a:latin typeface="Calibri" panose="020F0502020204030204" pitchFamily="34" charset="0"/>
                <a:ea typeface="+mn-ea"/>
                <a:cs typeface="+mn-cs"/>
              </a:rPr>
              <a:t>	</a:t>
            </a:r>
          </a:p>
        </p:txBody>
      </p:sp>
      <p:sp>
        <p:nvSpPr>
          <p:cNvPr id="9" name="Titre 1">
            <a:extLst>
              <a:ext uri="{FF2B5EF4-FFF2-40B4-BE49-F238E27FC236}">
                <a16:creationId xmlns:a16="http://schemas.microsoft.com/office/drawing/2014/main" id="{C7D0ECEC-4A6E-4A93-93AE-803136FA4756}"/>
              </a:ext>
            </a:extLst>
          </p:cNvPr>
          <p:cNvSpPr txBox="1">
            <a:spLocks/>
          </p:cNvSpPr>
          <p:nvPr/>
        </p:nvSpPr>
        <p:spPr>
          <a:xfrm>
            <a:off x="25152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lvl="0"/>
            <a:r>
              <a:rPr lang="fr-FR" altLang="fr-FR" dirty="0"/>
              <a:t>Norme pour écrire une date</a:t>
            </a:r>
          </a:p>
        </p:txBody>
      </p:sp>
      <p:grpSp>
        <p:nvGrpSpPr>
          <p:cNvPr id="25" name="Groupe 24">
            <a:extLst>
              <a:ext uri="{FF2B5EF4-FFF2-40B4-BE49-F238E27FC236}">
                <a16:creationId xmlns:a16="http://schemas.microsoft.com/office/drawing/2014/main" id="{2CBFEA5C-808F-435F-8970-D401752BC58E}"/>
              </a:ext>
            </a:extLst>
          </p:cNvPr>
          <p:cNvGrpSpPr/>
          <p:nvPr/>
        </p:nvGrpSpPr>
        <p:grpSpPr>
          <a:xfrm>
            <a:off x="251520" y="3573016"/>
            <a:ext cx="8784976" cy="400110"/>
            <a:chOff x="251520" y="3573016"/>
            <a:chExt cx="8784976" cy="400110"/>
          </a:xfrm>
        </p:grpSpPr>
        <p:sp>
          <p:nvSpPr>
            <p:cNvPr id="13" name="ZoneTexte 12">
              <a:extLst>
                <a:ext uri="{FF2B5EF4-FFF2-40B4-BE49-F238E27FC236}">
                  <a16:creationId xmlns:a16="http://schemas.microsoft.com/office/drawing/2014/main" id="{6FC65D89-CB89-4CBF-AA88-0341B2B8FF9E}"/>
                </a:ext>
              </a:extLst>
            </p:cNvPr>
            <p:cNvSpPr txBox="1"/>
            <p:nvPr/>
          </p:nvSpPr>
          <p:spPr>
            <a:xfrm>
              <a:off x="251520" y="3573016"/>
              <a:ext cx="2453074"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457200">
                <a:spcAft>
                  <a:spcPts val="0"/>
                </a:spcAft>
                <a:buClrTx/>
                <a:buNone/>
                <a:defRPr/>
              </a:pPr>
              <a:r>
                <a:rPr lang="fr-FR" sz="2000" dirty="0">
                  <a:solidFill>
                    <a:srgbClr val="00B050"/>
                  </a:solidFill>
                  <a:cs typeface="Arial" panose="020B0604020202020204" pitchFamily="34" charset="0"/>
                </a:rPr>
                <a:t>Départ le </a:t>
              </a:r>
              <a:r>
                <a:rPr lang="fr-FR" sz="2000" dirty="0">
                  <a:solidFill>
                    <a:srgbClr val="00B050"/>
                  </a:solidFill>
                </a:rPr>
                <a:t>05-01-23</a:t>
              </a:r>
              <a:r>
                <a:rPr lang="fr-FR" sz="2000" dirty="0">
                  <a:solidFill>
                    <a:srgbClr val="00B050"/>
                  </a:solidFill>
                  <a:cs typeface="Arial" panose="020B0604020202020204" pitchFamily="34" charset="0"/>
                </a:rPr>
                <a:t>  </a:t>
              </a:r>
            </a:p>
          </p:txBody>
        </p:sp>
        <p:sp>
          <p:nvSpPr>
            <p:cNvPr id="15" name="ZoneTexte 14">
              <a:extLst>
                <a:ext uri="{FF2B5EF4-FFF2-40B4-BE49-F238E27FC236}">
                  <a16:creationId xmlns:a16="http://schemas.microsoft.com/office/drawing/2014/main" id="{E495665F-62FD-4BCC-96E8-F15CF9038CB3}"/>
                </a:ext>
              </a:extLst>
            </p:cNvPr>
            <p:cNvSpPr txBox="1"/>
            <p:nvPr/>
          </p:nvSpPr>
          <p:spPr>
            <a:xfrm>
              <a:off x="6583422" y="3573016"/>
              <a:ext cx="2453074"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457200">
                <a:spcAft>
                  <a:spcPts val="0"/>
                </a:spcAft>
                <a:buClrTx/>
                <a:buNone/>
                <a:defRPr/>
              </a:pPr>
              <a:r>
                <a:rPr lang="fr-FR" sz="2000" dirty="0">
                  <a:solidFill>
                    <a:srgbClr val="00B050"/>
                  </a:solidFill>
                  <a:cs typeface="Arial" panose="020B0604020202020204" pitchFamily="34" charset="0"/>
                </a:rPr>
                <a:t>Arrivée le </a:t>
              </a:r>
              <a:r>
                <a:rPr lang="fr-FR" sz="2000" dirty="0">
                  <a:solidFill>
                    <a:srgbClr val="00B050"/>
                  </a:solidFill>
                </a:rPr>
                <a:t>05-01-23</a:t>
              </a:r>
              <a:r>
                <a:rPr lang="fr-FR" sz="2000" dirty="0">
                  <a:solidFill>
                    <a:srgbClr val="00B050"/>
                  </a:solidFill>
                  <a:cs typeface="Arial" panose="020B0604020202020204" pitchFamily="34" charset="0"/>
                </a:rPr>
                <a:t>  </a:t>
              </a:r>
            </a:p>
          </p:txBody>
        </p:sp>
      </p:grpSp>
      <p:grpSp>
        <p:nvGrpSpPr>
          <p:cNvPr id="34" name="Groupe 33">
            <a:extLst>
              <a:ext uri="{FF2B5EF4-FFF2-40B4-BE49-F238E27FC236}">
                <a16:creationId xmlns:a16="http://schemas.microsoft.com/office/drawing/2014/main" id="{C43ED4D1-7874-4FC7-82B2-7817F466AD26}"/>
              </a:ext>
            </a:extLst>
          </p:cNvPr>
          <p:cNvGrpSpPr/>
          <p:nvPr/>
        </p:nvGrpSpPr>
        <p:grpSpPr>
          <a:xfrm>
            <a:off x="390735" y="4051723"/>
            <a:ext cx="8356449" cy="1984864"/>
            <a:chOff x="390735" y="4051723"/>
            <a:chExt cx="8356449" cy="1984864"/>
          </a:xfrm>
        </p:grpSpPr>
        <p:grpSp>
          <p:nvGrpSpPr>
            <p:cNvPr id="26" name="Groupe 25">
              <a:extLst>
                <a:ext uri="{FF2B5EF4-FFF2-40B4-BE49-F238E27FC236}">
                  <a16:creationId xmlns:a16="http://schemas.microsoft.com/office/drawing/2014/main" id="{C84424B2-2AE6-4843-AA6A-847993DD2023}"/>
                </a:ext>
              </a:extLst>
            </p:cNvPr>
            <p:cNvGrpSpPr/>
            <p:nvPr/>
          </p:nvGrpSpPr>
          <p:grpSpPr>
            <a:xfrm>
              <a:off x="390735" y="4051723"/>
              <a:ext cx="8356449" cy="723275"/>
              <a:chOff x="390735" y="4051723"/>
              <a:chExt cx="8356449" cy="723275"/>
            </a:xfrm>
          </p:grpSpPr>
          <p:sp>
            <p:nvSpPr>
              <p:cNvPr id="16" name="ZoneTexte 15">
                <a:extLst>
                  <a:ext uri="{FF2B5EF4-FFF2-40B4-BE49-F238E27FC236}">
                    <a16:creationId xmlns:a16="http://schemas.microsoft.com/office/drawing/2014/main" id="{2D31C8E4-9325-4FD2-9F03-100E5C968AF7}"/>
                  </a:ext>
                </a:extLst>
              </p:cNvPr>
              <p:cNvSpPr txBox="1"/>
              <p:nvPr/>
            </p:nvSpPr>
            <p:spPr>
              <a:xfrm>
                <a:off x="390735" y="4051723"/>
                <a:ext cx="2093033" cy="723275"/>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lgn="ctr" defTabSz="457200">
                  <a:spcAft>
                    <a:spcPts val="0"/>
                  </a:spcAft>
                  <a:buClrTx/>
                  <a:buNone/>
                  <a:defRPr/>
                </a:pPr>
                <a:r>
                  <a:rPr lang="fr-FR" sz="2000" dirty="0">
                    <a:solidFill>
                      <a:schemeClr val="tx1"/>
                    </a:solidFill>
                    <a:cs typeface="Arial" panose="020B0604020202020204" pitchFamily="34" charset="0"/>
                  </a:rPr>
                  <a:t>5 janvier 2023</a:t>
                </a:r>
              </a:p>
              <a:p>
                <a:pPr marL="0" indent="0" algn="ctr" defTabSz="457200">
                  <a:spcAft>
                    <a:spcPts val="0"/>
                  </a:spcAft>
                  <a:buClrTx/>
                  <a:buNone/>
                  <a:defRPr/>
                </a:pPr>
                <a:r>
                  <a:rPr lang="fr-FR" sz="1600" dirty="0">
                    <a:solidFill>
                      <a:schemeClr val="tx1"/>
                    </a:solidFill>
                    <a:cs typeface="Arial" panose="020B0604020202020204" pitchFamily="34" charset="0"/>
                  </a:rPr>
                  <a:t>DD-MM-YYYY </a:t>
                </a:r>
              </a:p>
            </p:txBody>
          </p:sp>
          <p:sp>
            <p:nvSpPr>
              <p:cNvPr id="17" name="ZoneTexte 16">
                <a:extLst>
                  <a:ext uri="{FF2B5EF4-FFF2-40B4-BE49-F238E27FC236}">
                    <a16:creationId xmlns:a16="http://schemas.microsoft.com/office/drawing/2014/main" id="{2B913BA0-5F4D-4554-9A79-7B0FD2BEE1DE}"/>
                  </a:ext>
                </a:extLst>
              </p:cNvPr>
              <p:cNvSpPr txBox="1"/>
              <p:nvPr/>
            </p:nvSpPr>
            <p:spPr>
              <a:xfrm>
                <a:off x="6817227" y="4051723"/>
                <a:ext cx="1929957" cy="723275"/>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lgn="ctr" defTabSz="457200">
                  <a:spcAft>
                    <a:spcPts val="0"/>
                  </a:spcAft>
                  <a:buClrTx/>
                  <a:buNone/>
                  <a:defRPr/>
                </a:pPr>
                <a:r>
                  <a:rPr lang="fr-FR" sz="2000" dirty="0">
                    <a:solidFill>
                      <a:schemeClr val="tx1"/>
                    </a:solidFill>
                    <a:cs typeface="Arial" panose="020B0604020202020204" pitchFamily="34" charset="0"/>
                  </a:rPr>
                  <a:t>1 mai 2023</a:t>
                </a:r>
              </a:p>
              <a:p>
                <a:pPr marL="0" indent="0" algn="ctr" defTabSz="457200">
                  <a:spcAft>
                    <a:spcPts val="0"/>
                  </a:spcAft>
                  <a:buClrTx/>
                  <a:buNone/>
                  <a:defRPr/>
                </a:pPr>
                <a:r>
                  <a:rPr lang="fr-FR" sz="1600" dirty="0">
                    <a:solidFill>
                      <a:schemeClr val="tx1"/>
                    </a:solidFill>
                    <a:cs typeface="Arial" panose="020B0604020202020204" pitchFamily="34" charset="0"/>
                  </a:rPr>
                  <a:t>MM-DD-YYYY</a:t>
                </a:r>
              </a:p>
            </p:txBody>
          </p:sp>
        </p:grpSp>
        <p:pic>
          <p:nvPicPr>
            <p:cNvPr id="5" name="Image 4">
              <a:extLst>
                <a:ext uri="{FF2B5EF4-FFF2-40B4-BE49-F238E27FC236}">
                  <a16:creationId xmlns:a16="http://schemas.microsoft.com/office/drawing/2014/main" id="{F6AC9469-A772-41FA-ABE0-D6EF07ADD759}"/>
                </a:ext>
              </a:extLst>
            </p:cNvPr>
            <p:cNvPicPr>
              <a:picLocks noChangeAspect="1"/>
            </p:cNvPicPr>
            <p:nvPr/>
          </p:nvPicPr>
          <p:blipFill>
            <a:blip r:embed="rId5"/>
            <a:stretch>
              <a:fillRect/>
            </a:stretch>
          </p:blipFill>
          <p:spPr>
            <a:xfrm>
              <a:off x="7135567" y="4831819"/>
              <a:ext cx="1204768" cy="1204768"/>
            </a:xfrm>
            <a:prstGeom prst="rect">
              <a:avLst/>
            </a:prstGeom>
          </p:spPr>
        </p:pic>
      </p:grpSp>
      <p:grpSp>
        <p:nvGrpSpPr>
          <p:cNvPr id="19" name="Groupe 18">
            <a:extLst>
              <a:ext uri="{FF2B5EF4-FFF2-40B4-BE49-F238E27FC236}">
                <a16:creationId xmlns:a16="http://schemas.microsoft.com/office/drawing/2014/main" id="{2876B20E-2CF1-42C2-B5B4-4D99EDFE5DE7}"/>
              </a:ext>
            </a:extLst>
          </p:cNvPr>
          <p:cNvGrpSpPr/>
          <p:nvPr/>
        </p:nvGrpSpPr>
        <p:grpSpPr>
          <a:xfrm>
            <a:off x="2700647" y="5807669"/>
            <a:ext cx="3635888" cy="1050331"/>
            <a:chOff x="2700647" y="5807669"/>
            <a:chExt cx="3635888" cy="1050331"/>
          </a:xfrm>
        </p:grpSpPr>
        <p:sp>
          <p:nvSpPr>
            <p:cNvPr id="18" name="ZoneTexte 17">
              <a:extLst>
                <a:ext uri="{FF2B5EF4-FFF2-40B4-BE49-F238E27FC236}">
                  <a16:creationId xmlns:a16="http://schemas.microsoft.com/office/drawing/2014/main" id="{87E26791-AC32-4442-8C2F-3739BA889A24}"/>
                </a:ext>
              </a:extLst>
            </p:cNvPr>
            <p:cNvSpPr txBox="1"/>
            <p:nvPr/>
          </p:nvSpPr>
          <p:spPr>
            <a:xfrm>
              <a:off x="2700647" y="6187616"/>
              <a:ext cx="3343571"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457200">
                <a:spcAft>
                  <a:spcPts val="0"/>
                </a:spcAft>
                <a:buClrTx/>
                <a:buNone/>
                <a:defRPr/>
              </a:pPr>
              <a:r>
                <a:rPr lang="fr-FR" sz="2000" b="1" dirty="0">
                  <a:solidFill>
                    <a:schemeClr val="accent2">
                      <a:lumMod val="60000"/>
                      <a:lumOff val="40000"/>
                    </a:schemeClr>
                  </a:solidFill>
                  <a:cs typeface="Arial" panose="020B0604020202020204" pitchFamily="34" charset="0"/>
                </a:rPr>
                <a:t>Départ le 2023-01-05</a:t>
              </a:r>
            </a:p>
          </p:txBody>
        </p:sp>
        <p:pic>
          <p:nvPicPr>
            <p:cNvPr id="7" name="Image 6">
              <a:extLst>
                <a:ext uri="{FF2B5EF4-FFF2-40B4-BE49-F238E27FC236}">
                  <a16:creationId xmlns:a16="http://schemas.microsoft.com/office/drawing/2014/main" id="{84E45D40-136D-41C1-BFBE-DD9B94EAD25B}"/>
                </a:ext>
              </a:extLst>
            </p:cNvPr>
            <p:cNvPicPr>
              <a:picLocks noChangeAspect="1"/>
            </p:cNvPicPr>
            <p:nvPr/>
          </p:nvPicPr>
          <p:blipFill>
            <a:blip r:embed="rId6"/>
            <a:stretch>
              <a:fillRect/>
            </a:stretch>
          </p:blipFill>
          <p:spPr>
            <a:xfrm>
              <a:off x="5345314" y="5807669"/>
              <a:ext cx="991221" cy="1050331"/>
            </a:xfrm>
            <a:prstGeom prst="rect">
              <a:avLst/>
            </a:prstGeom>
          </p:spPr>
        </p:pic>
      </p:grpSp>
      <p:grpSp>
        <p:nvGrpSpPr>
          <p:cNvPr id="35" name="Groupe 34">
            <a:extLst>
              <a:ext uri="{FF2B5EF4-FFF2-40B4-BE49-F238E27FC236}">
                <a16:creationId xmlns:a16="http://schemas.microsoft.com/office/drawing/2014/main" id="{195C0E25-FF97-4621-88A2-0E7E14039DA5}"/>
              </a:ext>
            </a:extLst>
          </p:cNvPr>
          <p:cNvGrpSpPr/>
          <p:nvPr/>
        </p:nvGrpSpPr>
        <p:grpSpPr>
          <a:xfrm>
            <a:off x="2769278" y="3361103"/>
            <a:ext cx="3698728" cy="2446566"/>
            <a:chOff x="2769278" y="3361103"/>
            <a:chExt cx="3698728" cy="2446566"/>
          </a:xfrm>
        </p:grpSpPr>
        <p:grpSp>
          <p:nvGrpSpPr>
            <p:cNvPr id="33" name="Groupe 32">
              <a:extLst>
                <a:ext uri="{FF2B5EF4-FFF2-40B4-BE49-F238E27FC236}">
                  <a16:creationId xmlns:a16="http://schemas.microsoft.com/office/drawing/2014/main" id="{430FF5CE-C2E7-4249-B164-95E9E0DAC2B8}"/>
                </a:ext>
              </a:extLst>
            </p:cNvPr>
            <p:cNvGrpSpPr/>
            <p:nvPr/>
          </p:nvGrpSpPr>
          <p:grpSpPr>
            <a:xfrm>
              <a:off x="2769278" y="3361103"/>
              <a:ext cx="3698728" cy="2446566"/>
              <a:chOff x="2769278" y="3361103"/>
              <a:chExt cx="3698728" cy="2446566"/>
            </a:xfrm>
          </p:grpSpPr>
          <p:pic>
            <p:nvPicPr>
              <p:cNvPr id="29" name="Image 28">
                <a:extLst>
                  <a:ext uri="{FF2B5EF4-FFF2-40B4-BE49-F238E27FC236}">
                    <a16:creationId xmlns:a16="http://schemas.microsoft.com/office/drawing/2014/main" id="{438DDAD5-F617-4911-BAE5-849ED6DB1CB0}"/>
                  </a:ext>
                </a:extLst>
              </p:cNvPr>
              <p:cNvPicPr>
                <a:picLocks noChangeAspect="1"/>
              </p:cNvPicPr>
              <p:nvPr/>
            </p:nvPicPr>
            <p:blipFill>
              <a:blip r:embed="rId7"/>
              <a:stretch>
                <a:fillRect/>
              </a:stretch>
            </p:blipFill>
            <p:spPr>
              <a:xfrm>
                <a:off x="2769278" y="3588432"/>
                <a:ext cx="3698728" cy="2219237"/>
              </a:xfrm>
              <a:prstGeom prst="rect">
                <a:avLst/>
              </a:prstGeom>
            </p:spPr>
          </p:pic>
          <p:sp>
            <p:nvSpPr>
              <p:cNvPr id="32" name="ZoneTexte 31">
                <a:extLst>
                  <a:ext uri="{FF2B5EF4-FFF2-40B4-BE49-F238E27FC236}">
                    <a16:creationId xmlns:a16="http://schemas.microsoft.com/office/drawing/2014/main" id="{7881BF76-AD4E-4AC6-8164-8D3C76EB0B8A}"/>
                  </a:ext>
                </a:extLst>
              </p:cNvPr>
              <p:cNvSpPr txBox="1"/>
              <p:nvPr/>
            </p:nvSpPr>
            <p:spPr>
              <a:xfrm>
                <a:off x="3249799" y="3361103"/>
                <a:ext cx="2808312"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defTabSz="457200">
                  <a:spcAft>
                    <a:spcPts val="0"/>
                  </a:spcAft>
                  <a:buClrTx/>
                  <a:buNone/>
                  <a:defRPr/>
                </a:pPr>
                <a:r>
                  <a:rPr lang="fr-FR" sz="2000" dirty="0">
                    <a:solidFill>
                      <a:srgbClr val="0070C0"/>
                    </a:solidFill>
                    <a:latin typeface="Arial" panose="020B0604020202020204" pitchFamily="34" charset="0"/>
                    <a:cs typeface="Arial" panose="020B0604020202020204" pitchFamily="34" charset="0"/>
                  </a:rPr>
                  <a:t>Vol Abidjan – New York</a:t>
                </a:r>
              </a:p>
            </p:txBody>
          </p:sp>
        </p:grpSp>
        <p:sp>
          <p:nvSpPr>
            <p:cNvPr id="31" name="Flèche : haut 30">
              <a:extLst>
                <a:ext uri="{FF2B5EF4-FFF2-40B4-BE49-F238E27FC236}">
                  <a16:creationId xmlns:a16="http://schemas.microsoft.com/office/drawing/2014/main" id="{7B710644-9A5D-4C34-82B0-289D57ABE6C9}"/>
                </a:ext>
              </a:extLst>
            </p:cNvPr>
            <p:cNvSpPr/>
            <p:nvPr/>
          </p:nvSpPr>
          <p:spPr>
            <a:xfrm rot="17722423">
              <a:off x="3914736" y="4095848"/>
              <a:ext cx="220674" cy="78719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24" name="Image 23">
            <a:extLst>
              <a:ext uri="{FF2B5EF4-FFF2-40B4-BE49-F238E27FC236}">
                <a16:creationId xmlns:a16="http://schemas.microsoft.com/office/drawing/2014/main" id="{BD099956-D58D-4232-9E92-AA886CC9E84E}"/>
              </a:ext>
            </a:extLst>
          </p:cNvPr>
          <p:cNvPicPr>
            <a:picLocks noChangeAspect="1"/>
          </p:cNvPicPr>
          <p:nvPr/>
        </p:nvPicPr>
        <p:blipFill>
          <a:blip r:embed="rId8"/>
          <a:stretch>
            <a:fillRect/>
          </a:stretch>
        </p:blipFill>
        <p:spPr>
          <a:xfrm>
            <a:off x="7812360" y="44624"/>
            <a:ext cx="1298843" cy="816940"/>
          </a:xfrm>
          <a:prstGeom prst="rect">
            <a:avLst/>
          </a:prstGeom>
          <a:ln>
            <a:solidFill>
              <a:schemeClr val="accent2">
                <a:lumMod val="40000"/>
                <a:lumOff val="60000"/>
              </a:schemeClr>
            </a:solidFill>
          </a:ln>
        </p:spPr>
      </p:pic>
    </p:spTree>
    <p:extLst>
      <p:ext uri="{BB962C8B-B14F-4D97-AF65-F5344CB8AC3E}">
        <p14:creationId xmlns:p14="http://schemas.microsoft.com/office/powerpoint/2010/main" val="5795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202FEF71-28C8-4C9A-95FE-9ACEACF5B458}"/>
              </a:ext>
            </a:extLst>
          </p:cNvPr>
          <p:cNvSpPr txBox="1"/>
          <p:nvPr/>
        </p:nvSpPr>
        <p:spPr>
          <a:xfrm>
            <a:off x="540002" y="1080000"/>
            <a:ext cx="8327103" cy="1284967"/>
          </a:xfrm>
          <a:prstGeom prst="rect">
            <a:avLst/>
          </a:prstGeom>
          <a:noFill/>
        </p:spPr>
        <p:txBody>
          <a:bodyPr wrap="square" rtlCol="0">
            <a:spAutoFit/>
          </a:bodyPr>
          <a:lstStyle/>
          <a:p>
            <a:pPr marL="342900" lvl="1" indent="-342900" algn="just">
              <a:spcBef>
                <a:spcPts val="600"/>
              </a:spcBef>
              <a:buClr>
                <a:srgbClr val="0070C0"/>
              </a:buClr>
              <a:buFont typeface="Wingdings" panose="05000000000000000000" pitchFamily="2" charset="2"/>
              <a:buChar char="§"/>
              <a:defRPr/>
            </a:pPr>
            <a:r>
              <a:rPr lang="fr-FR" sz="2400" b="1" dirty="0">
                <a:hlinkClick r:id="rId3"/>
              </a:rPr>
              <a:t>Norme ISO-19115 </a:t>
            </a:r>
            <a:r>
              <a:rPr lang="fr-FR" sz="2400" b="1" dirty="0"/>
              <a:t>:</a:t>
            </a:r>
            <a:r>
              <a:rPr lang="fr-FR" sz="2800" b="1" dirty="0"/>
              <a:t> </a:t>
            </a:r>
            <a:r>
              <a:rPr lang="fr-FR" sz="2200" dirty="0" err="1">
                <a:solidFill>
                  <a:prstClr val="black"/>
                </a:solidFill>
              </a:rPr>
              <a:t>Geospatial</a:t>
            </a:r>
            <a:r>
              <a:rPr lang="fr-FR" sz="2200" dirty="0">
                <a:solidFill>
                  <a:prstClr val="black"/>
                </a:solidFill>
              </a:rPr>
              <a:t> </a:t>
            </a:r>
            <a:r>
              <a:rPr lang="fr-FR" sz="2200" dirty="0" err="1">
                <a:solidFill>
                  <a:prstClr val="black"/>
                </a:solidFill>
              </a:rPr>
              <a:t>metadata</a:t>
            </a:r>
            <a:r>
              <a:rPr lang="fr-FR" sz="2200" dirty="0">
                <a:solidFill>
                  <a:prstClr val="black"/>
                </a:solidFill>
              </a:rPr>
              <a:t> standard</a:t>
            </a:r>
          </a:p>
          <a:p>
            <a:pPr marL="0" lvl="1" algn="just" defTabSz="534988">
              <a:spcBef>
                <a:spcPts val="600"/>
              </a:spcBef>
              <a:buClr>
                <a:srgbClr val="0070C0"/>
              </a:buClr>
              <a:defRPr/>
            </a:pPr>
            <a:r>
              <a:rPr kumimoji="0" lang="fr-FR" sz="2200" b="1" i="0" u="none" strike="noStrike" kern="1200" cap="none" spc="0" normalizeH="0" baseline="0" noProof="0" dirty="0">
                <a:ln>
                  <a:noFill/>
                </a:ln>
                <a:solidFill>
                  <a:prstClr val="black"/>
                </a:solidFill>
                <a:effectLst/>
                <a:uLnTx/>
                <a:uFillTx/>
                <a:ea typeface="+mn-ea"/>
                <a:cs typeface="+mn-cs"/>
              </a:rPr>
              <a:t>	</a:t>
            </a:r>
            <a:r>
              <a:rPr kumimoji="0" lang="fr-FR" sz="2000" i="0" u="none" strike="noStrike" kern="1200" cap="none" spc="0" normalizeH="0" baseline="0" noProof="0" dirty="0">
                <a:ln>
                  <a:noFill/>
                </a:ln>
                <a:solidFill>
                  <a:prstClr val="black"/>
                </a:solidFill>
                <a:effectLst/>
                <a:uLnTx/>
                <a:uFillTx/>
                <a:ea typeface="+mn-ea"/>
                <a:cs typeface="+mn-cs"/>
              </a:rPr>
              <a:t>= D</a:t>
            </a:r>
            <a:r>
              <a:rPr lang="fr-FR" sz="2000" dirty="0" err="1">
                <a:solidFill>
                  <a:prstClr val="black"/>
                </a:solidFill>
              </a:rPr>
              <a:t>escription</a:t>
            </a:r>
            <a:r>
              <a:rPr lang="fr-FR" sz="2000" dirty="0">
                <a:solidFill>
                  <a:prstClr val="black"/>
                </a:solidFill>
              </a:rPr>
              <a:t> normalisée de données géographiques</a:t>
            </a:r>
          </a:p>
          <a:p>
            <a:pPr marL="0" lvl="1" algn="just" defTabSz="534988">
              <a:spcBef>
                <a:spcPts val="300"/>
              </a:spcBef>
              <a:buClr>
                <a:srgbClr val="0070C0"/>
              </a:buClr>
              <a:defRPr/>
            </a:pPr>
            <a:r>
              <a:rPr kumimoji="0" lang="fr-FR" sz="2000" i="0" u="none" strike="noStrike" kern="1200" cap="none" spc="0" normalizeH="0" baseline="0" noProof="0" dirty="0">
                <a:ln>
                  <a:noFill/>
                </a:ln>
                <a:solidFill>
                  <a:prstClr val="black"/>
                </a:solidFill>
                <a:effectLst/>
                <a:uLnTx/>
                <a:uFillTx/>
                <a:ea typeface="+mn-ea"/>
                <a:cs typeface="+mn-cs"/>
              </a:rPr>
              <a:t>	(Représentation spatiale, </a:t>
            </a:r>
            <a:r>
              <a:rPr lang="fr-FR" sz="2000" dirty="0">
                <a:solidFill>
                  <a:prstClr val="black"/>
                </a:solidFill>
              </a:rPr>
              <a:t>Emprise géographique, Résolution,…)  </a:t>
            </a:r>
            <a:endParaRPr kumimoji="0" lang="fr-FR" sz="2000" i="0" u="none" strike="noStrike" kern="1200" cap="none" spc="0" normalizeH="0" baseline="0" noProof="0" dirty="0">
              <a:ln>
                <a:noFill/>
              </a:ln>
              <a:effectLst/>
              <a:uLnTx/>
              <a:uFillTx/>
              <a:ea typeface="+mn-ea"/>
              <a:cs typeface="+mn-cs"/>
            </a:endParaRPr>
          </a:p>
        </p:txBody>
      </p:sp>
      <p:grpSp>
        <p:nvGrpSpPr>
          <p:cNvPr id="2" name="Groupe 1">
            <a:extLst>
              <a:ext uri="{FF2B5EF4-FFF2-40B4-BE49-F238E27FC236}">
                <a16:creationId xmlns:a16="http://schemas.microsoft.com/office/drawing/2014/main" id="{25D9E542-78B1-48E6-A1C3-59B9F9E29332}"/>
              </a:ext>
            </a:extLst>
          </p:cNvPr>
          <p:cNvGrpSpPr/>
          <p:nvPr/>
        </p:nvGrpSpPr>
        <p:grpSpPr>
          <a:xfrm>
            <a:off x="395536" y="2358192"/>
            <a:ext cx="8496944" cy="3600960"/>
            <a:chOff x="395536" y="2358192"/>
            <a:chExt cx="8496944" cy="3600960"/>
          </a:xfrm>
        </p:grpSpPr>
        <p:sp>
          <p:nvSpPr>
            <p:cNvPr id="11" name="Rectangle 10">
              <a:extLst>
                <a:ext uri="{FF2B5EF4-FFF2-40B4-BE49-F238E27FC236}">
                  <a16:creationId xmlns:a16="http://schemas.microsoft.com/office/drawing/2014/main" id="{401D67A5-8867-478C-80D6-0AE8211EE708}"/>
                </a:ext>
              </a:extLst>
            </p:cNvPr>
            <p:cNvSpPr/>
            <p:nvPr/>
          </p:nvSpPr>
          <p:spPr>
            <a:xfrm>
              <a:off x="395536" y="2742887"/>
              <a:ext cx="8327103" cy="3216265"/>
            </a:xfrm>
            <a:prstGeom prst="rect">
              <a:avLst/>
            </a:prstGeom>
          </p:spPr>
          <p:txBody>
            <a:bodyPr wrap="square">
              <a:spAutoFit/>
            </a:bodyPr>
            <a:lstStyle/>
            <a:p>
              <a:pPr marL="533400" lvl="0" indent="-342900">
                <a:spcBef>
                  <a:spcPts val="600"/>
                </a:spcBef>
                <a:spcAft>
                  <a:spcPts val="600"/>
                </a:spcAft>
                <a:buClr>
                  <a:srgbClr val="0070C0"/>
                </a:buClr>
                <a:buFont typeface="Wingdings" panose="05000000000000000000" pitchFamily="2" charset="2"/>
                <a:buChar char="§"/>
                <a:defRPr/>
              </a:pPr>
              <a:r>
                <a:rPr lang="fr-FR" sz="2400" b="1" dirty="0"/>
                <a:t>Norme européenne </a:t>
              </a:r>
              <a:r>
                <a:rPr lang="fr-FR" sz="2400" dirty="0">
                  <a:solidFill>
                    <a:prstClr val="black"/>
                  </a:solidFill>
                  <a:hlinkClick r:id="rId4"/>
                </a:rPr>
                <a:t>INSPIRE</a:t>
              </a:r>
              <a:endParaRPr lang="fr-FR" sz="2400" dirty="0">
                <a:solidFill>
                  <a:prstClr val="black"/>
                </a:solidFill>
              </a:endParaRPr>
            </a:p>
            <a:p>
              <a:pPr marL="534988" lvl="0">
                <a:spcBef>
                  <a:spcPts val="600"/>
                </a:spcBef>
                <a:spcAft>
                  <a:spcPts val="600"/>
                </a:spcAft>
                <a:buClr>
                  <a:srgbClr val="E2007A"/>
                </a:buClr>
                <a:defRPr/>
              </a:pPr>
              <a:r>
                <a:rPr lang="fr-FR" sz="2400" dirty="0">
                  <a:solidFill>
                    <a:prstClr val="black"/>
                  </a:solidFill>
                  <a:hlinkClick r:id="rId5"/>
                </a:rPr>
                <a:t>Thèmes</a:t>
              </a:r>
              <a:r>
                <a:rPr lang="fr-FR" sz="2400" dirty="0"/>
                <a:t>: </a:t>
              </a:r>
              <a:r>
                <a:rPr lang="fr-FR" sz="2000" dirty="0"/>
                <a:t>hydro, agro, sol, habitats</a:t>
              </a:r>
              <a:r>
                <a:rPr lang="fr-FR" sz="2400" dirty="0"/>
                <a:t>…</a:t>
              </a:r>
            </a:p>
            <a:p>
              <a:pPr marL="534988" lvl="0">
                <a:spcBef>
                  <a:spcPts val="600"/>
                </a:spcBef>
                <a:spcAft>
                  <a:spcPts val="600"/>
                </a:spcAft>
                <a:buClr>
                  <a:srgbClr val="E2007A"/>
                </a:buClr>
                <a:defRPr/>
              </a:pPr>
              <a:endParaRPr lang="fr-FR" sz="3200" dirty="0"/>
            </a:p>
            <a:p>
              <a:pPr marL="533400" lvl="0" indent="-342900">
                <a:spcBef>
                  <a:spcPts val="1800"/>
                </a:spcBef>
                <a:spcAft>
                  <a:spcPts val="600"/>
                </a:spcAft>
                <a:buClr>
                  <a:srgbClr val="0070C0"/>
                </a:buClr>
                <a:buFont typeface="Wingdings" panose="05000000000000000000" pitchFamily="2" charset="2"/>
                <a:buChar char="§"/>
                <a:defRPr/>
              </a:pPr>
              <a:r>
                <a:rPr lang="en-US" sz="2400" dirty="0" err="1">
                  <a:solidFill>
                    <a:prstClr val="black"/>
                  </a:solidFill>
                  <a:hlinkClick r:id="rId6"/>
                </a:rPr>
                <a:t>GeoNames</a:t>
              </a:r>
              <a:r>
                <a:rPr lang="fr-FR" sz="2400" dirty="0"/>
                <a:t>: </a:t>
              </a:r>
            </a:p>
            <a:p>
              <a:pPr marL="534988" lvl="0">
                <a:spcBef>
                  <a:spcPts val="600"/>
                </a:spcBef>
                <a:buClr>
                  <a:srgbClr val="E2007A"/>
                </a:buClr>
                <a:defRPr/>
              </a:pPr>
              <a:r>
                <a:rPr lang="fr-FR" sz="2200" dirty="0"/>
                <a:t>Base de données gratuite couvrant tous les pays; </a:t>
              </a:r>
            </a:p>
            <a:p>
              <a:pPr marL="533400" lvl="0">
                <a:spcBef>
                  <a:spcPts val="600"/>
                </a:spcBef>
                <a:buClr>
                  <a:srgbClr val="E2007A"/>
                </a:buClr>
                <a:defRPr/>
              </a:pPr>
              <a:r>
                <a:rPr lang="fr-FR" sz="2200" dirty="0"/>
                <a:t>contient 25 millions noms géographiques standardisés.</a:t>
              </a:r>
            </a:p>
          </p:txBody>
        </p:sp>
        <p:pic>
          <p:nvPicPr>
            <p:cNvPr id="12" name="Image 11">
              <a:extLst>
                <a:ext uri="{FF2B5EF4-FFF2-40B4-BE49-F238E27FC236}">
                  <a16:creationId xmlns:a16="http://schemas.microsoft.com/office/drawing/2014/main" id="{B2B9BACA-4DF4-4995-B5B3-A06A1994EC83}"/>
                </a:ext>
              </a:extLst>
            </p:cNvPr>
            <p:cNvPicPr>
              <a:picLocks noChangeAspect="1"/>
            </p:cNvPicPr>
            <p:nvPr/>
          </p:nvPicPr>
          <p:blipFill>
            <a:blip r:embed="rId7"/>
            <a:stretch>
              <a:fillRect/>
            </a:stretch>
          </p:blipFill>
          <p:spPr>
            <a:xfrm>
              <a:off x="5508104" y="2358192"/>
              <a:ext cx="3384376" cy="2654984"/>
            </a:xfrm>
            <a:prstGeom prst="rect">
              <a:avLst/>
            </a:prstGeom>
          </p:spPr>
        </p:pic>
        <p:pic>
          <p:nvPicPr>
            <p:cNvPr id="15" name="Image 14">
              <a:extLst>
                <a:ext uri="{FF2B5EF4-FFF2-40B4-BE49-F238E27FC236}">
                  <a16:creationId xmlns:a16="http://schemas.microsoft.com/office/drawing/2014/main" id="{5E68C377-8E31-442F-90B7-431F2BDFE9F6}"/>
                </a:ext>
              </a:extLst>
            </p:cNvPr>
            <p:cNvPicPr>
              <a:picLocks noChangeAspect="1"/>
            </p:cNvPicPr>
            <p:nvPr/>
          </p:nvPicPr>
          <p:blipFill>
            <a:blip r:embed="rId8"/>
            <a:stretch>
              <a:fillRect/>
            </a:stretch>
          </p:blipFill>
          <p:spPr>
            <a:xfrm>
              <a:off x="2771800" y="4568302"/>
              <a:ext cx="2130010" cy="516882"/>
            </a:xfrm>
            <a:prstGeom prst="rect">
              <a:avLst/>
            </a:prstGeom>
          </p:spPr>
        </p:pic>
      </p:grpSp>
      <p:sp>
        <p:nvSpPr>
          <p:cNvPr id="14" name="Titre 1">
            <a:extLst>
              <a:ext uri="{FF2B5EF4-FFF2-40B4-BE49-F238E27FC236}">
                <a16:creationId xmlns:a16="http://schemas.microsoft.com/office/drawing/2014/main" id="{D11E00AD-C167-4093-B23B-AB1738882731}"/>
              </a:ext>
            </a:extLst>
          </p:cNvPr>
          <p:cNvSpPr txBox="1">
            <a:spLocks/>
          </p:cNvSpPr>
          <p:nvPr/>
        </p:nvSpPr>
        <p:spPr>
          <a:xfrm>
            <a:off x="-252536" y="0"/>
            <a:ext cx="9865096"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lvl="0"/>
            <a:r>
              <a:rPr lang="fr-FR" altLang="fr-FR" sz="4000" dirty="0"/>
              <a:t>Standards</a:t>
            </a:r>
            <a:r>
              <a:rPr lang="fr-FR" altLang="fr-FR" dirty="0"/>
              <a:t> </a:t>
            </a:r>
            <a:r>
              <a:rPr lang="fr-FR" altLang="fr-FR" sz="2800" dirty="0"/>
              <a:t>pour </a:t>
            </a:r>
            <a:r>
              <a:rPr lang="fr-FR" altLang="fr-FR" sz="4000" dirty="0"/>
              <a:t>données géographiques</a:t>
            </a:r>
          </a:p>
        </p:txBody>
      </p:sp>
    </p:spTree>
    <p:extLst>
      <p:ext uri="{BB962C8B-B14F-4D97-AF65-F5344CB8AC3E}">
        <p14:creationId xmlns:p14="http://schemas.microsoft.com/office/powerpoint/2010/main" val="362977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396C2398-F9DF-48D0-95E1-C4C439EA445D}"/>
              </a:ext>
            </a:extLst>
          </p:cNvPr>
          <p:cNvPicPr>
            <a:picLocks noChangeAspect="1"/>
          </p:cNvPicPr>
          <p:nvPr/>
        </p:nvPicPr>
        <p:blipFill>
          <a:blip r:embed="rId3"/>
          <a:stretch>
            <a:fillRect/>
          </a:stretch>
        </p:blipFill>
        <p:spPr>
          <a:xfrm>
            <a:off x="8172530" y="6445161"/>
            <a:ext cx="917761" cy="323302"/>
          </a:xfrm>
          <a:prstGeom prst="rect">
            <a:avLst/>
          </a:prstGeom>
        </p:spPr>
      </p:pic>
      <p:grpSp>
        <p:nvGrpSpPr>
          <p:cNvPr id="26" name="Groupe 25">
            <a:extLst>
              <a:ext uri="{FF2B5EF4-FFF2-40B4-BE49-F238E27FC236}">
                <a16:creationId xmlns:a16="http://schemas.microsoft.com/office/drawing/2014/main" id="{1BD6DD05-BED7-4F2C-A3E2-DAA15709E412}"/>
              </a:ext>
            </a:extLst>
          </p:cNvPr>
          <p:cNvGrpSpPr/>
          <p:nvPr/>
        </p:nvGrpSpPr>
        <p:grpSpPr>
          <a:xfrm>
            <a:off x="539552" y="1268760"/>
            <a:ext cx="2303037" cy="2509362"/>
            <a:chOff x="539552" y="1383159"/>
            <a:chExt cx="2303037" cy="2509362"/>
          </a:xfrm>
        </p:grpSpPr>
        <p:pic>
          <p:nvPicPr>
            <p:cNvPr id="29" name="Image 28">
              <a:extLst>
                <a:ext uri="{FF2B5EF4-FFF2-40B4-BE49-F238E27FC236}">
                  <a16:creationId xmlns:a16="http://schemas.microsoft.com/office/drawing/2014/main" id="{3A10C30D-C849-4CD0-960D-AC637325E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60" y="2182949"/>
              <a:ext cx="2279429" cy="1709572"/>
            </a:xfrm>
            <a:prstGeom prst="rect">
              <a:avLst/>
            </a:prstGeom>
          </p:spPr>
        </p:pic>
        <p:sp>
          <p:nvSpPr>
            <p:cNvPr id="30" name="ZoneTexte 29">
              <a:extLst>
                <a:ext uri="{FF2B5EF4-FFF2-40B4-BE49-F238E27FC236}">
                  <a16:creationId xmlns:a16="http://schemas.microsoft.com/office/drawing/2014/main" id="{E5C51A4B-D236-41BA-9033-CB84CFF63082}"/>
                </a:ext>
              </a:extLst>
            </p:cNvPr>
            <p:cNvSpPr txBox="1"/>
            <p:nvPr/>
          </p:nvSpPr>
          <p:spPr>
            <a:xfrm>
              <a:off x="539552" y="1383159"/>
              <a:ext cx="1167307"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Donnée</a:t>
              </a:r>
            </a:p>
          </p:txBody>
        </p:sp>
      </p:grpSp>
      <p:grpSp>
        <p:nvGrpSpPr>
          <p:cNvPr id="33" name="Groupe 32">
            <a:extLst>
              <a:ext uri="{FF2B5EF4-FFF2-40B4-BE49-F238E27FC236}">
                <a16:creationId xmlns:a16="http://schemas.microsoft.com/office/drawing/2014/main" id="{C4D0729C-D9E4-4547-8A33-AFAAE00E0364}"/>
              </a:ext>
            </a:extLst>
          </p:cNvPr>
          <p:cNvGrpSpPr/>
          <p:nvPr/>
        </p:nvGrpSpPr>
        <p:grpSpPr>
          <a:xfrm>
            <a:off x="6084168" y="1196752"/>
            <a:ext cx="2628412" cy="3817010"/>
            <a:chOff x="6084168" y="1311151"/>
            <a:chExt cx="2628412" cy="3817010"/>
          </a:xfrm>
        </p:grpSpPr>
        <p:sp>
          <p:nvSpPr>
            <p:cNvPr id="34" name="ZoneTexte 33">
              <a:extLst>
                <a:ext uri="{FF2B5EF4-FFF2-40B4-BE49-F238E27FC236}">
                  <a16:creationId xmlns:a16="http://schemas.microsoft.com/office/drawing/2014/main" id="{DD93C690-C69F-4579-A1FF-DE635AC9842B}"/>
                </a:ext>
              </a:extLst>
            </p:cNvPr>
            <p:cNvSpPr txBox="1"/>
            <p:nvPr/>
          </p:nvSpPr>
          <p:spPr>
            <a:xfrm>
              <a:off x="6084168" y="1988840"/>
              <a:ext cx="2628412" cy="31393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Localisation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lat</a:t>
              </a:r>
              <a:r>
                <a:rPr kumimoji="0" lang="fr-FR" sz="1800" b="0" i="0" u="none" strike="noStrike" kern="1200" cap="none" spc="0" normalizeH="0" baseline="0" noProof="0" dirty="0">
                  <a:ln>
                    <a:noFill/>
                  </a:ln>
                  <a:solidFill>
                    <a:prstClr val="black"/>
                  </a:solidFill>
                  <a:effectLst/>
                  <a:uLnTx/>
                  <a:uFillTx/>
                  <a:latin typeface="Calibri"/>
                  <a:ea typeface="+mn-ea"/>
                  <a:cs typeface="+mn-cs"/>
                </a:rPr>
                <a:t>, long, alt)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Période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date, horaire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Type de thermomètre: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alcool, électronique,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sonde, satellite,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Méthode de mesure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hauteur du sol,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ombre,…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Variable: température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Unité: degré Celsius</a:t>
              </a:r>
            </a:p>
          </p:txBody>
        </p:sp>
        <p:sp>
          <p:nvSpPr>
            <p:cNvPr id="35" name="ZoneTexte 34">
              <a:extLst>
                <a:ext uri="{FF2B5EF4-FFF2-40B4-BE49-F238E27FC236}">
                  <a16:creationId xmlns:a16="http://schemas.microsoft.com/office/drawing/2014/main" id="{639C8CD8-712B-4DD0-AB4C-440E38568DBF}"/>
                </a:ext>
              </a:extLst>
            </p:cNvPr>
            <p:cNvSpPr txBox="1"/>
            <p:nvPr/>
          </p:nvSpPr>
          <p:spPr>
            <a:xfrm>
              <a:off x="6228184" y="1311151"/>
              <a:ext cx="1921680"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Métadonnées</a:t>
              </a:r>
            </a:p>
          </p:txBody>
        </p:sp>
      </p:grpSp>
      <p:sp>
        <p:nvSpPr>
          <p:cNvPr id="36" name="ZoneTexte 35">
            <a:extLst>
              <a:ext uri="{FF2B5EF4-FFF2-40B4-BE49-F238E27FC236}">
                <a16:creationId xmlns:a16="http://schemas.microsoft.com/office/drawing/2014/main" id="{8300A22E-4370-4C62-87DE-227DABDB85D2}"/>
              </a:ext>
            </a:extLst>
          </p:cNvPr>
          <p:cNvSpPr txBox="1"/>
          <p:nvPr/>
        </p:nvSpPr>
        <p:spPr>
          <a:xfrm>
            <a:off x="532003" y="5085184"/>
            <a:ext cx="8488286" cy="76944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defPPr>
              <a:defRPr lang="fr-FR"/>
            </a:defPPr>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ctr">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Standard / Norme</a:t>
            </a:r>
          </a:p>
          <a:p>
            <a:pPr lvl="0">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 = </a:t>
            </a:r>
            <a:r>
              <a:rPr lang="fr-FR" sz="2200" dirty="0">
                <a:solidFill>
                  <a:prstClr val="black"/>
                </a:solidFill>
                <a:latin typeface="Calibri"/>
              </a:rPr>
              <a:t>procédure recommandée par </a:t>
            </a:r>
            <a:r>
              <a:rPr kumimoji="0" lang="fr-FR" sz="2200" b="0" i="0" u="none" strike="noStrike" kern="1200" cap="none" spc="0" normalizeH="0" baseline="0" noProof="0" dirty="0">
                <a:ln>
                  <a:noFill/>
                </a:ln>
                <a:solidFill>
                  <a:prstClr val="black"/>
                </a:solidFill>
                <a:effectLst/>
                <a:uLnTx/>
                <a:uFillTx/>
                <a:latin typeface="Calibri"/>
                <a:ea typeface="+mn-ea"/>
                <a:cs typeface="+mn-cs"/>
              </a:rPr>
              <a:t>l'Organisation météorologique mondiale</a:t>
            </a:r>
          </a:p>
        </p:txBody>
      </p:sp>
      <p:grpSp>
        <p:nvGrpSpPr>
          <p:cNvPr id="37" name="Groupe 36">
            <a:extLst>
              <a:ext uri="{FF2B5EF4-FFF2-40B4-BE49-F238E27FC236}">
                <a16:creationId xmlns:a16="http://schemas.microsoft.com/office/drawing/2014/main" id="{7EA5AAAB-5DDE-4EFC-8481-74FA61BBF57F}"/>
              </a:ext>
            </a:extLst>
          </p:cNvPr>
          <p:cNvGrpSpPr/>
          <p:nvPr/>
        </p:nvGrpSpPr>
        <p:grpSpPr>
          <a:xfrm>
            <a:off x="2339752" y="1268760"/>
            <a:ext cx="3298540" cy="2859638"/>
            <a:chOff x="2339752" y="1383159"/>
            <a:chExt cx="3298540" cy="2859638"/>
          </a:xfrm>
        </p:grpSpPr>
        <p:sp>
          <p:nvSpPr>
            <p:cNvPr id="38" name="ZoneTexte 37">
              <a:extLst>
                <a:ext uri="{FF2B5EF4-FFF2-40B4-BE49-F238E27FC236}">
                  <a16:creationId xmlns:a16="http://schemas.microsoft.com/office/drawing/2014/main" id="{5423CAB3-0B2D-49F9-A261-E50C01C3CB53}"/>
                </a:ext>
              </a:extLst>
            </p:cNvPr>
            <p:cNvSpPr txBox="1"/>
            <p:nvPr/>
          </p:nvSpPr>
          <p:spPr>
            <a:xfrm>
              <a:off x="2915816" y="1383159"/>
              <a:ext cx="2127505"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Jeu de données</a:t>
              </a:r>
            </a:p>
          </p:txBody>
        </p:sp>
        <p:pic>
          <p:nvPicPr>
            <p:cNvPr id="39" name="Image 38">
              <a:extLst>
                <a:ext uri="{FF2B5EF4-FFF2-40B4-BE49-F238E27FC236}">
                  <a16:creationId xmlns:a16="http://schemas.microsoft.com/office/drawing/2014/main" id="{21ABDA29-A2BE-4A62-8095-449CB7C87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182949"/>
              <a:ext cx="3298540" cy="2059848"/>
            </a:xfrm>
            <a:prstGeom prst="rect">
              <a:avLst/>
            </a:prstGeom>
          </p:spPr>
        </p:pic>
      </p:grpSp>
      <p:sp>
        <p:nvSpPr>
          <p:cNvPr id="15" name="Titre 1">
            <a:extLst>
              <a:ext uri="{FF2B5EF4-FFF2-40B4-BE49-F238E27FC236}">
                <a16:creationId xmlns:a16="http://schemas.microsoft.com/office/drawing/2014/main" id="{D2EB9FDF-B4B1-4D3F-A067-A0BD90C3EECD}"/>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Norme pour données météo</a:t>
            </a:r>
          </a:p>
        </p:txBody>
      </p:sp>
    </p:spTree>
    <p:extLst>
      <p:ext uri="{BB962C8B-B14F-4D97-AF65-F5344CB8AC3E}">
        <p14:creationId xmlns:p14="http://schemas.microsoft.com/office/powerpoint/2010/main" val="80100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3C7B7F8-7878-4F19-9F36-962C00124B33}"/>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Métadonnées</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pic>
        <p:nvPicPr>
          <p:cNvPr id="10" name="Image 9">
            <a:extLst>
              <a:ext uri="{FF2B5EF4-FFF2-40B4-BE49-F238E27FC236}">
                <a16:creationId xmlns:a16="http://schemas.microsoft.com/office/drawing/2014/main" id="{D24F2886-F99E-4284-9518-1B1E4848F96F}"/>
              </a:ext>
            </a:extLst>
          </p:cNvPr>
          <p:cNvPicPr>
            <a:picLocks noChangeAspect="1"/>
          </p:cNvPicPr>
          <p:nvPr/>
        </p:nvPicPr>
        <p:blipFill>
          <a:blip r:embed="rId3"/>
          <a:stretch>
            <a:fillRect/>
          </a:stretch>
        </p:blipFill>
        <p:spPr>
          <a:xfrm>
            <a:off x="8172530" y="6445161"/>
            <a:ext cx="917761" cy="323302"/>
          </a:xfrm>
          <a:prstGeom prst="rect">
            <a:avLst/>
          </a:prstGeom>
        </p:spPr>
      </p:pic>
      <p:graphicFrame>
        <p:nvGraphicFramePr>
          <p:cNvPr id="7" name="Tableau 6">
            <a:extLst>
              <a:ext uri="{FF2B5EF4-FFF2-40B4-BE49-F238E27FC236}">
                <a16:creationId xmlns:a16="http://schemas.microsoft.com/office/drawing/2014/main" id="{11F53811-B399-434D-AE18-A794A057D71A}"/>
              </a:ext>
            </a:extLst>
          </p:cNvPr>
          <p:cNvGraphicFramePr>
            <a:graphicFrameLocks noGrp="1"/>
          </p:cNvGraphicFramePr>
          <p:nvPr>
            <p:extLst>
              <p:ext uri="{D42A27DB-BD31-4B8C-83A1-F6EECF244321}">
                <p14:modId xmlns:p14="http://schemas.microsoft.com/office/powerpoint/2010/main" val="3238500898"/>
              </p:ext>
            </p:extLst>
          </p:nvPr>
        </p:nvGraphicFramePr>
        <p:xfrm>
          <a:off x="4572000" y="1988840"/>
          <a:ext cx="3596588" cy="2687885"/>
        </p:xfrm>
        <a:graphic>
          <a:graphicData uri="http://schemas.openxmlformats.org/drawingml/2006/table">
            <a:tbl>
              <a:tblPr firstRow="1" bandRow="1">
                <a:tableStyleId>{5C22544A-7EE6-4342-B048-85BDC9FD1C3A}</a:tableStyleId>
              </a:tblPr>
              <a:tblGrid>
                <a:gridCol w="1679523">
                  <a:extLst>
                    <a:ext uri="{9D8B030D-6E8A-4147-A177-3AD203B41FA5}">
                      <a16:colId xmlns:a16="http://schemas.microsoft.com/office/drawing/2014/main" val="2138672321"/>
                    </a:ext>
                  </a:extLst>
                </a:gridCol>
                <a:gridCol w="1917065">
                  <a:extLst>
                    <a:ext uri="{9D8B030D-6E8A-4147-A177-3AD203B41FA5}">
                      <a16:colId xmlns:a16="http://schemas.microsoft.com/office/drawing/2014/main" val="317058854"/>
                    </a:ext>
                  </a:extLst>
                </a:gridCol>
              </a:tblGrid>
              <a:tr h="411525">
                <a:tc>
                  <a:txBody>
                    <a:bodyPr/>
                    <a:lstStyle/>
                    <a:p>
                      <a:pPr algn="l"/>
                      <a:r>
                        <a:rPr lang="fr-FR" sz="1200" b="1" dirty="0">
                          <a:solidFill>
                            <a:schemeClr val="tx1"/>
                          </a:solidFill>
                        </a:rPr>
                        <a:t>Titre</a:t>
                      </a:r>
                    </a:p>
                  </a:txBody>
                  <a:tcPr>
                    <a:solidFill>
                      <a:schemeClr val="accent6">
                        <a:lumMod val="40000"/>
                        <a:lumOff val="60000"/>
                      </a:schemeClr>
                    </a:solidFill>
                  </a:tcPr>
                </a:tc>
                <a:tc>
                  <a:txBody>
                    <a:bodyPr/>
                    <a:lstStyle/>
                    <a:p>
                      <a:pPr algn="l"/>
                      <a:r>
                        <a:rPr lang="fr-FR" sz="1200" b="1" dirty="0">
                          <a:solidFill>
                            <a:schemeClr val="tx1"/>
                          </a:solidFill>
                        </a:rPr>
                        <a:t>Oiseau roux</a:t>
                      </a:r>
                    </a:p>
                  </a:txBody>
                  <a:tcPr>
                    <a:solidFill>
                      <a:schemeClr val="accent6">
                        <a:lumMod val="40000"/>
                        <a:lumOff val="60000"/>
                      </a:schemeClr>
                    </a:solidFill>
                  </a:tcPr>
                </a:tc>
                <a:extLst>
                  <a:ext uri="{0D108BD9-81ED-4DB2-BD59-A6C34878D82A}">
                    <a16:rowId xmlns:a16="http://schemas.microsoft.com/office/drawing/2014/main" val="969613545"/>
                  </a:ext>
                </a:extLst>
              </a:tr>
              <a:tr h="303825">
                <a:tc>
                  <a:txBody>
                    <a:bodyPr/>
                    <a:lstStyle/>
                    <a:p>
                      <a:pPr algn="l"/>
                      <a:r>
                        <a:rPr lang="fr-FR" sz="1200" b="1" dirty="0">
                          <a:solidFill>
                            <a:schemeClr val="tx1"/>
                          </a:solidFill>
                        </a:rPr>
                        <a:t>Auteur</a:t>
                      </a:r>
                    </a:p>
                  </a:txBody>
                  <a:tcPr>
                    <a:solidFill>
                      <a:schemeClr val="accent6">
                        <a:lumMod val="40000"/>
                        <a:lumOff val="60000"/>
                      </a:schemeClr>
                    </a:solidFill>
                  </a:tcPr>
                </a:tc>
                <a:tc>
                  <a:txBody>
                    <a:bodyPr/>
                    <a:lstStyle/>
                    <a:p>
                      <a:pPr algn="l"/>
                      <a:r>
                        <a:rPr lang="fr-FR" sz="1200" b="1" dirty="0">
                          <a:solidFill>
                            <a:schemeClr val="tx1"/>
                          </a:solidFill>
                        </a:rPr>
                        <a:t>Emile Lucien</a:t>
                      </a:r>
                    </a:p>
                  </a:txBody>
                  <a:tcPr>
                    <a:solidFill>
                      <a:schemeClr val="accent6">
                        <a:lumMod val="40000"/>
                        <a:lumOff val="60000"/>
                      </a:schemeClr>
                    </a:solidFill>
                  </a:tcPr>
                </a:tc>
                <a:extLst>
                  <a:ext uri="{0D108BD9-81ED-4DB2-BD59-A6C34878D82A}">
                    <a16:rowId xmlns:a16="http://schemas.microsoft.com/office/drawing/2014/main" val="370309831"/>
                  </a:ext>
                </a:extLst>
              </a:tr>
              <a:tr h="379782">
                <a:tc>
                  <a:txBody>
                    <a:bodyPr/>
                    <a:lstStyle/>
                    <a:p>
                      <a:pPr algn="l"/>
                      <a:r>
                        <a:rPr lang="fr-FR" sz="1200" dirty="0"/>
                        <a:t>Appareil / modèle</a:t>
                      </a:r>
                    </a:p>
                  </a:txBody>
                  <a:tcPr>
                    <a:solidFill>
                      <a:schemeClr val="accent1">
                        <a:lumMod val="40000"/>
                        <a:lumOff val="60000"/>
                      </a:schemeClr>
                    </a:solidFill>
                  </a:tcPr>
                </a:tc>
                <a:tc>
                  <a:txBody>
                    <a:bodyPr/>
                    <a:lstStyle/>
                    <a:p>
                      <a:pPr algn="l"/>
                      <a:r>
                        <a:rPr lang="fr-FR" sz="1200" dirty="0"/>
                        <a:t>Canon EOS</a:t>
                      </a:r>
                    </a:p>
                  </a:txBody>
                  <a:tcPr>
                    <a:solidFill>
                      <a:schemeClr val="accent1">
                        <a:lumMod val="40000"/>
                        <a:lumOff val="60000"/>
                      </a:schemeClr>
                    </a:solidFill>
                  </a:tcPr>
                </a:tc>
                <a:extLst>
                  <a:ext uri="{0D108BD9-81ED-4DB2-BD59-A6C34878D82A}">
                    <a16:rowId xmlns:a16="http://schemas.microsoft.com/office/drawing/2014/main" val="576868615"/>
                  </a:ext>
                </a:extLst>
              </a:tr>
              <a:tr h="325899">
                <a:tc>
                  <a:txBody>
                    <a:bodyPr/>
                    <a:lstStyle/>
                    <a:p>
                      <a:pPr algn="l"/>
                      <a:r>
                        <a:rPr lang="fr-FR" sz="1200" dirty="0"/>
                        <a:t>Format</a:t>
                      </a:r>
                    </a:p>
                  </a:txBody>
                  <a:tcPr>
                    <a:solidFill>
                      <a:schemeClr val="accent1">
                        <a:lumMod val="40000"/>
                        <a:lumOff val="60000"/>
                      </a:schemeClr>
                    </a:solidFill>
                  </a:tcPr>
                </a:tc>
                <a:tc>
                  <a:txBody>
                    <a:bodyPr/>
                    <a:lstStyle/>
                    <a:p>
                      <a:pPr algn="l"/>
                      <a:r>
                        <a:rPr lang="fr-FR" sz="1200" dirty="0"/>
                        <a:t>jpg</a:t>
                      </a:r>
                    </a:p>
                  </a:txBody>
                  <a:tcPr>
                    <a:solidFill>
                      <a:schemeClr val="accent1">
                        <a:lumMod val="40000"/>
                        <a:lumOff val="60000"/>
                      </a:schemeClr>
                    </a:solidFill>
                  </a:tcPr>
                </a:tc>
                <a:extLst>
                  <a:ext uri="{0D108BD9-81ED-4DB2-BD59-A6C34878D82A}">
                    <a16:rowId xmlns:a16="http://schemas.microsoft.com/office/drawing/2014/main" val="3249112498"/>
                  </a:ext>
                </a:extLst>
              </a:tr>
              <a:tr h="317343">
                <a:tc>
                  <a:txBody>
                    <a:bodyPr/>
                    <a:lstStyle/>
                    <a:p>
                      <a:pPr algn="l"/>
                      <a:r>
                        <a:rPr lang="fr-FR" sz="1200" dirty="0"/>
                        <a:t>Temps d’exposition</a:t>
                      </a:r>
                    </a:p>
                  </a:txBody>
                  <a:tcPr>
                    <a:solidFill>
                      <a:schemeClr val="accent4">
                        <a:lumMod val="40000"/>
                        <a:lumOff val="60000"/>
                      </a:schemeClr>
                    </a:solidFill>
                  </a:tcPr>
                </a:tc>
                <a:tc>
                  <a:txBody>
                    <a:bodyPr/>
                    <a:lstStyle/>
                    <a:p>
                      <a:pPr algn="l"/>
                      <a:r>
                        <a:rPr lang="fr-FR" sz="1200" dirty="0"/>
                        <a:t>1/120 secondes</a:t>
                      </a:r>
                    </a:p>
                  </a:txBody>
                  <a:tcPr>
                    <a:solidFill>
                      <a:schemeClr val="accent4">
                        <a:lumMod val="40000"/>
                        <a:lumOff val="60000"/>
                      </a:schemeClr>
                    </a:solidFill>
                  </a:tcPr>
                </a:tc>
                <a:extLst>
                  <a:ext uri="{0D108BD9-81ED-4DB2-BD59-A6C34878D82A}">
                    <a16:rowId xmlns:a16="http://schemas.microsoft.com/office/drawing/2014/main" val="2628439318"/>
                  </a:ext>
                </a:extLst>
              </a:tr>
              <a:tr h="310118">
                <a:tc>
                  <a:txBody>
                    <a:bodyPr/>
                    <a:lstStyle/>
                    <a:p>
                      <a:pPr algn="l"/>
                      <a:r>
                        <a:rPr lang="fr-FR" sz="1200" dirty="0"/>
                        <a:t>Focale</a:t>
                      </a:r>
                    </a:p>
                  </a:txBody>
                  <a:tcPr>
                    <a:solidFill>
                      <a:schemeClr val="accent4">
                        <a:lumMod val="40000"/>
                        <a:lumOff val="60000"/>
                      </a:schemeClr>
                    </a:solidFill>
                  </a:tcPr>
                </a:tc>
                <a:tc>
                  <a:txBody>
                    <a:bodyPr/>
                    <a:lstStyle/>
                    <a:p>
                      <a:pPr algn="l"/>
                      <a:r>
                        <a:rPr lang="fr-FR" sz="1200" dirty="0"/>
                        <a:t>F/4.5</a:t>
                      </a:r>
                    </a:p>
                  </a:txBody>
                  <a:tcPr>
                    <a:solidFill>
                      <a:schemeClr val="accent4">
                        <a:lumMod val="40000"/>
                        <a:lumOff val="60000"/>
                      </a:schemeClr>
                    </a:solidFill>
                  </a:tcPr>
                </a:tc>
                <a:extLst>
                  <a:ext uri="{0D108BD9-81ED-4DB2-BD59-A6C34878D82A}">
                    <a16:rowId xmlns:a16="http://schemas.microsoft.com/office/drawing/2014/main" val="3751451082"/>
                  </a:ext>
                </a:extLst>
              </a:tr>
              <a:tr h="303825">
                <a:tc>
                  <a:txBody>
                    <a:bodyPr/>
                    <a:lstStyle/>
                    <a:p>
                      <a:pPr algn="l"/>
                      <a:r>
                        <a:rPr lang="fr-FR" sz="1200" dirty="0"/>
                        <a:t>Distance focale</a:t>
                      </a:r>
                    </a:p>
                  </a:txBody>
                  <a:tcPr>
                    <a:solidFill>
                      <a:schemeClr val="accent4">
                        <a:lumMod val="40000"/>
                        <a:lumOff val="60000"/>
                      </a:schemeClr>
                    </a:solidFill>
                  </a:tcPr>
                </a:tc>
                <a:tc>
                  <a:txBody>
                    <a:bodyPr/>
                    <a:lstStyle/>
                    <a:p>
                      <a:pPr algn="l"/>
                      <a:r>
                        <a:rPr lang="fr-FR" sz="1200" dirty="0"/>
                        <a:t>46 mm</a:t>
                      </a:r>
                    </a:p>
                  </a:txBody>
                  <a:tcPr>
                    <a:solidFill>
                      <a:schemeClr val="accent4">
                        <a:lumMod val="40000"/>
                        <a:lumOff val="60000"/>
                      </a:schemeClr>
                    </a:solidFill>
                  </a:tcPr>
                </a:tc>
                <a:extLst>
                  <a:ext uri="{0D108BD9-81ED-4DB2-BD59-A6C34878D82A}">
                    <a16:rowId xmlns:a16="http://schemas.microsoft.com/office/drawing/2014/main" val="4283610943"/>
                  </a:ext>
                </a:extLst>
              </a:tr>
              <a:tr h="335568">
                <a:tc>
                  <a:txBody>
                    <a:bodyPr/>
                    <a:lstStyle/>
                    <a:p>
                      <a:pPr marL="0" algn="l" defTabSz="457200" rtl="0" eaLnBrk="1" latinLnBrk="0" hangingPunct="1"/>
                      <a:r>
                        <a:rPr lang="fr-FR" sz="1200" kern="1200" dirty="0">
                          <a:solidFill>
                            <a:schemeClr val="dk1"/>
                          </a:solidFill>
                          <a:latin typeface="+mn-lt"/>
                          <a:ea typeface="+mn-ea"/>
                          <a:cs typeface="+mn-cs"/>
                        </a:rPr>
                        <a:t>Date </a:t>
                      </a:r>
                    </a:p>
                  </a:txBody>
                  <a:tcPr>
                    <a:solidFill>
                      <a:schemeClr val="bg1">
                        <a:lumMod val="85000"/>
                      </a:schemeClr>
                    </a:solidFill>
                  </a:tcPr>
                </a:tc>
                <a:tc>
                  <a:txBody>
                    <a:bodyPr/>
                    <a:lstStyle/>
                    <a:p>
                      <a:pPr marL="0" algn="l" defTabSz="457200" rtl="0" eaLnBrk="1" latinLnBrk="0" hangingPunct="1"/>
                      <a:r>
                        <a:rPr lang="fr-FR" sz="1200" kern="1200" dirty="0">
                          <a:solidFill>
                            <a:schemeClr val="dk1"/>
                          </a:solidFill>
                          <a:latin typeface="+mn-lt"/>
                          <a:ea typeface="+mn-ea"/>
                          <a:cs typeface="+mn-cs"/>
                        </a:rPr>
                        <a:t>2020/06/12</a:t>
                      </a:r>
                    </a:p>
                  </a:txBody>
                  <a:tcPr>
                    <a:solidFill>
                      <a:schemeClr val="bg1">
                        <a:lumMod val="85000"/>
                      </a:schemeClr>
                    </a:solidFill>
                  </a:tcPr>
                </a:tc>
                <a:extLst>
                  <a:ext uri="{0D108BD9-81ED-4DB2-BD59-A6C34878D82A}">
                    <a16:rowId xmlns:a16="http://schemas.microsoft.com/office/drawing/2014/main" val="2373250572"/>
                  </a:ext>
                </a:extLst>
              </a:tr>
            </a:tbl>
          </a:graphicData>
        </a:graphic>
      </p:graphicFrame>
      <p:sp>
        <p:nvSpPr>
          <p:cNvPr id="9" name="ZoneTexte 8">
            <a:extLst>
              <a:ext uri="{FF2B5EF4-FFF2-40B4-BE49-F238E27FC236}">
                <a16:creationId xmlns:a16="http://schemas.microsoft.com/office/drawing/2014/main" id="{5110B4B6-9A02-43A4-BC7E-434316EC5F8A}"/>
              </a:ext>
            </a:extLst>
          </p:cNvPr>
          <p:cNvSpPr txBox="1"/>
          <p:nvPr/>
        </p:nvSpPr>
        <p:spPr>
          <a:xfrm>
            <a:off x="4644008" y="4676725"/>
            <a:ext cx="3600400" cy="914400"/>
          </a:xfrm>
          <a:prstGeom prst="rect">
            <a:avLst/>
          </a:prstGeom>
        </p:spPr>
        <p:txBody>
          <a:bodyPr vert="horz" wrap="none" lIns="91440" tIns="45720" rIns="91440" bIns="45720" rtlCol="0">
            <a:normAutofit/>
          </a:bodyPr>
          <a:lstStyle/>
          <a:p>
            <a:pPr marL="720725">
              <a:spcBef>
                <a:spcPts val="600"/>
              </a:spcBef>
              <a:buClr>
                <a:schemeClr val="accent2">
                  <a:lumMod val="60000"/>
                  <a:lumOff val="40000"/>
                </a:schemeClr>
              </a:buClr>
            </a:pPr>
            <a:r>
              <a:rPr lang="fr-FR" b="1" dirty="0">
                <a:cs typeface="Arial" panose="020B0604020202020204" pitchFamily="34" charset="0"/>
              </a:rPr>
              <a:t>Métadonnées</a:t>
            </a:r>
          </a:p>
        </p:txBody>
      </p:sp>
      <p:sp>
        <p:nvSpPr>
          <p:cNvPr id="12" name="Espace réservé du contenu 1">
            <a:extLst>
              <a:ext uri="{FF2B5EF4-FFF2-40B4-BE49-F238E27FC236}">
                <a16:creationId xmlns:a16="http://schemas.microsoft.com/office/drawing/2014/main" id="{3F85FEEE-8792-4F93-B7FD-6F9C9C9CB157}"/>
              </a:ext>
            </a:extLst>
          </p:cNvPr>
          <p:cNvSpPr>
            <a:spLocks noGrp="1"/>
          </p:cNvSpPr>
          <p:nvPr>
            <p:ph idx="1"/>
          </p:nvPr>
        </p:nvSpPr>
        <p:spPr>
          <a:xfrm>
            <a:off x="540000" y="1080000"/>
            <a:ext cx="8424488" cy="914400"/>
          </a:xfrm>
          <a:ln>
            <a:noFill/>
          </a:ln>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marL="457200" lvl="1" indent="-457200" algn="just" defTabSz="914400">
              <a:lnSpc>
                <a:spcPct val="120000"/>
              </a:lnSpc>
              <a:spcBef>
                <a:spcPts val="600"/>
              </a:spcBef>
              <a:buFont typeface="Wingdings" panose="05000000000000000000" pitchFamily="2" charset="2"/>
              <a:buChar char="§"/>
              <a:defRPr/>
            </a:pPr>
            <a:r>
              <a:rPr lang="fr-FR" sz="9600" dirty="0">
                <a:solidFill>
                  <a:srgbClr val="0066FF"/>
                </a:solidFill>
                <a:cs typeface="Times New Roman"/>
              </a:rPr>
              <a:t>Métadonnées = informations qui accompagnent une donnée et permet de la comprendre et de l’interpréter</a:t>
            </a:r>
            <a:endParaRPr lang="fr-FR" sz="2200" dirty="0">
              <a:latin typeface="Calibri" panose="020F0502020204030204" pitchFamily="34" charset="0"/>
            </a:endParaRPr>
          </a:p>
        </p:txBody>
      </p:sp>
      <p:pic>
        <p:nvPicPr>
          <p:cNvPr id="13" name="Image 12">
            <a:extLst>
              <a:ext uri="{FF2B5EF4-FFF2-40B4-BE49-F238E27FC236}">
                <a16:creationId xmlns:a16="http://schemas.microsoft.com/office/drawing/2014/main" id="{CCB1C293-5AFC-440D-9944-E9E4F5BFB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64" y="2121778"/>
            <a:ext cx="3596588" cy="2415227"/>
          </a:xfrm>
          <a:prstGeom prst="rect">
            <a:avLst/>
          </a:prstGeom>
        </p:spPr>
      </p:pic>
      <p:sp>
        <p:nvSpPr>
          <p:cNvPr id="11" name="ZoneTexte 10">
            <a:extLst>
              <a:ext uri="{FF2B5EF4-FFF2-40B4-BE49-F238E27FC236}">
                <a16:creationId xmlns:a16="http://schemas.microsoft.com/office/drawing/2014/main" id="{0F2C3B45-32F7-4A59-9C28-E5C664D94944}"/>
              </a:ext>
            </a:extLst>
          </p:cNvPr>
          <p:cNvSpPr txBox="1"/>
          <p:nvPr/>
        </p:nvSpPr>
        <p:spPr>
          <a:xfrm>
            <a:off x="752792" y="5036983"/>
            <a:ext cx="7635632" cy="1200329"/>
          </a:xfrm>
          <a:prstGeom prst="rect">
            <a:avLst/>
          </a:prstGeom>
          <a:noFill/>
        </p:spPr>
        <p:txBody>
          <a:bodyPr wrap="square" rtlCol="0">
            <a:spAutoFit/>
          </a:bodyPr>
          <a:lstStyle/>
          <a:p>
            <a:pPr marL="0" lvl="1" algn="just">
              <a:spcBef>
                <a:spcPts val="600"/>
              </a:spcBef>
              <a:buClr>
                <a:srgbClr val="0070C0"/>
              </a:buClr>
              <a:defRPr/>
            </a:pPr>
            <a:r>
              <a:rPr lang="fr-FR" sz="2000" b="1" dirty="0"/>
              <a:t>Métadonnées embarquées : </a:t>
            </a:r>
            <a:r>
              <a:rPr lang="fr-FR" sz="2000" dirty="0"/>
              <a:t>automatiquement générées</a:t>
            </a:r>
          </a:p>
          <a:p>
            <a:pPr marL="0" lvl="1" algn="just">
              <a:spcBef>
                <a:spcPts val="600"/>
              </a:spcBef>
              <a:buClr>
                <a:srgbClr val="0070C0"/>
              </a:buClr>
              <a:defRPr/>
            </a:pPr>
            <a:r>
              <a:rPr lang="fr-FR" sz="2000" b="1" dirty="0"/>
              <a:t>Métadonnées enrichies : </a:t>
            </a:r>
            <a:r>
              <a:rPr lang="fr-FR" sz="2000" dirty="0"/>
              <a:t>complémentaires, ajoutées a posteriori</a:t>
            </a:r>
          </a:p>
          <a:p>
            <a:pPr marL="0" lvl="1" algn="just">
              <a:spcBef>
                <a:spcPts val="600"/>
              </a:spcBef>
              <a:buClr>
                <a:srgbClr val="0070C0"/>
              </a:buClr>
              <a:defRPr/>
            </a:pPr>
            <a:r>
              <a:rPr lang="fr-FR" sz="2000" dirty="0"/>
              <a:t>		</a:t>
            </a:r>
            <a:r>
              <a:rPr lang="fr-FR" i="1" dirty="0"/>
              <a:t>Localisation ?Type d’habitat ?Taxonomie ?….</a:t>
            </a:r>
            <a:endParaRPr lang="fr-FR" sz="2000" dirty="0"/>
          </a:p>
        </p:txBody>
      </p:sp>
    </p:spTree>
    <p:extLst>
      <p:ext uri="{BB962C8B-B14F-4D97-AF65-F5344CB8AC3E}">
        <p14:creationId xmlns:p14="http://schemas.microsoft.com/office/powerpoint/2010/main" val="3090113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BC49716-B85C-40B2-ADA7-3E688CAE9912}"/>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Titre 1">
            <a:extLst>
              <a:ext uri="{FF2B5EF4-FFF2-40B4-BE49-F238E27FC236}">
                <a16:creationId xmlns:a16="http://schemas.microsoft.com/office/drawing/2014/main" id="{C7D0ECEC-4A6E-4A93-93AE-803136FA4756}"/>
              </a:ext>
            </a:extLst>
          </p:cNvPr>
          <p:cNvSpPr txBox="1">
            <a:spLocks/>
          </p:cNvSpPr>
          <p:nvPr/>
        </p:nvSpPr>
        <p:spPr>
          <a:xfrm>
            <a:off x="0" y="0"/>
            <a:ext cx="9144000"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lvl="0"/>
            <a:r>
              <a:rPr lang="fr-FR" altLang="fr-FR" dirty="0"/>
              <a:t>PGD: harmonisation </a:t>
            </a:r>
            <a:r>
              <a:rPr lang="fr-FR" altLang="fr-FR" sz="3200" dirty="0"/>
              <a:t>des </a:t>
            </a:r>
            <a:r>
              <a:rPr lang="fr-FR" altLang="fr-FR" dirty="0"/>
              <a:t>protocoles</a:t>
            </a:r>
          </a:p>
        </p:txBody>
      </p:sp>
      <p:sp>
        <p:nvSpPr>
          <p:cNvPr id="13" name="ZoneTexte 12">
            <a:extLst>
              <a:ext uri="{FF2B5EF4-FFF2-40B4-BE49-F238E27FC236}">
                <a16:creationId xmlns:a16="http://schemas.microsoft.com/office/drawing/2014/main" id="{E3928250-1943-466B-8DB0-B84D16A76309}"/>
              </a:ext>
            </a:extLst>
          </p:cNvPr>
          <p:cNvSpPr txBox="1"/>
          <p:nvPr/>
        </p:nvSpPr>
        <p:spPr>
          <a:xfrm>
            <a:off x="539999" y="1080000"/>
            <a:ext cx="8311371" cy="11079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defRPr/>
            </a:pPr>
            <a:r>
              <a:rPr lang="fr-FR" sz="2200" dirty="0">
                <a:solidFill>
                  <a:srgbClr val="0066FF"/>
                </a:solidFill>
              </a:rPr>
              <a:t>Le PGD incite les partenaires qui collectent le même type de données à définir ensemble des règles pour faciliter l’intégration, combinaison, comparaison des données.</a:t>
            </a:r>
            <a:endParaRPr kumimoji="0" lang="fr-FR" sz="2200" b="0" i="0" u="none" strike="noStrike" kern="1200" cap="none" spc="0" normalizeH="0" baseline="0" dirty="0">
              <a:ln>
                <a:noFill/>
              </a:ln>
              <a:solidFill>
                <a:schemeClr val="tx1"/>
              </a:solidFill>
              <a:effectLst/>
              <a:uLnTx/>
              <a:uFillTx/>
            </a:endParaRPr>
          </a:p>
        </p:txBody>
      </p:sp>
      <p:sp>
        <p:nvSpPr>
          <p:cNvPr id="12" name="ZoneTexte 11">
            <a:extLst>
              <a:ext uri="{FF2B5EF4-FFF2-40B4-BE49-F238E27FC236}">
                <a16:creationId xmlns:a16="http://schemas.microsoft.com/office/drawing/2014/main" id="{5E83CF4D-204A-413D-B6EA-BABFDEBCCB4A}"/>
              </a:ext>
            </a:extLst>
          </p:cNvPr>
          <p:cNvSpPr txBox="1"/>
          <p:nvPr/>
        </p:nvSpPr>
        <p:spPr>
          <a:xfrm>
            <a:off x="539999" y="2276872"/>
            <a:ext cx="8311371" cy="343170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defRPr/>
            </a:pPr>
            <a:r>
              <a:rPr lang="fr-FR" sz="2200" dirty="0">
                <a:solidFill>
                  <a:schemeClr val="tx1"/>
                </a:solidFill>
              </a:rPr>
              <a:t>Harmonisation:</a:t>
            </a:r>
          </a:p>
          <a:p>
            <a:pPr marL="800100" lvl="1" indent="-342900">
              <a:spcBef>
                <a:spcPts val="600"/>
              </a:spcBef>
              <a:buFont typeface="Arial" panose="020B0604020202020204" pitchFamily="34" charset="0"/>
              <a:buChar char="•"/>
              <a:defRPr/>
            </a:pPr>
            <a:r>
              <a:rPr lang="fr-FR" sz="2000" dirty="0">
                <a:solidFill>
                  <a:schemeClr val="tx1"/>
                </a:solidFill>
              </a:rPr>
              <a:t>Protocoles</a:t>
            </a:r>
          </a:p>
          <a:p>
            <a:pPr marL="800100" lvl="1" indent="-342900">
              <a:spcBef>
                <a:spcPts val="600"/>
              </a:spcBef>
              <a:buFont typeface="Arial" panose="020B0604020202020204" pitchFamily="34" charset="0"/>
              <a:buChar char="•"/>
              <a:defRPr/>
            </a:pPr>
            <a:r>
              <a:rPr lang="fr-FR" sz="2000" dirty="0">
                <a:solidFill>
                  <a:schemeClr val="tx1"/>
                </a:solidFill>
              </a:rPr>
              <a:t>T° mesurées par thermomètre électronique à 50 cm du sol et sous ombrage </a:t>
            </a:r>
          </a:p>
          <a:p>
            <a:pPr marL="800100" lvl="1" indent="-342900">
              <a:spcBef>
                <a:spcPts val="600"/>
              </a:spcBef>
              <a:buFont typeface="Arial" panose="020B0604020202020204" pitchFamily="34" charset="0"/>
              <a:buChar char="•"/>
              <a:defRPr/>
            </a:pPr>
            <a:r>
              <a:rPr lang="fr-FR" sz="2000" dirty="0">
                <a:solidFill>
                  <a:schemeClr val="tx1"/>
                </a:solidFill>
              </a:rPr>
              <a:t>écriture des dates : AAA-MM-JJ</a:t>
            </a:r>
          </a:p>
          <a:p>
            <a:pPr marL="800100" lvl="1" indent="-342900">
              <a:spcBef>
                <a:spcPts val="600"/>
              </a:spcBef>
              <a:buFont typeface="Arial" panose="020B0604020202020204" pitchFamily="34" charset="0"/>
              <a:buChar char="•"/>
              <a:defRPr/>
            </a:pPr>
            <a:r>
              <a:rPr lang="fr-FR" sz="2000" dirty="0">
                <a:solidFill>
                  <a:schemeClr val="tx1"/>
                </a:solidFill>
              </a:rPr>
              <a:t>abréviations (ex : T° ou temp)</a:t>
            </a:r>
          </a:p>
          <a:p>
            <a:pPr marL="800100" lvl="1" indent="-342900">
              <a:spcBef>
                <a:spcPts val="600"/>
              </a:spcBef>
              <a:buFont typeface="Arial" panose="020B0604020202020204" pitchFamily="34" charset="0"/>
              <a:buChar char="•"/>
              <a:defRPr/>
            </a:pPr>
            <a:r>
              <a:rPr kumimoji="0" lang="fr-FR" sz="2000" b="0" i="0" u="none" strike="noStrike" kern="1200" cap="none" spc="0" normalizeH="0" baseline="0" dirty="0">
                <a:ln>
                  <a:noFill/>
                </a:ln>
                <a:solidFill>
                  <a:schemeClr val="tx1"/>
                </a:solidFill>
                <a:effectLst/>
                <a:uLnTx/>
                <a:uFillTx/>
              </a:rPr>
              <a:t>noms des variables (ex: </a:t>
            </a:r>
            <a:r>
              <a:rPr lang="en-US" sz="2000" dirty="0">
                <a:solidFill>
                  <a:schemeClr val="tx1"/>
                </a:solidFill>
              </a:rPr>
              <a:t>"carbon dioxide flux" </a:t>
            </a:r>
            <a:r>
              <a:rPr lang="en-US" sz="2000" dirty="0" err="1">
                <a:solidFill>
                  <a:schemeClr val="tx1"/>
                </a:solidFill>
              </a:rPr>
              <a:t>ou</a:t>
            </a:r>
            <a:r>
              <a:rPr lang="en-US" sz="2000" dirty="0">
                <a:solidFill>
                  <a:schemeClr val="tx1"/>
                </a:solidFill>
              </a:rPr>
              <a:t> "CO2 flux“) </a:t>
            </a:r>
            <a:r>
              <a:rPr kumimoji="0" lang="fr-FR" sz="2000" b="0" i="0" u="none" strike="noStrike" kern="1200" cap="none" spc="0" normalizeH="0" baseline="0" dirty="0">
                <a:ln>
                  <a:noFill/>
                </a:ln>
                <a:solidFill>
                  <a:schemeClr val="tx1"/>
                </a:solidFill>
                <a:effectLst/>
                <a:uLnTx/>
                <a:uFillTx/>
              </a:rPr>
              <a:t> </a:t>
            </a:r>
          </a:p>
          <a:p>
            <a:pPr marL="800100" lvl="1" indent="-342900">
              <a:spcBef>
                <a:spcPts val="600"/>
              </a:spcBef>
              <a:buFont typeface="Arial" panose="020B0604020202020204" pitchFamily="34" charset="0"/>
              <a:buChar char="•"/>
              <a:defRPr/>
            </a:pPr>
            <a:r>
              <a:rPr lang="fr-FR" sz="2000" dirty="0">
                <a:solidFill>
                  <a:schemeClr val="tx1"/>
                </a:solidFill>
              </a:rPr>
              <a:t>unité des variables selon un standard international</a:t>
            </a:r>
            <a:endParaRPr kumimoji="0" lang="fr-FR" sz="2000" b="0" i="0" u="none" strike="noStrike" kern="1200" cap="none" spc="0" normalizeH="0" baseline="0" dirty="0">
              <a:ln>
                <a:noFill/>
              </a:ln>
              <a:solidFill>
                <a:schemeClr val="tx1"/>
              </a:solidFill>
              <a:effectLst/>
              <a:uLnTx/>
              <a:uFillTx/>
            </a:endParaRPr>
          </a:p>
          <a:p>
            <a:pPr marL="800100" lvl="1" indent="-342900">
              <a:spcBef>
                <a:spcPts val="600"/>
              </a:spcBef>
              <a:buFont typeface="Arial" panose="020B0604020202020204" pitchFamily="34" charset="0"/>
              <a:buChar char="•"/>
              <a:defRPr/>
            </a:pPr>
            <a:r>
              <a:rPr lang="fr-FR" sz="2000" dirty="0">
                <a:solidFill>
                  <a:schemeClr val="tx1"/>
                </a:solidFill>
              </a:rPr>
              <a:t>langue utilisée</a:t>
            </a:r>
            <a:endParaRPr kumimoji="0" lang="fr-FR" sz="2000" i="0" u="none" strike="noStrike" kern="1200" cap="none" spc="0" normalizeH="0" baseline="0" dirty="0">
              <a:ln>
                <a:noFill/>
              </a:ln>
              <a:solidFill>
                <a:schemeClr val="tx1"/>
              </a:solidFill>
              <a:effectLst/>
              <a:uLnTx/>
              <a:uFillTx/>
            </a:endParaRPr>
          </a:p>
        </p:txBody>
      </p:sp>
      <p:grpSp>
        <p:nvGrpSpPr>
          <p:cNvPr id="3" name="Groupe 2">
            <a:extLst>
              <a:ext uri="{FF2B5EF4-FFF2-40B4-BE49-F238E27FC236}">
                <a16:creationId xmlns:a16="http://schemas.microsoft.com/office/drawing/2014/main" id="{0A230F5A-3458-4287-85C8-D30CE83C4590}"/>
              </a:ext>
            </a:extLst>
          </p:cNvPr>
          <p:cNvGrpSpPr/>
          <p:nvPr/>
        </p:nvGrpSpPr>
        <p:grpSpPr>
          <a:xfrm>
            <a:off x="2987824" y="5661248"/>
            <a:ext cx="4035178" cy="1048603"/>
            <a:chOff x="2987824" y="5517232"/>
            <a:chExt cx="4035178" cy="1048603"/>
          </a:xfrm>
        </p:grpSpPr>
        <p:grpSp>
          <p:nvGrpSpPr>
            <p:cNvPr id="14" name="Groupe 13">
              <a:extLst>
                <a:ext uri="{FF2B5EF4-FFF2-40B4-BE49-F238E27FC236}">
                  <a16:creationId xmlns:a16="http://schemas.microsoft.com/office/drawing/2014/main" id="{A041DCDE-97AA-4E08-8212-DD18079A53BD}"/>
                </a:ext>
              </a:extLst>
            </p:cNvPr>
            <p:cNvGrpSpPr/>
            <p:nvPr/>
          </p:nvGrpSpPr>
          <p:grpSpPr>
            <a:xfrm>
              <a:off x="2987824" y="5608404"/>
              <a:ext cx="3047540" cy="430887"/>
              <a:chOff x="854938" y="5574686"/>
              <a:chExt cx="3047540" cy="430887"/>
            </a:xfrm>
          </p:grpSpPr>
          <p:sp>
            <p:nvSpPr>
              <p:cNvPr id="15" name="ZoneTexte 14">
                <a:extLst>
                  <a:ext uri="{FF2B5EF4-FFF2-40B4-BE49-F238E27FC236}">
                    <a16:creationId xmlns:a16="http://schemas.microsoft.com/office/drawing/2014/main" id="{C3975EE8-8734-4996-97AB-28745102882F}"/>
                  </a:ext>
                </a:extLst>
              </p:cNvPr>
              <p:cNvSpPr txBox="1"/>
              <p:nvPr/>
            </p:nvSpPr>
            <p:spPr>
              <a:xfrm>
                <a:off x="1502462" y="5574686"/>
                <a:ext cx="2400016" cy="430887"/>
              </a:xfrm>
              <a:prstGeom prst="rect">
                <a:avLst/>
              </a:prstGeom>
              <a:noFill/>
            </p:spPr>
            <p:txBody>
              <a:bodyPr wrap="none" rtlCol="0">
                <a:spAutoFit/>
              </a:bodyPr>
              <a:lstStyle/>
              <a:p>
                <a:r>
                  <a:rPr lang="fr-FR" sz="2200" b="1" dirty="0">
                    <a:solidFill>
                      <a:srgbClr val="00B050"/>
                    </a:solidFill>
                  </a:rPr>
                  <a:t>Gain de temps !!</a:t>
                </a:r>
              </a:p>
            </p:txBody>
          </p:sp>
          <p:sp>
            <p:nvSpPr>
              <p:cNvPr id="16" name="Flèche : droite 15">
                <a:extLst>
                  <a:ext uri="{FF2B5EF4-FFF2-40B4-BE49-F238E27FC236}">
                    <a16:creationId xmlns:a16="http://schemas.microsoft.com/office/drawing/2014/main" id="{93045CEC-0535-4B3E-8813-8C460BF61703}"/>
                  </a:ext>
                </a:extLst>
              </p:cNvPr>
              <p:cNvSpPr/>
              <p:nvPr/>
            </p:nvSpPr>
            <p:spPr>
              <a:xfrm>
                <a:off x="854938" y="5655171"/>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pic>
          <p:nvPicPr>
            <p:cNvPr id="2" name="Image 1">
              <a:extLst>
                <a:ext uri="{FF2B5EF4-FFF2-40B4-BE49-F238E27FC236}">
                  <a16:creationId xmlns:a16="http://schemas.microsoft.com/office/drawing/2014/main" id="{2175709B-8F12-45EE-A3B9-7F97E4FE9815}"/>
                </a:ext>
              </a:extLst>
            </p:cNvPr>
            <p:cNvPicPr>
              <a:picLocks noChangeAspect="1"/>
            </p:cNvPicPr>
            <p:nvPr/>
          </p:nvPicPr>
          <p:blipFill>
            <a:blip r:embed="rId4"/>
            <a:stretch>
              <a:fillRect/>
            </a:stretch>
          </p:blipFill>
          <p:spPr>
            <a:xfrm>
              <a:off x="6035364" y="5517232"/>
              <a:ext cx="987638" cy="1048603"/>
            </a:xfrm>
            <a:prstGeom prst="rect">
              <a:avLst/>
            </a:prstGeom>
          </p:spPr>
        </p:pic>
      </p:grpSp>
    </p:spTree>
    <p:extLst>
      <p:ext uri="{BB962C8B-B14F-4D97-AF65-F5344CB8AC3E}">
        <p14:creationId xmlns:p14="http://schemas.microsoft.com/office/powerpoint/2010/main" val="11551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F4CF9B-64EA-4A52-A4BC-ED7ACEBCF95F}"/>
              </a:ext>
            </a:extLst>
          </p:cNvPr>
          <p:cNvSpPr/>
          <p:nvPr/>
        </p:nvSpPr>
        <p:spPr>
          <a:xfrm>
            <a:off x="251520" y="5949280"/>
            <a:ext cx="2592288"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Image 8">
            <a:extLst>
              <a:ext uri="{FF2B5EF4-FFF2-40B4-BE49-F238E27FC236}">
                <a16:creationId xmlns:a16="http://schemas.microsoft.com/office/drawing/2014/main" id="{C9864576-4F5C-4EBA-BBE4-86F5A8CFEB42}"/>
              </a:ext>
            </a:extLst>
          </p:cNvPr>
          <p:cNvPicPr>
            <a:picLocks noChangeAspect="1"/>
          </p:cNvPicPr>
          <p:nvPr/>
        </p:nvPicPr>
        <p:blipFill>
          <a:blip r:embed="rId3"/>
          <a:stretch>
            <a:fillRect/>
          </a:stretch>
        </p:blipFill>
        <p:spPr>
          <a:xfrm>
            <a:off x="1205622" y="623069"/>
            <a:ext cx="1231106" cy="1231106"/>
          </a:xfrm>
          <a:prstGeom prst="rect">
            <a:avLst/>
          </a:prstGeom>
        </p:spPr>
      </p:pic>
      <p:pic>
        <p:nvPicPr>
          <p:cNvPr id="8" name="Image 7">
            <a:extLst>
              <a:ext uri="{FF2B5EF4-FFF2-40B4-BE49-F238E27FC236}">
                <a16:creationId xmlns:a16="http://schemas.microsoft.com/office/drawing/2014/main" id="{1038F870-9606-4F32-92F5-5E43E0224509}"/>
              </a:ext>
            </a:extLst>
          </p:cNvPr>
          <p:cNvPicPr>
            <a:picLocks noChangeAspect="1"/>
          </p:cNvPicPr>
          <p:nvPr/>
        </p:nvPicPr>
        <p:blipFill>
          <a:blip r:embed="rId4"/>
          <a:stretch>
            <a:fillRect/>
          </a:stretch>
        </p:blipFill>
        <p:spPr>
          <a:xfrm>
            <a:off x="6167904" y="69655"/>
            <a:ext cx="2190485" cy="2437300"/>
          </a:xfrm>
          <a:prstGeom prst="rect">
            <a:avLst/>
          </a:prstGeom>
        </p:spPr>
      </p:pic>
      <p:pic>
        <p:nvPicPr>
          <p:cNvPr id="3" name="Image 2">
            <a:extLst>
              <a:ext uri="{FF2B5EF4-FFF2-40B4-BE49-F238E27FC236}">
                <a16:creationId xmlns:a16="http://schemas.microsoft.com/office/drawing/2014/main" id="{E0A1A65D-A99F-47CB-BDA5-57EF853FA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886" y="1783755"/>
            <a:ext cx="6305466" cy="4729100"/>
          </a:xfrm>
          <a:prstGeom prst="rect">
            <a:avLst/>
          </a:prstGeom>
        </p:spPr>
      </p:pic>
      <p:sp>
        <p:nvSpPr>
          <p:cNvPr id="4" name="ZoneTexte 3">
            <a:extLst>
              <a:ext uri="{FF2B5EF4-FFF2-40B4-BE49-F238E27FC236}">
                <a16:creationId xmlns:a16="http://schemas.microsoft.com/office/drawing/2014/main" id="{266BA6F2-A342-41E2-A1F2-04738BDF96F5}"/>
              </a:ext>
            </a:extLst>
          </p:cNvPr>
          <p:cNvSpPr txBox="1"/>
          <p:nvPr/>
        </p:nvSpPr>
        <p:spPr>
          <a:xfrm>
            <a:off x="333171" y="1436536"/>
            <a:ext cx="3446741"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Données de navigation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a:ea typeface="+mn-ea"/>
                <a:cs typeface="+mn-cs"/>
              </a:rPr>
              <a:t>système métrique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mn-cs"/>
              </a:rPr>
              <a:t>mètres; millimètres ; Kg  </a:t>
            </a:r>
          </a:p>
        </p:txBody>
      </p:sp>
      <p:sp>
        <p:nvSpPr>
          <p:cNvPr id="13" name="ZoneTexte 12">
            <a:extLst>
              <a:ext uri="{FF2B5EF4-FFF2-40B4-BE49-F238E27FC236}">
                <a16:creationId xmlns:a16="http://schemas.microsoft.com/office/drawing/2014/main" id="{37B018C4-FAA4-4F9B-86F7-C9BF58085975}"/>
              </a:ext>
            </a:extLst>
          </p:cNvPr>
          <p:cNvSpPr txBox="1"/>
          <p:nvPr/>
        </p:nvSpPr>
        <p:spPr>
          <a:xfrm>
            <a:off x="5292080" y="1436536"/>
            <a:ext cx="351643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a:ea typeface="+mn-ea"/>
                <a:cs typeface="+mn-cs"/>
              </a:rPr>
              <a:t>Données d’accélération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a:ea typeface="+mn-ea"/>
                <a:cs typeface="+mn-cs"/>
              </a:rPr>
              <a:t>système anglo-saxon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black"/>
                </a:solidFill>
                <a:effectLst/>
                <a:uLnTx/>
                <a:uFillTx/>
                <a:latin typeface="Arial"/>
                <a:ea typeface="+mn-ea"/>
                <a:cs typeface="+mn-cs"/>
              </a:rPr>
              <a:t>feet</a:t>
            </a:r>
            <a:r>
              <a:rPr kumimoji="0" lang="fr-FR" sz="2000" b="0" i="0" u="none" strike="noStrike" kern="1200" cap="none" spc="0" normalizeH="0" baseline="0" noProof="0" dirty="0">
                <a:ln>
                  <a:noFill/>
                </a:ln>
                <a:solidFill>
                  <a:prstClr val="black"/>
                </a:solidFill>
                <a:effectLst/>
                <a:uLnTx/>
                <a:uFillTx/>
                <a:latin typeface="Arial"/>
                <a:ea typeface="+mn-ea"/>
                <a:cs typeface="+mn-cs"/>
              </a:rPr>
              <a:t>; </a:t>
            </a:r>
            <a:r>
              <a:rPr kumimoji="0" lang="fr-FR" sz="2000" b="0" i="0" u="none" strike="noStrike" kern="1200" cap="none" spc="0" normalizeH="0" baseline="0" noProof="0" dirty="0" err="1">
                <a:ln>
                  <a:noFill/>
                </a:ln>
                <a:solidFill>
                  <a:prstClr val="black"/>
                </a:solidFill>
                <a:effectLst/>
                <a:uLnTx/>
                <a:uFillTx/>
                <a:latin typeface="Arial"/>
                <a:ea typeface="+mn-ea"/>
                <a:cs typeface="+mn-cs"/>
              </a:rPr>
              <a:t>inches</a:t>
            </a:r>
            <a:r>
              <a:rPr kumimoji="0" lang="fr-FR" sz="2000" b="0" i="0" u="none" strike="noStrike" kern="1200" cap="none" spc="0" normalizeH="0" baseline="0" noProof="0" dirty="0">
                <a:ln>
                  <a:noFill/>
                </a:ln>
                <a:solidFill>
                  <a:prstClr val="black"/>
                </a:solidFill>
                <a:effectLst/>
                <a:uLnTx/>
                <a:uFillTx/>
                <a:latin typeface="Arial"/>
                <a:ea typeface="+mn-ea"/>
                <a:cs typeface="+mn-cs"/>
              </a:rPr>
              <a:t>; pounds</a:t>
            </a:r>
          </a:p>
        </p:txBody>
      </p:sp>
      <p:sp>
        <p:nvSpPr>
          <p:cNvPr id="5" name="Explosion : 8 points 4">
            <a:extLst>
              <a:ext uri="{FF2B5EF4-FFF2-40B4-BE49-F238E27FC236}">
                <a16:creationId xmlns:a16="http://schemas.microsoft.com/office/drawing/2014/main" id="{B103B616-F530-4A5A-AF81-7F1C8195E18F}"/>
              </a:ext>
            </a:extLst>
          </p:cNvPr>
          <p:cNvSpPr/>
          <p:nvPr/>
        </p:nvSpPr>
        <p:spPr>
          <a:xfrm rot="20635292">
            <a:off x="1012" y="5018219"/>
            <a:ext cx="2670949" cy="1618226"/>
          </a:xfrm>
          <a:prstGeom prst="irregularSeal1">
            <a:avLst/>
          </a:prstGeom>
          <a:solidFill>
            <a:srgbClr val="CC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125 Mn $</a:t>
            </a:r>
          </a:p>
        </p:txBody>
      </p:sp>
      <p:sp>
        <p:nvSpPr>
          <p:cNvPr id="27" name="ZoneTexte 26"/>
          <p:cNvSpPr txBox="1"/>
          <p:nvPr/>
        </p:nvSpPr>
        <p:spPr>
          <a:xfrm>
            <a:off x="2354494" y="6426651"/>
            <a:ext cx="4435012" cy="24622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just"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None/>
              <a:tabLst/>
              <a:defRPr/>
            </a:pPr>
            <a:r>
              <a:rPr kumimoji="0" lang="fr-FR" sz="1000" b="0" i="0" u="none" strike="noStrike" kern="1200" cap="none" spc="0" normalizeH="0" baseline="0" noProof="0" dirty="0">
                <a:ln>
                  <a:noFill/>
                </a:ln>
                <a:solidFill>
                  <a:srgbClr val="00B0F0"/>
                </a:solidFill>
                <a:effectLst/>
                <a:uLnTx/>
                <a:uFillTx/>
                <a:latin typeface="Arial"/>
                <a:cs typeface="Times New Roman"/>
                <a:hlinkClick r:id="rId6"/>
              </a:rPr>
              <a:t>https://www.simscale.com/blog/2017/12/nasa-mars-climate-orbiter-metric/</a:t>
            </a:r>
            <a:endParaRPr kumimoji="0" lang="fr-FR" sz="1000" b="0" i="0" u="none" strike="noStrike" kern="1200" cap="none" spc="0" normalizeH="0" baseline="0" noProof="0" dirty="0">
              <a:ln>
                <a:noFill/>
              </a:ln>
              <a:solidFill>
                <a:srgbClr val="00B0F0"/>
              </a:solidFill>
              <a:effectLst/>
              <a:uLnTx/>
              <a:uFillTx/>
              <a:latin typeface="Arial"/>
              <a:cs typeface="Times New Roman"/>
            </a:endParaRPr>
          </a:p>
        </p:txBody>
      </p:sp>
      <p:sp>
        <p:nvSpPr>
          <p:cNvPr id="12" name="Parchemin : horizontal 11">
            <a:extLst>
              <a:ext uri="{FF2B5EF4-FFF2-40B4-BE49-F238E27FC236}">
                <a16:creationId xmlns:a16="http://schemas.microsoft.com/office/drawing/2014/main" id="{94B2367B-1508-4805-BC95-AD1AF3DEA1B5}"/>
              </a:ext>
            </a:extLst>
          </p:cNvPr>
          <p:cNvSpPr/>
          <p:nvPr/>
        </p:nvSpPr>
        <p:spPr>
          <a:xfrm>
            <a:off x="1346200" y="2666972"/>
            <a:ext cx="6451600" cy="884828"/>
          </a:xfrm>
          <a:prstGeom prst="horizontalScroll">
            <a:avLst/>
          </a:prstGeom>
          <a:solidFill>
            <a:srgbClr val="CC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Arial"/>
                <a:ea typeface="+mn-ea"/>
                <a:cs typeface="+mn-cs"/>
              </a:rPr>
              <a:t>Clarifier toute ambiguïté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Arial"/>
                <a:ea typeface="+mn-ea"/>
                <a:cs typeface="+mn-cs"/>
              </a:rPr>
              <a:t> entre collaborateurs</a:t>
            </a:r>
          </a:p>
        </p:txBody>
      </p:sp>
      <p:sp>
        <p:nvSpPr>
          <p:cNvPr id="17" name="Titre 1">
            <a:extLst>
              <a:ext uri="{FF2B5EF4-FFF2-40B4-BE49-F238E27FC236}">
                <a16:creationId xmlns:a16="http://schemas.microsoft.com/office/drawing/2014/main" id="{598DBA91-4592-4985-BED9-F573007CDE54}"/>
              </a:ext>
            </a:extLst>
          </p:cNvPr>
          <p:cNvSpPr txBox="1">
            <a:spLocks/>
          </p:cNvSpPr>
          <p:nvPr/>
        </p:nvSpPr>
        <p:spPr>
          <a:xfrm>
            <a:off x="360000"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En l’absence de PGD</a:t>
            </a:r>
          </a:p>
        </p:txBody>
      </p:sp>
      <p:pic>
        <p:nvPicPr>
          <p:cNvPr id="14" name="Image 13">
            <a:extLst>
              <a:ext uri="{FF2B5EF4-FFF2-40B4-BE49-F238E27FC236}">
                <a16:creationId xmlns:a16="http://schemas.microsoft.com/office/drawing/2014/main" id="{541F8FD0-11FF-4232-A244-068344CAABB4}"/>
              </a:ext>
            </a:extLst>
          </p:cNvPr>
          <p:cNvPicPr>
            <a:picLocks noChangeAspect="1"/>
          </p:cNvPicPr>
          <p:nvPr/>
        </p:nvPicPr>
        <p:blipFill>
          <a:blip r:embed="rId7"/>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245415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2228B5D7-1DBA-435D-9719-C0147C9ED887}"/>
              </a:ext>
            </a:extLst>
          </p:cNvPr>
          <p:cNvPicPr>
            <a:picLocks noChangeAspect="1"/>
          </p:cNvPicPr>
          <p:nvPr/>
        </p:nvPicPr>
        <p:blipFill>
          <a:blip r:embed="rId3"/>
          <a:stretch>
            <a:fillRect/>
          </a:stretch>
        </p:blipFill>
        <p:spPr>
          <a:xfrm>
            <a:off x="8172530" y="6445161"/>
            <a:ext cx="917761" cy="323302"/>
          </a:xfrm>
          <a:prstGeom prst="rect">
            <a:avLst/>
          </a:prstGeom>
        </p:spPr>
      </p:pic>
      <p:sp>
        <p:nvSpPr>
          <p:cNvPr id="6" name="Espace réservé du contenu 2"/>
          <p:cNvSpPr>
            <a:spLocks noGrp="1"/>
          </p:cNvSpPr>
          <p:nvPr>
            <p:ph idx="1"/>
          </p:nvPr>
        </p:nvSpPr>
        <p:spPr>
          <a:xfrm>
            <a:off x="5203769" y="6407297"/>
            <a:ext cx="917762" cy="323302"/>
          </a:xfrm>
        </p:spPr>
        <p:txBody>
          <a:bodyPr>
            <a:noAutofit/>
          </a:bodyPr>
          <a:lstStyle/>
          <a:p>
            <a:pPr marL="179387" indent="0">
              <a:spcBef>
                <a:spcPts val="200"/>
              </a:spcBef>
              <a:buClr>
                <a:srgbClr val="FF66FF"/>
              </a:buClr>
              <a:buNone/>
            </a:pPr>
            <a:r>
              <a:rPr lang="fr-FR" sz="2000" dirty="0">
                <a:solidFill>
                  <a:schemeClr val="bg1"/>
                </a:solidFill>
                <a:cs typeface="Arial" panose="020B0604020202020204" pitchFamily="34" charset="0"/>
              </a:rPr>
              <a:t>B</a:t>
            </a:r>
          </a:p>
        </p:txBody>
      </p:sp>
      <p:sp>
        <p:nvSpPr>
          <p:cNvPr id="19" name="Titre 1">
            <a:extLst>
              <a:ext uri="{FF2B5EF4-FFF2-40B4-BE49-F238E27FC236}">
                <a16:creationId xmlns:a16="http://schemas.microsoft.com/office/drawing/2014/main" id="{B456CD5E-2F6B-470F-A300-F6735D17C6F8}"/>
              </a:ext>
            </a:extLst>
          </p:cNvPr>
          <p:cNvSpPr txBox="1">
            <a:spLocks/>
          </p:cNvSpPr>
          <p:nvPr/>
        </p:nvSpPr>
        <p:spPr>
          <a:xfrm>
            <a:off x="827584" y="0"/>
            <a:ext cx="7992888" cy="818224"/>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altLang="fr-FR" sz="4400" b="0" i="0" u="none" strike="noStrike" kern="1200" cap="none" spc="0" normalizeH="0" baseline="0" noProof="0" dirty="0">
                <a:ln>
                  <a:noFill/>
                </a:ln>
                <a:solidFill>
                  <a:srgbClr val="1FA22E"/>
                </a:solidFill>
                <a:effectLst/>
                <a:uLnTx/>
                <a:uFillTx/>
                <a:latin typeface="Arial" charset="0"/>
                <a:ea typeface="+mj-ea"/>
                <a:cs typeface="+mj-cs"/>
              </a:rPr>
              <a:t>PGD et Science ouverte</a:t>
            </a:r>
            <a:endParaRPr kumimoji="0" lang="fr-FR" sz="4400" b="0" i="0" u="none" strike="noStrike" kern="1200" cap="none" spc="0" normalizeH="0" baseline="0" noProof="0" dirty="0">
              <a:ln>
                <a:noFill/>
              </a:ln>
              <a:solidFill>
                <a:srgbClr val="1FA22E"/>
              </a:solidFill>
              <a:effectLst/>
              <a:uLnTx/>
              <a:uFillTx/>
              <a:latin typeface="Arial"/>
              <a:ea typeface="+mj-ea"/>
              <a:cs typeface="+mj-cs"/>
            </a:endParaRPr>
          </a:p>
        </p:txBody>
      </p:sp>
      <p:grpSp>
        <p:nvGrpSpPr>
          <p:cNvPr id="3" name="Groupe 2">
            <a:extLst>
              <a:ext uri="{FF2B5EF4-FFF2-40B4-BE49-F238E27FC236}">
                <a16:creationId xmlns:a16="http://schemas.microsoft.com/office/drawing/2014/main" id="{969FDC36-333D-4D09-ACE1-D4948958B0D3}"/>
              </a:ext>
            </a:extLst>
          </p:cNvPr>
          <p:cNvGrpSpPr/>
          <p:nvPr/>
        </p:nvGrpSpPr>
        <p:grpSpPr>
          <a:xfrm>
            <a:off x="539999" y="1080000"/>
            <a:ext cx="8550292" cy="4521983"/>
            <a:chOff x="539999" y="1080000"/>
            <a:chExt cx="8550292" cy="4521983"/>
          </a:xfrm>
        </p:grpSpPr>
        <p:sp>
          <p:nvSpPr>
            <p:cNvPr id="54" name="ZoneTexte 53">
              <a:extLst>
                <a:ext uri="{FF2B5EF4-FFF2-40B4-BE49-F238E27FC236}">
                  <a16:creationId xmlns:a16="http://schemas.microsoft.com/office/drawing/2014/main" id="{F1C3815B-E05A-42A3-818C-2FAA7377B68A}"/>
                </a:ext>
              </a:extLst>
            </p:cNvPr>
            <p:cNvSpPr txBox="1"/>
            <p:nvPr/>
          </p:nvSpPr>
          <p:spPr>
            <a:xfrm>
              <a:off x="539999" y="1080000"/>
              <a:ext cx="8550292" cy="9233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cs typeface="Times New Roman"/>
                </a:rPr>
                <a:t>S’inscrit dans la démarche mondiale de science ouverte</a:t>
              </a: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cs typeface="Times New Roman"/>
                </a:rPr>
                <a:t>Répond aux exigences des bailleurs</a:t>
              </a:r>
            </a:p>
          </p:txBody>
        </p:sp>
        <p:pic>
          <p:nvPicPr>
            <p:cNvPr id="2" name="Image 1">
              <a:extLst>
                <a:ext uri="{FF2B5EF4-FFF2-40B4-BE49-F238E27FC236}">
                  <a16:creationId xmlns:a16="http://schemas.microsoft.com/office/drawing/2014/main" id="{082C5FFA-8CD8-4A92-BE9B-5A81645F9879}"/>
                </a:ext>
              </a:extLst>
            </p:cNvPr>
            <p:cNvPicPr>
              <a:picLocks noChangeAspect="1"/>
            </p:cNvPicPr>
            <p:nvPr/>
          </p:nvPicPr>
          <p:blipFill>
            <a:blip r:embed="rId4"/>
            <a:stretch>
              <a:fillRect/>
            </a:stretch>
          </p:blipFill>
          <p:spPr>
            <a:xfrm>
              <a:off x="3132221" y="3068960"/>
              <a:ext cx="2592462" cy="2533023"/>
            </a:xfrm>
            <a:prstGeom prst="rect">
              <a:avLst/>
            </a:prstGeom>
          </p:spPr>
        </p:pic>
      </p:grpSp>
      <p:grpSp>
        <p:nvGrpSpPr>
          <p:cNvPr id="4" name="Groupe 3">
            <a:extLst>
              <a:ext uri="{FF2B5EF4-FFF2-40B4-BE49-F238E27FC236}">
                <a16:creationId xmlns:a16="http://schemas.microsoft.com/office/drawing/2014/main" id="{BCC25758-D1AB-416E-8A4E-209F1B2EB0E5}"/>
              </a:ext>
            </a:extLst>
          </p:cNvPr>
          <p:cNvGrpSpPr/>
          <p:nvPr/>
        </p:nvGrpSpPr>
        <p:grpSpPr>
          <a:xfrm>
            <a:off x="899592" y="4005064"/>
            <a:ext cx="7949398" cy="2115371"/>
            <a:chOff x="899592" y="4005064"/>
            <a:chExt cx="7949398" cy="2115371"/>
          </a:xfrm>
        </p:grpSpPr>
        <p:sp>
          <p:nvSpPr>
            <p:cNvPr id="20" name="Larme 19">
              <a:extLst>
                <a:ext uri="{FF2B5EF4-FFF2-40B4-BE49-F238E27FC236}">
                  <a16:creationId xmlns:a16="http://schemas.microsoft.com/office/drawing/2014/main" id="{76F4009B-B6C4-4F2B-975E-9BE929665F8A}"/>
                </a:ext>
              </a:extLst>
            </p:cNvPr>
            <p:cNvSpPr/>
            <p:nvPr/>
          </p:nvSpPr>
          <p:spPr>
            <a:xfrm>
              <a:off x="899592" y="4005064"/>
              <a:ext cx="1835696" cy="1276737"/>
            </a:xfrm>
            <a:prstGeom prst="teardrop">
              <a:avLst>
                <a:gd name="adj" fmla="val 200000"/>
              </a:avLst>
            </a:prstGeom>
            <a:solidFill>
              <a:schemeClr val="accent1">
                <a:lumMod val="20000"/>
                <a:lumOff val="80000"/>
              </a:schemeClr>
            </a:solidFill>
          </p:spPr>
          <p:txBody>
            <a:bodyPr wrap="square">
              <a:spAutoFit/>
            </a:bodyPr>
            <a:lstStyle/>
            <a:p>
              <a:pPr marL="177800" marR="0" lvl="1" indent="0" algn="l"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Science ouverte</a:t>
              </a:r>
            </a:p>
            <a:p>
              <a:pPr marL="177800" marR="0" lvl="1" indent="0" algn="l"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partage</a:t>
              </a:r>
              <a:endParaRPr kumimoji="0" lang="fr-FR"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Larme 20">
              <a:extLst>
                <a:ext uri="{FF2B5EF4-FFF2-40B4-BE49-F238E27FC236}">
                  <a16:creationId xmlns:a16="http://schemas.microsoft.com/office/drawing/2014/main" id="{112AA37D-5200-4B35-AE52-22614EA3AD0A}"/>
                </a:ext>
              </a:extLst>
            </p:cNvPr>
            <p:cNvSpPr/>
            <p:nvPr/>
          </p:nvSpPr>
          <p:spPr>
            <a:xfrm flipH="1">
              <a:off x="6372200" y="4078319"/>
              <a:ext cx="2476790" cy="1276737"/>
            </a:xfrm>
            <a:prstGeom prst="teardrop">
              <a:avLst>
                <a:gd name="adj" fmla="val 200000"/>
              </a:avLst>
            </a:prstGeom>
            <a:solidFill>
              <a:schemeClr val="accent6">
                <a:lumMod val="40000"/>
                <a:lumOff val="60000"/>
              </a:schemeClr>
            </a:solidFill>
          </p:spPr>
          <p:txBody>
            <a:bodyPr wrap="square">
              <a:spAutoFit/>
            </a:bodyPr>
            <a:lstStyle/>
            <a:p>
              <a:pPr marL="177800" marR="0" lvl="1" indent="0" algn="l"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Intégrité scientifique</a:t>
              </a:r>
            </a:p>
            <a:p>
              <a:pPr marL="177800" marR="0" lvl="1" indent="0" algn="l" defTabSz="914400" rtl="0" eaLnBrk="1" fontAlgn="auto" latinLnBrk="0" hangingPunct="1">
                <a:lnSpc>
                  <a:spcPct val="100000"/>
                </a:lnSpc>
                <a:spcBef>
                  <a:spcPts val="600"/>
                </a:spcBef>
                <a:spcAft>
                  <a:spcPts val="0"/>
                </a:spcAft>
                <a:buClr>
                  <a:srgbClr val="E2007A">
                    <a:lumMod val="60000"/>
                    <a:lumOff val="40000"/>
                  </a:srgbClr>
                </a:buClr>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transparence</a:t>
              </a:r>
              <a:endParaRPr kumimoji="0" lang="fr-FR" sz="16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2" name="Groupe 21">
              <a:extLst>
                <a:ext uri="{FF2B5EF4-FFF2-40B4-BE49-F238E27FC236}">
                  <a16:creationId xmlns:a16="http://schemas.microsoft.com/office/drawing/2014/main" id="{C894D391-E3F2-4CA5-9934-370C9A94FC19}"/>
                </a:ext>
              </a:extLst>
            </p:cNvPr>
            <p:cNvGrpSpPr/>
            <p:nvPr/>
          </p:nvGrpSpPr>
          <p:grpSpPr>
            <a:xfrm>
              <a:off x="1914153" y="5689548"/>
              <a:ext cx="4884581" cy="430887"/>
              <a:chOff x="854938" y="5528738"/>
              <a:chExt cx="4884581" cy="430887"/>
            </a:xfrm>
          </p:grpSpPr>
          <p:sp>
            <p:nvSpPr>
              <p:cNvPr id="23" name="ZoneTexte 22">
                <a:extLst>
                  <a:ext uri="{FF2B5EF4-FFF2-40B4-BE49-F238E27FC236}">
                    <a16:creationId xmlns:a16="http://schemas.microsoft.com/office/drawing/2014/main" id="{455328EC-6B68-4989-9328-18C2F238B87D}"/>
                  </a:ext>
                </a:extLst>
              </p:cNvPr>
              <p:cNvSpPr txBox="1"/>
              <p:nvPr/>
            </p:nvSpPr>
            <p:spPr>
              <a:xfrm>
                <a:off x="1502462" y="5528738"/>
                <a:ext cx="423705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Arial"/>
                    <a:ea typeface="+mn-ea"/>
                    <a:cs typeface="+mn-cs"/>
                  </a:rPr>
                  <a:t>Le PGD répond à ces 2 enjeux</a:t>
                </a:r>
              </a:p>
            </p:txBody>
          </p:sp>
          <p:sp>
            <p:nvSpPr>
              <p:cNvPr id="24" name="Flèche : droite 23">
                <a:extLst>
                  <a:ext uri="{FF2B5EF4-FFF2-40B4-BE49-F238E27FC236}">
                    <a16:creationId xmlns:a16="http://schemas.microsoft.com/office/drawing/2014/main" id="{5953A719-76EE-461B-8F46-3619E681C7F1}"/>
                  </a:ext>
                </a:extLst>
              </p:cNvPr>
              <p:cNvSpPr/>
              <p:nvPr/>
            </p:nvSpPr>
            <p:spPr>
              <a:xfrm>
                <a:off x="854938" y="5599585"/>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2" name="ZoneTexte 11">
            <a:extLst>
              <a:ext uri="{FF2B5EF4-FFF2-40B4-BE49-F238E27FC236}">
                <a16:creationId xmlns:a16="http://schemas.microsoft.com/office/drawing/2014/main" id="{F359E66C-1F84-4E53-94BC-7153A4C41668}"/>
              </a:ext>
            </a:extLst>
          </p:cNvPr>
          <p:cNvSpPr txBox="1"/>
          <p:nvPr/>
        </p:nvSpPr>
        <p:spPr>
          <a:xfrm>
            <a:off x="539999" y="2060848"/>
            <a:ext cx="8550292" cy="9233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cs typeface="Times New Roman"/>
              </a:rPr>
              <a:t>Répond à la politique nationale de science ouverte</a:t>
            </a: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cs typeface="Times New Roman"/>
              </a:rPr>
              <a:t>à l’engagement du Cirad en faveur de la Science Ouverte  </a:t>
            </a:r>
          </a:p>
        </p:txBody>
      </p:sp>
    </p:spTree>
    <p:extLst>
      <p:ext uri="{BB962C8B-B14F-4D97-AF65-F5344CB8AC3E}">
        <p14:creationId xmlns:p14="http://schemas.microsoft.com/office/powerpoint/2010/main" val="211028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909F903-586F-4424-A181-AEC227632B7A}"/>
              </a:ext>
            </a:extLst>
          </p:cNvPr>
          <p:cNvSpPr txBox="1"/>
          <p:nvPr/>
        </p:nvSpPr>
        <p:spPr>
          <a:xfrm>
            <a:off x="539552" y="3645024"/>
            <a:ext cx="8496944" cy="707886"/>
          </a:xfrm>
          <a:prstGeom prst="rect">
            <a:avLst/>
          </a:prstGeom>
          <a:noFill/>
        </p:spPr>
        <p:txBody>
          <a:bodyPr wrap="square" rtlCol="0">
            <a:spAutoFit/>
          </a:bodyPr>
          <a:lstStyle/>
          <a:p>
            <a:pPr marL="342900" lvl="0" indent="-342900" algn="just">
              <a:spcBef>
                <a:spcPts val="600"/>
              </a:spcBef>
              <a:buClr>
                <a:srgbClr val="0070C0"/>
              </a:buClr>
              <a:buFont typeface="Wingdings" panose="05000000000000000000" pitchFamily="2" charset="2"/>
              <a:buChar char="§"/>
            </a:pPr>
            <a:r>
              <a:rPr lang="fr-FR" sz="2200" dirty="0"/>
              <a:t>Phénotypage de plantes</a:t>
            </a:r>
          </a:p>
          <a:p>
            <a:pPr marL="447675" lvl="1" algn="just">
              <a:buClr>
                <a:srgbClr val="0070C0"/>
              </a:buClr>
            </a:pPr>
            <a:r>
              <a:rPr lang="fr-FR" dirty="0">
                <a:solidFill>
                  <a:prstClr val="black"/>
                </a:solidFill>
              </a:rPr>
              <a:t>MIAPPE: </a:t>
            </a:r>
            <a:r>
              <a:rPr lang="en-US" dirty="0">
                <a:solidFill>
                  <a:prstClr val="black"/>
                </a:solidFill>
                <a:hlinkClick r:id="rId3"/>
              </a:rPr>
              <a:t>Minimum Information About a Plant Phenotyping Experiment </a:t>
            </a:r>
            <a:endParaRPr lang="fr-FR" dirty="0"/>
          </a:p>
        </p:txBody>
      </p:sp>
      <p:sp>
        <p:nvSpPr>
          <p:cNvPr id="12" name="ZoneTexte 11">
            <a:extLst>
              <a:ext uri="{FF2B5EF4-FFF2-40B4-BE49-F238E27FC236}">
                <a16:creationId xmlns:a16="http://schemas.microsoft.com/office/drawing/2014/main" id="{E526F827-2CB9-494E-8331-8E37E087492F}"/>
              </a:ext>
            </a:extLst>
          </p:cNvPr>
          <p:cNvSpPr txBox="1"/>
          <p:nvPr/>
        </p:nvSpPr>
        <p:spPr>
          <a:xfrm>
            <a:off x="539551" y="5229200"/>
            <a:ext cx="8496944" cy="923330"/>
          </a:xfrm>
          <a:prstGeom prst="rect">
            <a:avLst/>
          </a:prstGeom>
          <a:noFill/>
        </p:spPr>
        <p:txBody>
          <a:bodyPr wrap="square" rtlCol="0">
            <a:spAutoFit/>
          </a:bodyPr>
          <a:lstStyle/>
          <a:p>
            <a:pPr marL="342900" indent="-342900" algn="just">
              <a:spcBef>
                <a:spcPts val="600"/>
              </a:spcBef>
              <a:buClr>
                <a:srgbClr val="0070C0"/>
              </a:buClr>
              <a:buFont typeface="Wingdings" panose="05000000000000000000" pitchFamily="2" charset="2"/>
              <a:buChar char="§"/>
            </a:pPr>
            <a:r>
              <a:rPr lang="fr-FR" sz="2200" dirty="0" err="1"/>
              <a:t>Genomique</a:t>
            </a:r>
            <a:endParaRPr lang="fr-FR" sz="2200" dirty="0"/>
          </a:p>
          <a:p>
            <a:pPr marL="266700" algn="just" defTabSz="447675">
              <a:buClr>
                <a:srgbClr val="0070C0"/>
              </a:buClr>
            </a:pPr>
            <a:r>
              <a:rPr lang="en-US" dirty="0"/>
              <a:t>	</a:t>
            </a:r>
            <a:r>
              <a:rPr lang="en-US" dirty="0" err="1"/>
              <a:t>MIxS</a:t>
            </a:r>
            <a:r>
              <a:rPr lang="en-US" dirty="0"/>
              <a:t> standards = Minimum Information about any (x) Sequence)</a:t>
            </a:r>
          </a:p>
          <a:p>
            <a:pPr marL="1438275" algn="just">
              <a:buClr>
                <a:srgbClr val="0070C0"/>
              </a:buClr>
            </a:pPr>
            <a:r>
              <a:rPr lang="fr-FR" sz="1400" dirty="0">
                <a:hlinkClick r:id="rId4"/>
              </a:rPr>
              <a:t>https://www.gensc.org/pages/standards/checklists.html</a:t>
            </a:r>
            <a:r>
              <a:rPr lang="fr-FR" sz="1400" dirty="0"/>
              <a:t> </a:t>
            </a:r>
          </a:p>
        </p:txBody>
      </p:sp>
      <p:sp>
        <p:nvSpPr>
          <p:cNvPr id="15" name="ZoneTexte 14">
            <a:extLst>
              <a:ext uri="{FF2B5EF4-FFF2-40B4-BE49-F238E27FC236}">
                <a16:creationId xmlns:a16="http://schemas.microsoft.com/office/drawing/2014/main" id="{AFB0A147-5425-4545-8C48-A407500A69D8}"/>
              </a:ext>
            </a:extLst>
          </p:cNvPr>
          <p:cNvSpPr txBox="1"/>
          <p:nvPr/>
        </p:nvSpPr>
        <p:spPr>
          <a:xfrm>
            <a:off x="539999" y="1080000"/>
            <a:ext cx="8550291" cy="1692771"/>
          </a:xfrm>
          <a:prstGeom prst="rect">
            <a:avLst/>
          </a:prstGeom>
          <a:noFill/>
        </p:spPr>
        <p:txBody>
          <a:bodyPr wrap="square" rtlCol="0">
            <a:spAutoFit/>
          </a:bodyPr>
          <a:lstStyle/>
          <a:p>
            <a:pPr marL="342900" lvl="1" indent="-342900" algn="just">
              <a:spcBef>
                <a:spcPts val="600"/>
              </a:spcBef>
              <a:buClr>
                <a:srgbClr val="0070C0"/>
              </a:buClr>
              <a:buFont typeface="Wingdings" panose="05000000000000000000" pitchFamily="2" charset="2"/>
              <a:buChar char="§"/>
              <a:defRPr/>
            </a:pPr>
            <a:r>
              <a:rPr lang="fr-FR" sz="2200" dirty="0"/>
              <a:t>Ecologie, Biodiversité</a:t>
            </a:r>
          </a:p>
          <a:p>
            <a:pPr marL="447675" lvl="1">
              <a:spcBef>
                <a:spcPts val="300"/>
              </a:spcBef>
              <a:buClr>
                <a:srgbClr val="0070C0"/>
              </a:buClr>
            </a:pPr>
            <a:r>
              <a:rPr lang="fr-FR" dirty="0">
                <a:solidFill>
                  <a:prstClr val="black"/>
                </a:solidFill>
              </a:rPr>
              <a:t>EML : Ecological </a:t>
            </a:r>
            <a:r>
              <a:rPr lang="fr-FR" dirty="0" err="1">
                <a:solidFill>
                  <a:prstClr val="black"/>
                </a:solidFill>
              </a:rPr>
              <a:t>Metadata</a:t>
            </a:r>
            <a:r>
              <a:rPr lang="fr-FR" dirty="0">
                <a:solidFill>
                  <a:prstClr val="black"/>
                </a:solidFill>
              </a:rPr>
              <a:t> Language </a:t>
            </a:r>
            <a:r>
              <a:rPr lang="fr-FR" dirty="0">
                <a:solidFill>
                  <a:prstClr val="black"/>
                </a:solidFill>
                <a:hlinkClick r:id="rId5"/>
              </a:rPr>
              <a:t>https://eml.ecoinformatics.org/</a:t>
            </a:r>
            <a:endParaRPr lang="fr-FR" dirty="0">
              <a:solidFill>
                <a:prstClr val="black"/>
              </a:solidFill>
            </a:endParaRPr>
          </a:p>
          <a:p>
            <a:pPr marL="447675" lvl="1">
              <a:spcBef>
                <a:spcPts val="300"/>
              </a:spcBef>
              <a:buClr>
                <a:srgbClr val="0070C0"/>
              </a:buClr>
            </a:pPr>
            <a:r>
              <a:rPr lang="fr-FR" dirty="0" err="1">
                <a:solidFill>
                  <a:prstClr val="black"/>
                </a:solidFill>
              </a:rPr>
              <a:t>DwC</a:t>
            </a:r>
            <a:r>
              <a:rPr lang="fr-FR" dirty="0">
                <a:solidFill>
                  <a:prstClr val="black"/>
                </a:solidFill>
              </a:rPr>
              <a:t> : Darwin Core  </a:t>
            </a:r>
            <a:r>
              <a:rPr lang="en-US" dirty="0">
                <a:hlinkClick r:id="rId6"/>
              </a:rPr>
              <a:t>http://rs.tdwg.org/dwc/</a:t>
            </a:r>
            <a:endParaRPr lang="en-US" dirty="0"/>
          </a:p>
          <a:p>
            <a:pPr marL="447675" lvl="1">
              <a:spcBef>
                <a:spcPts val="300"/>
              </a:spcBef>
              <a:buClr>
                <a:srgbClr val="0070C0"/>
              </a:buClr>
            </a:pPr>
            <a:r>
              <a:rPr lang="fr-FR" dirty="0">
                <a:solidFill>
                  <a:prstClr val="black"/>
                </a:solidFill>
              </a:rPr>
              <a:t>Corine Biotopes:  référentiel européen des habitats naturels et semi-naturels</a:t>
            </a:r>
          </a:p>
          <a:p>
            <a:pPr marL="447675" lvl="1">
              <a:spcBef>
                <a:spcPts val="300"/>
              </a:spcBef>
              <a:buClr>
                <a:srgbClr val="0070C0"/>
              </a:buClr>
            </a:pPr>
            <a:r>
              <a:rPr lang="fr-FR" dirty="0">
                <a:solidFill>
                  <a:prstClr val="black"/>
                </a:solidFill>
              </a:rPr>
              <a:t>	</a:t>
            </a:r>
            <a:r>
              <a:rPr lang="fr-FR" dirty="0">
                <a:solidFill>
                  <a:prstClr val="black"/>
                </a:solidFill>
                <a:hlinkClick r:id="rId7"/>
              </a:rPr>
              <a:t>2 référentiels d’habitats pour La Réunion</a:t>
            </a:r>
            <a:endParaRPr lang="fr-FR" dirty="0">
              <a:solidFill>
                <a:prstClr val="black"/>
              </a:solidFill>
            </a:endParaRPr>
          </a:p>
        </p:txBody>
      </p:sp>
      <p:sp>
        <p:nvSpPr>
          <p:cNvPr id="18" name="ZoneTexte 17">
            <a:extLst>
              <a:ext uri="{FF2B5EF4-FFF2-40B4-BE49-F238E27FC236}">
                <a16:creationId xmlns:a16="http://schemas.microsoft.com/office/drawing/2014/main" id="{54163C5D-3769-40C0-8829-808BB1E3C8B0}"/>
              </a:ext>
            </a:extLst>
          </p:cNvPr>
          <p:cNvSpPr txBox="1"/>
          <p:nvPr/>
        </p:nvSpPr>
        <p:spPr>
          <a:xfrm>
            <a:off x="539551" y="4437112"/>
            <a:ext cx="8496944" cy="784830"/>
          </a:xfrm>
          <a:prstGeom prst="rect">
            <a:avLst/>
          </a:prstGeom>
          <a:noFill/>
        </p:spPr>
        <p:txBody>
          <a:bodyPr wrap="square" rtlCol="0">
            <a:spAutoFit/>
          </a:bodyPr>
          <a:lstStyle/>
          <a:p>
            <a:pPr marL="342900" lvl="1" indent="-342900" algn="just">
              <a:spcBef>
                <a:spcPts val="600"/>
              </a:spcBef>
              <a:spcAft>
                <a:spcPts val="600"/>
              </a:spcAft>
              <a:buClr>
                <a:srgbClr val="0070C0"/>
              </a:buClr>
              <a:buFont typeface="Wingdings" panose="05000000000000000000" pitchFamily="2" charset="2"/>
              <a:buChar char="§"/>
              <a:defRPr/>
            </a:pPr>
            <a:r>
              <a:rPr lang="fr-FR" sz="2200" dirty="0"/>
              <a:t>Sciences Humaines et Sociales</a:t>
            </a:r>
          </a:p>
          <a:p>
            <a:pPr lvl="1" algn="just">
              <a:buClr>
                <a:srgbClr val="0070C0"/>
              </a:buClr>
              <a:tabLst>
                <a:tab pos="447675" algn="l"/>
              </a:tabLst>
            </a:pPr>
            <a:r>
              <a:rPr lang="fr-FR" dirty="0">
                <a:solidFill>
                  <a:prstClr val="black"/>
                </a:solidFill>
              </a:rPr>
              <a:t>DDI : </a:t>
            </a:r>
            <a:r>
              <a:rPr lang="fr-FR" dirty="0">
                <a:solidFill>
                  <a:prstClr val="black"/>
                </a:solidFill>
                <a:hlinkClick r:id="rId8"/>
              </a:rPr>
              <a:t>Data Documentation Initiative </a:t>
            </a:r>
            <a:endParaRPr lang="fr-FR" dirty="0">
              <a:solidFill>
                <a:prstClr val="black"/>
              </a:solidFill>
            </a:endParaRPr>
          </a:p>
        </p:txBody>
      </p:sp>
      <p:pic>
        <p:nvPicPr>
          <p:cNvPr id="13" name="Image 12">
            <a:extLst>
              <a:ext uri="{FF2B5EF4-FFF2-40B4-BE49-F238E27FC236}">
                <a16:creationId xmlns:a16="http://schemas.microsoft.com/office/drawing/2014/main" id="{5D833807-2BB4-471F-A039-339714AA34B0}"/>
              </a:ext>
            </a:extLst>
          </p:cNvPr>
          <p:cNvPicPr>
            <a:picLocks noChangeAspect="1"/>
          </p:cNvPicPr>
          <p:nvPr/>
        </p:nvPicPr>
        <p:blipFill>
          <a:blip r:embed="rId9"/>
          <a:stretch>
            <a:fillRect/>
          </a:stretch>
        </p:blipFill>
        <p:spPr>
          <a:xfrm>
            <a:off x="8172530" y="6445161"/>
            <a:ext cx="917761" cy="323302"/>
          </a:xfrm>
          <a:prstGeom prst="rect">
            <a:avLst/>
          </a:prstGeom>
        </p:spPr>
      </p:pic>
      <p:sp>
        <p:nvSpPr>
          <p:cNvPr id="9" name="Titre 1">
            <a:extLst>
              <a:ext uri="{FF2B5EF4-FFF2-40B4-BE49-F238E27FC236}">
                <a16:creationId xmlns:a16="http://schemas.microsoft.com/office/drawing/2014/main" id="{6408ABF0-0F8A-4445-9731-31E9F112A7DA}"/>
              </a:ext>
            </a:extLst>
          </p:cNvPr>
          <p:cNvSpPr txBox="1">
            <a:spLocks/>
          </p:cNvSpPr>
          <p:nvPr/>
        </p:nvSpPr>
        <p:spPr>
          <a:xfrm>
            <a:off x="323528" y="0"/>
            <a:ext cx="7776864"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Standards de métadonnées</a:t>
            </a:r>
          </a:p>
        </p:txBody>
      </p:sp>
      <p:pic>
        <p:nvPicPr>
          <p:cNvPr id="14" name="Image 13">
            <a:extLst>
              <a:ext uri="{FF2B5EF4-FFF2-40B4-BE49-F238E27FC236}">
                <a16:creationId xmlns:a16="http://schemas.microsoft.com/office/drawing/2014/main" id="{EDE6F109-0178-4F33-8B6E-FA628C637E81}"/>
              </a:ext>
            </a:extLst>
          </p:cNvPr>
          <p:cNvPicPr>
            <a:picLocks noChangeAspect="1"/>
          </p:cNvPicPr>
          <p:nvPr/>
        </p:nvPicPr>
        <p:blipFill>
          <a:blip r:embed="rId10"/>
          <a:stretch>
            <a:fillRect/>
          </a:stretch>
        </p:blipFill>
        <p:spPr>
          <a:xfrm>
            <a:off x="7812360" y="44624"/>
            <a:ext cx="1298843" cy="816940"/>
          </a:xfrm>
          <a:prstGeom prst="rect">
            <a:avLst/>
          </a:prstGeom>
          <a:ln>
            <a:solidFill>
              <a:schemeClr val="accent2">
                <a:lumMod val="40000"/>
                <a:lumOff val="60000"/>
              </a:schemeClr>
            </a:solidFill>
          </a:ln>
        </p:spPr>
      </p:pic>
      <p:sp>
        <p:nvSpPr>
          <p:cNvPr id="10" name="ZoneTexte 9">
            <a:extLst>
              <a:ext uri="{FF2B5EF4-FFF2-40B4-BE49-F238E27FC236}">
                <a16:creationId xmlns:a16="http://schemas.microsoft.com/office/drawing/2014/main" id="{7938696A-9A79-473A-8397-14ABF2CE6E33}"/>
              </a:ext>
            </a:extLst>
          </p:cNvPr>
          <p:cNvSpPr txBox="1"/>
          <p:nvPr/>
        </p:nvSpPr>
        <p:spPr>
          <a:xfrm>
            <a:off x="539552" y="2826658"/>
            <a:ext cx="8352929" cy="746358"/>
          </a:xfrm>
          <a:prstGeom prst="rect">
            <a:avLst/>
          </a:prstGeom>
          <a:noFill/>
        </p:spPr>
        <p:txBody>
          <a:bodyPr wrap="square" rtlCol="0">
            <a:spAutoFit/>
          </a:bodyPr>
          <a:lstStyle/>
          <a:p>
            <a:pPr marL="342900" marR="0" indent="-342900" algn="just" fontAlgn="auto">
              <a:lnSpc>
                <a:spcPct val="100000"/>
              </a:lnSpc>
              <a:spcBef>
                <a:spcPts val="600"/>
              </a:spcBef>
              <a:spcAft>
                <a:spcPts val="0"/>
              </a:spcAft>
              <a:buClr>
                <a:srgbClr val="0070C0"/>
              </a:buClr>
              <a:buSzTx/>
              <a:buFont typeface="Wingdings" panose="05000000000000000000" pitchFamily="2" charset="2"/>
              <a:buChar char="§"/>
              <a:tabLst/>
              <a:defRPr/>
            </a:pPr>
            <a:r>
              <a:rPr lang="fr-FR" sz="2200" dirty="0"/>
              <a:t>Météorologie, Hydrologie</a:t>
            </a:r>
          </a:p>
          <a:p>
            <a:pPr marR="0" lvl="1" algn="just" defTabSz="914400" rtl="0" eaLnBrk="1" fontAlgn="auto" latinLnBrk="0" hangingPunct="1">
              <a:spcBef>
                <a:spcPts val="300"/>
              </a:spcBef>
              <a:spcAft>
                <a:spcPts val="300"/>
              </a:spcAft>
              <a:buClr>
                <a:srgbClr val="7030A0"/>
              </a:buClr>
              <a:buSzTx/>
              <a:tabLst/>
              <a:defRPr/>
            </a:pPr>
            <a:r>
              <a:rPr kumimoji="0" lang="fr-FR" b="0" i="0" u="none" strike="noStrike" kern="1200" cap="none" spc="0" normalizeH="0" baseline="0" noProof="0" dirty="0">
                <a:ln>
                  <a:noFill/>
                </a:ln>
                <a:solidFill>
                  <a:prstClr val="black"/>
                </a:solidFill>
                <a:effectLst/>
                <a:uLnTx/>
                <a:uFillTx/>
                <a:ea typeface="+mn-ea"/>
                <a:cs typeface="+mn-cs"/>
                <a:hlinkClick r:id="rId11"/>
              </a:rPr>
              <a:t>SANDRE</a:t>
            </a:r>
            <a:r>
              <a:rPr kumimoji="0" lang="fr-FR" b="0" i="0" u="none" strike="noStrike" kern="1200" cap="none" spc="0" normalizeH="0" baseline="0" noProof="0" dirty="0">
                <a:ln>
                  <a:noFill/>
                </a:ln>
                <a:solidFill>
                  <a:prstClr val="black"/>
                </a:solidFill>
                <a:effectLst/>
                <a:uLnTx/>
                <a:uFillTx/>
                <a:ea typeface="+mn-ea"/>
                <a:cs typeface="+mn-cs"/>
              </a:rPr>
              <a:t> : Service français des données et référentiels sur l’eau</a:t>
            </a:r>
          </a:p>
        </p:txBody>
      </p:sp>
    </p:spTree>
    <p:extLst>
      <p:ext uri="{BB962C8B-B14F-4D97-AF65-F5344CB8AC3E}">
        <p14:creationId xmlns:p14="http://schemas.microsoft.com/office/powerpoint/2010/main" val="9560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8"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65E7800-AFBE-4203-A76A-67160B5EB341}"/>
              </a:ext>
            </a:extLst>
          </p:cNvPr>
          <p:cNvSpPr txBox="1"/>
          <p:nvPr/>
        </p:nvSpPr>
        <p:spPr>
          <a:xfrm>
            <a:off x="430710" y="1849468"/>
            <a:ext cx="2934714" cy="170816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nSpc>
                <a:spcPct val="115000"/>
              </a:lnSpc>
              <a:spcBef>
                <a:spcPts val="600"/>
              </a:spcBef>
              <a:spcAft>
                <a:spcPts val="0"/>
              </a:spcAft>
            </a:pPr>
            <a:r>
              <a:rPr lang="en-US" sz="2000" b="1" dirty="0">
                <a:solidFill>
                  <a:schemeClr val="accent6">
                    <a:lumMod val="75000"/>
                  </a:schemeClr>
                </a:solidFill>
                <a:ea typeface="Calibri"/>
                <a:cs typeface="Times New Roman"/>
              </a:rPr>
              <a:t>Description des </a:t>
            </a:r>
            <a:r>
              <a:rPr lang="en-US" sz="2000" b="1" dirty="0" err="1">
                <a:solidFill>
                  <a:schemeClr val="accent6">
                    <a:lumMod val="75000"/>
                  </a:schemeClr>
                </a:solidFill>
                <a:ea typeface="Calibri"/>
                <a:cs typeface="Times New Roman"/>
              </a:rPr>
              <a:t>données</a:t>
            </a:r>
          </a:p>
          <a:p>
            <a:pPr marL="342900" lvl="0" indent="-342900">
              <a:spcBef>
                <a:spcPts val="300"/>
              </a:spcBef>
              <a:spcAft>
                <a:spcPts val="0"/>
              </a:spcAft>
              <a:buSzPts val="1000"/>
              <a:buFont typeface="Symbol"/>
              <a:buChar char=""/>
              <a:tabLst>
                <a:tab pos="457200" algn="l"/>
              </a:tabLst>
            </a:pPr>
            <a:r>
              <a:rPr lang="fr-FR" dirty="0">
                <a:ea typeface="Calibri"/>
                <a:cs typeface="Times New Roman"/>
              </a:rPr>
              <a:t>Unité d’observation </a:t>
            </a:r>
          </a:p>
          <a:p>
            <a:pPr marL="342900" lvl="0" indent="-342900">
              <a:spcBef>
                <a:spcPts val="300"/>
              </a:spcBef>
              <a:spcAft>
                <a:spcPts val="0"/>
              </a:spcAft>
              <a:buSzPts val="1000"/>
              <a:buFont typeface="Symbol"/>
              <a:buChar char=""/>
              <a:tabLst>
                <a:tab pos="457200" algn="l"/>
              </a:tabLst>
            </a:pPr>
            <a:r>
              <a:rPr lang="fr-FR" dirty="0">
                <a:ea typeface="Calibri"/>
                <a:cs typeface="Times New Roman"/>
              </a:rPr>
              <a:t>Couverture géographique</a:t>
            </a:r>
          </a:p>
          <a:p>
            <a:pPr marL="342900" lvl="0" indent="-342900">
              <a:spcBef>
                <a:spcPts val="300"/>
              </a:spcBef>
              <a:spcAft>
                <a:spcPts val="0"/>
              </a:spcAft>
              <a:buSzPts val="1000"/>
              <a:buFont typeface="Symbol"/>
              <a:buChar char=""/>
              <a:tabLst>
                <a:tab pos="457200" algn="l"/>
              </a:tabLst>
            </a:pPr>
            <a:r>
              <a:rPr lang="fr-FR" dirty="0">
                <a:ea typeface="Calibri"/>
                <a:cs typeface="Times New Roman"/>
              </a:rPr>
              <a:t>Couverture temporelle</a:t>
            </a:r>
          </a:p>
          <a:p>
            <a:pPr marL="342900" lvl="0" indent="-342900">
              <a:spcBef>
                <a:spcPts val="300"/>
              </a:spcBef>
              <a:spcAft>
                <a:spcPts val="0"/>
              </a:spcAft>
              <a:buSzPts val="1000"/>
              <a:buFont typeface="Symbol"/>
              <a:buChar char=""/>
              <a:tabLst>
                <a:tab pos="457200" algn="l"/>
              </a:tabLst>
            </a:pPr>
            <a:r>
              <a:rPr lang="fr-FR" dirty="0">
                <a:ea typeface="Calibri"/>
                <a:cs typeface="Times New Roman"/>
              </a:rPr>
              <a:t>Univers</a:t>
            </a:r>
          </a:p>
        </p:txBody>
      </p:sp>
      <p:sp>
        <p:nvSpPr>
          <p:cNvPr id="19" name="ZoneTexte 18">
            <a:extLst>
              <a:ext uri="{FF2B5EF4-FFF2-40B4-BE49-F238E27FC236}">
                <a16:creationId xmlns:a16="http://schemas.microsoft.com/office/drawing/2014/main" id="{A8CA9DAA-CF5F-427A-AF63-8FB6124A1077}"/>
              </a:ext>
            </a:extLst>
          </p:cNvPr>
          <p:cNvSpPr txBox="1"/>
          <p:nvPr/>
        </p:nvSpPr>
        <p:spPr>
          <a:xfrm>
            <a:off x="3079169" y="2924944"/>
            <a:ext cx="3446136" cy="266226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nSpc>
                <a:spcPct val="115000"/>
              </a:lnSpc>
              <a:spcBef>
                <a:spcPts val="600"/>
              </a:spcBef>
              <a:spcAft>
                <a:spcPts val="0"/>
              </a:spcAft>
            </a:pPr>
            <a:r>
              <a:rPr lang="fr-FR" sz="2000" b="1" dirty="0">
                <a:solidFill>
                  <a:schemeClr val="accent4">
                    <a:lumMod val="75000"/>
                  </a:schemeClr>
                </a:solidFill>
                <a:ea typeface="Calibri"/>
                <a:cs typeface="Times New Roman"/>
              </a:rPr>
              <a:t>Méthodologie et traitement</a:t>
            </a:r>
            <a:endParaRPr lang="en-US" sz="2000" dirty="0">
              <a:solidFill>
                <a:schemeClr val="accent4">
                  <a:lumMod val="75000"/>
                </a:schemeClr>
              </a:solidFill>
              <a:ea typeface="Calibri"/>
              <a:cs typeface="Times New Roman"/>
            </a:endParaRPr>
          </a:p>
          <a:p>
            <a:pPr marL="342900" lvl="0" indent="-342900">
              <a:spcAft>
                <a:spcPts val="0"/>
              </a:spcAft>
              <a:buSzPts val="1000"/>
              <a:buFont typeface="Symbol"/>
              <a:buChar char=""/>
              <a:tabLst>
                <a:tab pos="457200" algn="l"/>
              </a:tabLst>
            </a:pPr>
            <a:r>
              <a:rPr lang="en-US" dirty="0" err="1">
                <a:ea typeface="Calibri"/>
                <a:cs typeface="Times New Roman"/>
              </a:rPr>
              <a:t>Méthode</a:t>
            </a:r>
            <a:r>
              <a:rPr lang="en-US" dirty="0">
                <a:ea typeface="Calibri"/>
                <a:cs typeface="Times New Roman"/>
              </a:rPr>
              <a:t> </a:t>
            </a:r>
            <a:r>
              <a:rPr lang="en-US" dirty="0" err="1">
                <a:ea typeface="Calibri"/>
                <a:cs typeface="Times New Roman"/>
              </a:rPr>
              <a:t>d’échantillonnage</a:t>
            </a:r>
            <a:endParaRPr lang="en-US" dirty="0">
              <a:ea typeface="Calibri"/>
              <a:cs typeface="Times New Roman"/>
            </a:endParaRPr>
          </a:p>
          <a:p>
            <a:pPr marL="342900" lvl="0" indent="-342900">
              <a:spcAft>
                <a:spcPts val="0"/>
              </a:spcAft>
              <a:buSzPts val="1000"/>
              <a:buFont typeface="Symbol"/>
              <a:buChar char=""/>
              <a:tabLst>
                <a:tab pos="457200" algn="l"/>
              </a:tabLst>
            </a:pPr>
            <a:r>
              <a:rPr lang="en-US" dirty="0">
                <a:ea typeface="Calibri"/>
                <a:cs typeface="Times New Roman"/>
              </a:rPr>
              <a:t>Mode et Fréquence de </a:t>
            </a:r>
            <a:r>
              <a:rPr lang="en-US" dirty="0" err="1">
                <a:ea typeface="Calibri"/>
                <a:cs typeface="Times New Roman"/>
              </a:rPr>
              <a:t>collecte</a:t>
            </a:r>
            <a:endParaRPr lang="en-US" dirty="0">
              <a:ea typeface="Calibri"/>
              <a:cs typeface="Times New Roman"/>
            </a:endParaRPr>
          </a:p>
          <a:p>
            <a:pPr marL="342900" lvl="0" indent="-342900">
              <a:spcAft>
                <a:spcPts val="0"/>
              </a:spcAft>
              <a:buSzPts val="1000"/>
              <a:buFont typeface="Symbol"/>
              <a:buChar char=""/>
              <a:tabLst>
                <a:tab pos="457200" algn="l"/>
              </a:tabLst>
            </a:pPr>
            <a:r>
              <a:rPr lang="en-US" dirty="0" err="1">
                <a:ea typeface="Calibri"/>
                <a:cs typeface="Times New Roman"/>
              </a:rPr>
              <a:t>Opérations</a:t>
            </a:r>
            <a:r>
              <a:rPr lang="en-US" dirty="0">
                <a:ea typeface="Calibri"/>
                <a:cs typeface="Times New Roman"/>
              </a:rPr>
              <a:t> de </a:t>
            </a:r>
            <a:r>
              <a:rPr lang="en-US" dirty="0" err="1">
                <a:ea typeface="Calibri"/>
                <a:cs typeface="Times New Roman"/>
              </a:rPr>
              <a:t>contrôle</a:t>
            </a:r>
            <a:endParaRPr lang="en-US" dirty="0">
              <a:ea typeface="Calibri"/>
              <a:cs typeface="Times New Roman"/>
            </a:endParaRPr>
          </a:p>
          <a:p>
            <a:pPr marL="342900" lvl="0" indent="-342900">
              <a:spcAft>
                <a:spcPts val="0"/>
              </a:spcAft>
              <a:buSzPts val="1000"/>
              <a:buFont typeface="Symbol"/>
              <a:buChar char=""/>
              <a:tabLst>
                <a:tab pos="457200" algn="l"/>
              </a:tabLst>
            </a:pPr>
            <a:r>
              <a:rPr lang="en-US" dirty="0" err="1">
                <a:ea typeface="Calibri"/>
                <a:cs typeface="Times New Roman"/>
              </a:rPr>
              <a:t>Nettoyage</a:t>
            </a:r>
            <a:r>
              <a:rPr lang="en-US" dirty="0">
                <a:ea typeface="Calibri"/>
                <a:cs typeface="Times New Roman"/>
              </a:rPr>
              <a:t> des </a:t>
            </a:r>
            <a:r>
              <a:rPr lang="en-US" dirty="0" err="1">
                <a:ea typeface="Calibri"/>
                <a:cs typeface="Times New Roman"/>
              </a:rPr>
              <a:t>données</a:t>
            </a:r>
            <a:endParaRPr lang="en-US" dirty="0">
              <a:ea typeface="Calibri"/>
              <a:cs typeface="Times New Roman"/>
            </a:endParaRPr>
          </a:p>
          <a:p>
            <a:pPr marL="342900" lvl="0" indent="-342900">
              <a:spcAft>
                <a:spcPts val="0"/>
              </a:spcAft>
              <a:buSzPts val="1000"/>
              <a:buFont typeface="Symbol"/>
              <a:buChar char=""/>
              <a:tabLst>
                <a:tab pos="457200" algn="l"/>
              </a:tabLst>
            </a:pPr>
            <a:r>
              <a:rPr lang="en-US" dirty="0">
                <a:ea typeface="Calibri"/>
                <a:cs typeface="Times New Roman"/>
              </a:rPr>
              <a:t>….</a:t>
            </a:r>
          </a:p>
          <a:p>
            <a:pPr marL="342900" lvl="0" indent="-342900">
              <a:spcAft>
                <a:spcPts val="0"/>
              </a:spcAft>
              <a:buSzPts val="1000"/>
              <a:buFont typeface="Symbol"/>
              <a:buChar char=""/>
              <a:tabLst>
                <a:tab pos="457200" algn="l"/>
              </a:tabLst>
            </a:pPr>
            <a:r>
              <a:rPr lang="fr-FR" dirty="0">
                <a:ea typeface="Calibri"/>
                <a:cs typeface="Times New Roman"/>
              </a:rPr>
              <a:t>Collecteur des données</a:t>
            </a:r>
          </a:p>
          <a:p>
            <a:pPr marL="342900" lvl="0" indent="-342900">
              <a:spcAft>
                <a:spcPts val="0"/>
              </a:spcAft>
              <a:buSzPts val="1000"/>
              <a:buFont typeface="Symbol"/>
              <a:buChar char=""/>
              <a:tabLst>
                <a:tab pos="457200" algn="l"/>
              </a:tabLst>
            </a:pPr>
            <a:r>
              <a:rPr lang="en-US" dirty="0" err="1">
                <a:ea typeface="Calibri"/>
                <a:cs typeface="Times New Roman"/>
              </a:rPr>
              <a:t>Producteur</a:t>
            </a:r>
            <a:endParaRPr lang="en-US" dirty="0">
              <a:ea typeface="Calibri"/>
              <a:cs typeface="Times New Roman"/>
            </a:endParaRPr>
          </a:p>
          <a:p>
            <a:pPr marL="342900" lvl="0" indent="-342900">
              <a:spcAft>
                <a:spcPts val="0"/>
              </a:spcAft>
              <a:buSzPts val="1000"/>
              <a:buFont typeface="Symbol"/>
              <a:buChar char=""/>
              <a:tabLst>
                <a:tab pos="457200" algn="l"/>
              </a:tabLst>
            </a:pPr>
            <a:r>
              <a:rPr lang="en-US" dirty="0">
                <a:ea typeface="Calibri"/>
                <a:cs typeface="Times New Roman"/>
              </a:rPr>
              <a:t>…</a:t>
            </a:r>
          </a:p>
        </p:txBody>
      </p:sp>
      <p:grpSp>
        <p:nvGrpSpPr>
          <p:cNvPr id="17" name="Groupe 16">
            <a:extLst>
              <a:ext uri="{FF2B5EF4-FFF2-40B4-BE49-F238E27FC236}">
                <a16:creationId xmlns:a16="http://schemas.microsoft.com/office/drawing/2014/main" id="{F814BF27-C770-41FF-A382-D47183FE7600}"/>
              </a:ext>
            </a:extLst>
          </p:cNvPr>
          <p:cNvGrpSpPr/>
          <p:nvPr/>
        </p:nvGrpSpPr>
        <p:grpSpPr>
          <a:xfrm>
            <a:off x="397879" y="5791536"/>
            <a:ext cx="8510196" cy="707886"/>
            <a:chOff x="310276" y="5910371"/>
            <a:chExt cx="8510196" cy="707886"/>
          </a:xfrm>
        </p:grpSpPr>
        <p:sp>
          <p:nvSpPr>
            <p:cNvPr id="23" name="ZoneTexte 22">
              <a:extLst>
                <a:ext uri="{FF2B5EF4-FFF2-40B4-BE49-F238E27FC236}">
                  <a16:creationId xmlns:a16="http://schemas.microsoft.com/office/drawing/2014/main" id="{646D6C03-B073-496C-8D21-A99B4EE48F80}"/>
                </a:ext>
              </a:extLst>
            </p:cNvPr>
            <p:cNvSpPr txBox="1"/>
            <p:nvPr/>
          </p:nvSpPr>
          <p:spPr>
            <a:xfrm>
              <a:off x="1187624" y="5910371"/>
              <a:ext cx="7632848"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000" dirty="0">
                  <a:solidFill>
                    <a:schemeClr val="lt1"/>
                  </a:solidFill>
                  <a:latin typeface="Calibri" panose="020F0502020204030204" pitchFamily="34" charset="0"/>
                </a:rPr>
                <a:t>DDI : permet la </a:t>
              </a:r>
              <a:r>
                <a:rPr lang="fr-FR" sz="2000" dirty="0" err="1">
                  <a:solidFill>
                    <a:schemeClr val="lt1"/>
                  </a:solidFill>
                  <a:latin typeface="Calibri" panose="020F0502020204030204" pitchFamily="34" charset="0"/>
                </a:rPr>
                <a:t>réexploitation</a:t>
              </a:r>
              <a:r>
                <a:rPr lang="fr-FR" sz="2000" dirty="0">
                  <a:solidFill>
                    <a:schemeClr val="lt1"/>
                  </a:solidFill>
                  <a:latin typeface="Calibri" panose="020F0502020204030204" pitchFamily="34" charset="0"/>
                </a:rPr>
                <a:t> des données d’enquêtes grâce à la précision des données de contexte.</a:t>
              </a:r>
            </a:p>
          </p:txBody>
        </p:sp>
        <p:sp>
          <p:nvSpPr>
            <p:cNvPr id="24" name="Flèche droite 16">
              <a:extLst>
                <a:ext uri="{FF2B5EF4-FFF2-40B4-BE49-F238E27FC236}">
                  <a16:creationId xmlns:a16="http://schemas.microsoft.com/office/drawing/2014/main" id="{D072EF85-503A-42F3-994C-A5E4DB628B07}"/>
                </a:ext>
              </a:extLst>
            </p:cNvPr>
            <p:cNvSpPr/>
            <p:nvPr/>
          </p:nvSpPr>
          <p:spPr>
            <a:xfrm>
              <a:off x="310276" y="6013783"/>
              <a:ext cx="776672" cy="48463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latin typeface="Calibri" panose="020F0502020204030204" pitchFamily="34" charset="0"/>
              </a:endParaRPr>
            </a:p>
          </p:txBody>
        </p:sp>
      </p:grpSp>
      <p:grpSp>
        <p:nvGrpSpPr>
          <p:cNvPr id="22" name="Groupe 21">
            <a:extLst>
              <a:ext uri="{FF2B5EF4-FFF2-40B4-BE49-F238E27FC236}">
                <a16:creationId xmlns:a16="http://schemas.microsoft.com/office/drawing/2014/main" id="{0976484E-ED44-45A0-8EC6-E097D933034C}"/>
              </a:ext>
            </a:extLst>
          </p:cNvPr>
          <p:cNvGrpSpPr/>
          <p:nvPr/>
        </p:nvGrpSpPr>
        <p:grpSpPr>
          <a:xfrm>
            <a:off x="5938" y="6464300"/>
            <a:ext cx="9120556" cy="435904"/>
            <a:chOff x="5938" y="6464300"/>
            <a:chExt cx="9120556" cy="435904"/>
          </a:xfrm>
        </p:grpSpPr>
        <p:pic>
          <p:nvPicPr>
            <p:cNvPr id="28" name="Image 27">
              <a:extLst>
                <a:ext uri="{FF2B5EF4-FFF2-40B4-BE49-F238E27FC236}">
                  <a16:creationId xmlns:a16="http://schemas.microsoft.com/office/drawing/2014/main" id="{A23FF208-7B21-4A10-9804-10D57C31F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1" name="Espace réservé du numéro de diapositive 4">
              <a:extLst>
                <a:ext uri="{FF2B5EF4-FFF2-40B4-BE49-F238E27FC236}">
                  <a16:creationId xmlns:a16="http://schemas.microsoft.com/office/drawing/2014/main" id="{3330706D-B3BB-46E0-A99E-A8ECC6C2A5E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71</a:t>
              </a:fld>
              <a:endParaRPr lang="fr-FR" sz="1200" dirty="0">
                <a:solidFill>
                  <a:schemeClr val="tx1"/>
                </a:solidFill>
              </a:endParaRPr>
            </a:p>
          </p:txBody>
        </p:sp>
      </p:grpSp>
      <p:sp>
        <p:nvSpPr>
          <p:cNvPr id="21" name="Rectangle 20">
            <a:extLst>
              <a:ext uri="{FF2B5EF4-FFF2-40B4-BE49-F238E27FC236}">
                <a16:creationId xmlns:a16="http://schemas.microsoft.com/office/drawing/2014/main" id="{78712C4D-7D16-4F9F-A272-2405F2FB6776}"/>
              </a:ext>
            </a:extLst>
          </p:cNvPr>
          <p:cNvSpPr/>
          <p:nvPr/>
        </p:nvSpPr>
        <p:spPr>
          <a:xfrm>
            <a:off x="539999" y="900000"/>
            <a:ext cx="8524477" cy="815608"/>
          </a:xfrm>
          <a:prstGeom prst="rect">
            <a:avLst/>
          </a:prstGeom>
        </p:spPr>
        <p:txBody>
          <a:bodyPr wrap="square">
            <a:spAutoFit/>
          </a:bodyPr>
          <a:lstStyle/>
          <a:p>
            <a:pPr marL="342900" indent="-342900" algn="just">
              <a:spcBef>
                <a:spcPts val="600"/>
              </a:spcBef>
              <a:buFont typeface="Wingdings" panose="05000000000000000000" pitchFamily="2" charset="2"/>
              <a:buChar char="§"/>
            </a:pPr>
            <a:r>
              <a:rPr lang="fr-FR" sz="2200" b="1" dirty="0">
                <a:solidFill>
                  <a:srgbClr val="0066FF"/>
                </a:solidFill>
                <a:latin typeface="Arial" panose="020B0604020202020204" pitchFamily="34" charset="0"/>
                <a:cs typeface="Arial" panose="020B0604020202020204" pitchFamily="34" charset="0"/>
              </a:rPr>
              <a:t>DDI</a:t>
            </a:r>
            <a:r>
              <a:rPr lang="fr-FR" sz="2200" b="1" dirty="0">
                <a:solidFill>
                  <a:schemeClr val="accent4">
                    <a:lumMod val="75000"/>
                  </a:schemeClr>
                </a:solidFill>
                <a:latin typeface="Arial" panose="020B0604020202020204" pitchFamily="34" charset="0"/>
                <a:cs typeface="Arial" panose="020B0604020202020204" pitchFamily="34" charset="0"/>
              </a:rPr>
              <a:t> =  Data Documentation Initiative</a:t>
            </a:r>
          </a:p>
          <a:p>
            <a:pPr marL="361950" algn="just">
              <a:spcBef>
                <a:spcPts val="600"/>
              </a:spcBef>
            </a:pPr>
            <a:r>
              <a:rPr lang="fr-FR" sz="2000" dirty="0">
                <a:latin typeface="Arial" panose="020B0604020202020204" pitchFamily="34" charset="0"/>
                <a:cs typeface="Arial" panose="020B0604020202020204" pitchFamily="34" charset="0"/>
              </a:rPr>
              <a:t>pour décrire les données et toutes les informations contextuelles</a:t>
            </a:r>
          </a:p>
        </p:txBody>
      </p:sp>
      <p:sp>
        <p:nvSpPr>
          <p:cNvPr id="2" name="ZoneTexte 1">
            <a:extLst>
              <a:ext uri="{FF2B5EF4-FFF2-40B4-BE49-F238E27FC236}">
                <a16:creationId xmlns:a16="http://schemas.microsoft.com/office/drawing/2014/main" id="{D369B75B-ECCA-44E9-BD0E-27CB9B9AB4E0}"/>
              </a:ext>
            </a:extLst>
          </p:cNvPr>
          <p:cNvSpPr txBox="1"/>
          <p:nvPr/>
        </p:nvSpPr>
        <p:spPr>
          <a:xfrm>
            <a:off x="5876766" y="960983"/>
            <a:ext cx="1935594" cy="307777"/>
          </a:xfrm>
          <a:prstGeom prst="rect">
            <a:avLst/>
          </a:prstGeom>
          <a:noFill/>
        </p:spPr>
        <p:txBody>
          <a:bodyPr wrap="none" rtlCol="0">
            <a:spAutoFit/>
          </a:bodyPr>
          <a:lstStyle/>
          <a:p>
            <a:pPr algn="ctr"/>
            <a:r>
              <a:rPr lang="fr-FR" sz="1400" dirty="0">
                <a:hlinkClick r:id="rId4"/>
              </a:rPr>
              <a:t>https://ddialliance.org/</a:t>
            </a:r>
            <a:r>
              <a:rPr lang="fr-FR" sz="1400" dirty="0"/>
              <a:t> </a:t>
            </a:r>
          </a:p>
        </p:txBody>
      </p:sp>
      <p:grpSp>
        <p:nvGrpSpPr>
          <p:cNvPr id="7" name="Groupe 6">
            <a:extLst>
              <a:ext uri="{FF2B5EF4-FFF2-40B4-BE49-F238E27FC236}">
                <a16:creationId xmlns:a16="http://schemas.microsoft.com/office/drawing/2014/main" id="{69EF0D4B-DB86-4E0C-9D3F-BEC503C3F077}"/>
              </a:ext>
            </a:extLst>
          </p:cNvPr>
          <p:cNvGrpSpPr/>
          <p:nvPr/>
        </p:nvGrpSpPr>
        <p:grpSpPr>
          <a:xfrm>
            <a:off x="6937561" y="1883712"/>
            <a:ext cx="2188933" cy="3417496"/>
            <a:chOff x="6937561" y="1391795"/>
            <a:chExt cx="2188933" cy="3417496"/>
          </a:xfrm>
        </p:grpSpPr>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6953" y="4303705"/>
              <a:ext cx="1967523" cy="505586"/>
            </a:xfrm>
            <a:prstGeom prst="rect">
              <a:avLst/>
            </a:prstGeom>
          </p:spPr>
        </p:pic>
        <p:grpSp>
          <p:nvGrpSpPr>
            <p:cNvPr id="10" name="Groupe 9"/>
            <p:cNvGrpSpPr/>
            <p:nvPr/>
          </p:nvGrpSpPr>
          <p:grpSpPr>
            <a:xfrm>
              <a:off x="7289960" y="1391795"/>
              <a:ext cx="1709360" cy="736274"/>
              <a:chOff x="5630686" y="6166065"/>
              <a:chExt cx="1709360" cy="736274"/>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0686" y="6166065"/>
                <a:ext cx="1709360" cy="7362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2004" y="6686259"/>
                <a:ext cx="609600" cy="204216"/>
              </a:xfrm>
              <a:prstGeom prst="rect">
                <a:avLst/>
              </a:prstGeom>
              <a:ln>
                <a:solidFill>
                  <a:schemeClr val="accent6">
                    <a:lumMod val="75000"/>
                  </a:schemeClr>
                </a:solidFill>
              </a:ln>
            </p:spPr>
          </p:pic>
        </p:grpSp>
        <p:pic>
          <p:nvPicPr>
            <p:cNvPr id="3" name="Image 2">
              <a:extLst>
                <a:ext uri="{FF2B5EF4-FFF2-40B4-BE49-F238E27FC236}">
                  <a16:creationId xmlns:a16="http://schemas.microsoft.com/office/drawing/2014/main" id="{BBD36300-CEB3-459B-B817-683EBCB359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7658" y="2788970"/>
              <a:ext cx="1456080" cy="405793"/>
            </a:xfrm>
            <a:prstGeom prst="rect">
              <a:avLst/>
            </a:prstGeom>
          </p:spPr>
        </p:pic>
        <p:pic>
          <p:nvPicPr>
            <p:cNvPr id="5" name="Image 4">
              <a:extLst>
                <a:ext uri="{FF2B5EF4-FFF2-40B4-BE49-F238E27FC236}">
                  <a16:creationId xmlns:a16="http://schemas.microsoft.com/office/drawing/2014/main" id="{D5BE2CED-4F6C-4048-9FD6-396AA4419C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6367" y="3244676"/>
              <a:ext cx="1318110" cy="865540"/>
            </a:xfrm>
            <a:prstGeom prst="rect">
              <a:avLst/>
            </a:prstGeom>
          </p:spPr>
        </p:pic>
        <p:pic>
          <p:nvPicPr>
            <p:cNvPr id="4" name="Image 3">
              <a:extLst>
                <a:ext uri="{FF2B5EF4-FFF2-40B4-BE49-F238E27FC236}">
                  <a16:creationId xmlns:a16="http://schemas.microsoft.com/office/drawing/2014/main" id="{BDD08299-0B9B-4BFA-A785-E555B28AD5A0}"/>
                </a:ext>
              </a:extLst>
            </p:cNvPr>
            <p:cNvPicPr>
              <a:picLocks noChangeAspect="1"/>
            </p:cNvPicPr>
            <p:nvPr/>
          </p:nvPicPr>
          <p:blipFill>
            <a:blip r:embed="rId10"/>
            <a:stretch>
              <a:fillRect/>
            </a:stretch>
          </p:blipFill>
          <p:spPr>
            <a:xfrm>
              <a:off x="6937561" y="2201627"/>
              <a:ext cx="2188933" cy="501921"/>
            </a:xfrm>
            <a:prstGeom prst="rect">
              <a:avLst/>
            </a:prstGeom>
            <a:ln>
              <a:solidFill>
                <a:schemeClr val="bg1">
                  <a:lumMod val="85000"/>
                </a:schemeClr>
              </a:solidFill>
            </a:ln>
          </p:spPr>
        </p:pic>
      </p:grpSp>
      <p:sp>
        <p:nvSpPr>
          <p:cNvPr id="25" name="Titre 1">
            <a:extLst>
              <a:ext uri="{FF2B5EF4-FFF2-40B4-BE49-F238E27FC236}">
                <a16:creationId xmlns:a16="http://schemas.microsoft.com/office/drawing/2014/main" id="{FF261AAE-8590-4FCC-ABCE-CB016987E4A0}"/>
              </a:ext>
            </a:extLst>
          </p:cNvPr>
          <p:cNvSpPr txBox="1">
            <a:spLocks/>
          </p:cNvSpPr>
          <p:nvPr/>
        </p:nvSpPr>
        <p:spPr>
          <a:xfrm>
            <a:off x="-36512" y="2"/>
            <a:ext cx="925256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sz="4000" dirty="0">
                <a:latin typeface="Arial"/>
              </a:rPr>
              <a:t>DDI: standard </a:t>
            </a:r>
            <a:r>
              <a:rPr lang="fr-FR" sz="2800" dirty="0">
                <a:latin typeface="Arial"/>
              </a:rPr>
              <a:t>pour </a:t>
            </a:r>
            <a:r>
              <a:rPr lang="fr-FR" sz="4000" dirty="0">
                <a:latin typeface="Arial"/>
              </a:rPr>
              <a:t>données d’enquêtes</a:t>
            </a:r>
          </a:p>
        </p:txBody>
      </p:sp>
    </p:spTree>
    <p:extLst>
      <p:ext uri="{BB962C8B-B14F-4D97-AF65-F5344CB8AC3E}">
        <p14:creationId xmlns:p14="http://schemas.microsoft.com/office/powerpoint/2010/main" val="3622478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1DF2811-97A6-4248-B408-5AACCC97278A}"/>
              </a:ext>
            </a:extLst>
          </p:cNvPr>
          <p:cNvPicPr>
            <a:picLocks noChangeAspect="1"/>
          </p:cNvPicPr>
          <p:nvPr/>
        </p:nvPicPr>
        <p:blipFill>
          <a:blip r:embed="rId3"/>
          <a:stretch>
            <a:fillRect/>
          </a:stretch>
        </p:blipFill>
        <p:spPr>
          <a:xfrm>
            <a:off x="364189" y="1492099"/>
            <a:ext cx="4711867" cy="2954767"/>
          </a:xfrm>
          <a:prstGeom prst="rect">
            <a:avLst/>
          </a:prstGeom>
        </p:spPr>
      </p:pic>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4"/>
          <a:stretch>
            <a:fillRect/>
          </a:stretch>
        </p:blipFill>
        <p:spPr>
          <a:xfrm>
            <a:off x="8172530" y="6445161"/>
            <a:ext cx="917761" cy="323302"/>
          </a:xfrm>
          <a:prstGeom prst="rect">
            <a:avLst/>
          </a:prstGeom>
        </p:spPr>
      </p:pic>
      <p:sp>
        <p:nvSpPr>
          <p:cNvPr id="11" name="ZoneTexte 10">
            <a:extLst>
              <a:ext uri="{FF2B5EF4-FFF2-40B4-BE49-F238E27FC236}">
                <a16:creationId xmlns:a16="http://schemas.microsoft.com/office/drawing/2014/main" id="{56E77811-1ADB-49D0-AD0D-1394B843F7AC}"/>
              </a:ext>
            </a:extLst>
          </p:cNvPr>
          <p:cNvSpPr txBox="1"/>
          <p:nvPr/>
        </p:nvSpPr>
        <p:spPr>
          <a:xfrm>
            <a:off x="251520" y="908720"/>
            <a:ext cx="8712968"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spcAft>
                <a:spcPts val="0"/>
              </a:spcAft>
              <a:buClrTx/>
              <a:buFont typeface="Wingdings" panose="05000000000000000000" pitchFamily="2" charset="2"/>
              <a:buChar char="§"/>
              <a:defRPr/>
            </a:pPr>
            <a:r>
              <a:rPr lang="fr-FR" sz="2200" dirty="0">
                <a:solidFill>
                  <a:srgbClr val="0070C0"/>
                </a:solidFill>
              </a:rPr>
              <a:t>Jeu de données d’enquêtes dans le Dataverse avec métadonnées DDI</a:t>
            </a:r>
          </a:p>
        </p:txBody>
      </p:sp>
      <p:sp>
        <p:nvSpPr>
          <p:cNvPr id="7" name="Titre 1">
            <a:extLst>
              <a:ext uri="{FF2B5EF4-FFF2-40B4-BE49-F238E27FC236}">
                <a16:creationId xmlns:a16="http://schemas.microsoft.com/office/drawing/2014/main" id="{478623D8-2983-49AC-A242-C925138EFBF2}"/>
              </a:ext>
            </a:extLst>
          </p:cNvPr>
          <p:cNvSpPr txBox="1">
            <a:spLocks/>
          </p:cNvSpPr>
          <p:nvPr/>
        </p:nvSpPr>
        <p:spPr>
          <a:xfrm>
            <a:off x="-36512" y="2"/>
            <a:ext cx="925256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sz="4000" dirty="0">
                <a:latin typeface="Arial"/>
              </a:rPr>
              <a:t>Dataverse et norme DDI</a:t>
            </a:r>
          </a:p>
        </p:txBody>
      </p:sp>
      <p:sp>
        <p:nvSpPr>
          <p:cNvPr id="6" name="ZoneTexte 5">
            <a:extLst>
              <a:ext uri="{FF2B5EF4-FFF2-40B4-BE49-F238E27FC236}">
                <a16:creationId xmlns:a16="http://schemas.microsoft.com/office/drawing/2014/main" id="{070BAC68-C19F-44FA-B4C8-5BA597037CB4}"/>
              </a:ext>
            </a:extLst>
          </p:cNvPr>
          <p:cNvSpPr txBox="1"/>
          <p:nvPr/>
        </p:nvSpPr>
        <p:spPr>
          <a:xfrm>
            <a:off x="5796136" y="1261965"/>
            <a:ext cx="3364289"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spcBef>
                <a:spcPts val="0"/>
              </a:spcBef>
              <a:spcAft>
                <a:spcPts val="0"/>
              </a:spcAft>
              <a:buNone/>
            </a:pPr>
            <a:r>
              <a:rPr lang="fr-FR" sz="1400" dirty="0">
                <a:hlinkClick r:id="rId5"/>
              </a:rPr>
              <a:t>https://doi.org/10.18167/DVN1/LWT7BG</a:t>
            </a:r>
            <a:r>
              <a:rPr lang="fr-FR" sz="1400" dirty="0"/>
              <a:t> </a:t>
            </a:r>
            <a:endParaRPr lang="fr-FR" sz="1400" dirty="0">
              <a:solidFill>
                <a:schemeClr val="tx1"/>
              </a:solidFill>
            </a:endParaRPr>
          </a:p>
        </p:txBody>
      </p:sp>
      <p:pic>
        <p:nvPicPr>
          <p:cNvPr id="3" name="Image 2">
            <a:extLst>
              <a:ext uri="{FF2B5EF4-FFF2-40B4-BE49-F238E27FC236}">
                <a16:creationId xmlns:a16="http://schemas.microsoft.com/office/drawing/2014/main" id="{7328A602-5851-4934-B981-DE059DBBC799}"/>
              </a:ext>
            </a:extLst>
          </p:cNvPr>
          <p:cNvPicPr>
            <a:picLocks noChangeAspect="1"/>
          </p:cNvPicPr>
          <p:nvPr/>
        </p:nvPicPr>
        <p:blipFill>
          <a:blip r:embed="rId6"/>
          <a:stretch>
            <a:fillRect/>
          </a:stretch>
        </p:blipFill>
        <p:spPr>
          <a:xfrm>
            <a:off x="4851618" y="1910860"/>
            <a:ext cx="4112869" cy="4768910"/>
          </a:xfrm>
          <a:prstGeom prst="rect">
            <a:avLst/>
          </a:prstGeom>
        </p:spPr>
      </p:pic>
      <p:sp>
        <p:nvSpPr>
          <p:cNvPr id="4" name="Rectangle : coins arrondis 3">
            <a:extLst>
              <a:ext uri="{FF2B5EF4-FFF2-40B4-BE49-F238E27FC236}">
                <a16:creationId xmlns:a16="http://schemas.microsoft.com/office/drawing/2014/main" id="{5E6D7C38-B9D9-49C4-9FFE-A721DC715327}"/>
              </a:ext>
            </a:extLst>
          </p:cNvPr>
          <p:cNvSpPr/>
          <p:nvPr/>
        </p:nvSpPr>
        <p:spPr>
          <a:xfrm>
            <a:off x="3851920" y="2932259"/>
            <a:ext cx="720080" cy="504056"/>
          </a:xfrm>
          <a:prstGeom prst="roundRect">
            <a:avLst/>
          </a:prstGeom>
          <a:noFill/>
          <a:ln w="2857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18CFDBB-51A2-4233-85DE-5EACFCC442CB}"/>
              </a:ext>
            </a:extLst>
          </p:cNvPr>
          <p:cNvPicPr>
            <a:picLocks noChangeAspect="1"/>
          </p:cNvPicPr>
          <p:nvPr/>
        </p:nvPicPr>
        <p:blipFill>
          <a:blip r:embed="rId7"/>
          <a:stretch>
            <a:fillRect/>
          </a:stretch>
        </p:blipFill>
        <p:spPr>
          <a:xfrm>
            <a:off x="597539" y="4239527"/>
            <a:ext cx="2750325" cy="2528936"/>
          </a:xfrm>
          <a:prstGeom prst="rect">
            <a:avLst/>
          </a:prstGeom>
        </p:spPr>
      </p:pic>
      <p:sp>
        <p:nvSpPr>
          <p:cNvPr id="13" name="Rectangle : coins arrondis 12">
            <a:extLst>
              <a:ext uri="{FF2B5EF4-FFF2-40B4-BE49-F238E27FC236}">
                <a16:creationId xmlns:a16="http://schemas.microsoft.com/office/drawing/2014/main" id="{59D4EAFE-545C-45A0-8C31-A0A6EC63458D}"/>
              </a:ext>
            </a:extLst>
          </p:cNvPr>
          <p:cNvSpPr/>
          <p:nvPr/>
        </p:nvSpPr>
        <p:spPr>
          <a:xfrm>
            <a:off x="395984" y="5805264"/>
            <a:ext cx="3023888" cy="504056"/>
          </a:xfrm>
          <a:prstGeom prst="roundRect">
            <a:avLst/>
          </a:prstGeom>
          <a:noFill/>
          <a:ln w="2857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3988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7" name="Titre 1">
            <a:extLst>
              <a:ext uri="{FF2B5EF4-FFF2-40B4-BE49-F238E27FC236}">
                <a16:creationId xmlns:a16="http://schemas.microsoft.com/office/drawing/2014/main" id="{478623D8-2983-49AC-A242-C925138EFBF2}"/>
              </a:ext>
            </a:extLst>
          </p:cNvPr>
          <p:cNvSpPr txBox="1">
            <a:spLocks/>
          </p:cNvSpPr>
          <p:nvPr/>
        </p:nvSpPr>
        <p:spPr>
          <a:xfrm>
            <a:off x="-36512" y="2"/>
            <a:ext cx="925256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sz="4000" dirty="0">
                <a:latin typeface="Arial"/>
              </a:rPr>
              <a:t>Dataverse et norme DDI</a:t>
            </a:r>
          </a:p>
        </p:txBody>
      </p:sp>
      <p:sp>
        <p:nvSpPr>
          <p:cNvPr id="6" name="ZoneTexte 5">
            <a:extLst>
              <a:ext uri="{FF2B5EF4-FFF2-40B4-BE49-F238E27FC236}">
                <a16:creationId xmlns:a16="http://schemas.microsoft.com/office/drawing/2014/main" id="{070BAC68-C19F-44FA-B4C8-5BA597037CB4}"/>
              </a:ext>
            </a:extLst>
          </p:cNvPr>
          <p:cNvSpPr txBox="1"/>
          <p:nvPr/>
        </p:nvSpPr>
        <p:spPr>
          <a:xfrm>
            <a:off x="4659905" y="1124744"/>
            <a:ext cx="3364289"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indent="0">
              <a:spcBef>
                <a:spcPts val="0"/>
              </a:spcBef>
              <a:spcAft>
                <a:spcPts val="0"/>
              </a:spcAft>
              <a:buNone/>
            </a:pPr>
            <a:r>
              <a:rPr lang="fr-FR" sz="1400" dirty="0">
                <a:hlinkClick r:id="rId4"/>
              </a:rPr>
              <a:t>https://doi.org/10.18167/DVN1/LWT7BG</a:t>
            </a:r>
            <a:r>
              <a:rPr lang="fr-FR" sz="1400" dirty="0"/>
              <a:t> </a:t>
            </a:r>
            <a:endParaRPr lang="fr-FR" sz="1400" dirty="0">
              <a:solidFill>
                <a:schemeClr val="tx1"/>
              </a:solidFill>
            </a:endParaRPr>
          </a:p>
        </p:txBody>
      </p:sp>
      <p:pic>
        <p:nvPicPr>
          <p:cNvPr id="2" name="Image 1">
            <a:extLst>
              <a:ext uri="{FF2B5EF4-FFF2-40B4-BE49-F238E27FC236}">
                <a16:creationId xmlns:a16="http://schemas.microsoft.com/office/drawing/2014/main" id="{E1DF2811-97A6-4248-B408-5AACCC97278A}"/>
              </a:ext>
            </a:extLst>
          </p:cNvPr>
          <p:cNvPicPr>
            <a:picLocks noChangeAspect="1"/>
          </p:cNvPicPr>
          <p:nvPr/>
        </p:nvPicPr>
        <p:blipFill>
          <a:blip r:embed="rId5"/>
          <a:stretch>
            <a:fillRect/>
          </a:stretch>
        </p:blipFill>
        <p:spPr>
          <a:xfrm>
            <a:off x="323528" y="980728"/>
            <a:ext cx="4351827" cy="2728989"/>
          </a:xfrm>
          <a:prstGeom prst="rect">
            <a:avLst/>
          </a:prstGeom>
        </p:spPr>
      </p:pic>
      <p:pic>
        <p:nvPicPr>
          <p:cNvPr id="5" name="Image 4">
            <a:extLst>
              <a:ext uri="{FF2B5EF4-FFF2-40B4-BE49-F238E27FC236}">
                <a16:creationId xmlns:a16="http://schemas.microsoft.com/office/drawing/2014/main" id="{77860841-5DC4-4B96-A703-3D250DF33B0F}"/>
              </a:ext>
            </a:extLst>
          </p:cNvPr>
          <p:cNvPicPr>
            <a:picLocks noChangeAspect="1"/>
          </p:cNvPicPr>
          <p:nvPr/>
        </p:nvPicPr>
        <p:blipFill>
          <a:blip r:embed="rId6"/>
          <a:stretch>
            <a:fillRect/>
          </a:stretch>
        </p:blipFill>
        <p:spPr>
          <a:xfrm>
            <a:off x="251520" y="2069654"/>
            <a:ext cx="8496944" cy="4698810"/>
          </a:xfrm>
          <a:prstGeom prst="rect">
            <a:avLst/>
          </a:prstGeom>
        </p:spPr>
      </p:pic>
    </p:spTree>
    <p:extLst>
      <p:ext uri="{BB962C8B-B14F-4D97-AF65-F5344CB8AC3E}">
        <p14:creationId xmlns:p14="http://schemas.microsoft.com/office/powerpoint/2010/main" val="3404869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BC49716-B85C-40B2-ADA7-3E688CAE9912}"/>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Titre 1">
            <a:extLst>
              <a:ext uri="{FF2B5EF4-FFF2-40B4-BE49-F238E27FC236}">
                <a16:creationId xmlns:a16="http://schemas.microsoft.com/office/drawing/2014/main" id="{49ED78D2-A428-46D2-9F80-E3C0ADBAC665}"/>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2.2 Exemple du projet ATLAS</a:t>
            </a:r>
          </a:p>
        </p:txBody>
      </p:sp>
      <p:pic>
        <p:nvPicPr>
          <p:cNvPr id="17" name="Image 16">
            <a:extLst>
              <a:ext uri="{FF2B5EF4-FFF2-40B4-BE49-F238E27FC236}">
                <a16:creationId xmlns:a16="http://schemas.microsoft.com/office/drawing/2014/main" id="{219E692D-4A6A-4DFD-86A7-25FB37F82D01}"/>
              </a:ext>
            </a:extLst>
          </p:cNvPr>
          <p:cNvPicPr>
            <a:picLocks noChangeAspect="1"/>
          </p:cNvPicPr>
          <p:nvPr/>
        </p:nvPicPr>
        <p:blipFill>
          <a:blip r:embed="rId4"/>
          <a:stretch>
            <a:fillRect/>
          </a:stretch>
        </p:blipFill>
        <p:spPr>
          <a:xfrm>
            <a:off x="7812360" y="44624"/>
            <a:ext cx="1298843" cy="816940"/>
          </a:xfrm>
          <a:prstGeom prst="rect">
            <a:avLst/>
          </a:prstGeom>
          <a:ln>
            <a:solidFill>
              <a:schemeClr val="accent2">
                <a:lumMod val="40000"/>
                <a:lumOff val="60000"/>
              </a:schemeClr>
            </a:solidFill>
          </a:ln>
        </p:spPr>
      </p:pic>
      <p:sp>
        <p:nvSpPr>
          <p:cNvPr id="19" name="ZoneTexte 18">
            <a:extLst>
              <a:ext uri="{FF2B5EF4-FFF2-40B4-BE49-F238E27FC236}">
                <a16:creationId xmlns:a16="http://schemas.microsoft.com/office/drawing/2014/main" id="{0EF5848B-E1A9-450D-8373-DF86816C1FCE}"/>
              </a:ext>
            </a:extLst>
          </p:cNvPr>
          <p:cNvSpPr txBox="1"/>
          <p:nvPr/>
        </p:nvSpPr>
        <p:spPr>
          <a:xfrm>
            <a:off x="539552" y="1413476"/>
            <a:ext cx="8424936" cy="830997"/>
          </a:xfrm>
          <a:prstGeom prst="rect">
            <a:avLst/>
          </a:prstGeom>
          <a:noFill/>
        </p:spPr>
        <p:txBody>
          <a:bodyPr wrap="square" rtlCol="0">
            <a:spAutoFit/>
          </a:bodyPr>
          <a:lstStyle/>
          <a:p>
            <a:pPr marL="342900" indent="-342900">
              <a:buClr>
                <a:srgbClr val="FF66FF"/>
              </a:buClr>
              <a:buFont typeface="Wingdings" panose="05000000000000000000" pitchFamily="2" charset="2"/>
              <a:buChar char="§"/>
              <a:defRPr/>
            </a:pPr>
            <a:r>
              <a:rPr lang="fr-FR" sz="2400" dirty="0">
                <a:solidFill>
                  <a:srgbClr val="CC6600"/>
                </a:solidFill>
                <a:cs typeface="Times New Roman"/>
                <a:sym typeface="Wingdings" panose="05000000000000000000" pitchFamily="2" charset="2"/>
              </a:rPr>
              <a:t>Quelle documentation et quelles métadonnées seront associées aux données ?       </a:t>
            </a:r>
            <a:r>
              <a:rPr lang="fr-FR" sz="2400" dirty="0">
                <a:solidFill>
                  <a:prstClr val="black"/>
                </a:solidFill>
                <a:cs typeface="Arial" panose="020B0604020202020204" pitchFamily="34" charset="0"/>
                <a:sym typeface="Wingdings" panose="05000000000000000000" pitchFamily="2" charset="2"/>
              </a:rPr>
              <a:t>    </a:t>
            </a:r>
            <a:r>
              <a:rPr lang="fr-FR" sz="2200" dirty="0">
                <a:solidFill>
                  <a:prstClr val="black"/>
                </a:solidFill>
                <a:cs typeface="Arial" panose="020B0604020202020204" pitchFamily="34" charset="0"/>
                <a:sym typeface="Wingdings" panose="05000000000000000000" pitchFamily="2" charset="2"/>
              </a:rPr>
              <a:t> </a:t>
            </a:r>
            <a:r>
              <a:rPr lang="fr-FR" sz="1400" dirty="0">
                <a:solidFill>
                  <a:prstClr val="black"/>
                </a:solidFill>
                <a:cs typeface="Arial" panose="020B0604020202020204" pitchFamily="34" charset="0"/>
                <a:sym typeface="Wingdings" panose="05000000000000000000" pitchFamily="2" charset="2"/>
                <a:hlinkClick r:id="rId5"/>
              </a:rPr>
              <a:t>https://dmp.opidor.fr/plans/3354/export.pdf</a:t>
            </a:r>
            <a:r>
              <a:rPr lang="fr-FR" sz="1400" dirty="0">
                <a:solidFill>
                  <a:prstClr val="black"/>
                </a:solidFill>
                <a:cs typeface="Arial" panose="020B0604020202020204" pitchFamily="34" charset="0"/>
                <a:sym typeface="Wingdings" panose="05000000000000000000" pitchFamily="2" charset="2"/>
              </a:rPr>
              <a:t> </a:t>
            </a:r>
          </a:p>
        </p:txBody>
      </p:sp>
      <p:sp>
        <p:nvSpPr>
          <p:cNvPr id="20" name="ZoneTexte 19">
            <a:extLst>
              <a:ext uri="{FF2B5EF4-FFF2-40B4-BE49-F238E27FC236}">
                <a16:creationId xmlns:a16="http://schemas.microsoft.com/office/drawing/2014/main" id="{77102DB0-1C40-4C56-8EEB-EA460AB1D965}"/>
              </a:ext>
            </a:extLst>
          </p:cNvPr>
          <p:cNvSpPr txBox="1"/>
          <p:nvPr/>
        </p:nvSpPr>
        <p:spPr>
          <a:xfrm>
            <a:off x="611560" y="2538340"/>
            <a:ext cx="8136904" cy="3050900"/>
          </a:xfrm>
          <a:prstGeom prst="rect">
            <a:avLst/>
          </a:prstGeom>
          <a:noFill/>
        </p:spPr>
        <p:txBody>
          <a:bodyPr wrap="square" rtlCol="0">
            <a:spAutoFit/>
          </a:bodyPr>
          <a:lstStyle/>
          <a:p>
            <a:pPr marL="0" lvl="1">
              <a:lnSpc>
                <a:spcPct val="114000"/>
              </a:lnSpc>
              <a:spcAft>
                <a:spcPts val="600"/>
              </a:spcAft>
              <a:defRPr/>
            </a:pPr>
            <a:r>
              <a:rPr lang="fr-FR" sz="2200" b="1" dirty="0">
                <a:solidFill>
                  <a:prstClr val="black"/>
                </a:solidFill>
                <a:cs typeface="Arial" panose="020B0604020202020204" pitchFamily="34" charset="0"/>
              </a:rPr>
              <a:t>Données d’enquêtes quantitatives </a:t>
            </a:r>
          </a:p>
          <a:p>
            <a:pPr marL="0" lvl="1" algn="just">
              <a:lnSpc>
                <a:spcPct val="114000"/>
              </a:lnSpc>
              <a:spcBef>
                <a:spcPts val="600"/>
              </a:spcBef>
              <a:spcAft>
                <a:spcPts val="600"/>
              </a:spcAft>
              <a:defRPr/>
            </a:pPr>
            <a:r>
              <a:rPr lang="fr-FR" sz="2000" dirty="0">
                <a:solidFill>
                  <a:prstClr val="black"/>
                </a:solidFill>
                <a:cs typeface="Arial" panose="020B0604020202020204" pitchFamily="34" charset="0"/>
              </a:rPr>
              <a:t>Les fichiers seront documentés selon la </a:t>
            </a:r>
            <a:r>
              <a:rPr lang="fr-FR" sz="2000" dirty="0">
                <a:solidFill>
                  <a:srgbClr val="CC6600"/>
                </a:solidFill>
                <a:cs typeface="Arial" panose="020B0604020202020204" pitchFamily="34" charset="0"/>
              </a:rPr>
              <a:t>norme DDI </a:t>
            </a:r>
            <a:r>
              <a:rPr lang="fr-FR" sz="2000" dirty="0">
                <a:solidFill>
                  <a:prstClr val="black"/>
                </a:solidFill>
                <a:cs typeface="Arial" panose="020B0604020202020204" pitchFamily="34" charset="0"/>
              </a:rPr>
              <a:t>(</a:t>
            </a:r>
            <a:r>
              <a:rPr lang="fr-FR" sz="2000" i="1" dirty="0">
                <a:solidFill>
                  <a:prstClr val="black"/>
                </a:solidFill>
                <a:cs typeface="Arial" panose="020B0604020202020204" pitchFamily="34" charset="0"/>
              </a:rPr>
              <a:t>Data Documentation Initiative</a:t>
            </a:r>
            <a:r>
              <a:rPr lang="fr-FR" sz="2000" dirty="0">
                <a:solidFill>
                  <a:prstClr val="black"/>
                </a:solidFill>
                <a:cs typeface="Arial" panose="020B0604020202020204" pitchFamily="34" charset="0"/>
              </a:rPr>
              <a:t>: </a:t>
            </a:r>
            <a:r>
              <a:rPr lang="fr-FR" dirty="0">
                <a:solidFill>
                  <a:prstClr val="black"/>
                </a:solidFill>
                <a:cs typeface="Arial" panose="020B0604020202020204" pitchFamily="34" charset="0"/>
                <a:hlinkClick r:id="rId6"/>
              </a:rPr>
              <a:t>http://www.ddialliance.org/</a:t>
            </a:r>
            <a:r>
              <a:rPr lang="fr-FR" sz="2000" dirty="0">
                <a:solidFill>
                  <a:prstClr val="black"/>
                </a:solidFill>
                <a:cs typeface="Arial" panose="020B0604020202020204" pitchFamily="34" charset="0"/>
              </a:rPr>
              <a:t>) dédiée à la documentation de données d’enquêtes quantitatives en SHS.</a:t>
            </a:r>
          </a:p>
          <a:p>
            <a:pPr marL="0" lvl="1">
              <a:lnSpc>
                <a:spcPct val="114000"/>
              </a:lnSpc>
              <a:spcBef>
                <a:spcPts val="600"/>
              </a:spcBef>
              <a:spcAft>
                <a:spcPts val="600"/>
              </a:spcAft>
              <a:defRPr/>
            </a:pPr>
            <a:r>
              <a:rPr lang="fr-FR" sz="2200" b="1" dirty="0">
                <a:solidFill>
                  <a:prstClr val="black"/>
                </a:solidFill>
                <a:cs typeface="Arial" panose="020B0604020202020204" pitchFamily="34" charset="0"/>
              </a:rPr>
              <a:t>Données de l’enquête des temps et mouvements</a:t>
            </a:r>
          </a:p>
          <a:p>
            <a:pPr marL="0" lvl="1" algn="just">
              <a:lnSpc>
                <a:spcPct val="114000"/>
              </a:lnSpc>
              <a:spcBef>
                <a:spcPts val="600"/>
              </a:spcBef>
              <a:spcAft>
                <a:spcPts val="600"/>
              </a:spcAft>
              <a:defRPr/>
            </a:pPr>
            <a:r>
              <a:rPr lang="fr-FR" sz="2000" dirty="0">
                <a:solidFill>
                  <a:prstClr val="black"/>
                </a:solidFill>
                <a:cs typeface="Arial" panose="020B0604020202020204" pitchFamily="34" charset="0"/>
              </a:rPr>
              <a:t>Les fichiers de l’enquête des temps et mouvements seront également documentés selon la </a:t>
            </a:r>
            <a:r>
              <a:rPr lang="fr-FR" sz="2000" dirty="0">
                <a:solidFill>
                  <a:srgbClr val="CC6600"/>
                </a:solidFill>
                <a:cs typeface="Arial" panose="020B0604020202020204" pitchFamily="34" charset="0"/>
              </a:rPr>
              <a:t>spécification DDI.</a:t>
            </a:r>
          </a:p>
        </p:txBody>
      </p:sp>
    </p:spTree>
    <p:extLst>
      <p:ext uri="{BB962C8B-B14F-4D97-AF65-F5344CB8AC3E}">
        <p14:creationId xmlns:p14="http://schemas.microsoft.com/office/powerpoint/2010/main" val="3265475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A7126E0D-FC0A-4560-AF0C-047B83C24FD9}"/>
              </a:ext>
            </a:extLst>
          </p:cNvPr>
          <p:cNvSpPr txBox="1"/>
          <p:nvPr/>
        </p:nvSpPr>
        <p:spPr>
          <a:xfrm>
            <a:off x="107504" y="1340768"/>
            <a:ext cx="4536504" cy="382258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8064A2">
                    <a:lumMod val="75000"/>
                  </a:srgbClr>
                </a:solidFill>
                <a:effectLst/>
                <a:uLnTx/>
                <a:uFillTx/>
                <a:latin typeface="Calibri"/>
                <a:ea typeface="Calibri"/>
                <a:cs typeface="Times New Roman"/>
              </a:rPr>
              <a:t>Class II. Research origin descriptors</a:t>
            </a:r>
            <a:endParaRPr kumimoji="0" lang="fr-FR" sz="1600" b="0" i="0" u="none" strike="noStrike" kern="1200" cap="none" spc="0" normalizeH="0" baseline="0" noProof="0" dirty="0">
              <a:ln>
                <a:noFill/>
              </a:ln>
              <a:solidFill>
                <a:srgbClr val="8064A2">
                  <a:lumMod val="75000"/>
                </a:srgbClr>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6C0A"/>
                </a:solidFill>
                <a:effectLst/>
                <a:uLnTx/>
                <a:uFillTx/>
                <a:latin typeface="Calibri"/>
                <a:ea typeface="Calibri"/>
                <a:cs typeface="Times New Roman"/>
              </a:rPr>
              <a:t>Site Description </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Site type</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Geography (location, size)</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Habitat</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Geology, Landform</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Climate</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E46C0A"/>
                </a:solidFill>
                <a:effectLst/>
                <a:uLnTx/>
                <a:uFillTx/>
                <a:latin typeface="Calibri"/>
                <a:ea typeface="Calibri"/>
                <a:cs typeface="Times New Roman"/>
              </a:rPr>
              <a:t>Experimental</a:t>
            </a:r>
            <a:r>
              <a:rPr kumimoji="0" lang="fr-FR" sz="1600" b="0" i="0" u="none" strike="noStrike" kern="1200" cap="none" spc="0" normalizeH="0" baseline="0" noProof="0" dirty="0">
                <a:ln>
                  <a:noFill/>
                </a:ln>
                <a:solidFill>
                  <a:srgbClr val="E46C0A"/>
                </a:solidFill>
                <a:effectLst/>
                <a:uLnTx/>
                <a:uFillTx/>
                <a:latin typeface="Calibri"/>
                <a:ea typeface="Calibri"/>
                <a:cs typeface="Times New Roman"/>
              </a:rPr>
              <a:t> or </a:t>
            </a:r>
            <a:r>
              <a:rPr kumimoji="0" lang="fr-FR" sz="1600" b="0" i="0" u="none" strike="noStrike" kern="1200" cap="none" spc="0" normalizeH="0" baseline="0" noProof="0" dirty="0" err="1">
                <a:ln>
                  <a:noFill/>
                </a:ln>
                <a:solidFill>
                  <a:srgbClr val="E46C0A"/>
                </a:solidFill>
                <a:effectLst/>
                <a:uLnTx/>
                <a:uFillTx/>
                <a:latin typeface="Calibri"/>
                <a:ea typeface="Calibri"/>
                <a:cs typeface="Times New Roman"/>
              </a:rPr>
              <a:t>sampling</a:t>
            </a:r>
            <a:r>
              <a:rPr kumimoji="0" lang="fr-FR" sz="1600" b="0" i="0" u="none" strike="noStrike" kern="1200" cap="none" spc="0" normalizeH="0" baseline="0" noProof="0" dirty="0">
                <a:ln>
                  <a:noFill/>
                </a:ln>
                <a:solidFill>
                  <a:srgbClr val="E46C0A"/>
                </a:solidFill>
                <a:effectLst/>
                <a:uLnTx/>
                <a:uFillTx/>
                <a:latin typeface="Calibri"/>
                <a:ea typeface="Calibri"/>
                <a:cs typeface="Times New Roman"/>
              </a:rPr>
              <a:t> design</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Design characteristics</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Variables included</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Species sampled</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Data collection period, frequency</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E46C0A"/>
                </a:solidFill>
                <a:effectLst/>
                <a:uLnTx/>
                <a:uFillTx/>
                <a:latin typeface="Calibri"/>
                <a:ea typeface="Calibri"/>
                <a:cs typeface="Times New Roman"/>
              </a:rPr>
              <a:t>Research </a:t>
            </a:r>
            <a:r>
              <a:rPr kumimoji="0" lang="fr-FR" sz="1600" b="0" i="0" u="none" strike="noStrike" kern="1200" cap="none" spc="0" normalizeH="0" baseline="0" noProof="0" dirty="0" err="1">
                <a:ln>
                  <a:noFill/>
                </a:ln>
                <a:solidFill>
                  <a:srgbClr val="E46C0A"/>
                </a:solidFill>
                <a:effectLst/>
                <a:uLnTx/>
                <a:uFillTx/>
                <a:latin typeface="Calibri"/>
                <a:ea typeface="Calibri"/>
                <a:cs typeface="Times New Roman"/>
              </a:rPr>
              <a:t>methods</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Field/Laboratory</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Instrumentation</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13" name="ZoneTexte 12">
            <a:extLst>
              <a:ext uri="{FF2B5EF4-FFF2-40B4-BE49-F238E27FC236}">
                <a16:creationId xmlns:a16="http://schemas.microsoft.com/office/drawing/2014/main" id="{A8CA9DAA-CF5F-427A-AF63-8FB6124A1077}"/>
              </a:ext>
            </a:extLst>
          </p:cNvPr>
          <p:cNvSpPr txBox="1"/>
          <p:nvPr/>
        </p:nvSpPr>
        <p:spPr>
          <a:xfrm>
            <a:off x="3341507" y="2636912"/>
            <a:ext cx="3606757" cy="28377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8064A2">
                    <a:lumMod val="75000"/>
                  </a:srgbClr>
                </a:solidFill>
                <a:effectLst/>
                <a:uLnTx/>
                <a:uFillTx/>
                <a:latin typeface="Calibri"/>
                <a:ea typeface="Calibri"/>
                <a:cs typeface="Times New Roman"/>
              </a:rPr>
              <a:t>Class III. Data set status and accessibility</a:t>
            </a:r>
            <a:endParaRPr kumimoji="0" lang="fr-FR" sz="1600" b="0" i="0" u="none" strike="noStrike" kern="1200" cap="none" spc="0" normalizeH="0" baseline="0" noProof="0" dirty="0">
              <a:ln>
                <a:noFill/>
              </a:ln>
              <a:solidFill>
                <a:srgbClr val="8064A2">
                  <a:lumMod val="75000"/>
                </a:srgbClr>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6C0A"/>
                </a:solidFill>
                <a:effectLst/>
                <a:uLnTx/>
                <a:uFillTx/>
                <a:latin typeface="Calibri"/>
                <a:ea typeface="Calibri"/>
                <a:cs typeface="Times New Roman"/>
              </a:rPr>
              <a:t>Status</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Latest update</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Latest archive date</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Metadata status</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Data verification</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6C0A"/>
                </a:solidFill>
                <a:effectLst/>
                <a:uLnTx/>
                <a:uFillTx/>
                <a:latin typeface="Calibri"/>
                <a:ea typeface="Calibri"/>
                <a:cs typeface="Times New Roman"/>
              </a:rPr>
              <a:t>Accessibility</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Storage location and medium</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Contact person(s)</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Copyright restriction</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Costs</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14" name="ZoneTexte 13">
            <a:extLst>
              <a:ext uri="{FF2B5EF4-FFF2-40B4-BE49-F238E27FC236}">
                <a16:creationId xmlns:a16="http://schemas.microsoft.com/office/drawing/2014/main" id="{C65E7800-AFBE-4203-A76A-67160B5EB341}"/>
              </a:ext>
            </a:extLst>
          </p:cNvPr>
          <p:cNvSpPr txBox="1"/>
          <p:nvPr/>
        </p:nvSpPr>
        <p:spPr>
          <a:xfrm>
            <a:off x="5539546" y="4678773"/>
            <a:ext cx="3172343" cy="136037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8064A2">
                    <a:lumMod val="75000"/>
                  </a:srgbClr>
                </a:solidFill>
                <a:effectLst/>
                <a:uLnTx/>
                <a:uFillTx/>
                <a:latin typeface="Calibri"/>
                <a:ea typeface="Calibri"/>
                <a:cs typeface="Times New Roman"/>
              </a:rPr>
              <a:t>Class IV. Data structural descriptors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E46C0A"/>
                </a:solidFill>
                <a:effectLst/>
                <a:uLnTx/>
                <a:uFillTx/>
                <a:latin typeface="Calibri"/>
                <a:ea typeface="Calibri"/>
                <a:cs typeface="Times New Roman"/>
              </a:rPr>
              <a:t>Data Set Files</a:t>
            </a: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Data set Identity</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Size</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a:p>
            <a:pPr marL="342900" marR="0" lvl="0" indent="-342900" algn="l" defTabSz="914400" rtl="0" eaLnBrk="1" fontAlgn="auto" latinLnBrk="0" hangingPunct="1">
              <a:lnSpc>
                <a:spcPct val="100000"/>
              </a:lnSpc>
              <a:spcBef>
                <a:spcPts val="0"/>
              </a:spcBef>
              <a:spcAft>
                <a:spcPts val="0"/>
              </a:spcAft>
              <a:buClrTx/>
              <a:buSzPts val="1000"/>
              <a:buFont typeface="Symbol"/>
              <a:buChar char=""/>
              <a:tabLst>
                <a:tab pos="457200" algn="l"/>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Times New Roman"/>
              </a:rPr>
              <a:t>Format and storage mode</a:t>
            </a:r>
            <a:endParaRPr kumimoji="0" lang="fr-FR" sz="16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16" name="Rectangle 15">
            <a:extLst>
              <a:ext uri="{FF2B5EF4-FFF2-40B4-BE49-F238E27FC236}">
                <a16:creationId xmlns:a16="http://schemas.microsoft.com/office/drawing/2014/main" id="{E5ABFCEE-B4E5-479E-B523-89400FC334FF}"/>
              </a:ext>
            </a:extLst>
          </p:cNvPr>
          <p:cNvSpPr/>
          <p:nvPr/>
        </p:nvSpPr>
        <p:spPr>
          <a:xfrm>
            <a:off x="263868" y="836712"/>
            <a:ext cx="8556604" cy="400110"/>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srgbClr val="0066FF"/>
                </a:solidFill>
                <a:effectLst/>
                <a:uLnTx/>
                <a:uFillTx/>
                <a:latin typeface="Calibri"/>
                <a:ea typeface="+mn-ea"/>
                <a:cs typeface="+mn-cs"/>
              </a:rPr>
              <a:t>EML</a:t>
            </a:r>
            <a:r>
              <a:rPr kumimoji="0" lang="fr-FR" sz="2000" b="1" i="0" u="none" strike="noStrike" kern="1200" cap="none" spc="0" normalizeH="0" baseline="0" noProof="0" dirty="0">
                <a:ln>
                  <a:noFill/>
                </a:ln>
                <a:solidFill>
                  <a:srgbClr val="8064A2">
                    <a:lumMod val="75000"/>
                  </a:srgbClr>
                </a:solidFill>
                <a:effectLst/>
                <a:uLnTx/>
                <a:uFillTx/>
                <a:latin typeface="Calibri"/>
                <a:ea typeface="+mn-ea"/>
                <a:cs typeface="+mn-cs"/>
              </a:rPr>
              <a:t> =  Ecological </a:t>
            </a:r>
            <a:r>
              <a:rPr kumimoji="0" lang="fr-FR" sz="2000" b="1" i="0" u="none" strike="noStrike" kern="1200" cap="none" spc="0" normalizeH="0" baseline="0" noProof="0" dirty="0" err="1">
                <a:ln>
                  <a:noFill/>
                </a:ln>
                <a:solidFill>
                  <a:srgbClr val="8064A2">
                    <a:lumMod val="75000"/>
                  </a:srgbClr>
                </a:solidFill>
                <a:effectLst/>
                <a:uLnTx/>
                <a:uFillTx/>
                <a:latin typeface="Calibri"/>
                <a:ea typeface="+mn-ea"/>
                <a:cs typeface="+mn-cs"/>
              </a:rPr>
              <a:t>Metadata</a:t>
            </a:r>
            <a:r>
              <a:rPr kumimoji="0" lang="fr-FR" sz="2000" b="1" i="0" u="none" strike="noStrike" kern="1200" cap="none" spc="0" normalizeH="0" baseline="0" noProof="0" dirty="0">
                <a:ln>
                  <a:noFill/>
                </a:ln>
                <a:solidFill>
                  <a:srgbClr val="8064A2">
                    <a:lumMod val="75000"/>
                  </a:srgbClr>
                </a:solidFill>
                <a:effectLst/>
                <a:uLnTx/>
                <a:uFillTx/>
                <a:latin typeface="Calibri"/>
                <a:ea typeface="+mn-ea"/>
                <a:cs typeface="+mn-cs"/>
              </a:rPr>
              <a:t> Language     </a:t>
            </a:r>
            <a:endParaRPr kumimoji="0" lang="fr-FR" sz="2000" b="0" i="0" u="none" strike="noStrike" kern="1200" cap="none" spc="0" normalizeH="0" baseline="0" noProof="0" dirty="0">
              <a:ln>
                <a:noFill/>
              </a:ln>
              <a:solidFill>
                <a:srgbClr val="8064A2">
                  <a:lumMod val="75000"/>
                </a:srgb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892D801-4976-4A9F-8818-B440C3CD568E}"/>
              </a:ext>
            </a:extLst>
          </p:cNvPr>
          <p:cNvSpPr/>
          <p:nvPr/>
        </p:nvSpPr>
        <p:spPr>
          <a:xfrm>
            <a:off x="6482568" y="724054"/>
            <a:ext cx="253992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3"/>
              </a:rPr>
              <a:t>https://eml.ecoinformatics.org/</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7" name="Groupe 6">
            <a:extLst>
              <a:ext uri="{FF2B5EF4-FFF2-40B4-BE49-F238E27FC236}">
                <a16:creationId xmlns:a16="http://schemas.microsoft.com/office/drawing/2014/main" id="{D2E4BD44-1EBC-4B04-91BC-A93F81C4E9EF}"/>
              </a:ext>
            </a:extLst>
          </p:cNvPr>
          <p:cNvGrpSpPr/>
          <p:nvPr/>
        </p:nvGrpSpPr>
        <p:grpSpPr>
          <a:xfrm>
            <a:off x="5286948" y="1092792"/>
            <a:ext cx="3718168" cy="2912272"/>
            <a:chOff x="5286948" y="1092792"/>
            <a:chExt cx="3718168" cy="2912272"/>
          </a:xfrm>
        </p:grpSpPr>
        <p:grpSp>
          <p:nvGrpSpPr>
            <p:cNvPr id="15" name="Groupe 14">
              <a:extLst>
                <a:ext uri="{FF2B5EF4-FFF2-40B4-BE49-F238E27FC236}">
                  <a16:creationId xmlns:a16="http://schemas.microsoft.com/office/drawing/2014/main" id="{F29CC481-27D8-4164-8413-AB236151BB30}"/>
                </a:ext>
              </a:extLst>
            </p:cNvPr>
            <p:cNvGrpSpPr/>
            <p:nvPr/>
          </p:nvGrpSpPr>
          <p:grpSpPr>
            <a:xfrm>
              <a:off x="5286948" y="1406120"/>
              <a:ext cx="3718168" cy="2598944"/>
              <a:chOff x="5425832" y="1406120"/>
              <a:chExt cx="3718168" cy="2598944"/>
            </a:xfrm>
          </p:grpSpPr>
          <p:pic>
            <p:nvPicPr>
              <p:cNvPr id="10" name="Picture 2" descr="http://onlinelibrary.wiley.com/store/10.1002/ecy.2017.98.issue-7/asset/cover.gif?v=1&amp;s=ffc689ab22cf1b2ff2b4e7583cb1c2967c3bead7">
                <a:extLst>
                  <a:ext uri="{FF2B5EF4-FFF2-40B4-BE49-F238E27FC236}">
                    <a16:creationId xmlns:a16="http://schemas.microsoft.com/office/drawing/2014/main" id="{CE8317F2-6F7B-40C2-80C3-40BA2879F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014" y="2539091"/>
                <a:ext cx="1130254" cy="146597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ECF1718-ACAC-496A-BB51-41CD09697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832" y="1406120"/>
                <a:ext cx="3677540" cy="438704"/>
              </a:xfrm>
              <a:prstGeom prst="rect">
                <a:avLst/>
              </a:prstGeom>
            </p:spPr>
          </p:pic>
          <p:pic>
            <p:nvPicPr>
              <p:cNvPr id="6" name="Image 5">
                <a:extLst>
                  <a:ext uri="{FF2B5EF4-FFF2-40B4-BE49-F238E27FC236}">
                    <a16:creationId xmlns:a16="http://schemas.microsoft.com/office/drawing/2014/main" id="{CC0513E2-AD88-4397-9DA3-B45E00543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044" y="1844824"/>
                <a:ext cx="2992956" cy="605372"/>
              </a:xfrm>
              <a:prstGeom prst="rect">
                <a:avLst/>
              </a:prstGeom>
            </p:spPr>
          </p:pic>
        </p:grpSp>
        <p:pic>
          <p:nvPicPr>
            <p:cNvPr id="3" name="Image 2">
              <a:extLst>
                <a:ext uri="{FF2B5EF4-FFF2-40B4-BE49-F238E27FC236}">
                  <a16:creationId xmlns:a16="http://schemas.microsoft.com/office/drawing/2014/main" id="{46211A11-8506-455E-8F71-3E79FF77F24E}"/>
                </a:ext>
              </a:extLst>
            </p:cNvPr>
            <p:cNvPicPr>
              <a:picLocks noChangeAspect="1"/>
            </p:cNvPicPr>
            <p:nvPr/>
          </p:nvPicPr>
          <p:blipFill>
            <a:blip r:embed="rId7"/>
            <a:stretch>
              <a:fillRect/>
            </a:stretch>
          </p:blipFill>
          <p:spPr>
            <a:xfrm>
              <a:off x="6567249" y="1092792"/>
              <a:ext cx="1352745" cy="437653"/>
            </a:xfrm>
            <a:prstGeom prst="rect">
              <a:avLst/>
            </a:prstGeom>
          </p:spPr>
        </p:pic>
      </p:grpSp>
      <p:sp>
        <p:nvSpPr>
          <p:cNvPr id="23" name="Titre 1">
            <a:extLst>
              <a:ext uri="{FF2B5EF4-FFF2-40B4-BE49-F238E27FC236}">
                <a16:creationId xmlns:a16="http://schemas.microsoft.com/office/drawing/2014/main" id="{A8041220-ED6E-4776-BDD8-9095713BD31C}"/>
              </a:ext>
            </a:extLst>
          </p:cNvPr>
          <p:cNvSpPr txBox="1">
            <a:spLocks/>
          </p:cNvSpPr>
          <p:nvPr/>
        </p:nvSpPr>
        <p:spPr>
          <a:xfrm>
            <a:off x="899592" y="0"/>
            <a:ext cx="7776864"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panose="020B0604020202020204" pitchFamily="34" charset="0"/>
                <a:ea typeface="+mj-ea"/>
                <a:cs typeface="Arial" panose="020B0604020202020204" pitchFamily="34" charset="0"/>
              </a:rPr>
              <a:t>EML : standard en écologie</a:t>
            </a:r>
          </a:p>
        </p:txBody>
      </p:sp>
      <p:grpSp>
        <p:nvGrpSpPr>
          <p:cNvPr id="24" name="Groupe 23">
            <a:extLst>
              <a:ext uri="{FF2B5EF4-FFF2-40B4-BE49-F238E27FC236}">
                <a16:creationId xmlns:a16="http://schemas.microsoft.com/office/drawing/2014/main" id="{0D5DAEAD-46CF-44EB-830A-0CAAA593FFCE}"/>
              </a:ext>
            </a:extLst>
          </p:cNvPr>
          <p:cNvGrpSpPr/>
          <p:nvPr/>
        </p:nvGrpSpPr>
        <p:grpSpPr>
          <a:xfrm>
            <a:off x="683568" y="5971927"/>
            <a:ext cx="8285062" cy="769441"/>
            <a:chOff x="535410" y="5910371"/>
            <a:chExt cx="8285062" cy="769441"/>
          </a:xfrm>
        </p:grpSpPr>
        <p:sp>
          <p:nvSpPr>
            <p:cNvPr id="25" name="ZoneTexte 24">
              <a:extLst>
                <a:ext uri="{FF2B5EF4-FFF2-40B4-BE49-F238E27FC236}">
                  <a16:creationId xmlns:a16="http://schemas.microsoft.com/office/drawing/2014/main" id="{3ECC56CD-734F-431B-A2FB-0673A2080EF9}"/>
                </a:ext>
              </a:extLst>
            </p:cNvPr>
            <p:cNvSpPr txBox="1"/>
            <p:nvPr/>
          </p:nvSpPr>
          <p:spPr>
            <a:xfrm>
              <a:off x="1187624" y="5910371"/>
              <a:ext cx="7632848" cy="769441"/>
            </a:xfrm>
            <a:prstGeom prst="rect">
              <a:avLst/>
            </a:prstGeom>
            <a:noFill/>
            <a:scene3d>
              <a:camera prst="orthographicFront">
                <a:rot lat="0" lon="0" rev="0"/>
              </a:camera>
              <a:lightRig rig="threePt" dir="t">
                <a:rot lat="0" lon="0" rev="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66FF"/>
                  </a:solidFill>
                  <a:effectLst/>
                  <a:uLnTx/>
                  <a:uFillTx/>
                  <a:latin typeface="Calibri"/>
                  <a:ea typeface="+mn-ea"/>
                  <a:cs typeface="Times New Roman"/>
                </a:rPr>
                <a:t>EML : permet l’interopérabilité des données en écologie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66FF"/>
                  </a:solidFill>
                  <a:effectLst/>
                  <a:uLnTx/>
                  <a:uFillTx/>
                  <a:latin typeface="Calibri"/>
                  <a:ea typeface="+mn-ea"/>
                  <a:cs typeface="Times New Roman"/>
                </a:rPr>
                <a:t>facilite la recherche, interprétation, sélection et exploitation.</a:t>
              </a:r>
            </a:p>
          </p:txBody>
        </p:sp>
        <p:sp>
          <p:nvSpPr>
            <p:cNvPr id="26" name="Flèche droite 16">
              <a:extLst>
                <a:ext uri="{FF2B5EF4-FFF2-40B4-BE49-F238E27FC236}">
                  <a16:creationId xmlns:a16="http://schemas.microsoft.com/office/drawing/2014/main" id="{12C1D17C-0008-4962-9EBC-EFC3A3E4FA94}"/>
                </a:ext>
              </a:extLst>
            </p:cNvPr>
            <p:cNvSpPr/>
            <p:nvPr/>
          </p:nvSpPr>
          <p:spPr>
            <a:xfrm>
              <a:off x="535410" y="6030959"/>
              <a:ext cx="628416" cy="327673"/>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27" name="Image 26">
            <a:extLst>
              <a:ext uri="{FF2B5EF4-FFF2-40B4-BE49-F238E27FC236}">
                <a16:creationId xmlns:a16="http://schemas.microsoft.com/office/drawing/2014/main" id="{0BF96095-F04F-403D-B608-2336A8BCB589}"/>
              </a:ext>
            </a:extLst>
          </p:cNvPr>
          <p:cNvPicPr>
            <a:picLocks noChangeAspect="1"/>
          </p:cNvPicPr>
          <p:nvPr/>
        </p:nvPicPr>
        <p:blipFill>
          <a:blip r:embed="rId8"/>
          <a:stretch>
            <a:fillRect/>
          </a:stretch>
        </p:blipFill>
        <p:spPr>
          <a:xfrm>
            <a:off x="7928148" y="3212976"/>
            <a:ext cx="1180356" cy="1527653"/>
          </a:xfrm>
          <a:prstGeom prst="rect">
            <a:avLst/>
          </a:prstGeom>
        </p:spPr>
      </p:pic>
    </p:spTree>
    <p:extLst>
      <p:ext uri="{BB962C8B-B14F-4D97-AF65-F5344CB8AC3E}">
        <p14:creationId xmlns:p14="http://schemas.microsoft.com/office/powerpoint/2010/main" val="15750340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BC49716-B85C-40B2-ADA7-3E688CAE9912}"/>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1" name="Titre 1">
            <a:extLst>
              <a:ext uri="{FF2B5EF4-FFF2-40B4-BE49-F238E27FC236}">
                <a16:creationId xmlns:a16="http://schemas.microsoft.com/office/drawing/2014/main" id="{49ED78D2-A428-46D2-9F80-E3C0ADBAC665}"/>
              </a:ext>
            </a:extLst>
          </p:cNvPr>
          <p:cNvSpPr txBox="1">
            <a:spLocks/>
          </p:cNvSpPr>
          <p:nvPr/>
        </p:nvSpPr>
        <p:spPr>
          <a:xfrm>
            <a:off x="179512" y="2"/>
            <a:ext cx="8964488"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2.2 Exemple du projet IMPRINT</a:t>
            </a:r>
          </a:p>
        </p:txBody>
      </p:sp>
      <p:pic>
        <p:nvPicPr>
          <p:cNvPr id="17" name="Image 16">
            <a:extLst>
              <a:ext uri="{FF2B5EF4-FFF2-40B4-BE49-F238E27FC236}">
                <a16:creationId xmlns:a16="http://schemas.microsoft.com/office/drawing/2014/main" id="{219E692D-4A6A-4DFD-86A7-25FB37F82D01}"/>
              </a:ext>
            </a:extLst>
          </p:cNvPr>
          <p:cNvPicPr>
            <a:picLocks noChangeAspect="1"/>
          </p:cNvPicPr>
          <p:nvPr/>
        </p:nvPicPr>
        <p:blipFill>
          <a:blip r:embed="rId4"/>
          <a:stretch>
            <a:fillRect/>
          </a:stretch>
        </p:blipFill>
        <p:spPr>
          <a:xfrm>
            <a:off x="7812360" y="44624"/>
            <a:ext cx="1298843" cy="816940"/>
          </a:xfrm>
          <a:prstGeom prst="rect">
            <a:avLst/>
          </a:prstGeom>
          <a:ln>
            <a:solidFill>
              <a:schemeClr val="accent2">
                <a:lumMod val="40000"/>
                <a:lumOff val="60000"/>
              </a:schemeClr>
            </a:solidFill>
          </a:ln>
        </p:spPr>
      </p:pic>
      <p:sp>
        <p:nvSpPr>
          <p:cNvPr id="19" name="ZoneTexte 18">
            <a:extLst>
              <a:ext uri="{FF2B5EF4-FFF2-40B4-BE49-F238E27FC236}">
                <a16:creationId xmlns:a16="http://schemas.microsoft.com/office/drawing/2014/main" id="{0EF5848B-E1A9-450D-8373-DF86816C1FCE}"/>
              </a:ext>
            </a:extLst>
          </p:cNvPr>
          <p:cNvSpPr txBox="1"/>
          <p:nvPr/>
        </p:nvSpPr>
        <p:spPr>
          <a:xfrm>
            <a:off x="539553" y="1554943"/>
            <a:ext cx="8424936" cy="830997"/>
          </a:xfrm>
          <a:prstGeom prst="rect">
            <a:avLst/>
          </a:prstGeom>
          <a:noFill/>
        </p:spPr>
        <p:txBody>
          <a:bodyPr wrap="square" rtlCol="0">
            <a:spAutoFit/>
          </a:bodyPr>
          <a:lstStyle/>
          <a:p>
            <a:pPr marL="342900" lvl="0" indent="-342900">
              <a:buClr>
                <a:srgbClr val="FF66FF"/>
              </a:buClr>
              <a:buFont typeface="Wingdings" panose="05000000000000000000" pitchFamily="2" charset="2"/>
              <a:buChar char="§"/>
              <a:defRPr/>
            </a:pPr>
            <a:r>
              <a:rPr lang="fr-FR" sz="2400" dirty="0">
                <a:solidFill>
                  <a:srgbClr val="CC6600"/>
                </a:solidFill>
                <a:cs typeface="Times New Roman"/>
                <a:sym typeface="Wingdings" panose="05000000000000000000" pitchFamily="2" charset="2"/>
              </a:rPr>
              <a:t>Quelles métadonnées accompagneront les données ?                  				</a:t>
            </a:r>
            <a:r>
              <a:rPr lang="fr-FR" sz="1400" dirty="0">
                <a:solidFill>
                  <a:prstClr val="black"/>
                </a:solidFill>
                <a:sym typeface="Wingdings" panose="05000000000000000000" pitchFamily="2" charset="2"/>
                <a:hlinkClick r:id="rId5"/>
              </a:rPr>
              <a:t>https://dmp.opidor.fr/plans/5082/export.pdf</a:t>
            </a:r>
            <a:r>
              <a:rPr lang="fr-FR" sz="1400" dirty="0">
                <a:solidFill>
                  <a:prstClr val="black"/>
                </a:solidFill>
                <a:sym typeface="Wingdings" panose="05000000000000000000" pitchFamily="2" charset="2"/>
              </a:rPr>
              <a:t> </a:t>
            </a:r>
            <a:endParaRPr kumimoji="0" lang="fr-FR" sz="1400" b="0" i="0" u="none" strike="noStrike" kern="1200" cap="none" spc="0" normalizeH="0" baseline="0" noProof="0" dirty="0">
              <a:ln>
                <a:noFill/>
              </a:ln>
              <a:solidFill>
                <a:prstClr val="black"/>
              </a:solidFill>
              <a:effectLst/>
              <a:uLnTx/>
              <a:uFillTx/>
              <a:ea typeface="+mn-ea"/>
              <a:cs typeface="Arial" panose="020B0604020202020204" pitchFamily="34" charset="0"/>
              <a:sym typeface="Wingdings" panose="05000000000000000000" pitchFamily="2" charset="2"/>
            </a:endParaRPr>
          </a:p>
        </p:txBody>
      </p:sp>
      <p:sp>
        <p:nvSpPr>
          <p:cNvPr id="20" name="ZoneTexte 19">
            <a:extLst>
              <a:ext uri="{FF2B5EF4-FFF2-40B4-BE49-F238E27FC236}">
                <a16:creationId xmlns:a16="http://schemas.microsoft.com/office/drawing/2014/main" id="{77102DB0-1C40-4C56-8EEB-EA460AB1D965}"/>
              </a:ext>
            </a:extLst>
          </p:cNvPr>
          <p:cNvSpPr txBox="1"/>
          <p:nvPr/>
        </p:nvSpPr>
        <p:spPr>
          <a:xfrm>
            <a:off x="917340" y="2699138"/>
            <a:ext cx="7488832" cy="1881990"/>
          </a:xfrm>
          <a:prstGeom prst="rect">
            <a:avLst/>
          </a:prstGeom>
          <a:noFill/>
        </p:spPr>
        <p:txBody>
          <a:bodyPr wrap="square" rtlCol="0">
            <a:spAutoFit/>
          </a:bodyPr>
          <a:lstStyle/>
          <a:p>
            <a:pPr marL="0" lvl="1" algn="just">
              <a:lnSpc>
                <a:spcPct val="150000"/>
              </a:lnSpc>
              <a:spcBef>
                <a:spcPts val="600"/>
              </a:spcBef>
              <a:spcAft>
                <a:spcPts val="600"/>
              </a:spcAft>
              <a:defRPr/>
            </a:pPr>
            <a:r>
              <a:rPr lang="fr-FR" sz="2000" dirty="0">
                <a:solidFill>
                  <a:prstClr val="black"/>
                </a:solidFill>
                <a:latin typeface="Arial" panose="020B0604020202020204" pitchFamily="34" charset="0"/>
                <a:cs typeface="Arial" panose="020B0604020202020204" pitchFamily="34" charset="0"/>
              </a:rPr>
              <a:t>Le standard de métadonnées envisagé est le </a:t>
            </a:r>
            <a:r>
              <a:rPr lang="fr-FR" sz="2000" dirty="0">
                <a:solidFill>
                  <a:srgbClr val="CC6600"/>
                </a:solidFill>
                <a:latin typeface="Arial" panose="020B0604020202020204" pitchFamily="34" charset="0"/>
                <a:cs typeface="Arial" panose="020B0604020202020204" pitchFamily="34" charset="0"/>
              </a:rPr>
              <a:t>standard EML </a:t>
            </a:r>
            <a:r>
              <a:rPr lang="fr-FR" sz="2000" dirty="0">
                <a:solidFill>
                  <a:prstClr val="black"/>
                </a:solidFill>
                <a:latin typeface="Arial" panose="020B0604020202020204" pitchFamily="34" charset="0"/>
                <a:cs typeface="Arial" panose="020B0604020202020204" pitchFamily="34" charset="0"/>
              </a:rPr>
              <a:t>(</a:t>
            </a:r>
            <a:r>
              <a:rPr lang="fr-FR" sz="2000" i="1" dirty="0" err="1">
                <a:solidFill>
                  <a:prstClr val="black"/>
                </a:solidFill>
                <a:latin typeface="Arial" panose="020B0604020202020204" pitchFamily="34" charset="0"/>
                <a:cs typeface="Arial" panose="020B0604020202020204" pitchFamily="34" charset="0"/>
              </a:rPr>
              <a:t>Ecological</a:t>
            </a:r>
            <a:r>
              <a:rPr lang="fr-FR" sz="2000" i="1" dirty="0">
                <a:solidFill>
                  <a:prstClr val="black"/>
                </a:solidFill>
                <a:latin typeface="Arial" panose="020B0604020202020204" pitchFamily="34" charset="0"/>
                <a:cs typeface="Arial" panose="020B0604020202020204" pitchFamily="34" charset="0"/>
              </a:rPr>
              <a:t> </a:t>
            </a:r>
            <a:r>
              <a:rPr lang="fr-FR" sz="2000" i="1" dirty="0" err="1">
                <a:solidFill>
                  <a:prstClr val="black"/>
                </a:solidFill>
                <a:latin typeface="Arial" panose="020B0604020202020204" pitchFamily="34" charset="0"/>
                <a:cs typeface="Arial" panose="020B0604020202020204" pitchFamily="34" charset="0"/>
              </a:rPr>
              <a:t>Matadata</a:t>
            </a:r>
            <a:r>
              <a:rPr lang="fr-FR" sz="2000" i="1" dirty="0">
                <a:solidFill>
                  <a:prstClr val="black"/>
                </a:solidFill>
                <a:latin typeface="Arial" panose="020B0604020202020204" pitchFamily="34" charset="0"/>
                <a:cs typeface="Arial" panose="020B0604020202020204" pitchFamily="34" charset="0"/>
              </a:rPr>
              <a:t> </a:t>
            </a:r>
            <a:r>
              <a:rPr lang="fr-FR" sz="2000" i="1" dirty="0" err="1">
                <a:solidFill>
                  <a:prstClr val="black"/>
                </a:solidFill>
                <a:latin typeface="Arial" panose="020B0604020202020204" pitchFamily="34" charset="0"/>
                <a:cs typeface="Arial" panose="020B0604020202020204" pitchFamily="34" charset="0"/>
              </a:rPr>
              <a:t>Language</a:t>
            </a:r>
            <a:r>
              <a:rPr lang="fr-FR" sz="2000" i="1" dirty="0">
                <a:solidFill>
                  <a:prstClr val="black"/>
                </a:solidFill>
                <a:latin typeface="Arial" panose="020B0604020202020204" pitchFamily="34" charset="0"/>
                <a:cs typeface="Arial" panose="020B0604020202020204" pitchFamily="34" charset="0"/>
              </a:rPr>
              <a:t> </a:t>
            </a:r>
            <a:r>
              <a:rPr lang="fr-FR" sz="2000" dirty="0">
                <a:solidFill>
                  <a:prstClr val="black"/>
                </a:solidFill>
                <a:latin typeface="Arial" panose="020B0604020202020204" pitchFamily="34" charset="0"/>
                <a:cs typeface="Arial" panose="020B0604020202020204" pitchFamily="34" charset="0"/>
              </a:rPr>
              <a:t>:</a:t>
            </a:r>
            <a:r>
              <a:rPr lang="fr-FR" sz="2000" i="1" dirty="0">
                <a:solidFill>
                  <a:prstClr val="black"/>
                </a:solidFill>
                <a:latin typeface="Arial" panose="020B0604020202020204" pitchFamily="34" charset="0"/>
                <a:cs typeface="Arial" panose="020B0604020202020204" pitchFamily="34" charset="0"/>
              </a:rPr>
              <a:t> </a:t>
            </a:r>
            <a:r>
              <a:rPr lang="fr-FR" sz="2000" dirty="0">
                <a:solidFill>
                  <a:prstClr val="black"/>
                </a:solidFill>
                <a:latin typeface="Arial" panose="020B0604020202020204" pitchFamily="34" charset="0"/>
                <a:cs typeface="Arial" panose="020B0604020202020204" pitchFamily="34" charset="0"/>
                <a:hlinkClick r:id="rId6"/>
              </a:rPr>
              <a:t>https://eml.ecoinformatics.org/</a:t>
            </a:r>
            <a:r>
              <a:rPr lang="fr-FR" sz="2000" dirty="0">
                <a:solidFill>
                  <a:prstClr val="black"/>
                </a:solidFill>
                <a:latin typeface="Arial" panose="020B0604020202020204" pitchFamily="34" charset="0"/>
                <a:cs typeface="Arial" panose="020B0604020202020204" pitchFamily="34" charset="0"/>
              </a:rPr>
              <a:t>)</a:t>
            </a:r>
            <a:r>
              <a:rPr lang="fr-FR" sz="2000" dirty="0">
                <a:solidFill>
                  <a:srgbClr val="F79646">
                    <a:lumMod val="75000"/>
                  </a:srgbClr>
                </a:solidFill>
                <a:latin typeface="Arial" panose="020B0604020202020204" pitchFamily="34" charset="0"/>
                <a:cs typeface="Arial" panose="020B0604020202020204" pitchFamily="34" charset="0"/>
              </a:rPr>
              <a:t> </a:t>
            </a:r>
            <a:r>
              <a:rPr lang="fr-FR" sz="2000" dirty="0">
                <a:solidFill>
                  <a:prstClr val="black"/>
                </a:solidFill>
                <a:latin typeface="Arial" panose="020B0604020202020204" pitchFamily="34" charset="0"/>
                <a:cs typeface="Arial" panose="020B0604020202020204" pitchFamily="34" charset="0"/>
              </a:rPr>
              <a:t>avec une implémentation sous le logiciel R grâce au package EML. </a:t>
            </a:r>
          </a:p>
        </p:txBody>
      </p:sp>
    </p:spTree>
    <p:extLst>
      <p:ext uri="{BB962C8B-B14F-4D97-AF65-F5344CB8AC3E}">
        <p14:creationId xmlns:p14="http://schemas.microsoft.com/office/powerpoint/2010/main" val="4074810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89477F1B-BCE9-4425-B03B-6AB2990FC97B}"/>
              </a:ext>
            </a:extLst>
          </p:cNvPr>
          <p:cNvGrpSpPr/>
          <p:nvPr/>
        </p:nvGrpSpPr>
        <p:grpSpPr>
          <a:xfrm>
            <a:off x="323527" y="1080000"/>
            <a:ext cx="8744431" cy="620808"/>
            <a:chOff x="323527" y="1080000"/>
            <a:chExt cx="8744431" cy="620808"/>
          </a:xfrm>
        </p:grpSpPr>
        <p:sp>
          <p:nvSpPr>
            <p:cNvPr id="2" name="ZoneTexte 1"/>
            <p:cNvSpPr txBox="1"/>
            <p:nvPr/>
          </p:nvSpPr>
          <p:spPr>
            <a:xfrm>
              <a:off x="971600" y="1423809"/>
              <a:ext cx="80963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3"/>
                </a:rPr>
                <a:t>https://www.miappe.org/ ; https://github.com/MIAPPE/MIAPPE/tree/master/MIAPPE_Checklist-Data-Model-v1.1</a:t>
              </a:r>
            </a:p>
          </p:txBody>
        </p:sp>
        <p:sp>
          <p:nvSpPr>
            <p:cNvPr id="3" name="Rectangle 2"/>
            <p:cNvSpPr/>
            <p:nvPr/>
          </p:nvSpPr>
          <p:spPr>
            <a:xfrm>
              <a:off x="323527" y="1080000"/>
              <a:ext cx="8656183" cy="430887"/>
            </a:xfrm>
            <a:prstGeom prst="rect">
              <a:avLst/>
            </a:prstGeom>
          </p:spPr>
          <p:txBody>
            <a:bodyPr wrap="square">
              <a:spAutoFit/>
            </a:body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2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Minimum Information </a:t>
              </a:r>
              <a:r>
                <a:rPr kumimoji="0" lang="fr-FR" sz="2200" b="1" i="0" u="none" strike="noStrike" kern="1200" cap="none" spc="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rPr>
                <a:t>About Plant </a:t>
              </a:r>
              <a:r>
                <a:rPr kumimoji="0" lang="fr-FR" sz="2200" b="1" i="0" u="none" strike="noStrike" kern="1200" cap="none" spc="0" normalizeH="0" baseline="0" noProof="0" dirty="0" err="1">
                  <a:ln>
                    <a:noFill/>
                  </a:ln>
                  <a:solidFill>
                    <a:srgbClr val="8064A2">
                      <a:lumMod val="75000"/>
                    </a:srgbClr>
                  </a:solidFill>
                  <a:effectLst/>
                  <a:uLnTx/>
                  <a:uFillTx/>
                  <a:latin typeface="Arial" panose="020B0604020202020204" pitchFamily="34" charset="0"/>
                  <a:ea typeface="+mn-ea"/>
                  <a:cs typeface="Arial" panose="020B0604020202020204" pitchFamily="34" charset="0"/>
                </a:rPr>
                <a:t>Phenotyping</a:t>
              </a:r>
              <a:r>
                <a:rPr kumimoji="0" lang="fr-FR" sz="2200" b="1" i="0" u="none" strike="noStrike" kern="1200" cap="none" spc="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rPr>
                <a:t> </a:t>
              </a:r>
              <a:r>
                <a:rPr kumimoji="0" lang="fr-FR" sz="2200" b="1" i="0" u="none" strike="noStrike" kern="1200" cap="none" spc="0" normalizeH="0" baseline="0" noProof="0" dirty="0" err="1">
                  <a:ln>
                    <a:noFill/>
                  </a:ln>
                  <a:solidFill>
                    <a:srgbClr val="8064A2">
                      <a:lumMod val="75000"/>
                    </a:srgbClr>
                  </a:solidFill>
                  <a:effectLst/>
                  <a:uLnTx/>
                  <a:uFillTx/>
                  <a:latin typeface="Arial" panose="020B0604020202020204" pitchFamily="34" charset="0"/>
                  <a:ea typeface="+mn-ea"/>
                  <a:cs typeface="Arial" panose="020B0604020202020204" pitchFamily="34" charset="0"/>
                </a:rPr>
                <a:t>Experiment</a:t>
              </a:r>
              <a:endParaRPr kumimoji="0" lang="fr-FR" sz="2200" b="0" i="0" u="none" strike="noStrike" kern="1200" cap="none" spc="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endParaRPr>
            </a:p>
          </p:txBody>
        </p:sp>
      </p:grpSp>
      <p:grpSp>
        <p:nvGrpSpPr>
          <p:cNvPr id="10" name="Groupe 9">
            <a:extLst>
              <a:ext uri="{FF2B5EF4-FFF2-40B4-BE49-F238E27FC236}">
                <a16:creationId xmlns:a16="http://schemas.microsoft.com/office/drawing/2014/main" id="{0405FB96-A362-4936-BE43-9222779B985B}"/>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E479B8C4-3CC7-4DB4-BD4D-6A45E3F74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2C2942E9-0D6B-4089-A5F0-8924262245B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Titre 1">
            <a:extLst>
              <a:ext uri="{FF2B5EF4-FFF2-40B4-BE49-F238E27FC236}">
                <a16:creationId xmlns:a16="http://schemas.microsoft.com/office/drawing/2014/main" id="{D11EB417-B441-49A2-9C37-9B126F854395}"/>
              </a:ext>
            </a:extLst>
          </p:cNvPr>
          <p:cNvSpPr txBox="1">
            <a:spLocks/>
          </p:cNvSpPr>
          <p:nvPr/>
        </p:nvSpPr>
        <p:spPr>
          <a:xfrm>
            <a:off x="-180528" y="0"/>
            <a:ext cx="9433048"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a:ln>
                  <a:noFill/>
                </a:ln>
                <a:solidFill>
                  <a:srgbClr val="1FA22E"/>
                </a:solidFill>
                <a:effectLst/>
                <a:uLnTx/>
                <a:uFillTx/>
                <a:latin typeface="Arial" panose="020B0604020202020204" pitchFamily="34" charset="0"/>
                <a:ea typeface="+mj-ea"/>
                <a:cs typeface="Arial" panose="020B0604020202020204" pitchFamily="34" charset="0"/>
              </a:rPr>
              <a:t>MIAPPE: standard phénotypage plantes</a:t>
            </a:r>
          </a:p>
        </p:txBody>
      </p:sp>
      <p:grpSp>
        <p:nvGrpSpPr>
          <p:cNvPr id="9" name="Groupe 8">
            <a:extLst>
              <a:ext uri="{FF2B5EF4-FFF2-40B4-BE49-F238E27FC236}">
                <a16:creationId xmlns:a16="http://schemas.microsoft.com/office/drawing/2014/main" id="{9FF25038-4A37-450D-B153-3B7C3A3E6411}"/>
              </a:ext>
            </a:extLst>
          </p:cNvPr>
          <p:cNvGrpSpPr/>
          <p:nvPr/>
        </p:nvGrpSpPr>
        <p:grpSpPr>
          <a:xfrm>
            <a:off x="323528" y="1657638"/>
            <a:ext cx="8789522" cy="4075618"/>
            <a:chOff x="323528" y="1657638"/>
            <a:chExt cx="8789522" cy="4075618"/>
          </a:xfrm>
        </p:grpSpPr>
        <p:grpSp>
          <p:nvGrpSpPr>
            <p:cNvPr id="15" name="Groupe 14">
              <a:extLst>
                <a:ext uri="{FF2B5EF4-FFF2-40B4-BE49-F238E27FC236}">
                  <a16:creationId xmlns:a16="http://schemas.microsoft.com/office/drawing/2014/main" id="{4956D953-2811-4739-A425-49DFFF3FDED1}"/>
                </a:ext>
              </a:extLst>
            </p:cNvPr>
            <p:cNvGrpSpPr/>
            <p:nvPr/>
          </p:nvGrpSpPr>
          <p:grpSpPr>
            <a:xfrm>
              <a:off x="323528" y="1657638"/>
              <a:ext cx="8455942" cy="4075618"/>
              <a:chOff x="323528" y="1772816"/>
              <a:chExt cx="8455942" cy="4075618"/>
            </a:xfrm>
          </p:grpSpPr>
          <p:sp>
            <p:nvSpPr>
              <p:cNvPr id="7" name="ZoneTexte 6"/>
              <p:cNvSpPr txBox="1"/>
              <p:nvPr/>
            </p:nvSpPr>
            <p:spPr>
              <a:xfrm>
                <a:off x="323528" y="1772816"/>
                <a:ext cx="8352928" cy="100540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200"/>
                  </a:spcBef>
                  <a:spcAft>
                    <a:spcPts val="0"/>
                  </a:spcAft>
                  <a:buClr>
                    <a:srgbClr val="0070C0"/>
                  </a:buClr>
                  <a:buSzTx/>
                  <a:buFont typeface="Wingdings" panose="05000000000000000000" pitchFamily="2" charset="2"/>
                  <a:buChar char="v"/>
                  <a:tabLst/>
                  <a:defRPr/>
                </a:pP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Objet d’étude   </a:t>
                </a:r>
              </a:p>
              <a:p>
                <a:pPr marL="342900" marR="0" lvl="1" indent="0" algn="just" defTabSz="914400" rtl="0" eaLnBrk="1" fontAlgn="auto" latinLnBrk="0" hangingPunct="1">
                  <a:lnSpc>
                    <a:spcPct val="100000"/>
                  </a:lnSpc>
                  <a:spcBef>
                    <a:spcPts val="200"/>
                  </a:spcBef>
                  <a:spcAft>
                    <a:spcPts val="0"/>
                  </a:spcAft>
                  <a:buClr>
                    <a:srgbClr val="0070C0"/>
                  </a:buClr>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Nom organisme, espèce, rang, variété, génotype, âge, étape du cycle de vie, …  </a:t>
                </a:r>
              </a:p>
              <a:p>
                <a:pPr marL="342900" marR="0" lvl="1" indent="0" algn="just" defTabSz="914400" rtl="0" eaLnBrk="1" fontAlgn="auto" latinLnBrk="0" hangingPunct="1">
                  <a:lnSpc>
                    <a:spcPct val="100000"/>
                  </a:lnSpc>
                  <a:spcBef>
                    <a:spcPts val="200"/>
                  </a:spcBef>
                  <a:spcAft>
                    <a:spcPts val="0"/>
                  </a:spcAft>
                  <a:buClr>
                    <a:srgbClr val="0070C0"/>
                  </a:buClr>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Semences: source, préparation, pretraitements, conservation</a:t>
                </a:r>
              </a:p>
            </p:txBody>
          </p:sp>
          <p:sp>
            <p:nvSpPr>
              <p:cNvPr id="8" name="ZoneTexte 7"/>
              <p:cNvSpPr txBox="1"/>
              <p:nvPr/>
            </p:nvSpPr>
            <p:spPr>
              <a:xfrm>
                <a:off x="323528" y="2780928"/>
                <a:ext cx="8455942" cy="306750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200"/>
                  </a:spcBef>
                  <a:spcAft>
                    <a:spcPts val="0"/>
                  </a:spcAft>
                  <a:buClr>
                    <a:srgbClr val="0070C0"/>
                  </a:buClr>
                  <a:buSzTx/>
                  <a:buFont typeface="Wingdings" panose="05000000000000000000" pitchFamily="2" charset="2"/>
                  <a:buChar char="v"/>
                  <a:tabLst/>
                  <a:defRPr/>
                </a:pP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Environnement </a:t>
                </a:r>
              </a:p>
              <a:p>
                <a:pPr marL="342900" marR="0" lvl="0" indent="0" algn="just" defTabSz="914400" rtl="0" eaLnBrk="1" fontAlgn="auto" latinLnBrk="0" hangingPunct="1">
                  <a:lnSpc>
                    <a:spcPct val="100000"/>
                  </a:lnSpc>
                  <a:spcBef>
                    <a:spcPts val="200"/>
                  </a:spcBef>
                  <a:spcAft>
                    <a:spcPts val="0"/>
                  </a:spcAft>
                  <a:buClr>
                    <a:srgbClr val="0070C0"/>
                  </a:buClr>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Culture: phytotrons,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serre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jardin</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expérimental</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champ, </a:t>
                </a:r>
              </a:p>
              <a:p>
                <a:pPr marL="342900" marR="0" lvl="0" indent="0" algn="just" defTabSz="914400" rtl="0" eaLnBrk="1" fontAlgn="auto" latinLnBrk="0" hangingPunct="1">
                  <a:lnSpc>
                    <a:spcPct val="100000"/>
                  </a:lnSpc>
                  <a:spcBef>
                    <a:spcPts val="200"/>
                  </a:spcBef>
                  <a:spcAft>
                    <a:spcPts val="0"/>
                  </a:spcAft>
                  <a:buClr>
                    <a:srgbClr val="0070C0"/>
                  </a:buClr>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Conditions: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climat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eau</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CO2, nutriments,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salinité</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p>
              <a:p>
                <a:pPr marL="342900" marR="0" lvl="0" indent="-342900" algn="just" defTabSz="914400" rtl="0" eaLnBrk="1" fontAlgn="auto" latinLnBrk="0" hangingPunct="1">
                  <a:lnSpc>
                    <a:spcPct val="100000"/>
                  </a:lnSpc>
                  <a:spcBef>
                    <a:spcPts val="600"/>
                  </a:spcBef>
                  <a:spcAft>
                    <a:spcPts val="0"/>
                  </a:spcAft>
                  <a:buClr>
                    <a:srgbClr val="0070C0"/>
                  </a:buClr>
                  <a:buSzTx/>
                  <a:buFont typeface="Wingdings" pitchFamily="2" charset="2"/>
                  <a:buChar char="v"/>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Times New Roman"/>
                  </a:rPr>
                  <a:t>Traitements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  </a:t>
                </a:r>
              </a:p>
              <a:p>
                <a:pPr marL="342900" marR="0" lvl="0" indent="0" algn="just" defTabSz="914400" rtl="0" eaLnBrk="1" fontAlgn="auto" latinLnBrk="0" hangingPunct="1">
                  <a:lnSpc>
                    <a:spcPct val="100000"/>
                  </a:lnSpc>
                  <a:spcBef>
                    <a:spcPts val="200"/>
                  </a:spcBef>
                  <a:spcAft>
                    <a:spcPts val="0"/>
                  </a:spcAft>
                  <a:buClr>
                    <a:srgbClr val="0070C0"/>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Chimiques, T°, maladies, fertilisants, hormones, radiations, pH,…</a:t>
                </a:r>
              </a:p>
              <a:p>
                <a:pPr marL="342900" marR="0" lvl="0" indent="-342900" algn="just" defTabSz="914400" rtl="0" eaLnBrk="1" fontAlgn="auto" latinLnBrk="0" hangingPunct="1">
                  <a:lnSpc>
                    <a:spcPct val="100000"/>
                  </a:lnSpc>
                  <a:spcBef>
                    <a:spcPts val="600"/>
                  </a:spcBef>
                  <a:spcAft>
                    <a:spcPts val="0"/>
                  </a:spcAft>
                  <a:buClr>
                    <a:srgbClr val="0070C0"/>
                  </a:buClr>
                  <a:buSzTx/>
                  <a:buFont typeface="Wingdings" pitchFamily="2" charset="2"/>
                  <a:buChar char="v"/>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échantillonage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0" algn="just" defTabSz="914400" rtl="0" eaLnBrk="1" fontAlgn="auto" latinLnBrk="0" hangingPunct="1">
                  <a:lnSpc>
                    <a:spcPct val="100000"/>
                  </a:lnSpc>
                  <a:spcBef>
                    <a:spcPts val="200"/>
                  </a:spcBef>
                  <a:spcAft>
                    <a:spcPts val="0"/>
                  </a:spcAft>
                  <a:buClr>
                    <a:srgbClr val="0070C0"/>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Organe/produit de la plante, traitement échantillon, T° conservation, …</a:t>
                </a:r>
              </a:p>
              <a:p>
                <a:pPr marL="342900" marR="0" lvl="0" indent="-342900" algn="just" defTabSz="914400" rtl="0" eaLnBrk="1" fontAlgn="auto" latinLnBrk="0" hangingPunct="1">
                  <a:lnSpc>
                    <a:spcPct val="100000"/>
                  </a:lnSpc>
                  <a:spcBef>
                    <a:spcPts val="600"/>
                  </a:spcBef>
                  <a:spcAft>
                    <a:spcPts val="0"/>
                  </a:spcAft>
                  <a:buClr>
                    <a:srgbClr val="0070C0"/>
                  </a:buClr>
                  <a:buSzTx/>
                  <a:buFont typeface="Wingdings" pitchFamily="2" charset="2"/>
                  <a:buChar char="v"/>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Variables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étudiées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0" algn="just" defTabSz="914400" rtl="0" eaLnBrk="1" fontAlgn="auto" latinLnBrk="0" hangingPunct="1">
                  <a:lnSpc>
                    <a:spcPct val="100000"/>
                  </a:lnSpc>
                  <a:spcBef>
                    <a:spcPts val="200"/>
                  </a:spcBef>
                  <a:spcAft>
                    <a:spcPts val="0"/>
                  </a:spcAft>
                  <a:buClr>
                    <a:srgbClr val="0070C0"/>
                  </a:buClr>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Variables phénotypiques et environnementales (trait, méthode, échelle)</a:t>
                </a:r>
              </a:p>
            </p:txBody>
          </p:sp>
        </p:grpSp>
        <p:pic>
          <p:nvPicPr>
            <p:cNvPr id="5" name="Image 4">
              <a:extLst>
                <a:ext uri="{FF2B5EF4-FFF2-40B4-BE49-F238E27FC236}">
                  <a16:creationId xmlns:a16="http://schemas.microsoft.com/office/drawing/2014/main" id="{065C0D0D-5CF0-4694-80B1-62F280E3B524}"/>
                </a:ext>
              </a:extLst>
            </p:cNvPr>
            <p:cNvPicPr>
              <a:picLocks noChangeAspect="1"/>
            </p:cNvPicPr>
            <p:nvPr/>
          </p:nvPicPr>
          <p:blipFill>
            <a:blip r:embed="rId5"/>
            <a:stretch>
              <a:fillRect/>
            </a:stretch>
          </p:blipFill>
          <p:spPr>
            <a:xfrm>
              <a:off x="7156305" y="3275024"/>
              <a:ext cx="1753195" cy="393700"/>
            </a:xfrm>
            <a:prstGeom prst="rect">
              <a:avLst/>
            </a:prstGeom>
          </p:spPr>
        </p:pic>
        <p:pic>
          <p:nvPicPr>
            <p:cNvPr id="6" name="Image 5">
              <a:extLst>
                <a:ext uri="{FF2B5EF4-FFF2-40B4-BE49-F238E27FC236}">
                  <a16:creationId xmlns:a16="http://schemas.microsoft.com/office/drawing/2014/main" id="{866B879A-21E6-477F-8C93-60373137AE6B}"/>
                </a:ext>
              </a:extLst>
            </p:cNvPr>
            <p:cNvPicPr>
              <a:picLocks noChangeAspect="1"/>
            </p:cNvPicPr>
            <p:nvPr/>
          </p:nvPicPr>
          <p:blipFill>
            <a:blip r:embed="rId6"/>
            <a:stretch>
              <a:fillRect/>
            </a:stretch>
          </p:blipFill>
          <p:spPr>
            <a:xfrm>
              <a:off x="6531419" y="2755479"/>
              <a:ext cx="2581631" cy="461665"/>
            </a:xfrm>
            <a:prstGeom prst="rect">
              <a:avLst/>
            </a:prstGeom>
          </p:spPr>
        </p:pic>
      </p:grpSp>
      <p:sp>
        <p:nvSpPr>
          <p:cNvPr id="4" name="Rectangle : coins arrondis 3">
            <a:extLst>
              <a:ext uri="{FF2B5EF4-FFF2-40B4-BE49-F238E27FC236}">
                <a16:creationId xmlns:a16="http://schemas.microsoft.com/office/drawing/2014/main" id="{ABD71CBB-FDA8-4FDD-A7FB-DAA01946DA24}"/>
              </a:ext>
            </a:extLst>
          </p:cNvPr>
          <p:cNvSpPr/>
          <p:nvPr/>
        </p:nvSpPr>
        <p:spPr>
          <a:xfrm>
            <a:off x="3563888" y="1772816"/>
            <a:ext cx="4608512" cy="595861"/>
          </a:xfrm>
          <a:prstGeom prst="roundRect">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 coins arrondis 15">
            <a:extLst>
              <a:ext uri="{FF2B5EF4-FFF2-40B4-BE49-F238E27FC236}">
                <a16:creationId xmlns:a16="http://schemas.microsoft.com/office/drawing/2014/main" id="{F5F8E101-C372-4801-BE76-8B48F7414E61}"/>
              </a:ext>
            </a:extLst>
          </p:cNvPr>
          <p:cNvSpPr/>
          <p:nvPr/>
        </p:nvSpPr>
        <p:spPr>
          <a:xfrm>
            <a:off x="2617651" y="2924945"/>
            <a:ext cx="3290491" cy="461666"/>
          </a:xfrm>
          <a:prstGeom prst="round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 coins arrondis 16">
            <a:extLst>
              <a:ext uri="{FF2B5EF4-FFF2-40B4-BE49-F238E27FC236}">
                <a16:creationId xmlns:a16="http://schemas.microsoft.com/office/drawing/2014/main" id="{32530919-0AE1-4689-8EFE-0B34864C87B9}"/>
              </a:ext>
            </a:extLst>
          </p:cNvPr>
          <p:cNvSpPr/>
          <p:nvPr/>
        </p:nvSpPr>
        <p:spPr>
          <a:xfrm>
            <a:off x="1763688" y="3332716"/>
            <a:ext cx="1296144" cy="39370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 coins arrondis 17">
            <a:extLst>
              <a:ext uri="{FF2B5EF4-FFF2-40B4-BE49-F238E27FC236}">
                <a16:creationId xmlns:a16="http://schemas.microsoft.com/office/drawing/2014/main" id="{568DDDC7-D6A8-42CD-9B70-0011B7C4059C}"/>
              </a:ext>
            </a:extLst>
          </p:cNvPr>
          <p:cNvSpPr/>
          <p:nvPr/>
        </p:nvSpPr>
        <p:spPr>
          <a:xfrm>
            <a:off x="2072525" y="3969382"/>
            <a:ext cx="987308" cy="39370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oupe 21">
            <a:extLst>
              <a:ext uri="{FF2B5EF4-FFF2-40B4-BE49-F238E27FC236}">
                <a16:creationId xmlns:a16="http://schemas.microsoft.com/office/drawing/2014/main" id="{F2A194F5-9EBE-415C-BA1C-BE389E340485}"/>
              </a:ext>
            </a:extLst>
          </p:cNvPr>
          <p:cNvGrpSpPr/>
          <p:nvPr/>
        </p:nvGrpSpPr>
        <p:grpSpPr>
          <a:xfrm>
            <a:off x="755576" y="5733256"/>
            <a:ext cx="7548870" cy="769441"/>
            <a:chOff x="854938" y="5502678"/>
            <a:chExt cx="7548870" cy="769441"/>
          </a:xfrm>
        </p:grpSpPr>
        <p:sp>
          <p:nvSpPr>
            <p:cNvPr id="23" name="ZoneTexte 22">
              <a:extLst>
                <a:ext uri="{FF2B5EF4-FFF2-40B4-BE49-F238E27FC236}">
                  <a16:creationId xmlns:a16="http://schemas.microsoft.com/office/drawing/2014/main" id="{CBEFAEB3-5FB2-4684-862E-32D1F1BBCB31}"/>
                </a:ext>
              </a:extLst>
            </p:cNvPr>
            <p:cNvSpPr txBox="1"/>
            <p:nvPr/>
          </p:nvSpPr>
          <p:spPr>
            <a:xfrm>
              <a:off x="1431002" y="5502678"/>
              <a:ext cx="697280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Calibri"/>
                  <a:ea typeface="+mn-ea"/>
                  <a:cs typeface="+mn-cs"/>
                </a:rPr>
                <a:t>Toutes informations utiles pour bien décrire vos données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Calibri"/>
                  <a:ea typeface="+mn-ea"/>
                  <a:cs typeface="+mn-cs"/>
                </a:rPr>
                <a:t> et produire des données fiables, rigoureuses et de qualité</a:t>
              </a:r>
            </a:p>
          </p:txBody>
        </p:sp>
        <p:sp>
          <p:nvSpPr>
            <p:cNvPr id="24" name="Flèche : droite 23">
              <a:extLst>
                <a:ext uri="{FF2B5EF4-FFF2-40B4-BE49-F238E27FC236}">
                  <a16:creationId xmlns:a16="http://schemas.microsoft.com/office/drawing/2014/main" id="{9E4B795F-8500-43A1-B1E2-D48F5DC38982}"/>
                </a:ext>
              </a:extLst>
            </p:cNvPr>
            <p:cNvSpPr/>
            <p:nvPr/>
          </p:nvSpPr>
          <p:spPr>
            <a:xfrm>
              <a:off x="854938" y="5761075"/>
              <a:ext cx="607023" cy="245659"/>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791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0DBC110-7ABA-4663-A2BF-DAF2FAD73FB2}"/>
              </a:ext>
            </a:extLst>
          </p:cNvPr>
          <p:cNvSpPr txBox="1"/>
          <p:nvPr/>
        </p:nvSpPr>
        <p:spPr>
          <a:xfrm>
            <a:off x="539553" y="2528495"/>
            <a:ext cx="7619802"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Experiment description to give context to the data set </a:t>
            </a:r>
          </a:p>
          <a:p>
            <a:pPr marL="285750" marR="0" lvl="0" indent="-285750" algn="l"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Protocols of all experiments </a:t>
            </a:r>
            <a:r>
              <a:rPr kumimoji="0" lang="en-US" sz="1800" b="0" i="0" u="none" strike="noStrike" kern="1200" cap="none" spc="0" normalizeH="0" baseline="0" noProof="0" dirty="0">
                <a:ln>
                  <a:noFill/>
                </a:ln>
                <a:solidFill>
                  <a:prstClr val="black"/>
                </a:solidFill>
                <a:effectLst/>
                <a:uLnTx/>
                <a:uFillTx/>
                <a:latin typeface="Calibri"/>
                <a:ea typeface="+mn-ea"/>
                <a:cs typeface="+mn-cs"/>
              </a:rPr>
              <a:t>(e.g. nucleic acid extraction, instrumentation, methodologies, alignment algorithms, sequencing library preparation, treatment(s) applied, data processing …) </a:t>
            </a:r>
          </a:p>
          <a:p>
            <a:pPr marL="285750" marR="0" lvl="0" indent="-285750" algn="l"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Sample annotation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(as much details as possible, e.g. organism, tissue, age of the plant, mouse strain, cell type, …)</a:t>
            </a:r>
          </a:p>
          <a:p>
            <a:pPr marL="285750" marR="0" lvl="0" indent="-285750" algn="l"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Sequencing library specification (NGS experiments only)</a:t>
            </a:r>
          </a:p>
          <a:p>
            <a:pPr marL="285750" marR="0" lvl="0" indent="-285750" algn="l" defTabSz="914400" rtl="0" eaLnBrk="1" fontAlgn="auto" latinLnBrk="0" hangingPunct="1">
              <a:lnSpc>
                <a:spcPct val="100000"/>
              </a:lnSpc>
              <a:spcBef>
                <a:spcPts val="600"/>
              </a:spcBef>
              <a:spcAft>
                <a:spcPts val="0"/>
              </a:spcAft>
              <a:buClr>
                <a:srgbClr val="0070C0"/>
              </a:buClr>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Author information (principal investigator of the project)</a:t>
            </a: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ZoneTexte 10">
            <a:extLst>
              <a:ext uri="{FF2B5EF4-FFF2-40B4-BE49-F238E27FC236}">
                <a16:creationId xmlns:a16="http://schemas.microsoft.com/office/drawing/2014/main" id="{D4544984-1E57-428B-937A-C5F1E1FF207B}"/>
              </a:ext>
            </a:extLst>
          </p:cNvPr>
          <p:cNvSpPr txBox="1"/>
          <p:nvPr/>
        </p:nvSpPr>
        <p:spPr>
          <a:xfrm>
            <a:off x="180000" y="1404441"/>
            <a:ext cx="9217024" cy="67710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0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Minimum Information </a:t>
            </a:r>
            <a:r>
              <a:rPr kumimoji="0" lang="fr-FR" sz="1800" b="1" i="0" u="none" strike="noStrike" kern="1200" cap="none" spc="-9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rPr>
              <a:t>About a</a:t>
            </a:r>
            <a:r>
              <a:rPr kumimoji="0" lang="fr-FR" sz="2000" b="1" i="0" u="none" strike="noStrike" kern="1200" cap="none" spc="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rPr>
              <a:t> Next-</a:t>
            </a:r>
            <a:r>
              <a:rPr kumimoji="0" lang="fr-FR" sz="2000" b="1" i="0" u="none" strike="noStrike" kern="1200" cap="none" spc="0" normalizeH="0" baseline="0" noProof="0" dirty="0" err="1">
                <a:ln>
                  <a:noFill/>
                </a:ln>
                <a:solidFill>
                  <a:srgbClr val="8064A2">
                    <a:lumMod val="75000"/>
                  </a:srgbClr>
                </a:solidFill>
                <a:effectLst/>
                <a:uLnTx/>
                <a:uFillTx/>
                <a:latin typeface="Arial" panose="020B0604020202020204" pitchFamily="34" charset="0"/>
                <a:ea typeface="+mn-ea"/>
                <a:cs typeface="Arial" panose="020B0604020202020204" pitchFamily="34" charset="0"/>
              </a:rPr>
              <a:t>generation</a:t>
            </a:r>
            <a:r>
              <a:rPr kumimoji="0" lang="fr-FR" sz="2000" b="1" i="0" u="none" strike="noStrike" kern="1200" cap="none" spc="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rPr>
              <a:t> </a:t>
            </a:r>
            <a:r>
              <a:rPr kumimoji="0" lang="fr-FR" sz="2000" b="1" i="0" u="none" strike="noStrike" kern="1200" cap="none" spc="0" normalizeH="0" baseline="0" noProof="0" dirty="0" err="1">
                <a:ln>
                  <a:noFill/>
                </a:ln>
                <a:solidFill>
                  <a:srgbClr val="8064A2">
                    <a:lumMod val="75000"/>
                  </a:srgbClr>
                </a:solidFill>
                <a:effectLst/>
                <a:uLnTx/>
                <a:uFillTx/>
                <a:latin typeface="Arial" panose="020B0604020202020204" pitchFamily="34" charset="0"/>
                <a:ea typeface="+mn-ea"/>
                <a:cs typeface="Arial" panose="020B0604020202020204" pitchFamily="34" charset="0"/>
              </a:rPr>
              <a:t>Sequencing</a:t>
            </a:r>
            <a:r>
              <a:rPr kumimoji="0" lang="fr-FR" sz="2000" b="1" i="0" u="none" strike="noStrike" kern="1200" cap="none" spc="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rPr>
              <a:t> </a:t>
            </a:r>
            <a:r>
              <a:rPr kumimoji="0" lang="fr-FR" sz="2000" b="1" i="0" u="none" strike="noStrike" kern="1200" cap="none" spc="0" normalizeH="0" baseline="0" noProof="0" dirty="0" err="1">
                <a:ln>
                  <a:noFill/>
                </a:ln>
                <a:solidFill>
                  <a:srgbClr val="8064A2">
                    <a:lumMod val="75000"/>
                  </a:srgbClr>
                </a:solidFill>
                <a:effectLst/>
                <a:uLnTx/>
                <a:uFillTx/>
                <a:latin typeface="Arial" panose="020B0604020202020204" pitchFamily="34" charset="0"/>
                <a:ea typeface="+mn-ea"/>
                <a:cs typeface="Arial" panose="020B0604020202020204" pitchFamily="34" charset="0"/>
              </a:rPr>
              <a:t>Experiment</a:t>
            </a:r>
            <a:r>
              <a:rPr kumimoji="0" lang="fr-FR" sz="2000" b="0" i="0" u="none" strike="noStrike" kern="1200" cap="none" spc="0" normalizeH="0" baseline="0" noProof="0" dirty="0">
                <a:ln>
                  <a:noFill/>
                </a:ln>
                <a:solidFill>
                  <a:srgbClr val="8064A2">
                    <a:lumMod val="75000"/>
                  </a:srgbClr>
                </a:solidFill>
                <a:effectLst/>
                <a:uLnTx/>
                <a:uFillTx/>
                <a:latin typeface="Arial" panose="020B0604020202020204" pitchFamily="34" charset="0"/>
                <a:ea typeface="+mn-ea"/>
                <a:cs typeface="Arial" panose="020B0604020202020204" pitchFamily="34" charset="0"/>
              </a:rPr>
              <a:t>     </a:t>
            </a:r>
          </a:p>
          <a:p>
            <a:pPr marL="914400" marR="0" lvl="2" indent="0" algn="just" defTabSz="914400" rtl="0" eaLnBrk="1" fontAlgn="auto" latinLnBrk="0" hangingPunct="1">
              <a:lnSpc>
                <a:spcPct val="100000"/>
              </a:lnSpc>
              <a:spcBef>
                <a:spcPts val="0"/>
              </a:spcBef>
              <a:spcAft>
                <a:spcPts val="0"/>
              </a:spcAft>
              <a:buClr>
                <a:srgbClr val="7030A0"/>
              </a:buClr>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ZoneTexte 4"/>
          <p:cNvSpPr txBox="1"/>
          <p:nvPr/>
        </p:nvSpPr>
        <p:spPr>
          <a:xfrm>
            <a:off x="5017664" y="1798862"/>
            <a:ext cx="393929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3"/>
              </a:rPr>
              <a:t>https://www.ncbi.nlm.nih.gov/geo/info/seq.html#metadata</a:t>
            </a:r>
            <a:endParaRPr kumimoji="0" lang="fr-FR"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9516" y="3019216"/>
            <a:ext cx="1409618" cy="733001"/>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231" y="3793369"/>
            <a:ext cx="756876" cy="740056"/>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3935" y="2466777"/>
            <a:ext cx="1680479" cy="413576"/>
          </a:xfrm>
          <a:prstGeom prst="rect">
            <a:avLst/>
          </a:prstGeom>
        </p:spPr>
      </p:pic>
      <p:grpSp>
        <p:nvGrpSpPr>
          <p:cNvPr id="10" name="Groupe 9">
            <a:extLst>
              <a:ext uri="{FF2B5EF4-FFF2-40B4-BE49-F238E27FC236}">
                <a16:creationId xmlns:a16="http://schemas.microsoft.com/office/drawing/2014/main" id="{C87047E6-5724-4EC3-AF6E-5BDA2A250CAC}"/>
              </a:ext>
            </a:extLst>
          </p:cNvPr>
          <p:cNvGrpSpPr/>
          <p:nvPr/>
        </p:nvGrpSpPr>
        <p:grpSpPr>
          <a:xfrm>
            <a:off x="844007" y="5661248"/>
            <a:ext cx="7525002" cy="707886"/>
            <a:chOff x="524153" y="5910371"/>
            <a:chExt cx="8541525" cy="707886"/>
          </a:xfrm>
        </p:grpSpPr>
        <p:sp>
          <p:nvSpPr>
            <p:cNvPr id="12" name="ZoneTexte 11">
              <a:extLst>
                <a:ext uri="{FF2B5EF4-FFF2-40B4-BE49-F238E27FC236}">
                  <a16:creationId xmlns:a16="http://schemas.microsoft.com/office/drawing/2014/main" id="{756F2AC0-42E6-498B-A653-299E4EE90712}"/>
                </a:ext>
              </a:extLst>
            </p:cNvPr>
            <p:cNvSpPr txBox="1"/>
            <p:nvPr/>
          </p:nvSpPr>
          <p:spPr>
            <a:xfrm>
              <a:off x="1432830" y="5910371"/>
              <a:ext cx="7632848"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permet le traitement et l’intégration de multiple expériences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ayant des protocoles différents</a:t>
              </a:r>
            </a:p>
          </p:txBody>
        </p:sp>
        <p:sp>
          <p:nvSpPr>
            <p:cNvPr id="13" name="Flèche droite 16">
              <a:extLst>
                <a:ext uri="{FF2B5EF4-FFF2-40B4-BE49-F238E27FC236}">
                  <a16:creationId xmlns:a16="http://schemas.microsoft.com/office/drawing/2014/main" id="{09173E30-AFD8-4664-B907-A6F56F4052AE}"/>
                </a:ext>
              </a:extLst>
            </p:cNvPr>
            <p:cNvSpPr/>
            <p:nvPr/>
          </p:nvSpPr>
          <p:spPr>
            <a:xfrm>
              <a:off x="524153" y="6021998"/>
              <a:ext cx="776672" cy="48463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7" name="ZoneTexte 6">
            <a:extLst>
              <a:ext uri="{FF2B5EF4-FFF2-40B4-BE49-F238E27FC236}">
                <a16:creationId xmlns:a16="http://schemas.microsoft.com/office/drawing/2014/main" id="{457E5EF3-9350-49CA-BBE7-5D792BD03594}"/>
              </a:ext>
            </a:extLst>
          </p:cNvPr>
          <p:cNvSpPr txBox="1"/>
          <p:nvPr/>
        </p:nvSpPr>
        <p:spPr>
          <a:xfrm>
            <a:off x="395536" y="2060848"/>
            <a:ext cx="41356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66FF"/>
                </a:solidFill>
                <a:effectLst/>
                <a:uLnTx/>
                <a:uFillTx/>
                <a:latin typeface="Calibri"/>
                <a:ea typeface="+mn-ea"/>
                <a:cs typeface="+mn-cs"/>
              </a:rPr>
              <a:t>5 éléments descriptifs obligatoires : </a:t>
            </a:r>
          </a:p>
        </p:txBody>
      </p:sp>
      <p:grpSp>
        <p:nvGrpSpPr>
          <p:cNvPr id="16" name="Groupe 15">
            <a:extLst>
              <a:ext uri="{FF2B5EF4-FFF2-40B4-BE49-F238E27FC236}">
                <a16:creationId xmlns:a16="http://schemas.microsoft.com/office/drawing/2014/main" id="{46EBC563-D64D-4A7E-9689-D44BA146554D}"/>
              </a:ext>
            </a:extLst>
          </p:cNvPr>
          <p:cNvGrpSpPr/>
          <p:nvPr/>
        </p:nvGrpSpPr>
        <p:grpSpPr>
          <a:xfrm>
            <a:off x="5938" y="6464300"/>
            <a:ext cx="9120556" cy="435904"/>
            <a:chOff x="5938" y="6464300"/>
            <a:chExt cx="9120556" cy="435904"/>
          </a:xfrm>
        </p:grpSpPr>
        <p:pic>
          <p:nvPicPr>
            <p:cNvPr id="18" name="Image 17">
              <a:extLst>
                <a:ext uri="{FF2B5EF4-FFF2-40B4-BE49-F238E27FC236}">
                  <a16:creationId xmlns:a16="http://schemas.microsoft.com/office/drawing/2014/main" id="{42383B8E-7F2D-41CF-8DDD-FF072E5A7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9" name="Espace réservé du numéro de diapositive 4">
              <a:extLst>
                <a:ext uri="{FF2B5EF4-FFF2-40B4-BE49-F238E27FC236}">
                  <a16:creationId xmlns:a16="http://schemas.microsoft.com/office/drawing/2014/main" id="{CF34CEC5-02F0-4FD2-9703-69BAA5D38D6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Image 2">
            <a:extLst>
              <a:ext uri="{FF2B5EF4-FFF2-40B4-BE49-F238E27FC236}">
                <a16:creationId xmlns:a16="http://schemas.microsoft.com/office/drawing/2014/main" id="{EE89C4CF-6EE8-418C-9690-573E39CF7EBC}"/>
              </a:ext>
            </a:extLst>
          </p:cNvPr>
          <p:cNvPicPr>
            <a:picLocks noChangeAspect="1"/>
          </p:cNvPicPr>
          <p:nvPr/>
        </p:nvPicPr>
        <p:blipFill>
          <a:blip r:embed="rId8"/>
          <a:stretch>
            <a:fillRect/>
          </a:stretch>
        </p:blipFill>
        <p:spPr>
          <a:xfrm>
            <a:off x="7333935" y="4737367"/>
            <a:ext cx="1623025" cy="636269"/>
          </a:xfrm>
          <a:prstGeom prst="rect">
            <a:avLst/>
          </a:prstGeom>
        </p:spPr>
      </p:pic>
      <p:sp>
        <p:nvSpPr>
          <p:cNvPr id="20" name="Titre 1">
            <a:extLst>
              <a:ext uri="{FF2B5EF4-FFF2-40B4-BE49-F238E27FC236}">
                <a16:creationId xmlns:a16="http://schemas.microsoft.com/office/drawing/2014/main" id="{69CBEA62-E286-4A4F-A417-D6AA7E083761}"/>
              </a:ext>
            </a:extLst>
          </p:cNvPr>
          <p:cNvSpPr txBox="1">
            <a:spLocks/>
          </p:cNvSpPr>
          <p:nvPr/>
        </p:nvSpPr>
        <p:spPr>
          <a:xfrm>
            <a:off x="35496" y="2"/>
            <a:ext cx="925256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a:ln>
                  <a:noFill/>
                </a:ln>
                <a:solidFill>
                  <a:srgbClr val="1FA22E"/>
                </a:solidFill>
                <a:effectLst/>
                <a:uLnTx/>
                <a:uFillTx/>
                <a:latin typeface="Arial"/>
                <a:ea typeface="+mj-ea"/>
                <a:cs typeface="+mj-cs"/>
              </a:rPr>
              <a:t>MINSEQE: standard pour séquençage haut-débit</a:t>
            </a:r>
          </a:p>
        </p:txBody>
      </p:sp>
    </p:spTree>
    <p:extLst>
      <p:ext uri="{BB962C8B-B14F-4D97-AF65-F5344CB8AC3E}">
        <p14:creationId xmlns:p14="http://schemas.microsoft.com/office/powerpoint/2010/main" val="3068679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DC10101F-570E-48F8-B699-1B4C4AE64B88}"/>
              </a:ext>
            </a:extLst>
          </p:cNvPr>
          <p:cNvGrpSpPr/>
          <p:nvPr/>
        </p:nvGrpSpPr>
        <p:grpSpPr>
          <a:xfrm>
            <a:off x="3496808" y="2120067"/>
            <a:ext cx="2853168" cy="1656184"/>
            <a:chOff x="6228184" y="1981029"/>
            <a:chExt cx="2853168" cy="1656184"/>
          </a:xfrm>
        </p:grpSpPr>
        <p:grpSp>
          <p:nvGrpSpPr>
            <p:cNvPr id="16" name="Groupe 15">
              <a:extLst>
                <a:ext uri="{FF2B5EF4-FFF2-40B4-BE49-F238E27FC236}">
                  <a16:creationId xmlns:a16="http://schemas.microsoft.com/office/drawing/2014/main" id="{B8578793-2D23-4838-AD41-CF13C3C61B96}"/>
                </a:ext>
              </a:extLst>
            </p:cNvPr>
            <p:cNvGrpSpPr/>
            <p:nvPr/>
          </p:nvGrpSpPr>
          <p:grpSpPr>
            <a:xfrm>
              <a:off x="6697670" y="1981029"/>
              <a:ext cx="1834770" cy="1465857"/>
              <a:chOff x="6697670" y="1981029"/>
              <a:chExt cx="1834770" cy="1465857"/>
            </a:xfrm>
          </p:grpSpPr>
          <p:sp>
            <p:nvSpPr>
              <p:cNvPr id="23" name="ZoneTexte 22"/>
              <p:cNvSpPr txBox="1"/>
              <p:nvPr/>
            </p:nvSpPr>
            <p:spPr>
              <a:xfrm>
                <a:off x="6701972" y="1981029"/>
                <a:ext cx="1768598"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fr-FR" sz="1200" dirty="0">
                    <a:solidFill>
                      <a:prstClr val="black"/>
                    </a:solidFill>
                    <a:latin typeface="Calibri" panose="020F0502020204030204" pitchFamily="34" charset="0"/>
                  </a:rPr>
                  <a:t>Research Data Alliance</a:t>
                </a:r>
              </a:p>
            </p:txBody>
          </p:sp>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670" y="2258028"/>
                <a:ext cx="1834770" cy="1188858"/>
              </a:xfrm>
              <a:prstGeom prst="rect">
                <a:avLst/>
              </a:prstGeom>
            </p:spPr>
          </p:pic>
        </p:grpSp>
        <p:sp>
          <p:nvSpPr>
            <p:cNvPr id="25" name="Rectangle 24"/>
            <p:cNvSpPr/>
            <p:nvPr/>
          </p:nvSpPr>
          <p:spPr>
            <a:xfrm>
              <a:off x="6228184" y="3383297"/>
              <a:ext cx="2853168" cy="253916"/>
            </a:xfrm>
            <a:prstGeom prst="rect">
              <a:avLst/>
            </a:prstGeom>
          </p:spPr>
          <p:txBody>
            <a:bodyPr wrap="square">
              <a:spAutoFit/>
            </a:bodyPr>
            <a:lstStyle/>
            <a:p>
              <a:pPr fontAlgn="auto">
                <a:spcBef>
                  <a:spcPts val="0"/>
                </a:spcBef>
                <a:spcAft>
                  <a:spcPts val="0"/>
                </a:spcAft>
              </a:pPr>
              <a:r>
                <a:rPr lang="fr-FR" sz="1050" dirty="0">
                  <a:solidFill>
                    <a:prstClr val="black"/>
                  </a:solidFill>
                  <a:latin typeface="Calibri" panose="020F0502020204030204" pitchFamily="34" charset="0"/>
                  <a:hlinkClick r:id="rId4"/>
                </a:rPr>
                <a:t>http://rd-alliance.github.io/metadata-directory/</a:t>
              </a:r>
            </a:p>
          </p:txBody>
        </p:sp>
      </p:grpSp>
      <p:grpSp>
        <p:nvGrpSpPr>
          <p:cNvPr id="7" name="Groupe 6">
            <a:extLst>
              <a:ext uri="{FF2B5EF4-FFF2-40B4-BE49-F238E27FC236}">
                <a16:creationId xmlns:a16="http://schemas.microsoft.com/office/drawing/2014/main" id="{DB70A776-8C87-4735-8238-74A5D9070FF1}"/>
              </a:ext>
            </a:extLst>
          </p:cNvPr>
          <p:cNvGrpSpPr/>
          <p:nvPr/>
        </p:nvGrpSpPr>
        <p:grpSpPr>
          <a:xfrm>
            <a:off x="323528" y="2178880"/>
            <a:ext cx="3134974" cy="2497437"/>
            <a:chOff x="2399528" y="2227692"/>
            <a:chExt cx="3134974" cy="2497437"/>
          </a:xfrm>
        </p:grpSpPr>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048" y="2227692"/>
              <a:ext cx="3097139" cy="790142"/>
            </a:xfrm>
            <a:prstGeom prst="rect">
              <a:avLst/>
            </a:prstGeom>
            <a:ln>
              <a:solidFill>
                <a:schemeClr val="accent6">
                  <a:lumMod val="75000"/>
                </a:schemeClr>
              </a:solidFill>
            </a:ln>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9528" y="2878840"/>
              <a:ext cx="3100001" cy="1562720"/>
            </a:xfrm>
            <a:prstGeom prst="rect">
              <a:avLst/>
            </a:prstGeom>
            <a:ln>
              <a:solidFill>
                <a:schemeClr val="accent6">
                  <a:lumMod val="75000"/>
                </a:schemeClr>
              </a:solidFill>
            </a:ln>
          </p:spPr>
        </p:pic>
        <p:sp>
          <p:nvSpPr>
            <p:cNvPr id="21" name="Rectangle 20"/>
            <p:cNvSpPr/>
            <p:nvPr/>
          </p:nvSpPr>
          <p:spPr>
            <a:xfrm>
              <a:off x="2411760" y="4471213"/>
              <a:ext cx="3122742" cy="253916"/>
            </a:xfrm>
            <a:prstGeom prst="rect">
              <a:avLst/>
            </a:prstGeom>
          </p:spPr>
          <p:txBody>
            <a:bodyPr wrap="square">
              <a:spAutoFit/>
            </a:bodyPr>
            <a:lstStyle/>
            <a:p>
              <a:pPr fontAlgn="auto">
                <a:spcBef>
                  <a:spcPts val="0"/>
                </a:spcBef>
                <a:spcAft>
                  <a:spcPts val="0"/>
                </a:spcAft>
              </a:pPr>
              <a:r>
                <a:rPr lang="fr-FR" sz="1050" dirty="0">
                  <a:solidFill>
                    <a:prstClr val="black"/>
                  </a:solidFill>
                  <a:latin typeface="Calibri" panose="020F0502020204030204" pitchFamily="34" charset="0"/>
                  <a:hlinkClick r:id="rId7"/>
                </a:rPr>
                <a:t>http://www.dcc.ac.uk/resources/metadata-standards</a:t>
              </a:r>
              <a:endParaRPr lang="fr-FR" sz="1050" dirty="0">
                <a:solidFill>
                  <a:prstClr val="black"/>
                </a:solidFill>
                <a:latin typeface="Calibri" panose="020F0502020204030204" pitchFamily="34" charset="0"/>
              </a:endParaRPr>
            </a:p>
          </p:txBody>
        </p:sp>
        <p:sp>
          <p:nvSpPr>
            <p:cNvPr id="22" name="ZoneTexte 21"/>
            <p:cNvSpPr txBox="1"/>
            <p:nvPr/>
          </p:nvSpPr>
          <p:spPr>
            <a:xfrm>
              <a:off x="3520743" y="2454749"/>
              <a:ext cx="183477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fr-FR" sz="1400" dirty="0">
                  <a:solidFill>
                    <a:prstClr val="black"/>
                  </a:solidFill>
                  <a:latin typeface="Calibri" panose="020F0502020204030204" pitchFamily="34" charset="0"/>
                </a:rPr>
                <a:t>Digital Curation Centre </a:t>
              </a:r>
            </a:p>
          </p:txBody>
        </p:sp>
      </p:grpSp>
      <p:grpSp>
        <p:nvGrpSpPr>
          <p:cNvPr id="8" name="Groupe 7">
            <a:extLst>
              <a:ext uri="{FF2B5EF4-FFF2-40B4-BE49-F238E27FC236}">
                <a16:creationId xmlns:a16="http://schemas.microsoft.com/office/drawing/2014/main" id="{D6B847FA-3E1A-4FF1-8B94-37FB6974AC79}"/>
              </a:ext>
            </a:extLst>
          </p:cNvPr>
          <p:cNvGrpSpPr/>
          <p:nvPr/>
        </p:nvGrpSpPr>
        <p:grpSpPr>
          <a:xfrm>
            <a:off x="6505341" y="2284112"/>
            <a:ext cx="2077727" cy="881246"/>
            <a:chOff x="532223" y="2290339"/>
            <a:chExt cx="1973125" cy="665263"/>
          </a:xfrm>
        </p:grpSpPr>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23" y="2290339"/>
              <a:ext cx="1973125" cy="444850"/>
            </a:xfrm>
            <a:prstGeom prst="rect">
              <a:avLst/>
            </a:prstGeom>
            <a:ln>
              <a:solidFill>
                <a:schemeClr val="tx1"/>
              </a:solidFill>
            </a:ln>
          </p:spPr>
        </p:pic>
        <p:sp>
          <p:nvSpPr>
            <p:cNvPr id="5" name="ZoneTexte 4"/>
            <p:cNvSpPr txBox="1"/>
            <p:nvPr/>
          </p:nvSpPr>
          <p:spPr>
            <a:xfrm>
              <a:off x="727508" y="2763918"/>
              <a:ext cx="1381031" cy="191684"/>
            </a:xfrm>
            <a:prstGeom prst="rect">
              <a:avLst/>
            </a:prstGeom>
            <a:noFill/>
          </p:spPr>
          <p:txBody>
            <a:bodyPr wrap="none" rtlCol="0">
              <a:spAutoFit/>
            </a:bodyPr>
            <a:lstStyle/>
            <a:p>
              <a:r>
                <a:rPr lang="fr-FR" sz="1050" u="sng" dirty="0">
                  <a:latin typeface="Calibri" panose="020F0502020204030204" pitchFamily="34" charset="0"/>
                  <a:hlinkClick r:id="rId9"/>
                </a:rPr>
                <a:t>https://fairsharing.org/</a:t>
              </a:r>
              <a:endParaRPr lang="fr-FR" sz="1050" dirty="0">
                <a:latin typeface="Calibri" panose="020F0502020204030204" pitchFamily="34" charset="0"/>
              </a:endParaRPr>
            </a:p>
          </p:txBody>
        </p:sp>
      </p:grpSp>
      <p:grpSp>
        <p:nvGrpSpPr>
          <p:cNvPr id="4" name="Groupe 3"/>
          <p:cNvGrpSpPr/>
          <p:nvPr/>
        </p:nvGrpSpPr>
        <p:grpSpPr>
          <a:xfrm>
            <a:off x="6477609" y="3824611"/>
            <a:ext cx="2601994" cy="1195579"/>
            <a:chOff x="408609" y="3532936"/>
            <a:chExt cx="2601994" cy="1195579"/>
          </a:xfrm>
        </p:grpSpPr>
        <p:pic>
          <p:nvPicPr>
            <p:cNvPr id="2" name="Imag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183" y="3532936"/>
              <a:ext cx="1986998" cy="1043077"/>
            </a:xfrm>
            <a:prstGeom prst="rect">
              <a:avLst/>
            </a:prstGeom>
          </p:spPr>
        </p:pic>
        <p:sp>
          <p:nvSpPr>
            <p:cNvPr id="3" name="Rectangle 2"/>
            <p:cNvSpPr/>
            <p:nvPr/>
          </p:nvSpPr>
          <p:spPr>
            <a:xfrm>
              <a:off x="408609" y="4474599"/>
              <a:ext cx="2601994" cy="253916"/>
            </a:xfrm>
            <a:prstGeom prst="rect">
              <a:avLst/>
            </a:prstGeom>
          </p:spPr>
          <p:txBody>
            <a:bodyPr wrap="none">
              <a:spAutoFit/>
            </a:bodyPr>
            <a:lstStyle/>
            <a:p>
              <a:r>
                <a:rPr lang="fr-FR" sz="1050" dirty="0">
                  <a:hlinkClick r:id="rId11"/>
                </a:rPr>
                <a:t>https://www.elixir-europe.org/communities</a:t>
              </a:r>
              <a:endParaRPr lang="fr-FR" dirty="0"/>
            </a:p>
          </p:txBody>
        </p:sp>
      </p:grpSp>
      <p:sp>
        <p:nvSpPr>
          <p:cNvPr id="9" name="ZoneTexte 8"/>
          <p:cNvSpPr txBox="1"/>
          <p:nvPr/>
        </p:nvSpPr>
        <p:spPr>
          <a:xfrm>
            <a:off x="3685649" y="5038920"/>
            <a:ext cx="2475486" cy="276999"/>
          </a:xfrm>
          <a:prstGeom prst="rect">
            <a:avLst/>
          </a:prstGeom>
          <a:noFill/>
        </p:spPr>
        <p:txBody>
          <a:bodyPr wrap="none" rtlCol="0">
            <a:spAutoFit/>
          </a:bodyPr>
          <a:lstStyle/>
          <a:p>
            <a:r>
              <a:rPr lang="fr-FR" sz="1200" dirty="0">
                <a:hlinkClick r:id="rId12"/>
              </a:rPr>
              <a:t>https://www.iso.org/fr/home.html</a:t>
            </a:r>
            <a:r>
              <a:rPr lang="fr-FR" sz="1200" dirty="0"/>
              <a:t> </a:t>
            </a:r>
          </a:p>
        </p:txBody>
      </p:sp>
      <p:pic>
        <p:nvPicPr>
          <p:cNvPr id="15" name="Imag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57395" y="3861048"/>
            <a:ext cx="962159" cy="1133633"/>
          </a:xfrm>
          <a:prstGeom prst="rect">
            <a:avLst/>
          </a:prstGeom>
        </p:spPr>
      </p:pic>
      <p:sp>
        <p:nvSpPr>
          <p:cNvPr id="31" name="Titre 1">
            <a:extLst>
              <a:ext uri="{FF2B5EF4-FFF2-40B4-BE49-F238E27FC236}">
                <a16:creationId xmlns:a16="http://schemas.microsoft.com/office/drawing/2014/main" id="{C89AC4E3-2A37-4AB9-9144-AE9EE67C3770}"/>
              </a:ext>
            </a:extLst>
          </p:cNvPr>
          <p:cNvSpPr txBox="1">
            <a:spLocks/>
          </p:cNvSpPr>
          <p:nvPr/>
        </p:nvSpPr>
        <p:spPr>
          <a:xfrm>
            <a:off x="35496" y="2"/>
            <a:ext cx="925256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Guides </a:t>
            </a:r>
            <a:r>
              <a:rPr lang="fr-FR" sz="3200" dirty="0"/>
              <a:t>de </a:t>
            </a:r>
            <a:r>
              <a:rPr lang="fr-FR" sz="4200" dirty="0"/>
              <a:t>standards </a:t>
            </a:r>
            <a:r>
              <a:rPr lang="fr-FR" sz="3200" dirty="0"/>
              <a:t>de </a:t>
            </a:r>
            <a:r>
              <a:rPr lang="fr-FR" sz="4200" dirty="0"/>
              <a:t>métadonnées</a:t>
            </a:r>
          </a:p>
        </p:txBody>
      </p:sp>
      <p:pic>
        <p:nvPicPr>
          <p:cNvPr id="32" name="Image 31">
            <a:extLst>
              <a:ext uri="{FF2B5EF4-FFF2-40B4-BE49-F238E27FC236}">
                <a16:creationId xmlns:a16="http://schemas.microsoft.com/office/drawing/2014/main" id="{396C2398-F9DF-48D0-95E1-C4C439EA445D}"/>
              </a:ext>
            </a:extLst>
          </p:cNvPr>
          <p:cNvPicPr>
            <a:picLocks noChangeAspect="1"/>
          </p:cNvPicPr>
          <p:nvPr/>
        </p:nvPicPr>
        <p:blipFill>
          <a:blip r:embed="rId14"/>
          <a:stretch>
            <a:fillRect/>
          </a:stretch>
        </p:blipFill>
        <p:spPr>
          <a:xfrm>
            <a:off x="8172530" y="6445161"/>
            <a:ext cx="917761" cy="323302"/>
          </a:xfrm>
          <a:prstGeom prst="rect">
            <a:avLst/>
          </a:prstGeom>
        </p:spPr>
      </p:pic>
      <p:sp>
        <p:nvSpPr>
          <p:cNvPr id="6" name="Rectangle 5">
            <a:extLst>
              <a:ext uri="{FF2B5EF4-FFF2-40B4-BE49-F238E27FC236}">
                <a16:creationId xmlns:a16="http://schemas.microsoft.com/office/drawing/2014/main" id="{7220A8A5-4CC2-4633-A197-35343283AD4E}"/>
              </a:ext>
            </a:extLst>
          </p:cNvPr>
          <p:cNvSpPr/>
          <p:nvPr/>
        </p:nvSpPr>
        <p:spPr>
          <a:xfrm>
            <a:off x="540000" y="1080000"/>
            <a:ext cx="8181817" cy="830997"/>
          </a:xfrm>
          <a:prstGeom prst="rect">
            <a:avLst/>
          </a:prstGeom>
        </p:spPr>
        <p:txBody>
          <a:bodyPr wrap="square">
            <a:spAutoFit/>
          </a:bodyPr>
          <a:lstStyle/>
          <a:p>
            <a:pPr marL="342900" indent="-342900" algn="just">
              <a:spcBef>
                <a:spcPts val="600"/>
              </a:spcBef>
              <a:buFont typeface="Wingdings" panose="05000000000000000000" pitchFamily="2" charset="2"/>
              <a:buChar char="Ø"/>
              <a:defRPr/>
            </a:pPr>
            <a:r>
              <a:rPr lang="fr-FR" sz="2400" dirty="0">
                <a:solidFill>
                  <a:srgbClr val="0066FF"/>
                </a:solidFill>
                <a:cs typeface="Times New Roman"/>
              </a:rPr>
              <a:t>La pratique de sa communauté est le meilleur guide</a:t>
            </a:r>
            <a:br>
              <a:rPr lang="fr-FR" sz="2400" dirty="0">
                <a:solidFill>
                  <a:srgbClr val="0066FF"/>
                </a:solidFill>
                <a:cs typeface="Times New Roman"/>
              </a:rPr>
            </a:br>
            <a:r>
              <a:rPr lang="fr-FR" sz="2400" dirty="0">
                <a:solidFill>
                  <a:srgbClr val="0066FF"/>
                </a:solidFill>
                <a:cs typeface="Times New Roman"/>
              </a:rPr>
              <a:t>mais des guides existent</a:t>
            </a:r>
          </a:p>
        </p:txBody>
      </p:sp>
    </p:spTree>
    <p:extLst>
      <p:ext uri="{BB962C8B-B14F-4D97-AF65-F5344CB8AC3E}">
        <p14:creationId xmlns:p14="http://schemas.microsoft.com/office/powerpoint/2010/main" val="247998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5A156FBB-2289-4660-B482-42C352B4C876}"/>
              </a:ext>
            </a:extLst>
          </p:cNvPr>
          <p:cNvSpPr txBox="1">
            <a:spLocks/>
          </p:cNvSpPr>
          <p:nvPr/>
        </p:nvSpPr>
        <p:spPr>
          <a:xfrm>
            <a:off x="-72008" y="2"/>
            <a:ext cx="9468544"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a:ln>
                  <a:noFill/>
                </a:ln>
                <a:solidFill>
                  <a:srgbClr val="1FA22E"/>
                </a:solidFill>
                <a:effectLst/>
                <a:uLnTx/>
                <a:uFillTx/>
                <a:latin typeface="Arial"/>
                <a:ea typeface="+mj-ea"/>
                <a:cs typeface="+mj-cs"/>
              </a:rPr>
              <a:t>Science ouverte : dynamique mondiale</a:t>
            </a:r>
          </a:p>
        </p:txBody>
      </p:sp>
      <p:pic>
        <p:nvPicPr>
          <p:cNvPr id="24" name="Image 23">
            <a:extLst>
              <a:ext uri="{FF2B5EF4-FFF2-40B4-BE49-F238E27FC236}">
                <a16:creationId xmlns:a16="http://schemas.microsoft.com/office/drawing/2014/main" id="{8BC5310E-1B9C-4525-84B5-72DFE632676F}"/>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8" name="ZoneTexte 17">
            <a:extLst>
              <a:ext uri="{FF2B5EF4-FFF2-40B4-BE49-F238E27FC236}">
                <a16:creationId xmlns:a16="http://schemas.microsoft.com/office/drawing/2014/main" id="{22D5AE70-4A89-4ECA-AE53-70E5979C4C08}"/>
              </a:ext>
            </a:extLst>
          </p:cNvPr>
          <p:cNvSpPr txBox="1"/>
          <p:nvPr/>
        </p:nvSpPr>
        <p:spPr>
          <a:xfrm>
            <a:off x="540000" y="2276872"/>
            <a:ext cx="6408264" cy="144655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sym typeface="Wingdings" panose="05000000000000000000" pitchFamily="2" charset="2"/>
              </a:rPr>
              <a:t>Pour que tous les pays puissent avoir librement accès </a:t>
            </a:r>
            <a:r>
              <a:rPr kumimoji="0" lang="fr-FR" sz="22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aux connaissances, données, codes, méthodes, réactifs, …pour faire face aux grands défis planétaires</a:t>
            </a:r>
          </a:p>
        </p:txBody>
      </p:sp>
      <p:sp>
        <p:nvSpPr>
          <p:cNvPr id="21" name="ZoneTexte 20">
            <a:extLst>
              <a:ext uri="{FF2B5EF4-FFF2-40B4-BE49-F238E27FC236}">
                <a16:creationId xmlns:a16="http://schemas.microsoft.com/office/drawing/2014/main" id="{FFD19F92-2C97-48A2-AE31-D86B12D458AB}"/>
              </a:ext>
            </a:extLst>
          </p:cNvPr>
          <p:cNvSpPr txBox="1"/>
          <p:nvPr/>
        </p:nvSpPr>
        <p:spPr>
          <a:xfrm>
            <a:off x="540000" y="3789040"/>
            <a:ext cx="8442075"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Enjeux: </a:t>
            </a:r>
            <a:r>
              <a:rPr kumimoji="0" lang="fr-FR" sz="22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sym typeface="Wingdings" panose="05000000000000000000" pitchFamily="2" charset="2"/>
              </a:rPr>
              <a:t>reproductibilité et transparence de la recherche, intégrité scientifique</a:t>
            </a:r>
            <a:r>
              <a:rPr kumimoji="0" lang="fr-FR" sz="22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et </a:t>
            </a:r>
            <a:r>
              <a:rPr kumimoji="0" lang="fr-FR" sz="22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sym typeface="Wingdings" panose="05000000000000000000" pitchFamily="2" charset="2"/>
              </a:rPr>
              <a:t>confiance </a:t>
            </a:r>
            <a:r>
              <a:rPr kumimoji="0" lang="fr-FR" sz="22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des citoyens dans la science.</a:t>
            </a:r>
          </a:p>
        </p:txBody>
      </p:sp>
      <p:grpSp>
        <p:nvGrpSpPr>
          <p:cNvPr id="2" name="Groupe 1">
            <a:extLst>
              <a:ext uri="{FF2B5EF4-FFF2-40B4-BE49-F238E27FC236}">
                <a16:creationId xmlns:a16="http://schemas.microsoft.com/office/drawing/2014/main" id="{4B2B8B26-25E4-4875-8C63-EB672DEFC694}"/>
              </a:ext>
            </a:extLst>
          </p:cNvPr>
          <p:cNvGrpSpPr/>
          <p:nvPr/>
        </p:nvGrpSpPr>
        <p:grpSpPr>
          <a:xfrm>
            <a:off x="540000" y="1080000"/>
            <a:ext cx="8442075" cy="2597410"/>
            <a:chOff x="540000" y="1080000"/>
            <a:chExt cx="8442075" cy="2597410"/>
          </a:xfrm>
        </p:grpSpPr>
        <p:sp>
          <p:nvSpPr>
            <p:cNvPr id="13" name="ZoneTexte 12"/>
            <p:cNvSpPr txBox="1"/>
            <p:nvPr/>
          </p:nvSpPr>
          <p:spPr>
            <a:xfrm>
              <a:off x="540000" y="1080000"/>
              <a:ext cx="8311370" cy="11079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D</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iffuser les résultats et matériaux de recherche, </a:t>
              </a:r>
              <a:r>
                <a:rPr kumimoji="0" lang="fr-FR" sz="22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rPr>
                <a:t>sans obstacles technique, juridique, géographique ou commercial</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 et idéalement </a:t>
              </a:r>
              <a:r>
                <a:rPr kumimoji="0" lang="fr-FR" sz="22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rPr>
                <a:t>sans aucun délai.</a:t>
              </a:r>
              <a:r>
                <a:rPr kumimoji="0" lang="fr-FR" sz="2200" b="0" i="0" u="none" strike="noStrike" kern="1200" cap="none" spc="0" normalizeH="0" baseline="0" noProof="0" dirty="0">
                  <a:ln>
                    <a:noFill/>
                  </a:ln>
                  <a:solidFill>
                    <a:prstClr val="black"/>
                  </a:solidFill>
                  <a:effectLst/>
                  <a:uLnTx/>
                  <a:uFillTx/>
                  <a:latin typeface="Arial"/>
                  <a:ea typeface="+mn-ea"/>
                  <a:cs typeface="Times New Roman"/>
                </a:rPr>
                <a:t>  </a:t>
              </a:r>
              <a:endParaRPr kumimoji="0" lang="fr-FR" sz="2200" b="0" i="1"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pic>
          <p:nvPicPr>
            <p:cNvPr id="15" name="Image 14">
              <a:extLst>
                <a:ext uri="{FF2B5EF4-FFF2-40B4-BE49-F238E27FC236}">
                  <a16:creationId xmlns:a16="http://schemas.microsoft.com/office/drawing/2014/main" id="{52986809-A729-4BBD-A5F3-5B515C77D20A}"/>
                </a:ext>
              </a:extLst>
            </p:cNvPr>
            <p:cNvPicPr>
              <a:picLocks noChangeAspect="1"/>
            </p:cNvPicPr>
            <p:nvPr/>
          </p:nvPicPr>
          <p:blipFill>
            <a:blip r:embed="rId4"/>
            <a:stretch>
              <a:fillRect/>
            </a:stretch>
          </p:blipFill>
          <p:spPr>
            <a:xfrm>
              <a:off x="7092280" y="2223932"/>
              <a:ext cx="1010044" cy="1453478"/>
            </a:xfrm>
            <a:prstGeom prst="rect">
              <a:avLst/>
            </a:prstGeom>
            <a:ln>
              <a:solidFill>
                <a:schemeClr val="tx1"/>
              </a:solidFill>
            </a:ln>
          </p:spPr>
        </p:pic>
        <p:pic>
          <p:nvPicPr>
            <p:cNvPr id="16" name="Image 15">
              <a:extLst>
                <a:ext uri="{FF2B5EF4-FFF2-40B4-BE49-F238E27FC236}">
                  <a16:creationId xmlns:a16="http://schemas.microsoft.com/office/drawing/2014/main" id="{F93F242C-0AF7-4ED3-93A6-115C14E93219}"/>
                </a:ext>
              </a:extLst>
            </p:cNvPr>
            <p:cNvPicPr>
              <a:picLocks noChangeAspect="1"/>
            </p:cNvPicPr>
            <p:nvPr/>
          </p:nvPicPr>
          <p:blipFill>
            <a:blip r:embed="rId5"/>
            <a:stretch>
              <a:fillRect/>
            </a:stretch>
          </p:blipFill>
          <p:spPr>
            <a:xfrm>
              <a:off x="7972031" y="1824270"/>
              <a:ext cx="1010044" cy="1453478"/>
            </a:xfrm>
            <a:prstGeom prst="rect">
              <a:avLst/>
            </a:prstGeom>
            <a:ln>
              <a:solidFill>
                <a:schemeClr val="tx1"/>
              </a:solidFill>
            </a:ln>
          </p:spPr>
        </p:pic>
      </p:grpSp>
      <p:sp>
        <p:nvSpPr>
          <p:cNvPr id="10" name="ZoneTexte 9">
            <a:extLst>
              <a:ext uri="{FF2B5EF4-FFF2-40B4-BE49-F238E27FC236}">
                <a16:creationId xmlns:a16="http://schemas.microsoft.com/office/drawing/2014/main" id="{03F07E29-B92E-46C0-902F-C71BB5B73BCE}"/>
              </a:ext>
            </a:extLst>
          </p:cNvPr>
          <p:cNvSpPr txBox="1"/>
          <p:nvPr/>
        </p:nvSpPr>
        <p:spPr>
          <a:xfrm>
            <a:off x="1420702" y="4365104"/>
            <a:ext cx="6768304" cy="2024449"/>
          </a:xfrm>
          <a:prstGeom prst="horizontalScroll">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just" defTabSz="9144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en-US" sz="2000" b="0" i="1"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Research data that are FAIR and open have the potential to boost impact, quality, efficiency, transparency, and integrity of R&amp;I ”</a:t>
            </a:r>
          </a:p>
          <a:p>
            <a:pPr marL="0" marR="0" lvl="0" indent="0" algn="just" defTabSz="914400" rtl="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hlinkClick r:id="rId6"/>
              </a:rPr>
              <a:t>Lund Declaration on </a:t>
            </a:r>
            <a:r>
              <a:rPr kumimoji="0" lang="en-US" sz="1400" b="0" i="1" u="none" strike="noStrike" kern="1200" cap="none" spc="0" normalizeH="0" baseline="0" noProof="0" dirty="0" err="1">
                <a:ln>
                  <a:noFill/>
                </a:ln>
                <a:solidFill>
                  <a:prstClr val="black"/>
                </a:solidFill>
                <a:effectLst/>
                <a:uLnTx/>
                <a:uFillTx/>
                <a:latin typeface="Arial"/>
                <a:ea typeface="+mn-ea"/>
                <a:cs typeface="Times New Roman"/>
                <a:sym typeface="Wingdings" panose="05000000000000000000" pitchFamily="2" charset="2"/>
                <a:hlinkClick r:id="rId6"/>
              </a:rPr>
              <a:t>Maximising</a:t>
            </a:r>
            <a:r>
              <a:rPr kumimoji="0" lang="en-US" sz="1400" b="0" i="1"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hlinkClick r:id="rId6"/>
              </a:rPr>
              <a:t> the Benefits of Research Data</a:t>
            </a:r>
            <a:r>
              <a:rPr kumimoji="0" lang="en-US" sz="1400" b="0" i="1"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a:t>
            </a:r>
            <a:r>
              <a:rPr kumimoji="0" lang="fr-FR" sz="1400" b="0" i="1"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Conseil de l'Union européenne. </a:t>
            </a:r>
            <a:r>
              <a:rPr kumimoji="0" lang="en-US" sz="1400" b="0" i="1" u="none" strike="noStrike" kern="1200" cap="none" spc="0" normalizeH="0" baseline="0" noProof="0" dirty="0" err="1">
                <a:ln>
                  <a:noFill/>
                </a:ln>
                <a:solidFill>
                  <a:prstClr val="black"/>
                </a:solidFill>
                <a:effectLst/>
                <a:uLnTx/>
                <a:uFillTx/>
                <a:latin typeface="Arial"/>
                <a:ea typeface="+mn-ea"/>
                <a:cs typeface="Times New Roman"/>
                <a:sym typeface="Wingdings" panose="05000000000000000000" pitchFamily="2" charset="2"/>
              </a:rPr>
              <a:t>Juin</a:t>
            </a:r>
            <a:r>
              <a:rPr kumimoji="0" lang="en-US" sz="1400" b="0" i="1"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2023</a:t>
            </a:r>
            <a:endParaRPr kumimoji="0" lang="fr-FR" sz="1400" b="0" i="1"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endParaRPr>
          </a:p>
        </p:txBody>
      </p:sp>
    </p:spTree>
    <p:extLst>
      <p:ext uri="{BB962C8B-B14F-4D97-AF65-F5344CB8AC3E}">
        <p14:creationId xmlns:p14="http://schemas.microsoft.com/office/powerpoint/2010/main" val="16198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2AACA468-1A7B-4AA4-A89E-D9BE8DFF6435}"/>
              </a:ext>
            </a:extLst>
          </p:cNvPr>
          <p:cNvGrpSpPr/>
          <p:nvPr/>
        </p:nvGrpSpPr>
        <p:grpSpPr>
          <a:xfrm>
            <a:off x="5938" y="6464300"/>
            <a:ext cx="9120556" cy="435904"/>
            <a:chOff x="5938" y="6464300"/>
            <a:chExt cx="9120556" cy="435904"/>
          </a:xfrm>
        </p:grpSpPr>
        <p:pic>
          <p:nvPicPr>
            <p:cNvPr id="38" name="Image 37">
              <a:extLst>
                <a:ext uri="{FF2B5EF4-FFF2-40B4-BE49-F238E27FC236}">
                  <a16:creationId xmlns:a16="http://schemas.microsoft.com/office/drawing/2014/main" id="{EB51AADD-9F16-44C1-85F0-1EBF54F9F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9" name="Espace réservé du numéro de diapositive 4">
              <a:extLst>
                <a:ext uri="{FF2B5EF4-FFF2-40B4-BE49-F238E27FC236}">
                  <a16:creationId xmlns:a16="http://schemas.microsoft.com/office/drawing/2014/main" id="{A710373D-D594-45C1-9048-92E8870EFE7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8" name="ZoneTexte 27">
            <a:extLst>
              <a:ext uri="{FF2B5EF4-FFF2-40B4-BE49-F238E27FC236}">
                <a16:creationId xmlns:a16="http://schemas.microsoft.com/office/drawing/2014/main" id="{6B89199B-9DA7-42F5-BBE5-4ECBC7A5BFE8}"/>
              </a:ext>
            </a:extLst>
          </p:cNvPr>
          <p:cNvSpPr txBox="1"/>
          <p:nvPr/>
        </p:nvSpPr>
        <p:spPr>
          <a:xfrm>
            <a:off x="504749" y="1988840"/>
            <a:ext cx="8387731" cy="3682483"/>
          </a:xfrm>
          <a:prstGeom prst="rect">
            <a:avLst/>
          </a:prstGeom>
          <a:noFill/>
        </p:spPr>
        <p:txBody>
          <a:bodyPr wrap="square" rtlCol="0">
            <a:spAutoFit/>
          </a:bodyPr>
          <a:lstStyle/>
          <a:p>
            <a:pPr lvl="0" algn="just">
              <a:lnSpc>
                <a:spcPct val="114000"/>
              </a:lnSpc>
              <a:spcBef>
                <a:spcPts val="600"/>
              </a:spcBef>
              <a:spcAft>
                <a:spcPts val="600"/>
              </a:spcAft>
              <a:defRPr/>
            </a:pPr>
            <a:r>
              <a:rPr lang="en-US" sz="2000" dirty="0">
                <a:latin typeface="Arial" panose="020B0604020202020204" pitchFamily="34" charset="0"/>
                <a:cs typeface="Arial" panose="020B0604020202020204" pitchFamily="34" charset="0"/>
              </a:rPr>
              <a:t>The PIE News research team is not able at the present moment to specify (the content of) all the data that will be collected.</a:t>
            </a:r>
          </a:p>
          <a:p>
            <a:pPr lvl="0" algn="just">
              <a:lnSpc>
                <a:spcPct val="114000"/>
              </a:lnSpc>
              <a:spcBef>
                <a:spcPts val="600"/>
              </a:spcBef>
              <a:spcAft>
                <a:spcPts val="600"/>
              </a:spcAft>
              <a:defRPr/>
            </a:pPr>
            <a:r>
              <a:rPr lang="en-US" sz="2000" dirty="0">
                <a:latin typeface="Arial" panose="020B0604020202020204" pitchFamily="34" charset="0"/>
                <a:cs typeface="Arial" panose="020B0604020202020204" pitchFamily="34" charset="0"/>
              </a:rPr>
              <a:t>Given the interdisciplinary nature of the PIE News project,</a:t>
            </a:r>
          </a:p>
          <a:p>
            <a:pPr lvl="0" algn="just">
              <a:lnSpc>
                <a:spcPct val="114000"/>
              </a:lnSpc>
              <a:spcBef>
                <a:spcPts val="600"/>
              </a:spcBef>
              <a:spcAft>
                <a:spcPts val="600"/>
              </a:spcAft>
              <a:defRPr/>
            </a:pPr>
            <a:r>
              <a:rPr lang="en-US" sz="2000" dirty="0">
                <a:latin typeface="Arial" panose="020B0604020202020204" pitchFamily="34" charset="0"/>
                <a:cs typeface="Arial" panose="020B0604020202020204" pitchFamily="34" charset="0"/>
              </a:rPr>
              <a:t>the research team aims at choosing the standard of metadata that is more suitable for each discipline simultaneously to improve interoperability and make data finding easier. </a:t>
            </a:r>
          </a:p>
          <a:p>
            <a:pPr lvl="0" algn="just">
              <a:lnSpc>
                <a:spcPct val="114000"/>
              </a:lnSpc>
              <a:spcBef>
                <a:spcPts val="600"/>
              </a:spcBef>
              <a:spcAft>
                <a:spcPts val="600"/>
              </a:spcAft>
              <a:defRPr/>
            </a:pPr>
            <a:r>
              <a:rPr lang="en-US" sz="2000" dirty="0">
                <a:latin typeface="Arial" panose="020B0604020202020204" pitchFamily="34" charset="0"/>
                <a:cs typeface="Arial" panose="020B0604020202020204" pitchFamily="34" charset="0"/>
              </a:rPr>
              <a:t>The research team </a:t>
            </a:r>
            <a:r>
              <a:rPr lang="en-US" sz="2000" b="1" dirty="0">
                <a:latin typeface="Arial" panose="020B0604020202020204" pitchFamily="34" charset="0"/>
                <a:cs typeface="Arial" panose="020B0604020202020204" pitchFamily="34" charset="0"/>
              </a:rPr>
              <a:t>expects to define the standard of metadata when more information will be gathered about the data </a:t>
            </a:r>
            <a:r>
              <a:rPr lang="en-US" sz="2000" dirty="0">
                <a:latin typeface="Arial" panose="020B0604020202020204" pitchFamily="34" charset="0"/>
                <a:cs typeface="Arial" panose="020B0604020202020204" pitchFamily="34" charset="0"/>
              </a:rPr>
              <a:t>that are needed, for example after the preliminary analysis of EUS survey data.</a:t>
            </a:r>
            <a:endParaRPr lang="fr-FR" sz="2000" dirty="0">
              <a:latin typeface="Arial" panose="020B060402020202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B7CAC12E-35D4-4B21-8DA3-E638D5588121}"/>
              </a:ext>
            </a:extLst>
          </p:cNvPr>
          <p:cNvSpPr txBox="1"/>
          <p:nvPr/>
        </p:nvSpPr>
        <p:spPr>
          <a:xfrm>
            <a:off x="3953355" y="5785519"/>
            <a:ext cx="3979359" cy="307777"/>
          </a:xfrm>
          <a:prstGeom prst="rect">
            <a:avLst/>
          </a:prstGeom>
          <a:noFill/>
        </p:spPr>
        <p:txBody>
          <a:bodyPr wrap="none" rtlCol="0">
            <a:spAutoFit/>
          </a:bodyPr>
          <a:lstStyle/>
          <a:p>
            <a:pPr lvl="0">
              <a:defRPr/>
            </a:pPr>
            <a:r>
              <a:rPr lang="fr-FR" sz="1400" dirty="0">
                <a:solidFill>
                  <a:prstClr val="black"/>
                </a:solidFill>
                <a:hlinkClick r:id="rId4"/>
              </a:rPr>
              <a:t>https://cordis.europa.eu/project/id/687922/results</a:t>
            </a:r>
            <a:r>
              <a:rPr lang="fr-FR" sz="1400" dirty="0">
                <a:solidFill>
                  <a:prstClr val="black"/>
                </a:solidFill>
              </a:rPr>
              <a:t> </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itre 1">
            <a:extLst>
              <a:ext uri="{FF2B5EF4-FFF2-40B4-BE49-F238E27FC236}">
                <a16:creationId xmlns:a16="http://schemas.microsoft.com/office/drawing/2014/main" id="{0F466CED-FFA0-4F99-B1A2-7E4A138A3694}"/>
              </a:ext>
            </a:extLst>
          </p:cNvPr>
          <p:cNvSpPr txBox="1">
            <a:spLocks/>
          </p:cNvSpPr>
          <p:nvPr/>
        </p:nvSpPr>
        <p:spPr>
          <a:xfrm>
            <a:off x="0" y="2"/>
            <a:ext cx="9144000"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2.2 Exemple du projet PIE News</a:t>
            </a:r>
            <a:endParaRPr lang="fr-FR" sz="3600" dirty="0">
              <a:solidFill>
                <a:srgbClr val="C00000"/>
              </a:solidFill>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6EC49111-6466-474E-B9F7-42FE285FC3D4}"/>
              </a:ext>
            </a:extLst>
          </p:cNvPr>
          <p:cNvPicPr>
            <a:picLocks noChangeAspect="1"/>
          </p:cNvPicPr>
          <p:nvPr/>
        </p:nvPicPr>
        <p:blipFill>
          <a:blip r:embed="rId5"/>
          <a:stretch>
            <a:fillRect/>
          </a:stretch>
        </p:blipFill>
        <p:spPr>
          <a:xfrm>
            <a:off x="7812360" y="44624"/>
            <a:ext cx="1298843" cy="816940"/>
          </a:xfrm>
          <a:prstGeom prst="rect">
            <a:avLst/>
          </a:prstGeom>
          <a:ln>
            <a:solidFill>
              <a:schemeClr val="accent2">
                <a:lumMod val="40000"/>
                <a:lumOff val="60000"/>
              </a:schemeClr>
            </a:solidFill>
          </a:ln>
        </p:spPr>
      </p:pic>
      <p:sp>
        <p:nvSpPr>
          <p:cNvPr id="15" name="ZoneTexte 14">
            <a:extLst>
              <a:ext uri="{FF2B5EF4-FFF2-40B4-BE49-F238E27FC236}">
                <a16:creationId xmlns:a16="http://schemas.microsoft.com/office/drawing/2014/main" id="{6199E6D2-D2B3-42D8-A438-DE6FCA13EDE6}"/>
              </a:ext>
            </a:extLst>
          </p:cNvPr>
          <p:cNvSpPr txBox="1"/>
          <p:nvPr/>
        </p:nvSpPr>
        <p:spPr>
          <a:xfrm>
            <a:off x="540000" y="1080000"/>
            <a:ext cx="8208464"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spcAft>
                <a:spcPts val="0"/>
              </a:spcAft>
              <a:buClr>
                <a:srgbClr val="0066FF"/>
              </a:buClr>
              <a:buFont typeface="Wingdings" panose="05000000000000000000" pitchFamily="2" charset="2"/>
              <a:buChar char="§"/>
              <a:defRPr/>
            </a:pPr>
            <a:r>
              <a:rPr lang="fr-FR" sz="2400" dirty="0">
                <a:solidFill>
                  <a:srgbClr val="0066FF"/>
                </a:solidFill>
                <a:latin typeface="Arial" panose="020B0604020202020204" pitchFamily="34" charset="0"/>
                <a:cs typeface="Arial" panose="020B0604020202020204" pitchFamily="34" charset="0"/>
              </a:rPr>
              <a:t>Si les standards de métadonnées scientifiques ne sont pas identifiés en début de projet</a:t>
            </a:r>
          </a:p>
        </p:txBody>
      </p:sp>
    </p:spTree>
    <p:extLst>
      <p:ext uri="{BB962C8B-B14F-4D97-AF65-F5344CB8AC3E}">
        <p14:creationId xmlns:p14="http://schemas.microsoft.com/office/powerpoint/2010/main" val="1133938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7359CD-6A44-4E25-8030-C6FA327C3B89}"/>
              </a:ext>
            </a:extLst>
          </p:cNvPr>
          <p:cNvSpPr/>
          <p:nvPr/>
        </p:nvSpPr>
        <p:spPr>
          <a:xfrm>
            <a:off x="540001" y="1080000"/>
            <a:ext cx="8352480" cy="830997"/>
          </a:xfrm>
          <a:prstGeom prst="rect">
            <a:avLst/>
          </a:prstGeom>
        </p:spPr>
        <p:txBody>
          <a:bodyPr wrap="square">
            <a:spAutoFit/>
          </a:bodyPr>
          <a:lstStyle/>
          <a:p>
            <a:pPr marL="342900" marR="0" indent="-342900" algn="just" defTabSz="457200" fontAlgn="auto">
              <a:lnSpc>
                <a:spcPct val="100000"/>
              </a:lnSpc>
              <a:spcBef>
                <a:spcPts val="600"/>
              </a:spcBef>
              <a:buClr>
                <a:srgbClr val="0066FF"/>
              </a:buClr>
              <a:buSzTx/>
              <a:buFont typeface="Wingdings" panose="05000000000000000000" pitchFamily="2" charset="2"/>
              <a:buChar char="§"/>
              <a:tabLst/>
              <a:defRPr/>
            </a:pPr>
            <a:r>
              <a:rPr lang="fr-FR" sz="2400" dirty="0">
                <a:solidFill>
                  <a:srgbClr val="0066FF"/>
                </a:solidFill>
                <a:latin typeface="Arial" panose="020B0604020202020204" pitchFamily="34" charset="0"/>
                <a:cs typeface="Arial" panose="020B0604020202020204" pitchFamily="34" charset="0"/>
              </a:rPr>
              <a:t>Si aucun standard n’existe: expliquez dans le PGD quelles seront les métadonnées utilisées</a:t>
            </a:r>
          </a:p>
        </p:txBody>
      </p:sp>
      <p:grpSp>
        <p:nvGrpSpPr>
          <p:cNvPr id="34" name="Groupe 33">
            <a:extLst>
              <a:ext uri="{FF2B5EF4-FFF2-40B4-BE49-F238E27FC236}">
                <a16:creationId xmlns:a16="http://schemas.microsoft.com/office/drawing/2014/main" id="{2AACA468-1A7B-4AA4-A89E-D9BE8DFF6435}"/>
              </a:ext>
            </a:extLst>
          </p:cNvPr>
          <p:cNvGrpSpPr/>
          <p:nvPr/>
        </p:nvGrpSpPr>
        <p:grpSpPr>
          <a:xfrm>
            <a:off x="5938" y="6464300"/>
            <a:ext cx="9120556" cy="435904"/>
            <a:chOff x="5938" y="6464300"/>
            <a:chExt cx="9120556" cy="435904"/>
          </a:xfrm>
        </p:grpSpPr>
        <p:pic>
          <p:nvPicPr>
            <p:cNvPr id="38" name="Image 37">
              <a:extLst>
                <a:ext uri="{FF2B5EF4-FFF2-40B4-BE49-F238E27FC236}">
                  <a16:creationId xmlns:a16="http://schemas.microsoft.com/office/drawing/2014/main" id="{EB51AADD-9F16-44C1-85F0-1EBF54F9F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9" name="Espace réservé du numéro de diapositive 4">
              <a:extLst>
                <a:ext uri="{FF2B5EF4-FFF2-40B4-BE49-F238E27FC236}">
                  <a16:creationId xmlns:a16="http://schemas.microsoft.com/office/drawing/2014/main" id="{A710373D-D594-45C1-9048-92E8870EFE7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e 11">
            <a:extLst>
              <a:ext uri="{FF2B5EF4-FFF2-40B4-BE49-F238E27FC236}">
                <a16:creationId xmlns:a16="http://schemas.microsoft.com/office/drawing/2014/main" id="{53B0C5DB-EB14-4CF8-82D4-C345F410C415}"/>
              </a:ext>
            </a:extLst>
          </p:cNvPr>
          <p:cNvGrpSpPr/>
          <p:nvPr/>
        </p:nvGrpSpPr>
        <p:grpSpPr>
          <a:xfrm>
            <a:off x="504749" y="1988840"/>
            <a:ext cx="8387731" cy="2345199"/>
            <a:chOff x="504749" y="2060848"/>
            <a:chExt cx="8387731" cy="2345199"/>
          </a:xfrm>
        </p:grpSpPr>
        <p:sp>
          <p:nvSpPr>
            <p:cNvPr id="28" name="ZoneTexte 27">
              <a:extLst>
                <a:ext uri="{FF2B5EF4-FFF2-40B4-BE49-F238E27FC236}">
                  <a16:creationId xmlns:a16="http://schemas.microsoft.com/office/drawing/2014/main" id="{6B89199B-9DA7-42F5-BBE5-4ECBC7A5BFE8}"/>
                </a:ext>
              </a:extLst>
            </p:cNvPr>
            <p:cNvSpPr txBox="1"/>
            <p:nvPr/>
          </p:nvSpPr>
          <p:spPr>
            <a:xfrm>
              <a:off x="504749" y="2420888"/>
              <a:ext cx="8387731" cy="19851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Les métadonnées correspondront :</a:t>
              </a:r>
            </a:p>
            <a:p>
              <a:pPr marL="342900" marR="0" lvl="0" indent="-342900" algn="just" defTabSz="914400" rtl="0" eaLnBrk="1" fontAlgn="auto" latinLnBrk="0" hangingPunct="1">
                <a:lnSpc>
                  <a:spcPct val="100000"/>
                </a:lnSpc>
                <a:spcBef>
                  <a:spcPts val="600"/>
                </a:spcBef>
                <a:spcAft>
                  <a:spcPts val="0"/>
                </a:spcAft>
                <a:buClrTx/>
                <a:buSzTx/>
                <a:buFontTx/>
                <a:buChar char="-"/>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au matériel végétal </a:t>
              </a:r>
              <a:r>
                <a:rPr kumimoji="0" lang="fr-FR" b="0" i="0" u="none"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(génotypes utilisés, rang foliaire, conditions de culture et homogénéité des réplicas biologiques),</a:t>
              </a:r>
            </a:p>
            <a:p>
              <a:pPr marL="342900" marR="0" lvl="0" indent="-342900" algn="just" defTabSz="914400" rtl="0" eaLnBrk="1" fontAlgn="auto" latinLnBrk="0" hangingPunct="1">
                <a:lnSpc>
                  <a:spcPct val="100000"/>
                </a:lnSpc>
                <a:spcBef>
                  <a:spcPts val="600"/>
                </a:spcBef>
                <a:spcAft>
                  <a:spcPts val="0"/>
                </a:spcAft>
                <a:buClrTx/>
                <a:buSzTx/>
                <a:buFontTx/>
                <a:buChar char="-"/>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protocoles </a:t>
              </a:r>
              <a:r>
                <a:rPr kumimoji="0" lang="fr-FR"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wet-lab</a:t>
              </a: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fr-FR" dirty="0">
                  <a:solidFill>
                    <a:srgbClr val="F79646">
                      <a:lumMod val="75000"/>
                    </a:srgbClr>
                  </a:solidFill>
                  <a:latin typeface="Arial" panose="020B0604020202020204" pitchFamily="34" charset="0"/>
                  <a:cs typeface="Arial" panose="020B0604020202020204" pitchFamily="34" charset="0"/>
                </a:rPr>
                <a:t>(kits, conditions expérimentales, composition des réactifs),</a:t>
              </a:r>
            </a:p>
            <a:p>
              <a:pPr marL="342900" marR="0" lvl="0" indent="-342900" algn="just" defTabSz="914400" rtl="0" eaLnBrk="1" fontAlgn="auto" latinLnBrk="0" hangingPunct="1">
                <a:lnSpc>
                  <a:spcPct val="100000"/>
                </a:lnSpc>
                <a:spcBef>
                  <a:spcPts val="600"/>
                </a:spcBef>
                <a:spcAft>
                  <a:spcPts val="0"/>
                </a:spcAft>
                <a:buClrTx/>
                <a:buSzTx/>
                <a:buFontTx/>
                <a:buChar char="-"/>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protocoles d’analyse des données </a:t>
              </a:r>
              <a:r>
                <a:rPr lang="fr-FR" dirty="0">
                  <a:solidFill>
                    <a:srgbClr val="F79646">
                      <a:lumMod val="75000"/>
                    </a:srgbClr>
                  </a:solidFill>
                  <a:latin typeface="Arial" panose="020B0604020202020204" pitchFamily="34" charset="0"/>
                  <a:cs typeface="Arial" panose="020B0604020202020204" pitchFamily="34" charset="0"/>
                </a:rPr>
                <a:t>(outils, versions, workflows, options utilisées).</a:t>
              </a:r>
            </a:p>
          </p:txBody>
        </p:sp>
        <p:sp>
          <p:nvSpPr>
            <p:cNvPr id="29" name="ZoneTexte 28">
              <a:extLst>
                <a:ext uri="{FF2B5EF4-FFF2-40B4-BE49-F238E27FC236}">
                  <a16:creationId xmlns:a16="http://schemas.microsoft.com/office/drawing/2014/main" id="{B7CAC12E-35D4-4B21-8DA3-E638D5588121}"/>
                </a:ext>
              </a:extLst>
            </p:cNvPr>
            <p:cNvSpPr txBox="1"/>
            <p:nvPr/>
          </p:nvSpPr>
          <p:spPr>
            <a:xfrm>
              <a:off x="539552" y="2060848"/>
              <a:ext cx="57885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PGD du projet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STIRRER: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https://dmp.opidor.fr/public_plans</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6" name="Groupe 5">
            <a:extLst>
              <a:ext uri="{FF2B5EF4-FFF2-40B4-BE49-F238E27FC236}">
                <a16:creationId xmlns:a16="http://schemas.microsoft.com/office/drawing/2014/main" id="{8124EBA1-96F2-48B1-9E2E-F085A0C31832}"/>
              </a:ext>
            </a:extLst>
          </p:cNvPr>
          <p:cNvGrpSpPr/>
          <p:nvPr/>
        </p:nvGrpSpPr>
        <p:grpSpPr>
          <a:xfrm>
            <a:off x="539552" y="4437112"/>
            <a:ext cx="8424935" cy="1629488"/>
            <a:chOff x="539553" y="4541058"/>
            <a:chExt cx="8424935" cy="1629488"/>
          </a:xfrm>
        </p:grpSpPr>
        <p:sp>
          <p:nvSpPr>
            <p:cNvPr id="31" name="ZoneTexte 30">
              <a:extLst>
                <a:ext uri="{FF2B5EF4-FFF2-40B4-BE49-F238E27FC236}">
                  <a16:creationId xmlns:a16="http://schemas.microsoft.com/office/drawing/2014/main" id="{CADA30A5-B7DF-4658-A221-B048EED223F2}"/>
                </a:ext>
              </a:extLst>
            </p:cNvPr>
            <p:cNvSpPr txBox="1"/>
            <p:nvPr/>
          </p:nvSpPr>
          <p:spPr>
            <a:xfrm>
              <a:off x="539553" y="4541058"/>
              <a:ext cx="820891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PGD du projet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OPTIMA: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rPr>
                <a:t>http://optima-h2020.eu/wp-content/uploads/2019/11/Deliverable-8.2-Data-Management-Plan-Support-Pack.pdf</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2" name="ZoneTexte 31">
              <a:extLst>
                <a:ext uri="{FF2B5EF4-FFF2-40B4-BE49-F238E27FC236}">
                  <a16:creationId xmlns:a16="http://schemas.microsoft.com/office/drawing/2014/main" id="{B1F4AEB9-324D-4F69-B3DC-F348DE9D7D0C}"/>
                </a:ext>
              </a:extLst>
            </p:cNvPr>
            <p:cNvSpPr txBox="1"/>
            <p:nvPr/>
          </p:nvSpPr>
          <p:spPr>
            <a:xfrm>
              <a:off x="576757" y="5157192"/>
              <a:ext cx="8387731" cy="101335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Metadata will be : </a:t>
              </a:r>
              <a:r>
                <a:rPr kumimoji="0" lang="en-US" sz="1800" b="0" i="0" u="none"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time and date of data creation or data amendments, bounding box, confidence score, owners of actions that  took place, lab and field experiments set-up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7" name="Titre 1">
            <a:extLst>
              <a:ext uri="{FF2B5EF4-FFF2-40B4-BE49-F238E27FC236}">
                <a16:creationId xmlns:a16="http://schemas.microsoft.com/office/drawing/2014/main" id="{0F466CED-FFA0-4F99-B1A2-7E4A138A3694}"/>
              </a:ext>
            </a:extLst>
          </p:cNvPr>
          <p:cNvSpPr txBox="1">
            <a:spLocks/>
          </p:cNvSpPr>
          <p:nvPr/>
        </p:nvSpPr>
        <p:spPr>
          <a:xfrm>
            <a:off x="0" y="2"/>
            <a:ext cx="9144000"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algn="l"/>
            <a:r>
              <a:rPr lang="fr-FR" dirty="0">
                <a:solidFill>
                  <a:srgbClr val="C00000"/>
                </a:solidFill>
                <a:latin typeface="Arial" panose="020B0604020202020204" pitchFamily="34" charset="0"/>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2.2 Exemples </a:t>
            </a:r>
            <a:r>
              <a:rPr lang="fr-FR" sz="3600" dirty="0">
                <a:solidFill>
                  <a:srgbClr val="C00000"/>
                </a:solidFill>
                <a:latin typeface="Arial" panose="020B0604020202020204" pitchFamily="34" charset="0"/>
                <a:cs typeface="Arial" panose="020B0604020202020204" pitchFamily="34" charset="0"/>
              </a:rPr>
              <a:t>STIRRER - OPTIMA</a:t>
            </a:r>
          </a:p>
        </p:txBody>
      </p:sp>
      <p:pic>
        <p:nvPicPr>
          <p:cNvPr id="14" name="Image 13">
            <a:extLst>
              <a:ext uri="{FF2B5EF4-FFF2-40B4-BE49-F238E27FC236}">
                <a16:creationId xmlns:a16="http://schemas.microsoft.com/office/drawing/2014/main" id="{6EC49111-6466-474E-B9F7-42FE285FC3D4}"/>
              </a:ext>
            </a:extLst>
          </p:cNvPr>
          <p:cNvPicPr>
            <a:picLocks noChangeAspect="1"/>
          </p:cNvPicPr>
          <p:nvPr/>
        </p:nvPicPr>
        <p:blipFill>
          <a:blip r:embed="rId6"/>
          <a:stretch>
            <a:fillRect/>
          </a:stretch>
        </p:blipFill>
        <p:spPr>
          <a:xfrm>
            <a:off x="7812360" y="44624"/>
            <a:ext cx="1298843" cy="816940"/>
          </a:xfrm>
          <a:prstGeom prst="rect">
            <a:avLst/>
          </a:prstGeom>
          <a:ln>
            <a:solidFill>
              <a:schemeClr val="accent2">
                <a:lumMod val="40000"/>
                <a:lumOff val="60000"/>
              </a:schemeClr>
            </a:solidFill>
          </a:ln>
        </p:spPr>
      </p:pic>
    </p:spTree>
    <p:extLst>
      <p:ext uri="{BB962C8B-B14F-4D97-AF65-F5344CB8AC3E}">
        <p14:creationId xmlns:p14="http://schemas.microsoft.com/office/powerpoint/2010/main" val="18983349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39" name="ZoneTexte 38">
            <a:extLst>
              <a:ext uri="{FF2B5EF4-FFF2-40B4-BE49-F238E27FC236}">
                <a16:creationId xmlns:a16="http://schemas.microsoft.com/office/drawing/2014/main" id="{2CF4878C-D77F-457F-B5BD-C5A6396EC3A5}"/>
              </a:ext>
            </a:extLst>
          </p:cNvPr>
          <p:cNvSpPr txBox="1"/>
          <p:nvPr/>
        </p:nvSpPr>
        <p:spPr>
          <a:xfrm>
            <a:off x="1907704" y="1080000"/>
            <a:ext cx="6943666"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fr-FR" sz="2400" b="1" i="0" u="none" strike="noStrike" kern="1200" cap="none" spc="0" normalizeH="0" baseline="0" noProof="0" dirty="0">
                <a:ln>
                  <a:noFill/>
                </a:ln>
                <a:solidFill>
                  <a:srgbClr val="CC6600"/>
                </a:solidFill>
                <a:effectLst/>
                <a:uLnTx/>
                <a:uFillTx/>
                <a:latin typeface="Arial"/>
                <a:cs typeface="Times New Roman"/>
              </a:rPr>
              <a:t>Quelles </a:t>
            </a:r>
            <a:r>
              <a:rPr lang="fr-FR" sz="2400" b="1" dirty="0">
                <a:solidFill>
                  <a:srgbClr val="CC6600"/>
                </a:solidFill>
                <a:latin typeface="Arial"/>
              </a:rPr>
              <a:t>métadonnées utilisez-vous ?</a:t>
            </a:r>
            <a:endParaRPr kumimoji="0" lang="fr-FR" sz="2400" b="0" i="0" u="none" strike="noStrike" kern="1200" cap="none" spc="0" normalizeH="0" baseline="0" noProof="0" dirty="0">
              <a:ln>
                <a:noFill/>
              </a:ln>
              <a:solidFill>
                <a:srgbClr val="CC6600"/>
              </a:solidFill>
              <a:effectLst/>
              <a:uLnTx/>
              <a:uFillTx/>
              <a:latin typeface="Arial"/>
              <a:cs typeface="Times New Roman"/>
            </a:endParaRPr>
          </a:p>
        </p:txBody>
      </p:sp>
      <p:pic>
        <p:nvPicPr>
          <p:cNvPr id="3" name="Image 2">
            <a:extLst>
              <a:ext uri="{FF2B5EF4-FFF2-40B4-BE49-F238E27FC236}">
                <a16:creationId xmlns:a16="http://schemas.microsoft.com/office/drawing/2014/main" id="{E87AD15B-B59A-46D0-BE47-CFEC43A6BEE4}"/>
              </a:ext>
            </a:extLst>
          </p:cNvPr>
          <p:cNvPicPr>
            <a:picLocks noChangeAspect="1"/>
          </p:cNvPicPr>
          <p:nvPr/>
        </p:nvPicPr>
        <p:blipFill>
          <a:blip r:embed="rId4"/>
          <a:stretch>
            <a:fillRect/>
          </a:stretch>
        </p:blipFill>
        <p:spPr>
          <a:xfrm>
            <a:off x="467544" y="1080000"/>
            <a:ext cx="1457070" cy="1103472"/>
          </a:xfrm>
          <a:prstGeom prst="rect">
            <a:avLst/>
          </a:prstGeom>
        </p:spPr>
      </p:pic>
      <p:sp>
        <p:nvSpPr>
          <p:cNvPr id="9" name="Titre 1">
            <a:extLst>
              <a:ext uri="{FF2B5EF4-FFF2-40B4-BE49-F238E27FC236}">
                <a16:creationId xmlns:a16="http://schemas.microsoft.com/office/drawing/2014/main" id="{F0DA1F73-FD88-44F8-8A14-D6480A952059}"/>
              </a:ext>
            </a:extLst>
          </p:cNvPr>
          <p:cNvSpPr txBox="1">
            <a:spLocks/>
          </p:cNvSpPr>
          <p:nvPr/>
        </p:nvSpPr>
        <p:spPr>
          <a:xfrm>
            <a:off x="-246962"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2.2 Métadonnées scientifiques </a:t>
            </a:r>
          </a:p>
        </p:txBody>
      </p:sp>
      <p:sp>
        <p:nvSpPr>
          <p:cNvPr id="10" name="ZoneTexte 9">
            <a:extLst>
              <a:ext uri="{FF2B5EF4-FFF2-40B4-BE49-F238E27FC236}">
                <a16:creationId xmlns:a16="http://schemas.microsoft.com/office/drawing/2014/main" id="{F0BD2EC1-84D7-402A-9C87-CC7EF6033A53}"/>
              </a:ext>
            </a:extLst>
          </p:cNvPr>
          <p:cNvSpPr txBox="1"/>
          <p:nvPr/>
        </p:nvSpPr>
        <p:spPr>
          <a:xfrm>
            <a:off x="611560" y="2682786"/>
            <a:ext cx="7992888"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r>
              <a:rPr lang="fr-FR" sz="2200" dirty="0">
                <a:solidFill>
                  <a:schemeClr val="tx1"/>
                </a:solidFill>
              </a:rPr>
              <a:t>Suivez-vous un protocole classique dans votre discipline ?</a:t>
            </a:r>
          </a:p>
          <a:p>
            <a:r>
              <a:rPr lang="fr-FR" sz="2200" dirty="0">
                <a:solidFill>
                  <a:schemeClr val="tx1"/>
                </a:solidFill>
              </a:rPr>
              <a:t>Utilisez-vous une norme ou un standard de métadonnées ? </a:t>
            </a:r>
          </a:p>
          <a:p>
            <a:r>
              <a:rPr lang="fr-FR" sz="2200" dirty="0">
                <a:solidFill>
                  <a:schemeClr val="tx1"/>
                </a:solidFill>
              </a:rPr>
              <a:t>Savez-vous quelles métadonnées sont importantes dans votre discipline ?</a:t>
            </a:r>
          </a:p>
        </p:txBody>
      </p:sp>
      <p:grpSp>
        <p:nvGrpSpPr>
          <p:cNvPr id="14" name="Groupe 13">
            <a:extLst>
              <a:ext uri="{FF2B5EF4-FFF2-40B4-BE49-F238E27FC236}">
                <a16:creationId xmlns:a16="http://schemas.microsoft.com/office/drawing/2014/main" id="{561F8914-4B36-4690-BC38-1B1DE80F27A0}"/>
              </a:ext>
            </a:extLst>
          </p:cNvPr>
          <p:cNvGrpSpPr/>
          <p:nvPr/>
        </p:nvGrpSpPr>
        <p:grpSpPr>
          <a:xfrm>
            <a:off x="2987824" y="5406922"/>
            <a:ext cx="2308556" cy="430887"/>
            <a:chOff x="854938" y="5574686"/>
            <a:chExt cx="2308556" cy="430887"/>
          </a:xfrm>
        </p:grpSpPr>
        <p:sp>
          <p:nvSpPr>
            <p:cNvPr id="15" name="ZoneTexte 14">
              <a:extLst>
                <a:ext uri="{FF2B5EF4-FFF2-40B4-BE49-F238E27FC236}">
                  <a16:creationId xmlns:a16="http://schemas.microsoft.com/office/drawing/2014/main" id="{20FE8948-4F37-43F0-9BF9-E331B0051CF1}"/>
                </a:ext>
              </a:extLst>
            </p:cNvPr>
            <p:cNvSpPr txBox="1"/>
            <p:nvPr/>
          </p:nvSpPr>
          <p:spPr>
            <a:xfrm>
              <a:off x="1502462" y="5574686"/>
              <a:ext cx="16610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70C0"/>
                  </a:solidFill>
                  <a:effectLst/>
                  <a:uLnTx/>
                  <a:uFillTx/>
                  <a:latin typeface="Arial"/>
                  <a:ea typeface="+mn-ea"/>
                  <a:cs typeface="+mn-cs"/>
                </a:rPr>
                <a:t>10 minutes</a:t>
              </a:r>
            </a:p>
          </p:txBody>
        </p:sp>
        <p:sp>
          <p:nvSpPr>
            <p:cNvPr id="16" name="Flèche : droite 15">
              <a:extLst>
                <a:ext uri="{FF2B5EF4-FFF2-40B4-BE49-F238E27FC236}">
                  <a16:creationId xmlns:a16="http://schemas.microsoft.com/office/drawing/2014/main" id="{CAC51802-B51D-42BC-8D6F-84D814965455}"/>
                </a:ext>
              </a:extLst>
            </p:cNvPr>
            <p:cNvSpPr/>
            <p:nvPr/>
          </p:nvSpPr>
          <p:spPr>
            <a:xfrm>
              <a:off x="854938" y="5655171"/>
              <a:ext cx="607023" cy="24565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2" name="Image 11">
            <a:extLst>
              <a:ext uri="{FF2B5EF4-FFF2-40B4-BE49-F238E27FC236}">
                <a16:creationId xmlns:a16="http://schemas.microsoft.com/office/drawing/2014/main" id="{14094460-7D31-4525-BEFD-ADA4903A7E8B}"/>
              </a:ext>
            </a:extLst>
          </p:cNvPr>
          <p:cNvPicPr>
            <a:picLocks noChangeAspect="1"/>
          </p:cNvPicPr>
          <p:nvPr/>
        </p:nvPicPr>
        <p:blipFill>
          <a:blip r:embed="rId5"/>
          <a:stretch>
            <a:fillRect/>
          </a:stretch>
        </p:blipFill>
        <p:spPr>
          <a:xfrm>
            <a:off x="7812360" y="44624"/>
            <a:ext cx="1298843" cy="816940"/>
          </a:xfrm>
          <a:prstGeom prst="rect">
            <a:avLst/>
          </a:prstGeom>
          <a:ln>
            <a:solidFill>
              <a:schemeClr val="accent2">
                <a:lumMod val="40000"/>
                <a:lumOff val="60000"/>
              </a:schemeClr>
            </a:solidFill>
          </a:ln>
        </p:spPr>
      </p:pic>
    </p:spTree>
    <p:extLst>
      <p:ext uri="{BB962C8B-B14F-4D97-AF65-F5344CB8AC3E}">
        <p14:creationId xmlns:p14="http://schemas.microsoft.com/office/powerpoint/2010/main" val="871695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a:spLocks noGrp="1"/>
          </p:cNvSpPr>
          <p:nvPr>
            <p:ph type="body" idx="1"/>
          </p:nvPr>
        </p:nvSpPr>
        <p:spPr>
          <a:xfrm>
            <a:off x="8774866" y="6495099"/>
            <a:ext cx="270911" cy="257255"/>
          </a:xfrm>
          <a:prstGeom prst="rect">
            <a:avLst/>
          </a:prstGeom>
          <a:noFill/>
          <a:ln>
            <a:noFill/>
          </a:ln>
        </p:spPr>
        <p:txBody>
          <a:bodyPr lIns="90475" tIns="44450" rIns="90475" bIns="44450" anchor="t" anchorCtr="0">
            <a:noAutofit/>
          </a:bodyPr>
          <a:lstStyle/>
          <a:p>
            <a:pPr marL="0" marR="0" lvl="0" indent="0" algn="l" rtl="0">
              <a:lnSpc>
                <a:spcPct val="100000"/>
              </a:lnSpc>
              <a:spcBef>
                <a:spcPts val="480"/>
              </a:spcBef>
              <a:spcAft>
                <a:spcPts val="0"/>
              </a:spcAft>
              <a:buNone/>
            </a:pPr>
            <a:r>
              <a:rPr lang="fr-FR" dirty="0"/>
              <a:t>.</a:t>
            </a:r>
            <a:endParaRPr dirty="0"/>
          </a:p>
        </p:txBody>
      </p:sp>
      <p:grpSp>
        <p:nvGrpSpPr>
          <p:cNvPr id="7" name="Groupe 6">
            <a:extLst>
              <a:ext uri="{FF2B5EF4-FFF2-40B4-BE49-F238E27FC236}">
                <a16:creationId xmlns:a16="http://schemas.microsoft.com/office/drawing/2014/main" id="{0F6935CC-C186-4BED-97A7-896CCB47C2BC}"/>
              </a:ext>
            </a:extLst>
          </p:cNvPr>
          <p:cNvGrpSpPr/>
          <p:nvPr/>
        </p:nvGrpSpPr>
        <p:grpSpPr>
          <a:xfrm>
            <a:off x="755576" y="1484784"/>
            <a:ext cx="8019290" cy="4530114"/>
            <a:chOff x="683172" y="1692187"/>
            <a:chExt cx="7720915" cy="4278398"/>
          </a:xfrm>
        </p:grpSpPr>
        <p:grpSp>
          <p:nvGrpSpPr>
            <p:cNvPr id="3" name="Group 2"/>
            <p:cNvGrpSpPr/>
            <p:nvPr/>
          </p:nvGrpSpPr>
          <p:grpSpPr>
            <a:xfrm>
              <a:off x="683172" y="1734975"/>
              <a:ext cx="7534369" cy="4235610"/>
              <a:chOff x="683172" y="1734975"/>
              <a:chExt cx="7534369" cy="4235610"/>
            </a:xfrm>
          </p:grpSpPr>
          <p:sp>
            <p:nvSpPr>
              <p:cNvPr id="35" name="Shape 686"/>
              <p:cNvSpPr txBox="1"/>
              <p:nvPr/>
            </p:nvSpPr>
            <p:spPr>
              <a:xfrm>
                <a:off x="683172" y="1734975"/>
                <a:ext cx="7534369" cy="4213002"/>
              </a:xfrm>
              <a:prstGeom prst="rect">
                <a:avLst/>
              </a:prstGeom>
              <a:solidFill>
                <a:schemeClr val="lt1"/>
              </a:solidFill>
              <a:ln w="9525" cap="rnd">
                <a:solidFill>
                  <a:srgbClr val="4A7EBB"/>
                </a:solidFill>
                <a:prstDash val="solid"/>
                <a:miter/>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37" name="Shape 696"/>
              <p:cNvSpPr txBox="1"/>
              <p:nvPr/>
            </p:nvSpPr>
            <p:spPr>
              <a:xfrm rot="16200000">
                <a:off x="-672723" y="3361565"/>
                <a:ext cx="3446168" cy="705321"/>
              </a:xfrm>
              <a:prstGeom prst="rect">
                <a:avLst/>
              </a:prstGeom>
              <a:noFill/>
              <a:ln>
                <a:noFill/>
              </a:ln>
            </p:spPr>
            <p:txBody>
              <a:bodyPr wrap="square"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Information</a:t>
                </a:r>
                <a:r>
                  <a:rPr lang="en-US" sz="4000" b="1" i="0" u="none" strike="noStrike" cap="none" baseline="0" dirty="0">
                    <a:solidFill>
                      <a:schemeClr val="dk1"/>
                    </a:solidFill>
                    <a:latin typeface="Arial"/>
                    <a:ea typeface="Arial"/>
                    <a:cs typeface="Arial"/>
                    <a:sym typeface="Arial"/>
                  </a:rPr>
                  <a:t> </a:t>
                </a:r>
                <a:r>
                  <a:rPr lang="en-US" sz="2400" b="1" i="0" u="none" strike="noStrike" cap="none" baseline="0" dirty="0">
                    <a:solidFill>
                      <a:schemeClr val="dk1"/>
                    </a:solidFill>
                    <a:latin typeface="Arial"/>
                    <a:ea typeface="Arial"/>
                    <a:cs typeface="Arial"/>
                    <a:sym typeface="Arial"/>
                  </a:rPr>
                  <a:t>Content</a:t>
                </a:r>
              </a:p>
            </p:txBody>
          </p:sp>
          <p:sp>
            <p:nvSpPr>
              <p:cNvPr id="38" name="Shape 697"/>
              <p:cNvSpPr txBox="1"/>
              <p:nvPr/>
            </p:nvSpPr>
            <p:spPr>
              <a:xfrm>
                <a:off x="3777645" y="5534390"/>
                <a:ext cx="1065126" cy="43619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Time</a:t>
                </a:r>
              </a:p>
            </p:txBody>
          </p:sp>
          <p:cxnSp>
            <p:nvCxnSpPr>
              <p:cNvPr id="58" name="Shape 689"/>
              <p:cNvCxnSpPr/>
              <p:nvPr/>
            </p:nvCxnSpPr>
            <p:spPr>
              <a:xfrm>
                <a:off x="1556295" y="2054142"/>
                <a:ext cx="0" cy="3489558"/>
              </a:xfrm>
              <a:prstGeom prst="straightConnector1">
                <a:avLst/>
              </a:prstGeom>
              <a:noFill/>
              <a:ln w="38100" cap="rnd">
                <a:solidFill>
                  <a:schemeClr val="dk1"/>
                </a:solidFill>
                <a:prstDash val="solid"/>
                <a:miter/>
                <a:headEnd type="none" w="med" len="med"/>
                <a:tailEnd type="none" w="med" len="med"/>
              </a:ln>
            </p:spPr>
          </p:cxnSp>
          <p:cxnSp>
            <p:nvCxnSpPr>
              <p:cNvPr id="59" name="Shape 690"/>
              <p:cNvCxnSpPr/>
              <p:nvPr/>
            </p:nvCxnSpPr>
            <p:spPr>
              <a:xfrm>
                <a:off x="1567507" y="5554339"/>
                <a:ext cx="5762896" cy="0"/>
              </a:xfrm>
              <a:prstGeom prst="straightConnector1">
                <a:avLst/>
              </a:prstGeom>
              <a:noFill/>
              <a:ln w="38100" cap="rnd">
                <a:solidFill>
                  <a:schemeClr val="dk1"/>
                </a:solidFill>
                <a:prstDash val="solid"/>
                <a:miter/>
                <a:headEnd type="none" w="med" len="med"/>
                <a:tailEnd type="none" w="med" len="med"/>
              </a:ln>
            </p:spPr>
          </p:cxnSp>
          <p:sp>
            <p:nvSpPr>
              <p:cNvPr id="62" name="Shape 693"/>
              <p:cNvSpPr/>
              <p:nvPr/>
            </p:nvSpPr>
            <p:spPr>
              <a:xfrm>
                <a:off x="5550520" y="5096866"/>
                <a:ext cx="1324400" cy="452153"/>
              </a:xfrm>
              <a:custGeom>
                <a:avLst/>
                <a:gdLst/>
                <a:ahLst/>
                <a:cxnLst/>
                <a:rect l="0" t="0" r="0" b="0"/>
                <a:pathLst>
                  <a:path w="21601" h="21600" extrusionOk="0">
                    <a:moveTo>
                      <a:pt x="21578" y="21600"/>
                    </a:moveTo>
                    <a:cubicBezTo>
                      <a:pt x="9657" y="21588"/>
                      <a:pt x="0" y="11921"/>
                      <a:pt x="0" y="0"/>
                    </a:cubicBezTo>
                    <a:moveTo>
                      <a:pt x="21578" y="21600"/>
                    </a:moveTo>
                    <a:cubicBezTo>
                      <a:pt x="9657" y="21588"/>
                      <a:pt x="0" y="11921"/>
                      <a:pt x="0" y="0"/>
                    </a:cubicBezTo>
                    <a:lnTo>
                      <a:pt x="21601" y="1"/>
                    </a:lnTo>
                    <a:lnTo>
                      <a:pt x="21578" y="21600"/>
                    </a:lnTo>
                    <a:close/>
                  </a:path>
                </a:pathLst>
              </a:custGeom>
              <a:noFill/>
              <a:ln w="38100" cap="rnd">
                <a:solidFill>
                  <a:schemeClr val="dk1"/>
                </a:solidFill>
                <a:prstDash val="solid"/>
                <a:round/>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cxnSp>
            <p:nvCxnSpPr>
              <p:cNvPr id="64" name="Shape 695"/>
              <p:cNvCxnSpPr/>
              <p:nvPr/>
            </p:nvCxnSpPr>
            <p:spPr>
              <a:xfrm rot="10800000">
                <a:off x="1550688" y="2160531"/>
                <a:ext cx="347568" cy="0"/>
              </a:xfrm>
              <a:prstGeom prst="straightConnector1">
                <a:avLst/>
              </a:prstGeom>
              <a:noFill/>
              <a:ln w="38100" cap="rnd">
                <a:solidFill>
                  <a:schemeClr val="dk1"/>
                </a:solidFill>
                <a:prstDash val="solid"/>
                <a:miter/>
                <a:headEnd type="none" w="med" len="med"/>
                <a:tailEnd type="none" w="med" len="med"/>
              </a:ln>
            </p:spPr>
          </p:cxnSp>
          <p:sp>
            <p:nvSpPr>
              <p:cNvPr id="63" name="Shape 694"/>
              <p:cNvSpPr/>
              <p:nvPr/>
            </p:nvSpPr>
            <p:spPr>
              <a:xfrm rot="10800000">
                <a:off x="3511361" y="3788052"/>
                <a:ext cx="385407" cy="1731480"/>
              </a:xfrm>
              <a:custGeom>
                <a:avLst/>
                <a:gdLst/>
                <a:ahLst/>
                <a:cxnLst/>
                <a:rect l="0" t="0" r="0" b="0"/>
                <a:pathLst>
                  <a:path w="21600" h="21370" extrusionOk="0">
                    <a:moveTo>
                      <a:pt x="3147" y="0"/>
                    </a:moveTo>
                    <a:cubicBezTo>
                      <a:pt x="13746" y="1561"/>
                      <a:pt x="21600" y="10656"/>
                      <a:pt x="21600" y="21370"/>
                    </a:cubicBezTo>
                    <a:moveTo>
                      <a:pt x="3147" y="0"/>
                    </a:moveTo>
                    <a:cubicBezTo>
                      <a:pt x="13746" y="1561"/>
                      <a:pt x="21600" y="10656"/>
                      <a:pt x="21600" y="21370"/>
                    </a:cubicBezTo>
                    <a:lnTo>
                      <a:pt x="0" y="21370"/>
                    </a:lnTo>
                    <a:lnTo>
                      <a:pt x="3147" y="0"/>
                    </a:lnTo>
                    <a:close/>
                  </a:path>
                </a:pathLst>
              </a:custGeom>
              <a:noFill/>
              <a:ln w="38100" cap="rnd">
                <a:solidFill>
                  <a:schemeClr val="dk1"/>
                </a:solidFill>
                <a:prstDash val="dash"/>
                <a:round/>
                <a:headEnd type="none" w="med" len="med"/>
                <a:tailEnd type="none" w="med" len="med"/>
              </a:ln>
            </p:spPr>
            <p:txBody>
              <a:bodyPr wrap="square"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79" name="Rectangle 78"/>
              <p:cNvSpPr/>
              <p:nvPr/>
            </p:nvSpPr>
            <p:spPr>
              <a:xfrm rot="5400000">
                <a:off x="2998153" y="4529509"/>
                <a:ext cx="1776787" cy="1278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Shape 692"/>
              <p:cNvSpPr/>
              <p:nvPr/>
            </p:nvSpPr>
            <p:spPr>
              <a:xfrm rot="10920001">
                <a:off x="4437742" y="3965153"/>
                <a:ext cx="2605356" cy="1127722"/>
              </a:xfrm>
              <a:custGeom>
                <a:avLst/>
                <a:gdLst/>
                <a:ahLst/>
                <a:cxnLst/>
                <a:rect l="0" t="0" r="0" b="0"/>
                <a:pathLst>
                  <a:path w="21599" h="17765" extrusionOk="0">
                    <a:moveTo>
                      <a:pt x="12286" y="0"/>
                    </a:moveTo>
                    <a:cubicBezTo>
                      <a:pt x="18113" y="4029"/>
                      <a:pt x="21593" y="10660"/>
                      <a:pt x="21599" y="17744"/>
                    </a:cubicBezTo>
                    <a:moveTo>
                      <a:pt x="12286" y="0"/>
                    </a:moveTo>
                    <a:cubicBezTo>
                      <a:pt x="18113" y="4029"/>
                      <a:pt x="21593" y="10660"/>
                      <a:pt x="21599" y="17744"/>
                    </a:cubicBezTo>
                    <a:lnTo>
                      <a:pt x="0" y="17765"/>
                    </a:lnTo>
                    <a:lnTo>
                      <a:pt x="12286" y="0"/>
                    </a:lnTo>
                    <a:close/>
                  </a:path>
                </a:pathLst>
              </a:custGeom>
              <a:noFill/>
              <a:ln w="38100" cap="rnd">
                <a:solidFill>
                  <a:schemeClr val="dk1"/>
                </a:solidFill>
                <a:prstDash val="solid"/>
                <a:round/>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60" name="Shape 691"/>
              <p:cNvSpPr/>
              <p:nvPr/>
            </p:nvSpPr>
            <p:spPr>
              <a:xfrm rot="10920001">
                <a:off x="1875832" y="2217715"/>
                <a:ext cx="2616567" cy="1653018"/>
              </a:xfrm>
              <a:custGeom>
                <a:avLst/>
                <a:gdLst/>
                <a:ahLst/>
                <a:cxnLst/>
                <a:rect l="0" t="0" r="0" b="0"/>
                <a:pathLst>
                  <a:path w="21612" h="21794" extrusionOk="0">
                    <a:moveTo>
                      <a:pt x="0" y="1"/>
                    </a:moveTo>
                    <a:cubicBezTo>
                      <a:pt x="4" y="1"/>
                      <a:pt x="8" y="0"/>
                      <a:pt x="12" y="0"/>
                    </a:cubicBezTo>
                    <a:cubicBezTo>
                      <a:pt x="11941" y="1"/>
                      <a:pt x="21612" y="9671"/>
                      <a:pt x="21612" y="21601"/>
                    </a:cubicBezTo>
                    <a:cubicBezTo>
                      <a:pt x="21612" y="21665"/>
                      <a:pt x="21611" y="21729"/>
                      <a:pt x="21611" y="21794"/>
                    </a:cubicBezTo>
                    <a:moveTo>
                      <a:pt x="0" y="1"/>
                    </a:moveTo>
                    <a:cubicBezTo>
                      <a:pt x="4" y="1"/>
                      <a:pt x="8" y="0"/>
                      <a:pt x="12" y="0"/>
                    </a:cubicBezTo>
                    <a:cubicBezTo>
                      <a:pt x="11941" y="1"/>
                      <a:pt x="21612" y="9671"/>
                      <a:pt x="21612" y="21601"/>
                    </a:cubicBezTo>
                    <a:cubicBezTo>
                      <a:pt x="21612" y="21665"/>
                      <a:pt x="21611" y="21729"/>
                      <a:pt x="21611" y="21794"/>
                    </a:cubicBezTo>
                    <a:lnTo>
                      <a:pt x="12" y="21601"/>
                    </a:lnTo>
                    <a:lnTo>
                      <a:pt x="0" y="1"/>
                    </a:lnTo>
                    <a:close/>
                  </a:path>
                </a:pathLst>
              </a:custGeom>
              <a:noFill/>
              <a:ln w="38100" cap="rnd">
                <a:solidFill>
                  <a:schemeClr val="dk1"/>
                </a:solidFill>
                <a:prstDash val="solid"/>
                <a:round/>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74" name="Rectangle 73"/>
              <p:cNvSpPr/>
              <p:nvPr/>
            </p:nvSpPr>
            <p:spPr>
              <a:xfrm>
                <a:off x="1925633" y="2084179"/>
                <a:ext cx="265646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rot="5400000">
                <a:off x="3407084" y="2751787"/>
                <a:ext cx="2151414" cy="1278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rot="120000">
                <a:off x="4494171" y="3770264"/>
                <a:ext cx="265646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rot="19500000">
                <a:off x="5282906" y="4111783"/>
                <a:ext cx="265646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5586111" y="4916620"/>
                <a:ext cx="252437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rot="5400000">
                <a:off x="6563873" y="5188583"/>
                <a:ext cx="610714" cy="639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Shape 698"/>
            <p:cNvSpPr txBox="1"/>
            <p:nvPr/>
          </p:nvSpPr>
          <p:spPr>
            <a:xfrm>
              <a:off x="2432222" y="1692187"/>
              <a:ext cx="2923865" cy="335989"/>
            </a:xfrm>
            <a:prstGeom prst="rect">
              <a:avLst/>
            </a:prstGeom>
            <a:noFill/>
            <a:ln>
              <a:noFill/>
            </a:ln>
          </p:spPr>
          <p:txBody>
            <a:bodyPr wrap="square"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Time of data development</a:t>
              </a:r>
            </a:p>
          </p:txBody>
        </p:sp>
        <p:sp>
          <p:nvSpPr>
            <p:cNvPr id="42" name="Shape 701"/>
            <p:cNvSpPr txBox="1"/>
            <p:nvPr/>
          </p:nvSpPr>
          <p:spPr>
            <a:xfrm>
              <a:off x="1684940" y="4141842"/>
              <a:ext cx="1749160" cy="828432"/>
            </a:xfrm>
            <a:prstGeom prst="rect">
              <a:avLst/>
            </a:prstGeom>
            <a:noFill/>
            <a:ln>
              <a:noFill/>
            </a:ln>
          </p:spPr>
          <p:txBody>
            <a:bodyPr wrap="square"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Accident et </a:t>
              </a:r>
              <a:r>
                <a:rPr lang="en-US" sz="1600" b="1" i="0" u="none" strike="noStrike" cap="none" baseline="0" dirty="0" err="1">
                  <a:solidFill>
                    <a:schemeClr val="dk1"/>
                  </a:solidFill>
                  <a:latin typeface="Arial"/>
                  <a:ea typeface="Arial"/>
                  <a:cs typeface="Arial"/>
                  <a:sym typeface="Arial"/>
                </a:rPr>
                <a:t>risque</a:t>
              </a:r>
              <a:r>
                <a:rPr lang="en-US" sz="1600" b="1" i="0" u="none" strike="noStrike" cap="none" baseline="0" dirty="0">
                  <a:solidFill>
                    <a:schemeClr val="dk1"/>
                  </a:solidFill>
                  <a:latin typeface="Arial"/>
                  <a:ea typeface="Arial"/>
                  <a:cs typeface="Arial"/>
                  <a:sym typeface="Arial"/>
                </a:rPr>
                <a:t> de </a:t>
              </a:r>
              <a:r>
                <a:rPr lang="en-US" sz="1600" b="1" i="0" u="none" strike="noStrike" cap="none" baseline="0" dirty="0" err="1">
                  <a:solidFill>
                    <a:schemeClr val="dk1"/>
                  </a:solidFill>
                  <a:latin typeface="Arial"/>
                  <a:ea typeface="Arial"/>
                  <a:cs typeface="Arial"/>
                  <a:sym typeface="Arial"/>
                </a:rPr>
                <a:t>perte</a:t>
              </a:r>
              <a:r>
                <a:rPr lang="en-US" sz="1600" b="1" i="0" u="none" strike="noStrike" cap="none" baseline="0" dirty="0">
                  <a:solidFill>
                    <a:schemeClr val="dk1"/>
                  </a:solidFill>
                  <a:latin typeface="Arial"/>
                  <a:ea typeface="Arial"/>
                  <a:cs typeface="Arial"/>
                  <a:sym typeface="Arial"/>
                </a:rPr>
                <a:t> des </a:t>
              </a:r>
              <a:r>
                <a:rPr lang="en-US" sz="1600" b="1" i="0" u="none" strike="noStrike" cap="none" baseline="0" dirty="0" err="1">
                  <a:solidFill>
                    <a:schemeClr val="dk1"/>
                  </a:solidFill>
                  <a:latin typeface="Arial"/>
                  <a:ea typeface="Arial"/>
                  <a:cs typeface="Arial"/>
                  <a:sym typeface="Arial"/>
                </a:rPr>
                <a:t>données</a:t>
              </a:r>
              <a:endParaRPr lang="en-US" sz="1600" b="1" i="0" u="none" strike="noStrike" cap="none" baseline="0" dirty="0">
                <a:solidFill>
                  <a:schemeClr val="dk1"/>
                </a:solidFill>
                <a:latin typeface="Arial"/>
                <a:ea typeface="Arial"/>
                <a:cs typeface="Arial"/>
                <a:sym typeface="Arial"/>
              </a:endParaRPr>
            </a:p>
          </p:txBody>
        </p:sp>
        <p:sp>
          <p:nvSpPr>
            <p:cNvPr id="43" name="Shape 702"/>
            <p:cNvSpPr txBox="1"/>
            <p:nvPr/>
          </p:nvSpPr>
          <p:spPr>
            <a:xfrm>
              <a:off x="5065607" y="3195772"/>
              <a:ext cx="1680376" cy="518036"/>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Retirement or </a:t>
              </a:r>
            </a:p>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career change</a:t>
              </a:r>
            </a:p>
          </p:txBody>
        </p:sp>
        <p:sp>
          <p:nvSpPr>
            <p:cNvPr id="44" name="Shape 703"/>
            <p:cNvSpPr txBox="1"/>
            <p:nvPr/>
          </p:nvSpPr>
          <p:spPr>
            <a:xfrm>
              <a:off x="6305920" y="4607477"/>
              <a:ext cx="783427" cy="29895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Death</a:t>
              </a:r>
            </a:p>
          </p:txBody>
        </p:sp>
        <p:cxnSp>
          <p:nvCxnSpPr>
            <p:cNvPr id="45" name="Shape 704"/>
            <p:cNvCxnSpPr/>
            <p:nvPr/>
          </p:nvCxnSpPr>
          <p:spPr>
            <a:xfrm flipV="1">
              <a:off x="1971132" y="1841364"/>
              <a:ext cx="515747" cy="242815"/>
            </a:xfrm>
            <a:prstGeom prst="straightConnector1">
              <a:avLst/>
            </a:prstGeom>
            <a:noFill/>
            <a:ln w="25400" cap="rnd">
              <a:solidFill>
                <a:schemeClr val="dk1"/>
              </a:solidFill>
              <a:prstDash val="solid"/>
              <a:miter/>
              <a:headEnd type="triangle" w="lg" len="lg"/>
              <a:tailEnd type="none" w="med" len="med"/>
            </a:ln>
          </p:spPr>
        </p:cxnSp>
        <p:cxnSp>
          <p:nvCxnSpPr>
            <p:cNvPr id="46" name="Shape 705"/>
            <p:cNvCxnSpPr>
              <a:cxnSpLocks/>
              <a:endCxn id="40" idx="1"/>
            </p:cNvCxnSpPr>
            <p:nvPr/>
          </p:nvCxnSpPr>
          <p:spPr>
            <a:xfrm flipV="1">
              <a:off x="2096916" y="2379077"/>
              <a:ext cx="625970" cy="220768"/>
            </a:xfrm>
            <a:prstGeom prst="straightConnector1">
              <a:avLst/>
            </a:prstGeom>
            <a:noFill/>
            <a:ln w="25400" cap="rnd">
              <a:solidFill>
                <a:schemeClr val="dk1"/>
              </a:solidFill>
              <a:prstDash val="solid"/>
              <a:miter/>
              <a:headEnd type="triangle" w="lg" len="lg"/>
              <a:tailEnd type="none" w="med" len="med"/>
            </a:ln>
          </p:spPr>
        </p:cxnSp>
        <p:cxnSp>
          <p:nvCxnSpPr>
            <p:cNvPr id="47" name="Shape 706"/>
            <p:cNvCxnSpPr/>
            <p:nvPr/>
          </p:nvCxnSpPr>
          <p:spPr>
            <a:xfrm rot="10800000" flipH="1">
              <a:off x="2870885" y="2946478"/>
              <a:ext cx="448474" cy="404277"/>
            </a:xfrm>
            <a:prstGeom prst="straightConnector1">
              <a:avLst/>
            </a:prstGeom>
            <a:noFill/>
            <a:ln w="25400" cap="rnd">
              <a:solidFill>
                <a:schemeClr val="dk1"/>
              </a:solidFill>
              <a:prstDash val="solid"/>
              <a:miter/>
              <a:headEnd type="triangle" w="lg" len="lg"/>
              <a:tailEnd type="none" w="med" len="med"/>
            </a:ln>
          </p:spPr>
        </p:cxnSp>
        <p:sp>
          <p:nvSpPr>
            <p:cNvPr id="51" name="Shape 710"/>
            <p:cNvSpPr txBox="1"/>
            <p:nvPr/>
          </p:nvSpPr>
          <p:spPr>
            <a:xfrm>
              <a:off x="5293679" y="5604956"/>
              <a:ext cx="3110408" cy="307736"/>
            </a:xfrm>
            <a:prstGeom prst="rect">
              <a:avLst/>
            </a:prstGeom>
            <a:noFill/>
            <a:ln>
              <a:noFill/>
            </a:ln>
          </p:spPr>
          <p:txBody>
            <a:bodyPr wrap="square" lIns="91425" tIns="45700" rIns="91425" bIns="4570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baseline="0" dirty="0">
                  <a:solidFill>
                    <a:schemeClr val="dk1"/>
                  </a:solidFill>
                  <a:latin typeface="Arial"/>
                  <a:ea typeface="Arial"/>
                  <a:cs typeface="Arial"/>
                  <a:sym typeface="Arial"/>
                </a:rPr>
                <a:t>(modified from </a:t>
              </a:r>
              <a:r>
                <a:rPr lang="en-US" sz="1200" b="0" i="0" u="none" strike="noStrike" cap="none" baseline="0" dirty="0">
                  <a:solidFill>
                    <a:schemeClr val="dk1"/>
                  </a:solidFill>
                  <a:latin typeface="Arial"/>
                  <a:ea typeface="Arial"/>
                  <a:cs typeface="Arial"/>
                  <a:sym typeface="Arial"/>
                </a:rPr>
                <a:t>Michener</a:t>
              </a:r>
              <a:r>
                <a:rPr lang="en-US" sz="1400" b="0" i="0" u="none" strike="noStrike" cap="none" baseline="0" dirty="0">
                  <a:solidFill>
                    <a:schemeClr val="dk1"/>
                  </a:solidFill>
                  <a:latin typeface="Arial"/>
                  <a:ea typeface="Arial"/>
                  <a:cs typeface="Arial"/>
                  <a:sym typeface="Arial"/>
                </a:rPr>
                <a:t> et al. 1997)</a:t>
              </a:r>
            </a:p>
          </p:txBody>
        </p:sp>
        <p:pic>
          <p:nvPicPr>
            <p:cNvPr id="52" name="Shape 711"/>
            <p:cNvPicPr preferRelativeResize="0"/>
            <p:nvPr/>
          </p:nvPicPr>
          <p:blipFill rotWithShape="1">
            <a:blip r:embed="rId3">
              <a:alphaModFix/>
            </a:blip>
            <a:srcRect/>
            <a:stretch/>
          </p:blipFill>
          <p:spPr>
            <a:xfrm>
              <a:off x="2210619" y="3485961"/>
              <a:ext cx="466693" cy="723444"/>
            </a:xfrm>
            <a:prstGeom prst="rect">
              <a:avLst/>
            </a:prstGeom>
            <a:noFill/>
            <a:ln>
              <a:noFill/>
            </a:ln>
          </p:spPr>
        </p:pic>
        <p:pic>
          <p:nvPicPr>
            <p:cNvPr id="54" name="Shape 713"/>
            <p:cNvPicPr preferRelativeResize="0"/>
            <p:nvPr/>
          </p:nvPicPr>
          <p:blipFill rotWithShape="1">
            <a:blip r:embed="rId4">
              <a:alphaModFix/>
            </a:blip>
            <a:srcRect/>
            <a:stretch/>
          </p:blipFill>
          <p:spPr>
            <a:xfrm>
              <a:off x="6609977" y="2872000"/>
              <a:ext cx="1290053" cy="916052"/>
            </a:xfrm>
            <a:prstGeom prst="rect">
              <a:avLst/>
            </a:prstGeom>
            <a:noFill/>
            <a:ln>
              <a:noFill/>
            </a:ln>
          </p:spPr>
        </p:pic>
        <p:pic>
          <p:nvPicPr>
            <p:cNvPr id="56" name="Shape 715"/>
            <p:cNvPicPr preferRelativeResize="0"/>
            <p:nvPr/>
          </p:nvPicPr>
          <p:blipFill rotWithShape="1">
            <a:blip r:embed="rId5">
              <a:alphaModFix/>
            </a:blip>
            <a:srcRect l="99999" r="99999"/>
            <a:stretch/>
          </p:blipFill>
          <p:spPr>
            <a:xfrm flipH="1">
              <a:off x="2485478" y="2437142"/>
              <a:ext cx="526957" cy="702166"/>
            </a:xfrm>
            <a:prstGeom prst="rect">
              <a:avLst/>
            </a:prstGeom>
            <a:noFill/>
            <a:ln>
              <a:noFill/>
            </a:ln>
          </p:spPr>
        </p:pic>
        <p:sp>
          <p:nvSpPr>
            <p:cNvPr id="40" name="Shape 699"/>
            <p:cNvSpPr txBox="1"/>
            <p:nvPr/>
          </p:nvSpPr>
          <p:spPr>
            <a:xfrm>
              <a:off x="2722886" y="2229599"/>
              <a:ext cx="1789692" cy="29895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Specific details</a:t>
              </a:r>
            </a:p>
          </p:txBody>
        </p:sp>
        <p:sp>
          <p:nvSpPr>
            <p:cNvPr id="41" name="Shape 700"/>
            <p:cNvSpPr txBox="1"/>
            <p:nvPr/>
          </p:nvSpPr>
          <p:spPr>
            <a:xfrm>
              <a:off x="3312353" y="2644600"/>
              <a:ext cx="1764464" cy="29895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General details</a:t>
              </a:r>
            </a:p>
          </p:txBody>
        </p:sp>
        <p:sp>
          <p:nvSpPr>
            <p:cNvPr id="80" name="Rectangle 79"/>
            <p:cNvSpPr/>
            <p:nvPr/>
          </p:nvSpPr>
          <p:spPr>
            <a:xfrm rot="825806">
              <a:off x="3545776" y="3646722"/>
              <a:ext cx="410555" cy="1468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Shape 714"/>
            <p:cNvPicPr preferRelativeResize="0"/>
            <p:nvPr/>
          </p:nvPicPr>
          <p:blipFill rotWithShape="1">
            <a:blip r:embed="rId6">
              <a:alphaModFix/>
            </a:blip>
            <a:srcRect/>
            <a:stretch/>
          </p:blipFill>
          <p:spPr>
            <a:xfrm>
              <a:off x="3552183" y="3140979"/>
              <a:ext cx="603432" cy="639440"/>
            </a:xfrm>
            <a:prstGeom prst="rect">
              <a:avLst/>
            </a:prstGeom>
            <a:noFill/>
            <a:ln>
              <a:noFill/>
            </a:ln>
          </p:spPr>
        </p:pic>
        <p:cxnSp>
          <p:nvCxnSpPr>
            <p:cNvPr id="48" name="Shape 707"/>
            <p:cNvCxnSpPr/>
            <p:nvPr/>
          </p:nvCxnSpPr>
          <p:spPr>
            <a:xfrm rot="10800000" flipH="1">
              <a:off x="4582096" y="3536937"/>
              <a:ext cx="448474" cy="340444"/>
            </a:xfrm>
            <a:prstGeom prst="straightConnector1">
              <a:avLst/>
            </a:prstGeom>
            <a:noFill/>
            <a:ln w="25400" cap="rnd">
              <a:solidFill>
                <a:schemeClr val="dk1"/>
              </a:solidFill>
              <a:prstDash val="solid"/>
              <a:miter/>
              <a:headEnd type="triangle" w="lg" len="lg"/>
              <a:tailEnd type="none" w="med" len="med"/>
            </a:ln>
          </p:spPr>
        </p:cxnSp>
        <p:pic>
          <p:nvPicPr>
            <p:cNvPr id="53" name="Shape 712"/>
            <p:cNvPicPr preferRelativeResize="0"/>
            <p:nvPr/>
          </p:nvPicPr>
          <p:blipFill rotWithShape="1">
            <a:blip r:embed="rId7">
              <a:alphaModFix/>
            </a:blip>
            <a:srcRect/>
            <a:stretch/>
          </p:blipFill>
          <p:spPr>
            <a:xfrm>
              <a:off x="6132136" y="4862810"/>
              <a:ext cx="590024" cy="574500"/>
            </a:xfrm>
            <a:prstGeom prst="rect">
              <a:avLst/>
            </a:prstGeom>
            <a:noFill/>
            <a:ln>
              <a:noFill/>
            </a:ln>
          </p:spPr>
        </p:pic>
        <p:cxnSp>
          <p:nvCxnSpPr>
            <p:cNvPr id="49" name="Shape 708"/>
            <p:cNvCxnSpPr/>
            <p:nvPr/>
          </p:nvCxnSpPr>
          <p:spPr>
            <a:xfrm rot="10800000" flipH="1">
              <a:off x="5603777" y="4777698"/>
              <a:ext cx="650287" cy="276611"/>
            </a:xfrm>
            <a:prstGeom prst="straightConnector1">
              <a:avLst/>
            </a:prstGeom>
            <a:noFill/>
            <a:ln w="25400" cap="rnd">
              <a:solidFill>
                <a:schemeClr val="dk1"/>
              </a:solidFill>
              <a:prstDash val="solid"/>
              <a:miter/>
              <a:headEnd type="triangle" w="lg" len="lg"/>
              <a:tailEnd type="none" w="med" len="med"/>
            </a:ln>
          </p:spPr>
        </p:cxnSp>
        <p:cxnSp>
          <p:nvCxnSpPr>
            <p:cNvPr id="50" name="Shape 709"/>
            <p:cNvCxnSpPr/>
            <p:nvPr/>
          </p:nvCxnSpPr>
          <p:spPr>
            <a:xfrm flipV="1">
              <a:off x="2701307" y="3788052"/>
              <a:ext cx="774622" cy="202369"/>
            </a:xfrm>
            <a:prstGeom prst="straightConnector1">
              <a:avLst/>
            </a:prstGeom>
            <a:noFill/>
            <a:ln w="25400" cap="rnd">
              <a:solidFill>
                <a:schemeClr val="dk1"/>
              </a:solidFill>
              <a:prstDash val="solid"/>
              <a:miter/>
              <a:headEnd type="none" w="med" len="med"/>
              <a:tailEnd type="triangle" w="lg" len="lg"/>
            </a:ln>
          </p:spPr>
        </p:cxnSp>
      </p:grpSp>
      <p:sp>
        <p:nvSpPr>
          <p:cNvPr id="66" name="Titre 1">
            <a:extLst>
              <a:ext uri="{FF2B5EF4-FFF2-40B4-BE49-F238E27FC236}">
                <a16:creationId xmlns:a16="http://schemas.microsoft.com/office/drawing/2014/main" id="{0B39F155-0093-400F-B877-01C02FB31CFD}"/>
              </a:ext>
            </a:extLst>
          </p:cNvPr>
          <p:cNvSpPr txBox="1">
            <a:spLocks/>
          </p:cNvSpPr>
          <p:nvPr/>
        </p:nvSpPr>
        <p:spPr>
          <a:xfrm>
            <a:off x="-246962"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2.2 Métadonnées scientifiques </a:t>
            </a:r>
          </a:p>
        </p:txBody>
      </p:sp>
      <p:sp>
        <p:nvSpPr>
          <p:cNvPr id="67" name="Rectangle 66">
            <a:extLst>
              <a:ext uri="{FF2B5EF4-FFF2-40B4-BE49-F238E27FC236}">
                <a16:creationId xmlns:a16="http://schemas.microsoft.com/office/drawing/2014/main" id="{1685E51C-AB4B-477D-B03A-FC9B4FF42748}"/>
              </a:ext>
            </a:extLst>
          </p:cNvPr>
          <p:cNvSpPr/>
          <p:nvPr/>
        </p:nvSpPr>
        <p:spPr>
          <a:xfrm>
            <a:off x="540000" y="900000"/>
            <a:ext cx="8556604" cy="489365"/>
          </a:xfrm>
          <a:prstGeom prst="rect">
            <a:avLst/>
          </a:prstGeom>
        </p:spPr>
        <p:txBody>
          <a:bodyPr wrap="square">
            <a:spAutoFit/>
          </a:bodyPr>
          <a:lstStyle/>
          <a:p>
            <a:pPr marL="342900" marR="0" indent="-342900" algn="just" defTabSz="457200" fontAlgn="auto">
              <a:lnSpc>
                <a:spcPct val="114000"/>
              </a:lnSpc>
              <a:spcBef>
                <a:spcPts val="600"/>
              </a:spcBef>
              <a:spcAft>
                <a:spcPts val="1200"/>
              </a:spcAft>
              <a:buSzTx/>
              <a:buFont typeface="Wingdings" panose="05000000000000000000" pitchFamily="2" charset="2"/>
              <a:buChar char="§"/>
              <a:tabLst/>
              <a:defRPr/>
            </a:pPr>
            <a:r>
              <a:rPr lang="fr-FR" sz="2400" dirty="0">
                <a:solidFill>
                  <a:srgbClr val="0066FF"/>
                </a:solidFill>
                <a:latin typeface="Arial" panose="020B0604020202020204" pitchFamily="34" charset="0"/>
                <a:cs typeface="Arial" panose="020B0604020202020204" pitchFamily="34" charset="0"/>
              </a:rPr>
              <a:t>Les noter le + tôt possible: plus on attend, plus on oublie !</a:t>
            </a:r>
            <a:endParaRPr lang="fr-FR" sz="2400" dirty="0">
              <a:solidFill>
                <a:srgbClr val="0066FF"/>
              </a:solidFill>
              <a:cs typeface="Times New Roman"/>
            </a:endParaRPr>
          </a:p>
        </p:txBody>
      </p:sp>
      <p:sp>
        <p:nvSpPr>
          <p:cNvPr id="8" name="ZoneTexte 7">
            <a:extLst>
              <a:ext uri="{FF2B5EF4-FFF2-40B4-BE49-F238E27FC236}">
                <a16:creationId xmlns:a16="http://schemas.microsoft.com/office/drawing/2014/main" id="{A8E940C1-52DF-4D4B-BA25-712BE2DDC6C5}"/>
              </a:ext>
            </a:extLst>
          </p:cNvPr>
          <p:cNvSpPr txBox="1"/>
          <p:nvPr/>
        </p:nvSpPr>
        <p:spPr>
          <a:xfrm>
            <a:off x="2733293" y="6099965"/>
            <a:ext cx="5771912" cy="390583"/>
          </a:xfrm>
          <a:prstGeom prst="rect">
            <a:avLst/>
          </a:prstGeom>
        </p:spPr>
        <p:txBody>
          <a:bodyPr vert="horz" wrap="none" lIns="91440" tIns="45720" rIns="91440" bIns="45720" rtlCol="0">
            <a:normAutofit/>
          </a:bodyPr>
          <a:lstStyle/>
          <a:p>
            <a:pPr marL="720725">
              <a:spcBef>
                <a:spcPts val="600"/>
              </a:spcBef>
              <a:buClr>
                <a:schemeClr val="accent2">
                  <a:lumMod val="60000"/>
                  <a:lumOff val="40000"/>
                </a:schemeClr>
              </a:buClr>
            </a:pPr>
            <a:r>
              <a:rPr lang="fr-FR" sz="1400" dirty="0">
                <a:hlinkClick r:id="rId8"/>
              </a:rPr>
              <a:t>https://doi.org/10.1890/1051-0761(1997)007[0330:NMFTES]2.0.CO;2</a:t>
            </a:r>
            <a:endParaRPr lang="fr-FR" sz="1400" dirty="0">
              <a:cs typeface="Arial" panose="020B0604020202020204" pitchFamily="34" charset="0"/>
            </a:endParaRPr>
          </a:p>
        </p:txBody>
      </p:sp>
      <p:pic>
        <p:nvPicPr>
          <p:cNvPr id="57" name="Image 56">
            <a:extLst>
              <a:ext uri="{FF2B5EF4-FFF2-40B4-BE49-F238E27FC236}">
                <a16:creationId xmlns:a16="http://schemas.microsoft.com/office/drawing/2014/main" id="{753EAACD-01A5-47A3-85ED-7C65560EF1CA}"/>
              </a:ext>
            </a:extLst>
          </p:cNvPr>
          <p:cNvPicPr>
            <a:picLocks noChangeAspect="1"/>
          </p:cNvPicPr>
          <p:nvPr/>
        </p:nvPicPr>
        <p:blipFill>
          <a:blip r:embed="rId9"/>
          <a:stretch>
            <a:fillRect/>
          </a:stretch>
        </p:blipFill>
        <p:spPr>
          <a:xfrm>
            <a:off x="7812360" y="44624"/>
            <a:ext cx="1298843" cy="816940"/>
          </a:xfrm>
          <a:prstGeom prst="rect">
            <a:avLst/>
          </a:prstGeom>
          <a:ln>
            <a:solidFill>
              <a:schemeClr val="accent2">
                <a:lumMod val="40000"/>
                <a:lumOff val="60000"/>
              </a:schemeClr>
            </a:solidFill>
          </a:ln>
        </p:spPr>
      </p:pic>
    </p:spTree>
    <p:extLst>
      <p:ext uri="{BB962C8B-B14F-4D97-AF65-F5344CB8AC3E}">
        <p14:creationId xmlns:p14="http://schemas.microsoft.com/office/powerpoint/2010/main" val="2405863465"/>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57" name="Image 56">
            <a:extLst>
              <a:ext uri="{FF2B5EF4-FFF2-40B4-BE49-F238E27FC236}">
                <a16:creationId xmlns:a16="http://schemas.microsoft.com/office/drawing/2014/main" id="{753EAACD-01A5-47A3-85ED-7C65560EF1CA}"/>
              </a:ext>
            </a:extLst>
          </p:cNvPr>
          <p:cNvPicPr>
            <a:picLocks noChangeAspect="1"/>
          </p:cNvPicPr>
          <p:nvPr/>
        </p:nvPicPr>
        <p:blipFill>
          <a:blip r:embed="rId3"/>
          <a:stretch>
            <a:fillRect/>
          </a:stretch>
        </p:blipFill>
        <p:spPr>
          <a:xfrm>
            <a:off x="7812360" y="44624"/>
            <a:ext cx="1298843" cy="816940"/>
          </a:xfrm>
          <a:prstGeom prst="rect">
            <a:avLst/>
          </a:prstGeom>
          <a:ln>
            <a:solidFill>
              <a:schemeClr val="accent2">
                <a:lumMod val="40000"/>
                <a:lumOff val="60000"/>
              </a:schemeClr>
            </a:solidFill>
          </a:ln>
        </p:spPr>
      </p:pic>
      <p:sp>
        <p:nvSpPr>
          <p:cNvPr id="65" name="Titre 1">
            <a:extLst>
              <a:ext uri="{FF2B5EF4-FFF2-40B4-BE49-F238E27FC236}">
                <a16:creationId xmlns:a16="http://schemas.microsoft.com/office/drawing/2014/main" id="{1F5039A4-BF8D-4311-8C63-15DA64A634BE}"/>
              </a:ext>
            </a:extLst>
          </p:cNvPr>
          <p:cNvSpPr txBox="1">
            <a:spLocks/>
          </p:cNvSpPr>
          <p:nvPr/>
        </p:nvSpPr>
        <p:spPr>
          <a:xfrm>
            <a:off x="179512" y="2"/>
            <a:ext cx="8136904"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latin typeface="Arial" panose="020B0604020202020204" pitchFamily="34" charset="0"/>
                <a:cs typeface="Arial" panose="020B0604020202020204" pitchFamily="34" charset="0"/>
              </a:rPr>
              <a:t>A retenir sur les métadonnées</a:t>
            </a:r>
          </a:p>
        </p:txBody>
      </p:sp>
      <p:sp>
        <p:nvSpPr>
          <p:cNvPr id="71" name="ZoneTexte 70">
            <a:extLst>
              <a:ext uri="{FF2B5EF4-FFF2-40B4-BE49-F238E27FC236}">
                <a16:creationId xmlns:a16="http://schemas.microsoft.com/office/drawing/2014/main" id="{416B642E-E911-417E-8080-26F21F851053}"/>
              </a:ext>
            </a:extLst>
          </p:cNvPr>
          <p:cNvSpPr txBox="1"/>
          <p:nvPr/>
        </p:nvSpPr>
        <p:spPr>
          <a:xfrm>
            <a:off x="467544" y="1023407"/>
            <a:ext cx="8571651" cy="247760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l">
              <a:spcAft>
                <a:spcPts val="0"/>
              </a:spcAft>
              <a:buClr>
                <a:srgbClr val="9BBB59">
                  <a:lumMod val="75000"/>
                </a:srgbClr>
              </a:buClr>
              <a:defRPr/>
            </a:pPr>
            <a:r>
              <a:rPr lang="fr-FR" sz="2000" dirty="0">
                <a:solidFill>
                  <a:prstClr val="black"/>
                </a:solidFill>
              </a:rPr>
              <a:t>Le PGD permet d’anticiper ces questions en réfléchissant dès le début du projet à la documentation et description des données</a:t>
            </a:r>
            <a:endParaRPr kumimoji="0" lang="fr-FR" sz="2000" b="0" i="0" u="none" strike="noStrike" kern="1200" cap="none" spc="0" normalizeH="0" baseline="0" noProof="0" dirty="0">
              <a:ln>
                <a:noFill/>
              </a:ln>
              <a:solidFill>
                <a:prstClr val="black"/>
              </a:solidFill>
              <a:effectLst/>
              <a:uLnTx/>
              <a:uFillTx/>
              <a:cs typeface="Times New Roman"/>
            </a:endParaRPr>
          </a:p>
          <a:p>
            <a:pPr marL="342900" marR="0" lvl="0" indent="-342900" algn="l" defTabSz="914400" rtl="0" eaLnBrk="1" fontAlgn="auto" latinLnBrk="0" hangingPunct="1">
              <a:lnSpc>
                <a:spcPct val="100000"/>
              </a:lnSpc>
              <a:spcBef>
                <a:spcPts val="600"/>
              </a:spcBef>
              <a:spcAft>
                <a:spcPts val="0"/>
              </a:spcAft>
              <a:buClr>
                <a:srgbClr val="9BBB59">
                  <a:lumMod val="75000"/>
                </a:srgbClr>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cs typeface="Times New Roman"/>
              </a:rPr>
              <a:t>Nombreux standards de métadonnées et normes</a:t>
            </a:r>
          </a:p>
          <a:p>
            <a:pPr marL="342900" marR="0" lvl="0" indent="-342900" algn="l" defTabSz="914400" rtl="0" eaLnBrk="1" fontAlgn="auto" latinLnBrk="0" hangingPunct="1">
              <a:lnSpc>
                <a:spcPct val="100000"/>
              </a:lnSpc>
              <a:spcBef>
                <a:spcPts val="600"/>
              </a:spcBef>
              <a:spcAft>
                <a:spcPts val="0"/>
              </a:spcAft>
              <a:buClr>
                <a:srgbClr val="9BBB59">
                  <a:lumMod val="75000"/>
                </a:srgbClr>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cs typeface="Times New Roman"/>
              </a:rPr>
              <a:t>Pour choisir: </a:t>
            </a:r>
          </a:p>
          <a:p>
            <a:pPr marL="628650" marR="0" lvl="1" indent="0" algn="l" defTabSz="914400" rtl="0" eaLnBrk="1" fontAlgn="auto" latinLnBrk="0" hangingPunct="1">
              <a:lnSpc>
                <a:spcPct val="100000"/>
              </a:lnSpc>
              <a:spcBef>
                <a:spcPts val="20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ea typeface="+mn-ea"/>
                <a:cs typeface="+mn-cs"/>
              </a:rPr>
              <a:t>Guides de standards de métadonnées</a:t>
            </a:r>
            <a:endParaRPr kumimoji="0" lang="fr-FR" b="0" i="0" u="none" strike="noStrike" kern="1200" cap="none" spc="0" normalizeH="0" baseline="0" noProof="0" dirty="0">
              <a:ln>
                <a:noFill/>
              </a:ln>
              <a:solidFill>
                <a:prstClr val="black"/>
              </a:solidFill>
              <a:effectLst/>
              <a:uLnTx/>
              <a:uFillTx/>
              <a:ea typeface="+mn-ea"/>
              <a:cs typeface="Times New Roman"/>
            </a:endParaRPr>
          </a:p>
          <a:p>
            <a:pPr marL="628650" marR="0" lvl="1" indent="0" algn="l" defTabSz="914400" rtl="0" eaLnBrk="1" fontAlgn="auto" latinLnBrk="0" hangingPunct="1">
              <a:lnSpc>
                <a:spcPct val="100000"/>
              </a:lnSpc>
              <a:spcBef>
                <a:spcPts val="20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ea typeface="+mn-ea"/>
                <a:cs typeface="+mn-cs"/>
              </a:rPr>
              <a:t>Pratiques de votre communauté scientifique </a:t>
            </a:r>
          </a:p>
          <a:p>
            <a:pPr marL="628650" marR="0" lvl="1" indent="0" algn="l" defTabSz="914400" rtl="0" eaLnBrk="1" fontAlgn="auto" latinLnBrk="0" hangingPunct="1">
              <a:lnSpc>
                <a:spcPct val="100000"/>
              </a:lnSpc>
              <a:spcBef>
                <a:spcPts val="20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ea typeface="+mn-ea"/>
                <a:cs typeface="+mn-cs"/>
              </a:rPr>
              <a:t>Entrepôts de données choisis ou revues visées</a:t>
            </a:r>
          </a:p>
        </p:txBody>
      </p:sp>
      <p:sp>
        <p:nvSpPr>
          <p:cNvPr id="72" name="ZoneTexte 71">
            <a:extLst>
              <a:ext uri="{FF2B5EF4-FFF2-40B4-BE49-F238E27FC236}">
                <a16:creationId xmlns:a16="http://schemas.microsoft.com/office/drawing/2014/main" id="{FF430575-DBA0-4A30-9449-FDBB5DC82A76}"/>
              </a:ext>
            </a:extLst>
          </p:cNvPr>
          <p:cNvSpPr txBox="1"/>
          <p:nvPr/>
        </p:nvSpPr>
        <p:spPr>
          <a:xfrm>
            <a:off x="467544" y="3501008"/>
            <a:ext cx="8280920" cy="140038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0"/>
              </a:spcAft>
              <a:buClr>
                <a:srgbClr val="9BBB59">
                  <a:lumMod val="75000"/>
                </a:srgbClr>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Utiliser un standard disciplinaire facilite l’interprétation de vos données pour un futur utilisateur (et pour les machines)</a:t>
            </a:r>
          </a:p>
          <a:p>
            <a:pPr marL="0" marR="0" lvl="0" indent="0" algn="l" defTabSz="914400"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c’est ce qu’attend le bailleur /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reviewer</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Mentionner ce standard suffit pour le PGD</a:t>
            </a:r>
          </a:p>
        </p:txBody>
      </p:sp>
      <p:sp>
        <p:nvSpPr>
          <p:cNvPr id="73" name="ZoneTexte 72">
            <a:extLst>
              <a:ext uri="{FF2B5EF4-FFF2-40B4-BE49-F238E27FC236}">
                <a16:creationId xmlns:a16="http://schemas.microsoft.com/office/drawing/2014/main" id="{75574380-BAB5-4AB3-8701-2A8C6188B0EE}"/>
              </a:ext>
            </a:extLst>
          </p:cNvPr>
          <p:cNvSpPr txBox="1"/>
          <p:nvPr/>
        </p:nvSpPr>
        <p:spPr>
          <a:xfrm>
            <a:off x="467544" y="4941168"/>
            <a:ext cx="8604448" cy="10926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0"/>
              </a:spcAft>
              <a:buClr>
                <a:srgbClr val="9BBB59">
                  <a:lumMod val="75000"/>
                </a:srgbClr>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Renseigner les métadonnées le + tôt possible</a:t>
            </a:r>
          </a:p>
          <a:p>
            <a:pPr marL="342900" marR="0" lvl="0" indent="-342900" algn="l" defTabSz="914400" rtl="0" eaLnBrk="1" fontAlgn="auto" latinLnBrk="0" hangingPunct="1">
              <a:lnSpc>
                <a:spcPct val="100000"/>
              </a:lnSpc>
              <a:spcBef>
                <a:spcPts val="600"/>
              </a:spcBef>
              <a:spcAft>
                <a:spcPts val="0"/>
              </a:spcAft>
              <a:buClr>
                <a:srgbClr val="9BBB59">
                  <a:lumMod val="75000"/>
                </a:srgbClr>
              </a:buClr>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vous ajoutez de métadonnées, mieux vous documentez vos données et + elles seront trouvables, comprises et réutilisables (principes FAIR)</a:t>
            </a:r>
          </a:p>
        </p:txBody>
      </p:sp>
    </p:spTree>
    <p:extLst>
      <p:ext uri="{BB962C8B-B14F-4D97-AF65-F5344CB8AC3E}">
        <p14:creationId xmlns:p14="http://schemas.microsoft.com/office/powerpoint/2010/main" val="302073248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2555776" y="1714500"/>
            <a:ext cx="3730724" cy="3730724"/>
          </a:xfrm>
          <a:prstGeom prst="rect">
            <a:avLst/>
          </a:prstGeom>
        </p:spPr>
      </p:pic>
      <p:sp>
        <p:nvSpPr>
          <p:cNvPr id="6" name="Titre 1">
            <a:extLst>
              <a:ext uri="{FF2B5EF4-FFF2-40B4-BE49-F238E27FC236}">
                <a16:creationId xmlns:a16="http://schemas.microsoft.com/office/drawing/2014/main" id="{2657C205-4AC7-4668-AE20-B3E468E0DFAD}"/>
              </a:ext>
            </a:extLst>
          </p:cNvPr>
          <p:cNvSpPr txBox="1">
            <a:spLocks/>
          </p:cNvSpPr>
          <p:nvPr/>
        </p:nvSpPr>
        <p:spPr>
          <a:xfrm>
            <a:off x="-252536"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2.2 Métadonnées scientifiques </a:t>
            </a:r>
          </a:p>
        </p:txBody>
      </p:sp>
      <p:pic>
        <p:nvPicPr>
          <p:cNvPr id="10" name="Image 9">
            <a:extLst>
              <a:ext uri="{FF2B5EF4-FFF2-40B4-BE49-F238E27FC236}">
                <a16:creationId xmlns:a16="http://schemas.microsoft.com/office/drawing/2014/main" id="{42FEB8A7-1185-4882-8D9F-97E036598453}"/>
              </a:ext>
            </a:extLst>
          </p:cNvPr>
          <p:cNvPicPr>
            <a:picLocks noChangeAspect="1"/>
          </p:cNvPicPr>
          <p:nvPr/>
        </p:nvPicPr>
        <p:blipFill>
          <a:blip r:embed="rId5"/>
          <a:stretch>
            <a:fillRect/>
          </a:stretch>
        </p:blipFill>
        <p:spPr>
          <a:xfrm>
            <a:off x="7812360" y="44624"/>
            <a:ext cx="1298843" cy="816940"/>
          </a:xfrm>
          <a:prstGeom prst="rect">
            <a:avLst/>
          </a:prstGeom>
          <a:ln>
            <a:solidFill>
              <a:schemeClr val="accent2">
                <a:lumMod val="40000"/>
                <a:lumOff val="60000"/>
              </a:schemeClr>
            </a:solidFill>
          </a:ln>
        </p:spPr>
      </p:pic>
    </p:spTree>
    <p:extLst>
      <p:ext uri="{BB962C8B-B14F-4D97-AF65-F5344CB8AC3E}">
        <p14:creationId xmlns:p14="http://schemas.microsoft.com/office/powerpoint/2010/main" val="1753477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latin typeface="Arial" panose="020B0604020202020204" pitchFamily="34" charset="0"/>
                <a:cs typeface="Arial" panose="020B0604020202020204" pitchFamily="34" charset="0"/>
              </a:rPr>
              <a:t>2. Documentation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520535" cy="310854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457200" rtl="0" eaLnBrk="1" fontAlgn="auto" latinLnBrk="0" hangingPunct="1">
              <a:lnSpc>
                <a:spcPct val="150000"/>
              </a:lnSpc>
              <a:spcBef>
                <a:spcPts val="600"/>
              </a:spcBef>
              <a:buClrTx/>
              <a:buSzTx/>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Cette partie du</a:t>
            </a:r>
            <a:r>
              <a:rPr kumimoji="0" lang="fr-FR" sz="2400" b="0" i="0" u="none" strike="noStrike" kern="1200" cap="none" spc="0" normalizeH="0" noProof="0" dirty="0">
                <a:ln>
                  <a:noFill/>
                </a:ln>
                <a:solidFill>
                  <a:srgbClr val="0066FF"/>
                </a:solidFill>
                <a:effectLst/>
                <a:uLnTx/>
                <a:uFillTx/>
                <a:latin typeface="Arial"/>
                <a:cs typeface="Times New Roman"/>
              </a:rPr>
              <a:t> PGD concerne 4 points:</a:t>
            </a:r>
            <a:endParaRPr kumimoji="0" lang="fr-FR" sz="2400" b="0" i="0" u="none" strike="noStrike" kern="1200" cap="none" spc="0" normalizeH="0" baseline="0" noProof="0" dirty="0">
              <a:ln>
                <a:noFill/>
              </a:ln>
              <a:solidFill>
                <a:srgbClr val="0066FF"/>
              </a:solidFill>
              <a:effectLst/>
              <a:uLnTx/>
              <a:uFillTx/>
              <a:latin typeface="Arial"/>
              <a:cs typeface="Times New Roman"/>
            </a:endParaRPr>
          </a:p>
          <a:p>
            <a:pPr marL="896938" marR="0" lvl="2" indent="-457200" algn="just" defTabSz="457200" fontAlgn="auto">
              <a:spcBef>
                <a:spcPts val="600"/>
              </a:spcBef>
              <a:spcAft>
                <a:spcPts val="600"/>
              </a:spcAft>
              <a:buClrTx/>
              <a:buSzTx/>
              <a:buFont typeface="+mj-lt"/>
              <a:buAutoNum type="arabicPeriod"/>
              <a:tabLst/>
              <a:defRPr/>
            </a:pPr>
            <a:r>
              <a:rPr lang="fr-FR" sz="2400" dirty="0">
                <a:solidFill>
                  <a:schemeClr val="tx1"/>
                </a:solidFill>
                <a:cs typeface="Times New Roman"/>
              </a:rPr>
              <a:t>La documentation qui accompagnera vos données</a:t>
            </a:r>
          </a:p>
          <a:p>
            <a:pPr marL="896938" lvl="2" indent="-457200" algn="just" defTabSz="457200">
              <a:spcBef>
                <a:spcPts val="600"/>
              </a:spcBef>
              <a:spcAft>
                <a:spcPts val="600"/>
              </a:spcAft>
              <a:buClrTx/>
              <a:buFont typeface="+mj-lt"/>
              <a:buAutoNum type="arabicPeriod"/>
              <a:defRPr/>
            </a:pPr>
            <a:r>
              <a:rPr lang="fr-FR" sz="2400" dirty="0">
                <a:solidFill>
                  <a:schemeClr val="tx1"/>
                </a:solidFill>
                <a:cs typeface="Times New Roman"/>
              </a:rPr>
              <a:t>Les métadonnées scientifiques décrivant vos données </a:t>
            </a:r>
          </a:p>
          <a:p>
            <a:pPr marL="896938" lvl="2" indent="-457200" algn="just" defTabSz="457200">
              <a:spcBef>
                <a:spcPts val="600"/>
              </a:spcBef>
              <a:spcAft>
                <a:spcPts val="600"/>
              </a:spcAft>
              <a:buFont typeface="+mj-lt"/>
              <a:buAutoNum type="arabicPeriod"/>
              <a:defRPr/>
            </a:pPr>
            <a:r>
              <a:rPr lang="fr-FR" sz="2400" dirty="0">
                <a:solidFill>
                  <a:srgbClr val="FF66FF"/>
                </a:solidFill>
                <a:cs typeface="Times New Roman"/>
              </a:rPr>
              <a:t>Les fichiers : formats, organisation, conventions de nommage, contrôle de version,…</a:t>
            </a:r>
          </a:p>
          <a:p>
            <a:pPr marL="896938" lvl="2" indent="-457200" algn="just" defTabSz="457200">
              <a:spcBef>
                <a:spcPts val="600"/>
              </a:spcBef>
              <a:spcAft>
                <a:spcPts val="600"/>
              </a:spcAft>
              <a:buFont typeface="+mj-lt"/>
              <a:buAutoNum type="arabicPeriod" startAt="3"/>
              <a:defRPr/>
            </a:pPr>
            <a:r>
              <a:rPr lang="fr-FR" sz="2400" dirty="0">
                <a:solidFill>
                  <a:prstClr val="black"/>
                </a:solidFill>
                <a:cs typeface="Times New Roman"/>
              </a:rPr>
              <a:t>Les mesures de contrôle qualité</a:t>
            </a:r>
            <a:endParaRPr lang="fr-FR" sz="2200" dirty="0">
              <a:solidFill>
                <a:schemeClr val="tx1"/>
              </a:solidFill>
              <a:cs typeface="Times New Roman"/>
            </a:endParaRPr>
          </a:p>
        </p:txBody>
      </p:sp>
      <p:pic>
        <p:nvPicPr>
          <p:cNvPr id="2" name="Image 1">
            <a:extLst>
              <a:ext uri="{FF2B5EF4-FFF2-40B4-BE49-F238E27FC236}">
                <a16:creationId xmlns:a16="http://schemas.microsoft.com/office/drawing/2014/main" id="{BBC02DB0-3DDC-4501-836F-EF33A96E518F}"/>
              </a:ext>
            </a:extLst>
          </p:cNvPr>
          <p:cNvPicPr>
            <a:picLocks noChangeAspect="1"/>
          </p:cNvPicPr>
          <p:nvPr/>
        </p:nvPicPr>
        <p:blipFill>
          <a:blip r:embed="rId4"/>
          <a:stretch>
            <a:fillRect/>
          </a:stretch>
        </p:blipFill>
        <p:spPr>
          <a:xfrm>
            <a:off x="7907234" y="620688"/>
            <a:ext cx="1201270" cy="1084197"/>
          </a:xfrm>
          <a:prstGeom prst="rect">
            <a:avLst/>
          </a:prstGeom>
        </p:spPr>
      </p:pic>
      <p:grpSp>
        <p:nvGrpSpPr>
          <p:cNvPr id="9" name="Groupe 8">
            <a:extLst>
              <a:ext uri="{FF2B5EF4-FFF2-40B4-BE49-F238E27FC236}">
                <a16:creationId xmlns:a16="http://schemas.microsoft.com/office/drawing/2014/main" id="{69E653F5-5170-439E-848E-21D5C26FC4C9}"/>
              </a:ext>
            </a:extLst>
          </p:cNvPr>
          <p:cNvGrpSpPr/>
          <p:nvPr/>
        </p:nvGrpSpPr>
        <p:grpSpPr>
          <a:xfrm>
            <a:off x="431805" y="4725144"/>
            <a:ext cx="8460675" cy="899157"/>
            <a:chOff x="827584" y="5622339"/>
            <a:chExt cx="7844192" cy="899157"/>
          </a:xfrm>
          <a:gradFill flip="none" rotWithShape="1">
            <a:gsLst>
              <a:gs pos="0">
                <a:srgbClr val="4F81BD">
                  <a:lumMod val="67000"/>
                </a:srgbClr>
              </a:gs>
              <a:gs pos="48000">
                <a:srgbClr val="4F81BD">
                  <a:lumMod val="97000"/>
                  <a:lumOff val="3000"/>
                </a:srgbClr>
              </a:gs>
              <a:gs pos="100000">
                <a:srgbClr val="4F81BD">
                  <a:lumMod val="60000"/>
                  <a:lumOff val="40000"/>
                </a:srgbClr>
              </a:gs>
            </a:gsLst>
            <a:lin ang="16200000" scaled="1"/>
            <a:tileRect/>
          </a:gradFill>
        </p:grpSpPr>
        <p:sp>
          <p:nvSpPr>
            <p:cNvPr id="10" name="ZoneTexte 9">
              <a:extLst>
                <a:ext uri="{FF2B5EF4-FFF2-40B4-BE49-F238E27FC236}">
                  <a16:creationId xmlns:a16="http://schemas.microsoft.com/office/drawing/2014/main" id="{CEA1EA2C-A801-4D6B-9E1E-9F9A3401D0DE}"/>
                </a:ext>
              </a:extLst>
            </p:cNvPr>
            <p:cNvSpPr txBox="1"/>
            <p:nvPr/>
          </p:nvSpPr>
          <p:spPr>
            <a:xfrm>
              <a:off x="1548118" y="5622339"/>
              <a:ext cx="7123658" cy="899157"/>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914400" eaLnBrk="1" fontAlgn="auto" latinLnBrk="0" hangingPunct="1">
                <a:lnSpc>
                  <a:spcPct val="114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ea typeface="+mn-ea"/>
                  <a:cs typeface="+mn-cs"/>
                </a:rPr>
                <a:t>+ documentation complète et + métadonnées enrichies</a:t>
              </a:r>
            </a:p>
            <a:p>
              <a:pPr marL="342900" marR="0" lvl="0" indent="-342900" defTabSz="914400" eaLnBrk="1" fontAlgn="auto" latinLnBrk="0" hangingPunct="1">
                <a:lnSpc>
                  <a:spcPct val="114000"/>
                </a:lnSpc>
                <a:spcBef>
                  <a:spcPts val="0"/>
                </a:spcBef>
                <a:spcAft>
                  <a:spcPts val="0"/>
                </a:spcAft>
                <a:buClrTx/>
                <a:buSzTx/>
                <a:buFont typeface="Wingdings" panose="05000000000000000000" pitchFamily="2" charset="2"/>
                <a:buChar char="à"/>
                <a:tabLst/>
                <a:defRPr/>
              </a:pPr>
              <a:r>
                <a:rPr kumimoji="0" lang="fr-FR" sz="2400" b="0" i="0" u="none" strike="noStrike" kern="0" cap="none" spc="0" normalizeH="0" baseline="0" noProof="0" dirty="0">
                  <a:ln>
                    <a:noFill/>
                  </a:ln>
                  <a:solidFill>
                    <a:prstClr val="white"/>
                  </a:solidFill>
                  <a:effectLst/>
                  <a:uLnTx/>
                  <a:uFillTx/>
                  <a:ea typeface="+mn-ea"/>
                  <a:cs typeface="+mn-cs"/>
                  <a:sym typeface="Wingdings" panose="05000000000000000000" pitchFamily="2" charset="2"/>
                </a:rPr>
                <a:t>+ vos données seront </a:t>
              </a:r>
              <a:r>
                <a:rPr kumimoji="0" lang="fr-FR" sz="2400" b="0" i="0" u="none" strike="noStrike" kern="0" cap="none" spc="0" normalizeH="0" baseline="0" noProof="0" dirty="0">
                  <a:ln>
                    <a:noFill/>
                  </a:ln>
                  <a:solidFill>
                    <a:prstClr val="white"/>
                  </a:solidFill>
                  <a:effectLst/>
                  <a:uLnTx/>
                  <a:uFillTx/>
                  <a:ea typeface="+mn-ea"/>
                  <a:cs typeface="+mn-cs"/>
                </a:rPr>
                <a:t>comprises et réutilisables</a:t>
              </a:r>
            </a:p>
          </p:txBody>
        </p:sp>
        <p:sp>
          <p:nvSpPr>
            <p:cNvPr id="11" name="Flèche droite 16">
              <a:extLst>
                <a:ext uri="{FF2B5EF4-FFF2-40B4-BE49-F238E27FC236}">
                  <a16:creationId xmlns:a16="http://schemas.microsoft.com/office/drawing/2014/main" id="{CE924574-2102-4A66-AF0C-0C4C2855999C}"/>
                </a:ext>
              </a:extLst>
            </p:cNvPr>
            <p:cNvSpPr/>
            <p:nvPr/>
          </p:nvSpPr>
          <p:spPr>
            <a:xfrm>
              <a:off x="827584" y="5763132"/>
              <a:ext cx="720080" cy="484632"/>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06039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a:spLocks noGrp="1"/>
          </p:cNvSpPr>
          <p:nvPr>
            <p:ph type="body" idx="1"/>
          </p:nvPr>
        </p:nvSpPr>
        <p:spPr>
          <a:xfrm>
            <a:off x="5508104" y="6678580"/>
            <a:ext cx="1681063" cy="179418"/>
          </a:xfrm>
          <a:prstGeom prst="rect">
            <a:avLst/>
          </a:prstGeom>
          <a:noFill/>
          <a:ln>
            <a:noFill/>
          </a:ln>
        </p:spPr>
        <p:txBody>
          <a:bodyPr lIns="90475" tIns="44450" rIns="90475" bIns="44450" anchor="t" anchorCtr="0">
            <a:noAutofit/>
          </a:bodyPr>
          <a:lstStyle/>
          <a:p>
            <a:pPr marL="0" marR="0" lvl="0" indent="0" algn="l" rtl="0">
              <a:lnSpc>
                <a:spcPct val="100000"/>
              </a:lnSpc>
              <a:spcBef>
                <a:spcPts val="480"/>
              </a:spcBef>
              <a:spcAft>
                <a:spcPts val="0"/>
              </a:spcAft>
              <a:buNone/>
            </a:pPr>
            <a:r>
              <a:rPr lang="fr-FR" sz="800" dirty="0"/>
              <a:t>.</a:t>
            </a:r>
            <a:endParaRPr sz="800" dirty="0"/>
          </a:p>
        </p:txBody>
      </p:sp>
      <p:sp>
        <p:nvSpPr>
          <p:cNvPr id="67" name="Rectangle 66">
            <a:extLst>
              <a:ext uri="{FF2B5EF4-FFF2-40B4-BE49-F238E27FC236}">
                <a16:creationId xmlns:a16="http://schemas.microsoft.com/office/drawing/2014/main" id="{1685E51C-AB4B-477D-B03A-FC9B4FF42748}"/>
              </a:ext>
            </a:extLst>
          </p:cNvPr>
          <p:cNvSpPr/>
          <p:nvPr/>
        </p:nvSpPr>
        <p:spPr>
          <a:xfrm>
            <a:off x="540000" y="900000"/>
            <a:ext cx="8556604" cy="489365"/>
          </a:xfrm>
          <a:prstGeom prst="rect">
            <a:avLst/>
          </a:prstGeom>
        </p:spPr>
        <p:txBody>
          <a:bodyPr wrap="square">
            <a:spAutoFit/>
          </a:bodyPr>
          <a:lstStyle/>
          <a:p>
            <a:pPr marL="342900" lvl="0" indent="-342900" algn="just" defTabSz="457200">
              <a:lnSpc>
                <a:spcPct val="114000"/>
              </a:lnSpc>
              <a:spcBef>
                <a:spcPts val="600"/>
              </a:spcBef>
              <a:spcAft>
                <a:spcPts val="1200"/>
              </a:spcAft>
              <a:buFont typeface="Wingdings" panose="05000000000000000000" pitchFamily="2" charset="2"/>
              <a:buChar char="§"/>
              <a:defRPr/>
            </a:pPr>
            <a:r>
              <a:rPr lang="fr-FR" sz="2400" dirty="0">
                <a:solidFill>
                  <a:srgbClr val="0066FF"/>
                </a:solidFill>
                <a:latin typeface="Arial" panose="020B0604020202020204" pitchFamily="34" charset="0"/>
                <a:cs typeface="Arial" panose="020B0604020202020204" pitchFamily="34" charset="0"/>
              </a:rPr>
              <a:t>Différents format des fichiers</a:t>
            </a:r>
          </a:p>
        </p:txBody>
      </p:sp>
      <p:sp>
        <p:nvSpPr>
          <p:cNvPr id="65" name="Titre 1">
            <a:extLst>
              <a:ext uri="{FF2B5EF4-FFF2-40B4-BE49-F238E27FC236}">
                <a16:creationId xmlns:a16="http://schemas.microsoft.com/office/drawing/2014/main" id="{AB544107-9FE8-4CA9-9A1A-92FD9EFBF71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2.3 Format des fichiers</a:t>
            </a:r>
          </a:p>
          <a:p>
            <a:endParaRPr lang="fr-FR" sz="1200" dirty="0"/>
          </a:p>
        </p:txBody>
      </p:sp>
      <p:grpSp>
        <p:nvGrpSpPr>
          <p:cNvPr id="5" name="Groupe 4">
            <a:extLst>
              <a:ext uri="{FF2B5EF4-FFF2-40B4-BE49-F238E27FC236}">
                <a16:creationId xmlns:a16="http://schemas.microsoft.com/office/drawing/2014/main" id="{F56FF54E-51F5-41A8-9ABD-0A06CAB7A1D5}"/>
              </a:ext>
            </a:extLst>
          </p:cNvPr>
          <p:cNvGrpSpPr/>
          <p:nvPr/>
        </p:nvGrpSpPr>
        <p:grpSpPr>
          <a:xfrm>
            <a:off x="451434" y="1484784"/>
            <a:ext cx="8657070" cy="1815154"/>
            <a:chOff x="451434" y="1484784"/>
            <a:chExt cx="8657070" cy="1815154"/>
          </a:xfrm>
        </p:grpSpPr>
        <p:pic>
          <p:nvPicPr>
            <p:cNvPr id="73" name="Image 72">
              <a:extLst>
                <a:ext uri="{FF2B5EF4-FFF2-40B4-BE49-F238E27FC236}">
                  <a16:creationId xmlns:a16="http://schemas.microsoft.com/office/drawing/2014/main" id="{27E8A2AE-A668-4FCF-9FC8-A56280C27558}"/>
                </a:ext>
              </a:extLst>
            </p:cNvPr>
            <p:cNvPicPr>
              <a:picLocks noChangeAspect="1"/>
            </p:cNvPicPr>
            <p:nvPr/>
          </p:nvPicPr>
          <p:blipFill>
            <a:blip r:embed="rId3"/>
            <a:stretch>
              <a:fillRect/>
            </a:stretch>
          </p:blipFill>
          <p:spPr>
            <a:xfrm>
              <a:off x="451434" y="2348880"/>
              <a:ext cx="8657070" cy="951058"/>
            </a:xfrm>
            <a:prstGeom prst="rect">
              <a:avLst/>
            </a:prstGeom>
          </p:spPr>
        </p:pic>
        <p:sp>
          <p:nvSpPr>
            <p:cNvPr id="75" name="Espace réservé du contenu 2">
              <a:extLst>
                <a:ext uri="{FF2B5EF4-FFF2-40B4-BE49-F238E27FC236}">
                  <a16:creationId xmlns:a16="http://schemas.microsoft.com/office/drawing/2014/main" id="{8853B774-2104-4FE8-9067-2A9A305DDADE}"/>
                </a:ext>
              </a:extLst>
            </p:cNvPr>
            <p:cNvSpPr txBox="1">
              <a:spLocks/>
            </p:cNvSpPr>
            <p:nvPr/>
          </p:nvSpPr>
          <p:spPr>
            <a:xfrm>
              <a:off x="615476" y="1484784"/>
              <a:ext cx="8349012" cy="7694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Bef>
                  <a:spcPts val="300"/>
                </a:spcBef>
                <a:buClr>
                  <a:srgbClr val="C0504D">
                    <a:lumMod val="40000"/>
                    <a:lumOff val="60000"/>
                  </a:srgbClr>
                </a:buClr>
                <a:buFont typeface="Arial" panose="020B0604020202020204" pitchFamily="34" charset="0"/>
                <a:buNone/>
                <a:defRPr/>
              </a:pPr>
              <a:r>
                <a:rPr lang="fr-FR" sz="2000" dirty="0">
                  <a:solidFill>
                    <a:prstClr val="black"/>
                  </a:solidFill>
                  <a:latin typeface="Arial" panose="020B0604020202020204" pitchFamily="34" charset="0"/>
                  <a:cs typeface="Arial" panose="020B0604020202020204" pitchFamily="34" charset="0"/>
                </a:rPr>
                <a:t>Le format peut être le principal frein au partage des données, s’il ne peut pas être ouvert par la personne qui souhaite y accéder.</a:t>
              </a:r>
            </a:p>
          </p:txBody>
        </p:sp>
      </p:grpSp>
      <p:grpSp>
        <p:nvGrpSpPr>
          <p:cNvPr id="86" name="Groupe 85">
            <a:extLst>
              <a:ext uri="{FF2B5EF4-FFF2-40B4-BE49-F238E27FC236}">
                <a16:creationId xmlns:a16="http://schemas.microsoft.com/office/drawing/2014/main" id="{4A1FB6A5-4D8B-4897-83DC-D0FB0231947C}"/>
              </a:ext>
            </a:extLst>
          </p:cNvPr>
          <p:cNvGrpSpPr/>
          <p:nvPr/>
        </p:nvGrpSpPr>
        <p:grpSpPr>
          <a:xfrm>
            <a:off x="698040" y="3451647"/>
            <a:ext cx="7834400" cy="769441"/>
            <a:chOff x="395053" y="5001514"/>
            <a:chExt cx="10445868" cy="1025921"/>
          </a:xfrm>
        </p:grpSpPr>
        <p:sp>
          <p:nvSpPr>
            <p:cNvPr id="87" name="ZoneTexte 86">
              <a:extLst>
                <a:ext uri="{FF2B5EF4-FFF2-40B4-BE49-F238E27FC236}">
                  <a16:creationId xmlns:a16="http://schemas.microsoft.com/office/drawing/2014/main" id="{AD1DCBEC-F148-494D-AE32-D3F6634844D4}"/>
                </a:ext>
              </a:extLst>
            </p:cNvPr>
            <p:cNvSpPr txBox="1"/>
            <p:nvPr/>
          </p:nvSpPr>
          <p:spPr>
            <a:xfrm>
              <a:off x="1451170" y="5001514"/>
              <a:ext cx="9389751" cy="1025921"/>
            </a:xfrm>
            <a:prstGeom prst="rect">
              <a:avLst/>
            </a:prstGeom>
            <a:gradFill flip="none" rotWithShape="1">
              <a:gsLst>
                <a:gs pos="0">
                  <a:srgbClr val="4F81BD">
                    <a:lumMod val="67000"/>
                  </a:srgbClr>
                </a:gs>
                <a:gs pos="48000">
                  <a:srgbClr val="4F81BD">
                    <a:lumMod val="97000"/>
                    <a:lumOff val="3000"/>
                  </a:srgbClr>
                </a:gs>
                <a:gs pos="100000">
                  <a:srgbClr val="4F81BD">
                    <a:lumMod val="60000"/>
                    <a:lumOff val="40000"/>
                  </a:srgb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Privilégiez les </a:t>
              </a:r>
              <a:r>
                <a:rPr kumimoji="0" lang="fr-FR" sz="2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formats reconnus </a:t>
              </a:r>
              <a:r>
                <a:rPr kumimoji="0" lang="fr-FR" sz="2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dans vos disciplines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et </a:t>
              </a:r>
              <a:r>
                <a:rPr kumimoji="0" lang="fr-FR" sz="2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les formats </a:t>
              </a:r>
              <a:r>
                <a:rPr kumimoji="0" lang="fr-FR" sz="2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ouverts</a:t>
              </a:r>
              <a:r>
                <a:rPr kumimoji="0" lang="fr-FR" sz="2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(lisibles par tous)	</a:t>
              </a:r>
            </a:p>
          </p:txBody>
        </p:sp>
        <p:sp>
          <p:nvSpPr>
            <p:cNvPr id="88" name="Flèche droite 15">
              <a:extLst>
                <a:ext uri="{FF2B5EF4-FFF2-40B4-BE49-F238E27FC236}">
                  <a16:creationId xmlns:a16="http://schemas.microsoft.com/office/drawing/2014/main" id="{BE1F7E7A-22F6-4373-AA53-4851DE9981D6}"/>
                </a:ext>
              </a:extLst>
            </p:cNvPr>
            <p:cNvSpPr/>
            <p:nvPr/>
          </p:nvSpPr>
          <p:spPr>
            <a:xfrm>
              <a:off x="395053" y="5257045"/>
              <a:ext cx="978408" cy="484632"/>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latin typeface="Calibri"/>
                <a:ea typeface="+mn-ea"/>
                <a:cs typeface="+mn-cs"/>
              </a:endParaRPr>
            </a:p>
          </p:txBody>
        </p:sp>
      </p:grpSp>
      <p:pic>
        <p:nvPicPr>
          <p:cNvPr id="12" name="Image 11">
            <a:extLst>
              <a:ext uri="{FF2B5EF4-FFF2-40B4-BE49-F238E27FC236}">
                <a16:creationId xmlns:a16="http://schemas.microsoft.com/office/drawing/2014/main" id="{0BB5975C-7136-423B-9B8C-220A5AC23467}"/>
              </a:ext>
            </a:extLst>
          </p:cNvPr>
          <p:cNvPicPr>
            <a:picLocks noChangeAspect="1"/>
          </p:cNvPicPr>
          <p:nvPr/>
        </p:nvPicPr>
        <p:blipFill>
          <a:blip r:embed="rId4"/>
          <a:stretch>
            <a:fillRect/>
          </a:stretch>
        </p:blipFill>
        <p:spPr>
          <a:xfrm>
            <a:off x="8172530" y="6445161"/>
            <a:ext cx="917761" cy="323302"/>
          </a:xfrm>
          <a:prstGeom prst="rect">
            <a:avLst/>
          </a:prstGeom>
        </p:spPr>
      </p:pic>
      <p:grpSp>
        <p:nvGrpSpPr>
          <p:cNvPr id="4" name="Groupe 3">
            <a:extLst>
              <a:ext uri="{FF2B5EF4-FFF2-40B4-BE49-F238E27FC236}">
                <a16:creationId xmlns:a16="http://schemas.microsoft.com/office/drawing/2014/main" id="{30499735-1A7D-4820-BDD1-9C176F0D7ACE}"/>
              </a:ext>
            </a:extLst>
          </p:cNvPr>
          <p:cNvGrpSpPr/>
          <p:nvPr/>
        </p:nvGrpSpPr>
        <p:grpSpPr>
          <a:xfrm>
            <a:off x="1371475" y="4460724"/>
            <a:ext cx="7356495" cy="1704580"/>
            <a:chOff x="1371475" y="4353000"/>
            <a:chExt cx="7356495" cy="1704580"/>
          </a:xfrm>
        </p:grpSpPr>
        <p:sp>
          <p:nvSpPr>
            <p:cNvPr id="13" name="Espace réservé du contenu 2">
              <a:extLst>
                <a:ext uri="{FF2B5EF4-FFF2-40B4-BE49-F238E27FC236}">
                  <a16:creationId xmlns:a16="http://schemas.microsoft.com/office/drawing/2014/main" id="{AACEDA28-3AE0-4800-9907-81FAD6B86756}"/>
                </a:ext>
              </a:extLst>
            </p:cNvPr>
            <p:cNvSpPr txBox="1">
              <a:spLocks/>
            </p:cNvSpPr>
            <p:nvPr/>
          </p:nvSpPr>
          <p:spPr>
            <a:xfrm>
              <a:off x="1371475" y="4353000"/>
              <a:ext cx="5792813" cy="1668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Bef>
                  <a:spcPts val="300"/>
                </a:spcBef>
                <a:buClr>
                  <a:srgbClr val="C0504D">
                    <a:lumMod val="40000"/>
                    <a:lumOff val="60000"/>
                  </a:srgbClr>
                </a:buClr>
                <a:buNone/>
                <a:defRPr/>
              </a:pPr>
              <a:r>
                <a:rPr lang="fr-FR" sz="2000" dirty="0">
                  <a:solidFill>
                    <a:prstClr val="black"/>
                  </a:solidFill>
                  <a:latin typeface="Arial" panose="020B0604020202020204" pitchFamily="34" charset="0"/>
                  <a:cs typeface="Arial" panose="020B0604020202020204" pitchFamily="34" charset="0"/>
                </a:rPr>
                <a:t>Format non propriétaire :</a:t>
              </a:r>
            </a:p>
            <a:p>
              <a:pPr marL="0" lvl="1" indent="0">
                <a:spcBef>
                  <a:spcPts val="300"/>
                </a:spcBef>
                <a:buClr>
                  <a:srgbClr val="C0504D">
                    <a:lumMod val="40000"/>
                    <a:lumOff val="60000"/>
                  </a:srgbClr>
                </a:buClr>
                <a:buNone/>
                <a:defRPr/>
              </a:pPr>
              <a:r>
                <a:rPr lang="fr-FR" sz="1800" dirty="0">
                  <a:solidFill>
                    <a:prstClr val="black"/>
                  </a:solidFill>
                  <a:latin typeface="Arial" panose="020B0604020202020204" pitchFamily="34" charset="0"/>
                  <a:cs typeface="Arial" panose="020B0604020202020204" pitchFamily="34" charset="0"/>
                </a:rPr>
                <a:t>    </a:t>
              </a:r>
              <a:r>
                <a:rPr lang="fr-FR" sz="1800" dirty="0">
                  <a:solidFill>
                    <a:srgbClr val="0066FF"/>
                  </a:solidFill>
                  <a:latin typeface="Arial" panose="020B0604020202020204" pitchFamily="34" charset="0"/>
                  <a:cs typeface="Arial" panose="020B0604020202020204" pitchFamily="34" charset="0"/>
                </a:rPr>
                <a:t>For </a:t>
              </a:r>
              <a:r>
                <a:rPr lang="fr-FR" sz="1800" dirty="0" err="1">
                  <a:solidFill>
                    <a:srgbClr val="0066FF"/>
                  </a:solidFill>
                  <a:latin typeface="Arial" panose="020B0604020202020204" pitchFamily="34" charset="0"/>
                  <a:cs typeface="Arial" panose="020B0604020202020204" pitchFamily="34" charset="0"/>
                </a:rPr>
                <a:t>spreadsheets</a:t>
              </a:r>
              <a:r>
                <a:rPr lang="fr-FR" sz="1800" dirty="0">
                  <a:solidFill>
                    <a:srgbClr val="0066FF"/>
                  </a:solidFill>
                  <a:latin typeface="Arial" panose="020B0604020202020204" pitchFamily="34" charset="0"/>
                  <a:cs typeface="Arial" panose="020B0604020202020204" pitchFamily="34" charset="0"/>
                </a:rPr>
                <a:t>: Comma </a:t>
              </a:r>
              <a:r>
                <a:rPr lang="fr-FR" sz="1800" dirty="0" err="1">
                  <a:solidFill>
                    <a:srgbClr val="0066FF"/>
                  </a:solidFill>
                  <a:latin typeface="Arial" panose="020B0604020202020204" pitchFamily="34" charset="0"/>
                  <a:cs typeface="Arial" panose="020B0604020202020204" pitchFamily="34" charset="0"/>
                </a:rPr>
                <a:t>Separated</a:t>
              </a:r>
              <a:r>
                <a:rPr lang="fr-FR" sz="1800" dirty="0">
                  <a:solidFill>
                    <a:srgbClr val="0066FF"/>
                  </a:solidFill>
                  <a:latin typeface="Arial" panose="020B0604020202020204" pitchFamily="34" charset="0"/>
                  <a:cs typeface="Arial" panose="020B0604020202020204" pitchFamily="34" charset="0"/>
                </a:rPr>
                <a:t> Values (.csv)</a:t>
              </a:r>
            </a:p>
            <a:p>
              <a:pPr marL="0" lvl="1" indent="0">
                <a:spcBef>
                  <a:spcPts val="300"/>
                </a:spcBef>
                <a:buClr>
                  <a:srgbClr val="C0504D">
                    <a:lumMod val="40000"/>
                    <a:lumOff val="60000"/>
                  </a:srgbClr>
                </a:buClr>
                <a:buNone/>
                <a:defRPr/>
              </a:pPr>
              <a:r>
                <a:rPr lang="fr-FR" sz="1800" dirty="0">
                  <a:solidFill>
                    <a:prstClr val="black"/>
                  </a:solidFill>
                  <a:latin typeface="Arial" panose="020B0604020202020204" pitchFamily="34" charset="0"/>
                  <a:cs typeface="Arial" panose="020B0604020202020204" pitchFamily="34" charset="0"/>
                </a:rPr>
                <a:t>    For </a:t>
              </a:r>
              <a:r>
                <a:rPr lang="fr-FR" sz="1800" dirty="0" err="1">
                  <a:solidFill>
                    <a:prstClr val="black"/>
                  </a:solidFill>
                  <a:latin typeface="Arial" panose="020B0604020202020204" pitchFamily="34" charset="0"/>
                  <a:cs typeface="Arial" panose="020B0604020202020204" pitchFamily="34" charset="0"/>
                </a:rPr>
                <a:t>text</a:t>
              </a:r>
              <a:r>
                <a:rPr lang="fr-FR" sz="1800" dirty="0">
                  <a:solidFill>
                    <a:prstClr val="black"/>
                  </a:solidFill>
                  <a:latin typeface="Arial" panose="020B0604020202020204" pitchFamily="34" charset="0"/>
                  <a:cs typeface="Arial" panose="020B0604020202020204" pitchFamily="34" charset="0"/>
                </a:rPr>
                <a:t>: plain </a:t>
              </a:r>
              <a:r>
                <a:rPr lang="fr-FR" sz="1800" dirty="0" err="1">
                  <a:solidFill>
                    <a:prstClr val="black"/>
                  </a:solidFill>
                  <a:latin typeface="Arial" panose="020B0604020202020204" pitchFamily="34" charset="0"/>
                  <a:cs typeface="Arial" panose="020B0604020202020204" pitchFamily="34" charset="0"/>
                </a:rPr>
                <a:t>text</a:t>
              </a:r>
              <a:r>
                <a:rPr lang="fr-FR" sz="1800" dirty="0">
                  <a:solidFill>
                    <a:prstClr val="black"/>
                  </a:solidFill>
                  <a:latin typeface="Arial" panose="020B0604020202020204" pitchFamily="34" charset="0"/>
                  <a:cs typeface="Arial" panose="020B0604020202020204" pitchFamily="34" charset="0"/>
                </a:rPr>
                <a:t> (.txt), or PDF/A (.</a:t>
              </a:r>
              <a:r>
                <a:rPr lang="fr-FR" sz="1800" dirty="0" err="1">
                  <a:solidFill>
                    <a:prstClr val="black"/>
                  </a:solidFill>
                  <a:latin typeface="Arial" panose="020B0604020202020204" pitchFamily="34" charset="0"/>
                  <a:cs typeface="Arial" panose="020B0604020202020204" pitchFamily="34" charset="0"/>
                </a:rPr>
                <a:t>pdf</a:t>
              </a:r>
              <a:r>
                <a:rPr lang="fr-FR" sz="1800" dirty="0">
                  <a:solidFill>
                    <a:prstClr val="black"/>
                  </a:solidFill>
                  <a:latin typeface="Arial" panose="020B0604020202020204" pitchFamily="34" charset="0"/>
                  <a:cs typeface="Arial" panose="020B0604020202020204" pitchFamily="34" charset="0"/>
                </a:rPr>
                <a:t>)</a:t>
              </a:r>
            </a:p>
            <a:p>
              <a:pPr marL="0" lvl="1" indent="0">
                <a:spcBef>
                  <a:spcPts val="300"/>
                </a:spcBef>
                <a:buClr>
                  <a:srgbClr val="C0504D">
                    <a:lumMod val="40000"/>
                    <a:lumOff val="60000"/>
                  </a:srgbClr>
                </a:buClr>
                <a:buNone/>
                <a:defRPr/>
              </a:pPr>
              <a:r>
                <a:rPr lang="fr-FR" sz="1800" dirty="0">
                  <a:solidFill>
                    <a:prstClr val="black"/>
                  </a:solidFill>
                  <a:latin typeface="Arial" panose="020B0604020202020204" pitchFamily="34" charset="0"/>
                  <a:cs typeface="Arial" panose="020B0604020202020204" pitchFamily="34" charset="0"/>
                </a:rPr>
                <a:t>    For images: TIFF (.tif, .</a:t>
              </a:r>
              <a:r>
                <a:rPr lang="fr-FR" sz="1800" dirty="0" err="1">
                  <a:solidFill>
                    <a:prstClr val="black"/>
                  </a:solidFill>
                  <a:latin typeface="Arial" panose="020B0604020202020204" pitchFamily="34" charset="0"/>
                  <a:cs typeface="Arial" panose="020B0604020202020204" pitchFamily="34" charset="0"/>
                </a:rPr>
                <a:t>tiff</a:t>
              </a:r>
              <a:r>
                <a:rPr lang="fr-FR" sz="1800" dirty="0">
                  <a:solidFill>
                    <a:prstClr val="black"/>
                  </a:solidFill>
                  <a:latin typeface="Arial" panose="020B0604020202020204" pitchFamily="34" charset="0"/>
                  <a:cs typeface="Arial" panose="020B0604020202020204" pitchFamily="34" charset="0"/>
                </a:rPr>
                <a:t>), or PNG (.png)</a:t>
              </a:r>
            </a:p>
            <a:p>
              <a:pPr marL="0" lvl="1" indent="0">
                <a:spcBef>
                  <a:spcPts val="300"/>
                </a:spcBef>
                <a:buClr>
                  <a:srgbClr val="C0504D">
                    <a:lumMod val="40000"/>
                    <a:lumOff val="60000"/>
                  </a:srgbClr>
                </a:buClr>
                <a:buNone/>
                <a:defRPr/>
              </a:pPr>
              <a:r>
                <a:rPr lang="fr-FR" sz="1800" dirty="0">
                  <a:solidFill>
                    <a:prstClr val="black"/>
                  </a:solidFill>
                  <a:latin typeface="Arial" panose="020B0604020202020204" pitchFamily="34" charset="0"/>
                  <a:cs typeface="Arial" panose="020B0604020202020204" pitchFamily="34" charset="0"/>
                </a:rPr>
                <a:t>    For </a:t>
              </a:r>
              <a:r>
                <a:rPr lang="fr-FR" sz="1800" dirty="0" err="1">
                  <a:solidFill>
                    <a:prstClr val="black"/>
                  </a:solidFill>
                  <a:latin typeface="Arial" panose="020B0604020202020204" pitchFamily="34" charset="0"/>
                  <a:cs typeface="Arial" panose="020B0604020202020204" pitchFamily="34" charset="0"/>
                </a:rPr>
                <a:t>videos</a:t>
              </a:r>
              <a:r>
                <a:rPr lang="fr-FR" sz="1800" dirty="0">
                  <a:solidFill>
                    <a:prstClr val="black"/>
                  </a:solidFill>
                  <a:latin typeface="Arial" panose="020B0604020202020204" pitchFamily="34" charset="0"/>
                  <a:cs typeface="Arial" panose="020B0604020202020204" pitchFamily="34" charset="0"/>
                </a:rPr>
                <a:t>: MPEG-4 (.mp4) </a:t>
              </a:r>
            </a:p>
          </p:txBody>
        </p:sp>
        <p:grpSp>
          <p:nvGrpSpPr>
            <p:cNvPr id="3" name="Groupe 2">
              <a:extLst>
                <a:ext uri="{FF2B5EF4-FFF2-40B4-BE49-F238E27FC236}">
                  <a16:creationId xmlns:a16="http://schemas.microsoft.com/office/drawing/2014/main" id="{4F0A26B8-D049-4F35-AA8D-B622E4440BCB}"/>
                </a:ext>
              </a:extLst>
            </p:cNvPr>
            <p:cNvGrpSpPr/>
            <p:nvPr/>
          </p:nvGrpSpPr>
          <p:grpSpPr>
            <a:xfrm>
              <a:off x="7359818" y="4388822"/>
              <a:ext cx="1368152" cy="1668758"/>
              <a:chOff x="7359818" y="4388822"/>
              <a:chExt cx="1368152" cy="1668758"/>
            </a:xfrm>
          </p:grpSpPr>
          <p:pic>
            <p:nvPicPr>
              <p:cNvPr id="2" name="Image 1">
                <a:extLst>
                  <a:ext uri="{FF2B5EF4-FFF2-40B4-BE49-F238E27FC236}">
                    <a16:creationId xmlns:a16="http://schemas.microsoft.com/office/drawing/2014/main" id="{15AF9EC1-4035-4384-9D49-70B970DC6FEE}"/>
                  </a:ext>
                </a:extLst>
              </p:cNvPr>
              <p:cNvPicPr>
                <a:picLocks noChangeAspect="1"/>
              </p:cNvPicPr>
              <p:nvPr/>
            </p:nvPicPr>
            <p:blipFill>
              <a:blip r:embed="rId5"/>
              <a:stretch>
                <a:fillRect/>
              </a:stretch>
            </p:blipFill>
            <p:spPr>
              <a:xfrm>
                <a:off x="7380312" y="4388822"/>
                <a:ext cx="1148507" cy="1119714"/>
              </a:xfrm>
              <a:prstGeom prst="rect">
                <a:avLst/>
              </a:prstGeom>
            </p:spPr>
          </p:pic>
          <p:sp>
            <p:nvSpPr>
              <p:cNvPr id="14" name="Espace réservé du contenu 2">
                <a:extLst>
                  <a:ext uri="{FF2B5EF4-FFF2-40B4-BE49-F238E27FC236}">
                    <a16:creationId xmlns:a16="http://schemas.microsoft.com/office/drawing/2014/main" id="{A20A7BA2-3E09-494F-93D6-81F68B4C9071}"/>
                  </a:ext>
                </a:extLst>
              </p:cNvPr>
              <p:cNvSpPr txBox="1">
                <a:spLocks/>
              </p:cNvSpPr>
              <p:nvPr/>
            </p:nvSpPr>
            <p:spPr>
              <a:xfrm>
                <a:off x="7359818" y="5445224"/>
                <a:ext cx="1368152" cy="61235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spcBef>
                    <a:spcPts val="300"/>
                  </a:spcBef>
                  <a:buClr>
                    <a:srgbClr val="C0504D">
                      <a:lumMod val="40000"/>
                      <a:lumOff val="60000"/>
                    </a:srgbClr>
                  </a:buClr>
                  <a:buFont typeface="Arial" panose="020B0604020202020204" pitchFamily="34" charset="0"/>
                  <a:buNone/>
                  <a:defRPr/>
                </a:pPr>
                <a:r>
                  <a:rPr lang="fr-FR" sz="1400" dirty="0">
                    <a:solidFill>
                      <a:prstClr val="black"/>
                    </a:solidFill>
                    <a:latin typeface="Arial" panose="020B0604020202020204" pitchFamily="34" charset="0"/>
                    <a:cs typeface="Arial" panose="020B0604020202020204" pitchFamily="34" charset="0"/>
                  </a:rPr>
                  <a:t>le format </a:t>
                </a:r>
              </a:p>
              <a:p>
                <a:pPr marL="0" lvl="1" indent="0" algn="ctr">
                  <a:spcBef>
                    <a:spcPts val="300"/>
                  </a:spcBef>
                  <a:buClr>
                    <a:srgbClr val="C0504D">
                      <a:lumMod val="40000"/>
                      <a:lumOff val="60000"/>
                    </a:srgbClr>
                  </a:buClr>
                  <a:buFont typeface="Arial" panose="020B0604020202020204" pitchFamily="34" charset="0"/>
                  <a:buNone/>
                  <a:defRPr/>
                </a:pPr>
                <a:r>
                  <a:rPr lang="fr-FR" sz="1400" dirty="0">
                    <a:solidFill>
                      <a:prstClr val="black"/>
                    </a:solidFill>
                    <a:latin typeface="Arial" panose="020B0604020202020204" pitchFamily="34" charset="0"/>
                    <a:cs typeface="Arial" panose="020B0604020202020204" pitchFamily="34" charset="0"/>
                  </a:rPr>
                  <a:t>de l’open data</a:t>
                </a:r>
              </a:p>
            </p:txBody>
          </p:sp>
        </p:grpSp>
      </p:grpSp>
    </p:spTree>
    <p:extLst>
      <p:ext uri="{BB962C8B-B14F-4D97-AF65-F5344CB8AC3E}">
        <p14:creationId xmlns:p14="http://schemas.microsoft.com/office/powerpoint/2010/main" val="158297023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67" name="Rectangle 66">
            <a:extLst>
              <a:ext uri="{FF2B5EF4-FFF2-40B4-BE49-F238E27FC236}">
                <a16:creationId xmlns:a16="http://schemas.microsoft.com/office/drawing/2014/main" id="{1685E51C-AB4B-477D-B03A-FC9B4FF42748}"/>
              </a:ext>
            </a:extLst>
          </p:cNvPr>
          <p:cNvSpPr/>
          <p:nvPr/>
        </p:nvSpPr>
        <p:spPr>
          <a:xfrm>
            <a:off x="540000" y="900000"/>
            <a:ext cx="8556604" cy="489365"/>
          </a:xfrm>
          <a:prstGeom prst="rect">
            <a:avLst/>
          </a:prstGeom>
        </p:spPr>
        <p:txBody>
          <a:bodyPr wrap="square">
            <a:spAutoFit/>
          </a:bodyPr>
          <a:lstStyle/>
          <a:p>
            <a:pPr marL="342900" lvl="0" indent="-342900" algn="just" defTabSz="457200">
              <a:lnSpc>
                <a:spcPct val="114000"/>
              </a:lnSpc>
              <a:spcBef>
                <a:spcPts val="600"/>
              </a:spcBef>
              <a:spcAft>
                <a:spcPts val="1200"/>
              </a:spcAft>
              <a:buFont typeface="Wingdings" panose="05000000000000000000" pitchFamily="2" charset="2"/>
              <a:buChar char="§"/>
              <a:defRPr/>
            </a:pPr>
            <a:r>
              <a:rPr lang="fr-FR" sz="2400" dirty="0">
                <a:solidFill>
                  <a:srgbClr val="0066FF"/>
                </a:solidFill>
                <a:latin typeface="Arial" panose="020B0604020202020204" pitchFamily="34" charset="0"/>
                <a:cs typeface="Arial" panose="020B0604020202020204" pitchFamily="34" charset="0"/>
              </a:rPr>
              <a:t>QUIZZ : Format ouvert ou fermé ?</a:t>
            </a:r>
          </a:p>
        </p:txBody>
      </p:sp>
      <p:sp>
        <p:nvSpPr>
          <p:cNvPr id="65" name="Titre 1">
            <a:extLst>
              <a:ext uri="{FF2B5EF4-FFF2-40B4-BE49-F238E27FC236}">
                <a16:creationId xmlns:a16="http://schemas.microsoft.com/office/drawing/2014/main" id="{AB544107-9FE8-4CA9-9A1A-92FD9EFBF71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2.3 Format des fichiers</a:t>
            </a:r>
          </a:p>
          <a:p>
            <a:endParaRPr lang="fr-FR" sz="1200" dirty="0"/>
          </a:p>
        </p:txBody>
      </p:sp>
      <p:sp>
        <p:nvSpPr>
          <p:cNvPr id="3" name="Espace réservé du contenu 2">
            <a:extLst>
              <a:ext uri="{FF2B5EF4-FFF2-40B4-BE49-F238E27FC236}">
                <a16:creationId xmlns:a16="http://schemas.microsoft.com/office/drawing/2014/main" id="{D9D1C1B0-9B11-4D80-BBC7-2BB4995623DA}"/>
              </a:ext>
            </a:extLst>
          </p:cNvPr>
          <p:cNvSpPr>
            <a:spLocks noGrp="1"/>
          </p:cNvSpPr>
          <p:nvPr>
            <p:ph idx="1"/>
          </p:nvPr>
        </p:nvSpPr>
        <p:spPr/>
        <p:txBody>
          <a:bodyPr/>
          <a:lstStyle/>
          <a:p>
            <a:endParaRPr lang="fr-FR" dirty="0"/>
          </a:p>
          <a:p>
            <a:endParaRPr lang="fr-FR"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r>
              <a:rPr lang="fr-FR" sz="800" dirty="0"/>
              <a:t>h</a:t>
            </a:r>
          </a:p>
        </p:txBody>
      </p:sp>
      <p:pic>
        <p:nvPicPr>
          <p:cNvPr id="5" name="Image 4">
            <a:extLst>
              <a:ext uri="{FF2B5EF4-FFF2-40B4-BE49-F238E27FC236}">
                <a16:creationId xmlns:a16="http://schemas.microsoft.com/office/drawing/2014/main" id="{03793187-B53B-473C-ABB5-DE11B6C1BEB2}"/>
              </a:ext>
            </a:extLst>
          </p:cNvPr>
          <p:cNvPicPr>
            <a:picLocks noChangeAspect="1"/>
          </p:cNvPicPr>
          <p:nvPr/>
        </p:nvPicPr>
        <p:blipFill>
          <a:blip r:embed="rId3"/>
          <a:stretch>
            <a:fillRect/>
          </a:stretch>
        </p:blipFill>
        <p:spPr>
          <a:xfrm>
            <a:off x="1766887" y="1556792"/>
            <a:ext cx="5610225" cy="3152775"/>
          </a:xfrm>
          <a:prstGeom prst="rect">
            <a:avLst/>
          </a:prstGeom>
        </p:spPr>
      </p:pic>
      <p:sp>
        <p:nvSpPr>
          <p:cNvPr id="14" name="Espace réservé du contenu 2">
            <a:extLst>
              <a:ext uri="{FF2B5EF4-FFF2-40B4-BE49-F238E27FC236}">
                <a16:creationId xmlns:a16="http://schemas.microsoft.com/office/drawing/2014/main" id="{7CC33673-F15E-43C3-8A16-ECA14A27F783}"/>
              </a:ext>
            </a:extLst>
          </p:cNvPr>
          <p:cNvSpPr txBox="1">
            <a:spLocks/>
          </p:cNvSpPr>
          <p:nvPr/>
        </p:nvSpPr>
        <p:spPr>
          <a:xfrm>
            <a:off x="407884" y="4941168"/>
            <a:ext cx="8556604" cy="13316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600" dirty="0">
                <a:hlinkClick r:id="rId4"/>
              </a:rPr>
              <a:t>https://doranum.fr/stockage-archivage/quiz-format-ouvert-ou-ferme_10_13143_mcwq-qs64/</a:t>
            </a:r>
            <a:endParaRPr lang="fr-FR" sz="1600" dirty="0"/>
          </a:p>
          <a:p>
            <a:pPr marL="0" indent="0">
              <a:buNone/>
            </a:pPr>
            <a:endParaRPr lang="fr-FR" sz="2000" dirty="0">
              <a:solidFill>
                <a:prstClr val="black"/>
              </a:solidFill>
            </a:endParaRPr>
          </a:p>
          <a:p>
            <a:pPr marL="0" indent="0">
              <a:buNone/>
            </a:pPr>
            <a:r>
              <a:rPr lang="fr-FR" sz="2000" dirty="0">
                <a:solidFill>
                  <a:prstClr val="black"/>
                </a:solidFill>
              </a:rPr>
              <a:t>Tableau indicatif de formats ouverts et fermés en bas de page.</a:t>
            </a:r>
          </a:p>
          <a:p>
            <a:pPr marL="0" indent="0">
              <a:buNone/>
            </a:pPr>
            <a:endParaRPr lang="fr-FR" dirty="0">
              <a:solidFill>
                <a:prstClr val="black"/>
              </a:solidFill>
              <a:latin typeface="Calibri"/>
            </a:endParaRPr>
          </a:p>
        </p:txBody>
      </p:sp>
      <p:pic>
        <p:nvPicPr>
          <p:cNvPr id="8" name="Image 7">
            <a:extLst>
              <a:ext uri="{FF2B5EF4-FFF2-40B4-BE49-F238E27FC236}">
                <a16:creationId xmlns:a16="http://schemas.microsoft.com/office/drawing/2014/main" id="{BB8E0541-4148-4BB0-ADE8-3816660A4ADA}"/>
              </a:ext>
            </a:extLst>
          </p:cNvPr>
          <p:cNvPicPr>
            <a:picLocks noChangeAspect="1"/>
          </p:cNvPicPr>
          <p:nvPr/>
        </p:nvPicPr>
        <p:blipFill>
          <a:blip r:embed="rId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1904325507"/>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a:spLocks noGrp="1"/>
          </p:cNvSpPr>
          <p:nvPr>
            <p:ph type="body" idx="1"/>
          </p:nvPr>
        </p:nvSpPr>
        <p:spPr>
          <a:xfrm>
            <a:off x="6242716" y="6488014"/>
            <a:ext cx="417516" cy="1549497"/>
          </a:xfrm>
          <a:prstGeom prst="rect">
            <a:avLst/>
          </a:prstGeom>
          <a:noFill/>
          <a:ln>
            <a:noFill/>
          </a:ln>
        </p:spPr>
        <p:txBody>
          <a:bodyPr lIns="90475" tIns="44450" rIns="90475" bIns="44450" anchor="t" anchorCtr="0">
            <a:noAutofit/>
          </a:bodyPr>
          <a:lstStyle/>
          <a:p>
            <a:pPr marL="0" marR="0" lvl="0" indent="0" algn="l" rtl="0">
              <a:lnSpc>
                <a:spcPct val="100000"/>
              </a:lnSpc>
              <a:spcBef>
                <a:spcPts val="480"/>
              </a:spcBef>
              <a:spcAft>
                <a:spcPts val="0"/>
              </a:spcAft>
              <a:buNone/>
            </a:pPr>
            <a:r>
              <a:rPr lang="fr-FR" sz="800" dirty="0"/>
              <a:t>.</a:t>
            </a:r>
            <a:endParaRPr sz="800" dirty="0"/>
          </a:p>
        </p:txBody>
      </p:sp>
      <p:sp>
        <p:nvSpPr>
          <p:cNvPr id="67" name="Rectangle 66">
            <a:extLst>
              <a:ext uri="{FF2B5EF4-FFF2-40B4-BE49-F238E27FC236}">
                <a16:creationId xmlns:a16="http://schemas.microsoft.com/office/drawing/2014/main" id="{1685E51C-AB4B-477D-B03A-FC9B4FF42748}"/>
              </a:ext>
            </a:extLst>
          </p:cNvPr>
          <p:cNvSpPr/>
          <p:nvPr/>
        </p:nvSpPr>
        <p:spPr>
          <a:xfrm>
            <a:off x="540000" y="900000"/>
            <a:ext cx="8556604" cy="486993"/>
          </a:xfrm>
          <a:prstGeom prst="rect">
            <a:avLst/>
          </a:prstGeom>
        </p:spPr>
        <p:txBody>
          <a:bodyPr wrap="square">
            <a:spAutoFit/>
          </a:bodyPr>
          <a:lstStyle/>
          <a:p>
            <a:pPr marL="342900" indent="-342900" algn="just" defTabSz="457200">
              <a:lnSpc>
                <a:spcPct val="114000"/>
              </a:lnSpc>
              <a:spcBef>
                <a:spcPts val="600"/>
              </a:spcBef>
              <a:spcAft>
                <a:spcPts val="1200"/>
              </a:spcAft>
              <a:buFont typeface="Wingdings" panose="05000000000000000000" pitchFamily="2" charset="2"/>
              <a:buChar char="§"/>
              <a:defRPr/>
            </a:pPr>
            <a:r>
              <a:rPr lang="fr-FR" sz="2400" dirty="0">
                <a:solidFill>
                  <a:srgbClr val="0066FF"/>
                </a:solidFill>
                <a:latin typeface="Arial" panose="020B0604020202020204" pitchFamily="34" charset="0"/>
                <a:cs typeface="Arial" panose="020B0604020202020204" pitchFamily="34" charset="0"/>
                <a:sym typeface="Wingdings" panose="05000000000000000000" pitchFamily="2" charset="2"/>
              </a:rPr>
              <a:t>Exemple du PGD du projet </a:t>
            </a:r>
            <a:r>
              <a:rPr lang="fr-FR" sz="2400" dirty="0" err="1">
                <a:solidFill>
                  <a:srgbClr val="0066FF"/>
                </a:solidFill>
                <a:latin typeface="Arial" panose="020B0604020202020204" pitchFamily="34" charset="0"/>
                <a:cs typeface="Arial" panose="020B0604020202020204" pitchFamily="34" charset="0"/>
                <a:sym typeface="Wingdings" panose="05000000000000000000" pitchFamily="2" charset="2"/>
              </a:rPr>
              <a:t>AfriCultuRes</a:t>
            </a:r>
            <a:endParaRPr lang="fr-FR" sz="2400" dirty="0">
              <a:solidFill>
                <a:srgbClr val="0066FF"/>
              </a:solidFill>
              <a:latin typeface="Arial" panose="020B0604020202020204" pitchFamily="34" charset="0"/>
              <a:cs typeface="Arial" panose="020B0604020202020204" pitchFamily="34" charset="0"/>
            </a:endParaRPr>
          </a:p>
        </p:txBody>
      </p:sp>
      <p:sp>
        <p:nvSpPr>
          <p:cNvPr id="65" name="Titre 1">
            <a:extLst>
              <a:ext uri="{FF2B5EF4-FFF2-40B4-BE49-F238E27FC236}">
                <a16:creationId xmlns:a16="http://schemas.microsoft.com/office/drawing/2014/main" id="{AB544107-9FE8-4CA9-9A1A-92FD9EFBF71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2.3 Format des fichiers</a:t>
            </a:r>
          </a:p>
          <a:p>
            <a:endParaRPr lang="fr-FR" sz="1200" dirty="0"/>
          </a:p>
        </p:txBody>
      </p:sp>
      <p:sp>
        <p:nvSpPr>
          <p:cNvPr id="11" name="ZoneTexte 10">
            <a:extLst>
              <a:ext uri="{FF2B5EF4-FFF2-40B4-BE49-F238E27FC236}">
                <a16:creationId xmlns:a16="http://schemas.microsoft.com/office/drawing/2014/main" id="{05BBCE6A-8C98-44C6-8F6A-FC9FE823235C}"/>
              </a:ext>
            </a:extLst>
          </p:cNvPr>
          <p:cNvSpPr txBox="1"/>
          <p:nvPr/>
        </p:nvSpPr>
        <p:spPr>
          <a:xfrm>
            <a:off x="5064156" y="1366302"/>
            <a:ext cx="4032448" cy="30777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C0504D">
                  <a:lumMod val="40000"/>
                  <a:lumOff val="60000"/>
                </a:srgbClr>
              </a:buClr>
              <a:buSzTx/>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3"/>
              </a:rPr>
              <a:t>https://cordis.europa.eu/project/id/774652/results</a:t>
            </a:r>
            <a:endParaRPr kumimoji="0" lang="fr-FR"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pic>
        <p:nvPicPr>
          <p:cNvPr id="13" name="Image 12">
            <a:extLst>
              <a:ext uri="{FF2B5EF4-FFF2-40B4-BE49-F238E27FC236}">
                <a16:creationId xmlns:a16="http://schemas.microsoft.com/office/drawing/2014/main" id="{A0624EE7-4522-4728-962E-AC030E911E08}"/>
              </a:ext>
            </a:extLst>
          </p:cNvPr>
          <p:cNvPicPr>
            <a:picLocks noChangeAspect="1"/>
          </p:cNvPicPr>
          <p:nvPr/>
        </p:nvPicPr>
        <p:blipFill>
          <a:blip r:embed="rId4"/>
          <a:stretch>
            <a:fillRect/>
          </a:stretch>
        </p:blipFill>
        <p:spPr>
          <a:xfrm>
            <a:off x="540000" y="1772816"/>
            <a:ext cx="8402382" cy="3942007"/>
          </a:xfrm>
          <a:prstGeom prst="rect">
            <a:avLst/>
          </a:prstGeom>
        </p:spPr>
      </p:pic>
      <p:pic>
        <p:nvPicPr>
          <p:cNvPr id="7" name="Image 6">
            <a:extLst>
              <a:ext uri="{FF2B5EF4-FFF2-40B4-BE49-F238E27FC236}">
                <a16:creationId xmlns:a16="http://schemas.microsoft.com/office/drawing/2014/main" id="{3BBBE73D-650D-4E28-90E0-46926B318309}"/>
              </a:ext>
            </a:extLst>
          </p:cNvPr>
          <p:cNvPicPr>
            <a:picLocks noChangeAspect="1"/>
          </p:cNvPicPr>
          <p:nvPr/>
        </p:nvPicPr>
        <p:blipFill>
          <a:blip r:embed="rId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3282967052"/>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1">
            <a:extLst>
              <a:ext uri="{FF2B5EF4-FFF2-40B4-BE49-F238E27FC236}">
                <a16:creationId xmlns:a16="http://schemas.microsoft.com/office/drawing/2014/main" id="{EA961B80-D789-403F-990F-71D124E9372E}"/>
              </a:ext>
            </a:extLst>
          </p:cNvPr>
          <p:cNvSpPr txBox="1">
            <a:spLocks/>
          </p:cNvSpPr>
          <p:nvPr/>
        </p:nvSpPr>
        <p:spPr>
          <a:xfrm>
            <a:off x="1956302" y="6042849"/>
            <a:ext cx="7063122" cy="323302"/>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marR="0" lvl="1" indent="0" algn="just" defTabSz="914400" rtl="0" eaLnBrk="1" fontAlgn="auto" latinLnBrk="0" hangingPunct="1">
              <a:lnSpc>
                <a:spcPct val="100000"/>
              </a:lnSpc>
              <a:spcBef>
                <a:spcPts val="600"/>
              </a:spcBef>
              <a:spcAft>
                <a:spcPts val="0"/>
              </a:spcAft>
              <a:buClr>
                <a:srgbClr val="FF66FF"/>
              </a:buClr>
              <a:buSzTx/>
              <a:buFont typeface="Arial" panose="020B0604020202020204" pitchFamily="34" charset="0"/>
              <a:buNone/>
              <a:tabLst/>
              <a:defRPr/>
            </a:pPr>
            <a:r>
              <a:rPr kumimoji="0" lang="fr-FR" sz="1200" b="0" i="0" u="none" strike="noStrike" kern="1200" cap="none" spc="0" normalizeH="0" baseline="0" noProof="0" dirty="0">
                <a:ln>
                  <a:noFill/>
                </a:ln>
                <a:solidFill>
                  <a:prstClr val="black"/>
                </a:solidFill>
                <a:effectLst/>
                <a:uLnTx/>
                <a:uFillTx/>
                <a:latin typeface="Arial"/>
                <a:ea typeface="+mn-ea"/>
                <a:cs typeface="+mn-cs"/>
                <a:hlinkClick r:id="rId3"/>
              </a:rPr>
              <a:t>https://ec.europa.eu/info/funding-tenders/opportunities/docs/2021-2027/common/guidance/aga_en.pdf</a:t>
            </a:r>
            <a:endParaRPr kumimoji="0" lang="fr-FR"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Titre 1">
            <a:extLst>
              <a:ext uri="{FF2B5EF4-FFF2-40B4-BE49-F238E27FC236}">
                <a16:creationId xmlns:a16="http://schemas.microsoft.com/office/drawing/2014/main" id="{5A156FBB-2289-4660-B482-42C352B4C87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SO: dynamique mondiale</a:t>
            </a:r>
          </a:p>
        </p:txBody>
      </p:sp>
      <p:sp>
        <p:nvSpPr>
          <p:cNvPr id="13" name="ZoneTexte 12"/>
          <p:cNvSpPr txBox="1"/>
          <p:nvPr/>
        </p:nvSpPr>
        <p:spPr>
          <a:xfrm>
            <a:off x="539999" y="1080000"/>
            <a:ext cx="8502835" cy="7742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457200" rtl="0" eaLnBrk="1" fontAlgn="auto" latinLnBrk="0" hangingPunct="1">
              <a:lnSpc>
                <a:spcPct val="114000"/>
              </a:lnSpc>
              <a:spcBef>
                <a:spcPts val="0"/>
              </a:spcBef>
              <a:spcAft>
                <a:spcPts val="0"/>
              </a:spcAft>
              <a:buClr>
                <a:srgbClr val="0066FF"/>
              </a:buClr>
              <a:buSzTx/>
              <a:buFont typeface="Wingdings" panose="05000000000000000000" pitchFamily="2" charset="2"/>
              <a:buChar char="Ø"/>
              <a:tabLst/>
              <a:defRPr/>
            </a:pPr>
            <a:r>
              <a:rPr kumimoji="0" lang="fr-FR" sz="2200" b="0" i="0" u="none" strike="noStrike" kern="1200" cap="none" spc="0" normalizeH="0" baseline="0" noProof="0" dirty="0">
                <a:ln>
                  <a:noFill/>
                </a:ln>
                <a:solidFill>
                  <a:srgbClr val="0066FF"/>
                </a:solidFill>
                <a:effectLst/>
                <a:uLnTx/>
                <a:uFillTx/>
                <a:latin typeface="Arial"/>
                <a:ea typeface="+mn-ea"/>
                <a:cs typeface="Times New Roman"/>
                <a:sym typeface="Wingdings" panose="05000000000000000000" pitchFamily="2" charset="2"/>
              </a:rPr>
              <a:t>Appliquée par les financeurs</a:t>
            </a: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a:t>
            </a:r>
            <a:r>
              <a:rPr kumimoji="0" lang="fr-FR" sz="18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Europe </a:t>
            </a:r>
            <a:r>
              <a:rPr kumimoji="0" lang="fr-FR" sz="16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(Horizon Europe, Conseil européen de la recherche), </a:t>
            </a:r>
            <a:r>
              <a:rPr kumimoji="0" lang="fr-FR" sz="18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ANR, </a:t>
            </a:r>
            <a:r>
              <a:rPr kumimoji="0" lang="fr-FR" sz="1800" b="0" i="0" u="none" strike="noStrike" kern="1200" cap="none" spc="0" normalizeH="0" baseline="0" noProof="0" dirty="0" err="1">
                <a:ln>
                  <a:noFill/>
                </a:ln>
                <a:solidFill>
                  <a:prstClr val="black"/>
                </a:solidFill>
                <a:effectLst/>
                <a:uLnTx/>
                <a:uFillTx/>
                <a:latin typeface="Arial"/>
                <a:ea typeface="+mn-ea"/>
                <a:cs typeface="Times New Roman"/>
                <a:sym typeface="Wingdings" panose="05000000000000000000" pitchFamily="2" charset="2"/>
              </a:rPr>
              <a:t>Wellcome</a:t>
            </a:r>
            <a:r>
              <a:rPr kumimoji="0" lang="fr-FR" sz="18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Trust, Belmont Forum, B&amp;M Gates, …</a:t>
            </a:r>
            <a:endParaRPr kumimoji="0" lang="fr-FR" sz="1800" b="0" i="1"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pic>
        <p:nvPicPr>
          <p:cNvPr id="24" name="Image 23">
            <a:extLst>
              <a:ext uri="{FF2B5EF4-FFF2-40B4-BE49-F238E27FC236}">
                <a16:creationId xmlns:a16="http://schemas.microsoft.com/office/drawing/2014/main" id="{8BC5310E-1B9C-4525-84B5-72DFE632676F}"/>
              </a:ext>
            </a:extLst>
          </p:cNvPr>
          <p:cNvPicPr>
            <a:picLocks noChangeAspect="1"/>
          </p:cNvPicPr>
          <p:nvPr/>
        </p:nvPicPr>
        <p:blipFill>
          <a:blip r:embed="rId4"/>
          <a:stretch>
            <a:fillRect/>
          </a:stretch>
        </p:blipFill>
        <p:spPr>
          <a:xfrm>
            <a:off x="8172530" y="6445161"/>
            <a:ext cx="917761" cy="323302"/>
          </a:xfrm>
          <a:prstGeom prst="rect">
            <a:avLst/>
          </a:prstGeom>
        </p:spPr>
      </p:pic>
      <p:sp>
        <p:nvSpPr>
          <p:cNvPr id="36" name="ZoneTexte 35">
            <a:extLst>
              <a:ext uri="{FF2B5EF4-FFF2-40B4-BE49-F238E27FC236}">
                <a16:creationId xmlns:a16="http://schemas.microsoft.com/office/drawing/2014/main" id="{C7BA885B-3879-495A-86E3-0FECFE42A98F}"/>
              </a:ext>
            </a:extLst>
          </p:cNvPr>
          <p:cNvSpPr txBox="1"/>
          <p:nvPr/>
        </p:nvSpPr>
        <p:spPr>
          <a:xfrm>
            <a:off x="755576" y="1929026"/>
            <a:ext cx="8125029"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168275" algn="just"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Obligation de rendre accessibles ses </a:t>
            </a:r>
            <a:r>
              <a:rPr kumimoji="0" lang="fr-FR" sz="20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rPr>
              <a:t>publications</a:t>
            </a:r>
            <a:r>
              <a:rPr kumimoji="0" lang="fr-FR" sz="2000" b="0" i="0" u="none" strike="noStrike" kern="1200" cap="none" spc="0" normalizeH="0" baseline="0" noProof="0" dirty="0">
                <a:ln>
                  <a:noFill/>
                </a:ln>
                <a:solidFill>
                  <a:prstClr val="black"/>
                </a:solidFill>
                <a:effectLst/>
                <a:uLnTx/>
                <a:uFillTx/>
                <a:latin typeface="Arial"/>
                <a:ea typeface="+mn-ea"/>
                <a:cs typeface="Times New Roman"/>
              </a:rPr>
              <a:t> immédiatement</a:t>
            </a:r>
          </a:p>
        </p:txBody>
      </p:sp>
      <p:sp>
        <p:nvSpPr>
          <p:cNvPr id="8" name="ZoneTexte 7">
            <a:extLst>
              <a:ext uri="{FF2B5EF4-FFF2-40B4-BE49-F238E27FC236}">
                <a16:creationId xmlns:a16="http://schemas.microsoft.com/office/drawing/2014/main" id="{F5F79886-AC85-4B93-B1AC-83E471598D8F}"/>
              </a:ext>
            </a:extLst>
          </p:cNvPr>
          <p:cNvSpPr txBox="1"/>
          <p:nvPr/>
        </p:nvSpPr>
        <p:spPr>
          <a:xfrm>
            <a:off x="755576" y="2361074"/>
            <a:ext cx="8125029"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161925" algn="just"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E2007A">
                    <a:lumMod val="60000"/>
                    <a:lumOff val="40000"/>
                  </a:srgbClr>
                </a:solidFill>
                <a:effectLst/>
                <a:uLnTx/>
                <a:uFillTx/>
                <a:latin typeface="Arial"/>
                <a:cs typeface="Arial" panose="020B0604020202020204" pitchFamily="34" charset="0"/>
              </a:rPr>
              <a:t>PGD: </a:t>
            </a:r>
            <a:r>
              <a:rPr kumimoji="0" lang="fr-FR" sz="2000" b="0" i="0" u="none" strike="noStrike" kern="1200" cap="none" spc="0" normalizeH="0" baseline="0" noProof="0" dirty="0">
                <a:ln>
                  <a:noFill/>
                </a:ln>
                <a:solidFill>
                  <a:prstClr val="black"/>
                </a:solidFill>
                <a:effectLst/>
                <a:uLnTx/>
                <a:uFillTx/>
                <a:latin typeface="Arial"/>
                <a:cs typeface="Arial" panose="020B0604020202020204" pitchFamily="34" charset="0"/>
              </a:rPr>
              <a:t>Version 1 à livrer au mois 6, </a:t>
            </a:r>
          </a:p>
          <a:p>
            <a:pPr marL="180975" marR="0" lvl="0" indent="0" algn="just" defTabSz="9144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cs typeface="Arial" panose="020B0604020202020204" pitchFamily="34" charset="0"/>
              </a:rPr>
              <a:t>		V2 à </a:t>
            </a:r>
            <a:r>
              <a:rPr kumimoji="0" lang="fr-FR" sz="2000" b="0" i="0" u="none" strike="noStrike" kern="1200" cap="none" spc="0" normalizeH="0" baseline="0" noProof="0" dirty="0" err="1">
                <a:ln>
                  <a:noFill/>
                </a:ln>
                <a:solidFill>
                  <a:prstClr val="black"/>
                </a:solidFill>
                <a:effectLst/>
                <a:uLnTx/>
                <a:uFillTx/>
                <a:latin typeface="Arial"/>
                <a:cs typeface="Arial" panose="020B0604020202020204" pitchFamily="34" charset="0"/>
              </a:rPr>
              <a:t>mi-projet</a:t>
            </a:r>
            <a:r>
              <a:rPr kumimoji="0" lang="fr-FR" sz="2000" b="0" i="0" u="none" strike="noStrike" kern="1200" cap="none" spc="0" normalizeH="0" baseline="0" noProof="0" dirty="0">
                <a:ln>
                  <a:noFill/>
                </a:ln>
                <a:solidFill>
                  <a:prstClr val="black"/>
                </a:solidFill>
                <a:effectLst/>
                <a:uLnTx/>
                <a:uFillTx/>
                <a:latin typeface="Arial"/>
                <a:cs typeface="Arial" panose="020B0604020202020204" pitchFamily="34" charset="0"/>
              </a:rPr>
              <a:t>, V3 en fin de projet</a:t>
            </a:r>
            <a:endParaRPr kumimoji="0" lang="fr-FR" sz="2000" b="0" i="0" u="none" strike="noStrike" kern="1200" cap="none" spc="0" normalizeH="0" baseline="0" noProof="0" dirty="0">
              <a:ln>
                <a:noFill/>
              </a:ln>
              <a:solidFill>
                <a:prstClr val="black"/>
              </a:solidFill>
              <a:effectLst/>
              <a:uLnTx/>
              <a:uFillTx/>
              <a:latin typeface="Arial"/>
              <a:ea typeface="+mn-ea"/>
              <a:cs typeface="Times New Roman"/>
            </a:endParaRPr>
          </a:p>
        </p:txBody>
      </p:sp>
      <p:sp>
        <p:nvSpPr>
          <p:cNvPr id="18" name="ZoneTexte 17">
            <a:extLst>
              <a:ext uri="{FF2B5EF4-FFF2-40B4-BE49-F238E27FC236}">
                <a16:creationId xmlns:a16="http://schemas.microsoft.com/office/drawing/2014/main" id="{E2CB3C90-BED4-412D-84FC-972860B63824}"/>
              </a:ext>
            </a:extLst>
          </p:cNvPr>
          <p:cNvSpPr txBox="1"/>
          <p:nvPr/>
        </p:nvSpPr>
        <p:spPr>
          <a:xfrm>
            <a:off x="755576" y="3093348"/>
            <a:ext cx="8287258"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161925" algn="just" defTabSz="914400" rtl="0" eaLnBrk="1" fontAlgn="auto" latinLnBrk="0" hangingPunct="1">
              <a:lnSpc>
                <a:spcPct val="100000"/>
              </a:lnSpc>
              <a:spcBef>
                <a:spcPts val="600"/>
              </a:spcBef>
              <a:spcAft>
                <a:spcPts val="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cs typeface="Arial" panose="020B0604020202020204" pitchFamily="34" charset="0"/>
              </a:rPr>
              <a:t>Dépôt des </a:t>
            </a:r>
            <a:r>
              <a:rPr kumimoji="0" lang="fr-FR" sz="2000" b="0" i="0" u="none" strike="noStrike" kern="1200" cap="none" spc="0" normalizeH="0" baseline="0" noProof="0" dirty="0">
                <a:ln>
                  <a:noFill/>
                </a:ln>
                <a:solidFill>
                  <a:srgbClr val="E2007A">
                    <a:lumMod val="60000"/>
                    <a:lumOff val="40000"/>
                  </a:srgbClr>
                </a:solidFill>
                <a:effectLst/>
                <a:uLnTx/>
                <a:uFillTx/>
                <a:latin typeface="Arial"/>
                <a:cs typeface="Arial" panose="020B0604020202020204" pitchFamily="34" charset="0"/>
              </a:rPr>
              <a:t>données </a:t>
            </a:r>
            <a:r>
              <a:rPr kumimoji="0" lang="fr-FR" sz="2000" b="0" i="0" u="none" strike="noStrike" kern="1200" cap="none" spc="0" normalizeH="0" baseline="0" noProof="0" dirty="0">
                <a:ln>
                  <a:noFill/>
                </a:ln>
                <a:solidFill>
                  <a:prstClr val="black"/>
                </a:solidFill>
                <a:effectLst/>
                <a:uLnTx/>
                <a:uFillTx/>
                <a:latin typeface="Arial"/>
                <a:cs typeface="Arial" panose="020B0604020202020204" pitchFamily="34" charset="0"/>
              </a:rPr>
              <a:t>dans 1 entrepôt </a:t>
            </a:r>
          </a:p>
          <a:p>
            <a:pPr marL="180975" marR="0" lvl="0" indent="0" algn="just" defTabSz="914400" rtl="0" eaLnBrk="1" fontAlgn="auto" latinLnBrk="0" hangingPunct="1">
              <a:lnSpc>
                <a:spcPct val="100000"/>
              </a:lnSpc>
              <a:spcBef>
                <a:spcPts val="0"/>
              </a:spcBef>
              <a:spcAft>
                <a:spcPts val="0"/>
              </a:spcAft>
              <a:buClr>
                <a:srgbClr val="E2007A">
                  <a:lumMod val="60000"/>
                  <a:lumOff val="40000"/>
                </a:srgbClr>
              </a:buClr>
              <a:buSzTx/>
              <a:buFont typeface="Wingdings" panose="05000000000000000000" pitchFamily="2" charset="2"/>
              <a:buNone/>
              <a:tabLst/>
              <a:defRPr/>
            </a:pPr>
            <a:r>
              <a:rPr kumimoji="0" lang="fr-FR" sz="2000" b="0" i="0" u="none" strike="noStrike" kern="1200" cap="none" spc="0" normalizeH="0" baseline="0" noProof="0" dirty="0">
                <a:ln>
                  <a:noFill/>
                </a:ln>
                <a:solidFill>
                  <a:srgbClr val="E2007A">
                    <a:lumMod val="60000"/>
                    <a:lumOff val="40000"/>
                  </a:srgbClr>
                </a:solidFill>
                <a:effectLst/>
                <a:uLnTx/>
                <a:uFillTx/>
                <a:latin typeface="Arial"/>
                <a:cs typeface="Arial" panose="020B0604020202020204" pitchFamily="34" charset="0"/>
              </a:rPr>
              <a:t>		</a:t>
            </a:r>
            <a:r>
              <a:rPr kumimoji="0" lang="fr-FR" sz="2000" b="0" i="0" u="none" strike="noStrike" kern="1200" cap="none" spc="0" normalizeH="0" baseline="0" noProof="0" dirty="0">
                <a:ln>
                  <a:noFill/>
                </a:ln>
                <a:solidFill>
                  <a:prstClr val="black"/>
                </a:solidFill>
                <a:effectLst/>
                <a:uLnTx/>
                <a:uFillTx/>
                <a:latin typeface="Arial"/>
                <a:cs typeface="Arial" panose="020B0604020202020204" pitchFamily="34" charset="0"/>
              </a:rPr>
              <a:t>le + tôt possible, à la fin du projet au + tard</a:t>
            </a:r>
            <a:endParaRPr kumimoji="0" lang="fr-FR" sz="2000" b="0" i="0" u="none" strike="noStrike" kern="1200" cap="none" spc="0" normalizeH="0" baseline="0" noProof="0" dirty="0">
              <a:ln>
                <a:noFill/>
              </a:ln>
              <a:solidFill>
                <a:prstClr val="black"/>
              </a:solidFill>
              <a:effectLst/>
              <a:uLnTx/>
              <a:uFillTx/>
              <a:latin typeface="Arial"/>
              <a:ea typeface="+mn-ea"/>
              <a:cs typeface="Times New Roman"/>
            </a:endParaRPr>
          </a:p>
        </p:txBody>
      </p:sp>
      <p:sp>
        <p:nvSpPr>
          <p:cNvPr id="19" name="ZoneTexte 18">
            <a:extLst>
              <a:ext uri="{FF2B5EF4-FFF2-40B4-BE49-F238E27FC236}">
                <a16:creationId xmlns:a16="http://schemas.microsoft.com/office/drawing/2014/main" id="{A4D0EBB6-CF38-4D71-BE71-E7571021B51F}"/>
              </a:ext>
            </a:extLst>
          </p:cNvPr>
          <p:cNvSpPr txBox="1"/>
          <p:nvPr/>
        </p:nvSpPr>
        <p:spPr>
          <a:xfrm>
            <a:off x="755576" y="3873242"/>
            <a:ext cx="8125029"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161925" algn="just" defTabSz="914400" rtl="0" eaLnBrk="1" fontAlgn="auto" latinLnBrk="0" hangingPunct="1">
              <a:lnSpc>
                <a:spcPct val="100000"/>
              </a:lnSpc>
              <a:spcBef>
                <a:spcPts val="600"/>
              </a:spcBef>
              <a:spcAft>
                <a:spcPts val="600"/>
              </a:spcAft>
              <a:buClr>
                <a:srgbClr val="E2007A">
                  <a:lumMod val="60000"/>
                  <a:lumOff val="40000"/>
                </a:srgbClr>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rPr>
              <a:t>Forte incitation au partage des autres produits de recherche 			</a:t>
            </a:r>
            <a:r>
              <a:rPr kumimoji="0" lang="fr-FR" sz="2000" b="0" i="0" u="none" strike="noStrike" kern="1200" cap="none" spc="0" normalizeH="0" baseline="0" noProof="0" dirty="0">
                <a:ln>
                  <a:noFill/>
                </a:ln>
                <a:solidFill>
                  <a:srgbClr val="E2007A">
                    <a:lumMod val="60000"/>
                    <a:lumOff val="40000"/>
                  </a:srgbClr>
                </a:solidFill>
                <a:effectLst/>
                <a:uLnTx/>
                <a:uFillTx/>
                <a:latin typeface="Arial"/>
                <a:ea typeface="+mn-ea"/>
                <a:cs typeface="Times New Roman"/>
              </a:rPr>
              <a:t>logiciels, codes sources, modèles, réactifs</a:t>
            </a:r>
            <a:r>
              <a:rPr kumimoji="0" lang="fr-FR" sz="2000" b="0" i="0" u="none" strike="noStrike" kern="1200" cap="none" spc="0" normalizeH="0" baseline="0" noProof="0" dirty="0">
                <a:ln>
                  <a:noFill/>
                </a:ln>
                <a:solidFill>
                  <a:prstClr val="black"/>
                </a:solidFill>
                <a:effectLst/>
                <a:uLnTx/>
                <a:uFillTx/>
                <a:latin typeface="Arial"/>
                <a:ea typeface="+mn-ea"/>
                <a:cs typeface="Times New Roman"/>
              </a:rPr>
              <a:t>, …</a:t>
            </a:r>
          </a:p>
        </p:txBody>
      </p:sp>
      <p:grpSp>
        <p:nvGrpSpPr>
          <p:cNvPr id="5" name="Groupe 4">
            <a:extLst>
              <a:ext uri="{FF2B5EF4-FFF2-40B4-BE49-F238E27FC236}">
                <a16:creationId xmlns:a16="http://schemas.microsoft.com/office/drawing/2014/main" id="{4748FA40-5EAD-453B-B4CD-680767EE4EBE}"/>
              </a:ext>
            </a:extLst>
          </p:cNvPr>
          <p:cNvGrpSpPr/>
          <p:nvPr/>
        </p:nvGrpSpPr>
        <p:grpSpPr>
          <a:xfrm>
            <a:off x="539552" y="4653136"/>
            <a:ext cx="8420976" cy="864096"/>
            <a:chOff x="539552" y="4653136"/>
            <a:chExt cx="8420976" cy="864096"/>
          </a:xfrm>
        </p:grpSpPr>
        <p:grpSp>
          <p:nvGrpSpPr>
            <p:cNvPr id="2" name="Groupe 1">
              <a:extLst>
                <a:ext uri="{FF2B5EF4-FFF2-40B4-BE49-F238E27FC236}">
                  <a16:creationId xmlns:a16="http://schemas.microsoft.com/office/drawing/2014/main" id="{29DB5595-451B-4602-9CB5-DD65FB40DF93}"/>
                </a:ext>
              </a:extLst>
            </p:cNvPr>
            <p:cNvGrpSpPr/>
            <p:nvPr/>
          </p:nvGrpSpPr>
          <p:grpSpPr>
            <a:xfrm>
              <a:off x="539552" y="4732402"/>
              <a:ext cx="8280920" cy="784830"/>
              <a:chOff x="539552" y="4653136"/>
              <a:chExt cx="8280920" cy="784830"/>
            </a:xfrm>
          </p:grpSpPr>
          <p:sp>
            <p:nvSpPr>
              <p:cNvPr id="16" name="ZoneTexte 15">
                <a:extLst>
                  <a:ext uri="{FF2B5EF4-FFF2-40B4-BE49-F238E27FC236}">
                    <a16:creationId xmlns:a16="http://schemas.microsoft.com/office/drawing/2014/main" id="{CE2C765F-9E00-4D21-B4D0-7AFB8B8880AC}"/>
                  </a:ext>
                </a:extLst>
              </p:cNvPr>
              <p:cNvSpPr txBox="1"/>
              <p:nvPr/>
            </p:nvSpPr>
            <p:spPr>
              <a:xfrm>
                <a:off x="539552" y="4653136"/>
                <a:ext cx="8280920" cy="7848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ctr" defTabSz="914400" rtl="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a:t>
                </a:r>
                <a:r>
                  <a:rPr kumimoji="0" lang="fr-FR" sz="2000" b="0" i="1" u="none" strike="noStrike" kern="1200" cap="none" spc="0" normalizeH="0" baseline="0" noProof="0" dirty="0">
                    <a:ln>
                      <a:noFill/>
                    </a:ln>
                    <a:solidFill>
                      <a:srgbClr val="00B050"/>
                    </a:solidFill>
                    <a:effectLst/>
                    <a:uLnTx/>
                    <a:uFillTx/>
                    <a:latin typeface="Arial"/>
                    <a:ea typeface="+mn-ea"/>
                    <a:cs typeface="Times New Roman"/>
                    <a:sym typeface="Wingdings" panose="05000000000000000000" pitchFamily="2" charset="2"/>
                  </a:rPr>
                  <a:t>As open as possible </a:t>
                </a:r>
                <a:r>
                  <a:rPr kumimoji="0" lang="fr-FR" sz="2000" b="0" i="1" u="none" strike="noStrike" kern="1200" cap="none" spc="0" normalizeH="0" baseline="0" noProof="0" dirty="0">
                    <a:ln>
                      <a:noFill/>
                    </a:ln>
                    <a:solidFill>
                      <a:srgbClr val="FF0000"/>
                    </a:solidFill>
                    <a:effectLst/>
                    <a:uLnTx/>
                    <a:uFillTx/>
                    <a:latin typeface="Arial"/>
                    <a:ea typeface="+mn-ea"/>
                    <a:cs typeface="Times New Roman"/>
                    <a:sym typeface="Wingdings" panose="05000000000000000000" pitchFamily="2" charset="2"/>
                  </a:rPr>
                  <a:t>as </a:t>
                </a:r>
                <a:r>
                  <a:rPr kumimoji="0" lang="fr-FR" sz="2000" b="0" i="1" u="none" strike="noStrike" kern="1200" cap="none" spc="0" normalizeH="0" baseline="0" noProof="0" dirty="0" err="1">
                    <a:ln>
                      <a:noFill/>
                    </a:ln>
                    <a:solidFill>
                      <a:srgbClr val="FF0000"/>
                    </a:solidFill>
                    <a:effectLst/>
                    <a:uLnTx/>
                    <a:uFillTx/>
                    <a:latin typeface="Arial"/>
                    <a:ea typeface="+mn-ea"/>
                    <a:cs typeface="Times New Roman"/>
                    <a:sym typeface="Wingdings" panose="05000000000000000000" pitchFamily="2" charset="2"/>
                  </a:rPr>
                  <a:t>closed</a:t>
                </a:r>
                <a:r>
                  <a:rPr kumimoji="0" lang="fr-FR" sz="2000" b="0" i="1" u="none" strike="noStrike" kern="1200" cap="none" spc="0" normalizeH="0" baseline="0" noProof="0" dirty="0">
                    <a:ln>
                      <a:noFill/>
                    </a:ln>
                    <a:solidFill>
                      <a:srgbClr val="FF0000"/>
                    </a:solidFill>
                    <a:effectLst/>
                    <a:uLnTx/>
                    <a:uFillTx/>
                    <a:latin typeface="Arial"/>
                    <a:ea typeface="+mn-ea"/>
                    <a:cs typeface="Times New Roman"/>
                    <a:sym typeface="Wingdings" panose="05000000000000000000" pitchFamily="2" charset="2"/>
                  </a:rPr>
                  <a:t> as </a:t>
                </a:r>
                <a:r>
                  <a:rPr kumimoji="0" lang="fr-FR" sz="2000" b="0" i="1" u="none" strike="noStrike" kern="1200" cap="none" spc="0" normalizeH="0" baseline="0" noProof="0" dirty="0" err="1">
                    <a:ln>
                      <a:noFill/>
                    </a:ln>
                    <a:solidFill>
                      <a:srgbClr val="FF0000"/>
                    </a:solidFill>
                    <a:effectLst/>
                    <a:uLnTx/>
                    <a:uFillTx/>
                    <a:latin typeface="Arial"/>
                    <a:ea typeface="+mn-ea"/>
                    <a:cs typeface="Times New Roman"/>
                    <a:sym typeface="Wingdings" panose="05000000000000000000" pitchFamily="2" charset="2"/>
                  </a:rPr>
                  <a:t>necessary</a:t>
                </a:r>
                <a:r>
                  <a:rPr kumimoji="0" lang="fr-FR" sz="20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a:t>
                </a:r>
              </a:p>
              <a:p>
                <a:pPr marL="0" marR="0" lvl="0" indent="0" algn="ctr" defTabSz="914400" rtl="0" eaLnBrk="1" fontAlgn="auto" latinLnBrk="0" hangingPunct="1">
                  <a:lnSpc>
                    <a:spcPct val="100000"/>
                  </a:lnSpc>
                  <a:spcBef>
                    <a:spcPts val="600"/>
                  </a:spcBef>
                  <a:spcAft>
                    <a:spcPts val="0"/>
                  </a:spcAft>
                  <a:buClr>
                    <a:srgbClr val="E2007A">
                      <a:lumMod val="60000"/>
                      <a:lumOff val="40000"/>
                    </a:srgbClr>
                  </a:buClr>
                  <a:buSzTx/>
                  <a:buFont typeface="Wingdings" panose="05000000000000000000" pitchFamily="2" charset="2"/>
                  <a:buNone/>
                  <a:tabLst/>
                  <a:defRPr/>
                </a:pPr>
                <a:r>
                  <a:rPr kumimoji="0" lang="fr-FR" sz="2000" b="0" i="0" u="none" strike="noStrike" kern="1200" cap="none" spc="0" normalizeH="0" baseline="0" noProof="0" dirty="0">
                    <a:ln>
                      <a:noFill/>
                    </a:ln>
                    <a:solidFill>
                      <a:prstClr val="black"/>
                    </a:solidFill>
                    <a:effectLst/>
                    <a:uLnTx/>
                    <a:uFillTx/>
                    <a:latin typeface="Arial"/>
                    <a:ea typeface="+mn-ea"/>
                    <a:cs typeface="Times New Roman"/>
                    <a:sym typeface="Wingdings" panose="05000000000000000000" pitchFamily="2" charset="2"/>
                  </a:rPr>
                  <a:t>= Aussi ouvert que possible / aussi fermé que nécessaire</a:t>
                </a:r>
              </a:p>
            </p:txBody>
          </p:sp>
          <p:sp>
            <p:nvSpPr>
              <p:cNvPr id="21" name="Flèche : droite 20">
                <a:extLst>
                  <a:ext uri="{FF2B5EF4-FFF2-40B4-BE49-F238E27FC236}">
                    <a16:creationId xmlns:a16="http://schemas.microsoft.com/office/drawing/2014/main" id="{ACAEEFF5-D790-4FCA-91AC-99E57228CC79}"/>
                  </a:ext>
                </a:extLst>
              </p:cNvPr>
              <p:cNvSpPr/>
              <p:nvPr/>
            </p:nvSpPr>
            <p:spPr>
              <a:xfrm>
                <a:off x="1187624" y="4725144"/>
                <a:ext cx="607023" cy="245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3" name="Image 2">
              <a:extLst>
                <a:ext uri="{FF2B5EF4-FFF2-40B4-BE49-F238E27FC236}">
                  <a16:creationId xmlns:a16="http://schemas.microsoft.com/office/drawing/2014/main" id="{DC8BB2C8-18C8-456C-A2E2-1EA38FC6C7F7}"/>
                </a:ext>
              </a:extLst>
            </p:cNvPr>
            <p:cNvPicPr>
              <a:picLocks noChangeAspect="1"/>
            </p:cNvPicPr>
            <p:nvPr/>
          </p:nvPicPr>
          <p:blipFill>
            <a:blip r:embed="rId5"/>
            <a:stretch>
              <a:fillRect/>
            </a:stretch>
          </p:blipFill>
          <p:spPr>
            <a:xfrm>
              <a:off x="7956376" y="4653136"/>
              <a:ext cx="648072" cy="427138"/>
            </a:xfrm>
            <a:prstGeom prst="rect">
              <a:avLst/>
            </a:prstGeom>
          </p:spPr>
        </p:pic>
        <p:pic>
          <p:nvPicPr>
            <p:cNvPr id="4" name="Image 3">
              <a:extLst>
                <a:ext uri="{FF2B5EF4-FFF2-40B4-BE49-F238E27FC236}">
                  <a16:creationId xmlns:a16="http://schemas.microsoft.com/office/drawing/2014/main" id="{EC16616A-CC0B-4596-A7F2-5874EB79EB3B}"/>
                </a:ext>
              </a:extLst>
            </p:cNvPr>
            <p:cNvPicPr>
              <a:picLocks noChangeAspect="1"/>
            </p:cNvPicPr>
            <p:nvPr/>
          </p:nvPicPr>
          <p:blipFill>
            <a:blip r:embed="rId6"/>
            <a:stretch>
              <a:fillRect/>
            </a:stretch>
          </p:blipFill>
          <p:spPr>
            <a:xfrm>
              <a:off x="8248367" y="5052809"/>
              <a:ext cx="712161" cy="392415"/>
            </a:xfrm>
            <a:prstGeom prst="rect">
              <a:avLst/>
            </a:prstGeom>
          </p:spPr>
        </p:pic>
      </p:grpSp>
    </p:spTree>
    <p:extLst>
      <p:ext uri="{BB962C8B-B14F-4D97-AF65-F5344CB8AC3E}">
        <p14:creationId xmlns:p14="http://schemas.microsoft.com/office/powerpoint/2010/main" val="38928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8" grpId="0" animBg="1"/>
      <p:bldP spid="18" grpId="0" animBg="1"/>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a:spLocks noGrp="1"/>
          </p:cNvSpPr>
          <p:nvPr>
            <p:ph type="body" idx="1"/>
          </p:nvPr>
        </p:nvSpPr>
        <p:spPr>
          <a:xfrm flipV="1">
            <a:off x="5868144" y="6381328"/>
            <a:ext cx="417516" cy="394720"/>
          </a:xfrm>
          <a:prstGeom prst="rect">
            <a:avLst/>
          </a:prstGeom>
          <a:noFill/>
          <a:ln>
            <a:noFill/>
          </a:ln>
        </p:spPr>
        <p:txBody>
          <a:bodyPr lIns="90475" tIns="44450" rIns="90475" bIns="44450" anchor="t" anchorCtr="0">
            <a:noAutofit/>
          </a:bodyPr>
          <a:lstStyle/>
          <a:p>
            <a:pPr marL="342900" marR="0" lvl="0" indent="-342900" algn="l" rtl="0">
              <a:lnSpc>
                <a:spcPct val="100000"/>
              </a:lnSpc>
              <a:spcBef>
                <a:spcPts val="0"/>
              </a:spcBef>
              <a:spcAft>
                <a:spcPts val="0"/>
              </a:spcAft>
              <a:buClr>
                <a:srgbClr val="FFFF99"/>
              </a:buClr>
              <a:buSzPct val="150000"/>
              <a:buFont typeface="Arial"/>
              <a:buChar char="·"/>
            </a:pPr>
            <a:r>
              <a:rPr lang="en-US" sz="800" dirty="0">
                <a:solidFill>
                  <a:schemeClr val="lt1"/>
                </a:solidFill>
              </a:rPr>
              <a:t>.</a:t>
            </a:r>
            <a:r>
              <a:rPr lang="en-US" sz="2800" b="1" dirty="0">
                <a:solidFill>
                  <a:schemeClr val="lt1"/>
                </a:solidFill>
              </a:rPr>
              <a:t>Scientific</a:t>
            </a:r>
            <a:r>
              <a:rPr lang="en-US" sz="800" dirty="0">
                <a:solidFill>
                  <a:schemeClr val="lt1"/>
                </a:solidFill>
              </a:rPr>
              <a:t>.</a:t>
            </a:r>
            <a:endParaRPr dirty="0"/>
          </a:p>
        </p:txBody>
      </p:sp>
      <p:sp>
        <p:nvSpPr>
          <p:cNvPr id="67" name="Rectangle 66">
            <a:extLst>
              <a:ext uri="{FF2B5EF4-FFF2-40B4-BE49-F238E27FC236}">
                <a16:creationId xmlns:a16="http://schemas.microsoft.com/office/drawing/2014/main" id="{1685E51C-AB4B-477D-B03A-FC9B4FF42748}"/>
              </a:ext>
            </a:extLst>
          </p:cNvPr>
          <p:cNvSpPr/>
          <p:nvPr/>
        </p:nvSpPr>
        <p:spPr>
          <a:xfrm>
            <a:off x="540000" y="900000"/>
            <a:ext cx="4968104" cy="489365"/>
          </a:xfrm>
          <a:prstGeom prst="rect">
            <a:avLst/>
          </a:prstGeom>
        </p:spPr>
        <p:txBody>
          <a:bodyPr wrap="square">
            <a:spAutoFit/>
          </a:bodyPr>
          <a:lstStyle/>
          <a:p>
            <a:pPr marL="342900" lvl="0" indent="-342900" algn="just" defTabSz="457200">
              <a:lnSpc>
                <a:spcPct val="114000"/>
              </a:lnSpc>
              <a:spcBef>
                <a:spcPts val="600"/>
              </a:spcBef>
              <a:spcAft>
                <a:spcPts val="1200"/>
              </a:spcAft>
              <a:buFont typeface="Wingdings" panose="05000000000000000000" pitchFamily="2" charset="2"/>
              <a:buChar char="§"/>
              <a:defRPr/>
            </a:pPr>
            <a:r>
              <a:rPr lang="fr-FR" sz="2400" dirty="0">
                <a:solidFill>
                  <a:srgbClr val="0066FF"/>
                </a:solidFill>
                <a:latin typeface="Arial" panose="020B0604020202020204" pitchFamily="34" charset="0"/>
                <a:cs typeface="Arial" panose="020B0604020202020204" pitchFamily="34" charset="0"/>
              </a:rPr>
              <a:t>Exemple de réponse en tableau</a:t>
            </a:r>
          </a:p>
        </p:txBody>
      </p:sp>
      <p:sp>
        <p:nvSpPr>
          <p:cNvPr id="65" name="Titre 1">
            <a:extLst>
              <a:ext uri="{FF2B5EF4-FFF2-40B4-BE49-F238E27FC236}">
                <a16:creationId xmlns:a16="http://schemas.microsoft.com/office/drawing/2014/main" id="{AB544107-9FE8-4CA9-9A1A-92FD9EFBF71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2.3 Format des fichiers</a:t>
            </a:r>
          </a:p>
          <a:p>
            <a:endParaRPr lang="fr-FR" sz="1200" dirty="0"/>
          </a:p>
        </p:txBody>
      </p:sp>
      <p:grpSp>
        <p:nvGrpSpPr>
          <p:cNvPr id="2" name="Groupe 1">
            <a:extLst>
              <a:ext uri="{FF2B5EF4-FFF2-40B4-BE49-F238E27FC236}">
                <a16:creationId xmlns:a16="http://schemas.microsoft.com/office/drawing/2014/main" id="{814C11B7-4A1C-4E6B-9FBE-6560EF22BBC7}"/>
              </a:ext>
            </a:extLst>
          </p:cNvPr>
          <p:cNvGrpSpPr/>
          <p:nvPr/>
        </p:nvGrpSpPr>
        <p:grpSpPr>
          <a:xfrm>
            <a:off x="755576" y="1412776"/>
            <a:ext cx="7772399" cy="4392488"/>
            <a:chOff x="914400" y="1412776"/>
            <a:chExt cx="7315200" cy="3947542"/>
          </a:xfrm>
        </p:grpSpPr>
        <p:pic>
          <p:nvPicPr>
            <p:cNvPr id="7" name="Image 6">
              <a:extLst>
                <a:ext uri="{FF2B5EF4-FFF2-40B4-BE49-F238E27FC236}">
                  <a16:creationId xmlns:a16="http://schemas.microsoft.com/office/drawing/2014/main" id="{14A62785-C9A0-4E7E-9717-2D16613BF825}"/>
                </a:ext>
              </a:extLst>
            </p:cNvPr>
            <p:cNvPicPr>
              <a:picLocks noChangeAspect="1"/>
            </p:cNvPicPr>
            <p:nvPr/>
          </p:nvPicPr>
          <p:blipFill>
            <a:blip r:embed="rId3"/>
            <a:stretch>
              <a:fillRect/>
            </a:stretch>
          </p:blipFill>
          <p:spPr>
            <a:xfrm>
              <a:off x="914400" y="1412776"/>
              <a:ext cx="7315200" cy="1704975"/>
            </a:xfrm>
            <a:prstGeom prst="rect">
              <a:avLst/>
            </a:prstGeom>
          </p:spPr>
        </p:pic>
        <p:pic>
          <p:nvPicPr>
            <p:cNvPr id="8" name="Image 7">
              <a:extLst>
                <a:ext uri="{FF2B5EF4-FFF2-40B4-BE49-F238E27FC236}">
                  <a16:creationId xmlns:a16="http://schemas.microsoft.com/office/drawing/2014/main" id="{23CFF82D-66C6-47BF-A92B-1F7A1DA41B23}"/>
                </a:ext>
              </a:extLst>
            </p:cNvPr>
            <p:cNvPicPr>
              <a:picLocks noChangeAspect="1"/>
            </p:cNvPicPr>
            <p:nvPr/>
          </p:nvPicPr>
          <p:blipFill>
            <a:blip r:embed="rId4"/>
            <a:stretch>
              <a:fillRect/>
            </a:stretch>
          </p:blipFill>
          <p:spPr>
            <a:xfrm>
              <a:off x="971600" y="3045743"/>
              <a:ext cx="7248525" cy="2314575"/>
            </a:xfrm>
            <a:prstGeom prst="rect">
              <a:avLst/>
            </a:prstGeom>
          </p:spPr>
        </p:pic>
      </p:grpSp>
      <p:sp>
        <p:nvSpPr>
          <p:cNvPr id="3" name="Rectangle : coins arrondis 2">
            <a:extLst>
              <a:ext uri="{FF2B5EF4-FFF2-40B4-BE49-F238E27FC236}">
                <a16:creationId xmlns:a16="http://schemas.microsoft.com/office/drawing/2014/main" id="{37AFA397-4C32-4A9F-83BD-C082F34FE4F3}"/>
              </a:ext>
            </a:extLst>
          </p:cNvPr>
          <p:cNvSpPr/>
          <p:nvPr/>
        </p:nvSpPr>
        <p:spPr>
          <a:xfrm>
            <a:off x="7178820" y="1484784"/>
            <a:ext cx="1281612" cy="536519"/>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Format</a:t>
            </a:r>
          </a:p>
        </p:txBody>
      </p:sp>
      <p:pic>
        <p:nvPicPr>
          <p:cNvPr id="9" name="Image 8">
            <a:extLst>
              <a:ext uri="{FF2B5EF4-FFF2-40B4-BE49-F238E27FC236}">
                <a16:creationId xmlns:a16="http://schemas.microsoft.com/office/drawing/2014/main" id="{E63B8D6A-111E-4805-A11B-AD0518DEB1D8}"/>
              </a:ext>
            </a:extLst>
          </p:cNvPr>
          <p:cNvPicPr>
            <a:picLocks noChangeAspect="1"/>
          </p:cNvPicPr>
          <p:nvPr/>
        </p:nvPicPr>
        <p:blipFill>
          <a:blip r:embed="rId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468377519"/>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a:spLocks noGrp="1"/>
          </p:cNvSpPr>
          <p:nvPr>
            <p:ph type="body" idx="1"/>
          </p:nvPr>
        </p:nvSpPr>
        <p:spPr>
          <a:xfrm flipV="1">
            <a:off x="6242716" y="6442296"/>
            <a:ext cx="417516" cy="323301"/>
          </a:xfrm>
          <a:prstGeom prst="rect">
            <a:avLst/>
          </a:prstGeom>
          <a:noFill/>
          <a:ln>
            <a:noFill/>
          </a:ln>
        </p:spPr>
        <p:txBody>
          <a:bodyPr lIns="90475" tIns="44450" rIns="90475" bIns="44450" anchor="t" anchorCtr="0">
            <a:noAutofit/>
          </a:bodyPr>
          <a:lstStyle/>
          <a:p>
            <a:pPr marL="0" marR="0" lvl="0" indent="0" algn="l" rtl="0">
              <a:lnSpc>
                <a:spcPct val="100000"/>
              </a:lnSpc>
              <a:spcBef>
                <a:spcPts val="480"/>
              </a:spcBef>
              <a:spcAft>
                <a:spcPts val="0"/>
              </a:spcAft>
              <a:buNone/>
            </a:pPr>
            <a:r>
              <a:rPr lang="fr-FR" sz="800" dirty="0"/>
              <a:t>.</a:t>
            </a:r>
            <a:endParaRPr sz="800" dirty="0"/>
          </a:p>
        </p:txBody>
      </p:sp>
      <p:sp>
        <p:nvSpPr>
          <p:cNvPr id="67" name="Rectangle 66">
            <a:extLst>
              <a:ext uri="{FF2B5EF4-FFF2-40B4-BE49-F238E27FC236}">
                <a16:creationId xmlns:a16="http://schemas.microsoft.com/office/drawing/2014/main" id="{1685E51C-AB4B-477D-B03A-FC9B4FF42748}"/>
              </a:ext>
            </a:extLst>
          </p:cNvPr>
          <p:cNvSpPr/>
          <p:nvPr/>
        </p:nvSpPr>
        <p:spPr>
          <a:xfrm>
            <a:off x="540000" y="900000"/>
            <a:ext cx="8556604" cy="489365"/>
          </a:xfrm>
          <a:prstGeom prst="rect">
            <a:avLst/>
          </a:prstGeom>
        </p:spPr>
        <p:txBody>
          <a:bodyPr wrap="square">
            <a:spAutoFit/>
          </a:bodyPr>
          <a:lstStyle/>
          <a:p>
            <a:pPr marL="342900" lvl="0" indent="-342900" algn="just" defTabSz="457200">
              <a:lnSpc>
                <a:spcPct val="114000"/>
              </a:lnSpc>
              <a:spcBef>
                <a:spcPts val="600"/>
              </a:spcBef>
              <a:spcAft>
                <a:spcPts val="1200"/>
              </a:spcAft>
              <a:buFont typeface="Wingdings" panose="05000000000000000000" pitchFamily="2" charset="2"/>
              <a:buChar char="§"/>
              <a:defRPr/>
            </a:pPr>
            <a:r>
              <a:rPr lang="fr-FR" sz="2400" dirty="0">
                <a:solidFill>
                  <a:srgbClr val="0066FF"/>
                </a:solidFill>
                <a:latin typeface="Arial" panose="020B0604020202020204" pitchFamily="34" charset="0"/>
                <a:cs typeface="Arial" panose="020B0604020202020204" pitchFamily="34" charset="0"/>
              </a:rPr>
              <a:t>Exemple de réponse en </a:t>
            </a:r>
            <a:r>
              <a:rPr lang="fr-FR" sz="2400" dirty="0" err="1">
                <a:solidFill>
                  <a:srgbClr val="0066FF"/>
                </a:solidFill>
                <a:latin typeface="Arial" panose="020B0604020202020204" pitchFamily="34" charset="0"/>
                <a:cs typeface="Arial" panose="020B0604020202020204" pitchFamily="34" charset="0"/>
              </a:rPr>
              <a:t>chek</a:t>
            </a:r>
            <a:r>
              <a:rPr lang="fr-FR" sz="2400" dirty="0">
                <a:solidFill>
                  <a:srgbClr val="0066FF"/>
                </a:solidFill>
                <a:latin typeface="Arial" panose="020B0604020202020204" pitchFamily="34" charset="0"/>
                <a:cs typeface="Arial" panose="020B0604020202020204" pitchFamily="34" charset="0"/>
              </a:rPr>
              <a:t> </a:t>
            </a:r>
            <a:r>
              <a:rPr lang="fr-FR" sz="2400" dirty="0" err="1">
                <a:solidFill>
                  <a:srgbClr val="0066FF"/>
                </a:solidFill>
                <a:latin typeface="Arial" panose="020B0604020202020204" pitchFamily="34" charset="0"/>
                <a:cs typeface="Arial" panose="020B0604020202020204" pitchFamily="34" charset="0"/>
              </a:rPr>
              <a:t>list</a:t>
            </a:r>
            <a:endParaRPr lang="fr-FR" sz="2400" dirty="0">
              <a:solidFill>
                <a:srgbClr val="0066FF"/>
              </a:solidFill>
              <a:latin typeface="Arial" panose="020B0604020202020204" pitchFamily="34" charset="0"/>
              <a:cs typeface="Arial" panose="020B0604020202020204" pitchFamily="34" charset="0"/>
            </a:endParaRPr>
          </a:p>
        </p:txBody>
      </p:sp>
      <p:sp>
        <p:nvSpPr>
          <p:cNvPr id="65" name="Titre 1">
            <a:extLst>
              <a:ext uri="{FF2B5EF4-FFF2-40B4-BE49-F238E27FC236}">
                <a16:creationId xmlns:a16="http://schemas.microsoft.com/office/drawing/2014/main" id="{AB544107-9FE8-4CA9-9A1A-92FD9EFBF717}"/>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2.3 Format des fichiers</a:t>
            </a:r>
          </a:p>
          <a:p>
            <a:endParaRPr lang="fr-FR" sz="1200" dirty="0"/>
          </a:p>
        </p:txBody>
      </p:sp>
      <p:pic>
        <p:nvPicPr>
          <p:cNvPr id="9" name="Image 8">
            <a:extLst>
              <a:ext uri="{FF2B5EF4-FFF2-40B4-BE49-F238E27FC236}">
                <a16:creationId xmlns:a16="http://schemas.microsoft.com/office/drawing/2014/main" id="{D7868D0D-4DE0-46C1-ABBF-2009D4CBF310}"/>
              </a:ext>
            </a:extLst>
          </p:cNvPr>
          <p:cNvPicPr>
            <a:picLocks noChangeAspect="1"/>
          </p:cNvPicPr>
          <p:nvPr/>
        </p:nvPicPr>
        <p:blipFill>
          <a:blip r:embed="rId3"/>
          <a:stretch>
            <a:fillRect/>
          </a:stretch>
        </p:blipFill>
        <p:spPr>
          <a:xfrm>
            <a:off x="683568" y="1484784"/>
            <a:ext cx="7326059" cy="1423263"/>
          </a:xfrm>
          <a:prstGeom prst="rect">
            <a:avLst/>
          </a:prstGeom>
        </p:spPr>
      </p:pic>
      <p:pic>
        <p:nvPicPr>
          <p:cNvPr id="10" name="Image 9">
            <a:extLst>
              <a:ext uri="{FF2B5EF4-FFF2-40B4-BE49-F238E27FC236}">
                <a16:creationId xmlns:a16="http://schemas.microsoft.com/office/drawing/2014/main" id="{C93F86A0-E6C2-4F94-8E33-59CDCAF850A3}"/>
              </a:ext>
            </a:extLst>
          </p:cNvPr>
          <p:cNvPicPr>
            <a:picLocks noChangeAspect="1"/>
          </p:cNvPicPr>
          <p:nvPr/>
        </p:nvPicPr>
        <p:blipFill>
          <a:blip r:embed="rId4"/>
          <a:stretch>
            <a:fillRect/>
          </a:stretch>
        </p:blipFill>
        <p:spPr>
          <a:xfrm>
            <a:off x="826250" y="2908047"/>
            <a:ext cx="7337499" cy="3000354"/>
          </a:xfrm>
          <a:prstGeom prst="rect">
            <a:avLst/>
          </a:prstGeom>
        </p:spPr>
      </p:pic>
      <p:pic>
        <p:nvPicPr>
          <p:cNvPr id="7" name="Image 6">
            <a:extLst>
              <a:ext uri="{FF2B5EF4-FFF2-40B4-BE49-F238E27FC236}">
                <a16:creationId xmlns:a16="http://schemas.microsoft.com/office/drawing/2014/main" id="{36C85034-7D69-48A3-8A4A-1C5EF2C4E4F2}"/>
              </a:ext>
            </a:extLst>
          </p:cNvPr>
          <p:cNvPicPr>
            <a:picLocks noChangeAspect="1"/>
          </p:cNvPicPr>
          <p:nvPr/>
        </p:nvPicPr>
        <p:blipFill>
          <a:blip r:embed="rId5"/>
          <a:stretch>
            <a:fillRect/>
          </a:stretch>
        </p:blipFill>
        <p:spPr>
          <a:xfrm>
            <a:off x="8172530" y="6445161"/>
            <a:ext cx="917761" cy="323302"/>
          </a:xfrm>
          <a:prstGeom prst="rect">
            <a:avLst/>
          </a:prstGeom>
        </p:spPr>
      </p:pic>
    </p:spTree>
    <p:extLst>
      <p:ext uri="{BB962C8B-B14F-4D97-AF65-F5344CB8AC3E}">
        <p14:creationId xmlns:p14="http://schemas.microsoft.com/office/powerpoint/2010/main" val="4257072807"/>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9" name="Titre 1">
            <a:extLst>
              <a:ext uri="{FF2B5EF4-FFF2-40B4-BE49-F238E27FC236}">
                <a16:creationId xmlns:a16="http://schemas.microsoft.com/office/drawing/2014/main" id="{05346961-2A6F-42ED-812A-83221EF7975F}"/>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2.3 Organisation des fichiers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200" b="0" i="0" u="none" strike="noStrike" kern="1200" cap="none" spc="0" normalizeH="0" baseline="0" noProof="0" dirty="0">
              <a:ln>
                <a:noFill/>
              </a:ln>
              <a:solidFill>
                <a:srgbClr val="1FA22E"/>
              </a:solidFill>
              <a:effectLst/>
              <a:uLnTx/>
              <a:uFillTx/>
              <a:latin typeface="Arial"/>
              <a:ea typeface="+mj-ea"/>
              <a:cs typeface="+mj-cs"/>
            </a:endParaRPr>
          </a:p>
        </p:txBody>
      </p:sp>
      <p:sp>
        <p:nvSpPr>
          <p:cNvPr id="8" name="Espace réservé du contenu 2">
            <a:extLst>
              <a:ext uri="{FF2B5EF4-FFF2-40B4-BE49-F238E27FC236}">
                <a16:creationId xmlns:a16="http://schemas.microsoft.com/office/drawing/2014/main" id="{C3D0057A-7697-4434-B163-99E71DFE20BE}"/>
              </a:ext>
            </a:extLst>
          </p:cNvPr>
          <p:cNvSpPr txBox="1">
            <a:spLocks/>
          </p:cNvSpPr>
          <p:nvPr/>
        </p:nvSpPr>
        <p:spPr>
          <a:xfrm>
            <a:off x="598205" y="3727041"/>
            <a:ext cx="8253165" cy="2718120"/>
          </a:xfrm>
          <a:prstGeom prst="rect">
            <a:avLst/>
          </a:prstGeom>
        </p:spPr>
        <p:txBody>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None/>
              <a:tabLst/>
              <a:defRPr/>
            </a:pPr>
            <a:endParaRPr kumimoji="0" lang="fr-FR"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Espace réservé du contenu 2">
            <a:extLst>
              <a:ext uri="{FF2B5EF4-FFF2-40B4-BE49-F238E27FC236}">
                <a16:creationId xmlns:a16="http://schemas.microsoft.com/office/drawing/2014/main" id="{86BD4283-6AE0-4DC9-B9C3-DA5CE0DD1E66}"/>
              </a:ext>
            </a:extLst>
          </p:cNvPr>
          <p:cNvSpPr txBox="1">
            <a:spLocks/>
          </p:cNvSpPr>
          <p:nvPr/>
        </p:nvSpPr>
        <p:spPr>
          <a:xfrm>
            <a:off x="861205" y="5085184"/>
            <a:ext cx="8031275" cy="927861"/>
          </a:xfrm>
          <a:prstGeom prst="rect">
            <a:avLst/>
          </a:prstGeom>
        </p:spPr>
        <p:txBody>
          <a:bodyPr>
            <a:norm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E2007A"/>
              </a:buClr>
              <a:buSzTx/>
              <a:buFont typeface="Arial" panose="020B0604020202020204" pitchFamily="34" charset="0"/>
              <a:buNone/>
              <a:tabLst/>
              <a:defRPr/>
            </a:pPr>
            <a:r>
              <a:rPr kumimoji="0" lang="fr-FR" sz="2200" b="0" i="0" u="none" strike="noStrike" kern="1200" cap="none" spc="0" normalizeH="0" baseline="0" noProof="0" dirty="0">
                <a:ln>
                  <a:noFill/>
                </a:ln>
                <a:solidFill>
                  <a:srgbClr val="3366FF"/>
                </a:solidFill>
                <a:effectLst/>
                <a:uLnTx/>
                <a:uFillTx/>
                <a:latin typeface="Arial"/>
                <a:ea typeface="+mn-ea"/>
                <a:cs typeface="+mn-cs"/>
              </a:rPr>
              <a:t>Une bonne organisation des fichiers fait gagner beaucoup de temps dans son projet de recherche. </a:t>
            </a:r>
            <a:endParaRPr kumimoji="0" lang="fr-FR" sz="19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E2007A"/>
              </a:buClr>
              <a:buSzTx/>
              <a:buFont typeface="Arial" panose="020B0604020202020204" pitchFamily="34" charset="0"/>
              <a:buNone/>
              <a:tabLst/>
              <a:defRPr/>
            </a:pPr>
            <a:endParaRPr kumimoji="0" lang="fr-FR" sz="19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E2007A"/>
              </a:buClr>
              <a:buSzTx/>
              <a:buFont typeface="Arial" panose="020B0604020202020204" pitchFamily="34" charset="0"/>
              <a:buNone/>
              <a:tabLst/>
              <a:defRPr/>
            </a:pPr>
            <a:endParaRPr kumimoji="0" lang="fr-FR" sz="19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E2007A"/>
              </a:buClr>
              <a:buSzTx/>
              <a:buFont typeface="Arial" panose="020B0604020202020204" pitchFamily="34" charset="0"/>
              <a:buNone/>
              <a:tabLst/>
              <a:defRPr/>
            </a:pPr>
            <a:endParaRPr kumimoji="0" lang="fr-FR" sz="1869"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endParaRPr kumimoji="0" lang="fr-FR" sz="1869"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Image 4">
            <a:extLst>
              <a:ext uri="{FF2B5EF4-FFF2-40B4-BE49-F238E27FC236}">
                <a16:creationId xmlns:a16="http://schemas.microsoft.com/office/drawing/2014/main" id="{102B1EF8-2004-428E-847B-DE14D9C94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1947756"/>
            <a:ext cx="1961401" cy="2942102"/>
          </a:xfrm>
          <a:prstGeom prst="rect">
            <a:avLst/>
          </a:prstGeom>
        </p:spPr>
      </p:pic>
      <p:pic>
        <p:nvPicPr>
          <p:cNvPr id="13" name="Image 12">
            <a:extLst>
              <a:ext uri="{FF2B5EF4-FFF2-40B4-BE49-F238E27FC236}">
                <a16:creationId xmlns:a16="http://schemas.microsoft.com/office/drawing/2014/main" id="{71667AF5-97F5-43E0-ACC3-22F9CC64C5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2333940"/>
            <a:ext cx="3248893" cy="2167621"/>
          </a:xfrm>
          <a:prstGeom prst="rect">
            <a:avLst/>
          </a:prstGeom>
        </p:spPr>
      </p:pic>
      <p:pic>
        <p:nvPicPr>
          <p:cNvPr id="15" name="Image 14">
            <a:extLst>
              <a:ext uri="{FF2B5EF4-FFF2-40B4-BE49-F238E27FC236}">
                <a16:creationId xmlns:a16="http://schemas.microsoft.com/office/drawing/2014/main" id="{91E84C6F-1687-4846-80BB-4240E2A226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282" y="2313743"/>
            <a:ext cx="1751617" cy="2627425"/>
          </a:xfrm>
          <a:prstGeom prst="rect">
            <a:avLst/>
          </a:prstGeom>
        </p:spPr>
      </p:pic>
      <p:sp>
        <p:nvSpPr>
          <p:cNvPr id="17" name="Espace réservé du contenu 2">
            <a:extLst>
              <a:ext uri="{FF2B5EF4-FFF2-40B4-BE49-F238E27FC236}">
                <a16:creationId xmlns:a16="http://schemas.microsoft.com/office/drawing/2014/main" id="{4D7CDA71-59D1-4C4A-99E3-4F36F94226BC}"/>
              </a:ext>
            </a:extLst>
          </p:cNvPr>
          <p:cNvSpPr txBox="1">
            <a:spLocks/>
          </p:cNvSpPr>
          <p:nvPr/>
        </p:nvSpPr>
        <p:spPr>
          <a:xfrm>
            <a:off x="540000" y="1080000"/>
            <a:ext cx="8491370" cy="909634"/>
          </a:xfrm>
          <a:prstGeom prst="rect">
            <a:avLst/>
          </a:prstGeom>
        </p:spPr>
        <p:txBody>
          <a:bodyPr>
            <a:noAutofit/>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indent="-342900" algn="just" fontAlgn="auto">
              <a:lnSpc>
                <a:spcPct val="114000"/>
              </a:lnSpc>
              <a:spcBef>
                <a:spcPts val="600"/>
              </a:spcBef>
              <a:spcAft>
                <a:spcPts val="1200"/>
              </a:spcAft>
              <a:buClr>
                <a:srgbClr val="E2007A"/>
              </a:buClr>
              <a:buSzTx/>
              <a:tabLst/>
              <a:defRPr/>
            </a:pPr>
            <a:r>
              <a:rPr lang="fr-FR" sz="2400" dirty="0">
                <a:solidFill>
                  <a:srgbClr val="0066FF"/>
                </a:solidFill>
                <a:latin typeface="Arial" panose="020B0604020202020204" pitchFamily="34" charset="0"/>
                <a:cs typeface="Arial" panose="020B0604020202020204" pitchFamily="34" charset="0"/>
              </a:rPr>
              <a:t>A la fin du projet, le contenu de votre ordinateur ressemble plutôt à ? </a:t>
            </a:r>
          </a:p>
        </p:txBody>
      </p:sp>
    </p:spTree>
    <p:extLst>
      <p:ext uri="{BB962C8B-B14F-4D97-AF65-F5344CB8AC3E}">
        <p14:creationId xmlns:p14="http://schemas.microsoft.com/office/powerpoint/2010/main" val="38965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D907AF6-2E5F-42A7-B204-4E1D9D1E3EEF}"/>
              </a:ext>
            </a:extLst>
          </p:cNvPr>
          <p:cNvPicPr>
            <a:picLocks noChangeAspect="1"/>
          </p:cNvPicPr>
          <p:nvPr/>
        </p:nvPicPr>
        <p:blipFill>
          <a:blip r:embed="rId3"/>
          <a:stretch>
            <a:fillRect/>
          </a:stretch>
        </p:blipFill>
        <p:spPr>
          <a:xfrm>
            <a:off x="5886357" y="2780928"/>
            <a:ext cx="3294155" cy="882871"/>
          </a:xfrm>
          <a:prstGeom prst="rect">
            <a:avLst/>
          </a:prstGeom>
        </p:spPr>
      </p:pic>
      <p:pic>
        <p:nvPicPr>
          <p:cNvPr id="2" name="Image 1">
            <a:extLst>
              <a:ext uri="{FF2B5EF4-FFF2-40B4-BE49-F238E27FC236}">
                <a16:creationId xmlns:a16="http://schemas.microsoft.com/office/drawing/2014/main" id="{DD678217-F56B-4884-95D4-E91AB8488E98}"/>
              </a:ext>
            </a:extLst>
          </p:cNvPr>
          <p:cNvPicPr>
            <a:picLocks noChangeAspect="1"/>
          </p:cNvPicPr>
          <p:nvPr/>
        </p:nvPicPr>
        <p:blipFill>
          <a:blip r:embed="rId4"/>
          <a:stretch>
            <a:fillRect/>
          </a:stretch>
        </p:blipFill>
        <p:spPr>
          <a:xfrm>
            <a:off x="6224545" y="620688"/>
            <a:ext cx="2595927" cy="2333523"/>
          </a:xfrm>
          <a:prstGeom prst="rect">
            <a:avLst/>
          </a:prstGeom>
        </p:spPr>
      </p:pic>
      <p:sp>
        <p:nvSpPr>
          <p:cNvPr id="6" name="Espace réservé du contenu 2">
            <a:extLst>
              <a:ext uri="{FF2B5EF4-FFF2-40B4-BE49-F238E27FC236}">
                <a16:creationId xmlns:a16="http://schemas.microsoft.com/office/drawing/2014/main" id="{03C092F3-3FCE-4202-BC27-9F6E6E69E1A0}"/>
              </a:ext>
            </a:extLst>
          </p:cNvPr>
          <p:cNvSpPr txBox="1">
            <a:spLocks/>
          </p:cNvSpPr>
          <p:nvPr/>
        </p:nvSpPr>
        <p:spPr>
          <a:xfrm>
            <a:off x="703222" y="1630737"/>
            <a:ext cx="8387069" cy="2492304"/>
          </a:xfrm>
          <a:prstGeom prst="rect">
            <a:avLst/>
          </a:prstGeom>
        </p:spPr>
        <p:txBody>
          <a:bodyPr>
            <a:normAutofit fontScale="92500" lnSpcReduction="10000"/>
          </a:bodyPr>
          <a:lstStyle>
            <a:lvl1pPr marL="457200" marR="0" indent="-457200" algn="l" defTabSz="457200" rtl="0" eaLnBrk="1" fontAlgn="auto" latinLnBrk="0" hangingPunct="1">
              <a:lnSpc>
                <a:spcPct val="100000"/>
              </a:lnSpc>
              <a:spcBef>
                <a:spcPct val="20000"/>
              </a:spcBef>
              <a:spcAft>
                <a:spcPts val="0"/>
              </a:spcAft>
              <a:buClr>
                <a:schemeClr val="accent2"/>
              </a:buClr>
              <a:buSzTx/>
              <a:buFont typeface="Wingdings" panose="05000000000000000000" pitchFamily="2" charset="2"/>
              <a:buChar char="§"/>
              <a:tabLst/>
              <a:defRPr sz="3200" kern="1200" baseline="0">
                <a:solidFill>
                  <a:schemeClr val="tx1"/>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kern="1200">
                <a:solidFill>
                  <a:schemeClr val="tx1"/>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kern="1200">
                <a:solidFill>
                  <a:schemeClr val="tx1"/>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spcBef>
                <a:spcPts val="600"/>
              </a:spcBef>
              <a:buClr>
                <a:srgbClr val="E2007A"/>
              </a:buClr>
              <a:buFont typeface="Arial" panose="020B0604020202020204" pitchFamily="34" charset="0"/>
              <a:buChar char="•"/>
              <a:defRPr/>
            </a:pPr>
            <a:r>
              <a:rPr lang="fr-FR" sz="2000" dirty="0">
                <a:latin typeface="Arial" panose="020B0604020202020204" pitchFamily="34" charset="0"/>
                <a:cs typeface="Arial" panose="020B0604020202020204" pitchFamily="34" charset="0"/>
              </a:rPr>
              <a:t>Nom bref et explicit selon le contenu</a:t>
            </a:r>
          </a:p>
          <a:p>
            <a:pPr marL="0" lvl="0" indent="0">
              <a:spcBef>
                <a:spcPts val="0"/>
              </a:spcBef>
              <a:buClr>
                <a:srgbClr val="E2007A"/>
              </a:buClr>
              <a:buNone/>
              <a:defRPr/>
            </a:pPr>
            <a:r>
              <a:rPr lang="fr-FR" sz="1800" dirty="0">
                <a:latin typeface="Arial" panose="020B0604020202020204" pitchFamily="34" charset="0"/>
                <a:cs typeface="Arial" panose="020B0604020202020204" pitchFamily="34" charset="0"/>
              </a:rPr>
              <a:t>	 </a:t>
            </a:r>
            <a:r>
              <a:rPr lang="fr-FR" sz="1600" i="1" dirty="0">
                <a:latin typeface="Arial" panose="020B0604020202020204" pitchFamily="34" charset="0"/>
                <a:cs typeface="Arial" panose="020B0604020202020204" pitchFamily="34" charset="0"/>
              </a:rPr>
              <a:t>(CR, rapport d’activité, résultat, bilan,..</a:t>
            </a:r>
            <a:r>
              <a:rPr lang="fr-FR" sz="1600" dirty="0">
                <a:latin typeface="Arial" panose="020B0604020202020204" pitchFamily="34" charset="0"/>
                <a:cs typeface="Arial" panose="020B0604020202020204" pitchFamily="34" charset="0"/>
              </a:rPr>
              <a:t>.) </a:t>
            </a:r>
          </a:p>
          <a:p>
            <a:pPr lvl="0">
              <a:spcBef>
                <a:spcPts val="600"/>
              </a:spcBef>
              <a:spcAft>
                <a:spcPts val="600"/>
              </a:spcAft>
              <a:buClr>
                <a:srgbClr val="E2007A"/>
              </a:buClr>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rPr>
              <a:t>Pas d’espace ni caractères spéciaux ( ! ? # %...) </a:t>
            </a:r>
          </a:p>
          <a:p>
            <a:pPr lvl="0">
              <a:spcBef>
                <a:spcPts val="600"/>
              </a:spcBef>
              <a:spcAft>
                <a:spcPts val="600"/>
              </a:spcAft>
              <a:buClr>
                <a:srgbClr val="E2007A"/>
              </a:buClr>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rPr>
              <a:t>Eviter les mots vides : le, la, les, un, une, …</a:t>
            </a:r>
          </a:p>
          <a:p>
            <a:pPr lvl="0">
              <a:spcBef>
                <a:spcPts val="600"/>
              </a:spcBef>
              <a:spcAft>
                <a:spcPts val="600"/>
              </a:spcAft>
              <a:buClr>
                <a:srgbClr val="E2007A"/>
              </a:buClr>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rPr>
              <a:t>Indiquer les versions des documents</a:t>
            </a:r>
          </a:p>
          <a:p>
            <a:pPr lvl="0">
              <a:spcBef>
                <a:spcPts val="600"/>
              </a:spcBef>
              <a:spcAft>
                <a:spcPts val="600"/>
              </a:spcAft>
              <a:buClr>
                <a:srgbClr val="E2007A"/>
              </a:buClr>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rPr>
              <a:t>Indiquer la date au bon format : AAAAMMJJ  </a:t>
            </a:r>
          </a:p>
          <a:p>
            <a:pPr marL="0" lvl="0" indent="0">
              <a:spcBef>
                <a:spcPts val="0"/>
              </a:spcBef>
              <a:buClr>
                <a:srgbClr val="E2007A"/>
              </a:buClr>
              <a:buNone/>
              <a:defRPr/>
            </a:pPr>
            <a:r>
              <a:rPr lang="fr-FR" sz="1800" dirty="0">
                <a:solidFill>
                  <a:prstClr val="black"/>
                </a:solidFill>
                <a:latin typeface="Arial" panose="020B0604020202020204" pitchFamily="34" charset="0"/>
                <a:cs typeface="Arial" panose="020B0604020202020204" pitchFamily="34" charset="0"/>
              </a:rPr>
              <a:t>	</a:t>
            </a:r>
            <a:r>
              <a:rPr lang="fr-FR" sz="1800" i="1" dirty="0">
                <a:solidFill>
                  <a:prstClr val="black"/>
                </a:solidFill>
                <a:latin typeface="Arial" panose="020B0604020202020204" pitchFamily="34" charset="0"/>
                <a:cs typeface="Arial" panose="020B0604020202020204" pitchFamily="34" charset="0"/>
              </a:rPr>
              <a:t>Mettre l’année en 1</a:t>
            </a:r>
            <a:r>
              <a:rPr lang="fr-FR" sz="1800" i="1" baseline="30000" dirty="0">
                <a:solidFill>
                  <a:prstClr val="black"/>
                </a:solidFill>
                <a:latin typeface="Arial" panose="020B0604020202020204" pitchFamily="34" charset="0"/>
                <a:cs typeface="Arial" panose="020B0604020202020204" pitchFamily="34" charset="0"/>
              </a:rPr>
              <a:t>er</a:t>
            </a:r>
            <a:r>
              <a:rPr lang="fr-FR" sz="1800" i="1" dirty="0">
                <a:solidFill>
                  <a:prstClr val="black"/>
                </a:solidFill>
                <a:latin typeface="Arial" panose="020B0604020202020204" pitchFamily="34" charset="0"/>
                <a:cs typeface="Arial" panose="020B0604020202020204" pitchFamily="34" charset="0"/>
              </a:rPr>
              <a:t> permet de classer les fichiers par ordre chronologique.</a:t>
            </a:r>
          </a:p>
          <a:p>
            <a:pPr marL="457200" marR="0" lvl="0" indent="-457200" algn="l" defTabSz="457200" rtl="0" eaLnBrk="1" fontAlgn="auto" latinLnBrk="0" hangingPunct="1">
              <a:lnSpc>
                <a:spcPct val="100000"/>
              </a:lnSpc>
              <a:spcBef>
                <a:spcPts val="0"/>
              </a:spcBef>
              <a:spcAft>
                <a:spcPts val="0"/>
              </a:spcAft>
              <a:buClr>
                <a:srgbClr val="E2007A"/>
              </a:buClr>
              <a:buSzTx/>
              <a:buFont typeface="Wingdings" panose="05000000000000000000" pitchFamily="2" charset="2"/>
              <a:buChar char="§"/>
              <a:tabLst/>
              <a:defRPr/>
            </a:pPr>
            <a:endParaRPr kumimoji="0" lang="fr-FR" sz="1950" b="1"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endParaRPr kumimoji="0" lang="fr-FR" sz="19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E2007A"/>
              </a:buClr>
              <a:buSzTx/>
              <a:buFont typeface="Arial" panose="020B0604020202020204" pitchFamily="34" charset="0"/>
              <a:buNone/>
              <a:tabLst/>
              <a:defRPr/>
            </a:pPr>
            <a:endParaRPr kumimoji="0" lang="fr-FR" sz="19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E2007A"/>
              </a:buClr>
              <a:buSzTx/>
              <a:buFont typeface="Arial" panose="020B0604020202020204" pitchFamily="34" charset="0"/>
              <a:buNone/>
              <a:tabLst/>
              <a:defRPr/>
            </a:pPr>
            <a:endParaRPr kumimoji="0" lang="fr-FR" sz="1869"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ct val="20000"/>
              </a:spcBef>
              <a:spcAft>
                <a:spcPts val="0"/>
              </a:spcAft>
              <a:buClr>
                <a:srgbClr val="E2007A"/>
              </a:buClr>
              <a:buSzTx/>
              <a:buFont typeface="Wingdings" panose="05000000000000000000" pitchFamily="2" charset="2"/>
              <a:buChar char="§"/>
              <a:tabLst/>
              <a:defRPr/>
            </a:pPr>
            <a:endParaRPr kumimoji="0" lang="fr-FR" sz="1869" b="0" i="0" u="none" strike="noStrike" kern="1200" cap="none" spc="0" normalizeH="0" baseline="0" noProof="0" dirty="0">
              <a:ln>
                <a:noFill/>
              </a:ln>
              <a:solidFill>
                <a:prstClr val="black"/>
              </a:solidFill>
              <a:effectLst/>
              <a:uLnTx/>
              <a:uFillTx/>
              <a:latin typeface="Arial"/>
              <a:ea typeface="+mn-ea"/>
              <a:cs typeface="+mn-cs"/>
            </a:endParaRP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5"/>
          <a:stretch>
            <a:fillRect/>
          </a:stretch>
        </p:blipFill>
        <p:spPr>
          <a:xfrm>
            <a:off x="8172530" y="6445161"/>
            <a:ext cx="917761" cy="323302"/>
          </a:xfrm>
          <a:prstGeom prst="rect">
            <a:avLst/>
          </a:prstGeom>
        </p:spPr>
      </p:pic>
      <p:sp>
        <p:nvSpPr>
          <p:cNvPr id="9" name="Titre 1">
            <a:extLst>
              <a:ext uri="{FF2B5EF4-FFF2-40B4-BE49-F238E27FC236}">
                <a16:creationId xmlns:a16="http://schemas.microsoft.com/office/drawing/2014/main" id="{05346961-2A6F-42ED-812A-83221EF7975F}"/>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1FA22E"/>
                </a:solidFill>
                <a:effectLst/>
                <a:uLnTx/>
                <a:uFillTx/>
                <a:latin typeface="Arial"/>
                <a:ea typeface="+mj-ea"/>
                <a:cs typeface="+mj-cs"/>
              </a:rPr>
              <a:t>2.3 Nommage de fichiers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200" b="0" i="0" u="none" strike="noStrike" kern="1200" cap="none" spc="0" normalizeH="0" baseline="0" noProof="0" dirty="0">
              <a:ln>
                <a:noFill/>
              </a:ln>
              <a:solidFill>
                <a:srgbClr val="1FA22E"/>
              </a:solidFill>
              <a:effectLst/>
              <a:uLnTx/>
              <a:uFillTx/>
              <a:latin typeface="Arial"/>
              <a:ea typeface="+mj-ea"/>
              <a:cs typeface="+mj-cs"/>
            </a:endParaRPr>
          </a:p>
        </p:txBody>
      </p:sp>
      <p:sp>
        <p:nvSpPr>
          <p:cNvPr id="7" name="Titre 1">
            <a:extLst>
              <a:ext uri="{FF2B5EF4-FFF2-40B4-BE49-F238E27FC236}">
                <a16:creationId xmlns:a16="http://schemas.microsoft.com/office/drawing/2014/main" id="{3680B10F-F0D0-4D7E-827C-BCB805634638}"/>
              </a:ext>
            </a:extLst>
          </p:cNvPr>
          <p:cNvSpPr>
            <a:spLocks noGrp="1"/>
          </p:cNvSpPr>
          <p:nvPr>
            <p:ph type="title"/>
          </p:nvPr>
        </p:nvSpPr>
        <p:spPr>
          <a:xfrm>
            <a:off x="540000" y="1080000"/>
            <a:ext cx="6552280" cy="580926"/>
          </a:xfrm>
        </p:spPr>
        <p:txBody>
          <a:bodyPr>
            <a:noAutofit/>
          </a:bodyPr>
          <a:lstStyle/>
          <a:p>
            <a:pPr marL="342900" indent="-342900" algn="just" defTabSz="914400">
              <a:spcBef>
                <a:spcPts val="600"/>
              </a:spcBef>
              <a:buFont typeface="Wingdings" panose="05000000000000000000" pitchFamily="2" charset="2"/>
              <a:buChar char="Ø"/>
              <a:defRPr/>
            </a:pPr>
            <a:r>
              <a:rPr lang="fr-FR" sz="2400" dirty="0">
                <a:solidFill>
                  <a:srgbClr val="0066FF"/>
                </a:solidFill>
                <a:latin typeface="+mn-lt"/>
                <a:cs typeface="Times New Roman"/>
              </a:rPr>
              <a:t>Qqs règles de nommage de fichiers</a:t>
            </a:r>
          </a:p>
        </p:txBody>
      </p:sp>
      <p:grpSp>
        <p:nvGrpSpPr>
          <p:cNvPr id="5" name="Groupe 4">
            <a:extLst>
              <a:ext uri="{FF2B5EF4-FFF2-40B4-BE49-F238E27FC236}">
                <a16:creationId xmlns:a16="http://schemas.microsoft.com/office/drawing/2014/main" id="{5C4904FB-9EA1-4E57-8E0E-5BD990A9852B}"/>
              </a:ext>
            </a:extLst>
          </p:cNvPr>
          <p:cNvGrpSpPr/>
          <p:nvPr/>
        </p:nvGrpSpPr>
        <p:grpSpPr>
          <a:xfrm>
            <a:off x="540000" y="4509120"/>
            <a:ext cx="8550292" cy="1375610"/>
            <a:chOff x="540000" y="4509120"/>
            <a:chExt cx="8550292" cy="1375610"/>
          </a:xfrm>
        </p:grpSpPr>
        <p:sp>
          <p:nvSpPr>
            <p:cNvPr id="11" name="Rectangle 10">
              <a:extLst>
                <a:ext uri="{FF2B5EF4-FFF2-40B4-BE49-F238E27FC236}">
                  <a16:creationId xmlns:a16="http://schemas.microsoft.com/office/drawing/2014/main" id="{97599D2A-DF18-4A04-9813-56AE8BE0B81F}"/>
                </a:ext>
              </a:extLst>
            </p:cNvPr>
            <p:cNvSpPr/>
            <p:nvPr/>
          </p:nvSpPr>
          <p:spPr>
            <a:xfrm>
              <a:off x="703222" y="5099900"/>
              <a:ext cx="8387070" cy="784830"/>
            </a:xfrm>
            <a:prstGeom prst="rect">
              <a:avLst/>
            </a:prstGeom>
          </p:spPr>
          <p:txBody>
            <a:bodyPr wrap="square">
              <a:spAutoFit/>
            </a:bodyPr>
            <a:lstStyle/>
            <a:p>
              <a:pPr marL="342900" indent="-342900">
                <a:spcBef>
                  <a:spcPts val="600"/>
                </a:spcBef>
                <a:buClr>
                  <a:srgbClr val="E2007A"/>
                </a:buClr>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rPr>
                <a:t>Garder la même structure tout au long du projet</a:t>
              </a:r>
            </a:p>
            <a:p>
              <a:pPr marL="342900" indent="-342900">
                <a:spcBef>
                  <a:spcPts val="600"/>
                </a:spcBef>
                <a:buClr>
                  <a:srgbClr val="E2007A"/>
                </a:buClr>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rPr>
                <a:t>Préciser les règles (convention de nommage) dans le PGD</a:t>
              </a:r>
            </a:p>
          </p:txBody>
        </p:sp>
        <p:sp>
          <p:nvSpPr>
            <p:cNvPr id="12" name="Titre 1">
              <a:extLst>
                <a:ext uri="{FF2B5EF4-FFF2-40B4-BE49-F238E27FC236}">
                  <a16:creationId xmlns:a16="http://schemas.microsoft.com/office/drawing/2014/main" id="{2C05B42E-A405-4A78-8A9D-FB066FD2037E}"/>
                </a:ext>
              </a:extLst>
            </p:cNvPr>
            <p:cNvSpPr txBox="1">
              <a:spLocks/>
            </p:cNvSpPr>
            <p:nvPr/>
          </p:nvSpPr>
          <p:spPr>
            <a:xfrm>
              <a:off x="540000" y="4509120"/>
              <a:ext cx="6552280" cy="5809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342900" indent="-342900" algn="just" defTabSz="914400">
                <a:spcBef>
                  <a:spcPts val="600"/>
                </a:spcBef>
                <a:buFont typeface="Wingdings" panose="05000000000000000000" pitchFamily="2" charset="2"/>
                <a:buChar char="Ø"/>
                <a:defRPr/>
              </a:pPr>
              <a:r>
                <a:rPr lang="fr-FR" sz="2400" dirty="0">
                  <a:solidFill>
                    <a:srgbClr val="0066FF"/>
                  </a:solidFill>
                  <a:latin typeface="+mn-lt"/>
                  <a:cs typeface="Times New Roman"/>
                </a:rPr>
                <a:t>Organiser les dossiers de manière logique </a:t>
              </a:r>
            </a:p>
          </p:txBody>
        </p:sp>
      </p:grpSp>
      <p:sp>
        <p:nvSpPr>
          <p:cNvPr id="3" name="ZoneTexte 2">
            <a:extLst>
              <a:ext uri="{FF2B5EF4-FFF2-40B4-BE49-F238E27FC236}">
                <a16:creationId xmlns:a16="http://schemas.microsoft.com/office/drawing/2014/main" id="{19A916DA-D6FF-4118-8490-C40AFDDBA201}"/>
              </a:ext>
            </a:extLst>
          </p:cNvPr>
          <p:cNvSpPr txBox="1"/>
          <p:nvPr/>
        </p:nvSpPr>
        <p:spPr>
          <a:xfrm>
            <a:off x="360252" y="4077072"/>
            <a:ext cx="4536504" cy="432048"/>
          </a:xfrm>
          <a:prstGeom prst="rect">
            <a:avLst/>
          </a:prstGeom>
        </p:spPr>
        <p:txBody>
          <a:bodyPr vert="horz" wrap="none" lIns="91440" tIns="45720" rIns="91440" bIns="45720" rtlCol="0">
            <a:normAutofit/>
          </a:bodyPr>
          <a:lstStyle/>
          <a:p>
            <a:pPr marL="720725">
              <a:spcBef>
                <a:spcPts val="600"/>
              </a:spcBef>
              <a:buClr>
                <a:schemeClr val="accent2">
                  <a:lumMod val="60000"/>
                  <a:lumOff val="40000"/>
                </a:schemeClr>
              </a:buClr>
            </a:pPr>
            <a:r>
              <a:rPr lang="fr-FR" sz="2000" dirty="0">
                <a:solidFill>
                  <a:prstClr val="black"/>
                </a:solidFill>
                <a:hlinkClick r:id="rId6"/>
              </a:rPr>
              <a:t>Comment bien nommer ses fichiers ?</a:t>
            </a:r>
            <a:endParaRPr lang="fr-FR" sz="2000" dirty="0">
              <a:cs typeface="Arial" panose="020B0604020202020204" pitchFamily="34" charset="0"/>
            </a:endParaRPr>
          </a:p>
        </p:txBody>
      </p:sp>
    </p:spTree>
    <p:extLst>
      <p:ext uri="{BB962C8B-B14F-4D97-AF65-F5344CB8AC3E}">
        <p14:creationId xmlns:p14="http://schemas.microsoft.com/office/powerpoint/2010/main" val="10765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3A753795-3220-48BD-A8F3-BB0A00627F95}"/>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6C4ED6D-AB29-4130-9F88-713C9CDA8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056405-C28E-4B36-A0A4-2AC8E3FD5EE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Espace réservé du contenu 2">
            <a:extLst>
              <a:ext uri="{FF2B5EF4-FFF2-40B4-BE49-F238E27FC236}">
                <a16:creationId xmlns:a16="http://schemas.microsoft.com/office/drawing/2014/main" id="{EB15D695-7134-426A-BE8F-CF677A1B1D9C}"/>
              </a:ext>
            </a:extLst>
          </p:cNvPr>
          <p:cNvSpPr>
            <a:spLocks noGrp="1"/>
          </p:cNvSpPr>
          <p:nvPr>
            <p:ph idx="1"/>
          </p:nvPr>
        </p:nvSpPr>
        <p:spPr>
          <a:xfrm>
            <a:off x="5652120" y="700310"/>
            <a:ext cx="3491880" cy="276999"/>
          </a:xfrm>
        </p:spPr>
        <p:txBody>
          <a:bodyPr>
            <a:noAutofit/>
          </a:bodyPr>
          <a:lstStyle/>
          <a:p>
            <a:pPr marL="0" indent="0">
              <a:buClr>
                <a:schemeClr val="accent2">
                  <a:lumMod val="40000"/>
                  <a:lumOff val="60000"/>
                </a:schemeClr>
              </a:buClr>
              <a:buNone/>
            </a:pPr>
            <a:r>
              <a:rPr lang="fr-FR" sz="1200" dirty="0">
                <a:sym typeface="Wingdings" panose="05000000000000000000" pitchFamily="2" charset="2"/>
                <a:hlinkClick r:id="rId4"/>
              </a:rPr>
              <a:t>https://cordis.europa.eu/project/id/774652/results</a:t>
            </a:r>
            <a:endParaRPr lang="fr-FR" sz="2000" dirty="0">
              <a:cs typeface="Arial" panose="020B0604020202020204" pitchFamily="34" charset="0"/>
            </a:endParaRPr>
          </a:p>
        </p:txBody>
      </p:sp>
      <p:sp>
        <p:nvSpPr>
          <p:cNvPr id="12" name="Titre 1">
            <a:extLst>
              <a:ext uri="{FF2B5EF4-FFF2-40B4-BE49-F238E27FC236}">
                <a16:creationId xmlns:a16="http://schemas.microsoft.com/office/drawing/2014/main" id="{BC24E793-8871-4A8A-9C83-AC3FA3636CC9}"/>
              </a:ext>
            </a:extLst>
          </p:cNvPr>
          <p:cNvSpPr txBox="1">
            <a:spLocks/>
          </p:cNvSpPr>
          <p:nvPr/>
        </p:nvSpPr>
        <p:spPr>
          <a:xfrm>
            <a:off x="0" y="2"/>
            <a:ext cx="9126494"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2</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.3 Exemple du projet </a:t>
            </a:r>
            <a:r>
              <a:rPr kumimoji="0" lang="fr-FR" sz="4000" b="0"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AfriCultuRes</a:t>
            </a:r>
            <a:endPar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11" name="ZoneTexte 10">
            <a:extLst>
              <a:ext uri="{FF2B5EF4-FFF2-40B4-BE49-F238E27FC236}">
                <a16:creationId xmlns:a16="http://schemas.microsoft.com/office/drawing/2014/main" id="{D071037E-DA8F-40DD-AAFD-4A4D19C995BE}"/>
              </a:ext>
            </a:extLst>
          </p:cNvPr>
          <p:cNvSpPr txBox="1"/>
          <p:nvPr/>
        </p:nvSpPr>
        <p:spPr>
          <a:xfrm>
            <a:off x="554892" y="1556792"/>
            <a:ext cx="84095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&lt;</a:t>
            </a:r>
            <a:r>
              <a:rPr kumimoji="0" lang="fr-FR" sz="1600" b="0" i="0" u="none" strike="noStrike" kern="1200" cap="none" spc="0" normalizeH="0" baseline="0" noProof="0" dirty="0" err="1">
                <a:ln>
                  <a:noFill/>
                </a:ln>
                <a:solidFill>
                  <a:prstClr val="black"/>
                </a:solidFill>
                <a:effectLst/>
                <a:uLnTx/>
                <a:uFillTx/>
                <a:latin typeface="Calibri"/>
                <a:ea typeface="+mn-ea"/>
                <a:cs typeface="+mn-cs"/>
              </a:rPr>
              <a:t>AfriCRS</a:t>
            </a:r>
            <a:r>
              <a:rPr kumimoji="0" lang="fr-FR" sz="1600" b="0" i="0" u="none" strike="noStrike" kern="1200" cap="none" spc="0" normalizeH="0" baseline="0" noProof="0" dirty="0">
                <a:ln>
                  <a:noFill/>
                </a:ln>
                <a:solidFill>
                  <a:prstClr val="black"/>
                </a:solidFill>
                <a:effectLst/>
                <a:uLnTx/>
                <a:uFillTx/>
                <a:latin typeface="Calibri"/>
                <a:ea typeface="+mn-ea"/>
                <a:cs typeface="+mn-cs"/>
              </a:rPr>
              <a:t>&gt;_&lt;</a:t>
            </a:r>
            <a:r>
              <a:rPr kumimoji="0" lang="fr-FR" sz="1600" b="0" i="0" u="none" strike="noStrike" kern="1200" cap="none" spc="0" normalizeH="0" baseline="0" noProof="0" dirty="0" err="1">
                <a:ln>
                  <a:noFill/>
                </a:ln>
                <a:solidFill>
                  <a:prstClr val="black"/>
                </a:solidFill>
                <a:effectLst/>
                <a:uLnTx/>
                <a:uFillTx/>
                <a:latin typeface="Calibri"/>
                <a:ea typeface="+mn-ea"/>
                <a:cs typeface="+mn-cs"/>
              </a:rPr>
              <a:t>producer</a:t>
            </a:r>
            <a:r>
              <a:rPr kumimoji="0" lang="fr-FR" sz="1600" b="0" i="0" u="none" strike="noStrike" kern="1200" cap="none" spc="0" normalizeH="0" baseline="0" noProof="0" dirty="0">
                <a:ln>
                  <a:noFill/>
                </a:ln>
                <a:solidFill>
                  <a:prstClr val="black"/>
                </a:solidFill>
                <a:effectLst/>
                <a:uLnTx/>
                <a:uFillTx/>
                <a:latin typeface="Calibri"/>
                <a:ea typeface="+mn-ea"/>
                <a:cs typeface="+mn-cs"/>
              </a:rPr>
              <a:t>&gt;_&lt;</a:t>
            </a:r>
            <a:r>
              <a:rPr kumimoji="0" lang="fr-FR" sz="1600" b="0" i="0" u="none" strike="noStrike" kern="1200" cap="none" spc="0" normalizeH="0" baseline="0" noProof="0" dirty="0" err="1">
                <a:ln>
                  <a:noFill/>
                </a:ln>
                <a:solidFill>
                  <a:prstClr val="black"/>
                </a:solidFill>
                <a:effectLst/>
                <a:uLnTx/>
                <a:uFillTx/>
                <a:latin typeface="Calibri"/>
                <a:ea typeface="+mn-ea"/>
                <a:cs typeface="+mn-cs"/>
              </a:rPr>
              <a:t>wpNo</a:t>
            </a:r>
            <a:r>
              <a:rPr kumimoji="0" lang="fr-FR" sz="1600" b="0" i="0" u="none" strike="noStrike" kern="1200" cap="none" spc="0" normalizeH="0" baseline="0" noProof="0" dirty="0">
                <a:ln>
                  <a:noFill/>
                </a:ln>
                <a:solidFill>
                  <a:prstClr val="black"/>
                </a:solidFill>
                <a:effectLst/>
                <a:uLnTx/>
                <a:uFillTx/>
                <a:latin typeface="Calibri"/>
                <a:ea typeface="+mn-ea"/>
                <a:cs typeface="+mn-cs"/>
              </a:rPr>
              <a:t>&gt;_&lt;AOI&gt;_&lt;</a:t>
            </a:r>
            <a:r>
              <a:rPr kumimoji="0" lang="fr-FR" sz="1600" b="0" i="0" u="none" strike="noStrike" kern="1200" cap="none" spc="0" normalizeH="0" baseline="0" noProof="0" dirty="0" err="1">
                <a:ln>
                  <a:noFill/>
                </a:ln>
                <a:solidFill>
                  <a:prstClr val="black"/>
                </a:solidFill>
                <a:effectLst/>
                <a:uLnTx/>
                <a:uFillTx/>
                <a:latin typeface="Calibri"/>
                <a:ea typeface="+mn-ea"/>
                <a:cs typeface="+mn-cs"/>
              </a:rPr>
              <a:t>theme</a:t>
            </a:r>
            <a:r>
              <a:rPr kumimoji="0" lang="fr-FR" sz="1600" b="0" i="0" u="none" strike="noStrike" kern="1200" cap="none" spc="0" normalizeH="0" baseline="0" noProof="0" dirty="0">
                <a:ln>
                  <a:noFill/>
                </a:ln>
                <a:solidFill>
                  <a:prstClr val="black"/>
                </a:solidFill>
                <a:effectLst/>
                <a:uLnTx/>
                <a:uFillTx/>
                <a:latin typeface="Calibri"/>
                <a:ea typeface="+mn-ea"/>
                <a:cs typeface="+mn-cs"/>
              </a:rPr>
              <a:t>&gt;_&lt;date&gt;_&lt;version&gt;_&lt;</a:t>
            </a:r>
            <a:r>
              <a:rPr kumimoji="0" lang="fr-FR" sz="1600" b="0" i="0" u="none" strike="noStrike" kern="1200" cap="none" spc="0" normalizeH="0" baseline="0" noProof="0" dirty="0" err="1">
                <a:ln>
                  <a:noFill/>
                </a:ln>
                <a:solidFill>
                  <a:prstClr val="black"/>
                </a:solidFill>
                <a:effectLst/>
                <a:uLnTx/>
                <a:uFillTx/>
                <a:latin typeface="Calibri"/>
                <a:ea typeface="+mn-ea"/>
                <a:cs typeface="+mn-cs"/>
              </a:rPr>
              <a:t>productionDate</a:t>
            </a:r>
            <a:r>
              <a:rPr kumimoji="0" lang="fr-FR" sz="1600" b="0" i="0" u="none" strike="noStrike" kern="1200" cap="none" spc="0" normalizeH="0" baseline="0" noProof="0" dirty="0">
                <a:ln>
                  <a:noFill/>
                </a:ln>
                <a:solidFill>
                  <a:prstClr val="black"/>
                </a:solidFill>
                <a:effectLst/>
                <a:uLnTx/>
                <a:uFillTx/>
                <a:latin typeface="Calibri"/>
                <a:ea typeface="+mn-ea"/>
                <a:cs typeface="+mn-cs"/>
              </a:rPr>
              <a:t>&gt;&lt;.</a:t>
            </a:r>
            <a:r>
              <a:rPr kumimoji="0" lang="fr-FR" sz="1600" b="0" i="0" u="none" strike="noStrike" kern="1200" cap="none" spc="0" normalizeH="0" baseline="0" noProof="0" dirty="0" err="1">
                <a:ln>
                  <a:noFill/>
                </a:ln>
                <a:solidFill>
                  <a:prstClr val="black"/>
                </a:solidFill>
                <a:effectLst/>
                <a:uLnTx/>
                <a:uFillTx/>
                <a:latin typeface="Calibri"/>
                <a:ea typeface="+mn-ea"/>
                <a:cs typeface="+mn-cs"/>
              </a:rPr>
              <a:t>fileExt</a:t>
            </a:r>
            <a:r>
              <a:rPr kumimoji="0" lang="fr-FR" sz="1600" b="0" i="0" u="none" strike="noStrike" kern="1200" cap="none" spc="0" normalizeH="0" baseline="0" noProof="0" dirty="0">
                <a:ln>
                  <a:noFill/>
                </a:ln>
                <a:solidFill>
                  <a:prstClr val="black"/>
                </a:solidFill>
                <a:effectLst/>
                <a:uLnTx/>
                <a:uFillTx/>
                <a:latin typeface="Calibri"/>
                <a:ea typeface="+mn-ea"/>
                <a:cs typeface="+mn-cs"/>
              </a:rPr>
              <a:t>&gt;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e 14">
            <a:extLst>
              <a:ext uri="{FF2B5EF4-FFF2-40B4-BE49-F238E27FC236}">
                <a16:creationId xmlns:a16="http://schemas.microsoft.com/office/drawing/2014/main" id="{501A22DA-E4C0-4670-9D93-911E3EFA83D1}"/>
              </a:ext>
            </a:extLst>
          </p:cNvPr>
          <p:cNvGrpSpPr/>
          <p:nvPr/>
        </p:nvGrpSpPr>
        <p:grpSpPr>
          <a:xfrm>
            <a:off x="323528" y="1988840"/>
            <a:ext cx="8064896" cy="3218874"/>
            <a:chOff x="611560" y="3018438"/>
            <a:chExt cx="8064896" cy="3218874"/>
          </a:xfrm>
        </p:grpSpPr>
        <p:sp>
          <p:nvSpPr>
            <p:cNvPr id="16" name="Rectangle 15">
              <a:extLst>
                <a:ext uri="{FF2B5EF4-FFF2-40B4-BE49-F238E27FC236}">
                  <a16:creationId xmlns:a16="http://schemas.microsoft.com/office/drawing/2014/main" id="{7676F6AF-B230-46F0-8E6A-C09A9679A1FF}"/>
                </a:ext>
              </a:extLst>
            </p:cNvPr>
            <p:cNvSpPr/>
            <p:nvPr/>
          </p:nvSpPr>
          <p:spPr>
            <a:xfrm>
              <a:off x="946621" y="3018438"/>
              <a:ext cx="715377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AfriCRS_GMV_wp42_ET1_NDVI_201801_201803_v11_20180415.jp2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id="{FEE39075-F2D5-4451-97D7-F414FAC13D3C}"/>
                </a:ext>
              </a:extLst>
            </p:cNvPr>
            <p:cNvSpPr txBox="1"/>
            <p:nvPr/>
          </p:nvSpPr>
          <p:spPr>
            <a:xfrm>
              <a:off x="611560" y="3374990"/>
              <a:ext cx="8064896"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correspond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an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AfriCultuReS</a:t>
              </a:r>
              <a:r>
                <a:rPr kumimoji="0" lang="fr-FR" sz="1800" b="0" i="0" u="none" strike="noStrike" kern="1200" cap="none" spc="0" normalizeH="0" baseline="0" noProof="0" dirty="0">
                  <a:ln>
                    <a:noFill/>
                  </a:ln>
                  <a:solidFill>
                    <a:prstClr val="black"/>
                  </a:solidFill>
                  <a:effectLst/>
                  <a:uLnTx/>
                  <a:uFillTx/>
                  <a:latin typeface="Calibri"/>
                  <a:ea typeface="+mn-ea"/>
                  <a:cs typeface="+mn-cs"/>
                </a:rPr>
                <a:t> data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product</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AfriCRS</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produced</a:t>
              </a:r>
              <a:r>
                <a:rPr kumimoji="0" lang="fr-FR" sz="1800" b="0" i="0" u="none" strike="noStrike" kern="1200" cap="none" spc="0" normalizeH="0" baseline="0" noProof="0" dirty="0">
                  <a:ln>
                    <a:noFill/>
                  </a:ln>
                  <a:solidFill>
                    <a:prstClr val="black"/>
                  </a:solidFill>
                  <a:effectLst/>
                  <a:uLnTx/>
                  <a:uFillTx/>
                  <a:latin typeface="Calibri"/>
                  <a:ea typeface="+mn-ea"/>
                  <a:cs typeface="+mn-cs"/>
                </a:rPr>
                <a:t> by GMV (GMV)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the context of the WP4.2 (wp42)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for an area of interest in Ethiopia (ET1)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product is the Normalized Difference Vegetation Index (NDVI) in that area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for the period January to March 2018 (201801_201803)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GMV produced the NDVI after a minor modification of a previous version (v11)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on April-15th 2018 (20180415)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product format is JPEG2000 (.jp2) </a:t>
              </a:r>
            </a:p>
          </p:txBody>
        </p:sp>
      </p:grpSp>
      <p:sp>
        <p:nvSpPr>
          <p:cNvPr id="19" name="ZoneTexte 18">
            <a:extLst>
              <a:ext uri="{FF2B5EF4-FFF2-40B4-BE49-F238E27FC236}">
                <a16:creationId xmlns:a16="http://schemas.microsoft.com/office/drawing/2014/main" id="{F97AEF9F-6797-4C2B-A58C-D40B946D4FB2}"/>
              </a:ext>
            </a:extLst>
          </p:cNvPr>
          <p:cNvSpPr txBox="1"/>
          <p:nvPr/>
        </p:nvSpPr>
        <p:spPr>
          <a:xfrm>
            <a:off x="540000" y="1080000"/>
            <a:ext cx="8311370" cy="4893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defTabSz="457200">
              <a:lnSpc>
                <a:spcPct val="114000"/>
              </a:lnSpc>
              <a:spcAft>
                <a:spcPts val="1200"/>
              </a:spcAft>
              <a:buClrTx/>
              <a:buFont typeface="Wingdings" panose="05000000000000000000" pitchFamily="2" charset="2"/>
              <a:buChar char="§"/>
              <a:defRPr/>
            </a:pPr>
            <a:r>
              <a:rPr lang="en-US" sz="2400" dirty="0">
                <a:solidFill>
                  <a:srgbClr val="0066FF"/>
                </a:solidFill>
              </a:rPr>
              <a:t>The naming convention will adhere to the following structure:</a:t>
            </a:r>
          </a:p>
        </p:txBody>
      </p:sp>
      <p:pic>
        <p:nvPicPr>
          <p:cNvPr id="13" name="Image 12">
            <a:extLst>
              <a:ext uri="{FF2B5EF4-FFF2-40B4-BE49-F238E27FC236}">
                <a16:creationId xmlns:a16="http://schemas.microsoft.com/office/drawing/2014/main" id="{982EC472-1520-4A58-BC61-4BFD78A695F4}"/>
              </a:ext>
            </a:extLst>
          </p:cNvPr>
          <p:cNvPicPr>
            <a:picLocks noChangeAspect="1"/>
          </p:cNvPicPr>
          <p:nvPr/>
        </p:nvPicPr>
        <p:blipFill>
          <a:blip r:embed="rId5"/>
          <a:stretch>
            <a:fillRect/>
          </a:stretch>
        </p:blipFill>
        <p:spPr>
          <a:xfrm>
            <a:off x="5408319" y="4248840"/>
            <a:ext cx="3691317" cy="2534840"/>
          </a:xfrm>
          <a:prstGeom prst="rect">
            <a:avLst/>
          </a:prstGeom>
        </p:spPr>
      </p:pic>
    </p:spTree>
    <p:extLst>
      <p:ext uri="{BB962C8B-B14F-4D97-AF65-F5344CB8AC3E}">
        <p14:creationId xmlns:p14="http://schemas.microsoft.com/office/powerpoint/2010/main" val="4207111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6873F6C-CE82-41EF-9F58-D31980BCAD58}"/>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solidFill>
                  <a:srgbClr val="FF66FF"/>
                </a:solidFill>
                <a:latin typeface="Arial" panose="020B0604020202020204" pitchFamily="34" charset="0"/>
                <a:cs typeface="Arial" panose="020B0604020202020204" pitchFamily="34" charset="0"/>
              </a:rPr>
              <a:t>2. Documentation des données</a:t>
            </a:r>
          </a:p>
        </p:txBody>
      </p:sp>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sp>
        <p:nvSpPr>
          <p:cNvPr id="12" name="ZoneTexte 11">
            <a:extLst>
              <a:ext uri="{FF2B5EF4-FFF2-40B4-BE49-F238E27FC236}">
                <a16:creationId xmlns:a16="http://schemas.microsoft.com/office/drawing/2014/main" id="{E214263A-6C5D-43B9-9CC4-3BD25AC21A56}"/>
              </a:ext>
            </a:extLst>
          </p:cNvPr>
          <p:cNvSpPr txBox="1"/>
          <p:nvPr/>
        </p:nvSpPr>
        <p:spPr>
          <a:xfrm>
            <a:off x="540000" y="1080000"/>
            <a:ext cx="8520535" cy="310854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R="0" lvl="0" algn="just" defTabSz="457200" rtl="0" eaLnBrk="1" fontAlgn="auto" latinLnBrk="0" hangingPunct="1">
              <a:lnSpc>
                <a:spcPct val="150000"/>
              </a:lnSpc>
              <a:spcBef>
                <a:spcPts val="600"/>
              </a:spcBef>
              <a:buClrTx/>
              <a:buSzTx/>
              <a:tabLst/>
              <a:defRPr/>
            </a:pPr>
            <a:r>
              <a:rPr kumimoji="0" lang="fr-FR" sz="2400" b="0" i="0" u="none" strike="noStrike" kern="1200" cap="none" spc="0" normalizeH="0" baseline="0" noProof="0" dirty="0">
                <a:ln>
                  <a:noFill/>
                </a:ln>
                <a:solidFill>
                  <a:srgbClr val="0066FF"/>
                </a:solidFill>
                <a:effectLst/>
                <a:uLnTx/>
                <a:uFillTx/>
                <a:latin typeface="Arial"/>
                <a:cs typeface="Times New Roman"/>
              </a:rPr>
              <a:t>Cette partie du</a:t>
            </a:r>
            <a:r>
              <a:rPr kumimoji="0" lang="fr-FR" sz="2400" b="0" i="0" u="none" strike="noStrike" kern="1200" cap="none" spc="0" normalizeH="0" noProof="0" dirty="0">
                <a:ln>
                  <a:noFill/>
                </a:ln>
                <a:solidFill>
                  <a:srgbClr val="0066FF"/>
                </a:solidFill>
                <a:effectLst/>
                <a:uLnTx/>
                <a:uFillTx/>
                <a:latin typeface="Arial"/>
                <a:cs typeface="Times New Roman"/>
              </a:rPr>
              <a:t> PGD concerne 4 points:</a:t>
            </a:r>
            <a:endParaRPr kumimoji="0" lang="fr-FR" sz="2400" b="0" i="0" u="none" strike="noStrike" kern="1200" cap="none" spc="0" normalizeH="0" baseline="0" noProof="0" dirty="0">
              <a:ln>
                <a:noFill/>
              </a:ln>
              <a:solidFill>
                <a:srgbClr val="0066FF"/>
              </a:solidFill>
              <a:effectLst/>
              <a:uLnTx/>
              <a:uFillTx/>
              <a:latin typeface="Arial"/>
              <a:cs typeface="Times New Roman"/>
            </a:endParaRPr>
          </a:p>
          <a:p>
            <a:pPr marL="896938" marR="0" lvl="2" indent="-457200" algn="just" defTabSz="457200" fontAlgn="auto">
              <a:spcBef>
                <a:spcPts val="600"/>
              </a:spcBef>
              <a:spcAft>
                <a:spcPts val="600"/>
              </a:spcAft>
              <a:buClrTx/>
              <a:buSzTx/>
              <a:buFont typeface="+mj-lt"/>
              <a:buAutoNum type="arabicPeriod"/>
              <a:tabLst/>
              <a:defRPr/>
            </a:pPr>
            <a:r>
              <a:rPr lang="fr-FR" sz="2400" dirty="0">
                <a:solidFill>
                  <a:schemeClr val="tx1"/>
                </a:solidFill>
                <a:cs typeface="Times New Roman"/>
              </a:rPr>
              <a:t>La documentation qui accompagnera vos données</a:t>
            </a:r>
          </a:p>
          <a:p>
            <a:pPr marL="896938" lvl="2" indent="-457200" algn="just" defTabSz="457200">
              <a:spcBef>
                <a:spcPts val="600"/>
              </a:spcBef>
              <a:spcAft>
                <a:spcPts val="600"/>
              </a:spcAft>
              <a:buClrTx/>
              <a:buFont typeface="+mj-lt"/>
              <a:buAutoNum type="arabicPeriod"/>
              <a:defRPr/>
            </a:pPr>
            <a:r>
              <a:rPr lang="fr-FR" sz="2400" dirty="0">
                <a:solidFill>
                  <a:schemeClr val="tx1"/>
                </a:solidFill>
                <a:cs typeface="Times New Roman"/>
              </a:rPr>
              <a:t>Les métadonnées scientifiques décrivant vos données </a:t>
            </a:r>
          </a:p>
          <a:p>
            <a:pPr marL="896938" lvl="2" indent="-457200" algn="just" defTabSz="457200">
              <a:spcBef>
                <a:spcPts val="600"/>
              </a:spcBef>
              <a:spcAft>
                <a:spcPts val="600"/>
              </a:spcAft>
              <a:buFont typeface="+mj-lt"/>
              <a:buAutoNum type="arabicPeriod"/>
              <a:defRPr/>
            </a:pPr>
            <a:r>
              <a:rPr lang="fr-FR" sz="2400" dirty="0">
                <a:solidFill>
                  <a:schemeClr val="tx1"/>
                </a:solidFill>
                <a:cs typeface="Times New Roman"/>
              </a:rPr>
              <a:t>Les fichiers : formats, organisation, conventions de nommage, contrôle de version,…</a:t>
            </a:r>
          </a:p>
          <a:p>
            <a:pPr marL="896938" lvl="2" indent="-457200" algn="just" defTabSz="457200">
              <a:spcBef>
                <a:spcPts val="600"/>
              </a:spcBef>
              <a:spcAft>
                <a:spcPts val="600"/>
              </a:spcAft>
              <a:buFont typeface="+mj-lt"/>
              <a:buAutoNum type="arabicPeriod"/>
              <a:defRPr/>
            </a:pPr>
            <a:r>
              <a:rPr lang="fr-FR" sz="2400" dirty="0">
                <a:solidFill>
                  <a:srgbClr val="FF66FF"/>
                </a:solidFill>
                <a:cs typeface="Times New Roman"/>
              </a:rPr>
              <a:t>Les mesures de contrôle qualité</a:t>
            </a:r>
          </a:p>
        </p:txBody>
      </p:sp>
      <p:pic>
        <p:nvPicPr>
          <p:cNvPr id="2" name="Image 1">
            <a:extLst>
              <a:ext uri="{FF2B5EF4-FFF2-40B4-BE49-F238E27FC236}">
                <a16:creationId xmlns:a16="http://schemas.microsoft.com/office/drawing/2014/main" id="{BBC02DB0-3DDC-4501-836F-EF33A96E518F}"/>
              </a:ext>
            </a:extLst>
          </p:cNvPr>
          <p:cNvPicPr>
            <a:picLocks noChangeAspect="1"/>
          </p:cNvPicPr>
          <p:nvPr/>
        </p:nvPicPr>
        <p:blipFill>
          <a:blip r:embed="rId4"/>
          <a:stretch>
            <a:fillRect/>
          </a:stretch>
        </p:blipFill>
        <p:spPr>
          <a:xfrm>
            <a:off x="7907234" y="620688"/>
            <a:ext cx="1201270" cy="1084197"/>
          </a:xfrm>
          <a:prstGeom prst="rect">
            <a:avLst/>
          </a:prstGeom>
        </p:spPr>
      </p:pic>
      <p:grpSp>
        <p:nvGrpSpPr>
          <p:cNvPr id="9" name="Groupe 8">
            <a:extLst>
              <a:ext uri="{FF2B5EF4-FFF2-40B4-BE49-F238E27FC236}">
                <a16:creationId xmlns:a16="http://schemas.microsoft.com/office/drawing/2014/main" id="{A6683F4E-0364-4BA6-B001-E48467F9A0A2}"/>
              </a:ext>
            </a:extLst>
          </p:cNvPr>
          <p:cNvGrpSpPr/>
          <p:nvPr/>
        </p:nvGrpSpPr>
        <p:grpSpPr>
          <a:xfrm>
            <a:off x="431805" y="4725144"/>
            <a:ext cx="8460675" cy="899157"/>
            <a:chOff x="827584" y="5622339"/>
            <a:chExt cx="7844192" cy="899157"/>
          </a:xfrm>
          <a:gradFill flip="none" rotWithShape="1">
            <a:gsLst>
              <a:gs pos="0">
                <a:srgbClr val="4F81BD">
                  <a:lumMod val="67000"/>
                </a:srgbClr>
              </a:gs>
              <a:gs pos="48000">
                <a:srgbClr val="4F81BD">
                  <a:lumMod val="97000"/>
                  <a:lumOff val="3000"/>
                </a:srgbClr>
              </a:gs>
              <a:gs pos="100000">
                <a:srgbClr val="4F81BD">
                  <a:lumMod val="60000"/>
                  <a:lumOff val="40000"/>
                </a:srgbClr>
              </a:gs>
            </a:gsLst>
            <a:lin ang="16200000" scaled="1"/>
            <a:tileRect/>
          </a:gradFill>
        </p:grpSpPr>
        <p:sp>
          <p:nvSpPr>
            <p:cNvPr id="10" name="ZoneTexte 9">
              <a:extLst>
                <a:ext uri="{FF2B5EF4-FFF2-40B4-BE49-F238E27FC236}">
                  <a16:creationId xmlns:a16="http://schemas.microsoft.com/office/drawing/2014/main" id="{E9A3AE74-22E4-45CC-BA69-24F584A4CD01}"/>
                </a:ext>
              </a:extLst>
            </p:cNvPr>
            <p:cNvSpPr txBox="1"/>
            <p:nvPr/>
          </p:nvSpPr>
          <p:spPr>
            <a:xfrm>
              <a:off x="1548118" y="5622339"/>
              <a:ext cx="7123658" cy="899157"/>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914400" eaLnBrk="1" fontAlgn="auto" latinLnBrk="0" hangingPunct="1">
                <a:lnSpc>
                  <a:spcPct val="114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ea typeface="+mn-ea"/>
                  <a:cs typeface="+mn-cs"/>
                </a:rPr>
                <a:t>+ documentation complète et + métadonnées enrichies</a:t>
              </a:r>
            </a:p>
            <a:p>
              <a:pPr marL="342900" marR="0" lvl="0" indent="-342900" defTabSz="914400" eaLnBrk="1" fontAlgn="auto" latinLnBrk="0" hangingPunct="1">
                <a:lnSpc>
                  <a:spcPct val="114000"/>
                </a:lnSpc>
                <a:spcBef>
                  <a:spcPts val="0"/>
                </a:spcBef>
                <a:spcAft>
                  <a:spcPts val="0"/>
                </a:spcAft>
                <a:buClrTx/>
                <a:buSzTx/>
                <a:buFont typeface="Wingdings" panose="05000000000000000000" pitchFamily="2" charset="2"/>
                <a:buChar char="à"/>
                <a:tabLst/>
                <a:defRPr/>
              </a:pPr>
              <a:r>
                <a:rPr kumimoji="0" lang="fr-FR" sz="2400" b="0" i="0" u="none" strike="noStrike" kern="0" cap="none" spc="0" normalizeH="0" baseline="0" noProof="0" dirty="0">
                  <a:ln>
                    <a:noFill/>
                  </a:ln>
                  <a:solidFill>
                    <a:prstClr val="white"/>
                  </a:solidFill>
                  <a:effectLst/>
                  <a:uLnTx/>
                  <a:uFillTx/>
                  <a:ea typeface="+mn-ea"/>
                  <a:cs typeface="+mn-cs"/>
                  <a:sym typeface="Wingdings" panose="05000000000000000000" pitchFamily="2" charset="2"/>
                </a:rPr>
                <a:t>+ vos données seront </a:t>
              </a:r>
              <a:r>
                <a:rPr kumimoji="0" lang="fr-FR" sz="2400" b="0" i="0" u="none" strike="noStrike" kern="0" cap="none" spc="0" normalizeH="0" baseline="0" noProof="0" dirty="0">
                  <a:ln>
                    <a:noFill/>
                  </a:ln>
                  <a:solidFill>
                    <a:prstClr val="white"/>
                  </a:solidFill>
                  <a:effectLst/>
                  <a:uLnTx/>
                  <a:uFillTx/>
                  <a:ea typeface="+mn-ea"/>
                  <a:cs typeface="+mn-cs"/>
                </a:rPr>
                <a:t>comprises et réutilisables</a:t>
              </a:r>
            </a:p>
          </p:txBody>
        </p:sp>
        <p:sp>
          <p:nvSpPr>
            <p:cNvPr id="11" name="Flèche droite 16">
              <a:extLst>
                <a:ext uri="{FF2B5EF4-FFF2-40B4-BE49-F238E27FC236}">
                  <a16:creationId xmlns:a16="http://schemas.microsoft.com/office/drawing/2014/main" id="{A806B030-72BC-44B3-9290-2EB371136DAD}"/>
                </a:ext>
              </a:extLst>
            </p:cNvPr>
            <p:cNvSpPr/>
            <p:nvPr/>
          </p:nvSpPr>
          <p:spPr>
            <a:xfrm>
              <a:off x="827584" y="5763132"/>
              <a:ext cx="720080" cy="484632"/>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27925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396C2398-F9DF-48D0-95E1-C4C439EA445D}"/>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6" name="Espace réservé du contenu 2">
            <a:extLst>
              <a:ext uri="{FF2B5EF4-FFF2-40B4-BE49-F238E27FC236}">
                <a16:creationId xmlns:a16="http://schemas.microsoft.com/office/drawing/2014/main" id="{CC507691-BE69-476E-B3E1-F32D7D85BD7F}"/>
              </a:ext>
            </a:extLst>
          </p:cNvPr>
          <p:cNvSpPr txBox="1">
            <a:spLocks/>
          </p:cNvSpPr>
          <p:nvPr/>
        </p:nvSpPr>
        <p:spPr>
          <a:xfrm>
            <a:off x="684016" y="1628800"/>
            <a:ext cx="816735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Plan d’assurance qualité (ex: ISO 9001)</a:t>
            </a: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Protocoles de métrologie pour les appareils et équipements de mesures</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Calibration des </a:t>
            </a:r>
            <a:r>
              <a:rPr lang="fr-FR" sz="1600" dirty="0">
                <a:solidFill>
                  <a:prstClr val="black"/>
                </a:solidFill>
                <a:latin typeface="Arial" panose="020B0604020202020204" pitchFamily="34" charset="0"/>
                <a:cs typeface="Arial" panose="020B0604020202020204" pitchFamily="34" charset="0"/>
              </a:rPr>
              <a:t>équipements, témoins de contrôle</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Duplication des échantillons et expériences</a:t>
            </a:r>
          </a:p>
          <a:p>
            <a:pPr marL="623888" marR="0" lvl="1" indent="-342900" algn="l" defTabSz="914400" rtl="0" eaLnBrk="1" fontAlgn="auto" latinLnBrk="0" hangingPunct="1">
              <a:spcBef>
                <a:spcPts val="600"/>
              </a:spcBef>
              <a:spcAft>
                <a:spcPts val="200"/>
              </a:spcAft>
              <a:buClr>
                <a:schemeClr val="accent2">
                  <a:lumMod val="60000"/>
                  <a:lumOff val="40000"/>
                </a:schemeClr>
              </a:buClr>
              <a:buSzTx/>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Répétition des mesures et des analyses; </a:t>
            </a:r>
          </a:p>
          <a:p>
            <a:pPr marL="623888" marR="0" lvl="1" indent="-342900" algn="l" defTabSz="914400" rtl="0" eaLnBrk="1" fontAlgn="auto" latinLnBrk="0" hangingPunct="1">
              <a:spcBef>
                <a:spcPts val="600"/>
              </a:spcBef>
              <a:spcAft>
                <a:spcPts val="200"/>
              </a:spcAft>
              <a:buClr>
                <a:schemeClr val="accent2">
                  <a:lumMod val="60000"/>
                  <a:lumOff val="40000"/>
                </a:schemeClr>
              </a:buClr>
              <a:buSzTx/>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Capture automatisée des données</a:t>
            </a: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Vérification systématique de la saisie des données par échantillonnage aléatoire de 2 % du jeu des observations.</a:t>
            </a: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Validation de saisie des données (ex: transcrits) par une autre personne </a:t>
            </a: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Contrôle des valeurs manquantes ou aberrantes</a:t>
            </a: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Contrôle de la cohérence des formats de date, de localisation, de taxonomie, des unités de mesure, …</a:t>
            </a:r>
          </a:p>
          <a:p>
            <a:pPr marL="623888" lvl="1" indent="-342900">
              <a:spcBef>
                <a:spcPts val="600"/>
              </a:spcBef>
              <a:spcAft>
                <a:spcPts val="200"/>
              </a:spcAft>
              <a:buClr>
                <a:schemeClr val="accent2">
                  <a:lumMod val="60000"/>
                  <a:lumOff val="40000"/>
                </a:schemeClr>
              </a:buClr>
              <a:buFont typeface="Arial" panose="020B0604020202020204" pitchFamily="34" charset="0"/>
              <a:buChar char="•"/>
              <a:tabLst>
                <a:tab pos="669131" algn="l"/>
              </a:tabLst>
              <a:defRPr/>
            </a:pPr>
            <a:r>
              <a:rPr lang="fr-FR" sz="1600" dirty="0">
                <a:solidFill>
                  <a:prstClr val="black"/>
                </a:solidFill>
                <a:latin typeface="Arial" panose="020B0604020202020204" pitchFamily="34" charset="0"/>
                <a:cs typeface="Arial" panose="020B0604020202020204" pitchFamily="34" charset="0"/>
              </a:rPr>
              <a:t>Utilisation de vocabulaires contrôlés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79CB4546-97DE-46E0-B196-A81F50536A92}"/>
              </a:ext>
            </a:extLst>
          </p:cNvPr>
          <p:cNvSpPr txBox="1"/>
          <p:nvPr/>
        </p:nvSpPr>
        <p:spPr>
          <a:xfrm>
            <a:off x="539999" y="1080000"/>
            <a:ext cx="835248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defRPr/>
            </a:pPr>
            <a:r>
              <a:rPr lang="fr-FR" sz="2400" dirty="0">
                <a:solidFill>
                  <a:srgbClr val="0066FF"/>
                </a:solidFill>
              </a:rPr>
              <a:t>Procédures de contrôle qualité :</a:t>
            </a:r>
            <a:endParaRPr kumimoji="0" lang="fr-FR" sz="2400" b="0" i="0" u="none" strike="noStrike" kern="1200" cap="none" spc="0" normalizeH="0" baseline="0" dirty="0">
              <a:ln>
                <a:noFill/>
              </a:ln>
              <a:solidFill>
                <a:schemeClr val="tx1"/>
              </a:solidFill>
              <a:effectLst/>
              <a:uLnTx/>
              <a:uFillTx/>
            </a:endParaRPr>
          </a:p>
        </p:txBody>
      </p:sp>
      <p:sp>
        <p:nvSpPr>
          <p:cNvPr id="13" name="Titre 1">
            <a:extLst>
              <a:ext uri="{FF2B5EF4-FFF2-40B4-BE49-F238E27FC236}">
                <a16:creationId xmlns:a16="http://schemas.microsoft.com/office/drawing/2014/main" id="{CA0FABF3-39DC-49A1-B949-53F38975486A}"/>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2.4 Contrôle qualité</a:t>
            </a:r>
          </a:p>
        </p:txBody>
      </p:sp>
    </p:spTree>
    <p:extLst>
      <p:ext uri="{BB962C8B-B14F-4D97-AF65-F5344CB8AC3E}">
        <p14:creationId xmlns:p14="http://schemas.microsoft.com/office/powerpoint/2010/main" val="14412760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396C2398-F9DF-48D0-95E1-C4C439EA445D}"/>
              </a:ext>
            </a:extLst>
          </p:cNvPr>
          <p:cNvPicPr>
            <a:picLocks noChangeAspect="1"/>
          </p:cNvPicPr>
          <p:nvPr/>
        </p:nvPicPr>
        <p:blipFill>
          <a:blip r:embed="rId3"/>
          <a:stretch>
            <a:fillRect/>
          </a:stretch>
        </p:blipFill>
        <p:spPr>
          <a:xfrm>
            <a:off x="8172530" y="6445161"/>
            <a:ext cx="917761" cy="323302"/>
          </a:xfrm>
          <a:prstGeom prst="rect">
            <a:avLst/>
          </a:prstGeom>
        </p:spPr>
      </p:pic>
      <p:sp>
        <p:nvSpPr>
          <p:cNvPr id="29" name="ZoneTexte 28">
            <a:extLst>
              <a:ext uri="{FF2B5EF4-FFF2-40B4-BE49-F238E27FC236}">
                <a16:creationId xmlns:a16="http://schemas.microsoft.com/office/drawing/2014/main" id="{79CB4546-97DE-46E0-B196-A81F50536A92}"/>
              </a:ext>
            </a:extLst>
          </p:cNvPr>
          <p:cNvSpPr txBox="1"/>
          <p:nvPr/>
        </p:nvSpPr>
        <p:spPr>
          <a:xfrm>
            <a:off x="539999" y="1080000"/>
            <a:ext cx="8604001"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Aft>
                <a:spcPts val="0"/>
              </a:spcAft>
              <a:buClrTx/>
              <a:defRPr/>
            </a:pPr>
            <a:r>
              <a:rPr lang="en-US" sz="2400" dirty="0" err="1">
                <a:solidFill>
                  <a:srgbClr val="0066FF"/>
                </a:solidFill>
              </a:rPr>
              <a:t>Quelles</a:t>
            </a:r>
            <a:r>
              <a:rPr lang="en-US" sz="2400" dirty="0">
                <a:solidFill>
                  <a:srgbClr val="0066FF"/>
                </a:solidFill>
              </a:rPr>
              <a:t> </a:t>
            </a:r>
            <a:r>
              <a:rPr lang="en-US" sz="2400" dirty="0" err="1">
                <a:solidFill>
                  <a:srgbClr val="0066FF"/>
                </a:solidFill>
              </a:rPr>
              <a:t>mesures</a:t>
            </a:r>
            <a:r>
              <a:rPr lang="en-US" sz="2400" dirty="0">
                <a:solidFill>
                  <a:srgbClr val="0066FF"/>
                </a:solidFill>
              </a:rPr>
              <a:t> de </a:t>
            </a:r>
            <a:r>
              <a:rPr lang="en-US" sz="2400" dirty="0" err="1">
                <a:solidFill>
                  <a:srgbClr val="0066FF"/>
                </a:solidFill>
              </a:rPr>
              <a:t>contrôle</a:t>
            </a:r>
            <a:r>
              <a:rPr lang="en-US" sz="2400" dirty="0">
                <a:solidFill>
                  <a:srgbClr val="0066FF"/>
                </a:solidFill>
              </a:rPr>
              <a:t> </a:t>
            </a:r>
            <a:r>
              <a:rPr lang="en-US" sz="2400" dirty="0" err="1">
                <a:solidFill>
                  <a:srgbClr val="0066FF"/>
                </a:solidFill>
              </a:rPr>
              <a:t>qualité</a:t>
            </a:r>
            <a:r>
              <a:rPr lang="en-US" sz="2400" dirty="0">
                <a:solidFill>
                  <a:srgbClr val="0066FF"/>
                </a:solidFill>
              </a:rPr>
              <a:t> ?</a:t>
            </a:r>
            <a:endParaRPr kumimoji="0" lang="fr-FR" sz="2400" b="0" i="0" u="none" strike="noStrike" kern="1200" cap="none" spc="0" normalizeH="0" baseline="0" dirty="0">
              <a:ln>
                <a:noFill/>
              </a:ln>
              <a:solidFill>
                <a:schemeClr val="tx1"/>
              </a:solidFill>
              <a:effectLst/>
              <a:uLnTx/>
              <a:uFillTx/>
            </a:endParaRPr>
          </a:p>
        </p:txBody>
      </p:sp>
      <p:sp>
        <p:nvSpPr>
          <p:cNvPr id="6" name="Titre 1">
            <a:extLst>
              <a:ext uri="{FF2B5EF4-FFF2-40B4-BE49-F238E27FC236}">
                <a16:creationId xmlns:a16="http://schemas.microsoft.com/office/drawing/2014/main" id="{0EC290DC-6A70-454A-BDB8-FBB91CF47CC5}"/>
              </a:ext>
            </a:extLst>
          </p:cNvPr>
          <p:cNvSpPr txBox="1">
            <a:spLocks/>
          </p:cNvSpPr>
          <p:nvPr/>
        </p:nvSpPr>
        <p:spPr>
          <a:xfrm>
            <a:off x="179512" y="2"/>
            <a:ext cx="8946982" cy="766800"/>
          </a:xfrm>
          <a:prstGeom prst="rect">
            <a:avLst/>
          </a:prstGeom>
          <a:solidFill>
            <a:schemeClr val="bg2"/>
          </a:solidFill>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r>
              <a:rPr lang="fr-FR" sz="4000" dirty="0">
                <a:solidFill>
                  <a:srgbClr val="C00000"/>
                </a:solidFill>
                <a:latin typeface="Arial" panose="020B0604020202020204" pitchFamily="34" charset="0"/>
                <a:cs typeface="Arial" panose="020B0604020202020204" pitchFamily="34" charset="0"/>
              </a:rPr>
              <a:t>2</a:t>
            </a:r>
            <a:r>
              <a:rPr kumimoji="0" lang="fr-FR" sz="40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.4 Exemple du projet STIRRER</a:t>
            </a:r>
          </a:p>
        </p:txBody>
      </p:sp>
      <p:sp>
        <p:nvSpPr>
          <p:cNvPr id="7" name="ZoneTexte 6">
            <a:extLst>
              <a:ext uri="{FF2B5EF4-FFF2-40B4-BE49-F238E27FC236}">
                <a16:creationId xmlns:a16="http://schemas.microsoft.com/office/drawing/2014/main" id="{EA33CFA2-9307-4C8F-89D9-02FA9912368F}"/>
              </a:ext>
            </a:extLst>
          </p:cNvPr>
          <p:cNvSpPr txBox="1"/>
          <p:nvPr/>
        </p:nvSpPr>
        <p:spPr>
          <a:xfrm>
            <a:off x="6281979" y="766802"/>
            <a:ext cx="28083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4"/>
              </a:rPr>
              <a:t>https://dmp.opidor.fr/public_plans</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31507F89-20DE-4734-AE5A-0A1809258276}"/>
              </a:ext>
            </a:extLst>
          </p:cNvPr>
          <p:cNvSpPr txBox="1"/>
          <p:nvPr/>
        </p:nvSpPr>
        <p:spPr>
          <a:xfrm>
            <a:off x="536343" y="1628800"/>
            <a:ext cx="8496944"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effectLst/>
                <a:uLnTx/>
                <a:uFillTx/>
                <a:ea typeface="+mn-ea"/>
                <a:cs typeface="+mn-cs"/>
              </a:rPr>
              <a:t>NGS: </a:t>
            </a:r>
            <a:r>
              <a:rPr kumimoji="0" lang="fr-FR" sz="2000" b="0" i="0" u="none" strike="noStrike" kern="1200" cap="none" spc="0" normalizeH="0" baseline="0" noProof="0" dirty="0">
                <a:ln>
                  <a:noFill/>
                </a:ln>
                <a:solidFill>
                  <a:srgbClr val="F79646">
                    <a:lumMod val="75000"/>
                  </a:srgbClr>
                </a:solidFill>
                <a:effectLst/>
                <a:uLnTx/>
                <a:uFillTx/>
                <a:ea typeface="+mn-ea"/>
                <a:cs typeface="+mn-cs"/>
              </a:rPr>
              <a:t>3 réplicats </a:t>
            </a:r>
            <a:r>
              <a:rPr kumimoji="0" lang="fr-FR" sz="2000" b="0" i="0" u="none" strike="noStrike" kern="1200" cap="none" spc="0" normalizeH="0" baseline="0" noProof="0" dirty="0">
                <a:ln>
                  <a:noFill/>
                </a:ln>
                <a:solidFill>
                  <a:prstClr val="black"/>
                </a:solidFill>
                <a:effectLst/>
                <a:uLnTx/>
                <a:uFillTx/>
                <a:ea typeface="+mn-ea"/>
                <a:cs typeface="+mn-cs"/>
              </a:rPr>
              <a:t>biologiques correspondant à des feuilles de boutures du </a:t>
            </a:r>
            <a:r>
              <a:rPr kumimoji="0" lang="fr-FR" sz="2000" b="0" i="0" u="none" strike="noStrike" kern="1200" cap="none" spc="0" normalizeH="0" baseline="0" noProof="0" dirty="0">
                <a:ln>
                  <a:noFill/>
                </a:ln>
                <a:solidFill>
                  <a:srgbClr val="F79646">
                    <a:lumMod val="75000"/>
                  </a:srgbClr>
                </a:solidFill>
                <a:effectLst/>
                <a:uLnTx/>
                <a:uFillTx/>
                <a:ea typeface="+mn-ea"/>
                <a:cs typeface="+mn-cs"/>
              </a:rPr>
              <a:t>même génotype</a:t>
            </a:r>
            <a:r>
              <a:rPr kumimoji="0" lang="fr-FR" sz="2000" b="0" i="0" u="none" strike="noStrike" kern="1200" cap="none" spc="0" normalizeH="0" baseline="0" noProof="0" dirty="0">
                <a:ln>
                  <a:noFill/>
                </a:ln>
                <a:solidFill>
                  <a:prstClr val="black"/>
                </a:solidFill>
                <a:effectLst/>
                <a:uLnTx/>
                <a:uFillTx/>
                <a:ea typeface="+mn-ea"/>
                <a:cs typeface="+mn-cs"/>
              </a:rPr>
              <a:t>. L’ensemble des génotypes ont été </a:t>
            </a:r>
            <a:r>
              <a:rPr kumimoji="0" lang="fr-FR" sz="2000" b="0" i="0" u="none" strike="noStrike" kern="1200" cap="none" spc="0" normalizeH="0" baseline="0" noProof="0" dirty="0">
                <a:ln>
                  <a:noFill/>
                </a:ln>
                <a:solidFill>
                  <a:srgbClr val="F79646">
                    <a:lumMod val="75000"/>
                  </a:srgbClr>
                </a:solidFill>
                <a:effectLst/>
                <a:uLnTx/>
                <a:uFillTx/>
                <a:ea typeface="+mn-ea"/>
                <a:cs typeface="+mn-cs"/>
              </a:rPr>
              <a:t>cultivés au même moment </a:t>
            </a:r>
            <a:r>
              <a:rPr kumimoji="0" lang="fr-FR" sz="2000" b="0" i="0" u="none" strike="noStrike" kern="1200" cap="none" spc="0" normalizeH="0" baseline="0" noProof="0" dirty="0">
                <a:ln>
                  <a:noFill/>
                </a:ln>
                <a:solidFill>
                  <a:prstClr val="black"/>
                </a:solidFill>
                <a:effectLst/>
                <a:uLnTx/>
                <a:uFillTx/>
                <a:ea typeface="+mn-ea"/>
                <a:cs typeface="+mn-cs"/>
              </a:rPr>
              <a:t>dans la </a:t>
            </a:r>
            <a:r>
              <a:rPr kumimoji="0" lang="fr-FR" sz="2000" b="0" i="0" u="none" strike="noStrike" kern="1200" cap="none" spc="0" normalizeH="0" baseline="0" noProof="0" dirty="0">
                <a:ln>
                  <a:noFill/>
                </a:ln>
                <a:solidFill>
                  <a:srgbClr val="F79646">
                    <a:lumMod val="75000"/>
                  </a:srgbClr>
                </a:solidFill>
                <a:effectLst/>
                <a:uLnTx/>
                <a:uFillTx/>
                <a:ea typeface="+mn-ea"/>
                <a:cs typeface="+mn-cs"/>
              </a:rPr>
              <a:t>même chambre </a:t>
            </a:r>
            <a:r>
              <a:rPr kumimoji="0" lang="fr-FR" sz="2000" b="0" i="0" u="none" strike="noStrike" kern="1200" cap="none" spc="0" normalizeH="0" baseline="0" noProof="0" dirty="0">
                <a:ln>
                  <a:noFill/>
                </a:ln>
                <a:solidFill>
                  <a:prstClr val="black"/>
                </a:solidFill>
                <a:effectLst/>
                <a:uLnTx/>
                <a:uFillTx/>
                <a:ea typeface="+mn-ea"/>
                <a:cs typeface="+mn-cs"/>
              </a:rPr>
              <a:t>de culture en </a:t>
            </a:r>
            <a:r>
              <a:rPr kumimoji="0" lang="fr-FR" sz="2000" b="0" i="0" u="none" strike="noStrike" kern="1200" cap="none" spc="0" normalizeH="0" baseline="0" noProof="0" dirty="0">
                <a:ln>
                  <a:noFill/>
                </a:ln>
                <a:solidFill>
                  <a:srgbClr val="F79646">
                    <a:lumMod val="75000"/>
                  </a:srgbClr>
                </a:solidFill>
                <a:effectLst/>
                <a:uLnTx/>
                <a:uFillTx/>
                <a:ea typeface="+mn-ea"/>
                <a:cs typeface="+mn-cs"/>
              </a:rPr>
              <a:t>milieu contrôlé</a:t>
            </a:r>
            <a:r>
              <a:rPr kumimoji="0" lang="fr-FR" sz="2000" b="0" i="0" u="none" strike="noStrike" kern="1200" cap="none" spc="0" normalizeH="0" baseline="0" noProof="0" dirty="0">
                <a:ln>
                  <a:noFill/>
                </a:ln>
                <a:solidFill>
                  <a:prstClr val="black"/>
                </a:solidFill>
                <a:effectLst/>
                <a:uLnTx/>
                <a:uFillTx/>
                <a:ea typeface="+mn-ea"/>
                <a:cs typeface="+mn-cs"/>
              </a:rPr>
              <a:t>. Tous les échantillons ont été </a:t>
            </a:r>
            <a:r>
              <a:rPr kumimoji="0" lang="fr-FR" sz="2000" b="0" i="0" u="none" strike="noStrike" kern="1200" cap="none" spc="0" normalizeH="0" baseline="0" noProof="0" dirty="0">
                <a:ln>
                  <a:noFill/>
                </a:ln>
                <a:solidFill>
                  <a:srgbClr val="F79646">
                    <a:lumMod val="75000"/>
                  </a:srgbClr>
                </a:solidFill>
                <a:effectLst/>
                <a:uLnTx/>
                <a:uFillTx/>
                <a:ea typeface="+mn-ea"/>
                <a:cs typeface="+mn-cs"/>
              </a:rPr>
              <a:t>prélevé le même jour </a:t>
            </a:r>
            <a:r>
              <a:rPr kumimoji="0" lang="fr-FR" sz="2000" b="0" i="0" u="none" strike="noStrike" kern="1200" cap="none" spc="0" normalizeH="0" baseline="0" noProof="0" dirty="0">
                <a:ln>
                  <a:noFill/>
                </a:ln>
                <a:solidFill>
                  <a:prstClr val="black"/>
                </a:solidFill>
                <a:effectLst/>
                <a:uLnTx/>
                <a:uFillTx/>
                <a:ea typeface="+mn-ea"/>
                <a:cs typeface="+mn-cs"/>
              </a:rPr>
              <a:t>au </a:t>
            </a:r>
            <a:r>
              <a:rPr kumimoji="0" lang="fr-FR" sz="2000" b="0" i="0" u="none" strike="noStrike" kern="1200" cap="none" spc="0" normalizeH="0" baseline="0" noProof="0" dirty="0">
                <a:ln>
                  <a:noFill/>
                </a:ln>
                <a:solidFill>
                  <a:srgbClr val="F79646">
                    <a:lumMod val="75000"/>
                  </a:srgbClr>
                </a:solidFill>
                <a:effectLst/>
                <a:uLnTx/>
                <a:uFillTx/>
                <a:ea typeface="+mn-ea"/>
                <a:cs typeface="+mn-cs"/>
              </a:rPr>
              <a:t>même stade de développement, sur le même rang foliaire</a:t>
            </a:r>
            <a:r>
              <a:rPr kumimoji="0" lang="fr-FR" sz="2000" b="0" i="0" u="none" strike="noStrike" kern="1200" cap="none" spc="0" normalizeH="0" baseline="0" noProof="0" dirty="0">
                <a:ln>
                  <a:noFill/>
                </a:ln>
                <a:solidFill>
                  <a:prstClr val="black"/>
                </a:solidFill>
                <a:effectLst/>
                <a:uLnTx/>
                <a:uFillTx/>
                <a:ea typeface="+mn-ea"/>
                <a:cs typeface="+mn-cs"/>
              </a:rPr>
              <a: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ea typeface="+mn-ea"/>
                <a:cs typeface="+mn-cs"/>
              </a:rPr>
              <a:t>Avant séquençage, tous les échantillons suivent un contrôle qualité.</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ea typeface="+mn-ea"/>
                <a:cs typeface="+mn-cs"/>
              </a:rPr>
              <a:t>Durant le séquençage, </a:t>
            </a:r>
            <a:r>
              <a:rPr kumimoji="0" lang="fr-FR" sz="2000" b="0" i="0" u="none" strike="noStrike" kern="1200" cap="none" spc="0" normalizeH="0" baseline="0" noProof="0" dirty="0">
                <a:ln>
                  <a:noFill/>
                </a:ln>
                <a:solidFill>
                  <a:srgbClr val="F79646">
                    <a:lumMod val="75000"/>
                  </a:srgbClr>
                </a:solidFill>
                <a:effectLst/>
                <a:uLnTx/>
                <a:uFillTx/>
                <a:ea typeface="+mn-ea"/>
                <a:cs typeface="+mn-cs"/>
              </a:rPr>
              <a:t>contrôles qualités effectués par la plateforme de séquençage</a:t>
            </a:r>
            <a:r>
              <a:rPr kumimoji="0" lang="fr-FR" sz="2000" b="0" i="0" u="none" strike="noStrike" kern="1200" cap="none" spc="0" normalizeH="0" baseline="0" noProof="0" dirty="0">
                <a:ln>
                  <a:noFill/>
                </a:ln>
                <a:solidFill>
                  <a:prstClr val="black"/>
                </a:solidFill>
                <a:effectLst/>
                <a:uLnTx/>
                <a:uFillTx/>
                <a:ea typeface="+mn-ea"/>
                <a:cs typeface="+mn-cs"/>
              </a:rPr>
              <a:t>.</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ea typeface="+mn-ea"/>
                <a:cs typeface="+mn-cs"/>
              </a:rPr>
              <a:t>A réception des données, </a:t>
            </a:r>
            <a:r>
              <a:rPr kumimoji="0" lang="fr-FR" sz="2000" b="0" i="0" u="none" strike="noStrike" kern="1200" cap="none" spc="0" normalizeH="0" baseline="0" noProof="0" dirty="0">
                <a:ln>
                  <a:noFill/>
                </a:ln>
                <a:solidFill>
                  <a:srgbClr val="F79646">
                    <a:lumMod val="75000"/>
                  </a:srgbClr>
                </a:solidFill>
                <a:effectLst/>
                <a:uLnTx/>
                <a:uFillTx/>
                <a:ea typeface="+mn-ea"/>
                <a:cs typeface="+mn-cs"/>
              </a:rPr>
              <a:t>contrôles qualités bio-informatique </a:t>
            </a:r>
            <a:r>
              <a:rPr kumimoji="0" lang="fr-FR" sz="2000" b="0" i="0" u="none" strike="noStrike" kern="1200" cap="none" spc="0" normalizeH="0" baseline="0" noProof="0" dirty="0">
                <a:ln>
                  <a:noFill/>
                </a:ln>
                <a:solidFill>
                  <a:prstClr val="black"/>
                </a:solidFill>
                <a:effectLst/>
                <a:uLnTx/>
                <a:uFillTx/>
                <a:ea typeface="+mn-ea"/>
                <a:cs typeface="+mn-cs"/>
              </a:rPr>
              <a:t>effectués par nos soins: qualité de l’appel des bases, qualité de mapping (quantité de </a:t>
            </a:r>
            <a:r>
              <a:rPr kumimoji="0" lang="fr-FR" sz="2000" b="0" i="0" u="none" strike="noStrike" kern="1200" cap="none" spc="0" normalizeH="0" baseline="0" noProof="0" dirty="0" err="1">
                <a:ln>
                  <a:noFill/>
                </a:ln>
                <a:solidFill>
                  <a:prstClr val="black"/>
                </a:solidFill>
                <a:effectLst/>
                <a:uLnTx/>
                <a:uFillTx/>
                <a:ea typeface="+mn-ea"/>
                <a:cs typeface="+mn-cs"/>
              </a:rPr>
              <a:t>reads</a:t>
            </a:r>
            <a:r>
              <a:rPr kumimoji="0" lang="fr-FR" sz="2000" b="0" i="0" u="none" strike="noStrike" kern="1200" cap="none" spc="0" normalizeH="0" baseline="0" noProof="0" dirty="0">
                <a:ln>
                  <a:noFill/>
                </a:ln>
                <a:solidFill>
                  <a:prstClr val="black"/>
                </a:solidFill>
                <a:effectLst/>
                <a:uLnTx/>
                <a:uFillTx/>
                <a:ea typeface="+mn-ea"/>
                <a:cs typeface="+mn-cs"/>
              </a:rPr>
              <a:t> mappés, fraction de </a:t>
            </a:r>
            <a:r>
              <a:rPr kumimoji="0" lang="fr-FR" sz="2000" b="0" i="0" u="none" strike="noStrike" kern="1200" cap="none" spc="0" normalizeH="0" baseline="0" noProof="0" dirty="0" err="1">
                <a:ln>
                  <a:noFill/>
                </a:ln>
                <a:solidFill>
                  <a:prstClr val="black"/>
                </a:solidFill>
                <a:effectLst/>
                <a:uLnTx/>
                <a:uFillTx/>
                <a:ea typeface="+mn-ea"/>
                <a:cs typeface="+mn-cs"/>
              </a:rPr>
              <a:t>reads</a:t>
            </a:r>
            <a:r>
              <a:rPr kumimoji="0" lang="fr-FR" sz="2000" b="0" i="0" u="none" strike="noStrike" kern="1200" cap="none" spc="0" normalizeH="0" baseline="0" noProof="0" dirty="0">
                <a:ln>
                  <a:noFill/>
                </a:ln>
                <a:solidFill>
                  <a:prstClr val="black"/>
                </a:solidFill>
                <a:effectLst/>
                <a:uLnTx/>
                <a:uFillTx/>
                <a:ea typeface="+mn-ea"/>
                <a:cs typeface="+mn-cs"/>
              </a:rPr>
              <a:t> mappant de manière unique), vérification de l’origine des banques (homogénéité des réplicats via ACP après mapping).</a:t>
            </a:r>
          </a:p>
        </p:txBody>
      </p:sp>
    </p:spTree>
    <p:extLst>
      <p:ext uri="{BB962C8B-B14F-4D97-AF65-F5344CB8AC3E}">
        <p14:creationId xmlns:p14="http://schemas.microsoft.com/office/powerpoint/2010/main" val="15779100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 69">
            <a:extLst>
              <a:ext uri="{FF2B5EF4-FFF2-40B4-BE49-F238E27FC236}">
                <a16:creationId xmlns:a16="http://schemas.microsoft.com/office/drawing/2014/main" id="{89F205DD-7F9D-424B-AF67-2436A45E36AA}"/>
              </a:ext>
            </a:extLst>
          </p:cNvPr>
          <p:cNvPicPr>
            <a:picLocks noChangeAspect="1"/>
          </p:cNvPicPr>
          <p:nvPr/>
        </p:nvPicPr>
        <p:blipFill>
          <a:blip r:embed="rId3"/>
          <a:stretch>
            <a:fillRect/>
          </a:stretch>
        </p:blipFill>
        <p:spPr>
          <a:xfrm>
            <a:off x="8172530" y="6445161"/>
            <a:ext cx="917761" cy="323302"/>
          </a:xfrm>
          <a:prstGeom prst="rect">
            <a:avLst/>
          </a:prstGeom>
        </p:spPr>
      </p:pic>
      <p:pic>
        <p:nvPicPr>
          <p:cNvPr id="7" name="Image 6">
            <a:extLst>
              <a:ext uri="{FF2B5EF4-FFF2-40B4-BE49-F238E27FC236}">
                <a16:creationId xmlns:a16="http://schemas.microsoft.com/office/drawing/2014/main" id="{9D4C0484-29D1-4013-A16B-2425510F0C28}"/>
              </a:ext>
            </a:extLst>
          </p:cNvPr>
          <p:cNvPicPr>
            <a:picLocks noChangeAspect="1"/>
          </p:cNvPicPr>
          <p:nvPr/>
        </p:nvPicPr>
        <p:blipFill>
          <a:blip r:embed="rId4"/>
          <a:stretch>
            <a:fillRect/>
          </a:stretch>
        </p:blipFill>
        <p:spPr>
          <a:xfrm>
            <a:off x="2555776" y="1714500"/>
            <a:ext cx="3730724" cy="3730724"/>
          </a:xfrm>
          <a:prstGeom prst="rect">
            <a:avLst/>
          </a:prstGeom>
        </p:spPr>
      </p:pic>
      <p:pic>
        <p:nvPicPr>
          <p:cNvPr id="10" name="Image 9">
            <a:extLst>
              <a:ext uri="{FF2B5EF4-FFF2-40B4-BE49-F238E27FC236}">
                <a16:creationId xmlns:a16="http://schemas.microsoft.com/office/drawing/2014/main" id="{42FEB8A7-1185-4882-8D9F-97E036598453}"/>
              </a:ext>
            </a:extLst>
          </p:cNvPr>
          <p:cNvPicPr>
            <a:picLocks noChangeAspect="1"/>
          </p:cNvPicPr>
          <p:nvPr/>
        </p:nvPicPr>
        <p:blipFill>
          <a:blip r:embed="rId5"/>
          <a:stretch>
            <a:fillRect/>
          </a:stretch>
        </p:blipFill>
        <p:spPr>
          <a:xfrm>
            <a:off x="7812360" y="44624"/>
            <a:ext cx="1298843" cy="816940"/>
          </a:xfrm>
          <a:prstGeom prst="rect">
            <a:avLst/>
          </a:prstGeom>
          <a:ln>
            <a:solidFill>
              <a:schemeClr val="accent2">
                <a:lumMod val="40000"/>
                <a:lumOff val="60000"/>
              </a:schemeClr>
            </a:solidFill>
          </a:ln>
        </p:spPr>
      </p:pic>
      <p:sp>
        <p:nvSpPr>
          <p:cNvPr id="8" name="Titre 1">
            <a:extLst>
              <a:ext uri="{FF2B5EF4-FFF2-40B4-BE49-F238E27FC236}">
                <a16:creationId xmlns:a16="http://schemas.microsoft.com/office/drawing/2014/main" id="{8FBE1218-A513-4053-A6B6-32A1FF123686}"/>
              </a:ext>
            </a:extLst>
          </p:cNvPr>
          <p:cNvSpPr txBox="1">
            <a:spLocks/>
          </p:cNvSpPr>
          <p:nvPr/>
        </p:nvSpPr>
        <p:spPr>
          <a:xfrm>
            <a:off x="360000" y="2"/>
            <a:ext cx="8491370" cy="766800"/>
          </a:xfrm>
          <a:prstGeom prst="rect">
            <a:avLst/>
          </a:prstGeom>
        </p:spPr>
        <p:txBody>
          <a:bodyPr/>
          <a:lstStyle>
            <a:lvl1pPr algn="ctr" defTabSz="457200" rtl="0" eaLnBrk="1" latinLnBrk="0" hangingPunct="1">
              <a:spcBef>
                <a:spcPct val="0"/>
              </a:spcBef>
              <a:buNone/>
              <a:defRPr sz="4400" kern="1200">
                <a:solidFill>
                  <a:srgbClr val="1FA22E"/>
                </a:solidFill>
                <a:latin typeface="+mj-lt"/>
                <a:ea typeface="+mj-ea"/>
                <a:cs typeface="+mj-cs"/>
              </a:defRPr>
            </a:lvl1pPr>
          </a:lstStyle>
          <a:p>
            <a:r>
              <a:rPr lang="fr-FR" dirty="0"/>
              <a:t>2.3 Format des fichiers</a:t>
            </a:r>
          </a:p>
          <a:p>
            <a:endParaRPr lang="fr-FR" sz="1200" dirty="0"/>
          </a:p>
        </p:txBody>
      </p:sp>
    </p:spTree>
    <p:extLst>
      <p:ext uri="{BB962C8B-B14F-4D97-AF65-F5344CB8AC3E}">
        <p14:creationId xmlns:p14="http://schemas.microsoft.com/office/powerpoint/2010/main" val="13796480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1259632" y="2636912"/>
            <a:ext cx="6120680" cy="923330"/>
          </a:xfrm>
        </p:spPr>
        <p:txBody>
          <a:bodyPr wrap="square">
            <a:spAutoFit/>
          </a:bodyPr>
          <a:lstStyle/>
          <a:p>
            <a:pPr marL="0" indent="0" algn="ctr">
              <a:spcBef>
                <a:spcPts val="1200"/>
              </a:spcBef>
              <a:buNone/>
            </a:pPr>
            <a:r>
              <a:rPr lang="fr-FR" sz="5400" b="1" dirty="0">
                <a:solidFill>
                  <a:schemeClr val="bg1"/>
                </a:solidFill>
              </a:rPr>
              <a:t>LES ENJEUX DU PGD</a:t>
            </a:r>
          </a:p>
        </p:txBody>
      </p:sp>
      <p:grpSp>
        <p:nvGrpSpPr>
          <p:cNvPr id="4" name="Groupe 3">
            <a:extLst>
              <a:ext uri="{FF2B5EF4-FFF2-40B4-BE49-F238E27FC236}">
                <a16:creationId xmlns:a16="http://schemas.microsoft.com/office/drawing/2014/main" id="{84B3BB13-FB55-488F-B36D-826C98025E7E}"/>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D93FB7E8-8816-437A-9061-603A7600A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47DF33C3-7B62-4AD8-9FA9-CD91ABB7974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99</a:t>
              </a:fld>
              <a:endParaRPr lang="fr-FR" sz="1200" dirty="0">
                <a:solidFill>
                  <a:schemeClr val="tx1"/>
                </a:solidFill>
              </a:endParaRPr>
            </a:p>
          </p:txBody>
        </p:sp>
      </p:grpSp>
      <p:pic>
        <p:nvPicPr>
          <p:cNvPr id="3" name="Image 2">
            <a:extLst>
              <a:ext uri="{FF2B5EF4-FFF2-40B4-BE49-F238E27FC236}">
                <a16:creationId xmlns:a16="http://schemas.microsoft.com/office/drawing/2014/main" id="{FF34F3BC-8EBF-4567-9D47-D6FE8052D4F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3590" y="548680"/>
            <a:ext cx="7242786" cy="5920533"/>
          </a:xfrm>
          <a:prstGeom prst="rect">
            <a:avLst/>
          </a:prstGeom>
        </p:spPr>
      </p:pic>
      <p:sp>
        <p:nvSpPr>
          <p:cNvPr id="5" name="ZoneTexte 4">
            <a:extLst>
              <a:ext uri="{FF2B5EF4-FFF2-40B4-BE49-F238E27FC236}">
                <a16:creationId xmlns:a16="http://schemas.microsoft.com/office/drawing/2014/main" id="{70C5AD3F-8BF7-400B-8348-BEB5205D5B5E}"/>
              </a:ext>
            </a:extLst>
          </p:cNvPr>
          <p:cNvSpPr txBox="1"/>
          <p:nvPr/>
        </p:nvSpPr>
        <p:spPr>
          <a:xfrm>
            <a:off x="634353" y="6604270"/>
            <a:ext cx="4362465" cy="230832"/>
          </a:xfrm>
          <a:prstGeom prst="rect">
            <a:avLst/>
          </a:prstGeom>
          <a:noFill/>
        </p:spPr>
        <p:txBody>
          <a:bodyPr wrap="square" rtlCol="0">
            <a:spAutoFit/>
          </a:bodyPr>
          <a:lstStyle/>
          <a:p>
            <a:r>
              <a:rPr lang="fr-FR" sz="900" dirty="0">
                <a:hlinkClick r:id="rId5" tooltip="http://c-pour-dire.com/dejeuner-sur-lherbe/"/>
              </a:rPr>
              <a:t>Cette photo</a:t>
            </a:r>
            <a:r>
              <a:rPr lang="fr-FR" sz="900" dirty="0"/>
              <a:t> par Auteur inconnu est soumis à la licence </a:t>
            </a:r>
            <a:r>
              <a:rPr lang="fr-FR" sz="900" dirty="0">
                <a:hlinkClick r:id="rId6" tooltip="https://creativecommons.org/licenses/by-nc-nd/3.0/"/>
              </a:rPr>
              <a:t>CC BY-NC-ND</a:t>
            </a:r>
            <a:endParaRPr lang="fr-FR" sz="900" dirty="0"/>
          </a:p>
        </p:txBody>
      </p:sp>
      <p:sp>
        <p:nvSpPr>
          <p:cNvPr id="9" name="ZoneTexte 8">
            <a:extLst>
              <a:ext uri="{FF2B5EF4-FFF2-40B4-BE49-F238E27FC236}">
                <a16:creationId xmlns:a16="http://schemas.microsoft.com/office/drawing/2014/main" id="{DDF2FE47-7501-454A-BEE4-D7915A3A7B1D}"/>
              </a:ext>
            </a:extLst>
          </p:cNvPr>
          <p:cNvSpPr txBox="1"/>
          <p:nvPr/>
        </p:nvSpPr>
        <p:spPr>
          <a:xfrm>
            <a:off x="2915816" y="-27384"/>
            <a:ext cx="2758256" cy="584775"/>
          </a:xfrm>
          <a:prstGeom prst="rect">
            <a:avLst/>
          </a:prstGeom>
          <a:solidFill>
            <a:schemeClr val="accent3">
              <a:lumMod val="60000"/>
              <a:lumOff val="40000"/>
            </a:schemeClr>
          </a:solidFill>
        </p:spPr>
        <p:txBody>
          <a:bodyPr wrap="none" rtlCol="0">
            <a:spAutoFit/>
          </a:bodyPr>
          <a:lstStyle/>
          <a:p>
            <a:pPr algn="ctr"/>
            <a:r>
              <a:rPr lang="fr-FR" sz="3200" dirty="0"/>
              <a:t>Pause déjeuner</a:t>
            </a:r>
          </a:p>
        </p:txBody>
      </p:sp>
    </p:spTree>
    <p:extLst>
      <p:ext uri="{BB962C8B-B14F-4D97-AF65-F5344CB8AC3E}">
        <p14:creationId xmlns:p14="http://schemas.microsoft.com/office/powerpoint/2010/main" val="2984511711"/>
      </p:ext>
    </p:extLst>
  </p:cSld>
  <p:clrMapOvr>
    <a:masterClrMapping/>
  </p:clrMapOvr>
</p:sld>
</file>

<file path=ppt/theme/theme1.xml><?xml version="1.0" encoding="utf-8"?>
<a:theme xmlns:a="http://schemas.openxmlformats.org/drawingml/2006/main" name="Thèm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1200" dirty="0"/>
        </a:defPPr>
      </a:lstStyle>
    </a:txDef>
  </a:objectDefaults>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70000" lnSpcReduction="20000"/>
      </a:bodyPr>
      <a:lstStyle>
        <a:defPPr marL="720725" algn="just">
          <a:spcBef>
            <a:spcPts val="600"/>
          </a:spcBef>
          <a:buClr>
            <a:schemeClr val="accent2">
              <a:lumMod val="60000"/>
              <a:lumOff val="40000"/>
            </a:schemeClr>
          </a:buClr>
          <a:defRPr sz="2400" dirty="0">
            <a:cs typeface="Arial" panose="020B0604020202020204" pitchFamily="34" charset="0"/>
          </a:defRPr>
        </a:defPPr>
      </a:lstStyle>
    </a:txDef>
  </a:objectDefaults>
  <a:extraClrSchemeLst/>
</a:theme>
</file>

<file path=ppt/theme/theme3.xml><?xml version="1.0" encoding="utf-8"?>
<a:theme xmlns:a="http://schemas.openxmlformats.org/drawingml/2006/main" name="4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wrap="square" rtlCol="0">
        <a:spAutoFit/>
      </a:bodyPr>
      <a:lstStyle>
        <a:defPPr algn="l">
          <a:spcBef>
            <a:spcPts val="0"/>
          </a:spcBef>
          <a:spcAft>
            <a:spcPts val="300"/>
          </a:spcAft>
          <a:buClr>
            <a:srgbClr val="FF66FF"/>
          </a:buClr>
          <a:defRPr sz="2400" b="1" dirty="0">
            <a:solidFill>
              <a:srgbClr val="0066FF"/>
            </a:solidFill>
            <a:ea typeface="+mn-ea"/>
            <a:cs typeface="Arial" panose="020B0604020202020204" pitchFamily="34" charset="0"/>
          </a:defRPr>
        </a:defPPr>
      </a:lstStyle>
      <a:style>
        <a:lnRef idx="2">
          <a:schemeClr val="dk1"/>
        </a:lnRef>
        <a:fillRef idx="1">
          <a:schemeClr val="lt1"/>
        </a:fillRef>
        <a:effectRef idx="0">
          <a:schemeClr val="dk1"/>
        </a:effectRef>
        <a:fontRef idx="minor">
          <a:schemeClr val="dk1"/>
        </a:fontRef>
      </a:style>
    </a:txDef>
  </a:objectDefaults>
  <a:extraClrSchemeLst/>
</a:theme>
</file>

<file path=ppt/theme/theme4.xml><?xml version="1.0" encoding="utf-8"?>
<a:theme xmlns:a="http://schemas.openxmlformats.org/drawingml/2006/main" name="2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70000" lnSpcReduction="20000"/>
      </a:bodyPr>
      <a:lstStyle>
        <a:defPPr marL="720725" algn="just">
          <a:spcBef>
            <a:spcPts val="600"/>
          </a:spcBef>
          <a:buClr>
            <a:schemeClr val="accent2">
              <a:lumMod val="60000"/>
              <a:lumOff val="40000"/>
            </a:schemeClr>
          </a:buClr>
          <a:defRPr sz="2400" dirty="0">
            <a:cs typeface="Arial" panose="020B0604020202020204" pitchFamily="34" charset="0"/>
          </a:defRPr>
        </a:defPPr>
      </a:lstStyle>
    </a:txDef>
  </a:objectDefaults>
  <a:extraClrSchemeLst/>
</a:theme>
</file>

<file path=ppt/theme/theme5.xml><?xml version="1.0" encoding="utf-8"?>
<a:theme xmlns:a="http://schemas.openxmlformats.org/drawingml/2006/main" name="1_Thèm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Cirad">
  <a:themeElements>
    <a:clrScheme name="Cirad">
      <a:dk1>
        <a:sysClr val="windowText" lastClr="000000"/>
      </a:dk1>
      <a:lt1>
        <a:sysClr val="window" lastClr="FFFFFF"/>
      </a:lt1>
      <a:dk2>
        <a:srgbClr val="1F497D"/>
      </a:dk2>
      <a:lt2>
        <a:srgbClr val="EEECE1"/>
      </a:lt2>
      <a:accent1>
        <a:srgbClr val="1FA22E"/>
      </a:accent1>
      <a:accent2>
        <a:srgbClr val="E2007A"/>
      </a:accent2>
      <a:accent3>
        <a:srgbClr val="97BF0D"/>
      </a:accent3>
      <a:accent4>
        <a:srgbClr val="DFDB00"/>
      </a:accent4>
      <a:accent5>
        <a:srgbClr val="00B0F0"/>
      </a:accent5>
      <a:accent6>
        <a:srgbClr val="7030A0"/>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dirty="0"/>
        </a:defPPr>
      </a:lstStyle>
    </a:txDef>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TM03457491[[fn=Métropolitain]]</Template>
  <TotalTime>4424258</TotalTime>
  <Words>54494</Words>
  <Application>Microsoft Office PowerPoint</Application>
  <PresentationFormat>Affichage à l'écran (4:3)</PresentationFormat>
  <Paragraphs>3730</Paragraphs>
  <Slides>198</Slides>
  <Notes>198</Notes>
  <HiddenSlides>3</HiddenSlides>
  <MMClips>0</MMClips>
  <ScaleCrop>false</ScaleCrop>
  <HeadingPairs>
    <vt:vector size="6" baseType="variant">
      <vt:variant>
        <vt:lpstr>Polices utilisées</vt:lpstr>
      </vt:variant>
      <vt:variant>
        <vt:i4>12</vt:i4>
      </vt:variant>
      <vt:variant>
        <vt:lpstr>Thème</vt:lpstr>
      </vt:variant>
      <vt:variant>
        <vt:i4>8</vt:i4>
      </vt:variant>
      <vt:variant>
        <vt:lpstr>Titres des diapositives</vt:lpstr>
      </vt:variant>
      <vt:variant>
        <vt:i4>198</vt:i4>
      </vt:variant>
    </vt:vector>
  </HeadingPairs>
  <TitlesOfParts>
    <vt:vector size="218" baseType="lpstr">
      <vt:lpstr>MS Mincho</vt:lpstr>
      <vt:lpstr>MS PGothic</vt:lpstr>
      <vt:lpstr>MS PGothic</vt:lpstr>
      <vt:lpstr>Arial</vt:lpstr>
      <vt:lpstr>Berlin Sans FB Demi</vt:lpstr>
      <vt:lpstr>Calibri</vt:lpstr>
      <vt:lpstr>Courier New</vt:lpstr>
      <vt:lpstr>Garamond</vt:lpstr>
      <vt:lpstr>Oswald</vt:lpstr>
      <vt:lpstr>Symbol</vt:lpstr>
      <vt:lpstr>Times New Roman</vt:lpstr>
      <vt:lpstr>Wingdings</vt:lpstr>
      <vt:lpstr>Thème Office</vt:lpstr>
      <vt:lpstr>1_Thème Cirad</vt:lpstr>
      <vt:lpstr>4_Thème Cirad</vt:lpstr>
      <vt:lpstr>2_Thème Cirad</vt:lpstr>
      <vt:lpstr>1_Thème Office</vt:lpstr>
      <vt:lpstr>3_Thème Cirad</vt:lpstr>
      <vt:lpstr>5_Thème Cirad</vt:lpstr>
      <vt:lpstr>Thème Cirad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PAUSE CAFE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Qqs règles de nommage de fichiers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Cirad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PGD</dc:title>
  <dc:subject/>
  <dc:creator>S. Auzoux, P. Corbière, L. Dedieu, S. Paradis</dc:creator>
  <cp:keywords/>
  <dc:description/>
  <cp:lastModifiedBy>Laurence DEDIEU-ENGELMANN</cp:lastModifiedBy>
  <cp:revision>7066</cp:revision>
  <cp:lastPrinted>2023-10-10T17:30:01Z</cp:lastPrinted>
  <dcterms:created xsi:type="dcterms:W3CDTF">2017-02-01T11:33:13Z</dcterms:created>
  <dcterms:modified xsi:type="dcterms:W3CDTF">2024-01-03T09:32:47Z</dcterms:modified>
  <cp:category/>
</cp:coreProperties>
</file>